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6"/>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8" r:id="rId30"/>
    <p:sldId id="1509" r:id="rId31"/>
    <p:sldId id="1510" r:id="rId32"/>
    <p:sldId id="1511" r:id="rId33"/>
    <p:sldId id="1512" r:id="rId34"/>
    <p:sldId id="15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1606" autoAdjust="0"/>
  </p:normalViewPr>
  <p:slideViewPr>
    <p:cSldViewPr snapToGrid="0">
      <p:cViewPr varScale="1">
        <p:scale>
          <a:sx n="85" d="100"/>
          <a:sy n="85" d="100"/>
        </p:scale>
        <p:origin x="586" y="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2348753"/>
            <a:ext cx="9144000" cy="2052918"/>
          </a:xfrm>
        </p:spPr>
        <p:txBody>
          <a:bodyPr/>
          <a:lstStyle/>
          <a:p>
            <a:r>
              <a:rPr lang="en-US" b="1" dirty="0">
                <a:solidFill>
                  <a:schemeClr val="accent2"/>
                </a:solidFill>
              </a:rPr>
              <a:t>Java Webservices (SOAP + REST), POSTMAN</a:t>
            </a:r>
            <a:endParaRPr lang="en-IN" b="1" dirty="0">
              <a:solidFill>
                <a:schemeClr val="accent2"/>
              </a:solidFill>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6428" y="53169"/>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219200"/>
            <a:ext cx="11008659" cy="4903694"/>
          </a:xfrm>
        </p:spPr>
        <p:txBody>
          <a:bodyPr>
            <a:normAutofit lnSpcReduction="10000"/>
          </a:bodyPr>
          <a:lstStyle/>
          <a:p>
            <a:pPr marL="457200" indent="-457200" algn="l">
              <a:buAutoNum type="arabicPeriod" startAt="3"/>
            </a:pPr>
            <a:r>
              <a:rPr lang="en-IN" sz="3200" b="1" i="0" dirty="0">
                <a:solidFill>
                  <a:srgbClr val="374151"/>
                </a:solidFill>
                <a:effectLst/>
              </a:rPr>
              <a:t>Publish the service:</a:t>
            </a:r>
          </a:p>
          <a:p>
            <a:pPr marL="914400" lvl="1" indent="-457200" algn="l">
              <a:buFont typeface="+mj-lt"/>
              <a:buAutoNum type="arabicPeriod"/>
            </a:pPr>
            <a:r>
              <a:rPr lang="en-IN" sz="2400" b="0" i="0" dirty="0">
                <a:solidFill>
                  <a:srgbClr val="374151"/>
                </a:solidFill>
                <a:effectLst/>
              </a:rPr>
              <a:t>import </a:t>
            </a:r>
            <a:r>
              <a:rPr lang="en-IN" sz="2400" b="0" i="0" dirty="0" err="1">
                <a:solidFill>
                  <a:srgbClr val="374151"/>
                </a:solidFill>
                <a:effectLst/>
              </a:rPr>
              <a:t>javax.xml.ws.Endpoint</a:t>
            </a:r>
            <a:r>
              <a:rPr lang="en-IN" sz="2400" b="0" i="0" dirty="0">
                <a:solidFill>
                  <a:srgbClr val="374151"/>
                </a:solidFill>
                <a:effectLst/>
              </a:rPr>
              <a:t>;</a:t>
            </a:r>
          </a:p>
          <a:p>
            <a:pPr marL="914400" lvl="1" indent="-457200" algn="l">
              <a:buFont typeface="+mj-lt"/>
              <a:buAutoNum type="arabicPeriod"/>
            </a:pPr>
            <a:r>
              <a:rPr lang="en-IN" sz="2400" b="0" i="0" dirty="0">
                <a:solidFill>
                  <a:srgbClr val="374151"/>
                </a:solidFill>
                <a:effectLst/>
              </a:rPr>
              <a:t>public class </a:t>
            </a:r>
            <a:r>
              <a:rPr lang="en-IN" sz="2400" b="0" i="0" dirty="0" err="1">
                <a:solidFill>
                  <a:srgbClr val="374151"/>
                </a:solidFill>
                <a:effectLst/>
              </a:rPr>
              <a:t>WebServicePublisher</a:t>
            </a:r>
            <a:r>
              <a:rPr lang="en-IN" sz="2400" b="0" i="0" dirty="0">
                <a:solidFill>
                  <a:srgbClr val="374151"/>
                </a:solidFill>
                <a:effectLst/>
              </a:rPr>
              <a:t> {</a:t>
            </a:r>
          </a:p>
          <a:p>
            <a:pPr marL="914400" lvl="1" indent="-457200" algn="l">
              <a:buFont typeface="+mj-lt"/>
              <a:buAutoNum type="arabicPeriod"/>
            </a:pPr>
            <a:r>
              <a:rPr lang="en-IN" sz="2400" b="0" i="0" dirty="0">
                <a:solidFill>
                  <a:srgbClr val="374151"/>
                </a:solidFill>
                <a:effectLst/>
              </a:rPr>
              <a:t>    public static void main(String[] </a:t>
            </a:r>
            <a:r>
              <a:rPr lang="en-IN" sz="2400" b="0" i="0" dirty="0" err="1">
                <a:solidFill>
                  <a:srgbClr val="374151"/>
                </a:solidFill>
                <a:effectLst/>
              </a:rPr>
              <a:t>args</a:t>
            </a:r>
            <a:r>
              <a:rPr lang="en-IN" sz="2400" b="0" i="0" dirty="0">
                <a:solidFill>
                  <a:srgbClr val="374151"/>
                </a:solidFill>
                <a:effectLst/>
              </a:rPr>
              <a:t>) {</a:t>
            </a:r>
          </a:p>
          <a:p>
            <a:pPr marL="914400" lvl="1" indent="-457200" algn="l">
              <a:buFont typeface="+mj-lt"/>
              <a:buAutoNum type="arabicPeriod"/>
            </a:pPr>
            <a:r>
              <a:rPr lang="en-IN" sz="2400" b="0" i="0" dirty="0">
                <a:solidFill>
                  <a:srgbClr val="374151"/>
                </a:solidFill>
                <a:effectLst/>
              </a:rPr>
              <a:t>        </a:t>
            </a:r>
            <a:r>
              <a:rPr lang="en-IN" sz="2400" b="0" i="0" dirty="0" err="1">
                <a:solidFill>
                  <a:srgbClr val="374151"/>
                </a:solidFill>
                <a:effectLst/>
              </a:rPr>
              <a:t>Endpoint.publish</a:t>
            </a:r>
            <a:r>
              <a:rPr lang="en-IN" sz="2400" b="0" i="0" dirty="0">
                <a:solidFill>
                  <a:srgbClr val="374151"/>
                </a:solidFill>
                <a:effectLst/>
              </a:rPr>
              <a:t>("http://localhost:8080/</a:t>
            </a:r>
            <a:r>
              <a:rPr lang="en-IN" sz="2400" b="0" i="0" dirty="0" err="1">
                <a:solidFill>
                  <a:srgbClr val="374151"/>
                </a:solidFill>
                <a:effectLst/>
              </a:rPr>
              <a:t>MyWebService</a:t>
            </a:r>
            <a:r>
              <a:rPr lang="en-IN" sz="2400" b="0" i="0" dirty="0">
                <a:solidFill>
                  <a:srgbClr val="374151"/>
                </a:solidFill>
                <a:effectLst/>
              </a:rPr>
              <a:t>", new </a:t>
            </a:r>
            <a:r>
              <a:rPr lang="en-IN" sz="2400" b="0" i="0" dirty="0" err="1">
                <a:solidFill>
                  <a:srgbClr val="374151"/>
                </a:solidFill>
                <a:effectLst/>
              </a:rPr>
              <a:t>MyWebServiceImpl</a:t>
            </a:r>
            <a:r>
              <a:rPr lang="en-IN" sz="2400" b="0" i="0" dirty="0">
                <a:solidFill>
                  <a:srgbClr val="374151"/>
                </a:solidFill>
                <a:effectLst/>
              </a:rPr>
              <a:t>());</a:t>
            </a:r>
          </a:p>
          <a:p>
            <a:pPr marL="914400" lvl="1" indent="-457200" algn="l">
              <a:buFont typeface="+mj-lt"/>
              <a:buAutoNum type="arabicPeriod"/>
            </a:pPr>
            <a:r>
              <a:rPr lang="en-IN" sz="2400" b="0" i="0" dirty="0">
                <a:solidFill>
                  <a:srgbClr val="374151"/>
                </a:solidFill>
                <a:effectLst/>
              </a:rPr>
              <a:t>    }</a:t>
            </a:r>
          </a:p>
          <a:p>
            <a:pPr marL="914400" lvl="1" indent="-457200" algn="l">
              <a:buFont typeface="+mj-lt"/>
              <a:buAutoNum type="arabicPeriod"/>
            </a:pPr>
            <a:r>
              <a:rPr lang="en-IN" sz="2400" b="0" i="0" dirty="0">
                <a:solidFill>
                  <a:srgbClr val="374151"/>
                </a:solidFill>
                <a:effectLst/>
              </a:rPr>
              <a:t>}</a:t>
            </a:r>
          </a:p>
          <a:p>
            <a:pPr marL="914400" lvl="1" indent="-457200" algn="l">
              <a:buFont typeface="+mj-lt"/>
              <a:buAutoNum type="arabicPeriod"/>
            </a:pPr>
            <a:endParaRPr lang="en-IN" sz="2400" dirty="0">
              <a:solidFill>
                <a:srgbClr val="374151"/>
              </a:solidFill>
            </a:endParaRPr>
          </a:p>
          <a:p>
            <a:pPr marL="914400" lvl="1" indent="-457200" algn="l">
              <a:buFont typeface="+mj-lt"/>
              <a:buAutoNum type="arabicPeriod"/>
            </a:pPr>
            <a:endParaRPr lang="en-IN" sz="2400" b="0" i="0" dirty="0">
              <a:solidFill>
                <a:srgbClr val="374151"/>
              </a:solidFill>
              <a:effectLst/>
            </a:endParaRPr>
          </a:p>
          <a:p>
            <a:pPr marL="914400" lvl="1" indent="-457200" algn="l">
              <a:buFont typeface="+mj-lt"/>
              <a:buAutoNum type="arabicPeriod"/>
            </a:pPr>
            <a:endParaRPr lang="en-IN" sz="2400" dirty="0">
              <a:solidFill>
                <a:srgbClr val="374151"/>
              </a:solidFill>
            </a:endParaRPr>
          </a:p>
          <a:p>
            <a:pPr lvl="1" algn="l"/>
            <a:r>
              <a:rPr lang="en-US" sz="2400" b="1" i="0" dirty="0">
                <a:solidFill>
                  <a:srgbClr val="374151"/>
                </a:solidFill>
                <a:effectLst/>
              </a:rPr>
              <a:t>Once the service is published, it can be accessed by clients using a SOAP client library in any programming language that supports SOAP.</a:t>
            </a:r>
            <a:endParaRPr lang="en-IN" sz="2400" b="1" i="0" dirty="0">
              <a:solidFill>
                <a:srgbClr val="374151"/>
              </a:solidFill>
              <a:effectLst/>
            </a:endParaRPr>
          </a:p>
          <a:p>
            <a:pPr algn="l"/>
            <a:endParaRPr lang="en-IN" b="0" i="0" dirty="0">
              <a:solidFill>
                <a:srgbClr val="374151"/>
              </a:solidFill>
              <a:effectLst/>
              <a:latin typeface="Söhne"/>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8705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lstStyle/>
          <a:p>
            <a:pPr marL="342900" indent="-342900" algn="l">
              <a:buFont typeface="Wingdings" panose="05000000000000000000" pitchFamily="2" charset="2"/>
              <a:buChar char="Ø"/>
            </a:pPr>
            <a:r>
              <a:rPr lang="en-US" sz="2800" b="1" i="0" dirty="0">
                <a:solidFill>
                  <a:schemeClr val="accent5"/>
                </a:solidFill>
                <a:effectLst/>
              </a:rPr>
              <a:t>Building a Java Web Service Client</a:t>
            </a:r>
          </a:p>
          <a:p>
            <a:pPr algn="l"/>
            <a:r>
              <a:rPr lang="en-US" b="1" i="0" dirty="0">
                <a:solidFill>
                  <a:srgbClr val="374151"/>
                </a:solidFill>
                <a:effectLst/>
              </a:rPr>
              <a:t>To build a Java web service client, you'll need to follow these steps:</a:t>
            </a:r>
          </a:p>
          <a:p>
            <a:pPr algn="l"/>
            <a:r>
              <a:rPr lang="en-US" b="1" i="0" dirty="0">
                <a:solidFill>
                  <a:srgbClr val="374151"/>
                </a:solidFill>
                <a:effectLst/>
              </a:rPr>
              <a:t>1.  Generate the Java client code from the WSDL file: </a:t>
            </a:r>
          </a:p>
          <a:p>
            <a:pPr marL="342900" indent="-342900" algn="l">
              <a:buFont typeface="Arial" panose="020B0604020202020204" pitchFamily="34" charset="0"/>
              <a:buChar char="•"/>
            </a:pPr>
            <a:r>
              <a:rPr lang="en-US" b="0" i="0" dirty="0">
                <a:solidFill>
                  <a:srgbClr val="374151"/>
                </a:solidFill>
                <a:effectLst/>
              </a:rPr>
              <a:t>Use a tool like Apache CXF, Axis2, or JAX-WS to generate the Java client code from the WSDL file provided by the web service provider.</a:t>
            </a:r>
          </a:p>
          <a:p>
            <a:pPr algn="l"/>
            <a:r>
              <a:rPr lang="en-US" b="1" i="0" dirty="0">
                <a:solidFill>
                  <a:srgbClr val="374151"/>
                </a:solidFill>
                <a:effectLst/>
              </a:rPr>
              <a:t>2.  Create the client application: </a:t>
            </a:r>
          </a:p>
          <a:p>
            <a:pPr marL="342900" indent="-342900" algn="l">
              <a:buFont typeface="Arial" panose="020B0604020202020204" pitchFamily="34" charset="0"/>
              <a:buChar char="•"/>
            </a:pPr>
            <a:r>
              <a:rPr lang="en-US" b="0" i="0" dirty="0">
                <a:solidFill>
                  <a:srgbClr val="374151"/>
                </a:solidFill>
                <a:effectLst/>
              </a:rPr>
              <a:t>Create a new Java project and include the generated Java client code.</a:t>
            </a:r>
          </a:p>
          <a:p>
            <a:pPr algn="l"/>
            <a:r>
              <a:rPr lang="en-US" b="1" i="0" dirty="0">
                <a:solidFill>
                  <a:srgbClr val="374151"/>
                </a:solidFill>
                <a:effectLst/>
              </a:rPr>
              <a:t>3.  Instantiate the web service: </a:t>
            </a:r>
          </a:p>
          <a:p>
            <a:pPr marL="342900" indent="-342900" algn="l">
              <a:buFont typeface="Arial" panose="020B0604020202020204" pitchFamily="34" charset="0"/>
              <a:buChar char="•"/>
            </a:pPr>
            <a:r>
              <a:rPr lang="en-US" b="0" i="0" dirty="0">
                <a:solidFill>
                  <a:srgbClr val="374151"/>
                </a:solidFill>
                <a:effectLst/>
              </a:rPr>
              <a:t>Instantiate the web service by creating an instance of the generated Java class that represents the web service.</a:t>
            </a:r>
          </a:p>
          <a:p>
            <a:pPr algn="l"/>
            <a:r>
              <a:rPr lang="en-US" b="1" i="0" dirty="0">
                <a:solidFill>
                  <a:srgbClr val="374151"/>
                </a:solidFill>
                <a:effectLst/>
              </a:rPr>
              <a:t>4.  Call the web service methods: </a:t>
            </a:r>
          </a:p>
          <a:p>
            <a:pPr marL="342900" indent="-342900" algn="l">
              <a:buFont typeface="Arial" panose="020B0604020202020204" pitchFamily="34" charset="0"/>
              <a:buChar char="•"/>
            </a:pPr>
            <a:r>
              <a:rPr lang="en-US" b="0" i="0" dirty="0">
                <a:solidFill>
                  <a:srgbClr val="374151"/>
                </a:solidFill>
                <a:effectLst/>
              </a:rPr>
              <a:t>Use the methods provided by the web service class to call the web service methods and retrieve the response.</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50365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04047"/>
            <a:ext cx="11008659" cy="5423647"/>
          </a:xfrm>
        </p:spPr>
        <p:txBody>
          <a:bodyPr/>
          <a:lstStyle/>
          <a:p>
            <a:pPr algn="l"/>
            <a:r>
              <a:rPr lang="en-US" b="1" i="0" dirty="0">
                <a:solidFill>
                  <a:srgbClr val="374151"/>
                </a:solidFill>
                <a:effectLst/>
              </a:rPr>
              <a:t>Here's an example of how to build a Java web service client using JAX-WS:</a:t>
            </a:r>
          </a:p>
          <a:p>
            <a:pPr algn="l">
              <a:buFont typeface="+mj-lt"/>
              <a:buAutoNum type="arabicPeriod"/>
            </a:pPr>
            <a:r>
              <a:rPr lang="en-US" b="1" i="0" dirty="0">
                <a:solidFill>
                  <a:srgbClr val="374151"/>
                </a:solidFill>
                <a:effectLst/>
              </a:rPr>
              <a:t>  Generate the Java client code from the WSDL file using the JAX-WS </a:t>
            </a:r>
            <a:r>
              <a:rPr lang="en-US" b="1" i="0" dirty="0" err="1">
                <a:solidFill>
                  <a:srgbClr val="374151"/>
                </a:solidFill>
                <a:effectLst/>
              </a:rPr>
              <a:t>wsimport</a:t>
            </a:r>
            <a:r>
              <a:rPr lang="en-US" b="1" i="0" dirty="0">
                <a:solidFill>
                  <a:srgbClr val="374151"/>
                </a:solidFill>
                <a:effectLst/>
              </a:rPr>
              <a:t> tool:</a:t>
            </a:r>
          </a:p>
          <a:p>
            <a:pPr marL="800100" lvl="1" indent="-342900" algn="l">
              <a:buFont typeface="Arial" panose="020B0604020202020204" pitchFamily="34" charset="0"/>
              <a:buChar char="•"/>
            </a:pPr>
            <a:r>
              <a:rPr lang="en-US" sz="2400" dirty="0" err="1"/>
              <a:t>wsimport</a:t>
            </a:r>
            <a:r>
              <a:rPr lang="en-US" sz="2400" dirty="0"/>
              <a:t> -keep http://example.com/myservice?wsdl</a:t>
            </a:r>
          </a:p>
          <a:p>
            <a:pPr algn="l"/>
            <a:endParaRPr lang="en-US" b="0" i="0" dirty="0">
              <a:solidFill>
                <a:srgbClr val="374151"/>
              </a:solidFill>
              <a:effectLst/>
            </a:endParaRPr>
          </a:p>
          <a:p>
            <a:pPr algn="l"/>
            <a:r>
              <a:rPr lang="en-US" b="0" i="0" dirty="0">
                <a:solidFill>
                  <a:srgbClr val="374151"/>
                </a:solidFill>
                <a:effectLst/>
              </a:rPr>
              <a:t>This will generate a set of Java classes in the current directory that represent the web service.</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3387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744071"/>
            <a:ext cx="11008659" cy="5683623"/>
          </a:xfrm>
        </p:spPr>
        <p:txBody>
          <a:bodyPr/>
          <a:lstStyle/>
          <a:p>
            <a:pPr algn="l"/>
            <a:r>
              <a:rPr lang="en-US" b="1" i="0" dirty="0">
                <a:solidFill>
                  <a:srgbClr val="374151"/>
                </a:solidFill>
                <a:effectLst/>
              </a:rPr>
              <a:t>2. Create a new Java project and include the generated Java client code:</a:t>
            </a:r>
          </a:p>
          <a:p>
            <a:pPr marL="914400" lvl="1" indent="-457200" algn="l">
              <a:buFont typeface="+mj-lt"/>
              <a:buAutoNum type="arabicPeriod"/>
            </a:pPr>
            <a:r>
              <a:rPr lang="en-IN" dirty="0"/>
              <a:t>import </a:t>
            </a:r>
            <a:r>
              <a:rPr lang="en-IN" dirty="0" err="1"/>
              <a:t>com.example.myservice</a:t>
            </a:r>
            <a:r>
              <a:rPr lang="en-IN" dirty="0"/>
              <a:t>.*;</a:t>
            </a:r>
          </a:p>
          <a:p>
            <a:pPr marL="914400" lvl="1" indent="-457200" algn="l">
              <a:buFont typeface="+mj-lt"/>
              <a:buAutoNum type="arabicPeriod"/>
            </a:pPr>
            <a:r>
              <a:rPr lang="en-IN" dirty="0"/>
              <a:t>public class </a:t>
            </a:r>
            <a:r>
              <a:rPr lang="en-IN" dirty="0" err="1"/>
              <a:t>MyClient</a:t>
            </a:r>
            <a:r>
              <a:rPr lang="en-IN" dirty="0"/>
              <a:t> {</a:t>
            </a:r>
          </a:p>
          <a:p>
            <a:pPr marL="914400" lvl="1" indent="-457200" algn="l">
              <a:buFont typeface="+mj-lt"/>
              <a:buAutoNum type="arabicPeriod"/>
            </a:pPr>
            <a:r>
              <a:rPr lang="en-IN" dirty="0"/>
              <a:t>    public static void main(String[] </a:t>
            </a:r>
            <a:r>
              <a:rPr lang="en-IN" dirty="0" err="1"/>
              <a:t>args</a:t>
            </a:r>
            <a:r>
              <a:rPr lang="en-IN" dirty="0"/>
              <a:t>) {</a:t>
            </a:r>
          </a:p>
          <a:p>
            <a:pPr marL="914400" lvl="1" indent="-457200" algn="l">
              <a:buFont typeface="+mj-lt"/>
              <a:buAutoNum type="arabicPeriod"/>
            </a:pPr>
            <a:r>
              <a:rPr lang="en-IN" dirty="0"/>
              <a:t>        </a:t>
            </a:r>
            <a:r>
              <a:rPr lang="en-IN" dirty="0" err="1"/>
              <a:t>MyService</a:t>
            </a:r>
            <a:r>
              <a:rPr lang="en-IN" dirty="0"/>
              <a:t> service = new </a:t>
            </a:r>
            <a:r>
              <a:rPr lang="en-IN" dirty="0" err="1"/>
              <a:t>MyService</a:t>
            </a:r>
            <a:r>
              <a:rPr lang="en-IN" dirty="0"/>
              <a:t>();</a:t>
            </a:r>
          </a:p>
          <a:p>
            <a:pPr marL="914400" lvl="1" indent="-457200" algn="l">
              <a:buFont typeface="+mj-lt"/>
              <a:buAutoNum type="arabicPeriod"/>
            </a:pPr>
            <a:r>
              <a:rPr lang="en-IN" dirty="0"/>
              <a:t>        </a:t>
            </a:r>
            <a:r>
              <a:rPr lang="en-IN" dirty="0" err="1"/>
              <a:t>MyServicePortType</a:t>
            </a:r>
            <a:r>
              <a:rPr lang="en-IN" dirty="0"/>
              <a:t> port = </a:t>
            </a:r>
            <a:r>
              <a:rPr lang="en-IN" dirty="0" err="1"/>
              <a:t>service.getMyServicePort</a:t>
            </a:r>
            <a:r>
              <a:rPr lang="en-IN" dirty="0"/>
              <a:t>();</a:t>
            </a:r>
          </a:p>
          <a:p>
            <a:pPr marL="914400" lvl="1" indent="-457200" algn="l">
              <a:buFont typeface="+mj-lt"/>
              <a:buAutoNum type="arabicPeriod"/>
            </a:pPr>
            <a:r>
              <a:rPr lang="en-IN" dirty="0"/>
              <a:t>        </a:t>
            </a:r>
          </a:p>
          <a:p>
            <a:pPr marL="914400" lvl="1" indent="-457200" algn="l">
              <a:buFont typeface="+mj-lt"/>
              <a:buAutoNum type="arabicPeriod"/>
            </a:pPr>
            <a:r>
              <a:rPr lang="en-IN" dirty="0"/>
              <a:t>        // Call a method on the web service</a:t>
            </a:r>
          </a:p>
          <a:p>
            <a:pPr marL="914400" lvl="1" indent="-457200" algn="l">
              <a:buFont typeface="+mj-lt"/>
              <a:buAutoNum type="arabicPeriod"/>
            </a:pPr>
            <a:r>
              <a:rPr lang="en-IN" dirty="0"/>
              <a:t>        String response = </a:t>
            </a:r>
            <a:r>
              <a:rPr lang="en-IN" dirty="0" err="1"/>
              <a:t>port.myMethod</a:t>
            </a:r>
            <a:r>
              <a:rPr lang="en-IN" dirty="0"/>
              <a:t>("input parameter");</a:t>
            </a:r>
          </a:p>
          <a:p>
            <a:pPr marL="914400" lvl="1" indent="-457200" algn="l">
              <a:buFont typeface="+mj-lt"/>
              <a:buAutoNum type="arabicPeriod"/>
            </a:pPr>
            <a:r>
              <a:rPr lang="en-IN" dirty="0"/>
              <a:t>        </a:t>
            </a:r>
            <a:r>
              <a:rPr lang="en-IN" dirty="0" err="1"/>
              <a:t>System.out.println</a:t>
            </a:r>
            <a:r>
              <a:rPr lang="en-IN" dirty="0"/>
              <a:t>(response);</a:t>
            </a:r>
          </a:p>
          <a:p>
            <a:pPr marL="914400" lvl="1" indent="-457200" algn="l">
              <a:buFont typeface="+mj-lt"/>
              <a:buAutoNum type="arabicPeriod"/>
            </a:pPr>
            <a:r>
              <a:rPr lang="en-IN" dirty="0"/>
              <a:t>    }</a:t>
            </a:r>
          </a:p>
          <a:p>
            <a:pPr marL="914400" lvl="1" indent="-457200" algn="l">
              <a:buFont typeface="+mj-lt"/>
              <a:buAutoNum type="arabicPeriod"/>
            </a:pPr>
            <a:r>
              <a:rPr lang="en-IN"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9334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13012"/>
            <a:ext cx="10157013" cy="5414682"/>
          </a:xfrm>
        </p:spPr>
        <p:txBody>
          <a:bodyPr>
            <a:normAutofit lnSpcReduction="10000"/>
          </a:bodyPr>
          <a:lstStyle/>
          <a:p>
            <a:pPr algn="l"/>
            <a:r>
              <a:rPr lang="en-US" b="1" i="0" dirty="0">
                <a:solidFill>
                  <a:srgbClr val="374151"/>
                </a:solidFill>
                <a:effectLst/>
              </a:rPr>
              <a:t>3.  Instantiate the web service by creating an instance of the generated Java class that represents the web service:</a:t>
            </a:r>
          </a:p>
          <a:p>
            <a:pPr marL="914400" lvl="1" indent="-457200" algn="l">
              <a:buFont typeface="+mj-lt"/>
              <a:buAutoNum type="arabicPeriod"/>
            </a:pPr>
            <a:r>
              <a:rPr lang="en-IN" sz="2400" dirty="0" err="1"/>
              <a:t>MyService</a:t>
            </a:r>
            <a:r>
              <a:rPr lang="en-IN" sz="2400" dirty="0"/>
              <a:t> service = new </a:t>
            </a:r>
            <a:r>
              <a:rPr lang="en-IN" sz="2400" dirty="0" err="1"/>
              <a:t>MyService</a:t>
            </a:r>
            <a:r>
              <a:rPr lang="en-IN" sz="2400" dirty="0"/>
              <a:t>();</a:t>
            </a:r>
          </a:p>
          <a:p>
            <a:pPr marL="914400" lvl="1" indent="-457200" algn="l">
              <a:buFont typeface="+mj-lt"/>
              <a:buAutoNum type="arabicPeriod"/>
            </a:pPr>
            <a:r>
              <a:rPr lang="en-IN" sz="2400" dirty="0" err="1"/>
              <a:t>MyServicePortType</a:t>
            </a:r>
            <a:r>
              <a:rPr lang="en-IN" sz="2400" dirty="0"/>
              <a:t> port = </a:t>
            </a:r>
            <a:r>
              <a:rPr lang="en-IN" sz="2400" dirty="0" err="1"/>
              <a:t>service.getMyServicePort</a:t>
            </a:r>
            <a:r>
              <a:rPr lang="en-IN" sz="2400" dirty="0"/>
              <a:t>();</a:t>
            </a:r>
          </a:p>
          <a:p>
            <a:pPr algn="l"/>
            <a:r>
              <a:rPr lang="en-US" b="1" i="0" dirty="0">
                <a:solidFill>
                  <a:srgbClr val="374151"/>
                </a:solidFill>
                <a:effectLst/>
              </a:rPr>
              <a:t>4.  Call the web service methods using the methods provided by the web service class:</a:t>
            </a:r>
          </a:p>
          <a:p>
            <a:pPr marL="914400" lvl="1" indent="-457200" algn="l">
              <a:buFont typeface="+mj-lt"/>
              <a:buAutoNum type="arabicPeriod"/>
            </a:pPr>
            <a:r>
              <a:rPr lang="en-US" sz="2400" dirty="0"/>
              <a:t>String response = </a:t>
            </a:r>
            <a:r>
              <a:rPr lang="en-US" sz="2400" dirty="0" err="1"/>
              <a:t>port.myMethod</a:t>
            </a:r>
            <a:r>
              <a:rPr lang="en-US" sz="2400" dirty="0"/>
              <a:t>("input parameter");</a:t>
            </a:r>
          </a:p>
          <a:p>
            <a:pPr algn="l"/>
            <a:endParaRPr lang="en-US" b="0" i="0" dirty="0">
              <a:solidFill>
                <a:srgbClr val="374151"/>
              </a:solidFill>
              <a:effectLst/>
            </a:endParaRPr>
          </a:p>
          <a:p>
            <a:pPr algn="l"/>
            <a:endParaRPr lang="en-US" dirty="0">
              <a:solidFill>
                <a:srgbClr val="374151"/>
              </a:solidFill>
            </a:endParaRPr>
          </a:p>
          <a:p>
            <a:pPr marL="342900" indent="-342900" algn="l">
              <a:buFont typeface="Arial" panose="020B0604020202020204" pitchFamily="34" charset="0"/>
              <a:buChar char="•"/>
            </a:pPr>
            <a:r>
              <a:rPr lang="en-US" b="0" i="0" dirty="0">
                <a:solidFill>
                  <a:srgbClr val="374151"/>
                </a:solidFill>
                <a:effectLst/>
              </a:rPr>
              <a:t>Note that you'll need to replace "</a:t>
            </a:r>
            <a:r>
              <a:rPr lang="en-US" b="0" i="0" dirty="0" err="1">
                <a:solidFill>
                  <a:srgbClr val="374151"/>
                </a:solidFill>
                <a:effectLst/>
              </a:rPr>
              <a:t>MyService</a:t>
            </a:r>
            <a:r>
              <a:rPr lang="en-US" b="0" i="0" dirty="0">
                <a:solidFill>
                  <a:srgbClr val="374151"/>
                </a:solidFill>
                <a:effectLst/>
              </a:rPr>
              <a:t>" and "</a:t>
            </a:r>
            <a:r>
              <a:rPr lang="en-US" b="0" i="0" dirty="0" err="1">
                <a:solidFill>
                  <a:srgbClr val="374151"/>
                </a:solidFill>
                <a:effectLst/>
              </a:rPr>
              <a:t>MyServicePortType</a:t>
            </a:r>
            <a:r>
              <a:rPr lang="en-US" b="0" i="0" dirty="0">
                <a:solidFill>
                  <a:srgbClr val="374151"/>
                </a:solidFill>
                <a:effectLst/>
              </a:rPr>
              <a:t>" with the names of the classes generated by </a:t>
            </a:r>
            <a:r>
              <a:rPr lang="en-US" b="0" i="0" dirty="0" err="1">
                <a:solidFill>
                  <a:srgbClr val="374151"/>
                </a:solidFill>
                <a:effectLst/>
              </a:rPr>
              <a:t>wsimport</a:t>
            </a:r>
            <a:r>
              <a:rPr lang="en-US" b="0" i="0" dirty="0">
                <a:solidFill>
                  <a:srgbClr val="374151"/>
                </a:solidFill>
                <a:effectLst/>
              </a:rPr>
              <a:t> for your particular web service. </a:t>
            </a:r>
          </a:p>
          <a:p>
            <a:pPr marL="342900" indent="-342900" algn="l">
              <a:buFont typeface="Arial" panose="020B0604020202020204" pitchFamily="34" charset="0"/>
              <a:buChar char="•"/>
            </a:pPr>
            <a:r>
              <a:rPr lang="en-US" b="0" i="0" dirty="0">
                <a:solidFill>
                  <a:srgbClr val="374151"/>
                </a:solidFill>
                <a:effectLst/>
              </a:rPr>
              <a:t>Additionally, you may need to include any required authentication or authorization information when making requests to the web service.</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9439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281953"/>
            <a:ext cx="11008659" cy="5145741"/>
          </a:xfrm>
        </p:spPr>
        <p:txBody>
          <a:bodyPr/>
          <a:lstStyle/>
          <a:p>
            <a:pPr algn="l"/>
            <a:r>
              <a:rPr lang="en-IN" sz="3200" b="0" i="0" dirty="0">
                <a:solidFill>
                  <a:schemeClr val="accent5"/>
                </a:solidFill>
                <a:effectLst/>
              </a:rPr>
              <a:t>Java Web Services with JAX-WS (Java API for XML Web Services)</a:t>
            </a:r>
          </a:p>
          <a:p>
            <a:pPr marL="342900" indent="-342900" algn="l">
              <a:buFont typeface="Arial" panose="020B0604020202020204" pitchFamily="34" charset="0"/>
              <a:buChar char="•"/>
            </a:pPr>
            <a:r>
              <a:rPr lang="en-IN" b="0" i="0" dirty="0">
                <a:solidFill>
                  <a:srgbClr val="374151"/>
                </a:solidFill>
                <a:effectLst/>
              </a:rPr>
              <a:t>JAX-WS (Java API for XML Web Services) is a Java-based technology used to develop web services. </a:t>
            </a:r>
          </a:p>
          <a:p>
            <a:pPr marL="342900" indent="-342900" algn="l">
              <a:buFont typeface="Arial" panose="020B0604020202020204" pitchFamily="34" charset="0"/>
              <a:buChar char="•"/>
            </a:pPr>
            <a:r>
              <a:rPr lang="en-IN" b="0" i="0" dirty="0">
                <a:solidFill>
                  <a:srgbClr val="374151"/>
                </a:solidFill>
                <a:effectLst/>
              </a:rPr>
              <a:t>It allows developers to create and deploy web services using XML-based messaging protocols like SOAP (Simple Object Access Protocol). </a:t>
            </a:r>
          </a:p>
          <a:p>
            <a:pPr marL="342900" indent="-342900" algn="l">
              <a:buFont typeface="Arial" panose="020B0604020202020204" pitchFamily="34" charset="0"/>
              <a:buChar char="•"/>
            </a:pPr>
            <a:r>
              <a:rPr lang="en-IN" b="0" i="0" dirty="0">
                <a:solidFill>
                  <a:srgbClr val="374151"/>
                </a:solidFill>
                <a:effectLst/>
              </a:rPr>
              <a:t>JAX-WS is part of the Java Platform, Enterprise Edition (Java EE) and is built on top of the Java API for XML-based RPC (JAX-RPC) and the Java API for XML Binding (JAXB).</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3999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914400"/>
            <a:ext cx="11008659" cy="5513294"/>
          </a:xfrm>
        </p:spPr>
        <p:txBody>
          <a:bodyPr/>
          <a:lstStyle/>
          <a:p>
            <a:pPr algn="l"/>
            <a:r>
              <a:rPr lang="en-US" b="1" i="0" dirty="0">
                <a:solidFill>
                  <a:srgbClr val="374151"/>
                </a:solidFill>
                <a:effectLst/>
              </a:rPr>
              <a:t>Here are the steps to create a web service using JAX-WS:</a:t>
            </a:r>
          </a:p>
          <a:p>
            <a:pPr algn="l">
              <a:buFont typeface="+mj-lt"/>
              <a:buAutoNum type="arabicPeriod"/>
            </a:pPr>
            <a:r>
              <a:rPr lang="en-US" b="1" i="0" dirty="0">
                <a:solidFill>
                  <a:srgbClr val="374151"/>
                </a:solidFill>
                <a:effectLst/>
              </a:rPr>
              <a:t>  Define the service interface: </a:t>
            </a:r>
            <a:r>
              <a:rPr lang="en-US" b="0" i="0" dirty="0">
                <a:solidFill>
                  <a:srgbClr val="374151"/>
                </a:solidFill>
                <a:effectLst/>
              </a:rPr>
              <a:t>Define the methods and parameters that will be exposed by the web service interface.</a:t>
            </a:r>
          </a:p>
          <a:p>
            <a:pPr marL="914400" lvl="1" indent="-457200" algn="l">
              <a:buFont typeface="+mj-lt"/>
              <a:buAutoNum type="arabicPeriod"/>
            </a:pPr>
            <a:r>
              <a:rPr lang="en-US" dirty="0"/>
              <a:t>@WebService</a:t>
            </a:r>
          </a:p>
          <a:p>
            <a:pPr marL="914400" lvl="1" indent="-457200" algn="l">
              <a:buFont typeface="+mj-lt"/>
              <a:buAutoNum type="arabicPeriod"/>
            </a:pPr>
            <a:r>
              <a:rPr lang="en-US" dirty="0"/>
              <a:t>public interface </a:t>
            </a:r>
            <a:r>
              <a:rPr lang="en-US" dirty="0" err="1"/>
              <a:t>MyService</a:t>
            </a:r>
            <a:r>
              <a:rPr lang="en-US" dirty="0"/>
              <a:t> {</a:t>
            </a:r>
          </a:p>
          <a:p>
            <a:pPr marL="914400" lvl="1" indent="-457200" algn="l">
              <a:buFont typeface="+mj-lt"/>
              <a:buAutoNum type="arabicPeriod"/>
            </a:pPr>
            <a:r>
              <a:rPr lang="en-US" dirty="0"/>
              <a:t>    @WebMethod</a:t>
            </a:r>
          </a:p>
          <a:p>
            <a:pPr marL="914400" lvl="1" indent="-457200" algn="l">
              <a:buFont typeface="+mj-lt"/>
              <a:buAutoNum type="arabicPeriod"/>
            </a:pPr>
            <a:r>
              <a:rPr lang="en-US" dirty="0"/>
              <a:t>    String </a:t>
            </a:r>
            <a:r>
              <a:rPr lang="en-US" dirty="0" err="1"/>
              <a:t>myMethod</a:t>
            </a:r>
            <a:r>
              <a:rPr lang="en-US" dirty="0"/>
              <a:t>(String input);</a:t>
            </a:r>
          </a:p>
          <a:p>
            <a:pPr marL="914400" lvl="1" indent="-457200" algn="l">
              <a:buFont typeface="+mj-lt"/>
              <a:buAutoNum type="arabicPeriod"/>
            </a:pPr>
            <a:r>
              <a:rPr lang="en-US"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16222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lstStyle/>
          <a:p>
            <a:pPr marL="457200" indent="-457200" algn="l">
              <a:buAutoNum type="arabicPeriod" startAt="2"/>
            </a:pPr>
            <a:r>
              <a:rPr lang="en-US" b="1" i="0" dirty="0">
                <a:solidFill>
                  <a:srgbClr val="374151"/>
                </a:solidFill>
                <a:effectLst/>
              </a:rPr>
              <a:t>Implement the service interface: </a:t>
            </a:r>
          </a:p>
          <a:p>
            <a:pPr marL="342900" indent="-342900" algn="l">
              <a:buFont typeface="Arial" panose="020B0604020202020204" pitchFamily="34" charset="0"/>
              <a:buChar char="•"/>
            </a:pPr>
            <a:r>
              <a:rPr lang="en-US" b="0" i="0" dirty="0">
                <a:solidFill>
                  <a:srgbClr val="374151"/>
                </a:solidFill>
                <a:effectLst/>
              </a:rPr>
              <a:t>Implement the methods defined in the service interface.</a:t>
            </a:r>
          </a:p>
          <a:p>
            <a:pPr marL="914400" lvl="1" indent="-457200" algn="l">
              <a:buFont typeface="+mj-lt"/>
              <a:buAutoNum type="arabicPeriod"/>
            </a:pPr>
            <a:r>
              <a:rPr lang="en-IN" sz="2400" dirty="0"/>
              <a:t>@WebService(endpointInterface = "</a:t>
            </a:r>
            <a:r>
              <a:rPr lang="en-IN" sz="2400" dirty="0" err="1"/>
              <a:t>com.example.MyService</a:t>
            </a:r>
            <a:r>
              <a:rPr lang="en-IN" sz="2400" dirty="0"/>
              <a:t>")</a:t>
            </a:r>
          </a:p>
          <a:p>
            <a:pPr marL="914400" lvl="1" indent="-457200" algn="l">
              <a:buFont typeface="+mj-lt"/>
              <a:buAutoNum type="arabicPeriod"/>
            </a:pPr>
            <a:r>
              <a:rPr lang="en-IN" sz="2400" dirty="0"/>
              <a:t>public class </a:t>
            </a:r>
            <a:r>
              <a:rPr lang="en-IN" sz="2400" dirty="0" err="1"/>
              <a:t>MyServiceImpl</a:t>
            </a:r>
            <a:r>
              <a:rPr lang="en-IN" sz="2400" dirty="0"/>
              <a:t> implements </a:t>
            </a:r>
            <a:r>
              <a:rPr lang="en-IN" sz="2400" dirty="0" err="1"/>
              <a:t>MyService</a:t>
            </a:r>
            <a:r>
              <a:rPr lang="en-IN" sz="2400" dirty="0"/>
              <a:t> {</a:t>
            </a:r>
          </a:p>
          <a:p>
            <a:pPr marL="914400" lvl="1" indent="-457200" algn="l">
              <a:buFont typeface="+mj-lt"/>
              <a:buAutoNum type="arabicPeriod"/>
            </a:pPr>
            <a:r>
              <a:rPr lang="en-IN" sz="2400" dirty="0"/>
              <a:t>    @Override</a:t>
            </a:r>
          </a:p>
          <a:p>
            <a:pPr marL="914400" lvl="1" indent="-457200" algn="l">
              <a:buFont typeface="+mj-lt"/>
              <a:buAutoNum type="arabicPeriod"/>
            </a:pPr>
            <a:r>
              <a:rPr lang="en-IN" sz="2400" dirty="0"/>
              <a:t>    public String </a:t>
            </a:r>
            <a:r>
              <a:rPr lang="en-IN" sz="2400" dirty="0" err="1"/>
              <a:t>myMethod</a:t>
            </a:r>
            <a:r>
              <a:rPr lang="en-IN" sz="2400" dirty="0"/>
              <a:t>(String input) {</a:t>
            </a:r>
          </a:p>
          <a:p>
            <a:pPr marL="914400" lvl="1" indent="-457200" algn="l">
              <a:buFont typeface="+mj-lt"/>
              <a:buAutoNum type="arabicPeriod"/>
            </a:pPr>
            <a:r>
              <a:rPr lang="en-IN" sz="2400" dirty="0"/>
              <a:t>        return "Hello " + input + "!";</a:t>
            </a:r>
          </a:p>
          <a:p>
            <a:pPr marL="914400" lvl="1" indent="-457200" algn="l">
              <a:buFont typeface="+mj-lt"/>
              <a:buAutoNum type="arabicPeriod"/>
            </a:pPr>
            <a:r>
              <a:rPr lang="en-IN" sz="2400" dirty="0"/>
              <a:t>    }</a:t>
            </a:r>
          </a:p>
          <a:p>
            <a:pPr marL="914400" lvl="1" indent="-457200" algn="l">
              <a:buFont typeface="+mj-lt"/>
              <a:buAutoNum type="arabicPeriod"/>
            </a:pPr>
            <a:r>
              <a:rPr lang="en-IN" sz="2400"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1166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91670" y="1335741"/>
            <a:ext cx="11008659" cy="5207480"/>
          </a:xfrm>
        </p:spPr>
        <p:txBody>
          <a:bodyPr/>
          <a:lstStyle/>
          <a:p>
            <a:pPr algn="l"/>
            <a:r>
              <a:rPr lang="en-US" b="1" i="0" dirty="0">
                <a:solidFill>
                  <a:srgbClr val="374151"/>
                </a:solidFill>
                <a:effectLst/>
              </a:rPr>
              <a:t>3.  Publish the web service: </a:t>
            </a:r>
            <a:r>
              <a:rPr lang="en-US" b="0" i="0" dirty="0">
                <a:solidFill>
                  <a:srgbClr val="374151"/>
                </a:solidFill>
                <a:effectLst/>
              </a:rPr>
              <a:t>Publish the web service using the JAX-WS Endpoint class.</a:t>
            </a:r>
          </a:p>
          <a:p>
            <a:pPr marL="914400" lvl="1" indent="-457200" algn="l">
              <a:buFont typeface="+mj-lt"/>
              <a:buAutoNum type="arabicPeriod"/>
            </a:pPr>
            <a:r>
              <a:rPr lang="en-US" sz="2400" dirty="0" err="1"/>
              <a:t>Endpoint.publish</a:t>
            </a:r>
            <a:r>
              <a:rPr lang="en-US" sz="2400" dirty="0"/>
              <a:t>("http://localhost:8080/</a:t>
            </a:r>
            <a:r>
              <a:rPr lang="en-US" sz="2400" dirty="0" err="1"/>
              <a:t>myservice</a:t>
            </a:r>
            <a:r>
              <a:rPr lang="en-US" sz="2400" dirty="0"/>
              <a:t>", new </a:t>
            </a:r>
            <a:r>
              <a:rPr lang="en-US" sz="2400" dirty="0" err="1"/>
              <a:t>MyServiceImpl</a:t>
            </a:r>
            <a:r>
              <a:rPr lang="en-US" sz="2400" dirty="0"/>
              <a:t>());</a:t>
            </a:r>
          </a:p>
          <a:p>
            <a:pPr algn="l"/>
            <a:endParaRPr lang="en-US" dirty="0"/>
          </a:p>
          <a:p>
            <a:pPr algn="l"/>
            <a:r>
              <a:rPr lang="en-US" b="1" i="0" dirty="0">
                <a:solidFill>
                  <a:srgbClr val="374151"/>
                </a:solidFill>
                <a:effectLst/>
              </a:rPr>
              <a:t>4. Create a web service client: </a:t>
            </a:r>
            <a:r>
              <a:rPr lang="en-US" b="0" i="0" dirty="0">
                <a:solidFill>
                  <a:srgbClr val="374151"/>
                </a:solidFill>
                <a:effectLst/>
              </a:rPr>
              <a:t>Create a client application that will consume the web service.</a:t>
            </a:r>
          </a:p>
          <a:p>
            <a:pPr marL="914400" lvl="1" indent="-457200" algn="l">
              <a:buFont typeface="+mj-lt"/>
              <a:buAutoNum type="arabicPeriod"/>
            </a:pPr>
            <a:r>
              <a:rPr lang="en-IN" sz="2400" dirty="0"/>
              <a:t>URL </a:t>
            </a:r>
            <a:r>
              <a:rPr lang="en-IN" sz="2400" dirty="0" err="1"/>
              <a:t>url</a:t>
            </a:r>
            <a:r>
              <a:rPr lang="en-IN" sz="2400" dirty="0"/>
              <a:t> = new URL("http://localhost:8080/</a:t>
            </a:r>
            <a:r>
              <a:rPr lang="en-IN" sz="2400" dirty="0" err="1"/>
              <a:t>myservice?wsdl</a:t>
            </a:r>
            <a:r>
              <a:rPr lang="en-IN" sz="2400" dirty="0"/>
              <a:t>");</a:t>
            </a:r>
          </a:p>
          <a:p>
            <a:pPr marL="914400" lvl="1" indent="-457200" algn="l">
              <a:buFont typeface="+mj-lt"/>
              <a:buAutoNum type="arabicPeriod"/>
            </a:pPr>
            <a:r>
              <a:rPr lang="en-IN" sz="2400" dirty="0" err="1"/>
              <a:t>QName</a:t>
            </a:r>
            <a:r>
              <a:rPr lang="en-IN" sz="2400" dirty="0"/>
              <a:t> </a:t>
            </a:r>
            <a:r>
              <a:rPr lang="en-IN" sz="2400" dirty="0" err="1"/>
              <a:t>qname</a:t>
            </a:r>
            <a:r>
              <a:rPr lang="en-IN" sz="2400" dirty="0"/>
              <a:t> = new </a:t>
            </a:r>
            <a:r>
              <a:rPr lang="en-IN" sz="2400" dirty="0" err="1"/>
              <a:t>QName</a:t>
            </a:r>
            <a:r>
              <a:rPr lang="en-IN" sz="2400" dirty="0"/>
              <a:t>("http://example.com/", "</a:t>
            </a:r>
            <a:r>
              <a:rPr lang="en-IN" sz="2400" dirty="0" err="1"/>
              <a:t>MyService</a:t>
            </a:r>
            <a:r>
              <a:rPr lang="en-IN" sz="2400" dirty="0"/>
              <a:t>");</a:t>
            </a:r>
          </a:p>
          <a:p>
            <a:pPr marL="914400" lvl="1" indent="-457200" algn="l">
              <a:buFont typeface="+mj-lt"/>
              <a:buAutoNum type="arabicPeriod"/>
            </a:pPr>
            <a:r>
              <a:rPr lang="en-IN" sz="2400" dirty="0"/>
              <a:t>Service </a:t>
            </a:r>
            <a:r>
              <a:rPr lang="en-IN" sz="2400" dirty="0" err="1"/>
              <a:t>service</a:t>
            </a:r>
            <a:r>
              <a:rPr lang="en-IN" sz="2400" dirty="0"/>
              <a:t> = </a:t>
            </a:r>
            <a:r>
              <a:rPr lang="en-IN" sz="2400" dirty="0" err="1"/>
              <a:t>Service.create</a:t>
            </a:r>
            <a:r>
              <a:rPr lang="en-IN" sz="2400" dirty="0"/>
              <a:t>(</a:t>
            </a:r>
            <a:r>
              <a:rPr lang="en-IN" sz="2400" dirty="0" err="1"/>
              <a:t>url</a:t>
            </a:r>
            <a:r>
              <a:rPr lang="en-IN" sz="2400" dirty="0"/>
              <a:t>, </a:t>
            </a:r>
            <a:r>
              <a:rPr lang="en-IN" sz="2400" dirty="0" err="1"/>
              <a:t>qname</a:t>
            </a:r>
            <a:r>
              <a:rPr lang="en-IN" sz="2400" dirty="0"/>
              <a:t>);</a:t>
            </a:r>
          </a:p>
          <a:p>
            <a:pPr marL="914400" lvl="1" indent="-457200" algn="l">
              <a:buFont typeface="+mj-lt"/>
              <a:buAutoNum type="arabicPeriod"/>
            </a:pPr>
            <a:r>
              <a:rPr lang="en-IN" sz="2400" dirty="0" err="1"/>
              <a:t>MyService</a:t>
            </a:r>
            <a:r>
              <a:rPr lang="en-IN" sz="2400" dirty="0"/>
              <a:t> port = </a:t>
            </a:r>
            <a:r>
              <a:rPr lang="en-IN" sz="2400" dirty="0" err="1"/>
              <a:t>service.getPort</a:t>
            </a:r>
            <a:r>
              <a:rPr lang="en-IN" sz="2400" dirty="0"/>
              <a:t>(</a:t>
            </a:r>
            <a:r>
              <a:rPr lang="en-IN" sz="2400" dirty="0" err="1"/>
              <a:t>MyService.class</a:t>
            </a:r>
            <a:r>
              <a:rPr lang="en-IN" sz="2400" dirty="0"/>
              <a:t>);</a:t>
            </a:r>
          </a:p>
          <a:p>
            <a:pPr marL="914400" lvl="1" indent="-457200" algn="l">
              <a:buFont typeface="+mj-lt"/>
              <a:buAutoNum type="arabicPeriod"/>
            </a:pPr>
            <a:r>
              <a:rPr lang="en-IN" sz="2400" dirty="0"/>
              <a:t>String response = </a:t>
            </a:r>
            <a:r>
              <a:rPr lang="en-IN" sz="2400" dirty="0" err="1"/>
              <a:t>port.myMethod</a:t>
            </a:r>
            <a:r>
              <a:rPr lang="en-IN" sz="2400" dirty="0"/>
              <a:t>("world");</a:t>
            </a:r>
          </a:p>
          <a:p>
            <a:pPr marL="914400" lvl="1" indent="-457200" algn="l">
              <a:buFont typeface="+mj-lt"/>
              <a:buAutoNum type="arabicPeriod"/>
            </a:pPr>
            <a:r>
              <a:rPr lang="en-IN" sz="2400" dirty="0" err="1"/>
              <a:t>System.out.println</a:t>
            </a:r>
            <a:r>
              <a:rPr lang="en-IN" sz="2400" dirty="0"/>
              <a:t>(response);</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4916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932328"/>
            <a:ext cx="11008659" cy="5495365"/>
          </a:xfrm>
        </p:spPr>
        <p:txBody>
          <a:bodyPr/>
          <a:lstStyle/>
          <a:p>
            <a:pPr marL="342900" indent="-342900" algn="l">
              <a:buFont typeface="Wingdings" panose="05000000000000000000" pitchFamily="2" charset="2"/>
              <a:buChar char="Ø"/>
            </a:pPr>
            <a:r>
              <a:rPr lang="en-US" sz="2800" b="1" i="0" dirty="0">
                <a:solidFill>
                  <a:schemeClr val="accent5"/>
                </a:solidFill>
                <a:effectLst/>
              </a:rPr>
              <a:t>Java Web Services with Apache Axis2 </a:t>
            </a:r>
          </a:p>
          <a:p>
            <a:pPr marL="342900" indent="-342900" algn="l">
              <a:buFont typeface="Arial" panose="020B0604020202020204" pitchFamily="34" charset="0"/>
              <a:buChar char="•"/>
            </a:pPr>
            <a:r>
              <a:rPr lang="en-US" b="0" i="0" dirty="0">
                <a:solidFill>
                  <a:srgbClr val="374151"/>
                </a:solidFill>
                <a:effectLst/>
              </a:rPr>
              <a:t>Apache Axis2 is a widely-used Java-based technology used to develop web services.</a:t>
            </a:r>
          </a:p>
          <a:p>
            <a:pPr marL="342900" indent="-342900" algn="l">
              <a:buFont typeface="Arial" panose="020B0604020202020204" pitchFamily="34" charset="0"/>
              <a:buChar char="•"/>
            </a:pPr>
            <a:r>
              <a:rPr lang="en-US" b="0" i="0" dirty="0">
                <a:solidFill>
                  <a:srgbClr val="374151"/>
                </a:solidFill>
                <a:effectLst/>
              </a:rPr>
              <a:t> It provides a flexible and extensible framework for creating and consuming web services using various protocols such as SOAP, REST, and JSON. </a:t>
            </a:r>
          </a:p>
          <a:p>
            <a:pPr marL="342900" indent="-342900" algn="l">
              <a:buFont typeface="Arial" panose="020B0604020202020204" pitchFamily="34" charset="0"/>
              <a:buChar char="•"/>
            </a:pPr>
            <a:r>
              <a:rPr lang="en-US" b="0" i="0" dirty="0">
                <a:solidFill>
                  <a:srgbClr val="374151"/>
                </a:solidFill>
                <a:effectLst/>
              </a:rPr>
              <a:t>Apache Axis2 is an open-source project that is part of the Apache Software Foundation.</a:t>
            </a:r>
          </a:p>
          <a:p>
            <a:pPr algn="l"/>
            <a:r>
              <a:rPr lang="en-US" b="1" i="0" dirty="0">
                <a:solidFill>
                  <a:srgbClr val="374151"/>
                </a:solidFill>
                <a:effectLst/>
              </a:rPr>
              <a:t>Here are the steps to create a web service using Apache Axis2:</a:t>
            </a:r>
          </a:p>
          <a:p>
            <a:pPr algn="l">
              <a:buFont typeface="+mj-lt"/>
              <a:buAutoNum type="arabicPeriod"/>
            </a:pPr>
            <a:r>
              <a:rPr lang="en-US" b="1" i="0" dirty="0">
                <a:solidFill>
                  <a:srgbClr val="374151"/>
                </a:solidFill>
                <a:effectLst/>
              </a:rPr>
              <a:t> Define the service interface: </a:t>
            </a:r>
            <a:r>
              <a:rPr lang="en-US" b="0" i="0" dirty="0">
                <a:solidFill>
                  <a:srgbClr val="374151"/>
                </a:solidFill>
                <a:effectLst/>
              </a:rPr>
              <a:t>Define the methods and parameters that will be exposed by the web service interface.</a:t>
            </a:r>
          </a:p>
          <a:p>
            <a:pPr marL="914400" lvl="1" indent="-457200" algn="l">
              <a:buFont typeface="+mj-lt"/>
              <a:buAutoNum type="arabicPeriod"/>
            </a:pPr>
            <a:r>
              <a:rPr lang="en-US" sz="2400" dirty="0"/>
              <a:t>public interface </a:t>
            </a:r>
            <a:r>
              <a:rPr lang="en-US" sz="2400" dirty="0" err="1"/>
              <a:t>MyService</a:t>
            </a:r>
            <a:r>
              <a:rPr lang="en-US" sz="2400" dirty="0"/>
              <a:t> {</a:t>
            </a:r>
          </a:p>
          <a:p>
            <a:pPr marL="914400" lvl="1" indent="-457200" algn="l">
              <a:buFont typeface="+mj-lt"/>
              <a:buAutoNum type="arabicPeriod"/>
            </a:pPr>
            <a:r>
              <a:rPr lang="en-US" sz="2400" dirty="0"/>
              <a:t>    String </a:t>
            </a:r>
            <a:r>
              <a:rPr lang="en-US" sz="2400" dirty="0" err="1"/>
              <a:t>myMethod</a:t>
            </a:r>
            <a:r>
              <a:rPr lang="en-US" sz="2400" dirty="0"/>
              <a:t>(String input);</a:t>
            </a:r>
          </a:p>
          <a:p>
            <a:pPr marL="914400" lvl="1" indent="-457200" algn="l">
              <a:buFont typeface="+mj-lt"/>
              <a:buAutoNum type="arabicPeriod"/>
            </a:pPr>
            <a:r>
              <a:rPr lang="en-US" sz="2400"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62442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851647"/>
            <a:ext cx="11008659" cy="5576047"/>
          </a:xfrm>
        </p:spPr>
        <p:txBody>
          <a:bodyPr/>
          <a:lstStyle/>
          <a:p>
            <a:pPr marL="342900" indent="-342900" algn="l">
              <a:buFont typeface="Wingdings" panose="05000000000000000000" pitchFamily="2" charset="2"/>
              <a:buChar char="Ø"/>
            </a:pPr>
            <a:r>
              <a:rPr lang="en-US" sz="3200" b="1" i="0" dirty="0">
                <a:solidFill>
                  <a:schemeClr val="accent5"/>
                </a:solidFill>
                <a:effectLst/>
              </a:rPr>
              <a:t>Introduction to Java Web Services</a:t>
            </a:r>
          </a:p>
          <a:p>
            <a:pPr marL="342900" indent="-342900" algn="l">
              <a:buFont typeface="Arial" panose="020B0604020202020204" pitchFamily="34" charset="0"/>
              <a:buChar char="•"/>
            </a:pPr>
            <a:r>
              <a:rPr lang="en-US" b="0" i="0" dirty="0">
                <a:solidFill>
                  <a:srgbClr val="374151"/>
                </a:solidFill>
                <a:effectLst/>
              </a:rPr>
              <a:t>Java Web Services are a set of technologies and APIs (Application Programming Interfaces) that allow applications to communicate with each other over the internet or network. </a:t>
            </a:r>
          </a:p>
          <a:p>
            <a:pPr marL="342900" indent="-342900" algn="l">
              <a:buFont typeface="Arial" panose="020B0604020202020204" pitchFamily="34" charset="0"/>
              <a:buChar char="•"/>
            </a:pPr>
            <a:r>
              <a:rPr lang="en-US" b="0" i="0" dirty="0">
                <a:solidFill>
                  <a:srgbClr val="374151"/>
                </a:solidFill>
                <a:effectLst/>
              </a:rPr>
              <a:t>It is a platform-independent technology that enables interoperability between different programming languages and platforms.</a:t>
            </a:r>
          </a:p>
          <a:p>
            <a:pPr marL="342900" indent="-342900" algn="l">
              <a:buFont typeface="Arial" panose="020B0604020202020204" pitchFamily="34" charset="0"/>
              <a:buChar char="•"/>
            </a:pPr>
            <a:r>
              <a:rPr lang="en-US" b="0" i="0" dirty="0">
                <a:solidFill>
                  <a:srgbClr val="374151"/>
                </a:solidFill>
                <a:effectLst/>
              </a:rPr>
              <a:t>Web Services use a standard protocol to exchange data over the network, such as Simple Object Access Protocol (SOAP) or Representational State Transfer (REST). </a:t>
            </a:r>
          </a:p>
          <a:p>
            <a:pPr marL="342900" indent="-342900" algn="l">
              <a:buFont typeface="Arial" panose="020B0604020202020204" pitchFamily="34" charset="0"/>
              <a:buChar char="•"/>
            </a:pPr>
            <a:r>
              <a:rPr lang="en-US" b="0" i="0" dirty="0">
                <a:solidFill>
                  <a:srgbClr val="374151"/>
                </a:solidFill>
                <a:effectLst/>
              </a:rPr>
              <a:t>Java Web Services, in particular, use SOAP protocol for communication and WSDL (Web Services Description Language) for defining the structure of the web service.</a:t>
            </a:r>
          </a:p>
          <a:p>
            <a:pPr algn="l"/>
            <a:endParaRPr lang="en-IN" dirty="0">
              <a:solidFill>
                <a:schemeClr val="accent5"/>
              </a:solidFill>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2398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326776"/>
            <a:ext cx="11008659" cy="5100918"/>
          </a:xfrm>
        </p:spPr>
        <p:txBody>
          <a:bodyPr/>
          <a:lstStyle/>
          <a:p>
            <a:pPr algn="l"/>
            <a:r>
              <a:rPr lang="en-US" b="1" i="0" dirty="0">
                <a:solidFill>
                  <a:srgbClr val="374151"/>
                </a:solidFill>
                <a:effectLst/>
              </a:rPr>
              <a:t>2. Implement the service interface: </a:t>
            </a:r>
            <a:r>
              <a:rPr lang="en-US" b="0" i="0" dirty="0">
                <a:solidFill>
                  <a:srgbClr val="374151"/>
                </a:solidFill>
                <a:effectLst/>
              </a:rPr>
              <a:t>Implement the methods defined in the service interface.</a:t>
            </a:r>
          </a:p>
          <a:p>
            <a:pPr marL="914400" lvl="1" indent="-457200" algn="l">
              <a:buFont typeface="+mj-lt"/>
              <a:buAutoNum type="arabicPeriod"/>
            </a:pPr>
            <a:r>
              <a:rPr lang="en-IN" sz="2400" dirty="0"/>
              <a:t>public class </a:t>
            </a:r>
            <a:r>
              <a:rPr lang="en-IN" sz="2400" dirty="0" err="1"/>
              <a:t>MyServiceImpl</a:t>
            </a:r>
            <a:r>
              <a:rPr lang="en-IN" sz="2400" dirty="0"/>
              <a:t> implements </a:t>
            </a:r>
            <a:r>
              <a:rPr lang="en-IN" sz="2400" dirty="0" err="1"/>
              <a:t>MyService</a:t>
            </a:r>
            <a:r>
              <a:rPr lang="en-IN" sz="2400" dirty="0"/>
              <a:t> {</a:t>
            </a:r>
          </a:p>
          <a:p>
            <a:pPr marL="914400" lvl="1" indent="-457200" algn="l">
              <a:buFont typeface="+mj-lt"/>
              <a:buAutoNum type="arabicPeriod"/>
            </a:pPr>
            <a:r>
              <a:rPr lang="en-IN" sz="2400" dirty="0"/>
              <a:t>    @Override</a:t>
            </a:r>
          </a:p>
          <a:p>
            <a:pPr marL="914400" lvl="1" indent="-457200" algn="l">
              <a:buFont typeface="+mj-lt"/>
              <a:buAutoNum type="arabicPeriod"/>
            </a:pPr>
            <a:r>
              <a:rPr lang="en-IN" sz="2400" dirty="0"/>
              <a:t>    public String </a:t>
            </a:r>
            <a:r>
              <a:rPr lang="en-IN" sz="2400" dirty="0" err="1"/>
              <a:t>myMethod</a:t>
            </a:r>
            <a:r>
              <a:rPr lang="en-IN" sz="2400" dirty="0"/>
              <a:t>(String input) {</a:t>
            </a:r>
          </a:p>
          <a:p>
            <a:pPr marL="914400" lvl="1" indent="-457200" algn="l">
              <a:buFont typeface="+mj-lt"/>
              <a:buAutoNum type="arabicPeriod"/>
            </a:pPr>
            <a:r>
              <a:rPr lang="en-IN" sz="2400" dirty="0"/>
              <a:t>        return "Hello " + input + "!";</a:t>
            </a:r>
          </a:p>
          <a:p>
            <a:pPr marL="914400" lvl="1" indent="-457200" algn="l">
              <a:buFont typeface="+mj-lt"/>
              <a:buAutoNum type="arabicPeriod"/>
            </a:pPr>
            <a:r>
              <a:rPr lang="en-IN" sz="2400" dirty="0"/>
              <a:t>    }</a:t>
            </a:r>
          </a:p>
          <a:p>
            <a:pPr marL="914400" lvl="1" indent="-457200" algn="l">
              <a:buFont typeface="+mj-lt"/>
              <a:buAutoNum type="arabicPeriod"/>
            </a:pPr>
            <a:r>
              <a:rPr lang="en-IN" sz="2400" dirty="0"/>
              <a:t>}</a:t>
            </a:r>
          </a:p>
          <a:p>
            <a:pPr algn="l"/>
            <a:r>
              <a:rPr lang="en-US" b="1" i="0" dirty="0">
                <a:solidFill>
                  <a:srgbClr val="374151"/>
                </a:solidFill>
                <a:effectLst/>
              </a:rPr>
              <a:t>3. Generate the service archive: </a:t>
            </a:r>
            <a:r>
              <a:rPr lang="en-US" b="0" i="0" dirty="0">
                <a:solidFill>
                  <a:srgbClr val="374151"/>
                </a:solidFill>
                <a:effectLst/>
              </a:rPr>
              <a:t>Use the Axis2 WSDL2Java tool to generate the service archive.</a:t>
            </a:r>
          </a:p>
          <a:p>
            <a:pPr marL="914400" lvl="1" indent="-457200" algn="l">
              <a:buFont typeface="+mj-lt"/>
              <a:buAutoNum type="arabicPeriod"/>
            </a:pPr>
            <a:r>
              <a:rPr lang="en-IN" sz="2400" dirty="0"/>
              <a:t>wsdl2java.bat -d </a:t>
            </a:r>
            <a:r>
              <a:rPr lang="en-IN" sz="2400" dirty="0" err="1"/>
              <a:t>adb</a:t>
            </a:r>
            <a:r>
              <a:rPr lang="en-IN" sz="2400" dirty="0"/>
              <a:t> -s -ss -</a:t>
            </a:r>
            <a:r>
              <a:rPr lang="en-IN" sz="2400" dirty="0" err="1"/>
              <a:t>uri</a:t>
            </a:r>
            <a:r>
              <a:rPr lang="en-IN" sz="2400" dirty="0"/>
              <a:t> </a:t>
            </a:r>
            <a:r>
              <a:rPr lang="en-IN" sz="2400" dirty="0" err="1"/>
              <a:t>myservice.wsdl</a:t>
            </a:r>
            <a:endParaRPr lang="en-IN" sz="2400" dirty="0"/>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0256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39906"/>
            <a:ext cx="11008659" cy="5387788"/>
          </a:xfrm>
        </p:spPr>
        <p:txBody>
          <a:bodyPr>
            <a:normAutofit lnSpcReduction="10000"/>
          </a:bodyPr>
          <a:lstStyle/>
          <a:p>
            <a:pPr algn="l">
              <a:buFont typeface="+mj-lt"/>
              <a:buAutoNum type="arabicPeriod" startAt="4"/>
            </a:pPr>
            <a:r>
              <a:rPr lang="en-US" b="1" i="0" dirty="0">
                <a:solidFill>
                  <a:srgbClr val="374151"/>
                </a:solidFill>
                <a:effectLst/>
              </a:rPr>
              <a:t>Deploy the service archive: </a:t>
            </a:r>
            <a:r>
              <a:rPr lang="en-US" b="0" i="0" dirty="0">
                <a:solidFill>
                  <a:srgbClr val="374151"/>
                </a:solidFill>
                <a:effectLst/>
              </a:rPr>
              <a:t>Deploy the service archive to an Axis2 server.</a:t>
            </a:r>
          </a:p>
          <a:p>
            <a:pPr algn="l">
              <a:buFont typeface="+mj-lt"/>
              <a:buAutoNum type="arabicPeriod" startAt="4"/>
            </a:pPr>
            <a:r>
              <a:rPr lang="en-US" b="1" i="0" dirty="0">
                <a:solidFill>
                  <a:srgbClr val="374151"/>
                </a:solidFill>
                <a:effectLst/>
              </a:rPr>
              <a:t>Create a web service client: </a:t>
            </a:r>
            <a:r>
              <a:rPr lang="en-US" b="0" i="0" dirty="0">
                <a:solidFill>
                  <a:srgbClr val="374151"/>
                </a:solidFill>
                <a:effectLst/>
              </a:rPr>
              <a:t>Create a client application that will consume the web service.</a:t>
            </a:r>
          </a:p>
          <a:p>
            <a:pPr algn="l"/>
            <a:r>
              <a:rPr lang="en-IN" dirty="0"/>
              <a:t>1.  </a:t>
            </a:r>
            <a:r>
              <a:rPr lang="en-IN" dirty="0" err="1"/>
              <a:t>MyServiceStub</a:t>
            </a:r>
            <a:r>
              <a:rPr lang="en-IN" dirty="0"/>
              <a:t> stub = new         </a:t>
            </a:r>
            <a:r>
              <a:rPr lang="en-IN" dirty="0" err="1"/>
              <a:t>MyServiceStub</a:t>
            </a:r>
            <a:r>
              <a:rPr lang="en-IN" dirty="0"/>
              <a:t>("http://localhost:8080/axis2/services/</a:t>
            </a:r>
            <a:r>
              <a:rPr lang="en-IN" dirty="0" err="1"/>
              <a:t>MyService</a:t>
            </a:r>
            <a:r>
              <a:rPr lang="en-IN" dirty="0"/>
              <a:t>");</a:t>
            </a:r>
          </a:p>
          <a:p>
            <a:pPr algn="l"/>
            <a:r>
              <a:rPr lang="en-IN" dirty="0"/>
              <a:t>2. </a:t>
            </a:r>
            <a:r>
              <a:rPr lang="en-IN" dirty="0" err="1"/>
              <a:t>MyServiceStub.MyMethod</a:t>
            </a:r>
            <a:r>
              <a:rPr lang="en-IN" dirty="0"/>
              <a:t> method = new </a:t>
            </a:r>
            <a:r>
              <a:rPr lang="en-IN" dirty="0" err="1"/>
              <a:t>MyServiceStub.MyMethod</a:t>
            </a:r>
            <a:r>
              <a:rPr lang="en-IN" dirty="0"/>
              <a:t>();</a:t>
            </a:r>
          </a:p>
          <a:p>
            <a:pPr algn="l"/>
            <a:r>
              <a:rPr lang="en-IN" dirty="0"/>
              <a:t>3.  </a:t>
            </a:r>
            <a:r>
              <a:rPr lang="en-IN" dirty="0" err="1"/>
              <a:t>method.setInput</a:t>
            </a:r>
            <a:r>
              <a:rPr lang="en-IN" dirty="0"/>
              <a:t>("world");</a:t>
            </a:r>
          </a:p>
          <a:p>
            <a:pPr algn="l"/>
            <a:r>
              <a:rPr lang="en-IN" dirty="0"/>
              <a:t>4.  </a:t>
            </a:r>
            <a:r>
              <a:rPr lang="en-IN" dirty="0" err="1"/>
              <a:t>MyServiceStub.MyMethodResponse</a:t>
            </a:r>
            <a:r>
              <a:rPr lang="en-IN" dirty="0"/>
              <a:t> response = </a:t>
            </a:r>
            <a:r>
              <a:rPr lang="en-IN" dirty="0" err="1"/>
              <a:t>stub.myMethod</a:t>
            </a:r>
            <a:r>
              <a:rPr lang="en-IN" dirty="0"/>
              <a:t>(method);</a:t>
            </a:r>
          </a:p>
          <a:p>
            <a:pPr marL="457200" indent="-457200" algn="l">
              <a:buAutoNum type="arabicPeriod" startAt="5"/>
            </a:pPr>
            <a:r>
              <a:rPr lang="en-IN" dirty="0" err="1"/>
              <a:t>System.out.println</a:t>
            </a:r>
            <a:r>
              <a:rPr lang="en-IN" dirty="0"/>
              <a:t>(</a:t>
            </a:r>
            <a:r>
              <a:rPr lang="en-IN" dirty="0" err="1"/>
              <a:t>response.get_return</a:t>
            </a:r>
            <a:r>
              <a:rPr lang="en-IN" dirty="0"/>
              <a:t>());</a:t>
            </a:r>
          </a:p>
          <a:p>
            <a:pPr marL="457200" indent="-457200" algn="l">
              <a:buAutoNum type="arabicPeriod" startAt="5"/>
            </a:pPr>
            <a:endParaRPr lang="en-IN" dirty="0"/>
          </a:p>
          <a:p>
            <a:pPr marL="342900" indent="-342900" algn="l">
              <a:buFont typeface="Arial" panose="020B0604020202020204" pitchFamily="34" charset="0"/>
              <a:buChar char="•"/>
            </a:pPr>
            <a:r>
              <a:rPr lang="en-US" b="0" i="0" dirty="0">
                <a:solidFill>
                  <a:srgbClr val="374151"/>
                </a:solidFill>
                <a:effectLst/>
              </a:rPr>
              <a:t>In this example, we defined a simple web service that accepts a string input and returns a string response. </a:t>
            </a:r>
          </a:p>
          <a:p>
            <a:pPr marL="342900" indent="-342900" algn="l">
              <a:buFont typeface="Arial" panose="020B0604020202020204" pitchFamily="34" charset="0"/>
              <a:buChar char="•"/>
            </a:pPr>
            <a:r>
              <a:rPr lang="en-US" b="0" i="0" dirty="0">
                <a:solidFill>
                  <a:srgbClr val="374151"/>
                </a:solidFill>
                <a:effectLst/>
              </a:rPr>
              <a:t>We implemented the web service interface and used the Axis2 WSDL2Java tool to generate the service archive.</a:t>
            </a:r>
            <a:endParaRPr lang="en-IN" dirty="0"/>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3149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595718"/>
            <a:ext cx="11008659" cy="4831976"/>
          </a:xfrm>
        </p:spPr>
        <p:txBody>
          <a:bodyPr/>
          <a:lstStyle/>
          <a:p>
            <a:pPr marL="342900" indent="-342900" algn="l">
              <a:buFont typeface="Arial" panose="020B0604020202020204" pitchFamily="34" charset="0"/>
              <a:buChar char="•"/>
            </a:pPr>
            <a:r>
              <a:rPr lang="en-US" b="0" i="0" dirty="0">
                <a:solidFill>
                  <a:srgbClr val="374151"/>
                </a:solidFill>
                <a:effectLst/>
              </a:rPr>
              <a:t>We then deployed the service archive to an Axis2 server and created a web service client that calls the web service method using the generated stub object.</a:t>
            </a:r>
          </a:p>
          <a:p>
            <a:pPr marL="342900" indent="-342900" algn="l">
              <a:buFont typeface="Arial" panose="020B0604020202020204" pitchFamily="34" charset="0"/>
              <a:buChar char="•"/>
            </a:pPr>
            <a:r>
              <a:rPr lang="en-US" b="0" i="0" dirty="0">
                <a:solidFill>
                  <a:srgbClr val="374151"/>
                </a:solidFill>
                <a:effectLst/>
              </a:rPr>
              <a:t>Apache Axis2 provides a powerful and flexible framework for building and consuming web services in Java. </a:t>
            </a:r>
          </a:p>
          <a:p>
            <a:pPr marL="342900" indent="-342900" algn="l">
              <a:buFont typeface="Arial" panose="020B0604020202020204" pitchFamily="34" charset="0"/>
              <a:buChar char="•"/>
            </a:pPr>
            <a:r>
              <a:rPr lang="en-US" b="0" i="0" dirty="0">
                <a:solidFill>
                  <a:srgbClr val="374151"/>
                </a:solidFill>
                <a:effectLst/>
              </a:rPr>
              <a:t>It includes support for various protocols and transport mechanisms, as well as features such as message-level security, interoperability with other web services platforms, and integration with other Apache projects such as Apache CXF and Apache Rampart.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3954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048870" y="1586754"/>
            <a:ext cx="10165977" cy="4365812"/>
          </a:xfrm>
        </p:spPr>
        <p:txBody>
          <a:bodyPr/>
          <a:lstStyle/>
          <a:p>
            <a:pPr marL="457200" indent="-457200" algn="l">
              <a:buFont typeface="Wingdings" panose="05000000000000000000" pitchFamily="2" charset="2"/>
              <a:buChar char="Ø"/>
            </a:pPr>
            <a:r>
              <a:rPr lang="en-US" sz="3200" b="1" i="0" dirty="0">
                <a:solidFill>
                  <a:schemeClr val="accent5"/>
                </a:solidFill>
                <a:effectLst/>
              </a:rPr>
              <a:t>Java Web Services with Metro</a:t>
            </a:r>
          </a:p>
          <a:p>
            <a:pPr marL="342900" indent="-342900" algn="l">
              <a:buFont typeface="Wingdings" panose="05000000000000000000" pitchFamily="2" charset="2"/>
              <a:buChar char="Ø"/>
            </a:pPr>
            <a:r>
              <a:rPr lang="en-US" b="0" i="0" dirty="0">
                <a:solidFill>
                  <a:srgbClr val="374151"/>
                </a:solidFill>
                <a:effectLst/>
              </a:rPr>
              <a:t>Metro is a Java-based technology used to develop web services. </a:t>
            </a:r>
          </a:p>
          <a:p>
            <a:pPr marL="342900" indent="-342900" algn="l">
              <a:buFont typeface="Wingdings" panose="05000000000000000000" pitchFamily="2" charset="2"/>
              <a:buChar char="Ø"/>
            </a:pPr>
            <a:r>
              <a:rPr lang="en-US" b="0" i="0" dirty="0">
                <a:solidFill>
                  <a:srgbClr val="374151"/>
                </a:solidFill>
                <a:effectLst/>
              </a:rPr>
              <a:t>It provides a powerful and easy-to-use framework for creating and consuming web services using the Java API for XML Web Services (JAX-WS) and the Java Architecture for XML Binding (JAXB). </a:t>
            </a:r>
          </a:p>
          <a:p>
            <a:pPr marL="342900" indent="-342900" algn="l">
              <a:buFont typeface="Wingdings" panose="05000000000000000000" pitchFamily="2" charset="2"/>
              <a:buChar char="Ø"/>
            </a:pPr>
            <a:r>
              <a:rPr lang="en-US" b="0" i="0" dirty="0">
                <a:solidFill>
                  <a:srgbClr val="374151"/>
                </a:solidFill>
                <a:effectLst/>
              </a:rPr>
              <a:t>Metro is part of the </a:t>
            </a:r>
            <a:r>
              <a:rPr lang="en-US" b="0" i="0" dirty="0" err="1">
                <a:solidFill>
                  <a:srgbClr val="374151"/>
                </a:solidFill>
                <a:effectLst/>
              </a:rPr>
              <a:t>GlassFish</a:t>
            </a:r>
            <a:r>
              <a:rPr lang="en-US" b="0" i="0" dirty="0">
                <a:solidFill>
                  <a:srgbClr val="374151"/>
                </a:solidFill>
                <a:effectLst/>
              </a:rPr>
              <a:t> project, which is an open-source application server platform.</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5774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lstStyle/>
          <a:p>
            <a:pPr algn="l"/>
            <a:r>
              <a:rPr lang="en-US" b="1" i="0" dirty="0">
                <a:solidFill>
                  <a:srgbClr val="374151"/>
                </a:solidFill>
                <a:effectLst/>
              </a:rPr>
              <a:t>Here are the steps to create a web service using Metro:</a:t>
            </a:r>
          </a:p>
          <a:p>
            <a:pPr algn="l">
              <a:buFont typeface="+mj-lt"/>
              <a:buAutoNum type="arabicPeriod"/>
            </a:pPr>
            <a:r>
              <a:rPr lang="en-US" b="1" i="0" dirty="0">
                <a:solidFill>
                  <a:srgbClr val="374151"/>
                </a:solidFill>
                <a:effectLst/>
              </a:rPr>
              <a:t>Define the service interface: </a:t>
            </a:r>
          </a:p>
          <a:p>
            <a:pPr marL="342900" indent="-342900" algn="l">
              <a:buFont typeface="Arial" panose="020B0604020202020204" pitchFamily="34" charset="0"/>
              <a:buChar char="•"/>
            </a:pPr>
            <a:r>
              <a:rPr lang="en-US" b="0" i="0" dirty="0">
                <a:solidFill>
                  <a:srgbClr val="374151"/>
                </a:solidFill>
                <a:effectLst/>
              </a:rPr>
              <a:t>Define the methods and parameters that will be exposed by the web service interface.</a:t>
            </a:r>
          </a:p>
          <a:p>
            <a:pPr marL="914400" lvl="1" indent="-457200" algn="l">
              <a:buFont typeface="+mj-lt"/>
              <a:buAutoNum type="arabicPeriod"/>
            </a:pPr>
            <a:r>
              <a:rPr lang="en-US" sz="2800" dirty="0"/>
              <a:t>@WebService</a:t>
            </a:r>
          </a:p>
          <a:p>
            <a:pPr marL="914400" lvl="1" indent="-457200" algn="l">
              <a:buFont typeface="+mj-lt"/>
              <a:buAutoNum type="arabicPeriod"/>
            </a:pPr>
            <a:r>
              <a:rPr lang="en-US" sz="2800" dirty="0"/>
              <a:t>public interface </a:t>
            </a:r>
            <a:r>
              <a:rPr lang="en-US" sz="2800" dirty="0" err="1"/>
              <a:t>MyService</a:t>
            </a:r>
            <a:r>
              <a:rPr lang="en-US" sz="2800" dirty="0"/>
              <a:t> {</a:t>
            </a:r>
          </a:p>
          <a:p>
            <a:pPr marL="914400" lvl="1" indent="-457200" algn="l">
              <a:buFont typeface="+mj-lt"/>
              <a:buAutoNum type="arabicPeriod"/>
            </a:pPr>
            <a:r>
              <a:rPr lang="en-US" sz="2800" dirty="0"/>
              <a:t>    @WebMethod</a:t>
            </a:r>
          </a:p>
          <a:p>
            <a:pPr marL="914400" lvl="1" indent="-457200" algn="l">
              <a:buFont typeface="+mj-lt"/>
              <a:buAutoNum type="arabicPeriod"/>
            </a:pPr>
            <a:r>
              <a:rPr lang="en-US" sz="2800" dirty="0"/>
              <a:t>    String </a:t>
            </a:r>
            <a:r>
              <a:rPr lang="en-US" sz="2800" dirty="0" err="1"/>
              <a:t>myMethod</a:t>
            </a:r>
            <a:r>
              <a:rPr lang="en-US" sz="2800" dirty="0"/>
              <a:t>(String input);</a:t>
            </a:r>
          </a:p>
          <a:p>
            <a:pPr marL="914400" lvl="1" indent="-457200" algn="l">
              <a:buFont typeface="+mj-lt"/>
              <a:buAutoNum type="arabicPeriod"/>
            </a:pPr>
            <a:r>
              <a:rPr lang="en-US" sz="2800"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36838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lstStyle/>
          <a:p>
            <a:pPr algn="l"/>
            <a:r>
              <a:rPr lang="en-US" b="1" i="0" dirty="0">
                <a:solidFill>
                  <a:srgbClr val="374151"/>
                </a:solidFill>
                <a:effectLst/>
              </a:rPr>
              <a:t>2. </a:t>
            </a:r>
            <a:r>
              <a:rPr lang="en-US" sz="2600" b="1" i="0" dirty="0">
                <a:solidFill>
                  <a:srgbClr val="374151"/>
                </a:solidFill>
                <a:effectLst/>
              </a:rPr>
              <a:t>Implement the service interface: </a:t>
            </a:r>
          </a:p>
          <a:p>
            <a:pPr marL="342900" indent="-342900" algn="l">
              <a:buFont typeface="Arial" panose="020B0604020202020204" pitchFamily="34" charset="0"/>
              <a:buChar char="•"/>
            </a:pPr>
            <a:r>
              <a:rPr lang="en-US" b="0" i="0" dirty="0">
                <a:solidFill>
                  <a:srgbClr val="374151"/>
                </a:solidFill>
                <a:effectLst/>
              </a:rPr>
              <a:t>Implement the methods defined in the service interface.</a:t>
            </a:r>
          </a:p>
          <a:p>
            <a:pPr marL="914400" lvl="1" indent="-457200" algn="l">
              <a:buFont typeface="+mj-lt"/>
              <a:buAutoNum type="arabicPeriod"/>
            </a:pPr>
            <a:r>
              <a:rPr lang="en-IN" sz="2800" dirty="0"/>
              <a:t>@WebService(endpointInterface = "</a:t>
            </a:r>
            <a:r>
              <a:rPr lang="en-IN" sz="2800" dirty="0" err="1"/>
              <a:t>com.example.MyService</a:t>
            </a:r>
            <a:r>
              <a:rPr lang="en-IN" sz="2800" dirty="0"/>
              <a:t>")</a:t>
            </a:r>
          </a:p>
          <a:p>
            <a:pPr marL="914400" lvl="1" indent="-457200" algn="l">
              <a:buFont typeface="+mj-lt"/>
              <a:buAutoNum type="arabicPeriod"/>
            </a:pPr>
            <a:r>
              <a:rPr lang="en-IN" sz="2800" dirty="0"/>
              <a:t>public class </a:t>
            </a:r>
            <a:r>
              <a:rPr lang="en-IN" sz="2800" dirty="0" err="1"/>
              <a:t>MyServiceImpl</a:t>
            </a:r>
            <a:r>
              <a:rPr lang="en-IN" sz="2800" dirty="0"/>
              <a:t> implements </a:t>
            </a:r>
            <a:r>
              <a:rPr lang="en-IN" sz="2800" dirty="0" err="1"/>
              <a:t>MyService</a:t>
            </a:r>
            <a:r>
              <a:rPr lang="en-IN" sz="2800" dirty="0"/>
              <a:t> {</a:t>
            </a:r>
          </a:p>
          <a:p>
            <a:pPr marL="914400" lvl="1" indent="-457200" algn="l">
              <a:buFont typeface="+mj-lt"/>
              <a:buAutoNum type="arabicPeriod"/>
            </a:pPr>
            <a:r>
              <a:rPr lang="en-IN" sz="2800" dirty="0"/>
              <a:t>    @Override</a:t>
            </a:r>
          </a:p>
          <a:p>
            <a:pPr marL="914400" lvl="1" indent="-457200" algn="l">
              <a:buFont typeface="+mj-lt"/>
              <a:buAutoNum type="arabicPeriod"/>
            </a:pPr>
            <a:r>
              <a:rPr lang="en-IN" sz="2800" dirty="0"/>
              <a:t>    public String </a:t>
            </a:r>
            <a:r>
              <a:rPr lang="en-IN" sz="2800" dirty="0" err="1"/>
              <a:t>myMethod</a:t>
            </a:r>
            <a:r>
              <a:rPr lang="en-IN" sz="2800" dirty="0"/>
              <a:t>(String input) {</a:t>
            </a:r>
          </a:p>
          <a:p>
            <a:pPr marL="914400" lvl="1" indent="-457200" algn="l">
              <a:buFont typeface="+mj-lt"/>
              <a:buAutoNum type="arabicPeriod"/>
            </a:pPr>
            <a:r>
              <a:rPr lang="en-IN" sz="2800" dirty="0"/>
              <a:t>        return "Hello " + input + "!";</a:t>
            </a:r>
          </a:p>
          <a:p>
            <a:pPr marL="914400" lvl="1" indent="-457200" algn="l">
              <a:buFont typeface="+mj-lt"/>
              <a:buAutoNum type="arabicPeriod"/>
            </a:pPr>
            <a:r>
              <a:rPr lang="en-IN" sz="2800" dirty="0"/>
              <a:t>    }</a:t>
            </a:r>
          </a:p>
          <a:p>
            <a:pPr marL="914400" lvl="1" indent="-457200" algn="l">
              <a:buFont typeface="+mj-lt"/>
              <a:buAutoNum type="arabicPeriod"/>
            </a:pPr>
            <a:r>
              <a:rPr lang="en-IN" sz="2800" dirty="0"/>
              <a: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18226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lstStyle/>
          <a:p>
            <a:pPr algn="l"/>
            <a:r>
              <a:rPr lang="en-US" sz="2800" b="1" i="0" dirty="0">
                <a:solidFill>
                  <a:srgbClr val="374151"/>
                </a:solidFill>
                <a:effectLst/>
              </a:rPr>
              <a:t>3.  Generate the web service artifacts: </a:t>
            </a:r>
          </a:p>
          <a:p>
            <a:pPr marL="342900" indent="-342900" algn="l">
              <a:buFont typeface="Arial" panose="020B0604020202020204" pitchFamily="34" charset="0"/>
              <a:buChar char="•"/>
            </a:pPr>
            <a:r>
              <a:rPr lang="en-US" b="0" i="0" dirty="0">
                <a:solidFill>
                  <a:srgbClr val="374151"/>
                </a:solidFill>
                <a:effectLst/>
              </a:rPr>
              <a:t>Use the </a:t>
            </a:r>
            <a:r>
              <a:rPr lang="en-US" b="0" i="0" dirty="0" err="1">
                <a:solidFill>
                  <a:srgbClr val="374151"/>
                </a:solidFill>
                <a:effectLst/>
              </a:rPr>
              <a:t>wsimport</a:t>
            </a:r>
            <a:r>
              <a:rPr lang="en-US" b="0" i="0" dirty="0">
                <a:solidFill>
                  <a:srgbClr val="374151"/>
                </a:solidFill>
                <a:effectLst/>
              </a:rPr>
              <a:t> tool to generate the web service artifacts from the WSDL file.</a:t>
            </a:r>
          </a:p>
          <a:p>
            <a:pPr marL="914400" lvl="1" indent="-457200" algn="l">
              <a:buFont typeface="+mj-lt"/>
              <a:buAutoNum type="arabicPeriod"/>
            </a:pPr>
            <a:r>
              <a:rPr lang="en-US" sz="2400" dirty="0" err="1"/>
              <a:t>wsimport</a:t>
            </a:r>
            <a:r>
              <a:rPr lang="en-US" sz="2400" dirty="0"/>
              <a:t> -keep -p </a:t>
            </a:r>
            <a:r>
              <a:rPr lang="en-US" sz="2400" dirty="0" err="1"/>
              <a:t>com.example</a:t>
            </a:r>
            <a:r>
              <a:rPr lang="en-US" sz="2400" dirty="0"/>
              <a:t> http://localhost:8080/myservice?wsdl</a:t>
            </a:r>
          </a:p>
          <a:p>
            <a:pPr algn="l"/>
            <a:r>
              <a:rPr lang="en-US" sz="2800" b="1" i="0" dirty="0">
                <a:solidFill>
                  <a:srgbClr val="374151"/>
                </a:solidFill>
                <a:effectLst/>
              </a:rPr>
              <a:t>4.  Create a web service client: </a:t>
            </a:r>
          </a:p>
          <a:p>
            <a:pPr marL="342900" indent="-342900" algn="l">
              <a:buFont typeface="Arial" panose="020B0604020202020204" pitchFamily="34" charset="0"/>
              <a:buChar char="•"/>
            </a:pPr>
            <a:r>
              <a:rPr lang="en-US" b="0" i="0" dirty="0">
                <a:solidFill>
                  <a:srgbClr val="374151"/>
                </a:solidFill>
                <a:effectLst/>
              </a:rPr>
              <a:t>Create a client application that will consume the web service.</a:t>
            </a:r>
          </a:p>
          <a:p>
            <a:pPr marL="914400" lvl="1" indent="-457200" algn="l">
              <a:buFont typeface="+mj-lt"/>
              <a:buAutoNum type="arabicPeriod"/>
            </a:pPr>
            <a:r>
              <a:rPr lang="en-IN" sz="2800" dirty="0" err="1"/>
              <a:t>MyService</a:t>
            </a:r>
            <a:r>
              <a:rPr lang="en-IN" sz="2800" dirty="0"/>
              <a:t> service = new </a:t>
            </a:r>
            <a:r>
              <a:rPr lang="en-IN" sz="2800" dirty="0" err="1"/>
              <a:t>MyService</a:t>
            </a:r>
            <a:r>
              <a:rPr lang="en-IN" sz="2800" dirty="0"/>
              <a:t>();</a:t>
            </a:r>
          </a:p>
          <a:p>
            <a:pPr marL="914400" lvl="1" indent="-457200" algn="l">
              <a:buFont typeface="+mj-lt"/>
              <a:buAutoNum type="arabicPeriod"/>
            </a:pPr>
            <a:r>
              <a:rPr lang="en-IN" sz="2800" dirty="0" err="1"/>
              <a:t>MyServicePortType</a:t>
            </a:r>
            <a:r>
              <a:rPr lang="en-IN" sz="2800" dirty="0"/>
              <a:t> port = </a:t>
            </a:r>
            <a:r>
              <a:rPr lang="en-IN" sz="2800" dirty="0" err="1"/>
              <a:t>service.getMyServicePort</a:t>
            </a:r>
            <a:r>
              <a:rPr lang="en-IN" sz="2800" dirty="0"/>
              <a:t>();</a:t>
            </a:r>
          </a:p>
          <a:p>
            <a:pPr marL="914400" lvl="1" indent="-457200" algn="l">
              <a:buFont typeface="+mj-lt"/>
              <a:buAutoNum type="arabicPeriod"/>
            </a:pPr>
            <a:r>
              <a:rPr lang="en-IN" sz="2800" dirty="0"/>
              <a:t>String response = </a:t>
            </a:r>
            <a:r>
              <a:rPr lang="en-IN" sz="2800" dirty="0" err="1"/>
              <a:t>port.myMethod</a:t>
            </a:r>
            <a:r>
              <a:rPr lang="en-IN" sz="2800" dirty="0"/>
              <a:t>("world");</a:t>
            </a:r>
          </a:p>
          <a:p>
            <a:pPr marL="914400" lvl="1" indent="-457200" algn="l">
              <a:buFont typeface="+mj-lt"/>
              <a:buAutoNum type="arabicPeriod"/>
            </a:pPr>
            <a:r>
              <a:rPr lang="en-IN" sz="2800" dirty="0" err="1"/>
              <a:t>System.out.println</a:t>
            </a:r>
            <a:r>
              <a:rPr lang="en-IN" sz="2800" dirty="0"/>
              <a:t>(response);</a:t>
            </a:r>
          </a:p>
          <a:p>
            <a:pPr marL="342900" indent="-342900" algn="l">
              <a:buFont typeface="Arial" panose="020B0604020202020204" pitchFamily="34" charset="0"/>
              <a:buChar char="•"/>
            </a:pPr>
            <a:r>
              <a:rPr lang="en-US" b="0" i="0" dirty="0">
                <a:solidFill>
                  <a:srgbClr val="374151"/>
                </a:solidFill>
                <a:effectLst/>
              </a:rPr>
              <a:t>In this example, we defined a simple web service that accepts a string input and returns a string response. </a:t>
            </a:r>
          </a:p>
          <a:p>
            <a:pPr marL="342900" indent="-342900" algn="l">
              <a:buFont typeface="Arial" panose="020B0604020202020204" pitchFamily="34" charset="0"/>
              <a:buChar char="•"/>
            </a:pPr>
            <a:r>
              <a:rPr lang="en-US" b="0" i="0" dirty="0">
                <a:solidFill>
                  <a:srgbClr val="374151"/>
                </a:solidFill>
                <a:effectLst/>
              </a:rPr>
              <a:t>We implemented the web service interface and used the </a:t>
            </a:r>
            <a:r>
              <a:rPr lang="en-US" b="0" i="0" dirty="0" err="1">
                <a:solidFill>
                  <a:srgbClr val="374151"/>
                </a:solidFill>
                <a:effectLst/>
              </a:rPr>
              <a:t>wsimport</a:t>
            </a:r>
            <a:r>
              <a:rPr lang="en-US" b="0" i="0" dirty="0">
                <a:solidFill>
                  <a:srgbClr val="374151"/>
                </a:solidFill>
                <a:effectLst/>
              </a:rPr>
              <a:t> tool to generate the web service artifacts. </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405181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452282"/>
            <a:ext cx="11008659" cy="4975412"/>
          </a:xfrm>
        </p:spPr>
        <p:txBody>
          <a:bodyPr/>
          <a:lstStyle/>
          <a:p>
            <a:pPr marL="342900" indent="-342900" algn="l">
              <a:buFont typeface="Arial" panose="020B0604020202020204" pitchFamily="34" charset="0"/>
              <a:buChar char="•"/>
            </a:pPr>
            <a:r>
              <a:rPr lang="en-US" b="0" i="0" dirty="0">
                <a:solidFill>
                  <a:srgbClr val="374151"/>
                </a:solidFill>
                <a:effectLst/>
              </a:rPr>
              <a:t>We then created a web service client that calls the web service method using the generated port object.</a:t>
            </a:r>
          </a:p>
          <a:p>
            <a:pPr marL="342900" indent="-342900" algn="l">
              <a:buFont typeface="Arial" panose="020B0604020202020204" pitchFamily="34" charset="0"/>
              <a:buChar char="•"/>
            </a:pPr>
            <a:r>
              <a:rPr lang="en-US" b="0" i="0" dirty="0">
                <a:solidFill>
                  <a:srgbClr val="374151"/>
                </a:solidFill>
                <a:effectLst/>
              </a:rPr>
              <a:t>Metro provides a powerful and easy-to-use framework for building and consuming web services in Java. </a:t>
            </a:r>
          </a:p>
          <a:p>
            <a:pPr marL="342900" indent="-342900" algn="l">
              <a:buFont typeface="Arial" panose="020B0604020202020204" pitchFamily="34" charset="0"/>
              <a:buChar char="•"/>
            </a:pPr>
            <a:r>
              <a:rPr lang="en-US" b="0" i="0" dirty="0">
                <a:solidFill>
                  <a:srgbClr val="374151"/>
                </a:solidFill>
                <a:effectLst/>
              </a:rPr>
              <a:t>It includes support for various web services standards, such as SOAP and WS-Security, as well as features such as asynchronous web services and automatic client stub generation. </a:t>
            </a:r>
          </a:p>
          <a:p>
            <a:pPr marL="342900" indent="-342900" algn="l">
              <a:buFont typeface="Arial" panose="020B0604020202020204" pitchFamily="34" charset="0"/>
              <a:buChar char="•"/>
            </a:pPr>
            <a:r>
              <a:rPr lang="en-US" b="0" i="0" dirty="0">
                <a:solidFill>
                  <a:srgbClr val="374151"/>
                </a:solidFill>
                <a:effectLst/>
              </a:rPr>
              <a:t>Metro is also integrated with the NetBeans IDE, which provides a convenient environment for developing and testing web services.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1553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normAutofit/>
          </a:bodyPr>
          <a:lstStyle/>
          <a:p>
            <a:pPr marL="457200" indent="-457200" algn="l">
              <a:buFont typeface="Wingdings" panose="05000000000000000000" pitchFamily="2" charset="2"/>
              <a:buChar char="Ø"/>
            </a:pPr>
            <a:r>
              <a:rPr lang="en-US" sz="2800" b="1" i="0" dirty="0">
                <a:solidFill>
                  <a:schemeClr val="accent5"/>
                </a:solidFill>
                <a:effectLst/>
              </a:rPr>
              <a:t>Advantages of Java Webservices SOAP</a:t>
            </a:r>
          </a:p>
          <a:p>
            <a:pPr algn="l">
              <a:buFont typeface="+mj-lt"/>
              <a:buAutoNum type="arabicPeriod"/>
            </a:pPr>
            <a:r>
              <a:rPr lang="en-US" sz="2600" b="1" i="0" dirty="0">
                <a:solidFill>
                  <a:srgbClr val="374151"/>
                </a:solidFill>
                <a:effectLst/>
              </a:rPr>
              <a:t>Interoperability: </a:t>
            </a:r>
          </a:p>
          <a:p>
            <a:pPr marL="342900" indent="-342900" algn="l">
              <a:buFont typeface="Arial" panose="020B0604020202020204" pitchFamily="34" charset="0"/>
              <a:buChar char="•"/>
            </a:pPr>
            <a:r>
              <a:rPr lang="en-US" b="0" i="0" dirty="0">
                <a:solidFill>
                  <a:srgbClr val="374151"/>
                </a:solidFill>
                <a:effectLst/>
              </a:rPr>
              <a:t>SOAP is a standard protocol that can be used to exchange messages between different platforms and programming languages. </a:t>
            </a:r>
          </a:p>
          <a:p>
            <a:pPr marL="342900" indent="-342900" algn="l">
              <a:buFont typeface="Arial" panose="020B0604020202020204" pitchFamily="34" charset="0"/>
              <a:buChar char="•"/>
            </a:pPr>
            <a:r>
              <a:rPr lang="en-US" b="0" i="0" dirty="0">
                <a:solidFill>
                  <a:srgbClr val="374151"/>
                </a:solidFill>
                <a:effectLst/>
              </a:rPr>
              <a:t>This means that Java Web Services based on SOAP can interoperate with other SOAP-based Web Services regardless of the programming language used.</a:t>
            </a:r>
          </a:p>
          <a:p>
            <a:pPr algn="l"/>
            <a:r>
              <a:rPr lang="en-US" sz="2600" b="1" i="0" dirty="0">
                <a:solidFill>
                  <a:srgbClr val="374151"/>
                </a:solidFill>
                <a:effectLst/>
              </a:rPr>
              <a:t>2.Security: </a:t>
            </a:r>
          </a:p>
          <a:p>
            <a:pPr marL="342900" indent="-342900" algn="l">
              <a:buFont typeface="Arial" panose="020B0604020202020204" pitchFamily="34" charset="0"/>
              <a:buChar char="•"/>
            </a:pPr>
            <a:r>
              <a:rPr lang="en-US" b="0" i="0" dirty="0">
                <a:solidFill>
                  <a:srgbClr val="374151"/>
                </a:solidFill>
                <a:effectLst/>
              </a:rPr>
              <a:t>SOAP provides built-in support for various security features such as authentication, authorization, and confidentiality. </a:t>
            </a:r>
          </a:p>
          <a:p>
            <a:pPr marL="342900" indent="-342900" algn="l">
              <a:buFont typeface="Arial" panose="020B0604020202020204" pitchFamily="34" charset="0"/>
              <a:buChar char="•"/>
            </a:pPr>
            <a:r>
              <a:rPr lang="en-US" b="0" i="0" dirty="0">
                <a:solidFill>
                  <a:srgbClr val="374151"/>
                </a:solidFill>
                <a:effectLst/>
              </a:rPr>
              <a:t>This allows for secure communication between the client and the server.</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23008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950259"/>
            <a:ext cx="11008659" cy="5477435"/>
          </a:xfrm>
        </p:spPr>
        <p:txBody>
          <a:bodyPr/>
          <a:lstStyle/>
          <a:p>
            <a:pPr algn="l"/>
            <a:r>
              <a:rPr lang="en-US" b="1" i="0" dirty="0">
                <a:solidFill>
                  <a:srgbClr val="374151"/>
                </a:solidFill>
                <a:effectLst/>
              </a:rPr>
              <a:t>3. Reliability: </a:t>
            </a:r>
          </a:p>
          <a:p>
            <a:pPr marL="342900" indent="-342900" algn="l">
              <a:buFont typeface="Arial" panose="020B0604020202020204" pitchFamily="34" charset="0"/>
              <a:buChar char="•"/>
            </a:pPr>
            <a:r>
              <a:rPr lang="en-US" b="0" i="0" dirty="0">
                <a:solidFill>
                  <a:srgbClr val="374151"/>
                </a:solidFill>
                <a:effectLst/>
              </a:rPr>
              <a:t>SOAP provides reliable messaging through its use of the WS-</a:t>
            </a:r>
            <a:r>
              <a:rPr lang="en-US" b="0" i="0" dirty="0" err="1">
                <a:solidFill>
                  <a:srgbClr val="374151"/>
                </a:solidFill>
                <a:effectLst/>
              </a:rPr>
              <a:t>ReliableMessaging</a:t>
            </a:r>
            <a:r>
              <a:rPr lang="en-US" b="0" i="0" dirty="0">
                <a:solidFill>
                  <a:srgbClr val="374151"/>
                </a:solidFill>
                <a:effectLst/>
              </a:rPr>
              <a:t> protocol. </a:t>
            </a:r>
          </a:p>
          <a:p>
            <a:pPr marL="342900" indent="-342900" algn="l">
              <a:buFont typeface="Arial" panose="020B0604020202020204" pitchFamily="34" charset="0"/>
              <a:buChar char="•"/>
            </a:pPr>
            <a:r>
              <a:rPr lang="en-US" b="0" i="0" dirty="0">
                <a:solidFill>
                  <a:srgbClr val="374151"/>
                </a:solidFill>
                <a:effectLst/>
              </a:rPr>
              <a:t>This ensures that messages are delivered to the intended recipient and that they are delivered in the correct order.</a:t>
            </a:r>
          </a:p>
          <a:p>
            <a:pPr algn="l"/>
            <a:r>
              <a:rPr lang="en-US" b="1" i="0" dirty="0">
                <a:solidFill>
                  <a:srgbClr val="374151"/>
                </a:solidFill>
                <a:effectLst/>
              </a:rPr>
              <a:t>4. Tool support: </a:t>
            </a:r>
          </a:p>
          <a:p>
            <a:pPr marL="342900" indent="-342900" algn="l">
              <a:buFont typeface="Arial" panose="020B0604020202020204" pitchFamily="34" charset="0"/>
              <a:buChar char="•"/>
            </a:pPr>
            <a:r>
              <a:rPr lang="en-US" b="0" i="0" dirty="0">
                <a:solidFill>
                  <a:srgbClr val="374151"/>
                </a:solidFill>
                <a:effectLst/>
              </a:rPr>
              <a:t>There are many tools available for developing, deploying, and testing SOAP-based Java Web Services, such as Apache Axis2 and Apache CXF.</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10245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510987"/>
            <a:ext cx="11008659" cy="5916707"/>
          </a:xfrm>
        </p:spPr>
        <p:txBody>
          <a:bodyPr>
            <a:normAutofit lnSpcReduction="10000"/>
          </a:bodyPr>
          <a:lstStyle/>
          <a:p>
            <a:pPr algn="l"/>
            <a:r>
              <a:rPr lang="en-US" b="1" i="0" dirty="0">
                <a:solidFill>
                  <a:srgbClr val="374151"/>
                </a:solidFill>
                <a:effectLst/>
              </a:rPr>
              <a:t>Java Web Services have three main components:</a:t>
            </a:r>
          </a:p>
          <a:p>
            <a:pPr algn="l"/>
            <a:r>
              <a:rPr lang="en-US" sz="2600" b="1" i="0" dirty="0">
                <a:solidFill>
                  <a:srgbClr val="374151"/>
                </a:solidFill>
                <a:effectLst/>
              </a:rPr>
              <a:t>1.  SOAP (Simple Object Access Protocol) </a:t>
            </a:r>
            <a:r>
              <a:rPr lang="en-US" b="0" i="0" dirty="0">
                <a:solidFill>
                  <a:srgbClr val="374151"/>
                </a:solidFill>
                <a:effectLst/>
              </a:rPr>
              <a:t>– </a:t>
            </a:r>
          </a:p>
          <a:p>
            <a:pPr marL="342900" indent="-342900" algn="l">
              <a:buFont typeface="Arial" panose="020B0604020202020204" pitchFamily="34" charset="0"/>
              <a:buChar char="•"/>
            </a:pPr>
            <a:r>
              <a:rPr lang="en-US" b="0" i="0" dirty="0">
                <a:solidFill>
                  <a:srgbClr val="374151"/>
                </a:solidFill>
                <a:effectLst/>
              </a:rPr>
              <a:t>It is a messaging protocol used for communication between different web services. </a:t>
            </a:r>
          </a:p>
          <a:p>
            <a:pPr marL="342900" indent="-342900" algn="l">
              <a:buFont typeface="Arial" panose="020B0604020202020204" pitchFamily="34" charset="0"/>
              <a:buChar char="•"/>
            </a:pPr>
            <a:r>
              <a:rPr lang="en-US" b="0" i="0" dirty="0">
                <a:solidFill>
                  <a:srgbClr val="374151"/>
                </a:solidFill>
                <a:effectLst/>
              </a:rPr>
              <a:t>SOAP messages are formatted in XML (Extensible Markup Language) and sent over the internet using standard internet protocols such as HTTP, SMTP, or FTP.</a:t>
            </a:r>
          </a:p>
          <a:p>
            <a:pPr algn="l"/>
            <a:r>
              <a:rPr lang="en-US" sz="2600" b="1" i="0" dirty="0">
                <a:solidFill>
                  <a:srgbClr val="374151"/>
                </a:solidFill>
                <a:effectLst/>
              </a:rPr>
              <a:t>2.  WSDL (Web Services Description Language) – </a:t>
            </a:r>
          </a:p>
          <a:p>
            <a:pPr marL="342900" indent="-342900" algn="l">
              <a:buFont typeface="Arial" panose="020B0604020202020204" pitchFamily="34" charset="0"/>
              <a:buChar char="•"/>
            </a:pPr>
            <a:r>
              <a:rPr lang="en-US" b="0" i="0" dirty="0">
                <a:solidFill>
                  <a:srgbClr val="374151"/>
                </a:solidFill>
                <a:effectLst/>
              </a:rPr>
              <a:t>It is an XML-based language used to describe the functionality and structure of a web service. </a:t>
            </a:r>
          </a:p>
          <a:p>
            <a:pPr marL="342900" indent="-342900" algn="l">
              <a:buFont typeface="Arial" panose="020B0604020202020204" pitchFamily="34" charset="0"/>
              <a:buChar char="•"/>
            </a:pPr>
            <a:r>
              <a:rPr lang="en-US" b="0" i="0" dirty="0">
                <a:solidFill>
                  <a:srgbClr val="374151"/>
                </a:solidFill>
                <a:effectLst/>
              </a:rPr>
              <a:t>It defines the operations, input and output parameters, and data types of the web service.</a:t>
            </a:r>
          </a:p>
          <a:p>
            <a:pPr algn="l"/>
            <a:r>
              <a:rPr lang="en-US" sz="2600" b="1" i="0" dirty="0">
                <a:solidFill>
                  <a:srgbClr val="374151"/>
                </a:solidFill>
                <a:effectLst/>
              </a:rPr>
              <a:t>3.  UDDI (Universal Description, Discovery, and Integration) – </a:t>
            </a:r>
          </a:p>
          <a:p>
            <a:pPr marL="342900" indent="-342900" algn="l">
              <a:buFont typeface="Arial" panose="020B0604020202020204" pitchFamily="34" charset="0"/>
              <a:buChar char="•"/>
            </a:pPr>
            <a:r>
              <a:rPr lang="en-US" b="0" i="0" dirty="0">
                <a:solidFill>
                  <a:srgbClr val="374151"/>
                </a:solidFill>
                <a:effectLst/>
              </a:rPr>
              <a:t>It is a directory service used to register and discover web services. </a:t>
            </a:r>
          </a:p>
          <a:p>
            <a:pPr marL="342900" indent="-342900" algn="l">
              <a:buFont typeface="Arial" panose="020B0604020202020204" pitchFamily="34" charset="0"/>
              <a:buChar char="•"/>
            </a:pPr>
            <a:r>
              <a:rPr lang="en-US" b="0" i="0" dirty="0">
                <a:solidFill>
                  <a:srgbClr val="374151"/>
                </a:solidFill>
                <a:effectLst/>
              </a:rPr>
              <a:t>UDDI enables the publishing and discovery of web services so that they can be easily found and utilized by other applications.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784007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833718"/>
            <a:ext cx="11008659" cy="5593976"/>
          </a:xfrm>
        </p:spPr>
        <p:txBody>
          <a:bodyPr/>
          <a:lstStyle/>
          <a:p>
            <a:pPr marL="342900" indent="-342900" algn="l">
              <a:buFont typeface="Wingdings" panose="05000000000000000000" pitchFamily="2" charset="2"/>
              <a:buChar char="Ø"/>
            </a:pPr>
            <a:r>
              <a:rPr lang="en-US" sz="3200" b="1" i="0" dirty="0">
                <a:solidFill>
                  <a:schemeClr val="accent5"/>
                </a:solidFill>
                <a:effectLst/>
              </a:rPr>
              <a:t>Disadvantages:</a:t>
            </a:r>
          </a:p>
          <a:p>
            <a:pPr algn="l">
              <a:buFont typeface="+mj-lt"/>
              <a:buAutoNum type="arabicPeriod"/>
            </a:pPr>
            <a:r>
              <a:rPr lang="en-US" sz="2800" b="1" i="0" dirty="0">
                <a:solidFill>
                  <a:srgbClr val="374151"/>
                </a:solidFill>
                <a:effectLst/>
              </a:rPr>
              <a:t>Overhead: </a:t>
            </a:r>
            <a:r>
              <a:rPr lang="en-US" b="0" i="0" dirty="0">
                <a:solidFill>
                  <a:srgbClr val="374151"/>
                </a:solidFill>
                <a:effectLst/>
              </a:rPr>
              <a:t>SOAP messages are often larger than messages using other protocols, which can result in slower performance and increased network bandwidth usage.</a:t>
            </a:r>
          </a:p>
          <a:p>
            <a:pPr algn="l">
              <a:buFont typeface="+mj-lt"/>
              <a:buAutoNum type="arabicPeriod"/>
            </a:pPr>
            <a:r>
              <a:rPr lang="en-US" sz="2800" b="1" i="0" dirty="0">
                <a:solidFill>
                  <a:srgbClr val="374151"/>
                </a:solidFill>
                <a:effectLst/>
              </a:rPr>
              <a:t>Complexity: </a:t>
            </a:r>
            <a:r>
              <a:rPr lang="en-US" b="0" i="0" dirty="0">
                <a:solidFill>
                  <a:srgbClr val="374151"/>
                </a:solidFill>
                <a:effectLst/>
              </a:rPr>
              <a:t>SOAP is a complex protocol with many options and features, which can make it difficult to implement and debug.</a:t>
            </a:r>
          </a:p>
          <a:p>
            <a:pPr algn="l">
              <a:buFont typeface="+mj-lt"/>
              <a:buAutoNum type="arabicPeriod"/>
            </a:pPr>
            <a:r>
              <a:rPr lang="en-US" sz="2800" b="1" i="0" dirty="0">
                <a:solidFill>
                  <a:srgbClr val="374151"/>
                </a:solidFill>
                <a:effectLst/>
              </a:rPr>
              <a:t>Limited REST support: </a:t>
            </a:r>
            <a:r>
              <a:rPr lang="en-US" b="0" i="0" dirty="0">
                <a:solidFill>
                  <a:srgbClr val="374151"/>
                </a:solidFill>
                <a:effectLst/>
              </a:rPr>
              <a:t>SOAP-based Java Web Services are not as well-suited for creating Representational State Transfer (REST) APIs as they are for creating traditional Web Services.</a:t>
            </a:r>
          </a:p>
          <a:p>
            <a:pPr algn="l">
              <a:buFont typeface="+mj-lt"/>
              <a:buAutoNum type="arabicPeriod"/>
            </a:pPr>
            <a:r>
              <a:rPr lang="en-US" sz="2800" b="1" i="0" dirty="0">
                <a:solidFill>
                  <a:srgbClr val="374151"/>
                </a:solidFill>
                <a:effectLst/>
              </a:rPr>
              <a:t>Compatibility: </a:t>
            </a:r>
            <a:r>
              <a:rPr lang="en-US" b="0" i="0" dirty="0">
                <a:solidFill>
                  <a:srgbClr val="374151"/>
                </a:solidFill>
                <a:effectLst/>
              </a:rPr>
              <a:t>There may be compatibility issues between different SOAP-based Web Services due to differences in the implementation of the protocol.</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16795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CD17-9E71-D5E0-B335-F25D24FD3DC5}"/>
              </a:ext>
            </a:extLst>
          </p:cNvPr>
          <p:cNvSpPr>
            <a:spLocks noGrp="1"/>
          </p:cNvSpPr>
          <p:nvPr>
            <p:ph type="ctrTitle"/>
          </p:nvPr>
        </p:nvSpPr>
        <p:spPr>
          <a:xfrm>
            <a:off x="1524000" y="2250141"/>
            <a:ext cx="9144000" cy="1855694"/>
          </a:xfrm>
        </p:spPr>
        <p:txBody>
          <a:bodyPr/>
          <a:lstStyle/>
          <a:p>
            <a:r>
              <a:rPr lang="en-IN" b="1" dirty="0">
                <a:solidFill>
                  <a:schemeClr val="accent2"/>
                </a:solidFill>
              </a:rPr>
              <a:t>THANK YOU</a:t>
            </a:r>
          </a:p>
        </p:txBody>
      </p:sp>
      <p:pic>
        <p:nvPicPr>
          <p:cNvPr id="4" name="Picture 3" descr="Logo&#10;&#10;Description automatically generated">
            <a:extLst>
              <a:ext uri="{FF2B5EF4-FFF2-40B4-BE49-F238E27FC236}">
                <a16:creationId xmlns:a16="http://schemas.microsoft.com/office/drawing/2014/main" id="{85266770-CA8D-C8EC-9333-338565827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9251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255059"/>
            <a:ext cx="11008659" cy="5172635"/>
          </a:xfrm>
        </p:spPr>
        <p:txBody>
          <a:bodyPr/>
          <a:lstStyle/>
          <a:p>
            <a:pPr marL="342900" indent="-342900" algn="l">
              <a:buFont typeface="Arial" panose="020B0604020202020204" pitchFamily="34" charset="0"/>
              <a:buChar char="•"/>
            </a:pPr>
            <a:r>
              <a:rPr lang="en-US" i="0" dirty="0">
                <a:solidFill>
                  <a:srgbClr val="374151"/>
                </a:solidFill>
                <a:effectLst/>
              </a:rPr>
              <a:t>Java Web Services can be developed using different APIs such as JAX-WS (Java API for XML Web Services), Apache Axis2, Apache CXF, and Metro. </a:t>
            </a:r>
          </a:p>
          <a:p>
            <a:pPr marL="342900" indent="-342900" algn="l">
              <a:buFont typeface="Arial" panose="020B0604020202020204" pitchFamily="34" charset="0"/>
              <a:buChar char="•"/>
            </a:pPr>
            <a:r>
              <a:rPr lang="en-US" i="0" dirty="0">
                <a:solidFill>
                  <a:srgbClr val="374151"/>
                </a:solidFill>
                <a:effectLst/>
              </a:rPr>
              <a:t>These APIs provide tools and libraries to simplify the development of web services in Java.</a:t>
            </a:r>
          </a:p>
          <a:p>
            <a:pPr marL="342900" indent="-342900" algn="l">
              <a:buFont typeface="Arial" panose="020B0604020202020204" pitchFamily="34" charset="0"/>
              <a:buChar char="•"/>
            </a:pPr>
            <a:r>
              <a:rPr lang="en-US" i="0" dirty="0">
                <a:solidFill>
                  <a:srgbClr val="374151"/>
                </a:solidFill>
                <a:effectLst/>
              </a:rPr>
              <a:t>Java Web Services offer various benefits, such as platform independence, language independence, and interoperability between different systems. </a:t>
            </a:r>
          </a:p>
          <a:p>
            <a:pPr marL="342900" indent="-342900" algn="l">
              <a:buFont typeface="Arial" panose="020B0604020202020204" pitchFamily="34" charset="0"/>
              <a:buChar char="•"/>
            </a:pPr>
            <a:r>
              <a:rPr lang="en-US" i="0" dirty="0">
                <a:solidFill>
                  <a:srgbClr val="374151"/>
                </a:solidFill>
                <a:effectLst/>
              </a:rPr>
              <a:t>They provide a standard way of accessing services over the internet, making it easier to integrate different applications and systems.</a:t>
            </a:r>
          </a:p>
          <a:p>
            <a:pPr marL="342900" indent="-342900" algn="l">
              <a:buFont typeface="Arial" panose="020B0604020202020204" pitchFamily="34" charset="0"/>
              <a:buChar char="•"/>
            </a:pPr>
            <a:r>
              <a:rPr lang="en-US" i="0" dirty="0">
                <a:solidFill>
                  <a:srgbClr val="374151"/>
                </a:solidFill>
                <a:effectLst/>
              </a:rPr>
              <a:t>Overall, Java Web Services are an essential technology for modern application development, providing a standard and interoperable way to integrate different applications and systems over the internet or network.</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75536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717176"/>
            <a:ext cx="10587319" cy="5710518"/>
          </a:xfrm>
        </p:spPr>
        <p:txBody>
          <a:bodyPr>
            <a:normAutofit lnSpcReduction="10000"/>
          </a:bodyPr>
          <a:lstStyle/>
          <a:p>
            <a:pPr marL="342900" indent="-342900" algn="l">
              <a:buFont typeface="Wingdings" panose="05000000000000000000" pitchFamily="2" charset="2"/>
              <a:buChar char="Ø"/>
            </a:pPr>
            <a:r>
              <a:rPr lang="en-US" sz="3200" b="1" i="0" dirty="0">
                <a:solidFill>
                  <a:schemeClr val="accent5"/>
                </a:solidFill>
                <a:effectLst/>
              </a:rPr>
              <a:t>Understanding SOAP (Simple Object Access Protocol)</a:t>
            </a:r>
          </a:p>
          <a:p>
            <a:pPr marL="342900" indent="-342900" algn="l">
              <a:buFont typeface="Arial" panose="020B0604020202020204" pitchFamily="34" charset="0"/>
              <a:buChar char="•"/>
            </a:pPr>
            <a:r>
              <a:rPr lang="en-US" b="0" i="0" dirty="0">
                <a:solidFill>
                  <a:srgbClr val="374151"/>
                </a:solidFill>
                <a:effectLst/>
              </a:rPr>
              <a:t>SOAP (Simple Object Access Protocol) is a messaging protocol used for exchanging structured data between web services over the internet. </a:t>
            </a:r>
          </a:p>
          <a:p>
            <a:pPr marL="342900" indent="-342900" algn="l">
              <a:buFont typeface="Arial" panose="020B0604020202020204" pitchFamily="34" charset="0"/>
              <a:buChar char="•"/>
            </a:pPr>
            <a:r>
              <a:rPr lang="en-US" b="0" i="0" dirty="0">
                <a:solidFill>
                  <a:srgbClr val="374151"/>
                </a:solidFill>
                <a:effectLst/>
              </a:rPr>
              <a:t>It uses XML (</a:t>
            </a:r>
            <a:r>
              <a:rPr lang="en-US" b="0" i="0" dirty="0" err="1">
                <a:solidFill>
                  <a:srgbClr val="374151"/>
                </a:solidFill>
                <a:effectLst/>
              </a:rPr>
              <a:t>eXtensible</a:t>
            </a:r>
            <a:r>
              <a:rPr lang="en-US" b="0" i="0" dirty="0">
                <a:solidFill>
                  <a:srgbClr val="374151"/>
                </a:solidFill>
                <a:effectLst/>
              </a:rPr>
              <a:t> Markup Language) as its message format and operates over standard internet protocols such as HTTP, SMTP, and FTP.</a:t>
            </a:r>
          </a:p>
          <a:p>
            <a:pPr marL="342900" indent="-342900" algn="l">
              <a:buFont typeface="Arial" panose="020B0604020202020204" pitchFamily="34" charset="0"/>
              <a:buChar char="•"/>
            </a:pPr>
            <a:r>
              <a:rPr lang="en-US" b="0" i="0" dirty="0">
                <a:solidFill>
                  <a:srgbClr val="374151"/>
                </a:solidFill>
                <a:effectLst/>
              </a:rPr>
              <a:t>SOAP provides a standardized way for applications to communicate with each other, regardless of the underlying platform or programming language.</a:t>
            </a:r>
          </a:p>
          <a:p>
            <a:pPr marL="342900" indent="-342900" algn="l">
              <a:buFont typeface="Arial" panose="020B0604020202020204" pitchFamily="34" charset="0"/>
              <a:buChar char="•"/>
            </a:pPr>
            <a:r>
              <a:rPr lang="en-US" b="0" i="0" dirty="0">
                <a:solidFill>
                  <a:srgbClr val="374151"/>
                </a:solidFill>
                <a:effectLst/>
              </a:rPr>
              <a:t>It defines a set of rules for constructing messages and processing them, which enables interoperability between different systems.</a:t>
            </a:r>
          </a:p>
          <a:p>
            <a:pPr marL="342900" indent="-342900" algn="l">
              <a:buFont typeface="Arial" panose="020B0604020202020204" pitchFamily="34" charset="0"/>
              <a:buChar char="•"/>
            </a:pPr>
            <a:r>
              <a:rPr lang="en-US" b="0" i="0" dirty="0">
                <a:solidFill>
                  <a:srgbClr val="374151"/>
                </a:solidFill>
                <a:effectLst/>
              </a:rPr>
              <a:t>The basic structure of a SOAP message consists of an envelope, a header, and a body. </a:t>
            </a:r>
          </a:p>
          <a:p>
            <a:pPr marL="342900" indent="-342900" algn="l">
              <a:buFont typeface="Arial" panose="020B0604020202020204" pitchFamily="34" charset="0"/>
              <a:buChar char="•"/>
            </a:pPr>
            <a:r>
              <a:rPr lang="en-US" b="0" i="0" dirty="0">
                <a:solidFill>
                  <a:srgbClr val="374151"/>
                </a:solidFill>
                <a:effectLst/>
              </a:rPr>
              <a:t>The envelope defines the structure of the message and contains information about the message's content, while the header can contain optional information such as security credentials, routing information, or transaction IDs. </a:t>
            </a:r>
          </a:p>
          <a:p>
            <a:pPr marL="342900" indent="-342900" algn="l">
              <a:buFont typeface="Arial" panose="020B0604020202020204" pitchFamily="34" charset="0"/>
              <a:buChar char="•"/>
            </a:pPr>
            <a:r>
              <a:rPr lang="en-US" b="0" i="0" dirty="0">
                <a:solidFill>
                  <a:srgbClr val="374151"/>
                </a:solidFill>
                <a:effectLst/>
              </a:rPr>
              <a:t>The body of the message contains the actual data being transmitted.</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6428" y="53169"/>
            <a:ext cx="1798378" cy="476675"/>
          </a:xfrm>
          <a:prstGeom prst="rect">
            <a:avLst/>
          </a:prstGeom>
        </p:spPr>
      </p:pic>
    </p:spTree>
    <p:extLst>
      <p:ext uri="{BB962C8B-B14F-4D97-AF65-F5344CB8AC3E}">
        <p14:creationId xmlns:p14="http://schemas.microsoft.com/office/powerpoint/2010/main" val="398693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03407"/>
            <a:ext cx="10569389" cy="5334000"/>
          </a:xfrm>
        </p:spPr>
        <p:txBody>
          <a:bodyPr/>
          <a:lstStyle/>
          <a:p>
            <a:pPr marL="342900" indent="-342900" algn="l">
              <a:buFont typeface="Arial" panose="020B0604020202020204" pitchFamily="34" charset="0"/>
              <a:buChar char="•"/>
            </a:pPr>
            <a:r>
              <a:rPr lang="en-US" b="0" i="0" dirty="0">
                <a:solidFill>
                  <a:srgbClr val="374151"/>
                </a:solidFill>
                <a:effectLst/>
              </a:rPr>
              <a:t>SOAP can be used for a variety of purposes, including remote procedure calls, messaging between distributed applications, and building web services. </a:t>
            </a:r>
          </a:p>
          <a:p>
            <a:pPr marL="342900" indent="-342900" algn="l">
              <a:buFont typeface="Arial" panose="020B0604020202020204" pitchFamily="34" charset="0"/>
              <a:buChar char="•"/>
            </a:pPr>
            <a:r>
              <a:rPr lang="en-US" b="0" i="0" dirty="0">
                <a:solidFill>
                  <a:srgbClr val="374151"/>
                </a:solidFill>
                <a:effectLst/>
              </a:rPr>
              <a:t>It is commonly used in enterprise-level applications and is supported by many programming languages and platforms, including Java, .NET, and PHP.</a:t>
            </a:r>
          </a:p>
          <a:p>
            <a:pPr marL="342900" indent="-342900" algn="l">
              <a:buFont typeface="Arial" panose="020B0604020202020204" pitchFamily="34" charset="0"/>
              <a:buChar char="•"/>
            </a:pPr>
            <a:r>
              <a:rPr lang="en-US" b="0" i="0" dirty="0">
                <a:solidFill>
                  <a:srgbClr val="374151"/>
                </a:solidFill>
                <a:effectLst/>
              </a:rPr>
              <a:t>However, SOAP can be relatively complex compared to other web service protocols such as REST (Representational State Transfer), which uses simpler formats such as JSON (JavaScript Object Notation) or plain text for message transmission. </a:t>
            </a:r>
          </a:p>
          <a:p>
            <a:pPr marL="342900" indent="-342900" algn="l">
              <a:buFont typeface="Arial" panose="020B0604020202020204" pitchFamily="34" charset="0"/>
              <a:buChar char="•"/>
            </a:pPr>
            <a:r>
              <a:rPr lang="en-US" b="0" i="0" dirty="0">
                <a:solidFill>
                  <a:srgbClr val="374151"/>
                </a:solidFill>
                <a:effectLst/>
              </a:rPr>
              <a:t>Additionally, SOAP can be slower and more resource-intensive than other protocols due to its use of XML, which can increase message size and processing time.</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6428" y="53169"/>
            <a:ext cx="1798378" cy="476675"/>
          </a:xfrm>
          <a:prstGeom prst="rect">
            <a:avLst/>
          </a:prstGeom>
        </p:spPr>
      </p:pic>
    </p:spTree>
    <p:extLst>
      <p:ext uri="{BB962C8B-B14F-4D97-AF65-F5344CB8AC3E}">
        <p14:creationId xmlns:p14="http://schemas.microsoft.com/office/powerpoint/2010/main" val="15026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600" y="1111624"/>
            <a:ext cx="10829366" cy="5316069"/>
          </a:xfrm>
        </p:spPr>
        <p:txBody>
          <a:bodyPr>
            <a:normAutofit fontScale="92500"/>
          </a:bodyPr>
          <a:lstStyle/>
          <a:p>
            <a:pPr marL="342900" indent="-342900" algn="l">
              <a:buFont typeface="Wingdings" panose="05000000000000000000" pitchFamily="2" charset="2"/>
              <a:buChar char="Ø"/>
            </a:pPr>
            <a:r>
              <a:rPr lang="en-US" sz="3200" b="1" i="0" dirty="0">
                <a:solidFill>
                  <a:schemeClr val="accent5"/>
                </a:solidFill>
                <a:effectLst/>
              </a:rPr>
              <a:t>Creating a SOAP web service using Java involves several steps:</a:t>
            </a:r>
          </a:p>
          <a:p>
            <a:pPr algn="l"/>
            <a:r>
              <a:rPr lang="en-US" sz="2600" b="1" i="0" dirty="0">
                <a:solidFill>
                  <a:srgbClr val="374151"/>
                </a:solidFill>
                <a:effectLst/>
              </a:rPr>
              <a:t>1.  Define the service interface: </a:t>
            </a:r>
          </a:p>
          <a:p>
            <a:pPr marL="342900" indent="-342900" algn="l">
              <a:buFont typeface="Arial" panose="020B0604020202020204" pitchFamily="34" charset="0"/>
              <a:buChar char="•"/>
            </a:pPr>
            <a:r>
              <a:rPr lang="en-US" b="0" i="0" dirty="0">
                <a:solidFill>
                  <a:srgbClr val="374151"/>
                </a:solidFill>
                <a:effectLst/>
              </a:rPr>
              <a:t>Define the operations that the web service will expose, along with their input and output parameters. </a:t>
            </a:r>
          </a:p>
          <a:p>
            <a:pPr marL="342900" indent="-342900" algn="l">
              <a:buFont typeface="Arial" panose="020B0604020202020204" pitchFamily="34" charset="0"/>
              <a:buChar char="•"/>
            </a:pPr>
            <a:r>
              <a:rPr lang="en-US" dirty="0">
                <a:solidFill>
                  <a:srgbClr val="374151"/>
                </a:solidFill>
              </a:rPr>
              <a:t>T</a:t>
            </a:r>
            <a:r>
              <a:rPr lang="en-US" b="0" i="0" dirty="0">
                <a:solidFill>
                  <a:srgbClr val="374151"/>
                </a:solidFill>
                <a:effectLst/>
              </a:rPr>
              <a:t>his can be done using Java interfaces or using WSDL (Web Services Description Language).</a:t>
            </a:r>
          </a:p>
          <a:p>
            <a:pPr algn="l"/>
            <a:r>
              <a:rPr lang="en-US" sz="2600" b="1" i="0" dirty="0">
                <a:solidFill>
                  <a:srgbClr val="374151"/>
                </a:solidFill>
                <a:effectLst/>
              </a:rPr>
              <a:t>2.  Implement the </a:t>
            </a:r>
            <a:r>
              <a:rPr lang="en-US" sz="2600" b="1" dirty="0">
                <a:solidFill>
                  <a:srgbClr val="374151"/>
                </a:solidFill>
              </a:rPr>
              <a:t>service: </a:t>
            </a:r>
          </a:p>
          <a:p>
            <a:pPr marL="342900" indent="-342900" algn="l">
              <a:buFont typeface="Arial" panose="020B0604020202020204" pitchFamily="34" charset="0"/>
              <a:buChar char="•"/>
            </a:pPr>
            <a:r>
              <a:rPr lang="en-US" b="0" i="0" dirty="0">
                <a:solidFill>
                  <a:srgbClr val="374151"/>
                </a:solidFill>
                <a:effectLst/>
              </a:rPr>
              <a:t>Implement the service interface by writing Java code to perform the desired functionality. </a:t>
            </a:r>
          </a:p>
          <a:p>
            <a:pPr marL="342900" indent="-342900" algn="l">
              <a:buFont typeface="Arial" panose="020B0604020202020204" pitchFamily="34" charset="0"/>
              <a:buChar char="•"/>
            </a:pPr>
            <a:r>
              <a:rPr lang="en-US" b="0" i="0" dirty="0">
                <a:solidFill>
                  <a:srgbClr val="374151"/>
                </a:solidFill>
                <a:effectLst/>
              </a:rPr>
              <a:t>This can be done using any Java framework, such as Spring or JAX-WS.</a:t>
            </a:r>
          </a:p>
          <a:p>
            <a:pPr algn="l"/>
            <a:r>
              <a:rPr lang="en-US" sz="2600" b="1" i="0" dirty="0">
                <a:solidFill>
                  <a:srgbClr val="374151"/>
                </a:solidFill>
                <a:effectLst/>
              </a:rPr>
              <a:t>3.  Publish the service: </a:t>
            </a:r>
          </a:p>
          <a:p>
            <a:pPr marL="342900" indent="-342900" algn="l">
              <a:buFont typeface="Arial" panose="020B0604020202020204" pitchFamily="34" charset="0"/>
              <a:buChar char="•"/>
            </a:pPr>
            <a:r>
              <a:rPr lang="en-US" b="0" i="0" dirty="0">
                <a:solidFill>
                  <a:srgbClr val="374151"/>
                </a:solidFill>
                <a:effectLst/>
              </a:rPr>
              <a:t>Publish the service to a web server or application server. </a:t>
            </a:r>
          </a:p>
          <a:p>
            <a:pPr marL="342900" indent="-342900" algn="l">
              <a:buFont typeface="Arial" panose="020B0604020202020204" pitchFamily="34" charset="0"/>
              <a:buChar char="•"/>
            </a:pPr>
            <a:r>
              <a:rPr lang="en-US" b="0" i="0" dirty="0">
                <a:solidFill>
                  <a:srgbClr val="374151"/>
                </a:solidFill>
                <a:effectLst/>
              </a:rPr>
              <a:t>This can be done using a servlet container or an application server such as Tomcat or Glassfish.</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6428" y="34312"/>
            <a:ext cx="1798378" cy="476675"/>
          </a:xfrm>
          <a:prstGeom prst="rect">
            <a:avLst/>
          </a:prstGeom>
        </p:spPr>
      </p:pic>
    </p:spTree>
    <p:extLst>
      <p:ext uri="{BB962C8B-B14F-4D97-AF65-F5344CB8AC3E}">
        <p14:creationId xmlns:p14="http://schemas.microsoft.com/office/powerpoint/2010/main" val="168482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93694"/>
            <a:ext cx="11008659" cy="5334000"/>
          </a:xfrm>
        </p:spPr>
        <p:txBody>
          <a:bodyPr/>
          <a:lstStyle/>
          <a:p>
            <a:pPr algn="l"/>
            <a:r>
              <a:rPr lang="en-US" b="1" i="0" dirty="0">
                <a:solidFill>
                  <a:srgbClr val="374151"/>
                </a:solidFill>
                <a:effectLst/>
              </a:rPr>
              <a:t>Here's an example of creating a simple SOAP web service using JAX-WS in Java:</a:t>
            </a:r>
          </a:p>
          <a:p>
            <a:pPr algn="l">
              <a:buFont typeface="+mj-lt"/>
              <a:buAutoNum type="arabicPeriod"/>
            </a:pPr>
            <a:r>
              <a:rPr lang="en-US" sz="2600" b="1" i="0" dirty="0">
                <a:solidFill>
                  <a:srgbClr val="374151"/>
                </a:solidFill>
                <a:effectLst/>
              </a:rPr>
              <a:t>  Define the service interface:</a:t>
            </a:r>
          </a:p>
          <a:p>
            <a:pPr marL="914400" lvl="1" indent="-457200" algn="l">
              <a:buFont typeface="+mj-lt"/>
              <a:buAutoNum type="arabicPeriod"/>
            </a:pPr>
            <a:r>
              <a:rPr lang="en-US" sz="2400" b="0" i="0" dirty="0">
                <a:solidFill>
                  <a:srgbClr val="374151"/>
                </a:solidFill>
                <a:effectLst/>
              </a:rPr>
              <a:t>import </a:t>
            </a:r>
            <a:r>
              <a:rPr lang="en-US" sz="2400" b="0" i="0" dirty="0" err="1">
                <a:solidFill>
                  <a:srgbClr val="374151"/>
                </a:solidFill>
                <a:effectLst/>
              </a:rPr>
              <a:t>javax.jws.WebMethod</a:t>
            </a:r>
            <a:r>
              <a:rPr lang="en-US" sz="2400" b="0" i="0" dirty="0">
                <a:solidFill>
                  <a:srgbClr val="374151"/>
                </a:solidFill>
                <a:effectLst/>
              </a:rPr>
              <a:t>;</a:t>
            </a:r>
          </a:p>
          <a:p>
            <a:pPr marL="914400" lvl="1" indent="-457200" algn="l">
              <a:buFont typeface="+mj-lt"/>
              <a:buAutoNum type="arabicPeriod"/>
            </a:pPr>
            <a:r>
              <a:rPr lang="en-US" sz="2400" b="0" i="0" dirty="0">
                <a:solidFill>
                  <a:srgbClr val="374151"/>
                </a:solidFill>
                <a:effectLst/>
              </a:rPr>
              <a:t>import </a:t>
            </a:r>
            <a:r>
              <a:rPr lang="en-US" sz="2400" b="0" i="0" dirty="0" err="1">
                <a:solidFill>
                  <a:srgbClr val="374151"/>
                </a:solidFill>
                <a:effectLst/>
              </a:rPr>
              <a:t>javax.jws.WebService</a:t>
            </a:r>
            <a:r>
              <a:rPr lang="en-US" sz="2400" b="0" i="0" dirty="0">
                <a:solidFill>
                  <a:srgbClr val="374151"/>
                </a:solidFill>
                <a:effectLst/>
              </a:rPr>
              <a:t>;</a:t>
            </a:r>
          </a:p>
          <a:p>
            <a:pPr marL="914400" lvl="1" indent="-457200" algn="l">
              <a:buFont typeface="+mj-lt"/>
              <a:buAutoNum type="arabicPeriod"/>
            </a:pPr>
            <a:endParaRPr lang="en-US" sz="2400" b="0" i="0" dirty="0">
              <a:solidFill>
                <a:srgbClr val="374151"/>
              </a:solidFill>
              <a:effectLst/>
            </a:endParaRPr>
          </a:p>
          <a:p>
            <a:pPr marL="914400" lvl="1" indent="-457200" algn="l">
              <a:buFont typeface="+mj-lt"/>
              <a:buAutoNum type="arabicPeriod"/>
            </a:pPr>
            <a:r>
              <a:rPr lang="en-US" sz="2400" b="0" i="0" dirty="0">
                <a:solidFill>
                  <a:srgbClr val="374151"/>
                </a:solidFill>
                <a:effectLst/>
              </a:rPr>
              <a:t>@WebService</a:t>
            </a:r>
          </a:p>
          <a:p>
            <a:pPr marL="914400" lvl="1" indent="-457200" algn="l">
              <a:buFont typeface="+mj-lt"/>
              <a:buAutoNum type="arabicPeriod"/>
            </a:pPr>
            <a:r>
              <a:rPr lang="en-US" sz="2400" b="0" i="0" dirty="0">
                <a:solidFill>
                  <a:srgbClr val="374151"/>
                </a:solidFill>
                <a:effectLst/>
              </a:rPr>
              <a:t>public interface </a:t>
            </a:r>
            <a:r>
              <a:rPr lang="en-US" sz="2400" b="0" i="0" dirty="0" err="1">
                <a:solidFill>
                  <a:srgbClr val="374151"/>
                </a:solidFill>
                <a:effectLst/>
              </a:rPr>
              <a:t>MyWebService</a:t>
            </a:r>
            <a:r>
              <a:rPr lang="en-US" sz="2400" b="0" i="0" dirty="0">
                <a:solidFill>
                  <a:srgbClr val="374151"/>
                </a:solidFill>
                <a:effectLst/>
              </a:rPr>
              <a:t> {</a:t>
            </a:r>
          </a:p>
          <a:p>
            <a:pPr marL="914400" lvl="1" indent="-457200" algn="l">
              <a:buFont typeface="+mj-lt"/>
              <a:buAutoNum type="arabicPeriod"/>
            </a:pPr>
            <a:r>
              <a:rPr lang="en-US" sz="2400" b="0" i="0" dirty="0">
                <a:solidFill>
                  <a:srgbClr val="374151"/>
                </a:solidFill>
                <a:effectLst/>
              </a:rPr>
              <a:t>    @WebMethod</a:t>
            </a:r>
          </a:p>
          <a:p>
            <a:pPr marL="914400" lvl="1" indent="-457200" algn="l">
              <a:buFont typeface="+mj-lt"/>
              <a:buAutoNum type="arabicPeriod"/>
            </a:pPr>
            <a:r>
              <a:rPr lang="en-US" sz="2400" b="0" i="0" dirty="0">
                <a:solidFill>
                  <a:srgbClr val="374151"/>
                </a:solidFill>
                <a:effectLst/>
              </a:rPr>
              <a:t>    String </a:t>
            </a:r>
            <a:r>
              <a:rPr lang="en-US" sz="2400" b="0" i="0" dirty="0" err="1">
                <a:solidFill>
                  <a:srgbClr val="374151"/>
                </a:solidFill>
                <a:effectLst/>
              </a:rPr>
              <a:t>sayHello</a:t>
            </a:r>
            <a:r>
              <a:rPr lang="en-US" sz="2400" b="0" i="0" dirty="0">
                <a:solidFill>
                  <a:srgbClr val="374151"/>
                </a:solidFill>
                <a:effectLst/>
              </a:rPr>
              <a:t>(String name);</a:t>
            </a:r>
          </a:p>
          <a:p>
            <a:pPr marL="914400" lvl="1" indent="-457200" algn="l">
              <a:buFont typeface="+mj-lt"/>
              <a:buAutoNum type="arabicPeriod"/>
            </a:pPr>
            <a:r>
              <a:rPr lang="en-US" sz="2400" b="0" i="0" dirty="0">
                <a:solidFill>
                  <a:srgbClr val="374151"/>
                </a:solidFill>
                <a:effectLst/>
              </a:rPr>
              <a:t>}</a:t>
            </a:r>
          </a:p>
          <a:p>
            <a:pPr algn="l"/>
            <a:endParaRPr lang="en-US" b="0" i="0" dirty="0">
              <a:solidFill>
                <a:srgbClr val="374151"/>
              </a:solidFill>
              <a:effectLst/>
              <a:latin typeface="Söhne"/>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23907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9599" y="1075765"/>
            <a:ext cx="11008659" cy="5351929"/>
          </a:xfrm>
        </p:spPr>
        <p:txBody>
          <a:bodyPr/>
          <a:lstStyle/>
          <a:p>
            <a:pPr algn="l"/>
            <a:r>
              <a:rPr lang="en-IN" sz="3200" b="1" i="0" dirty="0">
                <a:solidFill>
                  <a:srgbClr val="374151"/>
                </a:solidFill>
                <a:effectLst/>
              </a:rPr>
              <a:t>2. Implement the service:</a:t>
            </a:r>
          </a:p>
          <a:p>
            <a:pPr marL="971550" lvl="1" indent="-514350" algn="l">
              <a:buFont typeface="+mj-lt"/>
              <a:buAutoNum type="arabicPeriod"/>
            </a:pPr>
            <a:r>
              <a:rPr lang="en-IN" sz="2400" i="0" dirty="0">
                <a:solidFill>
                  <a:srgbClr val="374151"/>
                </a:solidFill>
                <a:effectLst/>
              </a:rPr>
              <a:t>import </a:t>
            </a:r>
            <a:r>
              <a:rPr lang="en-IN" sz="2400" i="0" dirty="0" err="1">
                <a:solidFill>
                  <a:srgbClr val="374151"/>
                </a:solidFill>
                <a:effectLst/>
              </a:rPr>
              <a:t>javax.jws.WebService</a:t>
            </a:r>
            <a:r>
              <a:rPr lang="en-IN" sz="2400" i="0" dirty="0">
                <a:solidFill>
                  <a:srgbClr val="374151"/>
                </a:solidFill>
                <a:effectLst/>
              </a:rPr>
              <a:t>;</a:t>
            </a:r>
          </a:p>
          <a:p>
            <a:pPr marL="971550" lvl="1" indent="-514350" algn="l">
              <a:buFont typeface="+mj-lt"/>
              <a:buAutoNum type="arabicPeriod"/>
            </a:pPr>
            <a:r>
              <a:rPr lang="en-IN" sz="2400" i="0" dirty="0">
                <a:solidFill>
                  <a:srgbClr val="374151"/>
                </a:solidFill>
                <a:effectLst/>
              </a:rPr>
              <a:t>@WebService(endpointInterface = "</a:t>
            </a:r>
            <a:r>
              <a:rPr lang="en-IN" sz="2400" i="0" dirty="0" err="1">
                <a:solidFill>
                  <a:srgbClr val="374151"/>
                </a:solidFill>
                <a:effectLst/>
              </a:rPr>
              <a:t>com.example.MyWebService</a:t>
            </a:r>
            <a:r>
              <a:rPr lang="en-IN" sz="2400" i="0" dirty="0">
                <a:solidFill>
                  <a:srgbClr val="374151"/>
                </a:solidFill>
                <a:effectLst/>
              </a:rPr>
              <a:t>")</a:t>
            </a:r>
          </a:p>
          <a:p>
            <a:pPr marL="971550" lvl="1" indent="-514350" algn="l">
              <a:buFont typeface="+mj-lt"/>
              <a:buAutoNum type="arabicPeriod"/>
            </a:pPr>
            <a:r>
              <a:rPr lang="en-IN" sz="2400" i="0" dirty="0">
                <a:solidFill>
                  <a:srgbClr val="374151"/>
                </a:solidFill>
                <a:effectLst/>
              </a:rPr>
              <a:t>public class </a:t>
            </a:r>
            <a:r>
              <a:rPr lang="en-IN" sz="2400" i="0" dirty="0" err="1">
                <a:solidFill>
                  <a:srgbClr val="374151"/>
                </a:solidFill>
                <a:effectLst/>
              </a:rPr>
              <a:t>MyWebServiceImpl</a:t>
            </a:r>
            <a:r>
              <a:rPr lang="en-IN" sz="2400" i="0" dirty="0">
                <a:solidFill>
                  <a:srgbClr val="374151"/>
                </a:solidFill>
                <a:effectLst/>
              </a:rPr>
              <a:t> implements </a:t>
            </a:r>
            <a:r>
              <a:rPr lang="en-IN" sz="2400" i="0" dirty="0" err="1">
                <a:solidFill>
                  <a:srgbClr val="374151"/>
                </a:solidFill>
                <a:effectLst/>
              </a:rPr>
              <a:t>MyWebService</a:t>
            </a:r>
            <a:r>
              <a:rPr lang="en-IN" sz="2400" i="0" dirty="0">
                <a:solidFill>
                  <a:srgbClr val="374151"/>
                </a:solidFill>
                <a:effectLst/>
              </a:rPr>
              <a:t> {</a:t>
            </a:r>
          </a:p>
          <a:p>
            <a:pPr marL="971550" lvl="1" indent="-514350" algn="l">
              <a:buFont typeface="+mj-lt"/>
              <a:buAutoNum type="arabicPeriod"/>
            </a:pPr>
            <a:r>
              <a:rPr lang="en-IN" sz="2400" i="0" dirty="0">
                <a:solidFill>
                  <a:srgbClr val="374151"/>
                </a:solidFill>
                <a:effectLst/>
              </a:rPr>
              <a:t>    public String </a:t>
            </a:r>
            <a:r>
              <a:rPr lang="en-IN" sz="2400" i="0" dirty="0" err="1">
                <a:solidFill>
                  <a:srgbClr val="374151"/>
                </a:solidFill>
                <a:effectLst/>
              </a:rPr>
              <a:t>sayHello</a:t>
            </a:r>
            <a:r>
              <a:rPr lang="en-IN" sz="2400" i="0" dirty="0">
                <a:solidFill>
                  <a:srgbClr val="374151"/>
                </a:solidFill>
                <a:effectLst/>
              </a:rPr>
              <a:t>(String name) {</a:t>
            </a:r>
          </a:p>
          <a:p>
            <a:pPr marL="971550" lvl="1" indent="-514350" algn="l">
              <a:buFont typeface="+mj-lt"/>
              <a:buAutoNum type="arabicPeriod"/>
            </a:pPr>
            <a:r>
              <a:rPr lang="en-IN" sz="2400" i="0" dirty="0">
                <a:solidFill>
                  <a:srgbClr val="374151"/>
                </a:solidFill>
                <a:effectLst/>
              </a:rPr>
              <a:t>        return "Hello, " + name + "!";</a:t>
            </a:r>
          </a:p>
          <a:p>
            <a:pPr marL="971550" lvl="1" indent="-514350" algn="l">
              <a:buFont typeface="+mj-lt"/>
              <a:buAutoNum type="arabicPeriod"/>
            </a:pPr>
            <a:r>
              <a:rPr lang="en-IN" sz="2400" i="0" dirty="0">
                <a:solidFill>
                  <a:srgbClr val="374151"/>
                </a:solidFill>
                <a:effectLst/>
              </a:rPr>
              <a:t>    }</a:t>
            </a:r>
          </a:p>
          <a:p>
            <a:pPr marL="971550" lvl="1" indent="-514350" algn="l">
              <a:buFont typeface="+mj-lt"/>
              <a:buAutoNum type="arabicPeriod"/>
            </a:pPr>
            <a:r>
              <a:rPr lang="en-IN" sz="2400" i="0" dirty="0">
                <a:solidFill>
                  <a:srgbClr val="374151"/>
                </a:solidFill>
                <a:effectLst/>
              </a:rPr>
              <a:t>}</a:t>
            </a:r>
          </a:p>
          <a:p>
            <a:pPr algn="l"/>
            <a:endParaRPr lang="en-IN" sz="2600" b="1" i="0" dirty="0">
              <a:solidFill>
                <a:srgbClr val="374151"/>
              </a:solidFill>
              <a:effectLst/>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5139267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24736</TotalTime>
  <Words>2846</Words>
  <Application>Microsoft Office PowerPoint</Application>
  <PresentationFormat>Widescreen</PresentationFormat>
  <Paragraphs>253</Paragraphs>
  <Slides>31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Arial</vt:lpstr>
      <vt:lpstr>Calibri</vt:lpstr>
      <vt:lpstr>Calibri Light</vt:lpstr>
      <vt:lpstr>Roboto</vt:lpstr>
      <vt:lpstr>Söhne</vt:lpstr>
      <vt:lpstr>Wingdings</vt:lpstr>
      <vt:lpstr>Custom Design</vt:lpstr>
      <vt:lpstr>Office Theme</vt:lpstr>
      <vt:lpstr>1_Custom Design</vt:lpstr>
      <vt:lpstr>2_Custom Design</vt:lpstr>
      <vt:lpstr>Java Webservices (SOAP + REST), POSTMAN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2023-03-14T19:44:06Z</dcterms:modified>
</cp:coreProperties>
</file>