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3878" r:id="rId2"/>
    <p:sldMasterId id="2147483883" r:id="rId3"/>
    <p:sldMasterId id="2147483885" r:id="rId4"/>
  </p:sldMasterIdLst>
  <p:notesMasterIdLst>
    <p:notesMasterId r:id="rId43"/>
  </p:notesMasterIdLst>
  <p:sldIdLst>
    <p:sldId id="1482" r:id="rId5"/>
    <p:sldId id="1483" r:id="rId6"/>
    <p:sldId id="1484" r:id="rId7"/>
    <p:sldId id="1485" r:id="rId8"/>
    <p:sldId id="1486" r:id="rId9"/>
    <p:sldId id="1487" r:id="rId10"/>
    <p:sldId id="1488" r:id="rId11"/>
    <p:sldId id="1489" r:id="rId12"/>
    <p:sldId id="1490" r:id="rId13"/>
    <p:sldId id="1491" r:id="rId14"/>
    <p:sldId id="1492" r:id="rId15"/>
    <p:sldId id="1493" r:id="rId16"/>
    <p:sldId id="1494" r:id="rId17"/>
    <p:sldId id="1495" r:id="rId18"/>
    <p:sldId id="1496" r:id="rId19"/>
    <p:sldId id="1497" r:id="rId20"/>
    <p:sldId id="1498" r:id="rId21"/>
    <p:sldId id="1499" r:id="rId22"/>
    <p:sldId id="1500" r:id="rId23"/>
    <p:sldId id="1501" r:id="rId24"/>
    <p:sldId id="1502" r:id="rId25"/>
    <p:sldId id="1503" r:id="rId26"/>
    <p:sldId id="1504" r:id="rId27"/>
    <p:sldId id="1505" r:id="rId28"/>
    <p:sldId id="1506" r:id="rId29"/>
    <p:sldId id="1507" r:id="rId30"/>
    <p:sldId id="1508" r:id="rId31"/>
    <p:sldId id="1509" r:id="rId32"/>
    <p:sldId id="1510" r:id="rId33"/>
    <p:sldId id="1511" r:id="rId34"/>
    <p:sldId id="1512" r:id="rId35"/>
    <p:sldId id="1513" r:id="rId36"/>
    <p:sldId id="1514" r:id="rId37"/>
    <p:sldId id="1515" r:id="rId38"/>
    <p:sldId id="1516" r:id="rId39"/>
    <p:sldId id="1517" r:id="rId40"/>
    <p:sldId id="1518" r:id="rId41"/>
    <p:sldId id="151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A0E"/>
    <a:srgbClr val="537DE0"/>
    <a:srgbClr val="5E85E1"/>
    <a:srgbClr val="A7B9EF"/>
    <a:srgbClr val="819DE8"/>
    <a:srgbClr val="A7B9EE"/>
    <a:srgbClr val="2B549F"/>
    <a:srgbClr val="4F7ADF"/>
    <a:srgbClr val="A7BAEE"/>
    <a:srgbClr val="556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606"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846FA-0421-4F7C-A92D-B4B7AEE8ABE8}" type="datetimeFigureOut">
              <a:rPr lang="en-US" smtClean="0"/>
              <a:t>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B5BEC-4703-437E-97BF-8F343EF8F945}" type="slidenum">
              <a:rPr lang="en-US" smtClean="0"/>
              <a:t>‹#›</a:t>
            </a:fld>
            <a:endParaRPr lang="en-US"/>
          </a:p>
        </p:txBody>
      </p:sp>
    </p:spTree>
    <p:extLst>
      <p:ext uri="{BB962C8B-B14F-4D97-AF65-F5344CB8AC3E}">
        <p14:creationId xmlns:p14="http://schemas.microsoft.com/office/powerpoint/2010/main" val="17237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0BBC-6349-444D-A301-236DE2CF341D}"/>
              </a:ext>
            </a:extLst>
          </p:cNvPr>
          <p:cNvSpPr>
            <a:spLocks noGrp="1"/>
          </p:cNvSpPr>
          <p:nvPr>
            <p:ph type="ctrTitle" hasCustomPrompt="1"/>
          </p:nvPr>
        </p:nvSpPr>
        <p:spPr>
          <a:xfrm>
            <a:off x="363941" y="1081420"/>
            <a:ext cx="9144000" cy="1020335"/>
          </a:xfrm>
          <a:prstGeom prst="rect">
            <a:avLst/>
          </a:prstGeom>
        </p:spPr>
        <p:txBody>
          <a:bodyPr anchor="t"/>
          <a:lstStyle>
            <a:lvl1pPr algn="l">
              <a:defRPr sz="6000" b="1"/>
            </a:lvl1pPr>
          </a:lstStyle>
          <a:p>
            <a:r>
              <a:rPr lang="en-US" dirty="0"/>
              <a:t>Main title goes here</a:t>
            </a:r>
            <a:endParaRPr lang="en-IN" dirty="0"/>
          </a:p>
        </p:txBody>
      </p:sp>
      <p:sp>
        <p:nvSpPr>
          <p:cNvPr id="3" name="Subtitle 2">
            <a:extLst>
              <a:ext uri="{FF2B5EF4-FFF2-40B4-BE49-F238E27FC236}">
                <a16:creationId xmlns:a16="http://schemas.microsoft.com/office/drawing/2014/main" id="{B1D6E939-9F0A-47E6-9CD5-6DA0A3B15DD6}"/>
              </a:ext>
            </a:extLst>
          </p:cNvPr>
          <p:cNvSpPr>
            <a:spLocks noGrp="1"/>
          </p:cNvSpPr>
          <p:nvPr>
            <p:ph type="subTitle" idx="1" hasCustomPrompt="1"/>
          </p:nvPr>
        </p:nvSpPr>
        <p:spPr>
          <a:xfrm>
            <a:off x="404883" y="2360092"/>
            <a:ext cx="9144000" cy="587824"/>
          </a:xfrm>
          <a:prstGeom prst="rect">
            <a:avLst/>
          </a:prstGeom>
        </p:spPr>
        <p:txBody>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 </a:t>
            </a:r>
            <a:endParaRPr lang="en-IN" dirty="0"/>
          </a:p>
        </p:txBody>
      </p:sp>
    </p:spTree>
    <p:extLst>
      <p:ext uri="{BB962C8B-B14F-4D97-AF65-F5344CB8AC3E}">
        <p14:creationId xmlns:p14="http://schemas.microsoft.com/office/powerpoint/2010/main" val="136526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AD94-C961-4D11-9A0B-345A6402795F}"/>
              </a:ext>
            </a:extLst>
          </p:cNvPr>
          <p:cNvSpPr>
            <a:spLocks noGrp="1"/>
          </p:cNvSpPr>
          <p:nvPr>
            <p:ph type="title"/>
          </p:nvPr>
        </p:nvSpPr>
        <p:spPr>
          <a:xfrm>
            <a:off x="101215" y="92166"/>
            <a:ext cx="10515600" cy="1325563"/>
          </a:xfrm>
        </p:spPr>
        <p:txBody>
          <a:bodyPr/>
          <a:lstStyle>
            <a:lvl1pPr>
              <a:defRPr b="1"/>
            </a:lvl1pPr>
          </a:lstStyle>
          <a:p>
            <a:r>
              <a:rPr lang="en-US"/>
              <a:t>Click to edit Master title style</a:t>
            </a:r>
            <a:endParaRPr lang="en-IN" dirty="0"/>
          </a:p>
        </p:txBody>
      </p:sp>
    </p:spTree>
    <p:extLst>
      <p:ext uri="{BB962C8B-B14F-4D97-AF65-F5344CB8AC3E}">
        <p14:creationId xmlns:p14="http://schemas.microsoft.com/office/powerpoint/2010/main" val="205408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6A40-B03F-49CF-A48C-7795723899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4C247B-A178-4664-BF1D-771AA2E91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40308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EE4A-AD7B-493D-ACEF-8139213E5B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11330A-4FF5-4BE8-84C7-B6B670C30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8848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133F-AE8B-41C2-8ABD-1BBD0A8333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FEC1D1-4BD0-4EC9-99ED-53AA90C7B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2481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3222-1024-4287-B34A-8D9CFA921C0F}"/>
              </a:ext>
            </a:extLst>
          </p:cNvPr>
          <p:cNvSpPr>
            <a:spLocks noGrp="1"/>
          </p:cNvSpPr>
          <p:nvPr>
            <p:ph type="title" hasCustomPrompt="1"/>
          </p:nvPr>
        </p:nvSpPr>
        <p:spPr>
          <a:xfrm>
            <a:off x="851849" y="3272098"/>
            <a:ext cx="10515600" cy="1325563"/>
          </a:xfrm>
          <a:prstGeom prst="rect">
            <a:avLst/>
          </a:prstGeom>
        </p:spPr>
        <p:txBody>
          <a:bodyPr/>
          <a:lstStyle>
            <a:lvl1pPr>
              <a:defRPr sz="6000" b="1">
                <a:solidFill>
                  <a:schemeClr val="bg1"/>
                </a:solidFill>
              </a:defRPr>
            </a:lvl1pPr>
          </a:lstStyle>
          <a:p>
            <a:r>
              <a:rPr lang="en-US" dirty="0"/>
              <a:t>Slide separator</a:t>
            </a:r>
            <a:endParaRPr lang="en-IN" dirty="0"/>
          </a:p>
        </p:txBody>
      </p:sp>
    </p:spTree>
    <p:extLst>
      <p:ext uri="{BB962C8B-B14F-4D97-AF65-F5344CB8AC3E}">
        <p14:creationId xmlns:p14="http://schemas.microsoft.com/office/powerpoint/2010/main" val="493337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3222-1024-4287-B34A-8D9CFA921C0F}"/>
              </a:ext>
            </a:extLst>
          </p:cNvPr>
          <p:cNvSpPr>
            <a:spLocks noGrp="1"/>
          </p:cNvSpPr>
          <p:nvPr>
            <p:ph type="title"/>
          </p:nvPr>
        </p:nvSpPr>
        <p:spPr>
          <a:xfrm>
            <a:off x="142165" y="2657949"/>
            <a:ext cx="105156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7846332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background pattern&#10;&#10;Description automatically generated">
            <a:extLst>
              <a:ext uri="{FF2B5EF4-FFF2-40B4-BE49-F238E27FC236}">
                <a16:creationId xmlns:a16="http://schemas.microsoft.com/office/drawing/2014/main" id="{68407B9F-3EBF-4676-9D4A-DB3E02590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10" name="Picture 9" descr="Logo&#10;&#10;Description automatically generated">
            <a:extLst>
              <a:ext uri="{FF2B5EF4-FFF2-40B4-BE49-F238E27FC236}">
                <a16:creationId xmlns:a16="http://schemas.microsoft.com/office/drawing/2014/main" id="{B36087F9-89DD-4614-8CC2-87F4B93FE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760" y="301888"/>
            <a:ext cx="4773177" cy="713233"/>
          </a:xfrm>
          <a:prstGeom prst="rect">
            <a:avLst/>
          </a:prstGeom>
        </p:spPr>
      </p:pic>
    </p:spTree>
    <p:extLst>
      <p:ext uri="{BB962C8B-B14F-4D97-AF65-F5344CB8AC3E}">
        <p14:creationId xmlns:p14="http://schemas.microsoft.com/office/powerpoint/2010/main" val="2616118172"/>
      </p:ext>
    </p:extLst>
  </p:cSld>
  <p:clrMap bg1="lt1" tx1="dk1" bg2="lt2" tx2="dk2" accent1="accent1" accent2="accent2" accent3="accent3" accent4="accent4" accent5="accent5" accent6="accent6" hlink="hlink" folHlink="folHlink"/>
  <p:sldLayoutIdLst>
    <p:sldLayoutId id="21474838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shape&#10;&#10;Description automatically generated">
            <a:extLst>
              <a:ext uri="{FF2B5EF4-FFF2-40B4-BE49-F238E27FC236}">
                <a16:creationId xmlns:a16="http://schemas.microsoft.com/office/drawing/2014/main" id="{2A9E1631-45C4-43B8-A26E-30C5BDC0D3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7" y="0"/>
            <a:ext cx="12188952" cy="6858000"/>
          </a:xfrm>
          <a:prstGeom prst="rect">
            <a:avLst/>
          </a:prstGeom>
        </p:spPr>
      </p:pic>
      <p:sp>
        <p:nvSpPr>
          <p:cNvPr id="2" name="Title Placeholder 1">
            <a:extLst>
              <a:ext uri="{FF2B5EF4-FFF2-40B4-BE49-F238E27FC236}">
                <a16:creationId xmlns:a16="http://schemas.microsoft.com/office/drawing/2014/main" id="{D96DF0FC-D165-4A90-B38D-9DA75175D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20E594D5-954E-40EC-A1AF-F7FAEB39F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63805052"/>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8" name="Picture 7" descr="A picture containing outdoor object&#10;&#10;Description automatically generated">
            <a:extLst>
              <a:ext uri="{FF2B5EF4-FFF2-40B4-BE49-F238E27FC236}">
                <a16:creationId xmlns:a16="http://schemas.microsoft.com/office/drawing/2014/main" id="{5D2BB16F-3BDA-48B6-853A-3C3488600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p14="http://schemas.microsoft.com/office/powerpoint/2010/main" val="3611691535"/>
      </p:ext>
    </p:extLst>
  </p:cSld>
  <p:clrMap bg1="lt1" tx1="dk1" bg2="lt2" tx2="dk2" accent1="accent1" accent2="accent2" accent3="accent3" accent4="accent4" accent5="accent5" accent6="accent6" hlink="hlink" folHlink="folHlink"/>
  <p:sldLayoutIdLst>
    <p:sldLayoutId id="21474838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id="{BB932DD9-5F92-4CE2-9E1D-3C2A12D4585F}"/>
              </a:ext>
            </a:extLst>
          </p:cNvPr>
          <p:cNvPicPr>
            <a:picLocks noChangeAspect="1"/>
          </p:cNvPicPr>
          <p:nvPr/>
        </p:nvPicPr>
        <p:blipFill rotWithShape="1">
          <a:blip r:embed="rId3">
            <a:extLst>
              <a:ext uri="{28A0092B-C50C-407E-A947-70E740481C1C}">
                <a14:useLocalDpi xmlns:a14="http://schemas.microsoft.com/office/drawing/2010/main" val="0"/>
              </a:ext>
            </a:extLst>
          </a:blip>
          <a:srcRect l="36042" t="11144" r="33391" b="13035"/>
          <a:stretch/>
        </p:blipFill>
        <p:spPr>
          <a:xfrm>
            <a:off x="818867" y="832517"/>
            <a:ext cx="3725840" cy="5199798"/>
          </a:xfrm>
          <a:prstGeom prst="rect">
            <a:avLst/>
          </a:prstGeom>
        </p:spPr>
      </p:pic>
    </p:spTree>
    <p:extLst>
      <p:ext uri="{BB962C8B-B14F-4D97-AF65-F5344CB8AC3E}">
        <p14:creationId xmlns:p14="http://schemas.microsoft.com/office/powerpoint/2010/main" val="3802817573"/>
      </p:ext>
    </p:extLst>
  </p:cSld>
  <p:clrMap bg1="lt1" tx1="dk1" bg2="lt2" tx2="dk2" accent1="accent1" accent2="accent2" accent3="accent3" accent4="accent4" accent5="accent5" accent6="accent6" hlink="hlink" folHlink="folHlink"/>
  <p:sldLayoutIdLst>
    <p:sldLayoutId id="21474838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1A6A-BF0A-4C76-B7A5-2218BBDC01FE}"/>
              </a:ext>
            </a:extLst>
          </p:cNvPr>
          <p:cNvSpPr>
            <a:spLocks noGrp="1"/>
          </p:cNvSpPr>
          <p:nvPr>
            <p:ph type="ctrTitle"/>
          </p:nvPr>
        </p:nvSpPr>
        <p:spPr>
          <a:xfrm>
            <a:off x="1524000" y="1122363"/>
            <a:ext cx="9144000" cy="3261378"/>
          </a:xfrm>
        </p:spPr>
        <p:txBody>
          <a:bodyPr>
            <a:normAutofit/>
          </a:bodyPr>
          <a:lstStyle/>
          <a:p>
            <a:r>
              <a:rPr lang="en-US" b="1" dirty="0">
                <a:solidFill>
                  <a:schemeClr val="accent2"/>
                </a:solidFill>
              </a:rPr>
              <a:t>Design Pattern (Structural, Behavioral ), SOLID Principles</a:t>
            </a:r>
            <a:endParaRPr lang="en-IN" b="1" dirty="0">
              <a:solidFill>
                <a:schemeClr val="accent2"/>
              </a:solidFill>
            </a:endParaRPr>
          </a:p>
        </p:txBody>
      </p:sp>
      <p:sp>
        <p:nvSpPr>
          <p:cNvPr id="12" name="Rectangle 11">
            <a:extLst>
              <a:ext uri="{FF2B5EF4-FFF2-40B4-BE49-F238E27FC236}">
                <a16:creationId xmlns:a16="http://schemas.microsoft.com/office/drawing/2014/main"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19886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582207"/>
            <a:ext cx="10470776" cy="5630334"/>
          </a:xfrm>
        </p:spPr>
        <p:txBody>
          <a:bodyPr/>
          <a:lstStyle/>
          <a:p>
            <a:pPr algn="l"/>
            <a:r>
              <a:rPr lang="en-IN" sz="3200" b="1" i="0" dirty="0">
                <a:solidFill>
                  <a:srgbClr val="3D3B49"/>
                </a:solidFill>
                <a:effectLst/>
              </a:rPr>
              <a:t>5. Composite pattern</a:t>
            </a:r>
          </a:p>
          <a:p>
            <a:pPr marL="342900" indent="-342900" algn="l">
              <a:buFont typeface="Wingdings" panose="05000000000000000000" pitchFamily="2" charset="2"/>
              <a:buChar char="Ø"/>
            </a:pPr>
            <a:r>
              <a:rPr lang="en-IN" sz="3200" b="1" i="0" dirty="0">
                <a:solidFill>
                  <a:srgbClr val="3D3B49"/>
                </a:solidFill>
                <a:effectLst/>
              </a:rPr>
              <a:t>Implementation</a:t>
            </a:r>
          </a:p>
          <a:p>
            <a:pPr marL="342900" indent="-342900" algn="l">
              <a:buFont typeface="Arial" panose="020B0604020202020204" pitchFamily="34" charset="0"/>
              <a:buChar char="•"/>
            </a:pPr>
            <a:r>
              <a:rPr lang="en-US" i="0" dirty="0">
                <a:solidFill>
                  <a:srgbClr val="3D3B49"/>
                </a:solidFill>
                <a:effectLst/>
              </a:rPr>
              <a:t>The following diagram shows that the client uses the component interface do Something() method. </a:t>
            </a:r>
          </a:p>
          <a:p>
            <a:pPr marL="342900" indent="-342900" algn="l">
              <a:buFont typeface="Arial" panose="020B0604020202020204" pitchFamily="34" charset="0"/>
              <a:buChar char="•"/>
            </a:pPr>
            <a:r>
              <a:rPr lang="en-US" i="0" dirty="0">
                <a:solidFill>
                  <a:srgbClr val="3D3B49"/>
                </a:solidFill>
                <a:effectLst/>
              </a:rPr>
              <a:t>That method is implemented differently in root and leaf nodes. </a:t>
            </a:r>
          </a:p>
          <a:p>
            <a:pPr marL="342900" indent="-342900" algn="l">
              <a:buFont typeface="Arial" panose="020B0604020202020204" pitchFamily="34" charset="0"/>
              <a:buChar char="•"/>
            </a:pPr>
            <a:r>
              <a:rPr lang="en-US" i="0" dirty="0">
                <a:solidFill>
                  <a:srgbClr val="3D3B49"/>
                </a:solidFill>
                <a:effectLst/>
              </a:rPr>
              <a:t>A root node can have 1 to n children; the leaf node has none. </a:t>
            </a:r>
          </a:p>
          <a:p>
            <a:pPr marL="342900" indent="-342900" algn="l">
              <a:buFont typeface="Arial" panose="020B0604020202020204" pitchFamily="34" charset="0"/>
              <a:buChar char="•"/>
            </a:pPr>
            <a:r>
              <a:rPr lang="en-US" i="0" dirty="0">
                <a:solidFill>
                  <a:srgbClr val="3D3B49"/>
                </a:solidFill>
                <a:effectLst/>
              </a:rPr>
              <a:t>When the number of children is 2 and there are no cycles, then we have the case of a binary tree:</a:t>
            </a:r>
            <a:endParaRPr lang="en-IN" i="0" dirty="0">
              <a:solidFill>
                <a:srgbClr val="3D3B49"/>
              </a:solidFill>
              <a:effectLst/>
            </a:endParaRPr>
          </a:p>
          <a:p>
            <a:pPr algn="l"/>
            <a:endParaRPr lang="en-IN" dirty="0"/>
          </a:p>
        </p:txBody>
      </p:sp>
    </p:spTree>
    <p:extLst>
      <p:ext uri="{BB962C8B-B14F-4D97-AF65-F5344CB8AC3E}">
        <p14:creationId xmlns:p14="http://schemas.microsoft.com/office/powerpoint/2010/main" val="206759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582206"/>
            <a:ext cx="10470776" cy="5630334"/>
          </a:xfrm>
        </p:spPr>
        <p:txBody>
          <a:bodyPr>
            <a:normAutofit lnSpcReduction="10000"/>
          </a:bodyPr>
          <a:lstStyle/>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US" b="0" i="0" dirty="0">
              <a:solidFill>
                <a:srgbClr val="3D3B49"/>
              </a:solidFill>
              <a:effectLst/>
            </a:endParaRPr>
          </a:p>
          <a:p>
            <a:pPr algn="l"/>
            <a:r>
              <a:rPr lang="en-US" b="0" i="0" dirty="0">
                <a:solidFill>
                  <a:srgbClr val="3D3B49"/>
                </a:solidFill>
                <a:effectLst/>
              </a:rPr>
              <a:t>We can distinguish between the following actors in the implementation diagram:</a:t>
            </a:r>
          </a:p>
          <a:p>
            <a:pPr algn="l">
              <a:buFont typeface="Arial" panose="020B0604020202020204" pitchFamily="34" charset="0"/>
              <a:buChar char="•"/>
            </a:pPr>
            <a:r>
              <a:rPr lang="en-US" b="1" i="0" dirty="0">
                <a:solidFill>
                  <a:srgbClr val="3D3B49"/>
                </a:solidFill>
                <a:effectLst/>
              </a:rPr>
              <a:t>Client</a:t>
            </a:r>
            <a:r>
              <a:rPr lang="en-US" b="0" i="0" dirty="0">
                <a:solidFill>
                  <a:srgbClr val="3D3B49"/>
                </a:solidFill>
                <a:effectLst/>
              </a:rPr>
              <a:t>: The client code</a:t>
            </a:r>
          </a:p>
          <a:p>
            <a:pPr algn="l">
              <a:buFont typeface="Arial" panose="020B0604020202020204" pitchFamily="34" charset="0"/>
              <a:buChar char="•"/>
            </a:pPr>
            <a:r>
              <a:rPr lang="en-US" b="1" i="0" dirty="0">
                <a:solidFill>
                  <a:srgbClr val="3D3B49"/>
                </a:solidFill>
                <a:effectLst/>
              </a:rPr>
              <a:t>Component</a:t>
            </a:r>
            <a:r>
              <a:rPr lang="en-US" b="0" i="0" dirty="0">
                <a:solidFill>
                  <a:srgbClr val="3D3B49"/>
                </a:solidFill>
                <a:effectLst/>
              </a:rPr>
              <a:t>: The abstract node</a:t>
            </a:r>
          </a:p>
          <a:p>
            <a:pPr algn="l">
              <a:buFont typeface="Arial" panose="020B0604020202020204" pitchFamily="34" charset="0"/>
              <a:buChar char="•"/>
            </a:pPr>
            <a:r>
              <a:rPr lang="en-US" b="1" i="0" dirty="0">
                <a:solidFill>
                  <a:srgbClr val="3D3B49"/>
                </a:solidFill>
                <a:effectLst/>
              </a:rPr>
              <a:t>Leaf</a:t>
            </a:r>
            <a:r>
              <a:rPr lang="en-US" b="0" i="0" dirty="0">
                <a:solidFill>
                  <a:srgbClr val="3D3B49"/>
                </a:solidFill>
                <a:effectLst/>
              </a:rPr>
              <a:t>: The leaf node</a:t>
            </a:r>
          </a:p>
          <a:p>
            <a:pPr algn="l">
              <a:buFont typeface="Arial" panose="020B0604020202020204" pitchFamily="34" charset="0"/>
              <a:buChar char="•"/>
            </a:pPr>
            <a:r>
              <a:rPr lang="en-US" b="1" i="0" dirty="0">
                <a:solidFill>
                  <a:srgbClr val="3D3B49"/>
                </a:solidFill>
                <a:effectLst/>
              </a:rPr>
              <a:t>Composite</a:t>
            </a:r>
            <a:r>
              <a:rPr lang="en-US" b="0" i="0" dirty="0">
                <a:solidFill>
                  <a:srgbClr val="3D3B49"/>
                </a:solidFill>
                <a:effectLst/>
              </a:rPr>
              <a:t>: The composite node that has children that can be composite or leaf nodes</a:t>
            </a:r>
          </a:p>
          <a:p>
            <a:pPr algn="l"/>
            <a:endParaRPr lang="en-IN" dirty="0"/>
          </a:p>
        </p:txBody>
      </p:sp>
      <p:pic>
        <p:nvPicPr>
          <p:cNvPr id="3" name="Picture 2">
            <a:extLst>
              <a:ext uri="{FF2B5EF4-FFF2-40B4-BE49-F238E27FC236}">
                <a16:creationId xmlns:a16="http://schemas.microsoft.com/office/drawing/2014/main" id="{BB0CA1E5-3FD8-FD00-18CB-D174736DB1C3}"/>
              </a:ext>
            </a:extLst>
          </p:cNvPr>
          <p:cNvPicPr>
            <a:picLocks noChangeAspect="1"/>
          </p:cNvPicPr>
          <p:nvPr/>
        </p:nvPicPr>
        <p:blipFill rotWithShape="1">
          <a:blip r:embed="rId3">
            <a:extLst>
              <a:ext uri="{28A0092B-C50C-407E-A947-70E740481C1C}">
                <a14:useLocalDpi xmlns:a14="http://schemas.microsoft.com/office/drawing/2010/main" val="0"/>
              </a:ext>
            </a:extLst>
          </a:blip>
          <a:srcRect l="1179" r="1533" b="2593"/>
          <a:stretch/>
        </p:blipFill>
        <p:spPr>
          <a:xfrm>
            <a:off x="2465294" y="824753"/>
            <a:ext cx="5746377" cy="2572620"/>
          </a:xfrm>
          <a:prstGeom prst="rect">
            <a:avLst/>
          </a:prstGeom>
        </p:spPr>
      </p:pic>
    </p:spTree>
    <p:extLst>
      <p:ext uri="{BB962C8B-B14F-4D97-AF65-F5344CB8AC3E}">
        <p14:creationId xmlns:p14="http://schemas.microsoft.com/office/powerpoint/2010/main" val="3470570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582207"/>
            <a:ext cx="10470776" cy="5630334"/>
          </a:xfrm>
        </p:spPr>
        <p:txBody>
          <a:bodyPr/>
          <a:lstStyle/>
          <a:p>
            <a:pPr algn="l"/>
            <a:r>
              <a:rPr lang="en-US" sz="3200" b="1" i="0" u="none" strike="noStrike" dirty="0">
                <a:effectLst/>
              </a:rPr>
              <a:t>6.Facade Pattern</a:t>
            </a:r>
          </a:p>
          <a:p>
            <a:pPr marL="457200" indent="-457200" algn="l">
              <a:buFont typeface="Wingdings" panose="05000000000000000000" pitchFamily="2" charset="2"/>
              <a:buChar char="Ø"/>
            </a:pPr>
            <a:r>
              <a:rPr lang="en-IN" sz="3200" b="1" i="0" dirty="0">
                <a:solidFill>
                  <a:srgbClr val="3D3B49"/>
                </a:solidFill>
                <a:effectLst/>
              </a:rPr>
              <a:t>Implementation</a:t>
            </a:r>
          </a:p>
          <a:p>
            <a:pPr marL="342900" indent="-342900" algn="l">
              <a:buFont typeface="Arial" panose="020B0604020202020204" pitchFamily="34" charset="0"/>
              <a:buChar char="•"/>
            </a:pPr>
            <a:r>
              <a:rPr lang="en-US" b="0" i="0" dirty="0">
                <a:solidFill>
                  <a:srgbClr val="3D3B49"/>
                </a:solidFill>
                <a:effectLst/>
              </a:rPr>
              <a:t>The following diagram shows how a subsystem's usage can be simplified and decoupled from the client code. </a:t>
            </a:r>
          </a:p>
          <a:p>
            <a:pPr marL="342900" indent="-342900" algn="l">
              <a:buFont typeface="Arial" panose="020B0604020202020204" pitchFamily="34" charset="0"/>
              <a:buChar char="•"/>
            </a:pPr>
            <a:r>
              <a:rPr lang="en-US" b="0" i="0" dirty="0">
                <a:solidFill>
                  <a:srgbClr val="3D3B49"/>
                </a:solidFill>
                <a:effectLst/>
              </a:rPr>
              <a:t>The façade is the entry point to the subsystem; therefore, the subsystem code can easily be switched to a different implementation. </a:t>
            </a:r>
          </a:p>
          <a:p>
            <a:pPr marL="342900" indent="-342900" algn="l">
              <a:buFont typeface="Arial" panose="020B0604020202020204" pitchFamily="34" charset="0"/>
              <a:buChar char="•"/>
            </a:pPr>
            <a:r>
              <a:rPr lang="en-US" b="0" i="0" dirty="0">
                <a:solidFill>
                  <a:srgbClr val="3D3B49"/>
                </a:solidFill>
                <a:effectLst/>
              </a:rPr>
              <a:t>The client dependencies can also be managed more easily and are more visible:</a:t>
            </a:r>
            <a:endParaRPr lang="en-US" b="0" i="0" dirty="0">
              <a:effectLst/>
            </a:endParaRPr>
          </a:p>
          <a:p>
            <a:pPr algn="l"/>
            <a:endParaRPr lang="en-IN" dirty="0"/>
          </a:p>
        </p:txBody>
      </p:sp>
    </p:spTree>
    <p:extLst>
      <p:ext uri="{BB962C8B-B14F-4D97-AF65-F5344CB8AC3E}">
        <p14:creationId xmlns:p14="http://schemas.microsoft.com/office/powerpoint/2010/main" val="846833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582206"/>
            <a:ext cx="10470776" cy="5997887"/>
          </a:xfrm>
        </p:spPr>
        <p:txBody>
          <a:bodyPr>
            <a:normAutofit fontScale="92500" lnSpcReduction="20000"/>
          </a:bodyPr>
          <a:lstStyle/>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r>
              <a:rPr lang="en-US" b="0" i="0" dirty="0">
                <a:solidFill>
                  <a:srgbClr val="3D3B49"/>
                </a:solidFill>
                <a:effectLst/>
              </a:rPr>
              <a:t>We can distinguish the following actors in the implementation diagram:</a:t>
            </a:r>
          </a:p>
          <a:p>
            <a:pPr algn="l">
              <a:buFont typeface="Arial" panose="020B0604020202020204" pitchFamily="34" charset="0"/>
              <a:buChar char="•"/>
            </a:pPr>
            <a:r>
              <a:rPr lang="en-US" b="1" i="0" dirty="0">
                <a:solidFill>
                  <a:srgbClr val="3D3B49"/>
                </a:solidFill>
                <a:effectLst/>
              </a:rPr>
              <a:t>Client</a:t>
            </a:r>
            <a:r>
              <a:rPr lang="en-US" b="0" i="0" dirty="0">
                <a:solidFill>
                  <a:srgbClr val="3D3B49"/>
                </a:solidFill>
                <a:effectLst/>
              </a:rPr>
              <a:t>: The subsystem client code</a:t>
            </a:r>
          </a:p>
          <a:p>
            <a:pPr algn="l">
              <a:buFont typeface="Arial" panose="020B0604020202020204" pitchFamily="34" charset="0"/>
              <a:buChar char="•"/>
            </a:pPr>
            <a:r>
              <a:rPr lang="en-US" b="1" i="0" dirty="0">
                <a:solidFill>
                  <a:srgbClr val="3D3B49"/>
                </a:solidFill>
                <a:effectLst/>
              </a:rPr>
              <a:t>Facade</a:t>
            </a:r>
            <a:r>
              <a:rPr lang="en-US" b="0" i="0" dirty="0">
                <a:solidFill>
                  <a:srgbClr val="3D3B49"/>
                </a:solidFill>
                <a:effectLst/>
              </a:rPr>
              <a:t>: The subsystem interface</a:t>
            </a:r>
          </a:p>
          <a:p>
            <a:pPr algn="l">
              <a:buFont typeface="Arial" panose="020B0604020202020204" pitchFamily="34" charset="0"/>
              <a:buChar char="•"/>
            </a:pPr>
            <a:r>
              <a:rPr lang="en-US" b="1" i="0" dirty="0">
                <a:solidFill>
                  <a:srgbClr val="3D3B49"/>
                </a:solidFill>
                <a:effectLst/>
              </a:rPr>
              <a:t>Subsystem</a:t>
            </a:r>
            <a:r>
              <a:rPr lang="en-US" b="0" i="0" dirty="0">
                <a:solidFill>
                  <a:srgbClr val="3D3B49"/>
                </a:solidFill>
                <a:effectLst/>
              </a:rPr>
              <a:t>: The classes defined in the subsystem</a:t>
            </a:r>
          </a:p>
          <a:p>
            <a:pPr algn="l"/>
            <a:endParaRPr lang="en-IN" dirty="0"/>
          </a:p>
        </p:txBody>
      </p:sp>
      <p:pic>
        <p:nvPicPr>
          <p:cNvPr id="3" name="Picture 2">
            <a:extLst>
              <a:ext uri="{FF2B5EF4-FFF2-40B4-BE49-F238E27FC236}">
                <a16:creationId xmlns:a16="http://schemas.microsoft.com/office/drawing/2014/main" id="{019EA683-6CDD-9979-656C-0356A0291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7162" y="501524"/>
            <a:ext cx="4134427" cy="4365812"/>
          </a:xfrm>
          <a:prstGeom prst="rect">
            <a:avLst/>
          </a:prstGeom>
        </p:spPr>
      </p:pic>
    </p:spTree>
    <p:extLst>
      <p:ext uri="{BB962C8B-B14F-4D97-AF65-F5344CB8AC3E}">
        <p14:creationId xmlns:p14="http://schemas.microsoft.com/office/powerpoint/2010/main" val="2350885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582207"/>
            <a:ext cx="10470776" cy="5630334"/>
          </a:xfrm>
        </p:spPr>
        <p:txBody>
          <a:bodyPr/>
          <a:lstStyle/>
          <a:p>
            <a:pPr algn="l"/>
            <a:r>
              <a:rPr lang="en-US" sz="3200" b="1" i="0" u="none" strike="noStrike" dirty="0">
                <a:effectLst/>
              </a:rPr>
              <a:t>6.Flyweight Pattern</a:t>
            </a:r>
          </a:p>
          <a:p>
            <a:pPr marL="457200" indent="-457200" algn="l">
              <a:buFont typeface="Wingdings" panose="05000000000000000000" pitchFamily="2" charset="2"/>
              <a:buChar char="Ø"/>
            </a:pPr>
            <a:r>
              <a:rPr lang="en-IN" sz="3200" b="1" i="0" dirty="0">
                <a:solidFill>
                  <a:srgbClr val="3D3B49"/>
                </a:solidFill>
                <a:effectLst/>
              </a:rPr>
              <a:t>Implementation</a:t>
            </a:r>
          </a:p>
          <a:p>
            <a:pPr marL="342900" indent="-342900" algn="l">
              <a:buFont typeface="Arial" panose="020B0604020202020204" pitchFamily="34" charset="0"/>
              <a:buChar char="•"/>
            </a:pPr>
            <a:r>
              <a:rPr lang="en-US" b="0" i="0" dirty="0">
                <a:solidFill>
                  <a:srgbClr val="3D3B49"/>
                </a:solidFill>
                <a:effectLst/>
              </a:rPr>
              <a:t>The following diagram shows that the flyweight object is returned from the pool and, to function, it needs the external state (extrinsic) passed as an argument. </a:t>
            </a:r>
          </a:p>
          <a:p>
            <a:pPr marL="342900" indent="-342900" algn="l">
              <a:buFont typeface="Arial" panose="020B0604020202020204" pitchFamily="34" charset="0"/>
              <a:buChar char="•"/>
            </a:pPr>
            <a:r>
              <a:rPr lang="en-US" b="0" i="0" dirty="0">
                <a:solidFill>
                  <a:srgbClr val="3D3B49"/>
                </a:solidFill>
                <a:effectLst/>
              </a:rPr>
              <a:t>Some flyweights can share state with others, but this is not an enforced rule:</a:t>
            </a:r>
            <a:endParaRPr lang="en-US" b="0" i="0" dirty="0">
              <a:effectLst/>
            </a:endParaRPr>
          </a:p>
          <a:p>
            <a:pPr algn="l"/>
            <a:endParaRPr lang="en-IN" dirty="0"/>
          </a:p>
        </p:txBody>
      </p:sp>
      <p:pic>
        <p:nvPicPr>
          <p:cNvPr id="3" name="Picture 2">
            <a:extLst>
              <a:ext uri="{FF2B5EF4-FFF2-40B4-BE49-F238E27FC236}">
                <a16:creationId xmlns:a16="http://schemas.microsoft.com/office/drawing/2014/main" id="{7B928389-EB42-9D82-5839-484FD04D8128}"/>
              </a:ext>
            </a:extLst>
          </p:cNvPr>
          <p:cNvPicPr>
            <a:picLocks noChangeAspect="1"/>
          </p:cNvPicPr>
          <p:nvPr/>
        </p:nvPicPr>
        <p:blipFill rotWithShape="1">
          <a:blip r:embed="rId3">
            <a:extLst>
              <a:ext uri="{28A0092B-C50C-407E-A947-70E740481C1C}">
                <a14:useLocalDpi xmlns:a14="http://schemas.microsoft.com/office/drawing/2010/main" val="0"/>
              </a:ext>
            </a:extLst>
          </a:blip>
          <a:srcRect l="1034" t="1826" r="770" b="2967"/>
          <a:stretch/>
        </p:blipFill>
        <p:spPr>
          <a:xfrm>
            <a:off x="1685365" y="3146612"/>
            <a:ext cx="8367264" cy="3397624"/>
          </a:xfrm>
          <a:prstGeom prst="rect">
            <a:avLst/>
          </a:prstGeom>
        </p:spPr>
      </p:pic>
    </p:spTree>
    <p:extLst>
      <p:ext uri="{BB962C8B-B14F-4D97-AF65-F5344CB8AC3E}">
        <p14:creationId xmlns:p14="http://schemas.microsoft.com/office/powerpoint/2010/main" val="1523456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779929"/>
            <a:ext cx="10470776" cy="5432612"/>
          </a:xfrm>
        </p:spPr>
        <p:txBody>
          <a:bodyPr/>
          <a:lstStyle/>
          <a:p>
            <a:pPr marL="342900" indent="-342900" algn="l">
              <a:buFont typeface="Wingdings" panose="05000000000000000000" pitchFamily="2" charset="2"/>
              <a:buChar char="Ø"/>
            </a:pPr>
            <a:r>
              <a:rPr lang="en-US" b="0" i="0" dirty="0">
                <a:solidFill>
                  <a:srgbClr val="3D3B49"/>
                </a:solidFill>
                <a:effectLst/>
              </a:rPr>
              <a:t>We can distinguish the following actors in the implementation diagram:</a:t>
            </a:r>
          </a:p>
          <a:p>
            <a:pPr algn="l">
              <a:buFont typeface="Arial" panose="020B0604020202020204" pitchFamily="34" charset="0"/>
              <a:buChar char="•"/>
            </a:pPr>
            <a:r>
              <a:rPr lang="en-US" b="1" i="0" dirty="0">
                <a:solidFill>
                  <a:srgbClr val="3D3B49"/>
                </a:solidFill>
                <a:effectLst/>
              </a:rPr>
              <a:t> Client</a:t>
            </a:r>
            <a:r>
              <a:rPr lang="en-US" b="0" i="0" dirty="0">
                <a:solidFill>
                  <a:srgbClr val="3D3B49"/>
                </a:solidFill>
                <a:effectLst/>
              </a:rPr>
              <a:t>: The client code.</a:t>
            </a:r>
          </a:p>
          <a:p>
            <a:pPr algn="l">
              <a:buFont typeface="Arial" panose="020B0604020202020204" pitchFamily="34" charset="0"/>
              <a:buChar char="•"/>
            </a:pPr>
            <a:r>
              <a:rPr lang="en-US" b="1" i="0" dirty="0">
                <a:solidFill>
                  <a:srgbClr val="3D3B49"/>
                </a:solidFill>
                <a:effectLst/>
              </a:rPr>
              <a:t> Flyweight Factory</a:t>
            </a:r>
            <a:r>
              <a:rPr lang="en-US" b="0" i="0" dirty="0">
                <a:solidFill>
                  <a:srgbClr val="3D3B49"/>
                </a:solidFill>
                <a:effectLst/>
              </a:rPr>
              <a:t>: This creates flyweights if they do not exist, and returns them from the pool if they exist.</a:t>
            </a:r>
          </a:p>
          <a:p>
            <a:pPr algn="l">
              <a:buFont typeface="Arial" panose="020B0604020202020204" pitchFamily="34" charset="0"/>
              <a:buChar char="•"/>
            </a:pPr>
            <a:r>
              <a:rPr lang="en-US" b="1" i="0" dirty="0">
                <a:solidFill>
                  <a:srgbClr val="3D3B49"/>
                </a:solidFill>
                <a:effectLst/>
              </a:rPr>
              <a:t> Flyweight</a:t>
            </a:r>
            <a:r>
              <a:rPr lang="en-US" b="0" i="0" dirty="0">
                <a:solidFill>
                  <a:srgbClr val="3D3B49"/>
                </a:solidFill>
                <a:effectLst/>
              </a:rPr>
              <a:t>: The abstract flyweight.</a:t>
            </a:r>
          </a:p>
          <a:p>
            <a:pPr algn="l">
              <a:buFont typeface="Arial" panose="020B0604020202020204" pitchFamily="34" charset="0"/>
              <a:buChar char="•"/>
            </a:pPr>
            <a:r>
              <a:rPr lang="en-US" b="1" i="0" dirty="0">
                <a:solidFill>
                  <a:srgbClr val="3D3B49"/>
                </a:solidFill>
                <a:effectLst/>
              </a:rPr>
              <a:t> Concreate Shareable Flyweight</a:t>
            </a:r>
            <a:r>
              <a:rPr lang="en-US" b="0" i="0" dirty="0">
                <a:solidFill>
                  <a:srgbClr val="3D3B49"/>
                </a:solidFill>
                <a:effectLst/>
              </a:rPr>
              <a:t>: The flyweight designed to be have a shared state with its peers.</a:t>
            </a:r>
          </a:p>
          <a:p>
            <a:pPr algn="l">
              <a:buFont typeface="Arial" panose="020B0604020202020204" pitchFamily="34" charset="0"/>
              <a:buChar char="•"/>
            </a:pPr>
            <a:r>
              <a:rPr lang="en-US" b="1" i="0" dirty="0">
                <a:solidFill>
                  <a:srgbClr val="3D3B49"/>
                </a:solidFill>
                <a:effectLst/>
              </a:rPr>
              <a:t> Concreate </a:t>
            </a:r>
            <a:r>
              <a:rPr lang="en-US" b="1" i="0" dirty="0" err="1">
                <a:solidFill>
                  <a:srgbClr val="3D3B49"/>
                </a:solidFill>
                <a:effectLst/>
              </a:rPr>
              <a:t>Unshareable</a:t>
            </a:r>
            <a:r>
              <a:rPr lang="en-US" b="1" i="0" dirty="0">
                <a:solidFill>
                  <a:srgbClr val="3D3B49"/>
                </a:solidFill>
                <a:effectLst/>
              </a:rPr>
              <a:t> Flyweight</a:t>
            </a:r>
            <a:r>
              <a:rPr lang="en-US" b="0" i="0" dirty="0">
                <a:solidFill>
                  <a:srgbClr val="3D3B49"/>
                </a:solidFill>
                <a:effectLst/>
              </a:rPr>
              <a:t>: The flyweight that does not share its state. It could be composed from multiple concrete flyweights—for example, a structure made out of 3D cubes and spheres.</a:t>
            </a:r>
          </a:p>
          <a:p>
            <a:pPr algn="l"/>
            <a:endParaRPr lang="en-IN" dirty="0"/>
          </a:p>
        </p:txBody>
      </p:sp>
    </p:spTree>
    <p:extLst>
      <p:ext uri="{BB962C8B-B14F-4D97-AF65-F5344CB8AC3E}">
        <p14:creationId xmlns:p14="http://schemas.microsoft.com/office/powerpoint/2010/main" val="289546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896471"/>
            <a:ext cx="10470776" cy="5316070"/>
          </a:xfrm>
        </p:spPr>
        <p:txBody>
          <a:bodyPr>
            <a:normAutofit fontScale="92500" lnSpcReduction="10000"/>
          </a:bodyPr>
          <a:lstStyle/>
          <a:p>
            <a:pPr algn="l"/>
            <a:r>
              <a:rPr lang="en-IN" sz="4000" b="1" i="0" dirty="0">
                <a:solidFill>
                  <a:schemeClr val="accent2"/>
                </a:solidFill>
                <a:effectLst/>
              </a:rPr>
              <a:t>Behavioural Patterns</a:t>
            </a:r>
          </a:p>
          <a:p>
            <a:pPr marL="342900" indent="-342900" algn="just">
              <a:buFont typeface="Arial" panose="020B0604020202020204" pitchFamily="34" charset="0"/>
              <a:buChar char="•"/>
            </a:pPr>
            <a:r>
              <a:rPr lang="en-US" sz="2300" b="0" i="0" dirty="0">
                <a:solidFill>
                  <a:srgbClr val="333333"/>
                </a:solidFill>
                <a:effectLst/>
              </a:rPr>
              <a:t>Behavioral design patterns are concerned with </a:t>
            </a:r>
            <a:r>
              <a:rPr lang="en-US" sz="2300" b="1" i="0" dirty="0">
                <a:solidFill>
                  <a:srgbClr val="333333"/>
                </a:solidFill>
                <a:effectLst/>
              </a:rPr>
              <a:t>the interaction and responsibility of objects.</a:t>
            </a:r>
            <a:endParaRPr lang="en-US" sz="2300" b="0" i="0" dirty="0">
              <a:solidFill>
                <a:srgbClr val="333333"/>
              </a:solidFill>
              <a:effectLst/>
            </a:endParaRPr>
          </a:p>
          <a:p>
            <a:pPr marL="342900" indent="-342900" algn="just">
              <a:buFont typeface="Arial" panose="020B0604020202020204" pitchFamily="34" charset="0"/>
              <a:buChar char="•"/>
            </a:pPr>
            <a:r>
              <a:rPr lang="en-US" sz="2300" b="0" i="0" dirty="0">
                <a:solidFill>
                  <a:srgbClr val="333333"/>
                </a:solidFill>
                <a:effectLst/>
              </a:rPr>
              <a:t>In these design patterns, </a:t>
            </a:r>
            <a:r>
              <a:rPr lang="en-US" sz="2300" b="1" i="0" dirty="0">
                <a:solidFill>
                  <a:srgbClr val="333333"/>
                </a:solidFill>
                <a:effectLst/>
              </a:rPr>
              <a:t>the interaction between the objects should be in such a way that they can easily talk to each other and still should be loosely coupled.</a:t>
            </a:r>
            <a:endParaRPr lang="en-US" sz="2300" b="0" i="0" dirty="0">
              <a:solidFill>
                <a:srgbClr val="333333"/>
              </a:solidFill>
              <a:effectLst/>
            </a:endParaRPr>
          </a:p>
          <a:p>
            <a:pPr marL="342900" indent="-342900" algn="just">
              <a:buFont typeface="Arial" panose="020B0604020202020204" pitchFamily="34" charset="0"/>
              <a:buChar char="•"/>
            </a:pPr>
            <a:r>
              <a:rPr lang="en-US" sz="2300" b="0" i="0" dirty="0">
                <a:solidFill>
                  <a:srgbClr val="333333"/>
                </a:solidFill>
                <a:effectLst/>
              </a:rPr>
              <a:t>That means the implementation and the client should be loosely coupled in order to avoid hard coding and dependencies.</a:t>
            </a:r>
          </a:p>
          <a:p>
            <a:pPr algn="l"/>
            <a:r>
              <a:rPr lang="en-US" sz="2600" b="1" i="0" dirty="0">
                <a:effectLst/>
              </a:rPr>
              <a:t>There are 12 types of behavioral design patterns:</a:t>
            </a:r>
          </a:p>
          <a:p>
            <a:pPr algn="just">
              <a:buFont typeface="+mj-lt"/>
              <a:buAutoNum type="arabicPeriod"/>
            </a:pPr>
            <a:r>
              <a:rPr lang="en-US" b="0" i="0" dirty="0">
                <a:solidFill>
                  <a:srgbClr val="000000"/>
                </a:solidFill>
                <a:effectLst/>
              </a:rPr>
              <a:t>  Chain of Responsibility Pattern               7. </a:t>
            </a:r>
            <a:r>
              <a:rPr lang="en-IN" b="0" i="0" dirty="0">
                <a:solidFill>
                  <a:srgbClr val="000000"/>
                </a:solidFill>
                <a:effectLst/>
              </a:rPr>
              <a:t>Observer Pattern</a:t>
            </a:r>
            <a:r>
              <a:rPr lang="en-US" b="0" i="0" dirty="0">
                <a:solidFill>
                  <a:srgbClr val="000000"/>
                </a:solidFill>
                <a:effectLst/>
              </a:rPr>
              <a:t>   </a:t>
            </a:r>
          </a:p>
          <a:p>
            <a:pPr algn="just">
              <a:buFont typeface="+mj-lt"/>
              <a:buAutoNum type="arabicPeriod"/>
            </a:pPr>
            <a:r>
              <a:rPr lang="en-US" b="0" i="0" dirty="0">
                <a:solidFill>
                  <a:srgbClr val="000000"/>
                </a:solidFill>
                <a:effectLst/>
              </a:rPr>
              <a:t>  Command Pattern                                     8. </a:t>
            </a:r>
            <a:r>
              <a:rPr lang="en-IN" b="0" i="0" dirty="0">
                <a:solidFill>
                  <a:srgbClr val="000000"/>
                </a:solidFill>
                <a:effectLst/>
              </a:rPr>
              <a:t>State Pattern</a:t>
            </a:r>
            <a:endParaRPr lang="en-US" b="0" i="0" dirty="0">
              <a:solidFill>
                <a:srgbClr val="000000"/>
              </a:solidFill>
              <a:effectLst/>
            </a:endParaRPr>
          </a:p>
          <a:p>
            <a:pPr algn="just">
              <a:buFont typeface="+mj-lt"/>
              <a:buAutoNum type="arabicPeriod"/>
            </a:pPr>
            <a:r>
              <a:rPr lang="en-US" b="0" i="0" dirty="0">
                <a:solidFill>
                  <a:srgbClr val="000000"/>
                </a:solidFill>
                <a:effectLst/>
              </a:rPr>
              <a:t>  Interpreter Pattern                                    9. </a:t>
            </a:r>
            <a:r>
              <a:rPr lang="en-IN" b="0" i="0" dirty="0">
                <a:solidFill>
                  <a:srgbClr val="000000"/>
                </a:solidFill>
                <a:effectLst/>
              </a:rPr>
              <a:t>Strategy Pattern</a:t>
            </a:r>
            <a:endParaRPr lang="en-US" b="0" i="0" dirty="0">
              <a:solidFill>
                <a:srgbClr val="000000"/>
              </a:solidFill>
              <a:effectLst/>
            </a:endParaRPr>
          </a:p>
          <a:p>
            <a:pPr algn="just">
              <a:buFont typeface="+mj-lt"/>
              <a:buAutoNum type="arabicPeriod"/>
            </a:pPr>
            <a:r>
              <a:rPr lang="en-US" b="0" i="0" dirty="0">
                <a:solidFill>
                  <a:srgbClr val="000000"/>
                </a:solidFill>
                <a:effectLst/>
              </a:rPr>
              <a:t>  Iterator Pattern                                        10. </a:t>
            </a:r>
            <a:r>
              <a:rPr lang="en-IN" b="0" i="0" dirty="0">
                <a:solidFill>
                  <a:srgbClr val="000000"/>
                </a:solidFill>
                <a:effectLst/>
              </a:rPr>
              <a:t>Template Pattern</a:t>
            </a:r>
            <a:endParaRPr lang="en-US" b="0" i="0" dirty="0">
              <a:solidFill>
                <a:srgbClr val="000000"/>
              </a:solidFill>
              <a:effectLst/>
            </a:endParaRPr>
          </a:p>
          <a:p>
            <a:pPr algn="just">
              <a:buFont typeface="+mj-lt"/>
              <a:buAutoNum type="arabicPeriod"/>
            </a:pPr>
            <a:r>
              <a:rPr lang="en-US" b="0" i="0" dirty="0">
                <a:solidFill>
                  <a:srgbClr val="000000"/>
                </a:solidFill>
                <a:effectLst/>
              </a:rPr>
              <a:t>  Mediator Pattern                                     11. </a:t>
            </a:r>
            <a:r>
              <a:rPr lang="en-IN" b="0" i="0" dirty="0">
                <a:solidFill>
                  <a:srgbClr val="000000"/>
                </a:solidFill>
                <a:effectLst/>
              </a:rPr>
              <a:t>Visitor Pattern</a:t>
            </a:r>
            <a:endParaRPr lang="en-US" b="0" i="0" dirty="0">
              <a:solidFill>
                <a:srgbClr val="000000"/>
              </a:solidFill>
              <a:effectLst/>
            </a:endParaRPr>
          </a:p>
          <a:p>
            <a:pPr algn="just">
              <a:buFont typeface="+mj-lt"/>
              <a:buAutoNum type="arabicPeriod"/>
            </a:pPr>
            <a:r>
              <a:rPr lang="en-US" b="0" i="0" dirty="0">
                <a:solidFill>
                  <a:srgbClr val="000000"/>
                </a:solidFill>
                <a:effectLst/>
              </a:rPr>
              <a:t>  Memento Pattern                                    12. </a:t>
            </a:r>
            <a:r>
              <a:rPr lang="en-IN" b="0" i="0" dirty="0">
                <a:solidFill>
                  <a:srgbClr val="000000"/>
                </a:solidFill>
                <a:effectLst/>
              </a:rPr>
              <a:t>Null Object</a:t>
            </a:r>
            <a:endParaRPr lang="en-US" b="0" i="0" dirty="0">
              <a:solidFill>
                <a:srgbClr val="000000"/>
              </a:solidFill>
              <a:effectLst/>
            </a:endParaRPr>
          </a:p>
          <a:p>
            <a:pPr algn="l"/>
            <a:endParaRPr lang="en-IN" dirty="0"/>
          </a:p>
        </p:txBody>
      </p:sp>
    </p:spTree>
    <p:extLst>
      <p:ext uri="{BB962C8B-B14F-4D97-AF65-F5344CB8AC3E}">
        <p14:creationId xmlns:p14="http://schemas.microsoft.com/office/powerpoint/2010/main" val="1222720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582207"/>
            <a:ext cx="10470776" cy="5630334"/>
          </a:xfrm>
        </p:spPr>
        <p:txBody>
          <a:bodyPr/>
          <a:lstStyle/>
          <a:p>
            <a:pPr algn="l"/>
            <a:r>
              <a:rPr lang="en-IN" sz="2800" b="1" i="0" dirty="0">
                <a:effectLst/>
              </a:rPr>
              <a:t>1. Chain Of Responsibility Pattern</a:t>
            </a:r>
          </a:p>
          <a:p>
            <a:pPr marL="342900" indent="-342900" algn="just">
              <a:buFont typeface="Arial" panose="020B0604020202020204" pitchFamily="34" charset="0"/>
              <a:buChar char="•"/>
            </a:pPr>
            <a:r>
              <a:rPr lang="en-US" b="0" i="0" dirty="0">
                <a:effectLst/>
              </a:rPr>
              <a:t>In chain of responsibility, sender sends a request to a chain of objects. </a:t>
            </a:r>
          </a:p>
          <a:p>
            <a:pPr marL="342900" indent="-342900" algn="just">
              <a:buFont typeface="Arial" panose="020B0604020202020204" pitchFamily="34" charset="0"/>
              <a:buChar char="•"/>
            </a:pPr>
            <a:r>
              <a:rPr lang="en-US" b="0" i="0" dirty="0">
                <a:effectLst/>
              </a:rPr>
              <a:t>The request can be handled by any object in the chain.</a:t>
            </a:r>
          </a:p>
          <a:p>
            <a:pPr marL="342900" indent="-342900" algn="just">
              <a:buFont typeface="Arial" panose="020B0604020202020204" pitchFamily="34" charset="0"/>
              <a:buChar char="•"/>
            </a:pPr>
            <a:r>
              <a:rPr lang="en-US" b="0" i="0" dirty="0">
                <a:effectLst/>
              </a:rPr>
              <a:t>A Chain of Responsibility Pattern says that just </a:t>
            </a:r>
            <a:r>
              <a:rPr lang="en-US" b="1" i="0" dirty="0">
                <a:effectLst/>
              </a:rPr>
              <a:t>"avoid coupling the sender of a request to its receiver by giving multiple objects a chance to handle the request".</a:t>
            </a:r>
            <a:r>
              <a:rPr lang="en-US" b="0" i="0" dirty="0">
                <a:effectLst/>
              </a:rPr>
              <a:t> </a:t>
            </a:r>
          </a:p>
          <a:p>
            <a:pPr marL="342900" indent="-342900" algn="just">
              <a:buFont typeface="Arial" panose="020B0604020202020204" pitchFamily="34" charset="0"/>
              <a:buChar char="•"/>
            </a:pPr>
            <a:r>
              <a:rPr lang="en-US" b="0" i="0" dirty="0">
                <a:effectLst/>
              </a:rPr>
              <a:t>For example, an ATM uses the Chain of Responsibility design pattern in money giving process.</a:t>
            </a:r>
          </a:p>
          <a:p>
            <a:pPr marL="342900" indent="-342900" algn="just">
              <a:buFont typeface="Arial" panose="020B0604020202020204" pitchFamily="34" charset="0"/>
              <a:buChar char="•"/>
            </a:pPr>
            <a:r>
              <a:rPr lang="en-US" b="0" i="0" dirty="0">
                <a:effectLst/>
              </a:rPr>
              <a:t>In other words, we can say that normally each receiver contains reference of another receiver. </a:t>
            </a:r>
          </a:p>
          <a:p>
            <a:pPr marL="342900" indent="-342900" algn="just">
              <a:buFont typeface="Arial" panose="020B0604020202020204" pitchFamily="34" charset="0"/>
              <a:buChar char="•"/>
            </a:pPr>
            <a:r>
              <a:rPr lang="en-US" b="0" i="0" dirty="0">
                <a:effectLst/>
              </a:rPr>
              <a:t>If one object cannot handle the request then it passes the same to the next receiver and so on.</a:t>
            </a:r>
          </a:p>
          <a:p>
            <a:pPr algn="l"/>
            <a:endParaRPr lang="en-IN" b="0" i="0" dirty="0">
              <a:solidFill>
                <a:srgbClr val="000000"/>
              </a:solidFill>
              <a:effectLst/>
              <a:latin typeface="inter-regular"/>
            </a:endParaRPr>
          </a:p>
        </p:txBody>
      </p:sp>
    </p:spTree>
    <p:extLst>
      <p:ext uri="{BB962C8B-B14F-4D97-AF65-F5344CB8AC3E}">
        <p14:creationId xmlns:p14="http://schemas.microsoft.com/office/powerpoint/2010/main" val="3070570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609600" y="744071"/>
            <a:ext cx="10659035" cy="5862917"/>
          </a:xfrm>
        </p:spPr>
        <p:txBody>
          <a:bodyPr>
            <a:normAutofit lnSpcReduction="10000"/>
          </a:bodyPr>
          <a:lstStyle/>
          <a:p>
            <a:pPr marL="342900" indent="-342900" algn="l">
              <a:buFont typeface="Wingdings" panose="05000000000000000000" pitchFamily="2" charset="2"/>
              <a:buChar char="Ø"/>
            </a:pPr>
            <a:r>
              <a:rPr lang="en-US" b="1" i="0" dirty="0">
                <a:effectLst/>
              </a:rPr>
              <a:t>Implementation</a:t>
            </a:r>
          </a:p>
          <a:p>
            <a:pPr algn="l"/>
            <a:r>
              <a:rPr lang="en-US" b="0" dirty="0">
                <a:effectLst/>
              </a:rPr>
              <a:t>The following class diagram describes the structure and the actors of the chain-of-responsibility pattern:</a:t>
            </a:r>
          </a:p>
          <a:p>
            <a:pPr algn="l"/>
            <a:endParaRPr lang="en-US" dirty="0"/>
          </a:p>
          <a:p>
            <a:pPr algn="l"/>
            <a:endParaRPr lang="en-US" b="0" dirty="0">
              <a:effectLst/>
            </a:endParaRPr>
          </a:p>
          <a:p>
            <a:pPr algn="l"/>
            <a:endParaRPr lang="en-US" dirty="0"/>
          </a:p>
          <a:p>
            <a:pPr algn="l"/>
            <a:endParaRPr lang="en-US" b="0" dirty="0">
              <a:effectLst/>
            </a:endParaRPr>
          </a:p>
          <a:p>
            <a:pPr algn="l"/>
            <a:endParaRPr lang="en-US" dirty="0"/>
          </a:p>
          <a:p>
            <a:pPr algn="l"/>
            <a:endParaRPr lang="en-US" b="0" dirty="0">
              <a:effectLst/>
            </a:endParaRPr>
          </a:p>
          <a:p>
            <a:pPr algn="l"/>
            <a:endParaRPr lang="en-US" dirty="0"/>
          </a:p>
          <a:p>
            <a:pPr algn="l"/>
            <a:r>
              <a:rPr lang="en-US" sz="2000" b="1" dirty="0">
                <a:effectLst/>
              </a:rPr>
              <a:t>The following classes are involved in the preceding diagram:</a:t>
            </a:r>
          </a:p>
          <a:p>
            <a:pPr algn="l"/>
            <a:r>
              <a:rPr lang="en-US" sz="2000" b="1" dirty="0">
                <a:effectLst/>
              </a:rPr>
              <a:t>Client: </a:t>
            </a:r>
            <a:r>
              <a:rPr lang="en-US" sz="2000" b="0" dirty="0">
                <a:effectLst/>
              </a:rPr>
              <a:t>This is the main structure of the application that uses the pattern. </a:t>
            </a:r>
          </a:p>
          <a:p>
            <a:pPr algn="l"/>
            <a:r>
              <a:rPr lang="en-US" sz="2000" b="1" dirty="0">
                <a:effectLst/>
              </a:rPr>
              <a:t>Handler: </a:t>
            </a:r>
            <a:r>
              <a:rPr lang="en-US" sz="2000" b="0" dirty="0">
                <a:effectLst/>
              </a:rPr>
              <a:t>This is the abstract class from which all the concrete handlers have to be inherited. </a:t>
            </a:r>
          </a:p>
          <a:p>
            <a:pPr algn="l"/>
            <a:r>
              <a:rPr lang="en-US" sz="2000" b="1" dirty="0">
                <a:effectLst/>
              </a:rPr>
              <a:t>Concrete Handlers: </a:t>
            </a:r>
            <a:r>
              <a:rPr lang="en-US" sz="2000" b="0" dirty="0">
                <a:effectLst/>
              </a:rPr>
              <a:t>These are the concrete classes which implement a handle Request method for each case. </a:t>
            </a:r>
            <a:endParaRPr lang="en-IN" sz="2000" dirty="0"/>
          </a:p>
        </p:txBody>
      </p:sp>
      <p:pic>
        <p:nvPicPr>
          <p:cNvPr id="3" name="Picture 2">
            <a:extLst>
              <a:ext uri="{FF2B5EF4-FFF2-40B4-BE49-F238E27FC236}">
                <a16:creationId xmlns:a16="http://schemas.microsoft.com/office/drawing/2014/main" id="{7CE30652-C1D5-6AFF-8AAB-92C356E456E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22" t="2840" r="1222" b="2273"/>
          <a:stretch/>
        </p:blipFill>
        <p:spPr>
          <a:xfrm>
            <a:off x="4110318" y="1631576"/>
            <a:ext cx="4294094" cy="2994212"/>
          </a:xfrm>
          <a:prstGeom prst="rect">
            <a:avLst/>
          </a:prstGeom>
        </p:spPr>
      </p:pic>
    </p:spTree>
    <p:extLst>
      <p:ext uri="{BB962C8B-B14F-4D97-AF65-F5344CB8AC3E}">
        <p14:creationId xmlns:p14="http://schemas.microsoft.com/office/powerpoint/2010/main" val="4183476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582207"/>
            <a:ext cx="10470776" cy="5630334"/>
          </a:xfrm>
        </p:spPr>
        <p:txBody>
          <a:bodyPr/>
          <a:lstStyle/>
          <a:p>
            <a:pPr algn="l"/>
            <a:r>
              <a:rPr lang="en-IN" sz="3200" b="1" dirty="0">
                <a:effectLst/>
              </a:rPr>
              <a:t>2. The command pattern</a:t>
            </a:r>
          </a:p>
          <a:p>
            <a:pPr marL="342900" indent="-342900" algn="just">
              <a:buFont typeface="Arial" panose="020B0604020202020204" pitchFamily="34" charset="0"/>
              <a:buChar char="•"/>
            </a:pPr>
            <a:r>
              <a:rPr lang="en-US" b="0" dirty="0">
                <a:effectLst/>
              </a:rPr>
              <a:t>A Command Pattern says that "encapsulate a request under an object as a command and pass it to invoker object. </a:t>
            </a:r>
          </a:p>
          <a:p>
            <a:pPr marL="342900" indent="-342900" algn="just">
              <a:buFont typeface="Arial" panose="020B0604020202020204" pitchFamily="34" charset="0"/>
              <a:buChar char="•"/>
            </a:pPr>
            <a:r>
              <a:rPr lang="en-US" b="0" dirty="0">
                <a:effectLst/>
              </a:rPr>
              <a:t>Invoker object looks for the appropriate object which can handle this command and pass the command to the corresponding object and that object executes the command".</a:t>
            </a:r>
          </a:p>
          <a:p>
            <a:pPr marL="342900" indent="-342900" algn="just">
              <a:buFont typeface="Arial" panose="020B0604020202020204" pitchFamily="34" charset="0"/>
              <a:buChar char="•"/>
            </a:pPr>
            <a:r>
              <a:rPr lang="en-US" b="0" dirty="0">
                <a:effectLst/>
              </a:rPr>
              <a:t>It is also known as </a:t>
            </a:r>
            <a:r>
              <a:rPr lang="en-US" b="1" dirty="0">
                <a:effectLst/>
              </a:rPr>
              <a:t>Action or Transaction.</a:t>
            </a:r>
            <a:endParaRPr lang="en-US" b="0" dirty="0">
              <a:effectLst/>
            </a:endParaRPr>
          </a:p>
          <a:p>
            <a:pPr marL="342900" indent="-342900" algn="just">
              <a:buFont typeface="Wingdings" panose="05000000000000000000" pitchFamily="2" charset="2"/>
              <a:buChar char="Ø"/>
            </a:pPr>
            <a:r>
              <a:rPr lang="en-US" b="1" i="0" dirty="0">
                <a:effectLst/>
              </a:rPr>
              <a:t>Advantage of command pattern</a:t>
            </a:r>
          </a:p>
          <a:p>
            <a:pPr algn="just">
              <a:buFont typeface="Arial" panose="020B0604020202020204" pitchFamily="34" charset="0"/>
              <a:buChar char="•"/>
            </a:pPr>
            <a:r>
              <a:rPr lang="en-US" b="0" i="0" dirty="0">
                <a:effectLst/>
              </a:rPr>
              <a:t> It separates the object that invokes the operation from the object that actually performs the operation.</a:t>
            </a:r>
          </a:p>
          <a:p>
            <a:pPr algn="just">
              <a:buFont typeface="Arial" panose="020B0604020202020204" pitchFamily="34" charset="0"/>
              <a:buChar char="•"/>
            </a:pPr>
            <a:r>
              <a:rPr lang="en-US" b="0" i="0" dirty="0">
                <a:effectLst/>
              </a:rPr>
              <a:t> It makes easy to add new commands, because existing classes remain unchanged.</a:t>
            </a:r>
          </a:p>
        </p:txBody>
      </p:sp>
    </p:spTree>
    <p:extLst>
      <p:ext uri="{BB962C8B-B14F-4D97-AF65-F5344CB8AC3E}">
        <p14:creationId xmlns:p14="http://schemas.microsoft.com/office/powerpoint/2010/main" val="257262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582207"/>
            <a:ext cx="10470776" cy="5630334"/>
          </a:xfrm>
        </p:spPr>
        <p:txBody>
          <a:bodyPr>
            <a:normAutofit/>
          </a:bodyPr>
          <a:lstStyle/>
          <a:p>
            <a:pPr algn="l"/>
            <a:r>
              <a:rPr lang="en-US" sz="3200" b="1" i="0" dirty="0">
                <a:solidFill>
                  <a:srgbClr val="3D3B49"/>
                </a:solidFill>
                <a:effectLst/>
              </a:rPr>
              <a:t>Structural Patterns</a:t>
            </a:r>
          </a:p>
          <a:p>
            <a:pPr algn="l"/>
            <a:r>
              <a:rPr lang="en-US" b="0" dirty="0">
                <a:effectLst/>
              </a:rPr>
              <a:t>Structural patterns are patterns that focus on creating complex structures by making use of relations between objects and classes. Most structural patterns are based on inheritance. In this chapter, we will focus only on the following  patterns:</a:t>
            </a:r>
          </a:p>
          <a:p>
            <a:pPr algn="just">
              <a:buFont typeface="+mj-lt"/>
              <a:buAutoNum type="arabicPeriod"/>
            </a:pPr>
            <a:r>
              <a:rPr lang="en-US" b="0" i="0" dirty="0">
                <a:effectLst/>
              </a:rPr>
              <a:t>Adapter</a:t>
            </a:r>
            <a:r>
              <a:rPr lang="en-US" b="0" i="0" u="sng" dirty="0">
                <a:effectLst/>
              </a:rPr>
              <a:t> </a:t>
            </a:r>
            <a:r>
              <a:rPr lang="en-US" b="0" i="0" dirty="0">
                <a:effectLst/>
              </a:rPr>
              <a:t>Pattern</a:t>
            </a:r>
          </a:p>
          <a:p>
            <a:pPr algn="just">
              <a:buFont typeface="+mj-lt"/>
              <a:buAutoNum type="arabicPeriod"/>
            </a:pPr>
            <a:r>
              <a:rPr lang="en-US" b="0" i="0" u="none" strike="noStrike" dirty="0">
                <a:effectLst/>
              </a:rPr>
              <a:t>Bridge Pattern</a:t>
            </a:r>
            <a:endParaRPr lang="en-US" b="0" i="0" dirty="0">
              <a:effectLst/>
            </a:endParaRPr>
          </a:p>
          <a:p>
            <a:pPr algn="just">
              <a:buFont typeface="+mj-lt"/>
              <a:buAutoNum type="arabicPeriod"/>
            </a:pPr>
            <a:r>
              <a:rPr lang="en-US" b="0" i="0" u="none" strike="noStrike" dirty="0">
                <a:effectLst/>
              </a:rPr>
              <a:t>Composite Pattern</a:t>
            </a:r>
            <a:endParaRPr lang="en-US" b="0" i="0" dirty="0">
              <a:effectLst/>
            </a:endParaRPr>
          </a:p>
          <a:p>
            <a:pPr algn="just">
              <a:buFont typeface="+mj-lt"/>
              <a:buAutoNum type="arabicPeriod"/>
            </a:pPr>
            <a:r>
              <a:rPr lang="en-US" b="0" i="0" u="none" strike="noStrike" dirty="0">
                <a:effectLst/>
              </a:rPr>
              <a:t>Decorator Pattern</a:t>
            </a:r>
            <a:endParaRPr lang="en-US" b="0" i="0" dirty="0">
              <a:effectLst/>
            </a:endParaRPr>
          </a:p>
          <a:p>
            <a:pPr algn="just">
              <a:buFont typeface="+mj-lt"/>
              <a:buAutoNum type="arabicPeriod"/>
            </a:pPr>
            <a:r>
              <a:rPr lang="en-US" b="0" i="0" u="none" strike="noStrike" dirty="0">
                <a:effectLst/>
              </a:rPr>
              <a:t>Facade Pattern</a:t>
            </a:r>
            <a:endParaRPr lang="en-US" b="0" i="0" dirty="0">
              <a:effectLst/>
            </a:endParaRPr>
          </a:p>
          <a:p>
            <a:pPr algn="just">
              <a:buFont typeface="+mj-lt"/>
              <a:buAutoNum type="arabicPeriod"/>
            </a:pPr>
            <a:r>
              <a:rPr lang="en-US" b="0" i="0" u="none" strike="noStrike" dirty="0">
                <a:effectLst/>
              </a:rPr>
              <a:t>Flyweight Pattern</a:t>
            </a:r>
            <a:endParaRPr lang="en-US" b="0" i="0" dirty="0">
              <a:effectLst/>
            </a:endParaRPr>
          </a:p>
          <a:p>
            <a:pPr algn="just">
              <a:buFont typeface="+mj-lt"/>
              <a:buAutoNum type="arabicPeriod"/>
            </a:pPr>
            <a:r>
              <a:rPr lang="en-US" dirty="0"/>
              <a:t>P</a:t>
            </a:r>
            <a:r>
              <a:rPr lang="en-US" b="0" i="0" u="none" strike="noStrike" dirty="0">
                <a:effectLst/>
              </a:rPr>
              <a:t>roxy Pattern</a:t>
            </a:r>
            <a:endParaRPr lang="en-US" b="0" i="0" dirty="0">
              <a:effectLst/>
            </a:endParaRPr>
          </a:p>
          <a:p>
            <a:pPr algn="l"/>
            <a:endParaRPr lang="en-IN" dirty="0"/>
          </a:p>
        </p:txBody>
      </p:sp>
    </p:spTree>
    <p:extLst>
      <p:ext uri="{BB962C8B-B14F-4D97-AF65-F5344CB8AC3E}">
        <p14:creationId xmlns:p14="http://schemas.microsoft.com/office/powerpoint/2010/main" val="317433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412376" y="385482"/>
            <a:ext cx="11170024" cy="6113930"/>
          </a:xfrm>
        </p:spPr>
        <p:txBody>
          <a:bodyPr>
            <a:normAutofit/>
          </a:bodyPr>
          <a:lstStyle/>
          <a:p>
            <a:pPr marL="342900" indent="-342900" algn="l">
              <a:buFont typeface="Wingdings" panose="05000000000000000000" pitchFamily="2" charset="2"/>
              <a:buChar char="Ø"/>
            </a:pPr>
            <a:r>
              <a:rPr lang="en-US" sz="2800" b="1" i="0" dirty="0">
                <a:effectLst/>
              </a:rPr>
              <a:t>Implementation</a:t>
            </a:r>
          </a:p>
          <a:p>
            <a:pPr algn="l"/>
            <a:r>
              <a:rPr lang="en-US" dirty="0">
                <a:effectLst/>
              </a:rPr>
              <a:t>The class diagram of the command pattern is as follows:</a:t>
            </a:r>
          </a:p>
          <a:p>
            <a:pPr algn="l"/>
            <a:r>
              <a:rPr lang="en-US" i="0" dirty="0">
                <a:solidFill>
                  <a:srgbClr val="3D3B49"/>
                </a:solidFill>
                <a:effectLst/>
              </a:rPr>
              <a:t>  We can distinguish the following actors in the </a:t>
            </a:r>
          </a:p>
          <a:p>
            <a:pPr algn="l"/>
            <a:r>
              <a:rPr lang="en-US" dirty="0">
                <a:solidFill>
                  <a:srgbClr val="3D3B49"/>
                </a:solidFill>
              </a:rPr>
              <a:t>  </a:t>
            </a:r>
            <a:r>
              <a:rPr lang="en-US" i="0" dirty="0">
                <a:solidFill>
                  <a:srgbClr val="3D3B49"/>
                </a:solidFill>
                <a:effectLst/>
              </a:rPr>
              <a:t>preceding implementation diagram:</a:t>
            </a:r>
          </a:p>
          <a:p>
            <a:pPr algn="l">
              <a:buFont typeface="Arial" panose="020B0604020202020204" pitchFamily="34" charset="0"/>
              <a:buChar char="•"/>
            </a:pPr>
            <a:r>
              <a:rPr lang="en-US" b="1" i="0" dirty="0">
                <a:solidFill>
                  <a:srgbClr val="3D3B49"/>
                </a:solidFill>
                <a:effectLst/>
              </a:rPr>
              <a:t> Command</a:t>
            </a:r>
            <a:r>
              <a:rPr lang="en-US" b="0" i="0" dirty="0">
                <a:solidFill>
                  <a:srgbClr val="3D3B49"/>
                </a:solidFill>
                <a:effectLst/>
              </a:rPr>
              <a:t>: This is the abstraction that represents </a:t>
            </a:r>
          </a:p>
          <a:p>
            <a:pPr algn="l"/>
            <a:r>
              <a:rPr lang="en-US" dirty="0">
                <a:solidFill>
                  <a:srgbClr val="3D3B49"/>
                </a:solidFill>
              </a:rPr>
              <a:t>   </a:t>
            </a:r>
            <a:r>
              <a:rPr lang="en-US" b="0" i="0" dirty="0">
                <a:solidFill>
                  <a:srgbClr val="3D3B49"/>
                </a:solidFill>
                <a:effectLst/>
              </a:rPr>
              <a:t>the encapsulation of a command.</a:t>
            </a:r>
          </a:p>
          <a:p>
            <a:pPr algn="l">
              <a:buFont typeface="Arial" panose="020B0604020202020204" pitchFamily="34" charset="0"/>
              <a:buChar char="•"/>
            </a:pPr>
            <a:r>
              <a:rPr lang="en-US" b="1" i="0" dirty="0">
                <a:solidFill>
                  <a:srgbClr val="3D3B49"/>
                </a:solidFill>
                <a:effectLst/>
              </a:rPr>
              <a:t> Concrete Command</a:t>
            </a:r>
            <a:r>
              <a:rPr lang="en-US" b="0" i="0" dirty="0">
                <a:solidFill>
                  <a:srgbClr val="3D3B49"/>
                </a:solidFill>
                <a:effectLst/>
              </a:rPr>
              <a:t>: This is the actual implementation </a:t>
            </a:r>
          </a:p>
          <a:p>
            <a:pPr algn="l"/>
            <a:r>
              <a:rPr lang="en-US" dirty="0">
                <a:solidFill>
                  <a:srgbClr val="3D3B49"/>
                </a:solidFill>
              </a:rPr>
              <a:t>   </a:t>
            </a:r>
            <a:r>
              <a:rPr lang="en-US" b="0" i="0" dirty="0">
                <a:solidFill>
                  <a:srgbClr val="3D3B49"/>
                </a:solidFill>
                <a:effectLst/>
              </a:rPr>
              <a:t>of the </a:t>
            </a:r>
            <a:r>
              <a:rPr lang="en-IN" b="0" i="0" dirty="0">
                <a:solidFill>
                  <a:srgbClr val="3D3B49"/>
                </a:solidFill>
                <a:effectLst/>
                <a:latin typeface="Noto serif" panose="02020600060500020200" pitchFamily="18" charset="0"/>
              </a:rPr>
              <a:t> </a:t>
            </a:r>
            <a:r>
              <a:rPr lang="en-IN" b="1" i="0" dirty="0">
                <a:solidFill>
                  <a:srgbClr val="3D3B49"/>
                </a:solidFill>
                <a:effectLst/>
              </a:rPr>
              <a:t>Command</a:t>
            </a:r>
            <a:endParaRPr lang="en-US" b="0" i="0" dirty="0">
              <a:solidFill>
                <a:srgbClr val="3D3B49"/>
              </a:solidFill>
              <a:effectLst/>
            </a:endParaRPr>
          </a:p>
          <a:p>
            <a:pPr algn="l">
              <a:buFont typeface="Arial" panose="020B0604020202020204" pitchFamily="34" charset="0"/>
              <a:buChar char="•"/>
            </a:pPr>
            <a:r>
              <a:rPr lang="en-US" b="1" i="0" dirty="0">
                <a:solidFill>
                  <a:srgbClr val="3D3B49"/>
                </a:solidFill>
                <a:effectLst/>
              </a:rPr>
              <a:t> Receiver</a:t>
            </a:r>
            <a:r>
              <a:rPr lang="en-US" b="0" i="0" dirty="0">
                <a:solidFill>
                  <a:srgbClr val="3D3B49"/>
                </a:solidFill>
                <a:effectLst/>
              </a:rPr>
              <a:t>: This is the class responsible for executing the </a:t>
            </a:r>
          </a:p>
          <a:p>
            <a:pPr algn="l"/>
            <a:r>
              <a:rPr lang="en-US" b="0" i="0" dirty="0">
                <a:solidFill>
                  <a:srgbClr val="3D3B49"/>
                </a:solidFill>
                <a:effectLst/>
              </a:rPr>
              <a:t>   action associated with the command.</a:t>
            </a:r>
          </a:p>
          <a:p>
            <a:pPr algn="l">
              <a:buFont typeface="Arial" panose="020B0604020202020204" pitchFamily="34" charset="0"/>
              <a:buChar char="•"/>
            </a:pPr>
            <a:r>
              <a:rPr lang="en-US" b="1" i="0" dirty="0">
                <a:solidFill>
                  <a:srgbClr val="3D3B49"/>
                </a:solidFill>
                <a:effectLst/>
              </a:rPr>
              <a:t> Invoker</a:t>
            </a:r>
            <a:r>
              <a:rPr lang="en-US" b="0" i="0" dirty="0">
                <a:solidFill>
                  <a:srgbClr val="3D3B49"/>
                </a:solidFill>
                <a:effectLst/>
              </a:rPr>
              <a:t>: This is the class that triggers the command. </a:t>
            </a:r>
          </a:p>
          <a:p>
            <a:pPr algn="l">
              <a:buFont typeface="Arial" panose="020B0604020202020204" pitchFamily="34" charset="0"/>
              <a:buChar char="•"/>
            </a:pPr>
            <a:r>
              <a:rPr lang="en-US" b="1" i="0" dirty="0">
                <a:solidFill>
                  <a:srgbClr val="3D3B49"/>
                </a:solidFill>
                <a:effectLst/>
              </a:rPr>
              <a:t> Client</a:t>
            </a:r>
            <a:r>
              <a:rPr lang="en-US" b="0" i="0" dirty="0">
                <a:solidFill>
                  <a:srgbClr val="3D3B49"/>
                </a:solidFill>
                <a:effectLst/>
              </a:rPr>
              <a:t>: This is the actual class that instantiates </a:t>
            </a:r>
          </a:p>
          <a:p>
            <a:pPr algn="l"/>
            <a:r>
              <a:rPr lang="en-US" dirty="0">
                <a:solidFill>
                  <a:srgbClr val="3D3B49"/>
                </a:solidFill>
              </a:rPr>
              <a:t>  </a:t>
            </a:r>
            <a:r>
              <a:rPr lang="en-US" b="0" i="0" dirty="0">
                <a:solidFill>
                  <a:srgbClr val="3D3B49"/>
                </a:solidFill>
                <a:effectLst/>
              </a:rPr>
              <a:t>the concrete command objects and their receivers.</a:t>
            </a:r>
          </a:p>
          <a:p>
            <a:pPr algn="l"/>
            <a:endParaRPr lang="en-US" b="0" dirty="0">
              <a:effectLst/>
            </a:endParaRPr>
          </a:p>
          <a:p>
            <a:pPr algn="l"/>
            <a:endParaRPr lang="en-IN" dirty="0"/>
          </a:p>
        </p:txBody>
      </p:sp>
      <p:pic>
        <p:nvPicPr>
          <p:cNvPr id="3" name="Picture 2">
            <a:extLst>
              <a:ext uri="{FF2B5EF4-FFF2-40B4-BE49-F238E27FC236}">
                <a16:creationId xmlns:a16="http://schemas.microsoft.com/office/drawing/2014/main" id="{1B96BF84-06D2-4857-BEC1-7DD7350E073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94" t="2477" r="1213" b="1548"/>
          <a:stretch/>
        </p:blipFill>
        <p:spPr>
          <a:xfrm>
            <a:off x="7043477" y="1841569"/>
            <a:ext cx="4312024" cy="2779059"/>
          </a:xfrm>
          <a:prstGeom prst="rect">
            <a:avLst/>
          </a:prstGeom>
        </p:spPr>
      </p:pic>
    </p:spTree>
    <p:extLst>
      <p:ext uri="{BB962C8B-B14F-4D97-AF65-F5344CB8AC3E}">
        <p14:creationId xmlns:p14="http://schemas.microsoft.com/office/powerpoint/2010/main" val="991905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582207"/>
            <a:ext cx="10470776" cy="5630334"/>
          </a:xfrm>
        </p:spPr>
        <p:txBody>
          <a:bodyPr/>
          <a:lstStyle/>
          <a:p>
            <a:pPr algn="l"/>
            <a:r>
              <a:rPr lang="en-IN" sz="2800" b="1" i="0" dirty="0">
                <a:effectLst/>
              </a:rPr>
              <a:t>3. Interpreter Pattern</a:t>
            </a:r>
          </a:p>
          <a:p>
            <a:pPr marL="342900" indent="-342900" algn="just">
              <a:buFont typeface="Arial" panose="020B0604020202020204" pitchFamily="34" charset="0"/>
              <a:buChar char="•"/>
            </a:pPr>
            <a:r>
              <a:rPr lang="en-US" b="0" i="0" dirty="0">
                <a:effectLst/>
              </a:rPr>
              <a:t>An Interpreter Pattern says that </a:t>
            </a:r>
            <a:r>
              <a:rPr lang="en-US" b="1" i="0" dirty="0">
                <a:effectLst/>
              </a:rPr>
              <a:t>"to define a representation of grammar of a given language, along with an interpreter that uses this representation to interpret sentences in the language".</a:t>
            </a:r>
            <a:endParaRPr lang="en-US" b="0" i="0" dirty="0">
              <a:effectLst/>
            </a:endParaRPr>
          </a:p>
          <a:p>
            <a:pPr marL="342900" indent="-342900" algn="just">
              <a:buFont typeface="Arial" panose="020B0604020202020204" pitchFamily="34" charset="0"/>
              <a:buChar char="•"/>
            </a:pPr>
            <a:r>
              <a:rPr lang="en-US" b="0" i="0" dirty="0">
                <a:effectLst/>
              </a:rPr>
              <a:t>Basically the Interpreter pattern has limited area where it can be applied. </a:t>
            </a:r>
          </a:p>
          <a:p>
            <a:pPr marL="342900" indent="-342900" algn="just">
              <a:buFont typeface="Arial" panose="020B0604020202020204" pitchFamily="34" charset="0"/>
              <a:buChar char="•"/>
            </a:pPr>
            <a:r>
              <a:rPr lang="en-US" b="0" i="0" dirty="0">
                <a:effectLst/>
              </a:rPr>
              <a:t>We can discuss the Interpreter pattern only in terms of formal grammars but in this area there are better solutions that is why it is not frequently used.</a:t>
            </a:r>
          </a:p>
          <a:p>
            <a:pPr marL="342900" indent="-342900" algn="just">
              <a:buFont typeface="Arial" panose="020B0604020202020204" pitchFamily="34" charset="0"/>
              <a:buChar char="•"/>
            </a:pPr>
            <a:r>
              <a:rPr lang="en-US" b="0" i="0" dirty="0">
                <a:effectLst/>
              </a:rPr>
              <a:t>This pattern can applied for parsing the expressions defined in simple grammars and sometimes in simple rule engines.</a:t>
            </a:r>
          </a:p>
          <a:p>
            <a:pPr marL="342900" indent="-342900" algn="just">
              <a:buFont typeface="Wingdings" panose="05000000000000000000" pitchFamily="2" charset="2"/>
              <a:buChar char="Ø"/>
            </a:pPr>
            <a:r>
              <a:rPr lang="en-US" b="0" i="0" dirty="0">
                <a:effectLst/>
              </a:rPr>
              <a:t>Advantage of Interpreter Pattern</a:t>
            </a:r>
          </a:p>
          <a:p>
            <a:pPr algn="just">
              <a:buFont typeface="Arial" panose="020B0604020202020204" pitchFamily="34" charset="0"/>
              <a:buChar char="•"/>
            </a:pPr>
            <a:r>
              <a:rPr lang="en-US" b="0" i="0" dirty="0">
                <a:effectLst/>
              </a:rPr>
              <a:t> It is easier to change and extend the grammar.</a:t>
            </a:r>
          </a:p>
          <a:p>
            <a:pPr algn="just">
              <a:buFont typeface="Arial" panose="020B0604020202020204" pitchFamily="34" charset="0"/>
              <a:buChar char="•"/>
            </a:pPr>
            <a:r>
              <a:rPr lang="en-US" b="0" i="0" dirty="0">
                <a:effectLst/>
              </a:rPr>
              <a:t> Implementing the grammar is straightforward.</a:t>
            </a:r>
          </a:p>
          <a:p>
            <a:pPr algn="l"/>
            <a:endParaRPr lang="en-IN" dirty="0"/>
          </a:p>
        </p:txBody>
      </p:sp>
    </p:spTree>
    <p:extLst>
      <p:ext uri="{BB962C8B-B14F-4D97-AF65-F5344CB8AC3E}">
        <p14:creationId xmlns:p14="http://schemas.microsoft.com/office/powerpoint/2010/main" val="1848391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510988" y="502024"/>
            <a:ext cx="11519313" cy="5988423"/>
          </a:xfrm>
        </p:spPr>
        <p:txBody>
          <a:bodyPr/>
          <a:lstStyle/>
          <a:p>
            <a:pPr marL="342900" indent="-342900" algn="l">
              <a:buFont typeface="Wingdings" panose="05000000000000000000" pitchFamily="2" charset="2"/>
              <a:buChar char="Ø"/>
            </a:pPr>
            <a:r>
              <a:rPr lang="en-US" b="1" i="0" dirty="0">
                <a:effectLst/>
              </a:rPr>
              <a:t>Implementation</a:t>
            </a:r>
          </a:p>
          <a:p>
            <a:pPr marL="342900" indent="-342900" algn="l">
              <a:buFont typeface="Arial" panose="020B0604020202020204" pitchFamily="34" charset="0"/>
              <a:buChar char="•"/>
            </a:pPr>
            <a:r>
              <a:rPr lang="en-US" b="0" dirty="0">
                <a:effectLst/>
              </a:rPr>
              <a:t>The interpreter pattern uses the composite </a:t>
            </a:r>
          </a:p>
          <a:p>
            <a:pPr algn="l"/>
            <a:r>
              <a:rPr lang="en-US" dirty="0"/>
              <a:t>     </a:t>
            </a:r>
            <a:r>
              <a:rPr lang="en-US" b="0" dirty="0">
                <a:effectLst/>
              </a:rPr>
              <a:t>pattern to define the internal representation </a:t>
            </a:r>
          </a:p>
          <a:p>
            <a:pPr algn="l"/>
            <a:r>
              <a:rPr lang="en-US" dirty="0"/>
              <a:t>     </a:t>
            </a:r>
            <a:r>
              <a:rPr lang="en-US" b="0" dirty="0">
                <a:effectLst/>
              </a:rPr>
              <a:t>of the object structure. </a:t>
            </a:r>
          </a:p>
          <a:p>
            <a:pPr marL="342900" indent="-342900" algn="l">
              <a:buFont typeface="Arial" panose="020B0604020202020204" pitchFamily="34" charset="0"/>
              <a:buChar char="•"/>
            </a:pPr>
            <a:r>
              <a:rPr lang="en-US" b="0" dirty="0">
                <a:effectLst/>
              </a:rPr>
              <a:t>In addition to that, it adds the implementation </a:t>
            </a:r>
          </a:p>
          <a:p>
            <a:pPr algn="l"/>
            <a:r>
              <a:rPr lang="en-US" dirty="0"/>
              <a:t>     </a:t>
            </a:r>
            <a:r>
              <a:rPr lang="en-US" b="0" dirty="0">
                <a:effectLst/>
              </a:rPr>
              <a:t>to interpret an expression and to convert </a:t>
            </a:r>
          </a:p>
          <a:p>
            <a:pPr algn="l"/>
            <a:r>
              <a:rPr lang="en-US" dirty="0"/>
              <a:t>     </a:t>
            </a:r>
            <a:r>
              <a:rPr lang="en-US" b="0" dirty="0">
                <a:effectLst/>
              </a:rPr>
              <a:t>it to the internal structure. </a:t>
            </a:r>
          </a:p>
          <a:p>
            <a:pPr marL="342900" indent="-342900" algn="l">
              <a:buFont typeface="Arial" panose="020B0604020202020204" pitchFamily="34" charset="0"/>
              <a:buChar char="•"/>
            </a:pPr>
            <a:r>
              <a:rPr lang="en-US" b="0" dirty="0">
                <a:effectLst/>
              </a:rPr>
              <a:t>For this reason, the interpreter pattern falls </a:t>
            </a:r>
          </a:p>
          <a:p>
            <a:pPr algn="l"/>
            <a:r>
              <a:rPr lang="en-US" dirty="0"/>
              <a:t>     </a:t>
            </a:r>
            <a:r>
              <a:rPr lang="en-US" b="0" dirty="0">
                <a:effectLst/>
              </a:rPr>
              <a:t>within the behavioral patterns category. </a:t>
            </a:r>
          </a:p>
          <a:p>
            <a:pPr algn="l"/>
            <a:r>
              <a:rPr lang="en-US" dirty="0"/>
              <a:t>      </a:t>
            </a:r>
            <a:r>
              <a:rPr lang="en-US" b="0" dirty="0">
                <a:effectLst/>
              </a:rPr>
              <a:t>The class diagram is as follows:</a:t>
            </a:r>
          </a:p>
          <a:p>
            <a:pPr algn="l"/>
            <a:endParaRPr lang="en-IN" dirty="0"/>
          </a:p>
        </p:txBody>
      </p:sp>
      <p:pic>
        <p:nvPicPr>
          <p:cNvPr id="3" name="Picture 2">
            <a:extLst>
              <a:ext uri="{FF2B5EF4-FFF2-40B4-BE49-F238E27FC236}">
                <a16:creationId xmlns:a16="http://schemas.microsoft.com/office/drawing/2014/main" id="{2533BBAB-E078-69E2-663C-DC59FB874B87}"/>
              </a:ext>
            </a:extLst>
          </p:cNvPr>
          <p:cNvPicPr>
            <a:picLocks noChangeAspect="1"/>
          </p:cNvPicPr>
          <p:nvPr/>
        </p:nvPicPr>
        <p:blipFill rotWithShape="1">
          <a:blip r:embed="rId3">
            <a:extLst>
              <a:ext uri="{28A0092B-C50C-407E-A947-70E740481C1C}">
                <a14:useLocalDpi xmlns:a14="http://schemas.microsoft.com/office/drawing/2010/main" val="0"/>
              </a:ext>
            </a:extLst>
          </a:blip>
          <a:srcRect l="1623" t="1317" r="1217" b="1842"/>
          <a:stretch/>
        </p:blipFill>
        <p:spPr>
          <a:xfrm>
            <a:off x="6974541" y="1676401"/>
            <a:ext cx="4957482" cy="4186518"/>
          </a:xfrm>
          <a:prstGeom prst="rect">
            <a:avLst/>
          </a:prstGeom>
        </p:spPr>
      </p:pic>
    </p:spTree>
    <p:extLst>
      <p:ext uri="{BB962C8B-B14F-4D97-AF65-F5344CB8AC3E}">
        <p14:creationId xmlns:p14="http://schemas.microsoft.com/office/powerpoint/2010/main" val="2033069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582207"/>
            <a:ext cx="10470776" cy="5630334"/>
          </a:xfrm>
        </p:spPr>
        <p:txBody>
          <a:bodyPr/>
          <a:lstStyle/>
          <a:p>
            <a:pPr algn="l"/>
            <a:r>
              <a:rPr lang="en-US" b="1" i="0" dirty="0">
                <a:effectLst/>
              </a:rPr>
              <a:t>The interpreter pattern is composed of the following classes:</a:t>
            </a:r>
          </a:p>
          <a:p>
            <a:pPr algn="l">
              <a:buFont typeface="Arial" panose="020B0604020202020204" pitchFamily="34" charset="0"/>
              <a:buChar char="•"/>
            </a:pPr>
            <a:r>
              <a:rPr lang="en-US" b="1" i="0" dirty="0">
                <a:effectLst/>
              </a:rPr>
              <a:t> Context</a:t>
            </a:r>
            <a:r>
              <a:rPr lang="en-US" b="0" i="0" dirty="0">
                <a:effectLst/>
              </a:rPr>
              <a:t>: This is used to encapsulate the information that is global to the interpreter and needs to be accessed by all concrete interpreters.</a:t>
            </a:r>
          </a:p>
          <a:p>
            <a:pPr algn="l">
              <a:buFont typeface="Arial" panose="020B0604020202020204" pitchFamily="34" charset="0"/>
              <a:buChar char="•"/>
            </a:pPr>
            <a:r>
              <a:rPr lang="en-US" b="1" i="0" dirty="0">
                <a:effectLst/>
              </a:rPr>
              <a:t> Abstract Expression</a:t>
            </a:r>
            <a:r>
              <a:rPr lang="en-US" b="0" i="0" dirty="0">
                <a:effectLst/>
              </a:rPr>
              <a:t>: An abstract class or interface that declares the interpret method executed, which should be implemented by all the concrete interpreters.</a:t>
            </a:r>
          </a:p>
          <a:p>
            <a:pPr algn="l">
              <a:buFont typeface="Arial" panose="020B0604020202020204" pitchFamily="34" charset="0"/>
              <a:buChar char="•"/>
            </a:pPr>
            <a:r>
              <a:rPr lang="en-US" b="1" i="0" dirty="0">
                <a:effectLst/>
              </a:rPr>
              <a:t> Terminal Expression</a:t>
            </a:r>
            <a:r>
              <a:rPr lang="en-US" b="0" i="0" dirty="0">
                <a:effectLst/>
              </a:rPr>
              <a:t>: An interpreter class which implements the operations   associated with the terminal symbols of the grammar. This class must always be implemented and instantiated, as it signals the end of the expression.</a:t>
            </a:r>
          </a:p>
          <a:p>
            <a:pPr algn="l">
              <a:buFont typeface="Arial" panose="020B0604020202020204" pitchFamily="34" charset="0"/>
              <a:buChar char="•"/>
            </a:pPr>
            <a:r>
              <a:rPr lang="en-US" b="1" i="0" dirty="0">
                <a:effectLst/>
              </a:rPr>
              <a:t> </a:t>
            </a:r>
            <a:r>
              <a:rPr lang="en-US" b="1" i="0" dirty="0" err="1">
                <a:effectLst/>
              </a:rPr>
              <a:t>NonTerminal</a:t>
            </a:r>
            <a:r>
              <a:rPr lang="en-US" b="1" i="0" dirty="0">
                <a:effectLst/>
              </a:rPr>
              <a:t> Expression</a:t>
            </a:r>
            <a:r>
              <a:rPr lang="en-US" b="0" i="0" dirty="0">
                <a:effectLst/>
              </a:rPr>
              <a:t>: These are classes that implement different rules or symbols of the grammar. For each one, there should be one class created.</a:t>
            </a:r>
          </a:p>
          <a:p>
            <a:pPr algn="l"/>
            <a:endParaRPr lang="en-IN" dirty="0"/>
          </a:p>
        </p:txBody>
      </p:sp>
    </p:spTree>
    <p:extLst>
      <p:ext uri="{BB962C8B-B14F-4D97-AF65-F5344CB8AC3E}">
        <p14:creationId xmlns:p14="http://schemas.microsoft.com/office/powerpoint/2010/main" val="2657643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519954" y="708212"/>
            <a:ext cx="10954870" cy="5764305"/>
          </a:xfrm>
        </p:spPr>
        <p:txBody>
          <a:bodyPr/>
          <a:lstStyle/>
          <a:p>
            <a:pPr algn="l"/>
            <a:r>
              <a:rPr lang="en-IN" sz="3200" b="1" i="0" dirty="0">
                <a:effectLst/>
              </a:rPr>
              <a:t>4. Iterator Pattern</a:t>
            </a:r>
          </a:p>
          <a:p>
            <a:pPr marL="342900" indent="-342900" algn="just">
              <a:buFont typeface="Arial" panose="020B0604020202020204" pitchFamily="34" charset="0"/>
              <a:buChar char="•"/>
            </a:pPr>
            <a:r>
              <a:rPr lang="en-US" b="0" i="0" dirty="0">
                <a:effectLst/>
              </a:rPr>
              <a:t>According to </a:t>
            </a:r>
            <a:r>
              <a:rPr lang="en-US" b="0" i="0" dirty="0" err="1">
                <a:effectLst/>
              </a:rPr>
              <a:t>GoF</a:t>
            </a:r>
            <a:r>
              <a:rPr lang="en-US" b="0" i="0" dirty="0">
                <a:effectLst/>
              </a:rPr>
              <a:t>, Iterator Pattern is used </a:t>
            </a:r>
            <a:r>
              <a:rPr lang="en-US" b="1" i="0" dirty="0">
                <a:effectLst/>
              </a:rPr>
              <a:t>"to access the elements of an aggregate object sequentially without exposing its underlying implementation".</a:t>
            </a:r>
            <a:endParaRPr lang="en-US" b="0" i="0" dirty="0">
              <a:effectLst/>
            </a:endParaRPr>
          </a:p>
          <a:p>
            <a:pPr marL="342900" indent="-342900" algn="just">
              <a:buFont typeface="Arial" panose="020B0604020202020204" pitchFamily="34" charset="0"/>
              <a:buChar char="•"/>
            </a:pPr>
            <a:r>
              <a:rPr lang="en-US" b="0" i="0" dirty="0">
                <a:effectLst/>
              </a:rPr>
              <a:t>The Iterator pattern is also known as </a:t>
            </a:r>
            <a:r>
              <a:rPr lang="en-US" b="1" i="0" dirty="0">
                <a:effectLst/>
              </a:rPr>
              <a:t>Cursor.</a:t>
            </a:r>
            <a:endParaRPr lang="en-US" b="0" i="0" dirty="0">
              <a:effectLst/>
            </a:endParaRPr>
          </a:p>
          <a:p>
            <a:pPr marL="342900" indent="-342900" algn="just">
              <a:buFont typeface="Arial" panose="020B0604020202020204" pitchFamily="34" charset="0"/>
              <a:buChar char="•"/>
            </a:pPr>
            <a:r>
              <a:rPr lang="en-US" b="0" i="0" dirty="0">
                <a:effectLst/>
              </a:rPr>
              <a:t>In collection framework, we are now using Iterator that is preferred over Enumeration.</a:t>
            </a:r>
          </a:p>
          <a:p>
            <a:pPr marL="342900" indent="-342900" algn="just">
              <a:buFont typeface="Wingdings" panose="05000000000000000000" pitchFamily="2" charset="2"/>
              <a:buChar char="Ø"/>
            </a:pPr>
            <a:r>
              <a:rPr lang="en-US" sz="2500" b="1" i="0" dirty="0">
                <a:effectLst/>
              </a:rPr>
              <a:t>Advantage of Iterator Pattern</a:t>
            </a:r>
          </a:p>
          <a:p>
            <a:pPr algn="just">
              <a:buFont typeface="Arial" panose="020B0604020202020204" pitchFamily="34" charset="0"/>
              <a:buChar char="•"/>
            </a:pPr>
            <a:r>
              <a:rPr lang="en-US" b="0" i="0" dirty="0">
                <a:effectLst/>
              </a:rPr>
              <a:t>  It supports variations in the traversal of a collection.</a:t>
            </a:r>
          </a:p>
          <a:p>
            <a:pPr algn="just">
              <a:buFont typeface="Arial" panose="020B0604020202020204" pitchFamily="34" charset="0"/>
              <a:buChar char="•"/>
            </a:pPr>
            <a:r>
              <a:rPr lang="en-US" b="0" i="0" dirty="0">
                <a:effectLst/>
              </a:rPr>
              <a:t>  It simplifies the interface to the collection.</a:t>
            </a:r>
          </a:p>
          <a:p>
            <a:pPr marL="342900" indent="-342900" algn="l">
              <a:buFont typeface="Wingdings" panose="05000000000000000000" pitchFamily="2" charset="2"/>
              <a:buChar char="Ø"/>
            </a:pPr>
            <a:r>
              <a:rPr lang="en-US" sz="2500" b="1" i="0" dirty="0">
                <a:effectLst/>
              </a:rPr>
              <a:t>Implementation</a:t>
            </a:r>
          </a:p>
          <a:p>
            <a:pPr algn="l"/>
            <a:r>
              <a:rPr lang="en-US" b="0" dirty="0">
                <a:effectLst/>
              </a:rPr>
              <a:t>    The iterator pattern is based on two abstract classes or interfaces, which can be      implemented by pairs of concrete classes. The class diagram is as follows:</a:t>
            </a:r>
          </a:p>
          <a:p>
            <a:pPr algn="l"/>
            <a:endParaRPr lang="en-IN" dirty="0"/>
          </a:p>
        </p:txBody>
      </p:sp>
    </p:spTree>
    <p:extLst>
      <p:ext uri="{BB962C8B-B14F-4D97-AF65-F5344CB8AC3E}">
        <p14:creationId xmlns:p14="http://schemas.microsoft.com/office/powerpoint/2010/main" val="305189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376518" y="233082"/>
            <a:ext cx="11716870" cy="6311153"/>
          </a:xfrm>
        </p:spPr>
        <p:txBody>
          <a:bodyPr>
            <a:normAutofit/>
          </a:bodyPr>
          <a:lstStyle/>
          <a:p>
            <a:pPr algn="l"/>
            <a:r>
              <a:rPr lang="en-US" dirty="0"/>
              <a:t>The following classes are used in the iterator pattern:</a:t>
            </a:r>
          </a:p>
          <a:p>
            <a:pPr marL="342900" indent="-342900" algn="l">
              <a:buFont typeface="Arial" panose="020B0604020202020204" pitchFamily="34" charset="0"/>
              <a:buChar char="•"/>
            </a:pPr>
            <a:r>
              <a:rPr lang="en-US" b="1" dirty="0"/>
              <a:t>Aggregate: </a:t>
            </a:r>
            <a:r>
              <a:rPr lang="en-US" dirty="0"/>
              <a:t>The abstract class that should be </a:t>
            </a:r>
          </a:p>
          <a:p>
            <a:pPr algn="l"/>
            <a:r>
              <a:rPr lang="en-US" dirty="0"/>
              <a:t>      implemented by all the classes and </a:t>
            </a:r>
          </a:p>
          <a:p>
            <a:pPr algn="l"/>
            <a:r>
              <a:rPr lang="en-US" dirty="0"/>
              <a:t>      can be traversed by an iterator. </a:t>
            </a:r>
          </a:p>
          <a:p>
            <a:pPr marL="342900" indent="-342900" algn="l">
              <a:buFont typeface="Arial" panose="020B0604020202020204" pitchFamily="34" charset="0"/>
              <a:buChar char="•"/>
            </a:pPr>
            <a:r>
              <a:rPr lang="en-US" b="1" dirty="0"/>
              <a:t>Iterator: </a:t>
            </a:r>
            <a:r>
              <a:rPr lang="en-US" dirty="0"/>
              <a:t>This is the iterator abstraction that </a:t>
            </a:r>
          </a:p>
          <a:p>
            <a:pPr algn="l"/>
            <a:r>
              <a:rPr lang="en-US" dirty="0"/>
              <a:t>      defines the operations to traverse the aggregate </a:t>
            </a:r>
          </a:p>
          <a:p>
            <a:pPr algn="l"/>
            <a:r>
              <a:rPr lang="en-US" dirty="0"/>
              <a:t>      object along with the one to return the object.</a:t>
            </a:r>
          </a:p>
          <a:p>
            <a:pPr marL="342900" indent="-342900" algn="l">
              <a:buFont typeface="Arial" panose="020B0604020202020204" pitchFamily="34" charset="0"/>
              <a:buChar char="•"/>
            </a:pPr>
            <a:r>
              <a:rPr lang="en-US" b="1" dirty="0"/>
              <a:t>Concrete Aggregate: </a:t>
            </a:r>
            <a:r>
              <a:rPr lang="en-US" dirty="0"/>
              <a:t>Concrete aggregates can </a:t>
            </a:r>
          </a:p>
          <a:p>
            <a:pPr algn="l"/>
            <a:r>
              <a:rPr lang="en-US" dirty="0"/>
              <a:t>       implement internally different structures, but </a:t>
            </a:r>
          </a:p>
          <a:p>
            <a:pPr algn="l"/>
            <a:r>
              <a:rPr lang="en-US" dirty="0"/>
              <a:t>       expose the concrete iterator, which deals with </a:t>
            </a:r>
          </a:p>
          <a:p>
            <a:pPr algn="l"/>
            <a:r>
              <a:rPr lang="en-US" dirty="0"/>
              <a:t>        traversing the aggregates.</a:t>
            </a:r>
          </a:p>
          <a:p>
            <a:pPr marL="342900" indent="-342900" algn="l">
              <a:buFont typeface="Arial" panose="020B0604020202020204" pitchFamily="34" charset="0"/>
              <a:buChar char="•"/>
            </a:pPr>
            <a:r>
              <a:rPr lang="en-US" b="1" dirty="0"/>
              <a:t>Concrete Iterator: </a:t>
            </a:r>
            <a:r>
              <a:rPr lang="en-US" dirty="0"/>
              <a:t>This is the concrete iterator that </a:t>
            </a:r>
          </a:p>
          <a:p>
            <a:pPr algn="l"/>
            <a:r>
              <a:rPr lang="en-US" dirty="0"/>
              <a:t>      deals with a specific concrete aggregate class. </a:t>
            </a:r>
            <a:endParaRPr lang="en-IN" dirty="0"/>
          </a:p>
        </p:txBody>
      </p:sp>
      <p:pic>
        <p:nvPicPr>
          <p:cNvPr id="6" name="Picture 5">
            <a:extLst>
              <a:ext uri="{FF2B5EF4-FFF2-40B4-BE49-F238E27FC236}">
                <a16:creationId xmlns:a16="http://schemas.microsoft.com/office/drawing/2014/main" id="{C6209F49-7E24-E4A1-2FF0-A70429724A6C}"/>
              </a:ext>
            </a:extLst>
          </p:cNvPr>
          <p:cNvPicPr>
            <a:picLocks noChangeAspect="1"/>
          </p:cNvPicPr>
          <p:nvPr/>
        </p:nvPicPr>
        <p:blipFill rotWithShape="1">
          <a:blip r:embed="rId3">
            <a:extLst>
              <a:ext uri="{28A0092B-C50C-407E-A947-70E740481C1C}">
                <a14:useLocalDpi xmlns:a14="http://schemas.microsoft.com/office/drawing/2010/main" val="0"/>
              </a:ext>
            </a:extLst>
          </a:blip>
          <a:srcRect l="1582" t="2619" r="2133" b="1699"/>
          <a:stretch/>
        </p:blipFill>
        <p:spPr>
          <a:xfrm>
            <a:off x="7261412" y="1443067"/>
            <a:ext cx="4554070" cy="4240306"/>
          </a:xfrm>
          <a:prstGeom prst="rect">
            <a:avLst/>
          </a:prstGeom>
        </p:spPr>
      </p:pic>
    </p:spTree>
    <p:extLst>
      <p:ext uri="{BB962C8B-B14F-4D97-AF65-F5344CB8AC3E}">
        <p14:creationId xmlns:p14="http://schemas.microsoft.com/office/powerpoint/2010/main" val="466291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430306" y="806824"/>
            <a:ext cx="10533529" cy="5773269"/>
          </a:xfrm>
        </p:spPr>
        <p:txBody>
          <a:bodyPr/>
          <a:lstStyle/>
          <a:p>
            <a:pPr algn="just"/>
            <a:r>
              <a:rPr lang="en-US" sz="3200" b="1" i="0" dirty="0">
                <a:effectLst/>
                <a:latin typeface="erdana"/>
              </a:rPr>
              <a:t>5</a:t>
            </a:r>
            <a:r>
              <a:rPr lang="en-US" sz="3200" b="1" i="0" dirty="0">
                <a:effectLst/>
              </a:rPr>
              <a:t>. Observer Pattern</a:t>
            </a:r>
          </a:p>
          <a:p>
            <a:pPr marL="342900" indent="-342900" algn="just">
              <a:buFont typeface="Arial" panose="020B0604020202020204" pitchFamily="34" charset="0"/>
              <a:buChar char="•"/>
            </a:pPr>
            <a:r>
              <a:rPr lang="en-US" b="0" i="0" dirty="0">
                <a:effectLst/>
              </a:rPr>
              <a:t>An Observer Pattern says that "just define a one-to-one dependency so that when one object changes state, all its dependents are notified and updated automatically".</a:t>
            </a:r>
          </a:p>
          <a:p>
            <a:pPr marL="342900" indent="-342900" algn="just">
              <a:buFont typeface="Arial" panose="020B0604020202020204" pitchFamily="34" charset="0"/>
              <a:buChar char="•"/>
            </a:pPr>
            <a:r>
              <a:rPr lang="en-US" b="0" i="0" dirty="0">
                <a:effectLst/>
              </a:rPr>
              <a:t>The observer pattern is also known as Dependents or Publish-Subscribe.</a:t>
            </a:r>
          </a:p>
          <a:p>
            <a:pPr marL="457200" indent="-457200" algn="just">
              <a:buFont typeface="Wingdings" panose="05000000000000000000" pitchFamily="2" charset="2"/>
              <a:buChar char="Ø"/>
            </a:pPr>
            <a:r>
              <a:rPr lang="en-US" sz="2800" b="1" i="0" dirty="0">
                <a:effectLst/>
              </a:rPr>
              <a:t>Benefits:</a:t>
            </a:r>
          </a:p>
          <a:p>
            <a:pPr algn="just">
              <a:buFont typeface="Arial" panose="020B0604020202020204" pitchFamily="34" charset="0"/>
              <a:buChar char="•"/>
            </a:pPr>
            <a:r>
              <a:rPr lang="en-US" b="0" i="0" dirty="0">
                <a:effectLst/>
              </a:rPr>
              <a:t> It describes the coupling between the objects and the observer.</a:t>
            </a:r>
          </a:p>
          <a:p>
            <a:pPr algn="just">
              <a:buFont typeface="Arial" panose="020B0604020202020204" pitchFamily="34" charset="0"/>
              <a:buChar char="•"/>
            </a:pPr>
            <a:r>
              <a:rPr lang="en-US" b="0" i="0" dirty="0">
                <a:effectLst/>
              </a:rPr>
              <a:t> It provides the support for broadcast-type communication.</a:t>
            </a:r>
          </a:p>
          <a:p>
            <a:pPr algn="l"/>
            <a:endParaRPr lang="en-IN" dirty="0"/>
          </a:p>
          <a:p>
            <a:pPr marL="457200" indent="-457200" algn="l">
              <a:buFont typeface="Wingdings" panose="05000000000000000000" pitchFamily="2" charset="2"/>
              <a:buChar char="Ø"/>
            </a:pPr>
            <a:r>
              <a:rPr lang="en-US" sz="2800" b="1" i="0" dirty="0">
                <a:solidFill>
                  <a:srgbClr val="3D3B49"/>
                </a:solidFill>
                <a:effectLst/>
              </a:rPr>
              <a:t>Implementation</a:t>
            </a:r>
          </a:p>
          <a:p>
            <a:pPr algn="l"/>
            <a:r>
              <a:rPr lang="en-US" dirty="0">
                <a:effectLst/>
              </a:rPr>
              <a:t>The class diagram of the observer pattern is as follows:</a:t>
            </a:r>
          </a:p>
          <a:p>
            <a:pPr algn="l"/>
            <a:endParaRPr lang="en-IN" dirty="0"/>
          </a:p>
        </p:txBody>
      </p:sp>
    </p:spTree>
    <p:extLst>
      <p:ext uri="{BB962C8B-B14F-4D97-AF65-F5344CB8AC3E}">
        <p14:creationId xmlns:p14="http://schemas.microsoft.com/office/powerpoint/2010/main" val="2255835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394446" y="421342"/>
            <a:ext cx="11143129" cy="6104964"/>
          </a:xfrm>
        </p:spPr>
        <p:txBody>
          <a:bodyPr/>
          <a:lstStyle/>
          <a:p>
            <a:pPr algn="l"/>
            <a:r>
              <a:rPr lang="en-US" b="0" i="0" dirty="0">
                <a:effectLst/>
              </a:rPr>
              <a:t>The observer pattern relies on the following classes:</a:t>
            </a:r>
          </a:p>
          <a:p>
            <a:pPr marL="342900" indent="-342900" algn="l">
              <a:buFont typeface="Wingdings" panose="05000000000000000000" pitchFamily="2" charset="2"/>
              <a:buChar char="Ø"/>
            </a:pPr>
            <a:r>
              <a:rPr lang="en-US" b="1" i="0" dirty="0">
                <a:effectLst/>
              </a:rPr>
              <a:t>Subject</a:t>
            </a:r>
            <a:r>
              <a:rPr lang="en-US" b="0" i="0" dirty="0">
                <a:effectLst/>
              </a:rPr>
              <a:t>: </a:t>
            </a:r>
          </a:p>
          <a:p>
            <a:pPr marL="342900" indent="-342900" algn="l">
              <a:buFont typeface="Arial" panose="020B0604020202020204" pitchFamily="34" charset="0"/>
              <a:buChar char="•"/>
            </a:pPr>
            <a:r>
              <a:rPr lang="en-US" dirty="0"/>
              <a:t>  </a:t>
            </a:r>
            <a:r>
              <a:rPr lang="en-US" b="0" i="0" dirty="0">
                <a:effectLst/>
              </a:rPr>
              <a:t>This is usually an interface that </a:t>
            </a:r>
          </a:p>
          <a:p>
            <a:pPr algn="l"/>
            <a:r>
              <a:rPr lang="en-US" b="0" i="0" dirty="0">
                <a:effectLst/>
              </a:rPr>
              <a:t>        must be implemented by the classes </a:t>
            </a:r>
          </a:p>
          <a:p>
            <a:pPr algn="l"/>
            <a:r>
              <a:rPr lang="en-US" b="0" i="0" dirty="0">
                <a:effectLst/>
              </a:rPr>
              <a:t>        and should be observable. </a:t>
            </a:r>
          </a:p>
          <a:p>
            <a:pPr marL="342900" indent="-342900" algn="just">
              <a:buFont typeface="Arial" panose="020B0604020202020204" pitchFamily="34" charset="0"/>
              <a:buChar char="•"/>
            </a:pPr>
            <a:r>
              <a:rPr lang="en-US" dirty="0"/>
              <a:t>  </a:t>
            </a:r>
            <a:r>
              <a:rPr lang="en-US" b="0" i="0" dirty="0">
                <a:effectLst/>
              </a:rPr>
              <a:t>The observers that should be notified are </a:t>
            </a:r>
          </a:p>
          <a:p>
            <a:pPr algn="just"/>
            <a:r>
              <a:rPr lang="en-US" dirty="0"/>
              <a:t>         </a:t>
            </a:r>
            <a:r>
              <a:rPr lang="en-US" b="0" i="0" dirty="0">
                <a:effectLst/>
              </a:rPr>
              <a:t>registered using the </a:t>
            </a:r>
            <a:r>
              <a:rPr lang="en-US" b="1" i="0" dirty="0">
                <a:effectLst/>
              </a:rPr>
              <a:t>attach</a:t>
            </a:r>
            <a:r>
              <a:rPr lang="en-US" b="0" i="0" dirty="0">
                <a:effectLst/>
              </a:rPr>
              <a:t> method. </a:t>
            </a:r>
          </a:p>
          <a:p>
            <a:pPr marL="342900" indent="-342900" algn="l">
              <a:buFont typeface="Wingdings" panose="05000000000000000000" pitchFamily="2" charset="2"/>
              <a:buChar char="Ø"/>
            </a:pPr>
            <a:r>
              <a:rPr lang="en-US" b="1" i="0" dirty="0">
                <a:effectLst/>
              </a:rPr>
              <a:t>Concrete Subject</a:t>
            </a:r>
            <a:r>
              <a:rPr lang="en-US" b="0" i="0" dirty="0">
                <a:effectLst/>
              </a:rPr>
              <a:t>: </a:t>
            </a:r>
          </a:p>
          <a:p>
            <a:pPr marL="342900" indent="-342900" algn="l">
              <a:buFont typeface="Arial" panose="020B0604020202020204" pitchFamily="34" charset="0"/>
              <a:buChar char="•"/>
            </a:pPr>
            <a:r>
              <a:rPr lang="en-US" b="0" i="0" dirty="0">
                <a:effectLst/>
              </a:rPr>
              <a:t>This is a class that implements the subject interface. </a:t>
            </a:r>
          </a:p>
          <a:p>
            <a:pPr marL="342900" indent="-342900" algn="l">
              <a:buFont typeface="Wingdings" panose="05000000000000000000" pitchFamily="2" charset="2"/>
              <a:buChar char="Ø"/>
            </a:pPr>
            <a:r>
              <a:rPr lang="en-US" b="1" i="0" dirty="0">
                <a:effectLst/>
              </a:rPr>
              <a:t>Observer</a:t>
            </a:r>
            <a:r>
              <a:rPr lang="en-US" b="0" i="0" dirty="0">
                <a:effectLst/>
              </a:rPr>
              <a:t>: </a:t>
            </a:r>
          </a:p>
          <a:p>
            <a:pPr marL="342900" indent="-342900" algn="l">
              <a:buFont typeface="Arial" panose="020B0604020202020204" pitchFamily="34" charset="0"/>
              <a:buChar char="•"/>
            </a:pPr>
            <a:r>
              <a:rPr lang="en-US" b="0" i="0" dirty="0">
                <a:effectLst/>
              </a:rPr>
              <a:t>This is an interface that is implemented by the </a:t>
            </a:r>
          </a:p>
          <a:p>
            <a:pPr algn="l"/>
            <a:r>
              <a:rPr lang="en-US" dirty="0"/>
              <a:t>       </a:t>
            </a:r>
            <a:r>
              <a:rPr lang="en-US" b="0" i="0" dirty="0">
                <a:effectLst/>
              </a:rPr>
              <a:t>objects that should be updated by the changes in the subject. </a:t>
            </a:r>
            <a:endParaRPr lang="en-IN" dirty="0"/>
          </a:p>
        </p:txBody>
      </p:sp>
      <p:pic>
        <p:nvPicPr>
          <p:cNvPr id="3" name="Picture 2">
            <a:extLst>
              <a:ext uri="{FF2B5EF4-FFF2-40B4-BE49-F238E27FC236}">
                <a16:creationId xmlns:a16="http://schemas.microsoft.com/office/drawing/2014/main" id="{E86241CE-A989-7E4A-10E1-970015E5B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129" y="1326776"/>
            <a:ext cx="4096872" cy="4043083"/>
          </a:xfrm>
          <a:prstGeom prst="rect">
            <a:avLst/>
          </a:prstGeom>
        </p:spPr>
      </p:pic>
    </p:spTree>
    <p:extLst>
      <p:ext uri="{BB962C8B-B14F-4D97-AF65-F5344CB8AC3E}">
        <p14:creationId xmlns:p14="http://schemas.microsoft.com/office/powerpoint/2010/main" val="2863686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582207"/>
            <a:ext cx="10470776" cy="5630334"/>
          </a:xfrm>
        </p:spPr>
        <p:txBody>
          <a:bodyPr>
            <a:normAutofit fontScale="92500" lnSpcReduction="10000"/>
          </a:bodyPr>
          <a:lstStyle/>
          <a:p>
            <a:pPr algn="l"/>
            <a:r>
              <a:rPr lang="en-US" sz="3200" b="1" i="0" dirty="0">
                <a:effectLst/>
              </a:rPr>
              <a:t>6. Mediator Pattern</a:t>
            </a:r>
          </a:p>
          <a:p>
            <a:pPr marL="342900" indent="-342900" algn="l">
              <a:buFont typeface="Arial" panose="020B0604020202020204" pitchFamily="34" charset="0"/>
              <a:buChar char="•"/>
            </a:pPr>
            <a:r>
              <a:rPr lang="en-US" b="0" i="0" dirty="0">
                <a:effectLst/>
              </a:rPr>
              <a:t>A Mediator Pattern says that "to define an object that encapsulates how a set of objects interact".</a:t>
            </a:r>
          </a:p>
          <a:p>
            <a:pPr marL="342900" indent="-342900" algn="l">
              <a:buFont typeface="Arial" panose="020B0604020202020204" pitchFamily="34" charset="0"/>
              <a:buChar char="•"/>
            </a:pPr>
            <a:r>
              <a:rPr lang="en-US" b="0" i="0" dirty="0">
                <a:effectLst/>
              </a:rPr>
              <a:t>Mediator pattern is used to reduce communication complexity between multiple objects or classes. </a:t>
            </a:r>
          </a:p>
          <a:p>
            <a:pPr marL="342900" indent="-342900" algn="l">
              <a:buFont typeface="Arial" panose="020B0604020202020204" pitchFamily="34" charset="0"/>
              <a:buChar char="•"/>
            </a:pPr>
            <a:r>
              <a:rPr lang="en-US" b="0" i="0" dirty="0">
                <a:effectLst/>
              </a:rPr>
              <a:t>This pattern provides a mediator class which normally handles all the communications between different classes and supports easy maintainability of the code by loose coupling.</a:t>
            </a:r>
          </a:p>
          <a:p>
            <a:pPr marL="457200" indent="-457200" algn="l">
              <a:buFont typeface="Wingdings" panose="05000000000000000000" pitchFamily="2" charset="2"/>
              <a:buChar char="Ø"/>
            </a:pPr>
            <a:r>
              <a:rPr lang="en-US" sz="2800" b="1" i="0" dirty="0">
                <a:effectLst/>
              </a:rPr>
              <a:t>Benefits:</a:t>
            </a:r>
          </a:p>
          <a:p>
            <a:pPr algn="l">
              <a:buFont typeface="Arial" panose="020B0604020202020204" pitchFamily="34" charset="0"/>
              <a:buChar char="•"/>
            </a:pPr>
            <a:r>
              <a:rPr lang="en-US" b="0" i="0" dirty="0">
                <a:effectLst/>
              </a:rPr>
              <a:t>  It decouples the number of classes.</a:t>
            </a:r>
          </a:p>
          <a:p>
            <a:pPr algn="l">
              <a:buFont typeface="Arial" panose="020B0604020202020204" pitchFamily="34" charset="0"/>
              <a:buChar char="•"/>
            </a:pPr>
            <a:r>
              <a:rPr lang="en-US" b="0" i="0" dirty="0">
                <a:effectLst/>
              </a:rPr>
              <a:t>  It simplifies object protocols.</a:t>
            </a:r>
          </a:p>
          <a:p>
            <a:pPr algn="l">
              <a:buFont typeface="Arial" panose="020B0604020202020204" pitchFamily="34" charset="0"/>
              <a:buChar char="•"/>
            </a:pPr>
            <a:r>
              <a:rPr lang="en-US" b="0" i="0" dirty="0">
                <a:effectLst/>
              </a:rPr>
              <a:t>  It centralizes the control.</a:t>
            </a:r>
          </a:p>
          <a:p>
            <a:pPr algn="l">
              <a:buFont typeface="Arial" panose="020B0604020202020204" pitchFamily="34" charset="0"/>
              <a:buChar char="•"/>
            </a:pPr>
            <a:r>
              <a:rPr lang="en-US" b="0" i="0" dirty="0">
                <a:effectLst/>
              </a:rPr>
              <a:t>  The individual components become simpler and much easier to deal with because they  don't need to pass messages to one another.</a:t>
            </a:r>
            <a:br>
              <a:rPr lang="en-US" dirty="0"/>
            </a:br>
            <a:endParaRPr lang="en-IN" dirty="0"/>
          </a:p>
        </p:txBody>
      </p:sp>
    </p:spTree>
    <p:extLst>
      <p:ext uri="{BB962C8B-B14F-4D97-AF65-F5344CB8AC3E}">
        <p14:creationId xmlns:p14="http://schemas.microsoft.com/office/powerpoint/2010/main" val="1767756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591670" y="457200"/>
            <a:ext cx="11241742" cy="6167718"/>
          </a:xfrm>
        </p:spPr>
        <p:txBody>
          <a:bodyPr>
            <a:normAutofit fontScale="92500" lnSpcReduction="10000"/>
          </a:bodyPr>
          <a:lstStyle/>
          <a:p>
            <a:pPr marL="457200" indent="-457200" algn="l">
              <a:buFont typeface="Wingdings" panose="05000000000000000000" pitchFamily="2" charset="2"/>
              <a:buChar char="Ø"/>
            </a:pPr>
            <a:r>
              <a:rPr lang="en-US" sz="2800" b="1" i="0" dirty="0">
                <a:effectLst/>
              </a:rPr>
              <a:t>Implementation</a:t>
            </a:r>
          </a:p>
          <a:p>
            <a:pPr algn="l"/>
            <a:r>
              <a:rPr lang="en-US" b="0" dirty="0">
                <a:effectLst/>
              </a:rPr>
              <a:t>The mediator pattern is based on two abstractions: </a:t>
            </a:r>
            <a:r>
              <a:rPr lang="en-US" b="1" i="0" dirty="0">
                <a:effectLst/>
              </a:rPr>
              <a:t>Mediator</a:t>
            </a:r>
            <a:r>
              <a:rPr lang="en-US" b="0" dirty="0">
                <a:effectLst/>
              </a:rPr>
              <a:t> and </a:t>
            </a:r>
            <a:r>
              <a:rPr lang="en-US" b="1" i="0" dirty="0">
                <a:effectLst/>
              </a:rPr>
              <a:t>Colleague</a:t>
            </a:r>
            <a:r>
              <a:rPr lang="en-US" b="0" dirty="0">
                <a:effectLst/>
              </a:rPr>
              <a:t>, </a:t>
            </a:r>
          </a:p>
          <a:p>
            <a:pPr algn="l"/>
            <a:r>
              <a:rPr lang="en-US" b="0" dirty="0">
                <a:effectLst/>
              </a:rPr>
              <a:t>as shown in the following class diagram:</a:t>
            </a:r>
          </a:p>
          <a:p>
            <a:pPr algn="l"/>
            <a:endParaRPr lang="en-US" dirty="0"/>
          </a:p>
          <a:p>
            <a:pPr algn="l"/>
            <a:endParaRPr lang="en-US" b="0" dirty="0">
              <a:effectLst/>
            </a:endParaRPr>
          </a:p>
          <a:p>
            <a:pPr algn="l"/>
            <a:endParaRPr lang="en-US" dirty="0"/>
          </a:p>
          <a:p>
            <a:pPr algn="l"/>
            <a:endParaRPr lang="en-US" b="0" dirty="0">
              <a:effectLst/>
            </a:endParaRPr>
          </a:p>
          <a:p>
            <a:pPr algn="l"/>
            <a:endParaRPr lang="en-US" b="0" dirty="0">
              <a:effectLst/>
            </a:endParaRPr>
          </a:p>
          <a:p>
            <a:pPr algn="l"/>
            <a:endParaRPr lang="en-US" b="0" dirty="0">
              <a:effectLst/>
            </a:endParaRPr>
          </a:p>
          <a:p>
            <a:pPr algn="l"/>
            <a:r>
              <a:rPr lang="en-US" b="0" i="0" dirty="0">
                <a:effectLst/>
              </a:rPr>
              <a:t>The mediator pattern relies on the following classes:</a:t>
            </a:r>
          </a:p>
          <a:p>
            <a:pPr algn="l">
              <a:buFont typeface="Arial" panose="020B0604020202020204" pitchFamily="34" charset="0"/>
              <a:buChar char="•"/>
            </a:pPr>
            <a:r>
              <a:rPr lang="en-US" b="1" i="0" dirty="0">
                <a:effectLst/>
              </a:rPr>
              <a:t>Mediator</a:t>
            </a:r>
            <a:r>
              <a:rPr lang="en-US" b="0" i="0" dirty="0">
                <a:effectLst/>
              </a:rPr>
              <a:t>: This defines how the participants are interacting. </a:t>
            </a:r>
          </a:p>
          <a:p>
            <a:pPr algn="l">
              <a:buFont typeface="Arial" panose="020B0604020202020204" pitchFamily="34" charset="0"/>
              <a:buChar char="•"/>
            </a:pPr>
            <a:r>
              <a:rPr lang="en-US" b="1" i="0" dirty="0">
                <a:effectLst/>
              </a:rPr>
              <a:t>Concrete Mediator</a:t>
            </a:r>
            <a:r>
              <a:rPr lang="en-US" b="0" i="0" dirty="0">
                <a:effectLst/>
              </a:rPr>
              <a:t>: This implements the operations declared by the mediator.</a:t>
            </a:r>
          </a:p>
          <a:p>
            <a:pPr algn="l">
              <a:buFont typeface="Arial" panose="020B0604020202020204" pitchFamily="34" charset="0"/>
              <a:buChar char="•"/>
            </a:pPr>
            <a:r>
              <a:rPr lang="en-US" b="1" i="0" dirty="0">
                <a:effectLst/>
              </a:rPr>
              <a:t>Colleague</a:t>
            </a:r>
            <a:r>
              <a:rPr lang="en-US" b="0" i="0" dirty="0">
                <a:effectLst/>
              </a:rPr>
              <a:t>: This is an abstract class or interface that defines how the participants that need mediating should interact.</a:t>
            </a:r>
          </a:p>
          <a:p>
            <a:pPr algn="l">
              <a:buFont typeface="Arial" panose="020B0604020202020204" pitchFamily="34" charset="0"/>
              <a:buChar char="•"/>
            </a:pPr>
            <a:r>
              <a:rPr lang="en-US" b="1" i="0" dirty="0">
                <a:effectLst/>
              </a:rPr>
              <a:t>Concrete Colleague</a:t>
            </a:r>
            <a:r>
              <a:rPr lang="en-US" b="0" i="0" dirty="0">
                <a:effectLst/>
              </a:rPr>
              <a:t>: These are the concrete classes implementing the </a:t>
            </a:r>
            <a:r>
              <a:rPr lang="en-US" b="1" i="0" dirty="0">
                <a:effectLst/>
              </a:rPr>
              <a:t>Colleague</a:t>
            </a:r>
            <a:r>
              <a:rPr lang="en-US" b="0" i="0" dirty="0">
                <a:effectLst/>
              </a:rPr>
              <a:t> interface.</a:t>
            </a:r>
          </a:p>
          <a:p>
            <a:pPr algn="l"/>
            <a:endParaRPr lang="en-IN" dirty="0"/>
          </a:p>
        </p:txBody>
      </p:sp>
      <p:pic>
        <p:nvPicPr>
          <p:cNvPr id="3" name="Picture 2">
            <a:extLst>
              <a:ext uri="{FF2B5EF4-FFF2-40B4-BE49-F238E27FC236}">
                <a16:creationId xmlns:a16="http://schemas.microsoft.com/office/drawing/2014/main" id="{38EF04F8-E3F1-EAC9-B3E8-92E861514703}"/>
              </a:ext>
            </a:extLst>
          </p:cNvPr>
          <p:cNvPicPr>
            <a:picLocks noChangeAspect="1"/>
          </p:cNvPicPr>
          <p:nvPr/>
        </p:nvPicPr>
        <p:blipFill rotWithShape="1">
          <a:blip r:embed="rId3">
            <a:extLst>
              <a:ext uri="{28A0092B-C50C-407E-A947-70E740481C1C}">
                <a14:useLocalDpi xmlns:a14="http://schemas.microsoft.com/office/drawing/2010/main" val="0"/>
              </a:ext>
            </a:extLst>
          </a:blip>
          <a:srcRect l="1484" t="4232" r="1236" b="2508"/>
          <a:stretch/>
        </p:blipFill>
        <p:spPr>
          <a:xfrm>
            <a:off x="1954307" y="1918448"/>
            <a:ext cx="7055224" cy="1999130"/>
          </a:xfrm>
          <a:prstGeom prst="rect">
            <a:avLst/>
          </a:prstGeom>
        </p:spPr>
      </p:pic>
    </p:spTree>
    <p:extLst>
      <p:ext uri="{BB962C8B-B14F-4D97-AF65-F5344CB8AC3E}">
        <p14:creationId xmlns:p14="http://schemas.microsoft.com/office/powerpoint/2010/main" val="249665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582207"/>
            <a:ext cx="10470776" cy="5630334"/>
          </a:xfrm>
        </p:spPr>
        <p:txBody>
          <a:bodyPr>
            <a:normAutofit/>
          </a:bodyPr>
          <a:lstStyle/>
          <a:p>
            <a:pPr algn="l"/>
            <a:r>
              <a:rPr lang="en-US" sz="2800" b="1" i="0" dirty="0">
                <a:effectLst/>
              </a:rPr>
              <a:t>1. Adapter pattern</a:t>
            </a:r>
          </a:p>
          <a:p>
            <a:pPr marL="342900" indent="-342900" algn="l">
              <a:buFont typeface="Arial" panose="020B0604020202020204" pitchFamily="34" charset="0"/>
              <a:buChar char="•"/>
            </a:pPr>
            <a:r>
              <a:rPr lang="en-US" sz="2300" b="0" dirty="0">
                <a:effectLst/>
              </a:rPr>
              <a:t>The adapter pattern provides a solution for code reusability; it adapts/wraps existing old code to new interfaces, interfaces that were unknown at the design time of the original code.</a:t>
            </a:r>
          </a:p>
          <a:p>
            <a:pPr marL="342900" indent="-342900" algn="l">
              <a:buFont typeface="Wingdings" panose="05000000000000000000" pitchFamily="2" charset="2"/>
              <a:buChar char="Ø"/>
            </a:pPr>
            <a:r>
              <a:rPr lang="en-US" sz="2800" b="1" i="0" dirty="0">
                <a:effectLst/>
              </a:rPr>
              <a:t>Implementation</a:t>
            </a:r>
          </a:p>
          <a:p>
            <a:pPr marL="342900" indent="-342900" algn="l">
              <a:buFont typeface="Arial" panose="020B0604020202020204" pitchFamily="34" charset="0"/>
              <a:buChar char="•"/>
            </a:pPr>
            <a:r>
              <a:rPr lang="en-US" sz="2300" b="0" i="0" dirty="0">
                <a:effectLst/>
              </a:rPr>
              <a:t>The following UML diagram models the interaction between the new client code and the adapted one. </a:t>
            </a:r>
          </a:p>
          <a:p>
            <a:pPr marL="342900" indent="-342900" algn="l">
              <a:buFont typeface="Arial" panose="020B0604020202020204" pitchFamily="34" charset="0"/>
              <a:buChar char="•"/>
            </a:pPr>
            <a:r>
              <a:rPr lang="en-US" sz="2300" b="0" i="0" dirty="0">
                <a:effectLst/>
              </a:rPr>
              <a:t>The adapter pattern is usually implemented in other languages by using multiple inheritance, which is partially possible starting from Java 8. </a:t>
            </a:r>
          </a:p>
          <a:p>
            <a:pPr marL="342900" indent="-342900" algn="l">
              <a:buFont typeface="Arial" panose="020B0604020202020204" pitchFamily="34" charset="0"/>
              <a:buChar char="•"/>
            </a:pPr>
            <a:r>
              <a:rPr lang="en-US" sz="2300" b="0" i="0" dirty="0">
                <a:effectLst/>
              </a:rPr>
              <a:t>We will use another approach, which works with older Java versions too; we'll use aggregation.</a:t>
            </a:r>
          </a:p>
          <a:p>
            <a:pPr marL="342900" indent="-342900" algn="l">
              <a:buFont typeface="Arial" panose="020B0604020202020204" pitchFamily="34" charset="0"/>
              <a:buChar char="•"/>
            </a:pPr>
            <a:r>
              <a:rPr lang="en-US" sz="2300" b="0" i="0" dirty="0">
                <a:effectLst/>
              </a:rPr>
              <a:t> It is more restrictive than inheritance since we are not going to get access to protected content, just the adapter public interface:</a:t>
            </a:r>
          </a:p>
        </p:txBody>
      </p:sp>
    </p:spTree>
    <p:extLst>
      <p:ext uri="{BB962C8B-B14F-4D97-AF65-F5344CB8AC3E}">
        <p14:creationId xmlns:p14="http://schemas.microsoft.com/office/powerpoint/2010/main" val="1168526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582207"/>
            <a:ext cx="10470776" cy="5630334"/>
          </a:xfrm>
        </p:spPr>
        <p:txBody>
          <a:bodyPr>
            <a:normAutofit fontScale="92500"/>
          </a:bodyPr>
          <a:lstStyle/>
          <a:p>
            <a:pPr algn="just"/>
            <a:r>
              <a:rPr lang="en-US" sz="3200" b="1" i="0" dirty="0">
                <a:effectLst/>
              </a:rPr>
              <a:t>7. Memento Pattern</a:t>
            </a:r>
          </a:p>
          <a:p>
            <a:pPr marL="342900" indent="-342900" algn="just">
              <a:buFont typeface="Arial" panose="020B0604020202020204" pitchFamily="34" charset="0"/>
              <a:buChar char="•"/>
            </a:pPr>
            <a:r>
              <a:rPr lang="en-US" b="0" i="0" dirty="0">
                <a:effectLst/>
              </a:rPr>
              <a:t>A Memento Pattern says that "to restore the state of an object to its previous state". </a:t>
            </a:r>
          </a:p>
          <a:p>
            <a:pPr marL="342900" indent="-342900" algn="just">
              <a:buFont typeface="Arial" panose="020B0604020202020204" pitchFamily="34" charset="0"/>
              <a:buChar char="•"/>
            </a:pPr>
            <a:r>
              <a:rPr lang="en-US" b="0" i="0" dirty="0">
                <a:effectLst/>
              </a:rPr>
              <a:t>But it must do this without violating Encapsulation. </a:t>
            </a:r>
          </a:p>
          <a:p>
            <a:pPr marL="342900" indent="-342900" algn="just">
              <a:buFont typeface="Arial" panose="020B0604020202020204" pitchFamily="34" charset="0"/>
              <a:buChar char="•"/>
            </a:pPr>
            <a:r>
              <a:rPr lang="en-US" b="0" i="0" dirty="0">
                <a:effectLst/>
              </a:rPr>
              <a:t>Such case is useful in case of error or failure.</a:t>
            </a:r>
          </a:p>
          <a:p>
            <a:pPr marL="342900" indent="-342900" algn="just">
              <a:buFont typeface="Arial" panose="020B0604020202020204" pitchFamily="34" charset="0"/>
              <a:buChar char="•"/>
            </a:pPr>
            <a:r>
              <a:rPr lang="en-US" b="0" i="0" dirty="0">
                <a:effectLst/>
              </a:rPr>
              <a:t>The Memento pattern is also known as </a:t>
            </a:r>
            <a:r>
              <a:rPr lang="en-US" b="1" i="0" dirty="0">
                <a:effectLst/>
              </a:rPr>
              <a:t>Token</a:t>
            </a:r>
            <a:r>
              <a:rPr lang="en-US" b="0" i="0" dirty="0">
                <a:effectLst/>
              </a:rPr>
              <a:t>.</a:t>
            </a:r>
          </a:p>
          <a:p>
            <a:pPr marL="457200" indent="-457200" algn="just">
              <a:buFont typeface="Wingdings" panose="05000000000000000000" pitchFamily="2" charset="2"/>
              <a:buChar char="Ø"/>
            </a:pPr>
            <a:r>
              <a:rPr lang="en-US" sz="2600" b="1" i="0" dirty="0">
                <a:effectLst/>
              </a:rPr>
              <a:t>Benefits:</a:t>
            </a:r>
          </a:p>
          <a:p>
            <a:pPr algn="just">
              <a:buFont typeface="Arial" panose="020B0604020202020204" pitchFamily="34" charset="0"/>
              <a:buChar char="•"/>
            </a:pPr>
            <a:r>
              <a:rPr lang="en-US" b="0" i="0" dirty="0">
                <a:effectLst/>
              </a:rPr>
              <a:t> It preserves encapsulation boundaries.</a:t>
            </a:r>
          </a:p>
          <a:p>
            <a:pPr algn="just">
              <a:buFont typeface="Arial" panose="020B0604020202020204" pitchFamily="34" charset="0"/>
              <a:buChar char="•"/>
            </a:pPr>
            <a:r>
              <a:rPr lang="en-US" b="0" i="0" dirty="0">
                <a:effectLst/>
              </a:rPr>
              <a:t> It simplifies the originator.</a:t>
            </a:r>
          </a:p>
          <a:p>
            <a:pPr marL="457200" indent="-457200" algn="l">
              <a:buFont typeface="Wingdings" panose="05000000000000000000" pitchFamily="2" charset="2"/>
              <a:buChar char="Ø"/>
            </a:pPr>
            <a:r>
              <a:rPr lang="en-US" sz="2800" b="1" i="0" dirty="0">
                <a:solidFill>
                  <a:srgbClr val="3D3B49"/>
                </a:solidFill>
                <a:effectLst/>
              </a:rPr>
              <a:t>Implementation</a:t>
            </a:r>
          </a:p>
          <a:p>
            <a:pPr algn="l"/>
            <a:r>
              <a:rPr lang="en-US" b="0" i="0" dirty="0">
                <a:solidFill>
                  <a:srgbClr val="3D3B49"/>
                </a:solidFill>
                <a:effectLst/>
              </a:rPr>
              <a:t>The memento pattern relies on three classes: </a:t>
            </a:r>
            <a:r>
              <a:rPr lang="en-US" b="1" i="0" dirty="0">
                <a:solidFill>
                  <a:srgbClr val="3D3B49"/>
                </a:solidFill>
                <a:effectLst/>
              </a:rPr>
              <a:t>Originator</a:t>
            </a:r>
            <a:r>
              <a:rPr lang="en-US" b="0" i="0" dirty="0">
                <a:solidFill>
                  <a:srgbClr val="3D3B49"/>
                </a:solidFill>
                <a:effectLst/>
              </a:rPr>
              <a:t>, </a:t>
            </a:r>
            <a:r>
              <a:rPr lang="en-US" b="1" i="0" dirty="0">
                <a:solidFill>
                  <a:srgbClr val="3D3B49"/>
                </a:solidFill>
                <a:effectLst/>
              </a:rPr>
              <a:t>Memento</a:t>
            </a:r>
            <a:r>
              <a:rPr lang="en-US" b="0" i="0" dirty="0">
                <a:solidFill>
                  <a:srgbClr val="3D3B49"/>
                </a:solidFill>
                <a:effectLst/>
              </a:rPr>
              <a:t>, and </a:t>
            </a:r>
            <a:r>
              <a:rPr lang="en-US" b="1" i="0" dirty="0">
                <a:solidFill>
                  <a:srgbClr val="3D3B49"/>
                </a:solidFill>
                <a:effectLst/>
              </a:rPr>
              <a:t>Caretaker</a:t>
            </a:r>
            <a:r>
              <a:rPr lang="en-US" b="0" i="0" dirty="0">
                <a:solidFill>
                  <a:srgbClr val="3D3B49"/>
                </a:solidFill>
                <a:effectLst/>
              </a:rPr>
              <a:t>, as shown in the following class diagram:</a:t>
            </a:r>
            <a:endParaRPr lang="en-US" b="0" i="0" dirty="0">
              <a:effectLst/>
            </a:endParaRPr>
          </a:p>
          <a:p>
            <a:br>
              <a:rPr lang="en-US" dirty="0"/>
            </a:br>
            <a:endParaRPr lang="en-IN" dirty="0"/>
          </a:p>
        </p:txBody>
      </p:sp>
    </p:spTree>
    <p:extLst>
      <p:ext uri="{BB962C8B-B14F-4D97-AF65-F5344CB8AC3E}">
        <p14:creationId xmlns:p14="http://schemas.microsoft.com/office/powerpoint/2010/main" val="720389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582206"/>
            <a:ext cx="10470776" cy="5890311"/>
          </a:xfrm>
        </p:spPr>
        <p:txBody>
          <a:bodyPr>
            <a:normAutofit fontScale="32500" lnSpcReduction="20000"/>
          </a:bodyPr>
          <a:lstStyle/>
          <a:p>
            <a:pPr algn="l"/>
            <a:endParaRPr lang="en-US" b="0" i="0" dirty="0">
              <a:solidFill>
                <a:srgbClr val="3D3B49"/>
              </a:solidFill>
              <a:effectLst/>
            </a:endParaRPr>
          </a:p>
          <a:p>
            <a:pPr algn="l"/>
            <a:endParaRPr lang="en-US" dirty="0">
              <a:solidFill>
                <a:srgbClr val="3D3B49"/>
              </a:solidFill>
            </a:endParaRPr>
          </a:p>
          <a:p>
            <a:pPr algn="l"/>
            <a:endParaRPr lang="en-US" b="0" i="0" dirty="0">
              <a:solidFill>
                <a:srgbClr val="3D3B49"/>
              </a:solidFill>
              <a:effectLst/>
            </a:endParaRPr>
          </a:p>
          <a:p>
            <a:pPr algn="l"/>
            <a:endParaRPr lang="en-US" b="0" i="0" dirty="0">
              <a:solidFill>
                <a:srgbClr val="3D3B49"/>
              </a:solidFill>
              <a:effectLst/>
            </a:endParaRPr>
          </a:p>
          <a:p>
            <a:pPr algn="l"/>
            <a:endParaRPr lang="en-US" b="0" i="0" dirty="0">
              <a:solidFill>
                <a:srgbClr val="3D3B49"/>
              </a:solidFill>
              <a:effectLst/>
            </a:endParaRPr>
          </a:p>
          <a:p>
            <a:pPr algn="l"/>
            <a:endParaRPr lang="en-US" b="0" i="0" dirty="0">
              <a:solidFill>
                <a:srgbClr val="3D3B49"/>
              </a:solidFill>
              <a:effectLst/>
            </a:endParaRPr>
          </a:p>
          <a:p>
            <a:pPr algn="l"/>
            <a:endParaRPr lang="en-US" dirty="0">
              <a:solidFill>
                <a:srgbClr val="3D3B49"/>
              </a:solidFill>
            </a:endParaRPr>
          </a:p>
          <a:p>
            <a:pPr algn="l"/>
            <a:endParaRPr lang="en-US" b="0" i="0" dirty="0">
              <a:solidFill>
                <a:srgbClr val="3D3B49"/>
              </a:solidFill>
              <a:effectLst/>
            </a:endParaRPr>
          </a:p>
          <a:p>
            <a:pPr algn="l"/>
            <a:endParaRPr lang="en-US" b="0" i="0" dirty="0">
              <a:solidFill>
                <a:srgbClr val="3D3B49"/>
              </a:solidFill>
              <a:effectLst/>
            </a:endParaRPr>
          </a:p>
          <a:p>
            <a:pPr algn="l"/>
            <a:endParaRPr lang="en-US" b="0" i="0" dirty="0">
              <a:solidFill>
                <a:srgbClr val="3D3B49"/>
              </a:solidFill>
              <a:effectLst/>
            </a:endParaRPr>
          </a:p>
          <a:p>
            <a:pPr algn="l"/>
            <a:endParaRPr lang="en-US" b="0" i="0" dirty="0">
              <a:solidFill>
                <a:srgbClr val="3D3B49"/>
              </a:solidFill>
              <a:effectLst/>
            </a:endParaRPr>
          </a:p>
          <a:p>
            <a:pPr algn="l"/>
            <a:endParaRPr lang="en-US" sz="7400" b="0" i="0" dirty="0">
              <a:solidFill>
                <a:srgbClr val="3D3B49"/>
              </a:solidFill>
              <a:effectLst/>
            </a:endParaRPr>
          </a:p>
          <a:p>
            <a:pPr algn="l"/>
            <a:r>
              <a:rPr lang="en-US" sz="7400" b="0" i="0" dirty="0">
                <a:solidFill>
                  <a:srgbClr val="3D3B49"/>
                </a:solidFill>
                <a:effectLst/>
              </a:rPr>
              <a:t>The memento pattern relies on the following classes:</a:t>
            </a:r>
          </a:p>
          <a:p>
            <a:pPr algn="l">
              <a:buFont typeface="Arial" panose="020B0604020202020204" pitchFamily="34" charset="0"/>
              <a:buChar char="•"/>
            </a:pPr>
            <a:r>
              <a:rPr lang="en-US" sz="7400" b="1" i="0" dirty="0">
                <a:solidFill>
                  <a:srgbClr val="3D3B49"/>
                </a:solidFill>
                <a:effectLst/>
              </a:rPr>
              <a:t>Originator</a:t>
            </a:r>
            <a:r>
              <a:rPr lang="en-US" sz="7400" b="0" i="0" dirty="0">
                <a:solidFill>
                  <a:srgbClr val="3D3B49"/>
                </a:solidFill>
                <a:effectLst/>
              </a:rPr>
              <a:t>: The originator is the object for which we need to memorize the state in case we need to restore it at some point.</a:t>
            </a:r>
          </a:p>
          <a:p>
            <a:pPr algn="l">
              <a:buFont typeface="Arial" panose="020B0604020202020204" pitchFamily="34" charset="0"/>
              <a:buChar char="•"/>
            </a:pPr>
            <a:r>
              <a:rPr lang="en-US" sz="7400" b="1" i="0" dirty="0">
                <a:solidFill>
                  <a:srgbClr val="3D3B49"/>
                </a:solidFill>
                <a:effectLst/>
              </a:rPr>
              <a:t>Caretaker</a:t>
            </a:r>
            <a:r>
              <a:rPr lang="en-US" sz="7400" b="0" i="0" dirty="0">
                <a:solidFill>
                  <a:srgbClr val="3D3B49"/>
                </a:solidFill>
                <a:effectLst/>
              </a:rPr>
              <a:t>: This is the class responsible for triggering the changes in the originator or for triggering an action through which the originator returns to a previous state.</a:t>
            </a:r>
          </a:p>
          <a:p>
            <a:pPr algn="l">
              <a:buFont typeface="Arial" panose="020B0604020202020204" pitchFamily="34" charset="0"/>
              <a:buChar char="•"/>
            </a:pPr>
            <a:r>
              <a:rPr lang="en-US" sz="7400" b="1" i="0" dirty="0">
                <a:solidFill>
                  <a:srgbClr val="3D3B49"/>
                </a:solidFill>
                <a:effectLst/>
              </a:rPr>
              <a:t>Memento</a:t>
            </a:r>
            <a:r>
              <a:rPr lang="en-US" sz="7400" b="0" i="0" dirty="0">
                <a:solidFill>
                  <a:srgbClr val="3D3B49"/>
                </a:solidFill>
                <a:effectLst/>
              </a:rPr>
              <a:t>: This is the class responsible for storing the internal state of the originator. Memento provides two methods by which to set and get a state, but those methods should be hidden from the caretaker.</a:t>
            </a:r>
          </a:p>
          <a:p>
            <a:br>
              <a:rPr lang="en-US" dirty="0"/>
            </a:br>
            <a:endParaRPr lang="en-IN" dirty="0"/>
          </a:p>
        </p:txBody>
      </p:sp>
      <p:pic>
        <p:nvPicPr>
          <p:cNvPr id="3" name="Picture 2">
            <a:extLst>
              <a:ext uri="{FF2B5EF4-FFF2-40B4-BE49-F238E27FC236}">
                <a16:creationId xmlns:a16="http://schemas.microsoft.com/office/drawing/2014/main" id="{A88DC1A7-6D04-507D-91B8-03F23585DBD6}"/>
              </a:ext>
            </a:extLst>
          </p:cNvPr>
          <p:cNvPicPr>
            <a:picLocks noChangeAspect="1"/>
          </p:cNvPicPr>
          <p:nvPr/>
        </p:nvPicPr>
        <p:blipFill rotWithShape="1">
          <a:blip r:embed="rId3">
            <a:extLst>
              <a:ext uri="{28A0092B-C50C-407E-A947-70E740481C1C}">
                <a14:useLocalDpi xmlns:a14="http://schemas.microsoft.com/office/drawing/2010/main" val="0"/>
              </a:ext>
            </a:extLst>
          </a:blip>
          <a:srcRect l="731" t="4216" r="975" b="5486"/>
          <a:stretch/>
        </p:blipFill>
        <p:spPr>
          <a:xfrm>
            <a:off x="2079812" y="487305"/>
            <a:ext cx="6257365" cy="2031778"/>
          </a:xfrm>
          <a:prstGeom prst="rect">
            <a:avLst/>
          </a:prstGeom>
        </p:spPr>
      </p:pic>
    </p:spTree>
    <p:extLst>
      <p:ext uri="{BB962C8B-B14F-4D97-AF65-F5344CB8AC3E}">
        <p14:creationId xmlns:p14="http://schemas.microsoft.com/office/powerpoint/2010/main" val="1612256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582207"/>
            <a:ext cx="10470776" cy="5630334"/>
          </a:xfrm>
        </p:spPr>
        <p:txBody>
          <a:bodyPr/>
          <a:lstStyle/>
          <a:p>
            <a:pPr algn="just"/>
            <a:r>
              <a:rPr lang="en-US" sz="3200" b="1" i="0" dirty="0">
                <a:effectLst/>
              </a:rPr>
              <a:t>8. State Pattern</a:t>
            </a:r>
          </a:p>
          <a:p>
            <a:pPr marL="342900" indent="-342900" algn="l">
              <a:buFont typeface="Arial" panose="020B0604020202020204" pitchFamily="34" charset="0"/>
              <a:buChar char="•"/>
            </a:pPr>
            <a:r>
              <a:rPr lang="en-US" b="0" i="0" dirty="0">
                <a:effectLst/>
              </a:rPr>
              <a:t>A State Pattern says that "the class behavior changes based on its state". </a:t>
            </a:r>
          </a:p>
          <a:p>
            <a:pPr marL="342900" indent="-342900" algn="l">
              <a:buFont typeface="Arial" panose="020B0604020202020204" pitchFamily="34" charset="0"/>
              <a:buChar char="•"/>
            </a:pPr>
            <a:r>
              <a:rPr lang="en-US" b="0" i="0" dirty="0">
                <a:effectLst/>
              </a:rPr>
              <a:t>In State Pattern, we create objects which represent various states and a context object whose behavior varies as its state object changes.</a:t>
            </a:r>
          </a:p>
          <a:p>
            <a:pPr marL="342900" indent="-342900" algn="l">
              <a:buFont typeface="Arial" panose="020B0604020202020204" pitchFamily="34" charset="0"/>
              <a:buChar char="•"/>
            </a:pPr>
            <a:r>
              <a:rPr lang="en-US" b="0" i="0" dirty="0">
                <a:effectLst/>
              </a:rPr>
              <a:t>The State Pattern is also known as Objects for States.</a:t>
            </a:r>
          </a:p>
          <a:p>
            <a:pPr marL="342900" indent="-342900" algn="just">
              <a:buFont typeface="Wingdings" panose="05000000000000000000" pitchFamily="2" charset="2"/>
              <a:buChar char="Ø"/>
            </a:pPr>
            <a:r>
              <a:rPr lang="en-US" sz="2800" b="1" i="0" dirty="0">
                <a:effectLst/>
              </a:rPr>
              <a:t>Benefits:</a:t>
            </a:r>
          </a:p>
          <a:p>
            <a:pPr algn="just">
              <a:buFont typeface="Arial" panose="020B0604020202020204" pitchFamily="34" charset="0"/>
              <a:buChar char="•"/>
            </a:pPr>
            <a:r>
              <a:rPr lang="en-US" b="0" i="0" dirty="0">
                <a:effectLst/>
              </a:rPr>
              <a:t> It keeps the state-specific behavior.</a:t>
            </a:r>
          </a:p>
          <a:p>
            <a:pPr algn="just">
              <a:buFont typeface="Arial" panose="020B0604020202020204" pitchFamily="34" charset="0"/>
              <a:buChar char="•"/>
            </a:pPr>
            <a:r>
              <a:rPr lang="en-US" b="0" i="0" dirty="0">
                <a:effectLst/>
              </a:rPr>
              <a:t> It makes any state transitions explicit.</a:t>
            </a:r>
          </a:p>
          <a:p>
            <a:pPr marL="457200" indent="-457200" algn="l">
              <a:buFont typeface="Wingdings" panose="05000000000000000000" pitchFamily="2" charset="2"/>
              <a:buChar char="Ø"/>
            </a:pPr>
            <a:r>
              <a:rPr lang="en-US" sz="2800" b="1" i="0" dirty="0">
                <a:effectLst/>
              </a:rPr>
              <a:t>Implementation</a:t>
            </a:r>
          </a:p>
          <a:p>
            <a:pPr marL="342900" indent="-342900" algn="l">
              <a:buFont typeface="Arial" panose="020B0604020202020204" pitchFamily="34" charset="0"/>
              <a:buChar char="•"/>
            </a:pPr>
            <a:r>
              <a:rPr lang="en-US" b="0" dirty="0">
                <a:effectLst/>
              </a:rPr>
              <a:t>The structure of the strategy pattern is practically the same as the state pattern.</a:t>
            </a:r>
          </a:p>
          <a:p>
            <a:pPr marL="342900" indent="-342900" algn="l">
              <a:buFont typeface="Arial" panose="020B0604020202020204" pitchFamily="34" charset="0"/>
              <a:buChar char="•"/>
            </a:pPr>
            <a:r>
              <a:rPr lang="en-US" b="0" dirty="0">
                <a:effectLst/>
              </a:rPr>
              <a:t> However, the implementation and the intent are totally different:</a:t>
            </a:r>
          </a:p>
          <a:p>
            <a:pPr algn="l"/>
            <a:endParaRPr lang="en-IN" dirty="0"/>
          </a:p>
        </p:txBody>
      </p:sp>
    </p:spTree>
    <p:extLst>
      <p:ext uri="{BB962C8B-B14F-4D97-AF65-F5344CB8AC3E}">
        <p14:creationId xmlns:p14="http://schemas.microsoft.com/office/powerpoint/2010/main" val="761182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CCB16F-831F-D9F4-D800-06F2D9A98074}"/>
              </a:ext>
            </a:extLst>
          </p:cNvPr>
          <p:cNvSpPr>
            <a:spLocks noGrp="1"/>
          </p:cNvSpPr>
          <p:nvPr>
            <p:ph type="subTitle" idx="1"/>
          </p:nvPr>
        </p:nvSpPr>
        <p:spPr>
          <a:xfrm>
            <a:off x="618565" y="537882"/>
            <a:ext cx="10757647" cy="5988424"/>
          </a:xfrm>
        </p:spPr>
        <p:txBody>
          <a:bodyPr/>
          <a:lstStyle/>
          <a:p>
            <a:pPr algn="l"/>
            <a:endParaRPr lang="en-US" b="0" i="0" dirty="0">
              <a:solidFill>
                <a:srgbClr val="3D3B49"/>
              </a:solidFill>
              <a:effectLst/>
              <a:latin typeface="Noto serif" panose="02020600060500020200" pitchFamily="18" charset="0"/>
            </a:endParaRPr>
          </a:p>
          <a:p>
            <a:pPr algn="l"/>
            <a:endParaRPr lang="en-US" dirty="0">
              <a:solidFill>
                <a:srgbClr val="3D3B49"/>
              </a:solidFill>
              <a:latin typeface="Noto serif" panose="02020600060500020200" pitchFamily="18" charset="0"/>
            </a:endParaRPr>
          </a:p>
          <a:p>
            <a:pPr algn="l"/>
            <a:endParaRPr lang="en-US" b="0" i="0" dirty="0">
              <a:solidFill>
                <a:srgbClr val="3D3B49"/>
              </a:solidFill>
              <a:effectLst/>
              <a:latin typeface="Noto serif" panose="02020600060500020200" pitchFamily="18" charset="0"/>
            </a:endParaRPr>
          </a:p>
          <a:p>
            <a:pPr algn="l"/>
            <a:endParaRPr lang="en-US" dirty="0">
              <a:solidFill>
                <a:srgbClr val="3D3B49"/>
              </a:solidFill>
              <a:latin typeface="Noto serif" panose="02020600060500020200" pitchFamily="18" charset="0"/>
            </a:endParaRPr>
          </a:p>
          <a:p>
            <a:pPr algn="l"/>
            <a:endParaRPr lang="en-US" b="0" i="0" dirty="0">
              <a:solidFill>
                <a:srgbClr val="3D3B49"/>
              </a:solidFill>
              <a:effectLst/>
              <a:latin typeface="Noto serif" panose="02020600060500020200" pitchFamily="18" charset="0"/>
            </a:endParaRPr>
          </a:p>
          <a:p>
            <a:pPr algn="l"/>
            <a:endParaRPr lang="en-US" dirty="0">
              <a:solidFill>
                <a:srgbClr val="3D3B49"/>
              </a:solidFill>
              <a:latin typeface="Noto serif" panose="02020600060500020200" pitchFamily="18" charset="0"/>
            </a:endParaRPr>
          </a:p>
          <a:p>
            <a:pPr algn="l"/>
            <a:endParaRPr lang="en-US" b="0" i="0" dirty="0">
              <a:solidFill>
                <a:srgbClr val="3D3B49"/>
              </a:solidFill>
              <a:effectLst/>
              <a:latin typeface="Noto serif" panose="02020600060500020200" pitchFamily="18" charset="0"/>
            </a:endParaRPr>
          </a:p>
          <a:p>
            <a:pPr algn="l"/>
            <a:endParaRPr lang="en-US" dirty="0">
              <a:solidFill>
                <a:srgbClr val="3D3B49"/>
              </a:solidFill>
              <a:latin typeface="Noto serif" panose="02020600060500020200" pitchFamily="18" charset="0"/>
            </a:endParaRPr>
          </a:p>
          <a:p>
            <a:pPr algn="l"/>
            <a:r>
              <a:rPr lang="en-US" b="1" i="0" dirty="0">
                <a:solidFill>
                  <a:srgbClr val="3D3B49"/>
                </a:solidFill>
                <a:effectLst/>
              </a:rPr>
              <a:t>The strategy pattern is quite simple:</a:t>
            </a:r>
          </a:p>
          <a:p>
            <a:pPr algn="l">
              <a:buFont typeface="Arial" panose="020B0604020202020204" pitchFamily="34" charset="0"/>
              <a:buChar char="•"/>
            </a:pPr>
            <a:r>
              <a:rPr lang="en-US" i="0" dirty="0">
                <a:solidFill>
                  <a:srgbClr val="3D3B49"/>
                </a:solidFill>
                <a:effectLst/>
              </a:rPr>
              <a:t>  Strategy: The abstraction of a specific strategy</a:t>
            </a:r>
          </a:p>
          <a:p>
            <a:pPr algn="l">
              <a:buFont typeface="Arial" panose="020B0604020202020204" pitchFamily="34" charset="0"/>
              <a:buChar char="•"/>
            </a:pPr>
            <a:r>
              <a:rPr lang="en-US" i="0" dirty="0">
                <a:solidFill>
                  <a:srgbClr val="3D3B49"/>
                </a:solidFill>
                <a:effectLst/>
              </a:rPr>
              <a:t>  Concrete Strategy: The classes that implement the abstract strategy</a:t>
            </a:r>
          </a:p>
          <a:p>
            <a:pPr algn="l">
              <a:buFont typeface="Arial" panose="020B0604020202020204" pitchFamily="34" charset="0"/>
              <a:buChar char="•"/>
            </a:pPr>
            <a:r>
              <a:rPr lang="en-US" i="0" dirty="0">
                <a:solidFill>
                  <a:srgbClr val="3D3B49"/>
                </a:solidFill>
                <a:effectLst/>
              </a:rPr>
              <a:t>  Context: The class that runs a specific strategy</a:t>
            </a:r>
          </a:p>
        </p:txBody>
      </p:sp>
      <p:pic>
        <p:nvPicPr>
          <p:cNvPr id="4" name="Picture 3" descr="Logo&#10;&#10;Description automatically generated">
            <a:extLst>
              <a:ext uri="{FF2B5EF4-FFF2-40B4-BE49-F238E27FC236}">
                <a16:creationId xmlns:a16="http://schemas.microsoft.com/office/drawing/2014/main" id="{7CC30CA7-A2DD-AE98-53A9-FE225C6EE8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pic>
        <p:nvPicPr>
          <p:cNvPr id="8" name="Picture 7">
            <a:extLst>
              <a:ext uri="{FF2B5EF4-FFF2-40B4-BE49-F238E27FC236}">
                <a16:creationId xmlns:a16="http://schemas.microsoft.com/office/drawing/2014/main" id="{DABF21DA-29EF-221A-1890-D44CCA76E9D9}"/>
              </a:ext>
            </a:extLst>
          </p:cNvPr>
          <p:cNvPicPr>
            <a:picLocks noChangeAspect="1"/>
          </p:cNvPicPr>
          <p:nvPr/>
        </p:nvPicPr>
        <p:blipFill rotWithShape="1">
          <a:blip r:embed="rId3">
            <a:extLst>
              <a:ext uri="{28A0092B-C50C-407E-A947-70E740481C1C}">
                <a14:useLocalDpi xmlns:a14="http://schemas.microsoft.com/office/drawing/2010/main" val="0"/>
              </a:ext>
            </a:extLst>
          </a:blip>
          <a:srcRect l="851" t="1898" r="1561" b="2168"/>
          <a:stretch/>
        </p:blipFill>
        <p:spPr>
          <a:xfrm>
            <a:off x="1825915" y="797359"/>
            <a:ext cx="7252447" cy="3173506"/>
          </a:xfrm>
          <a:prstGeom prst="rect">
            <a:avLst/>
          </a:prstGeom>
        </p:spPr>
      </p:pic>
    </p:spTree>
    <p:extLst>
      <p:ext uri="{BB962C8B-B14F-4D97-AF65-F5344CB8AC3E}">
        <p14:creationId xmlns:p14="http://schemas.microsoft.com/office/powerpoint/2010/main" val="3565048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CCB16F-831F-D9F4-D800-06F2D9A98074}"/>
              </a:ext>
            </a:extLst>
          </p:cNvPr>
          <p:cNvSpPr>
            <a:spLocks noGrp="1"/>
          </p:cNvSpPr>
          <p:nvPr>
            <p:ph type="subTitle" idx="1"/>
          </p:nvPr>
        </p:nvSpPr>
        <p:spPr>
          <a:xfrm>
            <a:off x="618565" y="654424"/>
            <a:ext cx="10757647" cy="5871882"/>
          </a:xfrm>
        </p:spPr>
        <p:txBody>
          <a:bodyPr>
            <a:normAutofit/>
          </a:bodyPr>
          <a:lstStyle/>
          <a:p>
            <a:pPr algn="just"/>
            <a:r>
              <a:rPr lang="en-US" sz="3200" b="1" i="0" dirty="0">
                <a:solidFill>
                  <a:schemeClr val="accent2"/>
                </a:solidFill>
                <a:effectLst/>
              </a:rPr>
              <a:t>SOLID Principles</a:t>
            </a:r>
          </a:p>
          <a:p>
            <a:pPr marL="342900" indent="-342900" algn="just">
              <a:buFont typeface="Arial" panose="020B0604020202020204" pitchFamily="34" charset="0"/>
              <a:buChar char="•"/>
            </a:pPr>
            <a:r>
              <a:rPr lang="en-US" i="0" dirty="0">
                <a:effectLst/>
              </a:rPr>
              <a:t>In Java, SOLID principles are an object-oriented approach that are applied to software structure design. It is conceptualized by Robert C. Martin (also known as Uncle Bob). </a:t>
            </a:r>
          </a:p>
          <a:p>
            <a:pPr marL="342900" indent="-342900" algn="just">
              <a:buFont typeface="Arial" panose="020B0604020202020204" pitchFamily="34" charset="0"/>
              <a:buChar char="•"/>
            </a:pPr>
            <a:r>
              <a:rPr lang="en-US" i="0" dirty="0">
                <a:effectLst/>
              </a:rPr>
              <a:t>These five principles have changed the world of object-oriented programming, and also changed the way of writing software. </a:t>
            </a:r>
          </a:p>
          <a:p>
            <a:pPr marL="342900" indent="-342900" algn="just">
              <a:buFont typeface="Arial" panose="020B0604020202020204" pitchFamily="34" charset="0"/>
              <a:buChar char="•"/>
            </a:pPr>
            <a:r>
              <a:rPr lang="en-US" i="0" dirty="0">
                <a:effectLst/>
              </a:rPr>
              <a:t>It also ensures that the software is modular, easy to understand, debug, and refactor. </a:t>
            </a:r>
          </a:p>
          <a:p>
            <a:pPr marL="342900" indent="-342900" algn="just">
              <a:buFont typeface="Arial" panose="020B0604020202020204" pitchFamily="34" charset="0"/>
              <a:buChar char="•"/>
            </a:pPr>
            <a:r>
              <a:rPr lang="en-US" i="0" dirty="0">
                <a:effectLst/>
              </a:rPr>
              <a:t>In this section, we will discuss SOLID principles in Java with proper example.</a:t>
            </a:r>
          </a:p>
          <a:p>
            <a:pPr algn="just"/>
            <a:r>
              <a:rPr lang="en-US" b="1" i="0" dirty="0">
                <a:solidFill>
                  <a:srgbClr val="333333"/>
                </a:solidFill>
                <a:effectLst/>
              </a:rPr>
              <a:t>The word SOLID acronym for:</a:t>
            </a:r>
          </a:p>
          <a:p>
            <a:pPr algn="just"/>
            <a:r>
              <a:rPr lang="en-US" b="0" i="0" dirty="0">
                <a:solidFill>
                  <a:srgbClr val="000000"/>
                </a:solidFill>
                <a:effectLst/>
              </a:rPr>
              <a:t>1. Single Responsibility Principle (SRP)        4. Interface Segregation Principle (ISP)</a:t>
            </a:r>
          </a:p>
          <a:p>
            <a:pPr algn="just"/>
            <a:r>
              <a:rPr lang="en-US" b="0" i="0" dirty="0">
                <a:solidFill>
                  <a:srgbClr val="000000"/>
                </a:solidFill>
                <a:effectLst/>
              </a:rPr>
              <a:t>2. Open-Closed Principle (OCP)                     5. Dependency Inversion Principle (DIP)</a:t>
            </a:r>
          </a:p>
          <a:p>
            <a:pPr algn="just"/>
            <a:r>
              <a:rPr lang="en-US" b="0" i="0" dirty="0">
                <a:solidFill>
                  <a:srgbClr val="000000"/>
                </a:solidFill>
                <a:effectLst/>
              </a:rPr>
              <a:t>3. </a:t>
            </a:r>
            <a:r>
              <a:rPr lang="en-US" b="0" i="0" dirty="0" err="1">
                <a:solidFill>
                  <a:srgbClr val="000000"/>
                </a:solidFill>
                <a:effectLst/>
              </a:rPr>
              <a:t>Liskov</a:t>
            </a:r>
            <a:r>
              <a:rPr lang="en-US" b="0" i="0" dirty="0">
                <a:solidFill>
                  <a:srgbClr val="000000"/>
                </a:solidFill>
                <a:effectLst/>
              </a:rPr>
              <a:t> Substitution Principle (LSP)</a:t>
            </a:r>
          </a:p>
          <a:p>
            <a:pPr algn="l"/>
            <a:endParaRPr lang="en-IN" dirty="0"/>
          </a:p>
        </p:txBody>
      </p:sp>
      <p:pic>
        <p:nvPicPr>
          <p:cNvPr id="4" name="Picture 3" descr="Logo&#10;&#10;Description automatically generated">
            <a:extLst>
              <a:ext uri="{FF2B5EF4-FFF2-40B4-BE49-F238E27FC236}">
                <a16:creationId xmlns:a16="http://schemas.microsoft.com/office/drawing/2014/main" id="{7CC30CA7-A2DD-AE98-53A9-FE225C6EE8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931724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CCB16F-831F-D9F4-D800-06F2D9A98074}"/>
              </a:ext>
            </a:extLst>
          </p:cNvPr>
          <p:cNvSpPr>
            <a:spLocks noGrp="1"/>
          </p:cNvSpPr>
          <p:nvPr>
            <p:ph type="subTitle" idx="1"/>
          </p:nvPr>
        </p:nvSpPr>
        <p:spPr>
          <a:xfrm>
            <a:off x="591672" y="582206"/>
            <a:ext cx="10497670" cy="6078570"/>
          </a:xfrm>
        </p:spPr>
        <p:txBody>
          <a:bodyPr>
            <a:normAutofit/>
          </a:bodyPr>
          <a:lstStyle/>
          <a:p>
            <a:pPr algn="just"/>
            <a:r>
              <a:rPr lang="en-US" b="1" i="0" dirty="0">
                <a:effectLst/>
              </a:rPr>
              <a:t>1. Single Responsibility Principle</a:t>
            </a:r>
          </a:p>
          <a:p>
            <a:pPr marL="342900" indent="-342900" algn="just">
              <a:buFont typeface="Arial" panose="020B0604020202020204" pitchFamily="34" charset="0"/>
              <a:buChar char="•"/>
            </a:pPr>
            <a:r>
              <a:rPr lang="en-US" b="0" i="0" dirty="0">
                <a:effectLst/>
              </a:rPr>
              <a:t>The single responsibility principle states that </a:t>
            </a:r>
            <a:r>
              <a:rPr lang="en-US" b="1" i="0" dirty="0">
                <a:effectLst/>
              </a:rPr>
              <a:t>every Java class must perform a single functionality</a:t>
            </a:r>
            <a:r>
              <a:rPr lang="en-US" b="0" i="0" dirty="0">
                <a:effectLst/>
              </a:rPr>
              <a:t>. </a:t>
            </a:r>
          </a:p>
          <a:p>
            <a:pPr marL="342900" indent="-342900" algn="just">
              <a:buFont typeface="Arial" panose="020B0604020202020204" pitchFamily="34" charset="0"/>
              <a:buChar char="•"/>
            </a:pPr>
            <a:r>
              <a:rPr lang="en-US" b="0" i="0" dirty="0">
                <a:effectLst/>
              </a:rPr>
              <a:t>Implementation of multiple functionalities in a single class mashup the code and if any modification is required may affect the whole class. </a:t>
            </a:r>
          </a:p>
          <a:p>
            <a:pPr marL="342900" indent="-342900" algn="just">
              <a:buFont typeface="Arial" panose="020B0604020202020204" pitchFamily="34" charset="0"/>
              <a:buChar char="•"/>
            </a:pPr>
            <a:r>
              <a:rPr lang="en-US" b="0" i="0" dirty="0">
                <a:effectLst/>
              </a:rPr>
              <a:t>It precise the code and the code can be easily maintained. </a:t>
            </a:r>
          </a:p>
          <a:p>
            <a:pPr algn="just"/>
            <a:r>
              <a:rPr lang="en-US" b="1" dirty="0"/>
              <a:t>2. </a:t>
            </a:r>
            <a:r>
              <a:rPr lang="en-US" b="1" i="0" dirty="0">
                <a:effectLst/>
              </a:rPr>
              <a:t>Open-Closed Principle</a:t>
            </a:r>
          </a:p>
          <a:p>
            <a:pPr marL="342900" indent="-342900" algn="just">
              <a:buFont typeface="Arial" panose="020B0604020202020204" pitchFamily="34" charset="0"/>
              <a:buChar char="•"/>
            </a:pPr>
            <a:r>
              <a:rPr lang="en-US" b="0" i="0" dirty="0">
                <a:effectLst/>
              </a:rPr>
              <a:t>The application or module entities the methods, functions, variables, etc. </a:t>
            </a:r>
          </a:p>
          <a:p>
            <a:pPr marL="342900" indent="-342900" algn="just">
              <a:buFont typeface="Arial" panose="020B0604020202020204" pitchFamily="34" charset="0"/>
              <a:buChar char="•"/>
            </a:pPr>
            <a:r>
              <a:rPr lang="en-US" b="0" i="0" dirty="0">
                <a:effectLst/>
              </a:rPr>
              <a:t>The open-closed principle states that according to new requirements </a:t>
            </a:r>
            <a:r>
              <a:rPr lang="en-US" b="1" i="0" dirty="0">
                <a:effectLst/>
              </a:rPr>
              <a:t>the module should be open for extension but closed for modification.</a:t>
            </a:r>
            <a:r>
              <a:rPr lang="en-US" b="0" i="0" dirty="0">
                <a:effectLst/>
              </a:rPr>
              <a:t> </a:t>
            </a:r>
          </a:p>
          <a:p>
            <a:pPr marL="342900" indent="-342900" algn="just">
              <a:buFont typeface="Arial" panose="020B0604020202020204" pitchFamily="34" charset="0"/>
              <a:buChar char="•"/>
            </a:pPr>
            <a:r>
              <a:rPr lang="en-US" b="0" i="0" dirty="0">
                <a:effectLst/>
              </a:rPr>
              <a:t>The extension allows us to implement new functionality to the module. </a:t>
            </a:r>
          </a:p>
          <a:p>
            <a:pPr algn="just"/>
            <a:r>
              <a:rPr lang="en-US" b="1" i="0" dirty="0">
                <a:effectLst/>
              </a:rPr>
              <a:t>3. Interface Segregation Principle</a:t>
            </a:r>
          </a:p>
          <a:p>
            <a:pPr marL="342900" indent="-342900" algn="just">
              <a:buFont typeface="Arial" panose="020B0604020202020204" pitchFamily="34" charset="0"/>
              <a:buChar char="•"/>
            </a:pPr>
            <a:r>
              <a:rPr lang="en-US" b="0" i="0" dirty="0">
                <a:effectLst/>
              </a:rPr>
              <a:t>The principle states that the larger interfaces split into smaller ones. </a:t>
            </a:r>
          </a:p>
          <a:p>
            <a:pPr marL="342900" indent="-342900" algn="just">
              <a:buFont typeface="Arial" panose="020B0604020202020204" pitchFamily="34" charset="0"/>
              <a:buChar char="•"/>
            </a:pPr>
            <a:r>
              <a:rPr lang="en-US" b="0" i="0" dirty="0">
                <a:effectLst/>
              </a:rPr>
              <a:t>Because the implementation classes use only the methods that are required. </a:t>
            </a:r>
          </a:p>
        </p:txBody>
      </p:sp>
      <p:pic>
        <p:nvPicPr>
          <p:cNvPr id="4" name="Picture 3" descr="Logo&#10;&#10;Description automatically generated">
            <a:extLst>
              <a:ext uri="{FF2B5EF4-FFF2-40B4-BE49-F238E27FC236}">
                <a16:creationId xmlns:a16="http://schemas.microsoft.com/office/drawing/2014/main" id="{7CC30CA7-A2DD-AE98-53A9-FE225C6EE8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248393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CCB16F-831F-D9F4-D800-06F2D9A98074}"/>
              </a:ext>
            </a:extLst>
          </p:cNvPr>
          <p:cNvSpPr>
            <a:spLocks noGrp="1"/>
          </p:cNvSpPr>
          <p:nvPr>
            <p:ph type="subTitle" idx="1"/>
          </p:nvPr>
        </p:nvSpPr>
        <p:spPr>
          <a:xfrm>
            <a:off x="618565" y="304800"/>
            <a:ext cx="10757647" cy="6221505"/>
          </a:xfrm>
        </p:spPr>
        <p:txBody>
          <a:bodyPr/>
          <a:lstStyle/>
          <a:p>
            <a:pPr marL="342900" indent="-342900" algn="l">
              <a:buFont typeface="Arial" panose="020B0604020202020204" pitchFamily="34" charset="0"/>
              <a:buChar char="•"/>
            </a:pPr>
            <a:r>
              <a:rPr lang="en-US" b="0" i="0" dirty="0">
                <a:effectLst/>
              </a:rPr>
              <a:t>We should not force the client to use the methods that they </a:t>
            </a:r>
          </a:p>
          <a:p>
            <a:pPr algn="l"/>
            <a:r>
              <a:rPr lang="en-US" dirty="0"/>
              <a:t>     </a:t>
            </a:r>
            <a:r>
              <a:rPr lang="en-US" b="0" i="0" dirty="0">
                <a:effectLst/>
              </a:rPr>
              <a:t>do not want to use.</a:t>
            </a:r>
          </a:p>
          <a:p>
            <a:pPr marL="342900" indent="-342900" algn="l">
              <a:buFont typeface="Arial" panose="020B0604020202020204" pitchFamily="34" charset="0"/>
              <a:buChar char="•"/>
            </a:pPr>
            <a:r>
              <a:rPr lang="en-US" b="0" i="0" dirty="0">
                <a:effectLst/>
              </a:rPr>
              <a:t>The goal of the interface segregation principle is similar to the single responsibility principle.</a:t>
            </a:r>
          </a:p>
          <a:p>
            <a:pPr algn="just"/>
            <a:r>
              <a:rPr lang="en-US" b="1" i="0" dirty="0">
                <a:effectLst/>
              </a:rPr>
              <a:t>4. </a:t>
            </a:r>
            <a:r>
              <a:rPr lang="en-US" b="1" i="0" dirty="0" err="1">
                <a:effectLst/>
              </a:rPr>
              <a:t>Liskov</a:t>
            </a:r>
            <a:r>
              <a:rPr lang="en-US" b="1" i="0" dirty="0">
                <a:effectLst/>
              </a:rPr>
              <a:t> Substitution Principle</a:t>
            </a:r>
          </a:p>
          <a:p>
            <a:pPr marL="342900" indent="-342900" algn="just">
              <a:buFont typeface="Arial" panose="020B0604020202020204" pitchFamily="34" charset="0"/>
              <a:buChar char="•"/>
            </a:pPr>
            <a:r>
              <a:rPr lang="en-US" sz="2300" b="0" i="0" dirty="0">
                <a:effectLst/>
              </a:rPr>
              <a:t>The </a:t>
            </a:r>
            <a:r>
              <a:rPr lang="en-US" sz="2300" b="0" i="0" dirty="0" err="1">
                <a:effectLst/>
              </a:rPr>
              <a:t>Liskov</a:t>
            </a:r>
            <a:r>
              <a:rPr lang="en-US" sz="2300" b="0" i="0" dirty="0">
                <a:effectLst/>
              </a:rPr>
              <a:t> Substitution Principle (LSP) was introduced by </a:t>
            </a:r>
            <a:r>
              <a:rPr lang="en-US" sz="2300" b="1" i="0" dirty="0">
                <a:effectLst/>
              </a:rPr>
              <a:t>Barbara </a:t>
            </a:r>
            <a:r>
              <a:rPr lang="en-US" sz="2300" b="1" i="0" dirty="0" err="1">
                <a:effectLst/>
              </a:rPr>
              <a:t>Liskov</a:t>
            </a:r>
            <a:r>
              <a:rPr lang="en-US" sz="2300" b="0" i="0" dirty="0">
                <a:effectLst/>
              </a:rPr>
              <a:t>. </a:t>
            </a:r>
          </a:p>
          <a:p>
            <a:pPr marL="342900" indent="-342900" algn="just">
              <a:buFont typeface="Arial" panose="020B0604020202020204" pitchFamily="34" charset="0"/>
              <a:buChar char="•"/>
            </a:pPr>
            <a:r>
              <a:rPr lang="en-US" sz="2300" b="0" i="0" dirty="0">
                <a:effectLst/>
              </a:rPr>
              <a:t>It applies to inheritance in such a way that the </a:t>
            </a:r>
            <a:r>
              <a:rPr lang="en-US" sz="2300" b="1" i="0" dirty="0">
                <a:effectLst/>
              </a:rPr>
              <a:t>derived classes must be completely substitutable for their base classes</a:t>
            </a:r>
            <a:r>
              <a:rPr lang="en-US" sz="2300" b="0" i="0" dirty="0">
                <a:effectLst/>
              </a:rPr>
              <a:t>. </a:t>
            </a:r>
          </a:p>
          <a:p>
            <a:pPr marL="342900" indent="-342900" algn="just">
              <a:buFont typeface="Arial" panose="020B0604020202020204" pitchFamily="34" charset="0"/>
              <a:buChar char="•"/>
            </a:pPr>
            <a:r>
              <a:rPr lang="en-US" sz="2300" b="0" i="0" dirty="0">
                <a:effectLst/>
              </a:rPr>
              <a:t>In other words, if class A is a subtype of class B, then we should be able to replace B with A without interrupting the behavior of the program.</a:t>
            </a:r>
          </a:p>
          <a:p>
            <a:pPr marL="342900" indent="-342900" algn="just">
              <a:buFont typeface="Arial" panose="020B0604020202020204" pitchFamily="34" charset="0"/>
              <a:buChar char="•"/>
            </a:pPr>
            <a:r>
              <a:rPr lang="en-US" sz="2300" b="0" i="0" dirty="0">
                <a:effectLst/>
              </a:rPr>
              <a:t>It extends the open-close principle and also focuses on the behavior of a superclass and its subtypes. </a:t>
            </a:r>
          </a:p>
          <a:p>
            <a:pPr marL="342900" indent="-342900" algn="just">
              <a:buFont typeface="Arial" panose="020B0604020202020204" pitchFamily="34" charset="0"/>
              <a:buChar char="•"/>
            </a:pPr>
            <a:r>
              <a:rPr lang="en-US" sz="2300" b="0" i="0" dirty="0">
                <a:effectLst/>
              </a:rPr>
              <a:t>We should design the classes to preserve the property unless we have a strong reason to do otherwise.</a:t>
            </a:r>
          </a:p>
          <a:p>
            <a:pPr algn="l"/>
            <a:endParaRPr lang="en-IN" dirty="0"/>
          </a:p>
        </p:txBody>
      </p:sp>
      <p:pic>
        <p:nvPicPr>
          <p:cNvPr id="4" name="Picture 3" descr="Logo&#10;&#10;Description automatically generated">
            <a:extLst>
              <a:ext uri="{FF2B5EF4-FFF2-40B4-BE49-F238E27FC236}">
                <a16:creationId xmlns:a16="http://schemas.microsoft.com/office/drawing/2014/main" id="{7CC30CA7-A2DD-AE98-53A9-FE225C6EE8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482759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CCB16F-831F-D9F4-D800-06F2D9A98074}"/>
              </a:ext>
            </a:extLst>
          </p:cNvPr>
          <p:cNvSpPr>
            <a:spLocks noGrp="1"/>
          </p:cNvSpPr>
          <p:nvPr>
            <p:ph type="subTitle" idx="1"/>
          </p:nvPr>
        </p:nvSpPr>
        <p:spPr>
          <a:xfrm>
            <a:off x="618565" y="797858"/>
            <a:ext cx="10757647" cy="5728447"/>
          </a:xfrm>
        </p:spPr>
        <p:txBody>
          <a:bodyPr/>
          <a:lstStyle/>
          <a:p>
            <a:pPr algn="just"/>
            <a:r>
              <a:rPr lang="en-US" b="1" i="0" dirty="0">
                <a:effectLst/>
              </a:rPr>
              <a:t>5. Dependency Inversion Principle</a:t>
            </a:r>
          </a:p>
          <a:p>
            <a:pPr marL="342900" indent="-342900" algn="l">
              <a:buFont typeface="Arial" panose="020B0604020202020204" pitchFamily="34" charset="0"/>
              <a:buChar char="•"/>
            </a:pPr>
            <a:r>
              <a:rPr lang="en-US" b="0" i="0" dirty="0">
                <a:effectLst/>
              </a:rPr>
              <a:t>The principle states that we must use abstraction (abstract classes and interfaces) instead of concrete implementations. </a:t>
            </a:r>
          </a:p>
          <a:p>
            <a:pPr marL="342900" indent="-342900" algn="l">
              <a:buFont typeface="Arial" panose="020B0604020202020204" pitchFamily="34" charset="0"/>
              <a:buChar char="•"/>
            </a:pPr>
            <a:r>
              <a:rPr lang="en-US" b="0" i="0" dirty="0">
                <a:effectLst/>
              </a:rPr>
              <a:t>High-level modules should not depend on the low-level module but both should depend on the abstraction. </a:t>
            </a:r>
          </a:p>
          <a:p>
            <a:pPr marL="342900" indent="-342900" algn="l">
              <a:buFont typeface="Arial" panose="020B0604020202020204" pitchFamily="34" charset="0"/>
              <a:buChar char="•"/>
            </a:pPr>
            <a:r>
              <a:rPr lang="en-US" b="0" i="0" dirty="0">
                <a:effectLst/>
              </a:rPr>
              <a:t>Because the abstraction does not depend on detail but the detail depends on abstraction.</a:t>
            </a:r>
          </a:p>
          <a:p>
            <a:pPr marL="342900" indent="-342900" algn="just">
              <a:buFont typeface="Wingdings" panose="05000000000000000000" pitchFamily="2" charset="2"/>
              <a:buChar char="Ø"/>
            </a:pPr>
            <a:r>
              <a:rPr lang="en-US" b="1" i="0" dirty="0">
                <a:effectLst/>
              </a:rPr>
              <a:t>Why should we use SOLID principles?</a:t>
            </a:r>
          </a:p>
          <a:p>
            <a:pPr algn="just">
              <a:buFont typeface="Arial" panose="020B0604020202020204" pitchFamily="34" charset="0"/>
              <a:buChar char="•"/>
            </a:pPr>
            <a:r>
              <a:rPr lang="en-US" b="0" i="0" dirty="0">
                <a:effectLst/>
              </a:rPr>
              <a:t> It reduces the dependencies so that a block of code can be changed without affecting the other code blocks.</a:t>
            </a:r>
          </a:p>
          <a:p>
            <a:pPr algn="just">
              <a:buFont typeface="Arial" panose="020B0604020202020204" pitchFamily="34" charset="0"/>
              <a:buChar char="•"/>
            </a:pPr>
            <a:r>
              <a:rPr lang="en-US" b="0" i="0" dirty="0">
                <a:effectLst/>
              </a:rPr>
              <a:t> The principles intended to make design easier, understandable.</a:t>
            </a:r>
          </a:p>
          <a:p>
            <a:pPr algn="just">
              <a:buFont typeface="Arial" panose="020B0604020202020204" pitchFamily="34" charset="0"/>
              <a:buChar char="•"/>
            </a:pPr>
            <a:r>
              <a:rPr lang="en-US" b="0" i="0" dirty="0">
                <a:effectLst/>
              </a:rPr>
              <a:t> By using the principles, the system is maintainable, testable, scalable, and reusable.</a:t>
            </a:r>
          </a:p>
          <a:p>
            <a:pPr algn="just">
              <a:buFont typeface="Arial" panose="020B0604020202020204" pitchFamily="34" charset="0"/>
              <a:buChar char="•"/>
            </a:pPr>
            <a:r>
              <a:rPr lang="en-US" b="0" i="0" dirty="0">
                <a:effectLst/>
              </a:rPr>
              <a:t> It avoids the bad design of the software.</a:t>
            </a:r>
          </a:p>
          <a:p>
            <a:pPr algn="l"/>
            <a:endParaRPr lang="en-IN" dirty="0"/>
          </a:p>
        </p:txBody>
      </p:sp>
      <p:pic>
        <p:nvPicPr>
          <p:cNvPr id="4" name="Picture 3" descr="Logo&#10;&#10;Description automatically generated">
            <a:extLst>
              <a:ext uri="{FF2B5EF4-FFF2-40B4-BE49-F238E27FC236}">
                <a16:creationId xmlns:a16="http://schemas.microsoft.com/office/drawing/2014/main" id="{7CC30CA7-A2DD-AE98-53A9-FE225C6EE8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931683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CCB16F-831F-D9F4-D800-06F2D9A98074}"/>
              </a:ext>
            </a:extLst>
          </p:cNvPr>
          <p:cNvSpPr>
            <a:spLocks noGrp="1"/>
          </p:cNvSpPr>
          <p:nvPr>
            <p:ph type="subTitle" idx="1"/>
          </p:nvPr>
        </p:nvSpPr>
        <p:spPr>
          <a:xfrm>
            <a:off x="1757082" y="2725270"/>
            <a:ext cx="8337177" cy="1093695"/>
          </a:xfrm>
        </p:spPr>
        <p:txBody>
          <a:bodyPr>
            <a:normAutofit/>
          </a:bodyPr>
          <a:lstStyle/>
          <a:p>
            <a:r>
              <a:rPr lang="en-IN" sz="6000" b="1" dirty="0">
                <a:solidFill>
                  <a:schemeClr val="accent2"/>
                </a:solidFill>
              </a:rPr>
              <a:t>THANK YOU</a:t>
            </a:r>
          </a:p>
        </p:txBody>
      </p:sp>
      <p:pic>
        <p:nvPicPr>
          <p:cNvPr id="4" name="Picture 3" descr="Logo&#10;&#10;Description automatically generated">
            <a:extLst>
              <a:ext uri="{FF2B5EF4-FFF2-40B4-BE49-F238E27FC236}">
                <a16:creationId xmlns:a16="http://schemas.microsoft.com/office/drawing/2014/main" id="{7CC30CA7-A2DD-AE98-53A9-FE225C6EE8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502255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582207"/>
            <a:ext cx="10470776" cy="5630334"/>
          </a:xfrm>
        </p:spPr>
        <p:txBody>
          <a:bodyPr>
            <a:normAutofit/>
          </a:bodyPr>
          <a:lstStyle/>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r>
              <a:rPr lang="en-US" sz="2300" b="0" i="0" dirty="0">
                <a:solidFill>
                  <a:srgbClr val="3D3B49"/>
                </a:solidFill>
                <a:effectLst/>
              </a:rPr>
              <a:t>We can distinguish between the following actors from the implementation diagram:</a:t>
            </a:r>
          </a:p>
          <a:p>
            <a:pPr algn="l">
              <a:buFont typeface="Arial" panose="020B0604020202020204" pitchFamily="34" charset="0"/>
              <a:buChar char="•"/>
            </a:pPr>
            <a:r>
              <a:rPr lang="en-US" sz="2300" b="0" i="0" dirty="0">
                <a:solidFill>
                  <a:srgbClr val="3D3B49"/>
                </a:solidFill>
                <a:effectLst/>
              </a:rPr>
              <a:t>Client : The code client</a:t>
            </a:r>
          </a:p>
          <a:p>
            <a:pPr algn="l">
              <a:buFont typeface="Arial" panose="020B0604020202020204" pitchFamily="34" charset="0"/>
              <a:buChar char="•"/>
            </a:pPr>
            <a:r>
              <a:rPr lang="en-US" sz="2300" b="0" i="0" dirty="0">
                <a:solidFill>
                  <a:srgbClr val="3D3B49"/>
                </a:solidFill>
                <a:effectLst/>
              </a:rPr>
              <a:t>Adapter : The adapter class that forwards the calls to the </a:t>
            </a:r>
            <a:r>
              <a:rPr lang="en-US" sz="2300" b="0" i="0" dirty="0" err="1">
                <a:solidFill>
                  <a:srgbClr val="3D3B49"/>
                </a:solidFill>
                <a:effectLst/>
              </a:rPr>
              <a:t>adaptee</a:t>
            </a:r>
            <a:endParaRPr lang="en-US" sz="2300" b="0" i="0" dirty="0">
              <a:solidFill>
                <a:srgbClr val="3D3B49"/>
              </a:solidFill>
              <a:effectLst/>
            </a:endParaRPr>
          </a:p>
          <a:p>
            <a:pPr algn="l">
              <a:buFont typeface="Arial" panose="020B0604020202020204" pitchFamily="34" charset="0"/>
              <a:buChar char="•"/>
            </a:pPr>
            <a:r>
              <a:rPr lang="en-US" sz="2300" b="0" i="0" dirty="0" err="1">
                <a:solidFill>
                  <a:srgbClr val="3D3B49"/>
                </a:solidFill>
                <a:effectLst/>
              </a:rPr>
              <a:t>Adaptee</a:t>
            </a:r>
            <a:r>
              <a:rPr lang="en-US" sz="2300" b="0" i="0" dirty="0">
                <a:solidFill>
                  <a:srgbClr val="3D3B49"/>
                </a:solidFill>
                <a:effectLst/>
              </a:rPr>
              <a:t> : The old code that needs to be adapted</a:t>
            </a:r>
          </a:p>
          <a:p>
            <a:pPr algn="l">
              <a:buFont typeface="Arial" panose="020B0604020202020204" pitchFamily="34" charset="0"/>
              <a:buChar char="•"/>
            </a:pPr>
            <a:r>
              <a:rPr lang="en-US" sz="2300" b="0" i="0" dirty="0">
                <a:solidFill>
                  <a:srgbClr val="3D3B49"/>
                </a:solidFill>
                <a:effectLst/>
              </a:rPr>
              <a:t>Target : The new interface to support</a:t>
            </a:r>
          </a:p>
          <a:p>
            <a:pPr algn="l"/>
            <a:endParaRPr lang="en-IN" dirty="0"/>
          </a:p>
        </p:txBody>
      </p:sp>
      <p:pic>
        <p:nvPicPr>
          <p:cNvPr id="3" name="Picture 2">
            <a:extLst>
              <a:ext uri="{FF2B5EF4-FFF2-40B4-BE49-F238E27FC236}">
                <a16:creationId xmlns:a16="http://schemas.microsoft.com/office/drawing/2014/main" id="{9DF5754C-F47B-3F54-D6CD-4F76A4CFF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5717" y="645459"/>
            <a:ext cx="7763435" cy="3003175"/>
          </a:xfrm>
          <a:prstGeom prst="rect">
            <a:avLst/>
          </a:prstGeom>
        </p:spPr>
      </p:pic>
    </p:spTree>
    <p:extLst>
      <p:ext uri="{BB962C8B-B14F-4D97-AF65-F5344CB8AC3E}">
        <p14:creationId xmlns:p14="http://schemas.microsoft.com/office/powerpoint/2010/main" val="145065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582207"/>
            <a:ext cx="10470776" cy="5881346"/>
          </a:xfrm>
        </p:spPr>
        <p:txBody>
          <a:bodyPr>
            <a:normAutofit fontScale="85000" lnSpcReduction="20000"/>
          </a:bodyPr>
          <a:lstStyle/>
          <a:p>
            <a:pPr algn="l"/>
            <a:r>
              <a:rPr lang="en-IN" sz="2800" b="1" i="0" dirty="0">
                <a:solidFill>
                  <a:srgbClr val="3D3B49"/>
                </a:solidFill>
                <a:effectLst/>
              </a:rPr>
              <a:t>2. Proxy pattern</a:t>
            </a:r>
          </a:p>
          <a:p>
            <a:pPr marL="342900" indent="-342900" algn="l">
              <a:buFont typeface="Wingdings" panose="05000000000000000000" pitchFamily="2" charset="2"/>
              <a:buChar char="Ø"/>
            </a:pPr>
            <a:r>
              <a:rPr lang="en-US" b="1" i="0" dirty="0">
                <a:solidFill>
                  <a:srgbClr val="3D3B49"/>
                </a:solidFill>
                <a:effectLst/>
              </a:rPr>
              <a:t>Implementation</a:t>
            </a:r>
          </a:p>
          <a:p>
            <a:pPr marL="342900" indent="-342900" algn="l">
              <a:buFont typeface="Arial" panose="020B0604020202020204" pitchFamily="34" charset="0"/>
              <a:buChar char="•"/>
            </a:pPr>
            <a:r>
              <a:rPr lang="en-US" sz="2600" b="0" dirty="0">
                <a:effectLst/>
              </a:rPr>
              <a:t>The following diagram models the proxy pattern. Notice that since both the real and the proxy subjects implement the same interface, they can be interchangeable:</a:t>
            </a:r>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US" b="0" i="0" dirty="0">
              <a:solidFill>
                <a:srgbClr val="3D3B49"/>
              </a:solidFill>
              <a:effectLst/>
            </a:endParaRPr>
          </a:p>
          <a:p>
            <a:pPr algn="l"/>
            <a:endParaRPr lang="en-US" b="0" i="0" dirty="0">
              <a:solidFill>
                <a:srgbClr val="3D3B49"/>
              </a:solidFill>
              <a:effectLst/>
            </a:endParaRPr>
          </a:p>
          <a:p>
            <a:pPr algn="l"/>
            <a:endParaRPr lang="en-US" b="0" i="0" dirty="0">
              <a:solidFill>
                <a:srgbClr val="3D3B49"/>
              </a:solidFill>
              <a:effectLst/>
            </a:endParaRPr>
          </a:p>
          <a:p>
            <a:pPr algn="l"/>
            <a:r>
              <a:rPr lang="en-US" b="0" i="0" dirty="0">
                <a:solidFill>
                  <a:srgbClr val="3D3B49"/>
                </a:solidFill>
                <a:effectLst/>
              </a:rPr>
              <a:t>We can distinguish between the following actors in the implementation diagram:</a:t>
            </a:r>
          </a:p>
          <a:p>
            <a:pPr algn="l">
              <a:buFont typeface="Arial" panose="020B0604020202020204" pitchFamily="34" charset="0"/>
              <a:buChar char="•"/>
            </a:pPr>
            <a:r>
              <a:rPr lang="en-US" b="1" i="0" dirty="0">
                <a:solidFill>
                  <a:srgbClr val="3D3B49"/>
                </a:solidFill>
                <a:effectLst/>
              </a:rPr>
              <a:t> Subject</a:t>
            </a:r>
            <a:r>
              <a:rPr lang="en-US" b="0" i="0" dirty="0">
                <a:solidFill>
                  <a:srgbClr val="3D3B49"/>
                </a:solidFill>
                <a:effectLst/>
              </a:rPr>
              <a:t>: The existing interface used by the client</a:t>
            </a:r>
          </a:p>
          <a:p>
            <a:pPr algn="l">
              <a:buFont typeface="Arial" panose="020B0604020202020204" pitchFamily="34" charset="0"/>
              <a:buChar char="•"/>
            </a:pPr>
            <a:r>
              <a:rPr lang="en-US" b="1" i="0" dirty="0">
                <a:solidFill>
                  <a:srgbClr val="3D3B49"/>
                </a:solidFill>
                <a:effectLst/>
              </a:rPr>
              <a:t> Real Subject</a:t>
            </a:r>
            <a:r>
              <a:rPr lang="en-US" b="0" i="0" dirty="0">
                <a:solidFill>
                  <a:srgbClr val="3D3B49"/>
                </a:solidFill>
                <a:effectLst/>
              </a:rPr>
              <a:t>: The real object's class</a:t>
            </a:r>
          </a:p>
          <a:p>
            <a:pPr algn="l">
              <a:buFont typeface="Arial" panose="020B0604020202020204" pitchFamily="34" charset="0"/>
              <a:buChar char="•"/>
            </a:pPr>
            <a:r>
              <a:rPr lang="en-US" b="1" i="0" dirty="0">
                <a:solidFill>
                  <a:srgbClr val="3D3B49"/>
                </a:solidFill>
                <a:effectLst/>
              </a:rPr>
              <a:t> Proxy Subject</a:t>
            </a:r>
            <a:r>
              <a:rPr lang="en-US" b="0" i="0" dirty="0">
                <a:solidFill>
                  <a:srgbClr val="3D3B49"/>
                </a:solidFill>
                <a:effectLst/>
              </a:rPr>
              <a:t>: The proxy class</a:t>
            </a:r>
          </a:p>
          <a:p>
            <a:pPr algn="l"/>
            <a:endParaRPr lang="en-IN" dirty="0"/>
          </a:p>
        </p:txBody>
      </p:sp>
      <p:pic>
        <p:nvPicPr>
          <p:cNvPr id="3" name="Picture 2">
            <a:extLst>
              <a:ext uri="{FF2B5EF4-FFF2-40B4-BE49-F238E27FC236}">
                <a16:creationId xmlns:a16="http://schemas.microsoft.com/office/drawing/2014/main" id="{B857425F-CAF7-5EE4-BF37-D03533A3F4EC}"/>
              </a:ext>
            </a:extLst>
          </p:cNvPr>
          <p:cNvPicPr>
            <a:picLocks noChangeAspect="1"/>
          </p:cNvPicPr>
          <p:nvPr/>
        </p:nvPicPr>
        <p:blipFill rotWithShape="1">
          <a:blip r:embed="rId3">
            <a:extLst>
              <a:ext uri="{28A0092B-C50C-407E-A947-70E740481C1C}">
                <a14:useLocalDpi xmlns:a14="http://schemas.microsoft.com/office/drawing/2010/main" val="0"/>
              </a:ext>
            </a:extLst>
          </a:blip>
          <a:srcRect l="2536" t="3693" r="1736" b="2204"/>
          <a:stretch/>
        </p:blipFill>
        <p:spPr>
          <a:xfrm>
            <a:off x="2330825" y="2012576"/>
            <a:ext cx="6427694" cy="2832847"/>
          </a:xfrm>
          <a:prstGeom prst="rect">
            <a:avLst/>
          </a:prstGeom>
        </p:spPr>
      </p:pic>
    </p:spTree>
    <p:extLst>
      <p:ext uri="{BB962C8B-B14F-4D97-AF65-F5344CB8AC3E}">
        <p14:creationId xmlns:p14="http://schemas.microsoft.com/office/powerpoint/2010/main" val="120483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582207"/>
            <a:ext cx="10470776" cy="5630334"/>
          </a:xfrm>
        </p:spPr>
        <p:txBody>
          <a:bodyPr/>
          <a:lstStyle/>
          <a:p>
            <a:pPr algn="l"/>
            <a:r>
              <a:rPr lang="en-IN" sz="3200" b="1" i="0" dirty="0">
                <a:solidFill>
                  <a:srgbClr val="3D3B49"/>
                </a:solidFill>
                <a:effectLst/>
              </a:rPr>
              <a:t>3. Decorator pattern</a:t>
            </a:r>
          </a:p>
          <a:p>
            <a:pPr marL="342900" indent="-342900" algn="l">
              <a:buFont typeface="Wingdings" panose="05000000000000000000" pitchFamily="2" charset="2"/>
              <a:buChar char="Ø"/>
            </a:pPr>
            <a:r>
              <a:rPr lang="en-US" sz="2800" b="1" i="0" dirty="0">
                <a:solidFill>
                  <a:srgbClr val="3D3B49"/>
                </a:solidFill>
                <a:effectLst/>
              </a:rPr>
              <a:t>Implementation</a:t>
            </a:r>
          </a:p>
          <a:p>
            <a:pPr marL="342900" indent="-342900" algn="l">
              <a:buFont typeface="Arial" panose="020B0604020202020204" pitchFamily="34" charset="0"/>
              <a:buChar char="•"/>
            </a:pPr>
            <a:r>
              <a:rPr lang="en-US" b="0" i="0" dirty="0">
                <a:solidFill>
                  <a:srgbClr val="3D3B49"/>
                </a:solidFill>
                <a:effectLst/>
              </a:rPr>
              <a:t>The following diagram models the decorator pattern. </a:t>
            </a:r>
          </a:p>
          <a:p>
            <a:pPr marL="342900" indent="-342900" algn="l">
              <a:buFont typeface="Arial" panose="020B0604020202020204" pitchFamily="34" charset="0"/>
              <a:buChar char="•"/>
            </a:pPr>
            <a:r>
              <a:rPr lang="en-US" b="0" i="0" dirty="0">
                <a:solidFill>
                  <a:srgbClr val="3D3B49"/>
                </a:solidFill>
                <a:effectLst/>
              </a:rPr>
              <a:t>It shows that the extended component and the decorated component can be replaced, one with the other. </a:t>
            </a:r>
          </a:p>
          <a:p>
            <a:pPr marL="342900" indent="-342900" algn="l">
              <a:buFont typeface="Arial" panose="020B0604020202020204" pitchFamily="34" charset="0"/>
              <a:buChar char="•"/>
            </a:pPr>
            <a:r>
              <a:rPr lang="en-US" b="0" i="0" dirty="0">
                <a:solidFill>
                  <a:srgbClr val="3D3B49"/>
                </a:solidFill>
                <a:effectLst/>
              </a:rPr>
              <a:t>The decorator can be applied recursively; it can be applied to an existing component implementation but also applied to another decorator, or even to itself. </a:t>
            </a:r>
          </a:p>
          <a:p>
            <a:pPr marL="342900" indent="-342900" algn="l">
              <a:buFont typeface="Arial" panose="020B0604020202020204" pitchFamily="34" charset="0"/>
              <a:buChar char="•"/>
            </a:pPr>
            <a:r>
              <a:rPr lang="en-US" b="0" i="0" dirty="0">
                <a:solidFill>
                  <a:srgbClr val="3D3B49"/>
                </a:solidFill>
                <a:effectLst/>
              </a:rPr>
              <a:t>The decorator interface is not fixed to the component interface; it can add extra methods, which may be used by the decorator's children, as shown in this diagram</a:t>
            </a:r>
          </a:p>
          <a:p>
            <a:br>
              <a:rPr lang="en-US" dirty="0"/>
            </a:br>
            <a:endParaRPr lang="en-IN" dirty="0"/>
          </a:p>
        </p:txBody>
      </p:sp>
    </p:spTree>
    <p:extLst>
      <p:ext uri="{BB962C8B-B14F-4D97-AF65-F5344CB8AC3E}">
        <p14:creationId xmlns:p14="http://schemas.microsoft.com/office/powerpoint/2010/main" val="2371832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582207"/>
            <a:ext cx="10470776" cy="5854452"/>
          </a:xfrm>
        </p:spPr>
        <p:txBody>
          <a:bodyPr>
            <a:normAutofit/>
          </a:bodyPr>
          <a:lstStyle/>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r>
              <a:rPr lang="en-US" sz="2000" b="0" i="0" dirty="0">
                <a:solidFill>
                  <a:srgbClr val="3D3B49"/>
                </a:solidFill>
                <a:effectLst/>
              </a:rPr>
              <a:t>We can distinguish between the following actors in the implementation diagram:</a:t>
            </a:r>
          </a:p>
          <a:p>
            <a:pPr algn="l">
              <a:buFont typeface="Arial" panose="020B0604020202020204" pitchFamily="34" charset="0"/>
              <a:buChar char="•"/>
            </a:pPr>
            <a:r>
              <a:rPr lang="en-US" sz="2000" b="1" i="0" dirty="0">
                <a:solidFill>
                  <a:srgbClr val="3D3B49"/>
                </a:solidFill>
                <a:effectLst/>
              </a:rPr>
              <a:t> Component</a:t>
            </a:r>
            <a:r>
              <a:rPr lang="en-US" sz="2000" b="0" i="0" dirty="0">
                <a:solidFill>
                  <a:srgbClr val="3D3B49"/>
                </a:solidFill>
                <a:effectLst/>
              </a:rPr>
              <a:t>: This is the abstract component (it can be an interface)</a:t>
            </a:r>
          </a:p>
          <a:p>
            <a:pPr algn="l">
              <a:buFont typeface="Arial" panose="020B0604020202020204" pitchFamily="34" charset="0"/>
              <a:buChar char="•"/>
            </a:pPr>
            <a:r>
              <a:rPr lang="en-US" sz="2000" b="1" i="0" dirty="0">
                <a:solidFill>
                  <a:srgbClr val="3D3B49"/>
                </a:solidFill>
                <a:effectLst/>
              </a:rPr>
              <a:t> Component Implementation</a:t>
            </a:r>
            <a:r>
              <a:rPr lang="en-US" sz="2000" b="0" i="0" dirty="0">
                <a:solidFill>
                  <a:srgbClr val="3D3B49"/>
                </a:solidFill>
                <a:effectLst/>
              </a:rPr>
              <a:t>: This is one of the components we would like to decorate</a:t>
            </a:r>
          </a:p>
          <a:p>
            <a:pPr algn="l">
              <a:buFont typeface="Arial" panose="020B0604020202020204" pitchFamily="34" charset="0"/>
              <a:buChar char="•"/>
            </a:pPr>
            <a:r>
              <a:rPr lang="en-US" sz="2000" b="1" i="0" dirty="0">
                <a:solidFill>
                  <a:srgbClr val="3D3B49"/>
                </a:solidFill>
                <a:effectLst/>
              </a:rPr>
              <a:t> Decorator</a:t>
            </a:r>
            <a:r>
              <a:rPr lang="en-US" sz="2000" b="0" i="0" dirty="0">
                <a:solidFill>
                  <a:srgbClr val="3D3B49"/>
                </a:solidFill>
                <a:effectLst/>
              </a:rPr>
              <a:t>: This is an abstract component decorator</a:t>
            </a:r>
          </a:p>
          <a:p>
            <a:pPr algn="l">
              <a:buFont typeface="Arial" panose="020B0604020202020204" pitchFamily="34" charset="0"/>
              <a:buChar char="•"/>
            </a:pPr>
            <a:r>
              <a:rPr lang="en-US" sz="2000" b="1" i="0" dirty="0">
                <a:solidFill>
                  <a:srgbClr val="3D3B49"/>
                </a:solidFill>
                <a:effectLst/>
              </a:rPr>
              <a:t> Extended Component</a:t>
            </a:r>
            <a:r>
              <a:rPr lang="en-US" sz="2000" b="0" i="0" dirty="0">
                <a:solidFill>
                  <a:srgbClr val="3D3B49"/>
                </a:solidFill>
                <a:effectLst/>
              </a:rPr>
              <a:t>: This is the component decorator that adds the extra functionality</a:t>
            </a:r>
          </a:p>
          <a:p>
            <a:pPr algn="l"/>
            <a:endParaRPr lang="en-IN" dirty="0"/>
          </a:p>
        </p:txBody>
      </p:sp>
      <p:pic>
        <p:nvPicPr>
          <p:cNvPr id="7" name="Picture 6">
            <a:extLst>
              <a:ext uri="{FF2B5EF4-FFF2-40B4-BE49-F238E27FC236}">
                <a16:creationId xmlns:a16="http://schemas.microsoft.com/office/drawing/2014/main" id="{931E713C-C314-60AD-0F22-E1D927894E40}"/>
              </a:ext>
            </a:extLst>
          </p:cNvPr>
          <p:cNvPicPr>
            <a:picLocks noChangeAspect="1"/>
          </p:cNvPicPr>
          <p:nvPr/>
        </p:nvPicPr>
        <p:blipFill rotWithShape="1">
          <a:blip r:embed="rId3">
            <a:extLst>
              <a:ext uri="{28A0092B-C50C-407E-A947-70E740481C1C}">
                <a14:useLocalDpi xmlns:a14="http://schemas.microsoft.com/office/drawing/2010/main" val="0"/>
              </a:ext>
            </a:extLst>
          </a:blip>
          <a:srcRect l="1010" t="2559" r="1133" b="1829"/>
          <a:stretch/>
        </p:blipFill>
        <p:spPr>
          <a:xfrm>
            <a:off x="1949657" y="421341"/>
            <a:ext cx="6078070" cy="3442948"/>
          </a:xfrm>
          <a:prstGeom prst="rect">
            <a:avLst/>
          </a:prstGeom>
        </p:spPr>
      </p:pic>
    </p:spTree>
    <p:extLst>
      <p:ext uri="{BB962C8B-B14F-4D97-AF65-F5344CB8AC3E}">
        <p14:creationId xmlns:p14="http://schemas.microsoft.com/office/powerpoint/2010/main" val="296132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582207"/>
            <a:ext cx="10470776" cy="5630334"/>
          </a:xfrm>
        </p:spPr>
        <p:txBody>
          <a:bodyPr/>
          <a:lstStyle/>
          <a:p>
            <a:pPr algn="l"/>
            <a:r>
              <a:rPr lang="en-IN" sz="3200" b="1" i="0" dirty="0">
                <a:solidFill>
                  <a:srgbClr val="3D3B49"/>
                </a:solidFill>
                <a:effectLst/>
              </a:rPr>
              <a:t>4. Bridge pattern</a:t>
            </a:r>
          </a:p>
          <a:p>
            <a:pPr marL="342900" indent="-342900" algn="l">
              <a:buFont typeface="Wingdings" panose="05000000000000000000" pitchFamily="2" charset="2"/>
              <a:buChar char="Ø"/>
            </a:pPr>
            <a:r>
              <a:rPr lang="en-IN" sz="2800" b="1" i="0" dirty="0">
                <a:solidFill>
                  <a:srgbClr val="3D3B49"/>
                </a:solidFill>
                <a:effectLst/>
              </a:rPr>
              <a:t>Implementation</a:t>
            </a:r>
          </a:p>
          <a:p>
            <a:pPr marL="342900" indent="-342900" algn="l">
              <a:buFont typeface="Arial" panose="020B0604020202020204" pitchFamily="34" charset="0"/>
              <a:buChar char="•"/>
            </a:pPr>
            <a:r>
              <a:rPr lang="en-US" b="0" i="0" dirty="0">
                <a:solidFill>
                  <a:srgbClr val="3D3B49"/>
                </a:solidFill>
                <a:effectLst/>
              </a:rPr>
              <a:t>The following diagram shows a possible bridge implementation. </a:t>
            </a:r>
          </a:p>
          <a:p>
            <a:pPr marL="342900" indent="-342900" algn="l">
              <a:buFont typeface="Arial" panose="020B0604020202020204" pitchFamily="34" charset="0"/>
              <a:buChar char="•"/>
            </a:pPr>
            <a:r>
              <a:rPr lang="en-US" b="0" i="0" dirty="0">
                <a:solidFill>
                  <a:srgbClr val="3D3B49"/>
                </a:solidFill>
                <a:effectLst/>
              </a:rPr>
              <a:t>Notice that both the abstraction and the implementation can change, not only the interface but also the implementation code. </a:t>
            </a:r>
          </a:p>
          <a:p>
            <a:pPr marL="342900" indent="-342900" algn="l">
              <a:buFont typeface="Arial" panose="020B0604020202020204" pitchFamily="34" charset="0"/>
              <a:buChar char="•"/>
            </a:pPr>
            <a:r>
              <a:rPr lang="en-US" b="0" i="0" dirty="0">
                <a:solidFill>
                  <a:srgbClr val="3D3B49"/>
                </a:solidFill>
                <a:effectLst/>
              </a:rPr>
              <a:t>For example, the refined abstraction could make use of the doImplementation3() that only the Specific Implementation offers:</a:t>
            </a:r>
            <a:endParaRPr lang="en-IN" b="0" i="0" dirty="0">
              <a:solidFill>
                <a:srgbClr val="3D3B49"/>
              </a:solidFill>
              <a:effectLst/>
            </a:endParaRPr>
          </a:p>
          <a:p>
            <a:pPr algn="l"/>
            <a:endParaRPr lang="en-IN" dirty="0"/>
          </a:p>
        </p:txBody>
      </p:sp>
    </p:spTree>
    <p:extLst>
      <p:ext uri="{BB962C8B-B14F-4D97-AF65-F5344CB8AC3E}">
        <p14:creationId xmlns:p14="http://schemas.microsoft.com/office/powerpoint/2010/main" val="3872039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1E31FD1-3566-2597-7249-4C7B238A70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
        <p:nvSpPr>
          <p:cNvPr id="5" name="Subtitle 2">
            <a:extLst>
              <a:ext uri="{FF2B5EF4-FFF2-40B4-BE49-F238E27FC236}">
                <a16:creationId xmlns:a16="http://schemas.microsoft.com/office/drawing/2014/main" id="{FFBF8AE6-2489-77FF-D6B1-6DCF5210CF55}"/>
              </a:ext>
            </a:extLst>
          </p:cNvPr>
          <p:cNvSpPr>
            <a:spLocks noGrp="1"/>
          </p:cNvSpPr>
          <p:nvPr>
            <p:ph type="subTitle" idx="1"/>
          </p:nvPr>
        </p:nvSpPr>
        <p:spPr>
          <a:xfrm>
            <a:off x="797859" y="582207"/>
            <a:ext cx="10470776" cy="5630334"/>
          </a:xfrm>
        </p:spPr>
        <p:txBody>
          <a:bodyPr/>
          <a:lstStyle/>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r>
              <a:rPr lang="en-US" b="0" i="0" dirty="0">
                <a:solidFill>
                  <a:srgbClr val="3D3B49"/>
                </a:solidFill>
                <a:effectLst/>
              </a:rPr>
              <a:t>We can distinguish between the following actors in the implementation diagram:</a:t>
            </a:r>
          </a:p>
          <a:p>
            <a:pPr algn="l">
              <a:buFont typeface="Arial" panose="020B0604020202020204" pitchFamily="34" charset="0"/>
              <a:buChar char="•"/>
            </a:pPr>
            <a:r>
              <a:rPr lang="en-US" b="1" i="0" dirty="0">
                <a:solidFill>
                  <a:srgbClr val="3D3B49"/>
                </a:solidFill>
                <a:effectLst/>
              </a:rPr>
              <a:t>Abstraction</a:t>
            </a:r>
            <a:r>
              <a:rPr lang="en-US" b="0" i="0" dirty="0">
                <a:solidFill>
                  <a:srgbClr val="3D3B49"/>
                </a:solidFill>
                <a:effectLst/>
              </a:rPr>
              <a:t>: This is the abstract component</a:t>
            </a:r>
          </a:p>
          <a:p>
            <a:pPr algn="l">
              <a:buFont typeface="Arial" panose="020B0604020202020204" pitchFamily="34" charset="0"/>
              <a:buChar char="•"/>
            </a:pPr>
            <a:r>
              <a:rPr lang="en-US" b="1" i="0" dirty="0">
                <a:solidFill>
                  <a:srgbClr val="3D3B49"/>
                </a:solidFill>
                <a:effectLst/>
              </a:rPr>
              <a:t>Implementation</a:t>
            </a:r>
            <a:r>
              <a:rPr lang="en-US" b="0" i="0" dirty="0">
                <a:solidFill>
                  <a:srgbClr val="3D3B49"/>
                </a:solidFill>
                <a:effectLst/>
              </a:rPr>
              <a:t>: This is the abstract implementation</a:t>
            </a:r>
          </a:p>
          <a:p>
            <a:pPr algn="l">
              <a:buFont typeface="Arial" panose="020B0604020202020204" pitchFamily="34" charset="0"/>
              <a:buChar char="•"/>
            </a:pPr>
            <a:r>
              <a:rPr lang="en-US" b="1" i="0" dirty="0">
                <a:solidFill>
                  <a:srgbClr val="3D3B49"/>
                </a:solidFill>
                <a:effectLst/>
              </a:rPr>
              <a:t>Refined</a:t>
            </a:r>
            <a:r>
              <a:rPr lang="en-US" b="0" i="0" dirty="0">
                <a:solidFill>
                  <a:srgbClr val="3D3B49"/>
                </a:solidFill>
                <a:effectLst/>
              </a:rPr>
              <a:t>: This is the refined component</a:t>
            </a:r>
          </a:p>
          <a:p>
            <a:pPr algn="l">
              <a:buFont typeface="Arial" panose="020B0604020202020204" pitchFamily="34" charset="0"/>
              <a:buChar char="•"/>
            </a:pPr>
            <a:r>
              <a:rPr lang="en-US" b="1" i="0" dirty="0">
                <a:solidFill>
                  <a:srgbClr val="3D3B49"/>
                </a:solidFill>
                <a:effectLst/>
              </a:rPr>
              <a:t>Specific Implementation</a:t>
            </a:r>
            <a:r>
              <a:rPr lang="en-US" b="0" i="0" dirty="0">
                <a:solidFill>
                  <a:srgbClr val="3D3B49"/>
                </a:solidFill>
                <a:effectLst/>
              </a:rPr>
              <a:t>: This is the concrete implementation</a:t>
            </a:r>
          </a:p>
        </p:txBody>
      </p:sp>
      <p:pic>
        <p:nvPicPr>
          <p:cNvPr id="7" name="Picture 6">
            <a:extLst>
              <a:ext uri="{FF2B5EF4-FFF2-40B4-BE49-F238E27FC236}">
                <a16:creationId xmlns:a16="http://schemas.microsoft.com/office/drawing/2014/main" id="{886ACECE-2FE2-9719-AE6B-381A2E2C54EB}"/>
              </a:ext>
            </a:extLst>
          </p:cNvPr>
          <p:cNvPicPr>
            <a:picLocks noChangeAspect="1"/>
          </p:cNvPicPr>
          <p:nvPr/>
        </p:nvPicPr>
        <p:blipFill rotWithShape="1">
          <a:blip r:embed="rId3">
            <a:extLst>
              <a:ext uri="{28A0092B-C50C-407E-A947-70E740481C1C}">
                <a14:useLocalDpi xmlns:a14="http://schemas.microsoft.com/office/drawing/2010/main" val="0"/>
              </a:ext>
            </a:extLst>
          </a:blip>
          <a:srcRect l="1262" t="2063" r="1165" b="2901"/>
          <a:stretch/>
        </p:blipFill>
        <p:spPr>
          <a:xfrm>
            <a:off x="2617694" y="403412"/>
            <a:ext cx="5800165" cy="2743200"/>
          </a:xfrm>
          <a:prstGeom prst="rect">
            <a:avLst/>
          </a:prstGeom>
        </p:spPr>
      </p:pic>
    </p:spTree>
    <p:extLst>
      <p:ext uri="{BB962C8B-B14F-4D97-AF65-F5344CB8AC3E}">
        <p14:creationId xmlns:p14="http://schemas.microsoft.com/office/powerpoint/2010/main" val="336089640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BOI - V4</Template>
  <TotalTime>25706</TotalTime>
  <Words>3182</Words>
  <Application>Microsoft Office PowerPoint</Application>
  <PresentationFormat>Widescreen</PresentationFormat>
  <Paragraphs>360</Paragraphs>
  <Slides>38</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38</vt:i4>
      </vt:variant>
    </vt:vector>
  </HeadingPairs>
  <TitlesOfParts>
    <vt:vector size="50" baseType="lpstr">
      <vt:lpstr>Arial</vt:lpstr>
      <vt:lpstr>Calibri</vt:lpstr>
      <vt:lpstr>Calibri Light</vt:lpstr>
      <vt:lpstr>erdana</vt:lpstr>
      <vt:lpstr>inter-regular</vt:lpstr>
      <vt:lpstr>Noto Serif</vt:lpstr>
      <vt:lpstr>Roboto</vt:lpstr>
      <vt:lpstr>Wingdings</vt:lpstr>
      <vt:lpstr>Custom Design</vt:lpstr>
      <vt:lpstr>Office Theme</vt:lpstr>
      <vt:lpstr>1_Custom Design</vt:lpstr>
      <vt:lpstr>2_Custom Design</vt:lpstr>
      <vt:lpstr>Design Pattern (Structural, Behavioral ), SOLID Principles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structure Learning Journey</dc:title>
  <dc:creator>Praveen B A [MAHE-BC]</dc:creator>
  <cp:lastModifiedBy>prajwalgr7@outlook.com</cp:lastModifiedBy>
  <cp:revision>210</cp:revision>
  <dcterms:created xsi:type="dcterms:W3CDTF">2021-09-21T08:34:11Z</dcterms:created>
  <dcterms:modified xsi:type="dcterms:W3CDTF">2023-03-02T07:50:35Z</dcterms:modified>
</cp:coreProperties>
</file>