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78" r:id="rId2"/>
    <p:sldMasterId id="2147483883" r:id="rId3"/>
    <p:sldMasterId id="2147483885" r:id="rId4"/>
  </p:sldMasterIdLst>
  <p:notesMasterIdLst>
    <p:notesMasterId r:id="rId38"/>
  </p:notesMasterIdLst>
  <p:sldIdLst>
    <p:sldId id="1482" r:id="rId5"/>
    <p:sldId id="1483" r:id="rId6"/>
    <p:sldId id="1484" r:id="rId7"/>
    <p:sldId id="1485" r:id="rId8"/>
    <p:sldId id="1486" r:id="rId9"/>
    <p:sldId id="1487" r:id="rId10"/>
    <p:sldId id="1488" r:id="rId11"/>
    <p:sldId id="1489" r:id="rId12"/>
    <p:sldId id="1490" r:id="rId13"/>
    <p:sldId id="1491" r:id="rId14"/>
    <p:sldId id="1492" r:id="rId15"/>
    <p:sldId id="1493" r:id="rId16"/>
    <p:sldId id="1494" r:id="rId17"/>
    <p:sldId id="1495" r:id="rId18"/>
    <p:sldId id="1496" r:id="rId19"/>
    <p:sldId id="1497" r:id="rId20"/>
    <p:sldId id="1498" r:id="rId21"/>
    <p:sldId id="1499" r:id="rId22"/>
    <p:sldId id="1500" r:id="rId23"/>
    <p:sldId id="1501" r:id="rId24"/>
    <p:sldId id="1502" r:id="rId25"/>
    <p:sldId id="1503" r:id="rId26"/>
    <p:sldId id="1504" r:id="rId27"/>
    <p:sldId id="1505" r:id="rId28"/>
    <p:sldId id="1506" r:id="rId29"/>
    <p:sldId id="1507" r:id="rId30"/>
    <p:sldId id="1508" r:id="rId31"/>
    <p:sldId id="1509" r:id="rId32"/>
    <p:sldId id="1510" r:id="rId33"/>
    <p:sldId id="1512" r:id="rId34"/>
    <p:sldId id="1513" r:id="rId35"/>
    <p:sldId id="1514" r:id="rId36"/>
    <p:sldId id="151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A0E"/>
    <a:srgbClr val="537DE0"/>
    <a:srgbClr val="5E85E1"/>
    <a:srgbClr val="A7B9EF"/>
    <a:srgbClr val="819DE8"/>
    <a:srgbClr val="A7B9EE"/>
    <a:srgbClr val="2B549F"/>
    <a:srgbClr val="4F7ADF"/>
    <a:srgbClr val="A7BAEE"/>
    <a:srgbClr val="556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06" autoAdjust="0"/>
  </p:normalViewPr>
  <p:slideViewPr>
    <p:cSldViewPr snapToGrid="0">
      <p:cViewPr varScale="1">
        <p:scale>
          <a:sx n="74" d="100"/>
          <a:sy n="74" d="100"/>
        </p:scale>
        <p:origin x="576" y="-13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846FA-0421-4F7C-A92D-B4B7AEE8ABE8}"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B5BEC-4703-437E-97BF-8F343EF8F945}" type="slidenum">
              <a:rPr lang="en-US" smtClean="0"/>
              <a:t>‹#›</a:t>
            </a:fld>
            <a:endParaRPr lang="en-US"/>
          </a:p>
        </p:txBody>
      </p:sp>
    </p:spTree>
    <p:extLst>
      <p:ext uri="{BB962C8B-B14F-4D97-AF65-F5344CB8AC3E}">
        <p14:creationId xmlns:p14="http://schemas.microsoft.com/office/powerpoint/2010/main" val="17237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C60BBC-6349-444D-A301-236DE2CF341D}"/>
              </a:ext>
            </a:extLst>
          </p:cNvPr>
          <p:cNvSpPr>
            <a:spLocks noGrp="1"/>
          </p:cNvSpPr>
          <p:nvPr>
            <p:ph type="ctrTitle" hasCustomPrompt="1"/>
          </p:nvPr>
        </p:nvSpPr>
        <p:spPr>
          <a:xfrm>
            <a:off x="363941" y="1081420"/>
            <a:ext cx="9144000" cy="1020335"/>
          </a:xfrm>
          <a:prstGeom prst="rect">
            <a:avLst/>
          </a:prstGeom>
        </p:spPr>
        <p:txBody>
          <a:bodyPr anchor="t"/>
          <a:lstStyle>
            <a:lvl1pPr algn="l">
              <a:defRPr sz="6000" b="1"/>
            </a:lvl1pPr>
          </a:lstStyle>
          <a:p>
            <a:r>
              <a:rPr lang="en-US" dirty="0"/>
              <a:t>Main title goes here</a:t>
            </a:r>
            <a:endParaRPr lang="en-IN" dirty="0"/>
          </a:p>
        </p:txBody>
      </p:sp>
      <p:sp>
        <p:nvSpPr>
          <p:cNvPr id="3" name="Subtitle 2">
            <a:extLst>
              <a:ext uri="{FF2B5EF4-FFF2-40B4-BE49-F238E27FC236}">
                <a16:creationId xmlns:a16="http://schemas.microsoft.com/office/drawing/2014/main" xmlns="" id="{B1D6E939-9F0A-47E6-9CD5-6DA0A3B15DD6}"/>
              </a:ext>
            </a:extLst>
          </p:cNvPr>
          <p:cNvSpPr>
            <a:spLocks noGrp="1"/>
          </p:cNvSpPr>
          <p:nvPr>
            <p:ph type="subTitle" idx="1" hasCustomPrompt="1"/>
          </p:nvPr>
        </p:nvSpPr>
        <p:spPr>
          <a:xfrm>
            <a:off x="404883" y="2360092"/>
            <a:ext cx="9144000" cy="587824"/>
          </a:xfrm>
          <a:prstGeom prst="rect">
            <a:avLst/>
          </a:prstGeom>
        </p:spPr>
        <p:txBody>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 </a:t>
            </a:r>
            <a:endParaRPr lang="en-IN" dirty="0"/>
          </a:p>
        </p:txBody>
      </p:sp>
    </p:spTree>
    <p:extLst>
      <p:ext uri="{BB962C8B-B14F-4D97-AF65-F5344CB8AC3E}">
        <p14:creationId xmlns:p14="http://schemas.microsoft.com/office/powerpoint/2010/main" val="13652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36AD94-C961-4D11-9A0B-345A6402795F}"/>
              </a:ext>
            </a:extLst>
          </p:cNvPr>
          <p:cNvSpPr>
            <a:spLocks noGrp="1"/>
          </p:cNvSpPr>
          <p:nvPr>
            <p:ph type="title"/>
          </p:nvPr>
        </p:nvSpPr>
        <p:spPr>
          <a:xfrm>
            <a:off x="101215" y="92166"/>
            <a:ext cx="10515600" cy="1325563"/>
          </a:xfrm>
        </p:spPr>
        <p:txBody>
          <a:bodyPr/>
          <a:lstStyle>
            <a:lvl1pPr>
              <a:defRPr b="1"/>
            </a:lvl1pPr>
          </a:lstStyle>
          <a:p>
            <a:r>
              <a:rPr lang="en-US"/>
              <a:t>Click to edit Master title style</a:t>
            </a:r>
            <a:endParaRPr lang="en-IN" dirty="0"/>
          </a:p>
        </p:txBody>
      </p:sp>
    </p:spTree>
    <p:extLst>
      <p:ext uri="{BB962C8B-B14F-4D97-AF65-F5344CB8AC3E}">
        <p14:creationId xmlns:p14="http://schemas.microsoft.com/office/powerpoint/2010/main" val="20540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A6A40-B03F-49CF-A48C-779572389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94C247B-A178-4664-BF1D-771AA2E91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0308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B6EE4A-AD7B-493D-ACEF-8139213E5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F11330A-4FF5-4BE8-84C7-B6B670C30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8848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E8133F-AE8B-41C2-8ABD-1BBD0A833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6FEC1D1-4BD0-4EC9-99ED-53AA90C7B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481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73222-1024-4287-B34A-8D9CFA921C0F}"/>
              </a:ext>
            </a:extLst>
          </p:cNvPr>
          <p:cNvSpPr>
            <a:spLocks noGrp="1"/>
          </p:cNvSpPr>
          <p:nvPr>
            <p:ph type="title" hasCustomPrompt="1"/>
          </p:nvPr>
        </p:nvSpPr>
        <p:spPr>
          <a:xfrm>
            <a:off x="851849" y="3272098"/>
            <a:ext cx="10515600" cy="1325563"/>
          </a:xfrm>
          <a:prstGeom prst="rect">
            <a:avLst/>
          </a:prstGeom>
        </p:spPr>
        <p:txBody>
          <a:bodyPr/>
          <a:lstStyle>
            <a:lvl1pPr>
              <a:defRPr sz="6000" b="1">
                <a:solidFill>
                  <a:schemeClr val="bg1"/>
                </a:solidFill>
              </a:defRPr>
            </a:lvl1pPr>
          </a:lstStyle>
          <a:p>
            <a:r>
              <a:rPr lang="en-US" dirty="0"/>
              <a:t>Slide separator</a:t>
            </a:r>
            <a:endParaRPr lang="en-IN" dirty="0"/>
          </a:p>
        </p:txBody>
      </p:sp>
    </p:spTree>
    <p:extLst>
      <p:ext uri="{BB962C8B-B14F-4D97-AF65-F5344CB8AC3E}">
        <p14:creationId xmlns:p14="http://schemas.microsoft.com/office/powerpoint/2010/main" val="49333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73222-1024-4287-B34A-8D9CFA921C0F}"/>
              </a:ext>
            </a:extLst>
          </p:cNvPr>
          <p:cNvSpPr>
            <a:spLocks noGrp="1"/>
          </p:cNvSpPr>
          <p:nvPr>
            <p:ph type="title"/>
          </p:nvPr>
        </p:nvSpPr>
        <p:spPr>
          <a:xfrm>
            <a:off x="142165" y="2657949"/>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784633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xmlns="" id="{68407B9F-3EBF-4676-9D4A-DB3E02590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10" name="Picture 9" descr="Logo&#10;&#10;Description automatically generated">
            <a:extLst>
              <a:ext uri="{FF2B5EF4-FFF2-40B4-BE49-F238E27FC236}">
                <a16:creationId xmlns:a16="http://schemas.microsoft.com/office/drawing/2014/main" xmlns="" id="{B36087F9-89DD-4614-8CC2-87F4B93F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760" y="301888"/>
            <a:ext cx="4773177" cy="713233"/>
          </a:xfrm>
          <a:prstGeom prst="rect">
            <a:avLst/>
          </a:prstGeom>
        </p:spPr>
      </p:pic>
    </p:spTree>
    <p:extLst>
      <p:ext uri="{BB962C8B-B14F-4D97-AF65-F5344CB8AC3E}">
        <p14:creationId xmlns:p14="http://schemas.microsoft.com/office/powerpoint/2010/main" val="2616118172"/>
      </p:ext>
    </p:extLst>
  </p:cSld>
  <p:clrMap bg1="lt1" tx1="dk1" bg2="lt2" tx2="dk2" accent1="accent1" accent2="accent2" accent3="accent3" accent4="accent4" accent5="accent5" accent6="accent6" hlink="hlink" folHlink="folHlink"/>
  <p:sldLayoutIdLst>
    <p:sldLayoutId id="21474838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xmlns="" id="{2A9E1631-45C4-43B8-A26E-30C5BDC0D3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 y="0"/>
            <a:ext cx="12188952" cy="6858000"/>
          </a:xfrm>
          <a:prstGeom prst="rect">
            <a:avLst/>
          </a:prstGeom>
        </p:spPr>
      </p:pic>
      <p:sp>
        <p:nvSpPr>
          <p:cNvPr id="2" name="Title Placeholder 1">
            <a:extLst>
              <a:ext uri="{FF2B5EF4-FFF2-40B4-BE49-F238E27FC236}">
                <a16:creationId xmlns:a16="http://schemas.microsoft.com/office/drawing/2014/main" xmlns="" id="{D96DF0FC-D165-4A90-B38D-9DA75175D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xmlns="" id="{20E594D5-954E-40EC-A1AF-F7FAEB39F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380505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xmlns="" id="{5D2BB16F-3BDA-48B6-853A-3C3488600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3611691535"/>
      </p:ext>
    </p:extLst>
  </p:cSld>
  <p:clrMap bg1="lt1" tx1="dk1" bg2="lt2" tx2="dk2" accent1="accent1" accent2="accent2" accent3="accent3" accent4="accent4" accent5="accent5" accent6="accent6" hlink="hlink" folHlink="folHlink"/>
  <p:sldLayoutIdLst>
    <p:sldLayoutId id="21474838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xmlns="" id="{BB932DD9-5F92-4CE2-9E1D-3C2A12D4585F}"/>
              </a:ext>
            </a:extLst>
          </p:cNvPr>
          <p:cNvPicPr>
            <a:picLocks noChangeAspect="1"/>
          </p:cNvPicPr>
          <p:nvPr/>
        </p:nvPicPr>
        <p:blipFill rotWithShape="1">
          <a:blip r:embed="rId3">
            <a:extLst>
              <a:ext uri="{28A0092B-C50C-407E-A947-70E740481C1C}">
                <a14:useLocalDpi xmlns:a14="http://schemas.microsoft.com/office/drawing/2010/main" val="0"/>
              </a:ext>
            </a:extLst>
          </a:blip>
          <a:srcRect l="36042" t="11144" r="33391" b="13035"/>
          <a:stretch/>
        </p:blipFill>
        <p:spPr>
          <a:xfrm>
            <a:off x="818867" y="832517"/>
            <a:ext cx="3725840" cy="5199798"/>
          </a:xfrm>
          <a:prstGeom prst="rect">
            <a:avLst/>
          </a:prstGeom>
        </p:spPr>
      </p:pic>
    </p:spTree>
    <p:extLst>
      <p:ext uri="{BB962C8B-B14F-4D97-AF65-F5344CB8AC3E}">
        <p14:creationId xmlns:p14="http://schemas.microsoft.com/office/powerpoint/2010/main" val="3802817573"/>
      </p:ext>
    </p:extLst>
  </p:cSld>
  <p:clrMap bg1="lt1" tx1="dk1" bg2="lt2" tx2="dk2" accent1="accent1" accent2="accent2" accent3="accent3" accent4="accent4" accent5="accent5" accent6="accent6" hlink="hlink" folHlink="folHlink"/>
  <p:sldLayoutIdLst>
    <p:sldLayoutId id="21474838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3039" y="1412239"/>
            <a:ext cx="11837261" cy="5445761"/>
          </a:xfrm>
        </p:spPr>
        <p:txBody>
          <a:bodyPr>
            <a:normAutofit lnSpcReduction="10000"/>
          </a:bodyPr>
          <a:lstStyle/>
          <a:p>
            <a:r>
              <a:rPr lang="en-US" sz="2800" b="1" i="0" dirty="0">
                <a:solidFill>
                  <a:srgbClr val="333333"/>
                </a:solidFill>
                <a:effectLst/>
                <a:latin typeface="inter-bold"/>
              </a:rPr>
              <a:t>Inheritance </a:t>
            </a:r>
          </a:p>
          <a:p>
            <a:endParaRPr lang="en-US" b="1" dirty="0">
              <a:solidFill>
                <a:srgbClr val="333333"/>
              </a:solidFill>
              <a:latin typeface="inter-bold"/>
            </a:endParaRPr>
          </a:p>
          <a:p>
            <a:r>
              <a:rPr lang="en-US" b="1" i="0" dirty="0">
                <a:solidFill>
                  <a:srgbClr val="333333"/>
                </a:solidFill>
                <a:effectLst/>
                <a:latin typeface="inter-bold"/>
              </a:rPr>
              <a:t>Inheritance in Java</a:t>
            </a:r>
            <a:r>
              <a:rPr lang="en-US" b="0" i="0" dirty="0">
                <a:solidFill>
                  <a:srgbClr val="333333"/>
                </a:solidFill>
                <a:effectLst/>
                <a:latin typeface="inter-regular"/>
              </a:rPr>
              <a:t> is a mechanism in which one object acquires all the properties and behaviors of a parent object. It is an important part of </a:t>
            </a:r>
            <a:r>
              <a:rPr lang="en-US" b="0" i="0" u="none" strike="noStrike" dirty="0">
                <a:effectLst/>
                <a:latin typeface="inter-regular"/>
              </a:rPr>
              <a:t>OOPs</a:t>
            </a:r>
            <a:r>
              <a:rPr lang="en-US" b="0" i="0" dirty="0">
                <a:solidFill>
                  <a:srgbClr val="333333"/>
                </a:solidFill>
                <a:effectLst/>
                <a:latin typeface="inter-regular"/>
              </a:rPr>
              <a:t> (Object Oriented programming system).</a:t>
            </a:r>
          </a:p>
          <a:p>
            <a:endParaRPr lang="en-US" b="0" i="0" dirty="0">
              <a:solidFill>
                <a:srgbClr val="333333"/>
              </a:solidFill>
              <a:effectLst/>
              <a:latin typeface="inter-regular"/>
            </a:endParaRPr>
          </a:p>
          <a:p>
            <a:r>
              <a:rPr lang="en-US" b="0" i="0" dirty="0">
                <a:solidFill>
                  <a:srgbClr val="333333"/>
                </a:solidFill>
                <a:effectLst/>
                <a:latin typeface="inter-regular"/>
              </a:rPr>
              <a:t>The idea behind inheritance in Java is that you can create new </a:t>
            </a:r>
            <a:r>
              <a:rPr lang="en-US" b="0" i="0" u="none" strike="noStrike" dirty="0">
                <a:effectLst/>
                <a:latin typeface="inter-regular"/>
              </a:rPr>
              <a:t>classes</a:t>
            </a:r>
            <a:r>
              <a:rPr lang="en-US" b="0" i="0" dirty="0">
                <a:solidFill>
                  <a:srgbClr val="333333"/>
                </a:solidFill>
                <a:effectLst/>
                <a:latin typeface="inter-regular"/>
              </a:rPr>
              <a:t> that are built upon existing classes. When you inherit from an existing class, you can reuse methods and fields of the parent class. Moreover, you can add new methods and fields in your current class also.</a:t>
            </a:r>
          </a:p>
          <a:p>
            <a:endParaRPr lang="en-US" dirty="0">
              <a:solidFill>
                <a:srgbClr val="333333"/>
              </a:solidFill>
              <a:latin typeface="inter-regular"/>
            </a:endParaRPr>
          </a:p>
          <a:p>
            <a:endParaRPr lang="en-US" dirty="0">
              <a:solidFill>
                <a:srgbClr val="333333"/>
              </a:solidFill>
              <a:latin typeface="inter-regular"/>
            </a:endParaRPr>
          </a:p>
          <a:p>
            <a:r>
              <a:rPr lang="en-US" b="0" i="0" dirty="0">
                <a:solidFill>
                  <a:srgbClr val="333333"/>
                </a:solidFill>
                <a:effectLst/>
                <a:latin typeface="inter-regular"/>
              </a:rPr>
              <a:t>Inheritance represents the </a:t>
            </a:r>
            <a:r>
              <a:rPr lang="en-US" b="1" i="0" dirty="0">
                <a:solidFill>
                  <a:srgbClr val="333333"/>
                </a:solidFill>
                <a:effectLst/>
                <a:latin typeface="inter-bold"/>
              </a:rPr>
              <a:t>IS-A relationship</a:t>
            </a:r>
            <a:r>
              <a:rPr lang="en-US" b="0" i="0" dirty="0">
                <a:solidFill>
                  <a:srgbClr val="333333"/>
                </a:solidFill>
                <a:effectLst/>
                <a:latin typeface="inter-regular"/>
              </a:rPr>
              <a:t> which is also known as a </a:t>
            </a:r>
            <a:r>
              <a:rPr lang="en-US" b="0" i="1" dirty="0">
                <a:solidFill>
                  <a:srgbClr val="333333"/>
                </a:solidFill>
                <a:effectLst/>
                <a:latin typeface="inter-regular"/>
              </a:rPr>
              <a:t>parent-child</a:t>
            </a:r>
            <a:r>
              <a:rPr lang="en-US" b="0" i="0" dirty="0">
                <a:solidFill>
                  <a:srgbClr val="333333"/>
                </a:solidFill>
                <a:effectLst/>
                <a:latin typeface="inter-regular"/>
              </a:rPr>
              <a:t> relationship</a:t>
            </a:r>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19886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6" name="TextBox 5">
            <a:extLst>
              <a:ext uri="{FF2B5EF4-FFF2-40B4-BE49-F238E27FC236}">
                <a16:creationId xmlns:a16="http://schemas.microsoft.com/office/drawing/2014/main" xmlns="" id="{A0BDF5F6-CFE9-397B-E23D-249446E79583}"/>
              </a:ext>
            </a:extLst>
          </p:cNvPr>
          <p:cNvSpPr txBox="1"/>
          <p:nvPr/>
        </p:nvSpPr>
        <p:spPr>
          <a:xfrm>
            <a:off x="161700" y="1120500"/>
            <a:ext cx="11094720" cy="4893647"/>
          </a:xfrm>
          <a:prstGeom prst="rect">
            <a:avLst/>
          </a:prstGeom>
          <a:noFill/>
        </p:spPr>
        <p:txBody>
          <a:bodyPr wrap="square">
            <a:spAutoFit/>
          </a:bodyPr>
          <a:lstStyle/>
          <a:p>
            <a:pPr algn="ctr"/>
            <a:r>
              <a:rPr lang="en-US" sz="2400" b="0" i="0" dirty="0">
                <a:effectLst/>
              </a:rPr>
              <a:t>Encapsulation in Java</a:t>
            </a:r>
          </a:p>
          <a:p>
            <a:pPr algn="just"/>
            <a:endParaRPr lang="en-US" sz="2400" b="0" i="0" dirty="0">
              <a:solidFill>
                <a:srgbClr val="610B38"/>
              </a:solidFill>
              <a:effectLst/>
              <a:latin typeface="erdana"/>
            </a:endParaRPr>
          </a:p>
          <a:p>
            <a:pPr algn="just"/>
            <a:r>
              <a:rPr lang="en-US" sz="2400" b="1" i="0" dirty="0">
                <a:solidFill>
                  <a:srgbClr val="333333"/>
                </a:solidFill>
                <a:effectLst/>
                <a:latin typeface="inter-bold"/>
              </a:rPr>
              <a:t>Encapsulation in Java</a:t>
            </a:r>
            <a:r>
              <a:rPr lang="en-US" sz="2400" b="0" i="0" dirty="0">
                <a:solidFill>
                  <a:srgbClr val="333333"/>
                </a:solidFill>
                <a:effectLst/>
                <a:latin typeface="inter-regular"/>
              </a:rPr>
              <a:t> is a </a:t>
            </a:r>
            <a:r>
              <a:rPr lang="en-US" sz="2400" b="0" i="1" dirty="0">
                <a:solidFill>
                  <a:srgbClr val="333333"/>
                </a:solidFill>
                <a:effectLst/>
                <a:latin typeface="inter-regular"/>
              </a:rPr>
              <a:t>process of wrapping code and data together into a single unit</a:t>
            </a:r>
            <a:r>
              <a:rPr lang="en-US" sz="2400" b="0" i="0" dirty="0">
                <a:solidFill>
                  <a:srgbClr val="333333"/>
                </a:solidFill>
                <a:effectLst/>
                <a:latin typeface="inter-regular"/>
              </a:rPr>
              <a:t>, for example, a capsule which is mixed of several medicines.</a:t>
            </a:r>
          </a:p>
          <a:p>
            <a:pPr algn="just"/>
            <a:endParaRPr lang="en-US" sz="2400" b="0" i="0" dirty="0">
              <a:solidFill>
                <a:srgbClr val="333333"/>
              </a:solidFill>
              <a:effectLst/>
              <a:latin typeface="inter-regular"/>
            </a:endParaRPr>
          </a:p>
          <a:p>
            <a:pPr algn="just"/>
            <a:r>
              <a:rPr lang="en-US" sz="2400" b="0" i="0" dirty="0">
                <a:solidFill>
                  <a:srgbClr val="333333"/>
                </a:solidFill>
                <a:effectLst/>
                <a:latin typeface="inter-regular"/>
              </a:rPr>
              <a:t>We can create a fully encapsulated class in Java by making all the data members of the class private. Now we can use setter and getter methods to set and get the data in it.</a:t>
            </a:r>
          </a:p>
          <a:p>
            <a:pPr algn="just"/>
            <a:r>
              <a:rPr lang="en-US" sz="2400" b="0" i="0" dirty="0">
                <a:solidFill>
                  <a:srgbClr val="333333"/>
                </a:solidFill>
                <a:effectLst/>
                <a:latin typeface="inter-regular"/>
              </a:rPr>
              <a:t>The </a:t>
            </a:r>
            <a:r>
              <a:rPr lang="en-US" sz="2400" b="1" i="0" dirty="0">
                <a:solidFill>
                  <a:srgbClr val="333333"/>
                </a:solidFill>
                <a:effectLst/>
                <a:latin typeface="inter-bold"/>
              </a:rPr>
              <a:t>Java Bean</a:t>
            </a:r>
            <a:r>
              <a:rPr lang="en-US" sz="2400" b="0" i="0" dirty="0">
                <a:solidFill>
                  <a:srgbClr val="333333"/>
                </a:solidFill>
                <a:effectLst/>
                <a:latin typeface="inter-regular"/>
              </a:rPr>
              <a:t> class is the example of a fully encapsulated class.</a:t>
            </a:r>
          </a:p>
          <a:p>
            <a:pPr algn="just"/>
            <a:endParaRPr lang="en-US" sz="2400" b="0" i="0" dirty="0">
              <a:solidFill>
                <a:srgbClr val="333333"/>
              </a:solidFill>
              <a:effectLst/>
              <a:latin typeface="inter-regular"/>
            </a:endParaRPr>
          </a:p>
          <a:p>
            <a:pPr algn="just"/>
            <a:r>
              <a:rPr lang="en-US" sz="2400" b="0" i="0" dirty="0">
                <a:effectLst/>
                <a:latin typeface="erdana"/>
              </a:rPr>
              <a:t>Advantage of Encapsulation in Java</a:t>
            </a:r>
          </a:p>
          <a:p>
            <a:pPr algn="just"/>
            <a:r>
              <a:rPr lang="en-US" sz="2400" b="0" i="0" dirty="0">
                <a:solidFill>
                  <a:srgbClr val="333333"/>
                </a:solidFill>
                <a:effectLst/>
                <a:latin typeface="inter-regular"/>
              </a:rPr>
              <a:t>By providing only a setter or getter method, you can make the class </a:t>
            </a:r>
            <a:r>
              <a:rPr lang="en-US" sz="2400" b="1" i="0" dirty="0">
                <a:solidFill>
                  <a:srgbClr val="333333"/>
                </a:solidFill>
                <a:effectLst/>
                <a:latin typeface="inter-bold"/>
              </a:rPr>
              <a:t>read-only or write-only</a:t>
            </a:r>
            <a:r>
              <a:rPr lang="en-US" sz="2400" b="0" i="0" dirty="0">
                <a:solidFill>
                  <a:srgbClr val="333333"/>
                </a:solidFill>
                <a:effectLst/>
                <a:latin typeface="inter-regular"/>
              </a:rPr>
              <a:t>. In other words, you can skip the getter or setter methods.</a:t>
            </a:r>
          </a:p>
          <a:p>
            <a:pPr algn="ctr"/>
            <a:endParaRPr lang="en-US" sz="2400" b="0" i="0" dirty="0">
              <a:solidFill>
                <a:srgbClr val="333333"/>
              </a:solidFill>
              <a:effectLst/>
            </a:endParaRPr>
          </a:p>
        </p:txBody>
      </p:sp>
    </p:spTree>
    <p:extLst>
      <p:ext uri="{BB962C8B-B14F-4D97-AF65-F5344CB8AC3E}">
        <p14:creationId xmlns:p14="http://schemas.microsoft.com/office/powerpoint/2010/main" val="58308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6" name="TextBox 5">
            <a:extLst>
              <a:ext uri="{FF2B5EF4-FFF2-40B4-BE49-F238E27FC236}">
                <a16:creationId xmlns:a16="http://schemas.microsoft.com/office/drawing/2014/main" xmlns="" id="{A0BDF5F6-CFE9-397B-E23D-249446E79583}"/>
              </a:ext>
            </a:extLst>
          </p:cNvPr>
          <p:cNvSpPr txBox="1"/>
          <p:nvPr/>
        </p:nvSpPr>
        <p:spPr>
          <a:xfrm>
            <a:off x="161700" y="1120499"/>
            <a:ext cx="11583260" cy="4524315"/>
          </a:xfrm>
          <a:prstGeom prst="rect">
            <a:avLst/>
          </a:prstGeom>
          <a:noFill/>
        </p:spPr>
        <p:txBody>
          <a:bodyPr wrap="square">
            <a:spAutoFit/>
          </a:bodyPr>
          <a:lstStyle/>
          <a:p>
            <a:pPr algn="just"/>
            <a:r>
              <a:rPr lang="en-US" sz="2400" b="0" i="0" dirty="0">
                <a:solidFill>
                  <a:srgbClr val="333333"/>
                </a:solidFill>
                <a:effectLst/>
              </a:rPr>
              <a:t>It provides you the </a:t>
            </a:r>
            <a:r>
              <a:rPr lang="en-US" sz="2400" b="1" i="0" dirty="0">
                <a:solidFill>
                  <a:srgbClr val="333333"/>
                </a:solidFill>
                <a:effectLst/>
              </a:rPr>
              <a:t>control over the data</a:t>
            </a:r>
            <a:r>
              <a:rPr lang="en-US" sz="2400" b="0" i="0" dirty="0">
                <a:solidFill>
                  <a:srgbClr val="333333"/>
                </a:solidFill>
                <a:effectLst/>
              </a:rPr>
              <a:t>. Suppose you want to set the value of id which should be greater than 100 only, you can write the logic inside the setter method. You can write the logic not to store the negative numbers in the setter methods.</a:t>
            </a:r>
          </a:p>
          <a:p>
            <a:pPr algn="just"/>
            <a:endParaRPr lang="en-US" sz="2400" b="0" i="0" dirty="0">
              <a:solidFill>
                <a:srgbClr val="333333"/>
              </a:solidFill>
              <a:effectLst/>
            </a:endParaRPr>
          </a:p>
          <a:p>
            <a:pPr algn="just"/>
            <a:r>
              <a:rPr lang="en-US" sz="2400" b="0" i="0" dirty="0">
                <a:solidFill>
                  <a:srgbClr val="333333"/>
                </a:solidFill>
                <a:effectLst/>
              </a:rPr>
              <a:t>It is a way to achieve </a:t>
            </a:r>
            <a:r>
              <a:rPr lang="en-US" sz="2400" b="1" i="0" dirty="0">
                <a:solidFill>
                  <a:srgbClr val="333333"/>
                </a:solidFill>
                <a:effectLst/>
              </a:rPr>
              <a:t>data hiding</a:t>
            </a:r>
            <a:r>
              <a:rPr lang="en-US" sz="2400" b="0" i="0" dirty="0">
                <a:solidFill>
                  <a:srgbClr val="333333"/>
                </a:solidFill>
                <a:effectLst/>
              </a:rPr>
              <a:t> in Java because other class will not be able to access the data through the private data members.</a:t>
            </a:r>
          </a:p>
          <a:p>
            <a:pPr algn="just"/>
            <a:endParaRPr lang="en-US" sz="2400" b="0" i="0" dirty="0">
              <a:solidFill>
                <a:srgbClr val="333333"/>
              </a:solidFill>
              <a:effectLst/>
            </a:endParaRPr>
          </a:p>
          <a:p>
            <a:pPr algn="just"/>
            <a:r>
              <a:rPr lang="en-US" sz="2400" b="0" i="0" dirty="0">
                <a:solidFill>
                  <a:srgbClr val="333333"/>
                </a:solidFill>
                <a:effectLst/>
              </a:rPr>
              <a:t>The encapsulate class is </a:t>
            </a:r>
            <a:r>
              <a:rPr lang="en-US" sz="2400" b="1" i="0" dirty="0">
                <a:solidFill>
                  <a:srgbClr val="333333"/>
                </a:solidFill>
                <a:effectLst/>
              </a:rPr>
              <a:t>easy to test</a:t>
            </a:r>
            <a:r>
              <a:rPr lang="en-US" sz="2400" b="0" i="0" dirty="0">
                <a:solidFill>
                  <a:srgbClr val="333333"/>
                </a:solidFill>
                <a:effectLst/>
              </a:rPr>
              <a:t>. So, it is better for unit testing.</a:t>
            </a:r>
          </a:p>
          <a:p>
            <a:pPr algn="just"/>
            <a:endParaRPr lang="en-US" sz="2400" b="0" i="0" dirty="0">
              <a:solidFill>
                <a:srgbClr val="333333"/>
              </a:solidFill>
              <a:effectLst/>
            </a:endParaRPr>
          </a:p>
          <a:p>
            <a:pPr algn="just"/>
            <a:r>
              <a:rPr lang="en-US" sz="2400" b="0" i="0" dirty="0">
                <a:solidFill>
                  <a:srgbClr val="333333"/>
                </a:solidFill>
                <a:effectLst/>
              </a:rPr>
              <a:t>The standard IDEs are providing the facility to generate the getters and setters. So, it is </a:t>
            </a:r>
            <a:r>
              <a:rPr lang="en-US" sz="2400" b="1" i="0" dirty="0">
                <a:solidFill>
                  <a:srgbClr val="333333"/>
                </a:solidFill>
                <a:effectLst/>
              </a:rPr>
              <a:t>easy and fast to create an encapsulated class</a:t>
            </a:r>
            <a:r>
              <a:rPr lang="en-US" sz="2400" b="0" i="0" dirty="0">
                <a:solidFill>
                  <a:srgbClr val="333333"/>
                </a:solidFill>
                <a:effectLst/>
              </a:rPr>
              <a:t> in Java.</a:t>
            </a:r>
          </a:p>
          <a:p>
            <a:pPr algn="ctr"/>
            <a:endParaRPr lang="en-US" sz="2400" b="0" i="0" dirty="0">
              <a:solidFill>
                <a:srgbClr val="333333"/>
              </a:solidFill>
              <a:effectLst/>
            </a:endParaRPr>
          </a:p>
        </p:txBody>
      </p:sp>
    </p:spTree>
    <p:extLst>
      <p:ext uri="{BB962C8B-B14F-4D97-AF65-F5344CB8AC3E}">
        <p14:creationId xmlns:p14="http://schemas.microsoft.com/office/powerpoint/2010/main" val="2732142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558800" y="995680"/>
            <a:ext cx="11308080" cy="5970865"/>
          </a:xfrm>
          <a:prstGeom prst="rect">
            <a:avLst/>
          </a:prstGeom>
          <a:noFill/>
        </p:spPr>
        <p:txBody>
          <a:bodyPr wrap="square">
            <a:spAutoFit/>
          </a:bodyPr>
          <a:lstStyle/>
          <a:p>
            <a:pPr algn="ctr" fontAlgn="base"/>
            <a:r>
              <a:rPr lang="en-IN" sz="2400" b="1" i="0" dirty="0">
                <a:solidFill>
                  <a:srgbClr val="273239"/>
                </a:solidFill>
                <a:effectLst/>
                <a:latin typeface="sofia-pro"/>
              </a:rPr>
              <a:t>Collections in Java</a:t>
            </a:r>
          </a:p>
          <a:p>
            <a:pPr algn="l" fontAlgn="base"/>
            <a:r>
              <a:rPr lang="en-US" sz="2000" b="0" i="0" dirty="0">
                <a:solidFill>
                  <a:srgbClr val="273239"/>
                </a:solidFill>
                <a:effectLst/>
                <a:latin typeface="urw-din"/>
              </a:rPr>
              <a:t>Any group of individual objects which are represented as a single unit is known as the collection of the objects. In Java, a separate framework named the </a:t>
            </a:r>
            <a:r>
              <a:rPr lang="en-US" sz="2000" b="0" i="1" dirty="0">
                <a:solidFill>
                  <a:srgbClr val="273239"/>
                </a:solidFill>
                <a:effectLst/>
                <a:latin typeface="urw-din"/>
              </a:rPr>
              <a:t>“Collection Framework”</a:t>
            </a:r>
            <a:r>
              <a:rPr lang="en-US" sz="2000" b="0" i="0" dirty="0">
                <a:solidFill>
                  <a:srgbClr val="273239"/>
                </a:solidFill>
                <a:effectLst/>
                <a:latin typeface="urw-din"/>
              </a:rPr>
              <a:t> has been defined in JDK 1.2 which holds all the collection classes and interface in it. </a:t>
            </a:r>
            <a:r>
              <a:rPr lang="en-US" sz="2000" dirty="0"/>
              <a:t/>
            </a:r>
            <a:br>
              <a:rPr lang="en-US" sz="2000" dirty="0"/>
            </a:br>
            <a:r>
              <a:rPr lang="en-US" sz="2000" b="0" i="0" dirty="0">
                <a:solidFill>
                  <a:srgbClr val="273239"/>
                </a:solidFill>
                <a:effectLst/>
                <a:latin typeface="urw-din"/>
              </a:rPr>
              <a:t>The Collection interface (</a:t>
            </a:r>
            <a:r>
              <a:rPr lang="en-US" sz="2000" b="1" i="0" dirty="0" err="1">
                <a:solidFill>
                  <a:srgbClr val="273239"/>
                </a:solidFill>
                <a:effectLst/>
                <a:latin typeface="urw-din"/>
              </a:rPr>
              <a:t>java.util.Collection</a:t>
            </a:r>
            <a:r>
              <a:rPr lang="en-US" sz="2000" b="0" i="0" dirty="0">
                <a:solidFill>
                  <a:srgbClr val="273239"/>
                </a:solidFill>
                <a:effectLst/>
                <a:latin typeface="urw-din"/>
              </a:rPr>
              <a:t>) and Map interface (</a:t>
            </a:r>
            <a:r>
              <a:rPr lang="en-US" sz="2000" b="1" i="0" dirty="0" err="1">
                <a:solidFill>
                  <a:srgbClr val="273239"/>
                </a:solidFill>
                <a:effectLst/>
                <a:latin typeface="urw-din"/>
              </a:rPr>
              <a:t>java.util.Map</a:t>
            </a:r>
            <a:r>
              <a:rPr lang="en-US" sz="2000" b="0" i="0" dirty="0">
                <a:solidFill>
                  <a:srgbClr val="273239"/>
                </a:solidFill>
                <a:effectLst/>
                <a:latin typeface="urw-din"/>
              </a:rPr>
              <a:t>) are the two main “root” interfaces of Java collection classes</a:t>
            </a:r>
          </a:p>
          <a:p>
            <a:pPr algn="l" fontAlgn="base"/>
            <a:endParaRPr lang="en-US" dirty="0">
              <a:solidFill>
                <a:srgbClr val="273239"/>
              </a:solidFill>
              <a:latin typeface="urw-din"/>
            </a:endParaRPr>
          </a:p>
          <a:p>
            <a:pPr algn="l" fontAlgn="base"/>
            <a:r>
              <a:rPr lang="en-US" sz="2000" b="1" i="0" dirty="0">
                <a:solidFill>
                  <a:srgbClr val="273239"/>
                </a:solidFill>
                <a:effectLst/>
                <a:latin typeface="urw-din"/>
              </a:rPr>
              <a:t>What is a Framework?</a:t>
            </a:r>
            <a:r>
              <a:rPr lang="en-US" sz="2000" dirty="0"/>
              <a:t/>
            </a:r>
            <a:br>
              <a:rPr lang="en-US" sz="2000" dirty="0"/>
            </a:br>
            <a:r>
              <a:rPr lang="en-US" sz="2000" b="0" i="0" dirty="0">
                <a:solidFill>
                  <a:srgbClr val="273239"/>
                </a:solidFill>
                <a:effectLst/>
                <a:latin typeface="urw-din"/>
              </a:rPr>
              <a:t>A framework is a set of </a:t>
            </a:r>
            <a:r>
              <a:rPr lang="en-US" sz="2000" b="0" i="0" dirty="0">
                <a:effectLst/>
                <a:latin typeface="urw-din"/>
              </a:rPr>
              <a:t>classes</a:t>
            </a:r>
            <a:r>
              <a:rPr lang="en-US" sz="2000" b="0" i="0" dirty="0">
                <a:solidFill>
                  <a:srgbClr val="273239"/>
                </a:solidFill>
                <a:effectLst/>
                <a:latin typeface="urw-din"/>
              </a:rPr>
              <a:t> and </a:t>
            </a:r>
            <a:r>
              <a:rPr lang="en-US" sz="2000" b="0" i="0" dirty="0">
                <a:effectLst/>
                <a:latin typeface="urw-din"/>
              </a:rPr>
              <a:t>interfaces</a:t>
            </a:r>
            <a:r>
              <a:rPr lang="en-US" sz="2000" b="0" i="0" dirty="0">
                <a:solidFill>
                  <a:srgbClr val="273239"/>
                </a:solidFill>
                <a:effectLst/>
                <a:latin typeface="urw-din"/>
              </a:rPr>
              <a:t> which provide a ready-made architecture. In order to implement a new feature or a class, there is no need to define a framework. However, an optimal object-oriented design always includes a framework with a collection of classes such that all the classes perform the same kind of task. </a:t>
            </a:r>
          </a:p>
          <a:p>
            <a:pPr algn="l" fontAlgn="base"/>
            <a:endParaRPr lang="en-US" sz="2000" b="0" i="0" dirty="0">
              <a:solidFill>
                <a:srgbClr val="273239"/>
              </a:solidFill>
              <a:effectLst/>
              <a:latin typeface="urw-din"/>
            </a:endParaRPr>
          </a:p>
          <a:p>
            <a:pPr algn="l" fontAlgn="base"/>
            <a:r>
              <a:rPr lang="en-US" sz="2000" b="1" i="0" dirty="0">
                <a:solidFill>
                  <a:srgbClr val="273239"/>
                </a:solidFill>
                <a:effectLst/>
                <a:latin typeface="urw-din"/>
              </a:rPr>
              <a:t>Need for a Separate Collection Framework</a:t>
            </a:r>
            <a:r>
              <a:rPr lang="en-US" sz="2000" dirty="0"/>
              <a:t/>
            </a:r>
            <a:br>
              <a:rPr lang="en-US" sz="2000" dirty="0"/>
            </a:br>
            <a:r>
              <a:rPr lang="en-US" sz="2000" b="0" i="0" dirty="0">
                <a:solidFill>
                  <a:srgbClr val="273239"/>
                </a:solidFill>
                <a:effectLst/>
                <a:latin typeface="urw-din"/>
              </a:rPr>
              <a:t>Before the Collection Framework(or before JDK 1.2) was introduced, the standard methods for grouping Java objects (or collections) were</a:t>
            </a:r>
            <a:r>
              <a:rPr lang="en-US" sz="2000" i="0" dirty="0">
                <a:solidFill>
                  <a:srgbClr val="273239"/>
                </a:solidFill>
                <a:effectLst/>
                <a:latin typeface="urw-din"/>
              </a:rPr>
              <a:t> </a:t>
            </a:r>
            <a:r>
              <a:rPr lang="en-US" sz="2000" i="0" dirty="0">
                <a:effectLst/>
                <a:latin typeface="urw-din"/>
              </a:rPr>
              <a:t>Arrays</a:t>
            </a:r>
            <a:r>
              <a:rPr lang="en-US" sz="2000" i="0" dirty="0">
                <a:solidFill>
                  <a:srgbClr val="273239"/>
                </a:solidFill>
                <a:effectLst/>
                <a:latin typeface="urw-din"/>
              </a:rPr>
              <a:t> or </a:t>
            </a:r>
            <a:r>
              <a:rPr lang="en-US" sz="2000" i="0" dirty="0">
                <a:effectLst/>
                <a:latin typeface="urw-din"/>
              </a:rPr>
              <a:t>Vectors</a:t>
            </a:r>
            <a:r>
              <a:rPr lang="en-US" sz="2000" i="0" dirty="0">
                <a:solidFill>
                  <a:srgbClr val="273239"/>
                </a:solidFill>
                <a:effectLst/>
                <a:latin typeface="urw-din"/>
              </a:rPr>
              <a:t>, or </a:t>
            </a:r>
            <a:r>
              <a:rPr lang="en-US" sz="2000" i="0" dirty="0">
                <a:effectLst/>
                <a:latin typeface="urw-din"/>
              </a:rPr>
              <a:t>Hashtables</a:t>
            </a:r>
            <a:r>
              <a:rPr lang="en-US" sz="2000" i="0" dirty="0">
                <a:solidFill>
                  <a:srgbClr val="273239"/>
                </a:solidFill>
                <a:effectLst/>
                <a:latin typeface="urw-din"/>
              </a:rPr>
              <a:t>. </a:t>
            </a:r>
            <a:r>
              <a:rPr lang="en-US" sz="2000" b="0" i="0" dirty="0">
                <a:solidFill>
                  <a:srgbClr val="273239"/>
                </a:solidFill>
                <a:effectLst/>
                <a:latin typeface="urw-din"/>
              </a:rPr>
              <a:t>All of these collections had no common interface. Therefore, though the main aim of all the collections is the same, the implementation of all these collections was defined independently and had no correlation among them. And also, it is very difficult for the users to remember all the different</a:t>
            </a:r>
            <a:r>
              <a:rPr lang="en-US" sz="2000" i="0" dirty="0">
                <a:solidFill>
                  <a:srgbClr val="273239"/>
                </a:solidFill>
                <a:effectLst/>
                <a:latin typeface="urw-din"/>
              </a:rPr>
              <a:t> </a:t>
            </a:r>
            <a:r>
              <a:rPr lang="en-US" sz="2000" i="0" dirty="0">
                <a:effectLst/>
                <a:latin typeface="urw-din"/>
              </a:rPr>
              <a:t>methods</a:t>
            </a:r>
            <a:r>
              <a:rPr lang="en-US" sz="2000" i="0" dirty="0">
                <a:solidFill>
                  <a:srgbClr val="273239"/>
                </a:solidFill>
                <a:effectLst/>
                <a:latin typeface="urw-din"/>
              </a:rPr>
              <a:t>, syntax, and </a:t>
            </a:r>
            <a:r>
              <a:rPr lang="en-US" sz="2000" i="0" dirty="0">
                <a:effectLst/>
                <a:latin typeface="urw-din"/>
              </a:rPr>
              <a:t>constructors</a:t>
            </a:r>
            <a:r>
              <a:rPr lang="en-US" sz="2000" i="0" dirty="0">
                <a:solidFill>
                  <a:srgbClr val="273239"/>
                </a:solidFill>
                <a:effectLst/>
                <a:latin typeface="urw-din"/>
              </a:rPr>
              <a:t> present in every collection class. </a:t>
            </a:r>
            <a:endParaRPr lang="en-IN" sz="2000" i="0" dirty="0">
              <a:solidFill>
                <a:srgbClr val="273239"/>
              </a:solidFill>
              <a:effectLst/>
              <a:latin typeface="sofia-pro"/>
            </a:endParaRPr>
          </a:p>
        </p:txBody>
      </p:sp>
    </p:spTree>
    <p:extLst>
      <p:ext uri="{BB962C8B-B14F-4D97-AF65-F5344CB8AC3E}">
        <p14:creationId xmlns:p14="http://schemas.microsoft.com/office/powerpoint/2010/main" val="1168120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558800" y="995679"/>
            <a:ext cx="11436006" cy="5016758"/>
          </a:xfrm>
          <a:prstGeom prst="rect">
            <a:avLst/>
          </a:prstGeom>
          <a:noFill/>
        </p:spPr>
        <p:txBody>
          <a:bodyPr wrap="square">
            <a:spAutoFit/>
          </a:bodyPr>
          <a:lstStyle/>
          <a:p>
            <a:pPr algn="ctr" fontAlgn="base"/>
            <a:r>
              <a:rPr lang="en-US" sz="2000" b="1" i="0" dirty="0">
                <a:solidFill>
                  <a:srgbClr val="273239"/>
                </a:solidFill>
                <a:effectLst/>
              </a:rPr>
              <a:t>Advantages of the Collection Framework:</a:t>
            </a:r>
            <a:r>
              <a:rPr lang="en-US" sz="2000" b="0" i="0" dirty="0">
                <a:solidFill>
                  <a:srgbClr val="273239"/>
                </a:solidFill>
                <a:effectLst/>
              </a:rPr>
              <a:t> Since the lack of a collection framework gave rise to the above set of disadvantages, the following are the advantages of the collection framework. </a:t>
            </a:r>
          </a:p>
          <a:p>
            <a:pPr algn="ctr" fontAlgn="base"/>
            <a:endParaRPr lang="en-US" sz="2000" dirty="0">
              <a:solidFill>
                <a:srgbClr val="273239"/>
              </a:solidFill>
            </a:endParaRPr>
          </a:p>
          <a:p>
            <a:pPr algn="ctr" fontAlgn="base"/>
            <a:endParaRPr lang="en-US" sz="2000" b="0" i="0" dirty="0">
              <a:solidFill>
                <a:srgbClr val="273239"/>
              </a:solidFill>
              <a:effectLst/>
            </a:endParaRPr>
          </a:p>
          <a:p>
            <a:pPr algn="l" fontAlgn="base">
              <a:buFont typeface="+mj-lt"/>
              <a:buAutoNum type="arabicPeriod"/>
            </a:pPr>
            <a:r>
              <a:rPr lang="en-US" sz="2000" b="1" i="0" dirty="0">
                <a:solidFill>
                  <a:srgbClr val="273239"/>
                </a:solidFill>
                <a:effectLst/>
              </a:rPr>
              <a:t>Consistent API:</a:t>
            </a:r>
            <a:r>
              <a:rPr lang="en-US" sz="2000" b="0" i="0" dirty="0">
                <a:solidFill>
                  <a:srgbClr val="273239"/>
                </a:solidFill>
                <a:effectLst/>
              </a:rPr>
              <a:t> The API has a basic set of </a:t>
            </a:r>
            <a:r>
              <a:rPr lang="en-US" sz="2000" b="0" i="0" u="sng" dirty="0">
                <a:solidFill>
                  <a:srgbClr val="273239"/>
                </a:solidFill>
                <a:effectLst/>
              </a:rPr>
              <a:t>interfaces</a:t>
            </a:r>
            <a:r>
              <a:rPr lang="en-US" sz="2000" b="0" i="0" dirty="0">
                <a:solidFill>
                  <a:srgbClr val="273239"/>
                </a:solidFill>
                <a:effectLst/>
              </a:rPr>
              <a:t> like </a:t>
            </a:r>
            <a:r>
              <a:rPr lang="en-US" sz="2000" b="0" i="1" dirty="0">
                <a:solidFill>
                  <a:srgbClr val="273239"/>
                </a:solidFill>
                <a:effectLst/>
              </a:rPr>
              <a:t>Collection</a:t>
            </a:r>
            <a:r>
              <a:rPr lang="en-US" sz="2000" b="0" i="0" dirty="0">
                <a:solidFill>
                  <a:srgbClr val="273239"/>
                </a:solidFill>
                <a:effectLst/>
              </a:rPr>
              <a:t>, </a:t>
            </a:r>
            <a:r>
              <a:rPr lang="en-US" sz="2000" b="0" i="1" dirty="0">
                <a:solidFill>
                  <a:srgbClr val="273239"/>
                </a:solidFill>
                <a:effectLst/>
              </a:rPr>
              <a:t>Set</a:t>
            </a:r>
            <a:r>
              <a:rPr lang="en-US" sz="2000" b="0" i="0" dirty="0">
                <a:solidFill>
                  <a:srgbClr val="273239"/>
                </a:solidFill>
                <a:effectLst/>
              </a:rPr>
              <a:t>, </a:t>
            </a:r>
            <a:r>
              <a:rPr lang="en-US" sz="2000" b="0" i="1" dirty="0">
                <a:solidFill>
                  <a:srgbClr val="273239"/>
                </a:solidFill>
                <a:effectLst/>
              </a:rPr>
              <a:t>List</a:t>
            </a:r>
            <a:r>
              <a:rPr lang="en-US" sz="2000" b="0" i="0" dirty="0">
                <a:solidFill>
                  <a:srgbClr val="273239"/>
                </a:solidFill>
                <a:effectLst/>
              </a:rPr>
              <a:t>, or </a:t>
            </a:r>
            <a:r>
              <a:rPr lang="en-US" sz="2000" b="0" i="1" dirty="0">
                <a:solidFill>
                  <a:srgbClr val="273239"/>
                </a:solidFill>
                <a:effectLst/>
              </a:rPr>
              <a:t>Map</a:t>
            </a:r>
            <a:r>
              <a:rPr lang="en-US" sz="2000" b="0" i="0" dirty="0">
                <a:solidFill>
                  <a:srgbClr val="273239"/>
                </a:solidFill>
                <a:effectLst/>
              </a:rPr>
              <a:t>, all the classes (</a:t>
            </a:r>
            <a:r>
              <a:rPr lang="en-US" sz="2000" b="0" i="0" u="sng" dirty="0">
                <a:solidFill>
                  <a:srgbClr val="273239"/>
                </a:solidFill>
                <a:effectLst/>
              </a:rPr>
              <a:t>ArrayList</a:t>
            </a:r>
            <a:r>
              <a:rPr lang="en-US" sz="2000" b="0" i="0" dirty="0">
                <a:solidFill>
                  <a:srgbClr val="273239"/>
                </a:solidFill>
                <a:effectLst/>
              </a:rPr>
              <a:t>, </a:t>
            </a:r>
            <a:r>
              <a:rPr lang="en-US" sz="2000" b="0" i="0" u="sng" dirty="0">
                <a:solidFill>
                  <a:srgbClr val="273239"/>
                </a:solidFill>
                <a:effectLst/>
              </a:rPr>
              <a:t>LinkedList</a:t>
            </a:r>
            <a:r>
              <a:rPr lang="en-US" sz="2000" b="0" i="0" dirty="0">
                <a:solidFill>
                  <a:srgbClr val="273239"/>
                </a:solidFill>
                <a:effectLst/>
              </a:rPr>
              <a:t>, Vector, </a:t>
            </a:r>
            <a:r>
              <a:rPr lang="en-US" sz="2000" b="0" i="0" dirty="0" err="1">
                <a:solidFill>
                  <a:srgbClr val="273239"/>
                </a:solidFill>
                <a:effectLst/>
              </a:rPr>
              <a:t>etc</a:t>
            </a:r>
            <a:r>
              <a:rPr lang="en-US" sz="2000" b="0" i="0" dirty="0">
                <a:solidFill>
                  <a:srgbClr val="273239"/>
                </a:solidFill>
                <a:effectLst/>
              </a:rPr>
              <a:t>) that implement these interfaces have </a:t>
            </a:r>
            <a:r>
              <a:rPr lang="en-US" sz="2000" b="0" i="1" dirty="0">
                <a:solidFill>
                  <a:srgbClr val="273239"/>
                </a:solidFill>
                <a:effectLst/>
              </a:rPr>
              <a:t>some</a:t>
            </a:r>
            <a:r>
              <a:rPr lang="en-US" sz="2000" b="0" i="0" dirty="0">
                <a:solidFill>
                  <a:srgbClr val="273239"/>
                </a:solidFill>
                <a:effectLst/>
              </a:rPr>
              <a:t> common set of methods.</a:t>
            </a:r>
            <a:br>
              <a:rPr lang="en-US" sz="2000" b="0" i="0" dirty="0">
                <a:solidFill>
                  <a:srgbClr val="273239"/>
                </a:solidFill>
                <a:effectLst/>
              </a:rPr>
            </a:br>
            <a:r>
              <a:rPr lang="en-US" sz="2000" b="0" i="0" dirty="0">
                <a:solidFill>
                  <a:srgbClr val="273239"/>
                </a:solidFill>
                <a:effectLst/>
              </a:rPr>
              <a:t> </a:t>
            </a:r>
          </a:p>
          <a:p>
            <a:pPr algn="l" fontAlgn="base">
              <a:buFont typeface="+mj-lt"/>
              <a:buAutoNum type="arabicPeriod"/>
            </a:pPr>
            <a:r>
              <a:rPr lang="en-US" sz="2000" b="1" i="0" dirty="0">
                <a:solidFill>
                  <a:srgbClr val="273239"/>
                </a:solidFill>
                <a:effectLst/>
              </a:rPr>
              <a:t>Reduces programming effort:</a:t>
            </a:r>
            <a:r>
              <a:rPr lang="en-US" sz="2000" b="0" i="0" dirty="0">
                <a:solidFill>
                  <a:srgbClr val="273239"/>
                </a:solidFill>
                <a:effectLst/>
              </a:rPr>
              <a:t> A programmer doesn’t have to worry about the design of the Collection but rather he can focus on its best use in his program. Therefore, the basic concept of Object-oriented programming (i.e.) abstraction has been successfully implemented.</a:t>
            </a:r>
            <a:br>
              <a:rPr lang="en-US" sz="2000" b="0" i="0" dirty="0">
                <a:solidFill>
                  <a:srgbClr val="273239"/>
                </a:solidFill>
                <a:effectLst/>
              </a:rPr>
            </a:br>
            <a:r>
              <a:rPr lang="en-US" sz="2000" b="0" i="0" dirty="0">
                <a:solidFill>
                  <a:srgbClr val="273239"/>
                </a:solidFill>
                <a:effectLst/>
              </a:rPr>
              <a:t> </a:t>
            </a:r>
          </a:p>
          <a:p>
            <a:pPr algn="l" fontAlgn="base">
              <a:buFont typeface="+mj-lt"/>
              <a:buAutoNum type="arabicPeriod"/>
            </a:pPr>
            <a:r>
              <a:rPr lang="en-US" sz="2000" b="1" i="0" dirty="0">
                <a:solidFill>
                  <a:srgbClr val="273239"/>
                </a:solidFill>
                <a:effectLst/>
              </a:rPr>
              <a:t>Increases program speed and quality:</a:t>
            </a:r>
            <a:r>
              <a:rPr lang="en-US" sz="2000" b="0" i="0" dirty="0">
                <a:solidFill>
                  <a:srgbClr val="273239"/>
                </a:solidFill>
                <a:effectLst/>
              </a:rPr>
              <a:t> Increases performance by providing high-performance implementations of useful data structures and algorithms because in this case, the programmer need not think of the best implementation of a specific data structure. He can simply use the best implementation to drastically boost the performance of his algorithm/program.</a:t>
            </a:r>
          </a:p>
          <a:p>
            <a:pPr algn="ctr" fontAlgn="base"/>
            <a:endParaRPr lang="en-IN" sz="2000" i="0" dirty="0">
              <a:solidFill>
                <a:srgbClr val="273239"/>
              </a:solidFill>
              <a:effectLst/>
              <a:latin typeface="sofia-pro"/>
            </a:endParaRPr>
          </a:p>
        </p:txBody>
      </p:sp>
    </p:spTree>
    <p:extLst>
      <p:ext uri="{BB962C8B-B14F-4D97-AF65-F5344CB8AC3E}">
        <p14:creationId xmlns:p14="http://schemas.microsoft.com/office/powerpoint/2010/main" val="1012628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558800" y="995679"/>
            <a:ext cx="11436006" cy="4401205"/>
          </a:xfrm>
          <a:prstGeom prst="rect">
            <a:avLst/>
          </a:prstGeom>
          <a:noFill/>
        </p:spPr>
        <p:txBody>
          <a:bodyPr wrap="square">
            <a:spAutoFit/>
          </a:bodyPr>
          <a:lstStyle/>
          <a:p>
            <a:pPr algn="ctr" fontAlgn="base"/>
            <a:endParaRPr lang="en-US" sz="2400" b="1" i="0" dirty="0">
              <a:solidFill>
                <a:srgbClr val="273239"/>
              </a:solidFill>
              <a:effectLst/>
            </a:endParaRPr>
          </a:p>
          <a:p>
            <a:pPr algn="ctr" fontAlgn="base"/>
            <a:endParaRPr lang="en-US" sz="2400" b="1" dirty="0">
              <a:solidFill>
                <a:srgbClr val="273239"/>
              </a:solidFill>
            </a:endParaRPr>
          </a:p>
          <a:p>
            <a:pPr algn="ctr" fontAlgn="base"/>
            <a:r>
              <a:rPr lang="en-US" sz="2400" b="1" i="0" dirty="0">
                <a:solidFill>
                  <a:srgbClr val="273239"/>
                </a:solidFill>
                <a:effectLst/>
              </a:rPr>
              <a:t>Hierarchy of the Collection Framework</a:t>
            </a:r>
          </a:p>
          <a:p>
            <a:pPr algn="ctr" fontAlgn="base"/>
            <a:endParaRPr lang="en-US" sz="2000" b="1" i="0" dirty="0">
              <a:solidFill>
                <a:srgbClr val="273239"/>
              </a:solidFill>
              <a:effectLst/>
              <a:latin typeface="urw-din"/>
            </a:endParaRPr>
          </a:p>
          <a:p>
            <a:pPr algn="l" fontAlgn="base"/>
            <a:r>
              <a:rPr lang="en-US" sz="2400" b="0" i="0" dirty="0">
                <a:solidFill>
                  <a:srgbClr val="273239"/>
                </a:solidFill>
                <a:effectLst/>
              </a:rPr>
              <a:t>The utility package, (</a:t>
            </a:r>
            <a:r>
              <a:rPr lang="en-US" sz="2400" b="0" i="0" dirty="0" err="1">
                <a:solidFill>
                  <a:srgbClr val="273239"/>
                </a:solidFill>
                <a:effectLst/>
              </a:rPr>
              <a:t>java.util</a:t>
            </a:r>
            <a:r>
              <a:rPr lang="en-US" sz="2400" b="0" i="0" dirty="0">
                <a:solidFill>
                  <a:srgbClr val="273239"/>
                </a:solidFill>
                <a:effectLst/>
              </a:rPr>
              <a:t>) contains all the classes and interfaces that are required by the collection framework. The collection framework contains an interface named an </a:t>
            </a:r>
            <a:r>
              <a:rPr lang="en-US" sz="2400" b="0" i="0" dirty="0" err="1">
                <a:solidFill>
                  <a:srgbClr val="273239"/>
                </a:solidFill>
                <a:effectLst/>
              </a:rPr>
              <a:t>iterable</a:t>
            </a:r>
            <a:r>
              <a:rPr lang="en-US" sz="2400" b="0" i="0" dirty="0">
                <a:solidFill>
                  <a:srgbClr val="273239"/>
                </a:solidFill>
                <a:effectLst/>
              </a:rPr>
              <a:t> interface which provides the iterator to iterate through all the collections. This interface is extended by the main collection interface which acts as a root for the collection framework. All the collections extend this collection interface thereby extending the properties of the iterator and the methods of this interface. The following figure illustrates the hierarchy of the collection framework. </a:t>
            </a:r>
          </a:p>
          <a:p>
            <a:pPr algn="ctr" fontAlgn="base"/>
            <a:endParaRPr lang="en-IN" sz="2000" i="0" dirty="0">
              <a:solidFill>
                <a:srgbClr val="273239"/>
              </a:solidFill>
              <a:effectLst/>
              <a:latin typeface="sofia-pro"/>
            </a:endParaRPr>
          </a:p>
        </p:txBody>
      </p:sp>
    </p:spTree>
    <p:extLst>
      <p:ext uri="{BB962C8B-B14F-4D97-AF65-F5344CB8AC3E}">
        <p14:creationId xmlns:p14="http://schemas.microsoft.com/office/powerpoint/2010/main" val="476540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558800" y="995679"/>
            <a:ext cx="11436006" cy="1138773"/>
          </a:xfrm>
          <a:prstGeom prst="rect">
            <a:avLst/>
          </a:prstGeom>
          <a:noFill/>
        </p:spPr>
        <p:txBody>
          <a:bodyPr wrap="square">
            <a:spAutoFit/>
          </a:bodyPr>
          <a:lstStyle/>
          <a:p>
            <a:pPr algn="ctr" fontAlgn="base"/>
            <a:endParaRPr lang="en-US" sz="2400" b="1" i="0" dirty="0">
              <a:solidFill>
                <a:srgbClr val="273239"/>
              </a:solidFill>
              <a:effectLst/>
            </a:endParaRPr>
          </a:p>
          <a:p>
            <a:pPr algn="ctr" fontAlgn="base"/>
            <a:endParaRPr lang="en-US" sz="2400" b="1" dirty="0">
              <a:solidFill>
                <a:srgbClr val="273239"/>
              </a:solidFill>
            </a:endParaRPr>
          </a:p>
          <a:p>
            <a:pPr algn="ctr" fontAlgn="base"/>
            <a:endParaRPr lang="en-IN" sz="2000" i="0" dirty="0">
              <a:solidFill>
                <a:srgbClr val="273239"/>
              </a:solidFill>
              <a:effectLst/>
              <a:latin typeface="sofia-pro"/>
            </a:endParaRPr>
          </a:p>
        </p:txBody>
      </p:sp>
      <p:pic>
        <p:nvPicPr>
          <p:cNvPr id="6" name="Picture 5" descr="Diagram&#10;&#10;Description automatically generated">
            <a:extLst>
              <a:ext uri="{FF2B5EF4-FFF2-40B4-BE49-F238E27FC236}">
                <a16:creationId xmlns:a16="http://schemas.microsoft.com/office/drawing/2014/main" xmlns="" id="{96511E3D-1AE0-C6A0-0B3C-4A7295D74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81" y="1381124"/>
            <a:ext cx="11436006" cy="4917482"/>
          </a:xfrm>
          <a:prstGeom prst="rect">
            <a:avLst/>
          </a:prstGeom>
        </p:spPr>
      </p:pic>
    </p:spTree>
    <p:extLst>
      <p:ext uri="{BB962C8B-B14F-4D97-AF65-F5344CB8AC3E}">
        <p14:creationId xmlns:p14="http://schemas.microsoft.com/office/powerpoint/2010/main" val="29542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558800" y="995679"/>
            <a:ext cx="11436006" cy="4154984"/>
          </a:xfrm>
          <a:prstGeom prst="rect">
            <a:avLst/>
          </a:prstGeom>
          <a:noFill/>
        </p:spPr>
        <p:txBody>
          <a:bodyPr wrap="square">
            <a:spAutoFit/>
          </a:bodyPr>
          <a:lstStyle/>
          <a:p>
            <a:pPr algn="l" fontAlgn="base"/>
            <a:r>
              <a:rPr lang="en-US" sz="2400" b="0" i="0" dirty="0">
                <a:solidFill>
                  <a:srgbClr val="273239"/>
                </a:solidFill>
                <a:effectLst/>
                <a:latin typeface="urw-din"/>
              </a:rPr>
              <a:t>Before understanding the different components in the above framework, let’s first understand a class and an interface. </a:t>
            </a:r>
          </a:p>
          <a:p>
            <a:pPr algn="l" fontAlgn="base"/>
            <a:endParaRPr lang="en-US" sz="2400" b="0" i="0" dirty="0">
              <a:solidFill>
                <a:srgbClr val="273239"/>
              </a:solidFill>
              <a:effectLst/>
              <a:latin typeface="urw-din"/>
            </a:endParaRPr>
          </a:p>
          <a:p>
            <a:pPr algn="l" fontAlgn="base"/>
            <a:endParaRPr lang="en-US" sz="2400" b="0" i="0" dirty="0">
              <a:solidFill>
                <a:srgbClr val="273239"/>
              </a:solidFill>
              <a:effectLst/>
              <a:latin typeface="urw-din"/>
            </a:endParaRPr>
          </a:p>
          <a:p>
            <a:pPr algn="l" fontAlgn="base">
              <a:buFont typeface="Arial" panose="020B0604020202020204" pitchFamily="34" charset="0"/>
              <a:buChar char="•"/>
            </a:pPr>
            <a:r>
              <a:rPr lang="en-US" sz="2400" b="1" i="0" u="sng" dirty="0">
                <a:solidFill>
                  <a:srgbClr val="273239"/>
                </a:solidFill>
                <a:effectLst/>
                <a:latin typeface="urw-din"/>
              </a:rPr>
              <a:t> Class</a:t>
            </a:r>
            <a:r>
              <a:rPr lang="en-US" sz="2400" b="1" i="0" dirty="0">
                <a:solidFill>
                  <a:srgbClr val="273239"/>
                </a:solidFill>
                <a:effectLst/>
                <a:latin typeface="urw-din"/>
              </a:rPr>
              <a:t>:</a:t>
            </a:r>
            <a:r>
              <a:rPr lang="en-US" sz="2400" b="0" i="0" dirty="0">
                <a:solidFill>
                  <a:srgbClr val="273239"/>
                </a:solidFill>
                <a:effectLst/>
                <a:latin typeface="urw-din"/>
              </a:rPr>
              <a:t> A class is a user-defined blueprint or prototype from which objects are created. It represents the set of properties or methods that are common to all objects of one type.</a:t>
            </a:r>
          </a:p>
          <a:p>
            <a:pPr algn="l" fontAlgn="base"/>
            <a:r>
              <a:rPr lang="en-US" sz="2400" b="0" i="0" dirty="0">
                <a:solidFill>
                  <a:srgbClr val="273239"/>
                </a:solidFill>
                <a:effectLst/>
                <a:latin typeface="urw-din"/>
              </a:rPr>
              <a:t/>
            </a:r>
            <a:br>
              <a:rPr lang="en-US" sz="2400" b="0" i="0" dirty="0">
                <a:solidFill>
                  <a:srgbClr val="273239"/>
                </a:solidFill>
                <a:effectLst/>
                <a:latin typeface="urw-din"/>
              </a:rPr>
            </a:br>
            <a:r>
              <a:rPr lang="en-US" sz="2400" b="0" i="0" dirty="0">
                <a:solidFill>
                  <a:srgbClr val="273239"/>
                </a:solidFill>
                <a:effectLst/>
                <a:latin typeface="urw-din"/>
              </a:rPr>
              <a:t> </a:t>
            </a:r>
          </a:p>
          <a:p>
            <a:pPr algn="l" fontAlgn="base">
              <a:buFont typeface="Arial" panose="020B0604020202020204" pitchFamily="34" charset="0"/>
              <a:buChar char="•"/>
            </a:pPr>
            <a:r>
              <a:rPr lang="en-US" sz="2400" b="1" i="0" u="sng" dirty="0">
                <a:solidFill>
                  <a:srgbClr val="273239"/>
                </a:solidFill>
                <a:effectLst/>
                <a:latin typeface="urw-din"/>
              </a:rPr>
              <a:t> Interface</a:t>
            </a:r>
            <a:r>
              <a:rPr lang="en-US" sz="2400" b="1" i="0" dirty="0">
                <a:solidFill>
                  <a:srgbClr val="273239"/>
                </a:solidFill>
                <a:effectLst/>
                <a:latin typeface="urw-din"/>
              </a:rPr>
              <a:t>:</a:t>
            </a:r>
            <a:r>
              <a:rPr lang="en-US" sz="2400" b="0" i="0" dirty="0">
                <a:solidFill>
                  <a:srgbClr val="273239"/>
                </a:solidFill>
                <a:effectLst/>
                <a:latin typeface="urw-din"/>
              </a:rPr>
              <a:t> Like a class, an interface can have methods and variables, but the methods declared in an interface are by default abstract (only method signature, no body). Interfaces specify what a class must do and not how. It is the blueprint of the class.</a:t>
            </a:r>
          </a:p>
        </p:txBody>
      </p:sp>
    </p:spTree>
    <p:extLst>
      <p:ext uri="{BB962C8B-B14F-4D97-AF65-F5344CB8AC3E}">
        <p14:creationId xmlns:p14="http://schemas.microsoft.com/office/powerpoint/2010/main" val="257201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558800" y="995679"/>
            <a:ext cx="11436006" cy="1569660"/>
          </a:xfrm>
          <a:prstGeom prst="rect">
            <a:avLst/>
          </a:prstGeom>
          <a:noFill/>
        </p:spPr>
        <p:txBody>
          <a:bodyPr wrap="square">
            <a:spAutoFit/>
          </a:bodyPr>
          <a:lstStyle/>
          <a:p>
            <a:pPr algn="ctr" fontAlgn="base"/>
            <a:r>
              <a:rPr lang="en-US" sz="2400" b="1" i="0" dirty="0">
                <a:solidFill>
                  <a:srgbClr val="273239"/>
                </a:solidFill>
                <a:effectLst/>
                <a:latin typeface="urw-din"/>
              </a:rPr>
              <a:t>Methods of the Collection Interface</a:t>
            </a:r>
          </a:p>
          <a:p>
            <a:pPr algn="l" fontAlgn="base"/>
            <a:r>
              <a:rPr lang="en-US" sz="2400" b="0" i="0" dirty="0">
                <a:solidFill>
                  <a:srgbClr val="273239"/>
                </a:solidFill>
                <a:effectLst/>
                <a:latin typeface="urw-din"/>
              </a:rPr>
              <a:t>This interface contains various methods which can be directly used by all the collections which implement this interface. They are:</a:t>
            </a:r>
          </a:p>
          <a:p>
            <a:pPr algn="l" fontAlgn="base"/>
            <a:endParaRPr lang="en-US" sz="2400" b="0" i="0" dirty="0">
              <a:solidFill>
                <a:srgbClr val="273239"/>
              </a:solidFill>
              <a:effectLst/>
              <a:latin typeface="urw-din"/>
            </a:endParaRPr>
          </a:p>
        </p:txBody>
      </p:sp>
      <p:graphicFrame>
        <p:nvGraphicFramePr>
          <p:cNvPr id="4" name="Table 3">
            <a:extLst>
              <a:ext uri="{FF2B5EF4-FFF2-40B4-BE49-F238E27FC236}">
                <a16:creationId xmlns:a16="http://schemas.microsoft.com/office/drawing/2014/main" xmlns="" id="{61803E1D-2F1D-D758-29AF-FA05E1D4325C}"/>
              </a:ext>
            </a:extLst>
          </p:cNvPr>
          <p:cNvGraphicFramePr>
            <a:graphicFrameLocks noGrp="1"/>
          </p:cNvGraphicFramePr>
          <p:nvPr>
            <p:extLst>
              <p:ext uri="{D42A27DB-BD31-4B8C-83A1-F6EECF244321}">
                <p14:modId xmlns:p14="http://schemas.microsoft.com/office/powerpoint/2010/main" val="372821253"/>
              </p:ext>
            </p:extLst>
          </p:nvPr>
        </p:nvGraphicFramePr>
        <p:xfrm>
          <a:off x="838200" y="2153920"/>
          <a:ext cx="10515600" cy="4419059"/>
        </p:xfrm>
        <a:graphic>
          <a:graphicData uri="http://schemas.openxmlformats.org/drawingml/2006/table">
            <a:tbl>
              <a:tblPr/>
              <a:tblGrid>
                <a:gridCol w="5257800">
                  <a:extLst>
                    <a:ext uri="{9D8B030D-6E8A-4147-A177-3AD203B41FA5}">
                      <a16:colId xmlns:a16="http://schemas.microsoft.com/office/drawing/2014/main" xmlns="" val="425014273"/>
                    </a:ext>
                  </a:extLst>
                </a:gridCol>
                <a:gridCol w="5257800">
                  <a:extLst>
                    <a:ext uri="{9D8B030D-6E8A-4147-A177-3AD203B41FA5}">
                      <a16:colId xmlns:a16="http://schemas.microsoft.com/office/drawing/2014/main" xmlns="" val="2383824114"/>
                    </a:ext>
                  </a:extLst>
                </a:gridCol>
              </a:tblGrid>
              <a:tr h="781779">
                <a:tc>
                  <a:txBody>
                    <a:bodyPr/>
                    <a:lstStyle/>
                    <a:p>
                      <a:pPr algn="ctr" fontAlgn="base"/>
                      <a:r>
                        <a:rPr lang="en-IN" sz="2400" b="1" dirty="0">
                          <a:effectLst/>
                        </a:rPr>
                        <a:t>Method</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400" b="1" dirty="0">
                          <a:effectLst/>
                        </a:rPr>
                        <a:t>Description</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2523628866"/>
                  </a:ext>
                </a:extLst>
              </a:tr>
              <a:tr h="845955">
                <a:tc>
                  <a:txBody>
                    <a:bodyPr/>
                    <a:lstStyle/>
                    <a:p>
                      <a:pPr algn="ctr" fontAlgn="base"/>
                      <a:r>
                        <a:rPr lang="en-IN" sz="2400" b="1" u="sng" dirty="0">
                          <a:effectLst/>
                        </a:rPr>
                        <a:t>add(Object)</a:t>
                      </a:r>
                      <a:endParaRPr lang="en-IN" sz="24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2400" b="0">
                          <a:effectLst/>
                        </a:rPr>
                        <a:t>This method is used to add an object to the collection.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3095548906"/>
                  </a:ext>
                </a:extLst>
              </a:tr>
              <a:tr h="845955">
                <a:tc>
                  <a:txBody>
                    <a:bodyPr/>
                    <a:lstStyle/>
                    <a:p>
                      <a:pPr algn="ctr" fontAlgn="base"/>
                      <a:r>
                        <a:rPr lang="en-IN" sz="2400" b="1" u="sng" dirty="0" err="1">
                          <a:effectLst/>
                        </a:rPr>
                        <a:t>addAll</a:t>
                      </a:r>
                      <a:r>
                        <a:rPr lang="en-IN" sz="2400" b="1" u="sng" dirty="0">
                          <a:effectLst/>
                        </a:rPr>
                        <a:t>(Collection c)</a:t>
                      </a:r>
                      <a:endParaRPr lang="en-IN" sz="24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2400" b="0" dirty="0">
                          <a:effectLst/>
                        </a:rPr>
                        <a:t>This method adds all the elements in the given collection to this collection.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936396047"/>
                  </a:ext>
                </a:extLst>
              </a:tr>
              <a:tr h="845955">
                <a:tc>
                  <a:txBody>
                    <a:bodyPr/>
                    <a:lstStyle/>
                    <a:p>
                      <a:pPr algn="ctr" fontAlgn="base"/>
                      <a:r>
                        <a:rPr lang="en-IN" sz="2400" b="1" u="sng" dirty="0">
                          <a:effectLst/>
                        </a:rPr>
                        <a:t>clear()</a:t>
                      </a:r>
                      <a:endParaRPr lang="en-IN" sz="24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2400" b="0">
                          <a:effectLst/>
                        </a:rPr>
                        <a:t>This method removes all of the elements from this collection.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624225327"/>
                  </a:ext>
                </a:extLst>
              </a:tr>
              <a:tr h="845955">
                <a:tc>
                  <a:txBody>
                    <a:bodyPr/>
                    <a:lstStyle/>
                    <a:p>
                      <a:pPr algn="ctr" fontAlgn="base"/>
                      <a:r>
                        <a:rPr lang="en-IN" sz="2400" b="1" u="sng" dirty="0">
                          <a:effectLst/>
                        </a:rPr>
                        <a:t>contains(Object o)</a:t>
                      </a:r>
                      <a:endParaRPr lang="en-IN" sz="24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2400" b="0" dirty="0">
                          <a:effectLst/>
                        </a:rPr>
                        <a:t>This method returns true if the collection contains the specified element.</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26937377"/>
                  </a:ext>
                </a:extLst>
              </a:tr>
            </a:tbl>
          </a:graphicData>
        </a:graphic>
      </p:graphicFrame>
    </p:spTree>
    <p:extLst>
      <p:ext uri="{BB962C8B-B14F-4D97-AF65-F5344CB8AC3E}">
        <p14:creationId xmlns:p14="http://schemas.microsoft.com/office/powerpoint/2010/main" val="2469828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558800" y="995679"/>
            <a:ext cx="11436006" cy="5262979"/>
          </a:xfrm>
          <a:prstGeom prst="rect">
            <a:avLst/>
          </a:prstGeom>
          <a:noFill/>
        </p:spPr>
        <p:txBody>
          <a:bodyPr wrap="square">
            <a:spAutoFit/>
          </a:bodyPr>
          <a:lstStyle/>
          <a:p>
            <a:pPr algn="ctr" fontAlgn="base"/>
            <a:r>
              <a:rPr lang="en-US" sz="2400" b="1" i="0" dirty="0">
                <a:solidFill>
                  <a:srgbClr val="273239"/>
                </a:solidFill>
                <a:effectLst/>
                <a:latin typeface="urw-din"/>
              </a:rPr>
              <a:t>Interfaces that extend the Collections Interface</a:t>
            </a:r>
          </a:p>
          <a:p>
            <a:pPr algn="l" fontAlgn="base"/>
            <a:endParaRPr lang="en-US" sz="2400" b="0" i="0" dirty="0">
              <a:solidFill>
                <a:srgbClr val="273239"/>
              </a:solidFill>
              <a:effectLst/>
              <a:latin typeface="urw-din"/>
            </a:endParaRPr>
          </a:p>
          <a:p>
            <a:pPr algn="l" fontAlgn="base"/>
            <a:endParaRPr lang="en-US" sz="2400" dirty="0">
              <a:solidFill>
                <a:srgbClr val="273239"/>
              </a:solidFill>
              <a:latin typeface="urw-din"/>
            </a:endParaRPr>
          </a:p>
          <a:p>
            <a:pPr algn="l" fontAlgn="base"/>
            <a:r>
              <a:rPr lang="en-US" sz="2400" b="0" i="0" dirty="0">
                <a:solidFill>
                  <a:srgbClr val="273239"/>
                </a:solidFill>
                <a:effectLst/>
                <a:latin typeface="urw-din"/>
              </a:rPr>
              <a:t>The collection framework contains multiple interfaces where every interface is used to store a specific type of data. The following are the interfaces present in the framework. </a:t>
            </a:r>
          </a:p>
          <a:p>
            <a:pPr algn="l" fontAlgn="base"/>
            <a:r>
              <a:rPr lang="en-US" sz="2400" b="0" i="0" dirty="0">
                <a:solidFill>
                  <a:srgbClr val="273239"/>
                </a:solidFill>
                <a:effectLst/>
                <a:latin typeface="urw-din"/>
              </a:rPr>
              <a:t/>
            </a:r>
            <a:br>
              <a:rPr lang="en-US" sz="2400" b="0" i="0" dirty="0">
                <a:solidFill>
                  <a:srgbClr val="273239"/>
                </a:solidFill>
                <a:effectLst/>
                <a:latin typeface="urw-din"/>
              </a:rPr>
            </a:br>
            <a:r>
              <a:rPr lang="en-US" sz="2400" b="1" i="0" dirty="0">
                <a:solidFill>
                  <a:srgbClr val="273239"/>
                </a:solidFill>
                <a:effectLst/>
                <a:latin typeface="urw-din"/>
              </a:rPr>
              <a:t>1. </a:t>
            </a:r>
            <a:r>
              <a:rPr lang="en-US" sz="2400" b="1" i="0" dirty="0" err="1">
                <a:solidFill>
                  <a:srgbClr val="273239"/>
                </a:solidFill>
                <a:effectLst/>
                <a:latin typeface="urw-din"/>
              </a:rPr>
              <a:t>Iterable</a:t>
            </a:r>
            <a:r>
              <a:rPr lang="en-US" sz="2400" b="1" i="0" dirty="0">
                <a:solidFill>
                  <a:srgbClr val="273239"/>
                </a:solidFill>
                <a:effectLst/>
                <a:latin typeface="urw-din"/>
              </a:rPr>
              <a:t> Interface:</a:t>
            </a:r>
            <a:r>
              <a:rPr lang="en-US" sz="2400" b="0" i="0" dirty="0">
                <a:solidFill>
                  <a:srgbClr val="273239"/>
                </a:solidFill>
                <a:effectLst/>
                <a:latin typeface="urw-din"/>
              </a:rPr>
              <a:t> This is the root interface for the entire collection framework. The collection interface extends the </a:t>
            </a:r>
            <a:r>
              <a:rPr lang="en-US" sz="2400" b="0" i="0" dirty="0" err="1">
                <a:solidFill>
                  <a:srgbClr val="273239"/>
                </a:solidFill>
                <a:effectLst/>
                <a:latin typeface="urw-din"/>
              </a:rPr>
              <a:t>iterable</a:t>
            </a:r>
            <a:r>
              <a:rPr lang="en-US" sz="2400" b="0" i="0" dirty="0">
                <a:solidFill>
                  <a:srgbClr val="273239"/>
                </a:solidFill>
                <a:effectLst/>
                <a:latin typeface="urw-din"/>
              </a:rPr>
              <a:t> interface. Therefore, inherently, all the interfaces and classes implement this interface. The main functionality of this interface is to provide an iterator for the collections. Therefore, this interface contains only one abstract method which is the iterator. It returns the </a:t>
            </a:r>
          </a:p>
          <a:p>
            <a:pPr algn="l" fontAlgn="base"/>
            <a:r>
              <a:rPr lang="en-IN" sz="2400" b="0" i="1" dirty="0">
                <a:solidFill>
                  <a:srgbClr val="273239"/>
                </a:solidFill>
                <a:effectLst/>
                <a:latin typeface="urw-din"/>
              </a:rPr>
              <a:t>                                                               </a:t>
            </a:r>
          </a:p>
          <a:p>
            <a:pPr algn="l" fontAlgn="base"/>
            <a:r>
              <a:rPr lang="en-IN" sz="2400" i="1" dirty="0">
                <a:solidFill>
                  <a:srgbClr val="273239"/>
                </a:solidFill>
                <a:latin typeface="urw-din"/>
              </a:rPr>
              <a:t>                                                        </a:t>
            </a:r>
            <a:r>
              <a:rPr lang="en-IN" sz="2400" b="0" i="1" dirty="0">
                <a:solidFill>
                  <a:srgbClr val="273239"/>
                </a:solidFill>
                <a:effectLst/>
                <a:latin typeface="urw-din"/>
              </a:rPr>
              <a:t>Iterator iterator(); </a:t>
            </a:r>
            <a:endParaRPr lang="en-US" sz="2400" b="0" i="0" dirty="0">
              <a:solidFill>
                <a:srgbClr val="273239"/>
              </a:solidFill>
              <a:effectLst/>
              <a:latin typeface="urw-din"/>
            </a:endParaRPr>
          </a:p>
          <a:p>
            <a:pPr algn="l" fontAlgn="base"/>
            <a:endParaRPr lang="en-US" sz="2400" b="0" i="0" dirty="0">
              <a:solidFill>
                <a:srgbClr val="273239"/>
              </a:solidFill>
              <a:effectLst/>
              <a:latin typeface="urw-din"/>
            </a:endParaRPr>
          </a:p>
        </p:txBody>
      </p:sp>
    </p:spTree>
    <p:extLst>
      <p:ext uri="{BB962C8B-B14F-4D97-AF65-F5344CB8AC3E}">
        <p14:creationId xmlns:p14="http://schemas.microsoft.com/office/powerpoint/2010/main" val="582794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197194" y="1076961"/>
            <a:ext cx="11679846" cy="4524315"/>
          </a:xfrm>
          <a:prstGeom prst="rect">
            <a:avLst/>
          </a:prstGeom>
          <a:noFill/>
        </p:spPr>
        <p:txBody>
          <a:bodyPr wrap="square">
            <a:spAutoFit/>
          </a:bodyPr>
          <a:lstStyle/>
          <a:p>
            <a:pPr algn="ctr" fontAlgn="base"/>
            <a:r>
              <a:rPr lang="en-US" sz="2400" b="1" i="0" dirty="0">
                <a:solidFill>
                  <a:srgbClr val="273239"/>
                </a:solidFill>
                <a:effectLst/>
              </a:rPr>
              <a:t>Collection Interface:</a:t>
            </a:r>
            <a:r>
              <a:rPr lang="en-US" sz="2400" b="0" i="0" dirty="0">
                <a:solidFill>
                  <a:srgbClr val="273239"/>
                </a:solidFill>
                <a:effectLst/>
              </a:rPr>
              <a:t> </a:t>
            </a:r>
          </a:p>
          <a:p>
            <a:pPr algn="ctr" fontAlgn="base"/>
            <a:endParaRPr lang="en-US" sz="2400" b="0" i="0" dirty="0">
              <a:solidFill>
                <a:srgbClr val="273239"/>
              </a:solidFill>
              <a:effectLst/>
            </a:endParaRPr>
          </a:p>
          <a:p>
            <a:pPr algn="ctr" fontAlgn="base"/>
            <a:r>
              <a:rPr lang="en-US" sz="2400" b="0" i="0" dirty="0">
                <a:solidFill>
                  <a:srgbClr val="273239"/>
                </a:solidFill>
                <a:effectLst/>
              </a:rPr>
              <a:t>This interface extends the </a:t>
            </a:r>
            <a:r>
              <a:rPr lang="en-US" sz="2400" b="0" i="0" dirty="0" err="1">
                <a:solidFill>
                  <a:srgbClr val="273239"/>
                </a:solidFill>
                <a:effectLst/>
              </a:rPr>
              <a:t>iterable</a:t>
            </a:r>
            <a:r>
              <a:rPr lang="en-US" sz="2400" b="0" i="0" dirty="0">
                <a:solidFill>
                  <a:srgbClr val="273239"/>
                </a:solidFill>
                <a:effectLst/>
              </a:rPr>
              <a:t> interface and is implemented by all the classes in the collection framework. This interface contains all the basic methods which every collection has like adding the data into the collection, removing the data, clearing the data, etc. All these methods are implemented in this interface because these methods are implemented by all the classes irrespective of their style of implementation. And also, having these methods in this interface ensures that the names of the methods are universal for all the collections. Therefore, in short, we can say that this interface builds a foundation on which the collection classes are implemented.</a:t>
            </a:r>
          </a:p>
          <a:p>
            <a:pPr algn="l" fontAlgn="base"/>
            <a:endParaRPr lang="en-US" sz="2400" dirty="0">
              <a:solidFill>
                <a:srgbClr val="273239"/>
              </a:solidFill>
              <a:latin typeface="urw-din"/>
            </a:endParaRPr>
          </a:p>
          <a:p>
            <a:pPr algn="l" fontAlgn="base"/>
            <a:endParaRPr lang="en-US" sz="2400" b="0" i="0" dirty="0">
              <a:solidFill>
                <a:srgbClr val="273239"/>
              </a:solidFill>
              <a:effectLst/>
              <a:latin typeface="urw-din"/>
            </a:endParaRPr>
          </a:p>
        </p:txBody>
      </p:sp>
    </p:spTree>
    <p:extLst>
      <p:ext uri="{BB962C8B-B14F-4D97-AF65-F5344CB8AC3E}">
        <p14:creationId xmlns:p14="http://schemas.microsoft.com/office/powerpoint/2010/main" val="260329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pPr algn="just"/>
            <a:r>
              <a:rPr lang="en-US" b="0" i="0" dirty="0">
                <a:effectLst/>
                <a:latin typeface="erdana"/>
              </a:rPr>
              <a:t>Why use inheritance in java</a:t>
            </a:r>
          </a:p>
          <a:p>
            <a:pPr algn="just">
              <a:buFont typeface="Arial" panose="020B0604020202020204" pitchFamily="34" charset="0"/>
              <a:buChar char="•"/>
            </a:pPr>
            <a:r>
              <a:rPr lang="en-US" b="0" i="0" dirty="0">
                <a:solidFill>
                  <a:srgbClr val="000000"/>
                </a:solidFill>
                <a:effectLst/>
                <a:latin typeface="inter-regular"/>
              </a:rPr>
              <a:t>  For </a:t>
            </a:r>
            <a:r>
              <a:rPr lang="en-US" b="0" i="0" u="none" strike="noStrike" dirty="0">
                <a:effectLst/>
                <a:latin typeface="inter-regular"/>
              </a:rPr>
              <a:t>Method Overriding</a:t>
            </a:r>
            <a:r>
              <a:rPr lang="en-US" b="0" i="0" dirty="0">
                <a:effectLst/>
                <a:latin typeface="inter-regular"/>
              </a:rPr>
              <a:t> (so </a:t>
            </a:r>
            <a:r>
              <a:rPr lang="en-US" b="0" i="0" u="none" strike="noStrike" dirty="0">
                <a:effectLst/>
                <a:latin typeface="inter-regular"/>
              </a:rPr>
              <a:t>runtime polymorphism</a:t>
            </a:r>
            <a:r>
              <a:rPr lang="en-US" b="0" i="0" dirty="0">
                <a:effectLst/>
                <a:latin typeface="inter-regular"/>
              </a:rPr>
              <a:t> </a:t>
            </a:r>
            <a:r>
              <a:rPr lang="en-US" b="0" i="0" dirty="0">
                <a:solidFill>
                  <a:srgbClr val="000000"/>
                </a:solidFill>
                <a:effectLst/>
                <a:latin typeface="inter-regular"/>
              </a:rPr>
              <a:t>can be achieved).</a:t>
            </a:r>
          </a:p>
          <a:p>
            <a:pPr algn="just">
              <a:buFont typeface="Arial" panose="020B0604020202020204" pitchFamily="34" charset="0"/>
              <a:buChar char="•"/>
            </a:pPr>
            <a:r>
              <a:rPr lang="en-US" b="0" i="0" dirty="0">
                <a:solidFill>
                  <a:srgbClr val="000000"/>
                </a:solidFill>
                <a:effectLst/>
                <a:latin typeface="inter-regular"/>
              </a:rPr>
              <a:t>  For Code Reusability.</a:t>
            </a:r>
          </a:p>
          <a:p>
            <a:pPr algn="just"/>
            <a:r>
              <a:rPr lang="en-US" b="0" i="0" dirty="0">
                <a:effectLst/>
                <a:latin typeface="erdana"/>
              </a:rPr>
              <a:t>Terms used in Inheritance</a:t>
            </a:r>
          </a:p>
          <a:p>
            <a:pPr algn="just">
              <a:buFont typeface="Arial" panose="020B0604020202020204" pitchFamily="34" charset="0"/>
              <a:buChar char="•"/>
            </a:pPr>
            <a:r>
              <a:rPr lang="en-US" b="1" i="0" dirty="0">
                <a:solidFill>
                  <a:srgbClr val="000000"/>
                </a:solidFill>
                <a:effectLst/>
                <a:latin typeface="inter-bold"/>
              </a:rPr>
              <a:t>  Class:</a:t>
            </a:r>
            <a:r>
              <a:rPr lang="en-US" b="0" i="0" dirty="0">
                <a:solidFill>
                  <a:srgbClr val="000000"/>
                </a:solidFill>
                <a:effectLst/>
                <a:latin typeface="inter-regular"/>
              </a:rPr>
              <a:t> A class is a group of objects which have common properties. It is a template or blueprint from which objects are created.</a:t>
            </a:r>
          </a:p>
          <a:p>
            <a:pPr algn="just">
              <a:buFont typeface="Arial" panose="020B0604020202020204" pitchFamily="34" charset="0"/>
              <a:buChar char="•"/>
            </a:pPr>
            <a:r>
              <a:rPr lang="en-US" b="1" i="0" dirty="0">
                <a:solidFill>
                  <a:srgbClr val="000000"/>
                </a:solidFill>
                <a:effectLst/>
                <a:latin typeface="inter-bold"/>
              </a:rPr>
              <a:t>  Sub Class/Child Class:</a:t>
            </a:r>
            <a:r>
              <a:rPr lang="en-US" b="0" i="0" dirty="0">
                <a:solidFill>
                  <a:srgbClr val="000000"/>
                </a:solidFill>
                <a:effectLst/>
                <a:latin typeface="inter-regular"/>
              </a:rPr>
              <a:t> Subclass is a class which inherits the other class. It is also called a derived class, extended class, or child class.</a:t>
            </a:r>
          </a:p>
          <a:p>
            <a:pPr algn="just">
              <a:buFont typeface="Arial" panose="020B0604020202020204" pitchFamily="34" charset="0"/>
              <a:buChar char="•"/>
            </a:pPr>
            <a:r>
              <a:rPr lang="en-US" b="1" i="0" dirty="0">
                <a:solidFill>
                  <a:srgbClr val="000000"/>
                </a:solidFill>
                <a:effectLst/>
                <a:latin typeface="inter-bold"/>
              </a:rPr>
              <a:t> Super Class/Parent Class:</a:t>
            </a:r>
            <a:r>
              <a:rPr lang="en-US" b="0" i="0" dirty="0">
                <a:solidFill>
                  <a:srgbClr val="000000"/>
                </a:solidFill>
                <a:effectLst/>
                <a:latin typeface="inter-regular"/>
              </a:rPr>
              <a:t> Superclass is the class from where a subclass inherits the features. It is also called a base class or a parent class.</a:t>
            </a:r>
          </a:p>
          <a:p>
            <a:pPr algn="just">
              <a:buFont typeface="Arial" panose="020B0604020202020204" pitchFamily="34" charset="0"/>
              <a:buChar char="•"/>
            </a:pPr>
            <a:r>
              <a:rPr lang="en-US" b="1" i="0" dirty="0">
                <a:solidFill>
                  <a:srgbClr val="000000"/>
                </a:solidFill>
                <a:effectLst/>
                <a:latin typeface="inter-bold"/>
              </a:rPr>
              <a:t>  Reusability:</a:t>
            </a:r>
            <a:r>
              <a:rPr lang="en-US" b="0" i="0" dirty="0">
                <a:solidFill>
                  <a:srgbClr val="000000"/>
                </a:solidFill>
                <a:effectLst/>
                <a:latin typeface="inter-regular"/>
              </a:rPr>
              <a:t> As the name specifies, reusability is a mechanism which facilitates you to reuse the fields and methods of the existing class when you create a new class. You can use the same fields and methods already defined in the previous class.</a:t>
            </a: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564557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197194" y="1076961"/>
            <a:ext cx="11679846" cy="5632311"/>
          </a:xfrm>
          <a:prstGeom prst="rect">
            <a:avLst/>
          </a:prstGeom>
          <a:noFill/>
        </p:spPr>
        <p:txBody>
          <a:bodyPr wrap="square">
            <a:spAutoFit/>
          </a:bodyPr>
          <a:lstStyle/>
          <a:p>
            <a:pPr algn="ctr" fontAlgn="base"/>
            <a:endParaRPr lang="en-US" sz="2400" b="1" i="0" dirty="0">
              <a:solidFill>
                <a:srgbClr val="273239"/>
              </a:solidFill>
              <a:effectLst/>
              <a:latin typeface="urw-din"/>
            </a:endParaRPr>
          </a:p>
          <a:p>
            <a:pPr algn="ctr" fontAlgn="base"/>
            <a:r>
              <a:rPr lang="en-US" sz="2400" b="1" i="0" dirty="0">
                <a:solidFill>
                  <a:srgbClr val="273239"/>
                </a:solidFill>
                <a:effectLst/>
                <a:latin typeface="urw-din"/>
              </a:rPr>
              <a:t> </a:t>
            </a:r>
            <a:r>
              <a:rPr lang="en-US" sz="2400" b="1" i="0" u="sng" dirty="0">
                <a:effectLst/>
                <a:latin typeface="urw-din"/>
              </a:rPr>
              <a:t>List Interface  </a:t>
            </a:r>
            <a:endParaRPr lang="en-US" sz="2400" b="0" i="0" dirty="0">
              <a:solidFill>
                <a:srgbClr val="273239"/>
              </a:solidFill>
              <a:effectLst/>
              <a:latin typeface="urw-din"/>
            </a:endParaRPr>
          </a:p>
          <a:p>
            <a:pPr algn="ctr" fontAlgn="base"/>
            <a:endParaRPr lang="en-US" sz="2400" dirty="0">
              <a:solidFill>
                <a:srgbClr val="273239"/>
              </a:solidFill>
              <a:latin typeface="urw-din"/>
            </a:endParaRPr>
          </a:p>
          <a:p>
            <a:pPr algn="ctr" fontAlgn="base"/>
            <a:r>
              <a:rPr lang="en-US" sz="2400" b="0" i="0" dirty="0">
                <a:solidFill>
                  <a:srgbClr val="273239"/>
                </a:solidFill>
                <a:effectLst/>
                <a:latin typeface="urw-din"/>
              </a:rPr>
              <a:t>This is a child interface of the collection interface. This interface is dedicated to the data of the list type in which we can store all the ordered collection of the objects. This also allows duplicate data to be present in it. This list interface is implemented by various classes like </a:t>
            </a:r>
            <a:r>
              <a:rPr lang="en-US" sz="2400" b="0" i="0" u="sng" dirty="0">
                <a:effectLst/>
                <a:latin typeface="urw-din"/>
              </a:rPr>
              <a:t>ArrayList</a:t>
            </a:r>
            <a:r>
              <a:rPr lang="en-US" sz="2400" b="0" i="0" dirty="0">
                <a:solidFill>
                  <a:srgbClr val="273239"/>
                </a:solidFill>
                <a:effectLst/>
                <a:latin typeface="urw-din"/>
              </a:rPr>
              <a:t>, </a:t>
            </a:r>
            <a:r>
              <a:rPr lang="en-US" sz="2400" b="0" i="0" u="sng" dirty="0">
                <a:effectLst/>
                <a:latin typeface="urw-din"/>
              </a:rPr>
              <a:t>Vector</a:t>
            </a:r>
            <a:r>
              <a:rPr lang="en-US" sz="2400" b="0" i="0" dirty="0">
                <a:solidFill>
                  <a:srgbClr val="273239"/>
                </a:solidFill>
                <a:effectLst/>
                <a:latin typeface="urw-din"/>
              </a:rPr>
              <a:t>, </a:t>
            </a:r>
            <a:r>
              <a:rPr lang="en-US" sz="2400" b="0" i="0" u="sng" dirty="0">
                <a:effectLst/>
                <a:latin typeface="urw-din"/>
              </a:rPr>
              <a:t>Stack</a:t>
            </a:r>
            <a:r>
              <a:rPr lang="en-US" sz="2400" b="0" i="0" dirty="0">
                <a:solidFill>
                  <a:srgbClr val="273239"/>
                </a:solidFill>
                <a:effectLst/>
                <a:latin typeface="urw-din"/>
              </a:rPr>
              <a:t>, etc. Since all the subclasses implement the list, we can instantiate a list object with any of these classes. For example :</a:t>
            </a:r>
          </a:p>
          <a:p>
            <a:pPr algn="ctr" fontAlgn="base"/>
            <a:endParaRPr lang="en-US" sz="2400" dirty="0">
              <a:solidFill>
                <a:srgbClr val="273239"/>
              </a:solidFill>
              <a:latin typeface="urw-din"/>
            </a:endParaRPr>
          </a:p>
          <a:p>
            <a:pPr algn="ctr" fontAlgn="base"/>
            <a:endParaRPr lang="en-US" sz="2400" dirty="0">
              <a:solidFill>
                <a:srgbClr val="273239"/>
              </a:solidFill>
              <a:latin typeface="urw-din"/>
            </a:endParaRPr>
          </a:p>
          <a:p>
            <a:pPr algn="ctr" fontAlgn="base"/>
            <a:r>
              <a:rPr lang="en-US" sz="2400" b="0" i="1" dirty="0">
                <a:solidFill>
                  <a:srgbClr val="273239"/>
                </a:solidFill>
                <a:effectLst/>
                <a:latin typeface="urw-din"/>
              </a:rPr>
              <a:t>List &lt;T&gt; al = new ArrayList&lt;&gt; (); </a:t>
            </a:r>
            <a:r>
              <a:rPr lang="en-US" sz="2400" dirty="0"/>
              <a:t/>
            </a:r>
            <a:br>
              <a:rPr lang="en-US" sz="2400" dirty="0"/>
            </a:br>
            <a:r>
              <a:rPr lang="en-US" sz="2400" b="0" i="1" dirty="0">
                <a:solidFill>
                  <a:srgbClr val="273239"/>
                </a:solidFill>
                <a:effectLst/>
                <a:latin typeface="urw-din"/>
              </a:rPr>
              <a:t>List &lt;T&gt; </a:t>
            </a:r>
            <a:r>
              <a:rPr lang="en-US" sz="2400" b="0" i="1" dirty="0" err="1">
                <a:solidFill>
                  <a:srgbClr val="273239"/>
                </a:solidFill>
                <a:effectLst/>
                <a:latin typeface="urw-din"/>
              </a:rPr>
              <a:t>ll</a:t>
            </a:r>
            <a:r>
              <a:rPr lang="en-US" sz="2400" b="0" i="1" dirty="0">
                <a:solidFill>
                  <a:srgbClr val="273239"/>
                </a:solidFill>
                <a:effectLst/>
                <a:latin typeface="urw-din"/>
              </a:rPr>
              <a:t> = new LinkedList&lt;&gt; (); </a:t>
            </a:r>
            <a:r>
              <a:rPr lang="en-US" sz="2400" dirty="0"/>
              <a:t/>
            </a:r>
            <a:br>
              <a:rPr lang="en-US" sz="2400" dirty="0"/>
            </a:br>
            <a:r>
              <a:rPr lang="en-US" sz="2400" b="0" i="1" dirty="0">
                <a:solidFill>
                  <a:srgbClr val="273239"/>
                </a:solidFill>
                <a:effectLst/>
                <a:latin typeface="urw-din"/>
              </a:rPr>
              <a:t>List &lt;T&gt; v = new Vector&lt;&gt; (); </a:t>
            </a:r>
            <a:r>
              <a:rPr lang="en-US" sz="2400" dirty="0"/>
              <a:t/>
            </a:r>
            <a:br>
              <a:rPr lang="en-US" sz="2400" dirty="0"/>
            </a:br>
            <a:r>
              <a:rPr lang="en-US" sz="2400" b="0" i="1" dirty="0">
                <a:solidFill>
                  <a:srgbClr val="273239"/>
                </a:solidFill>
                <a:effectLst/>
                <a:latin typeface="urw-din"/>
              </a:rPr>
              <a:t>Where T is the type of the object </a:t>
            </a:r>
            <a:endParaRPr lang="en-US" sz="2400" dirty="0">
              <a:solidFill>
                <a:srgbClr val="273239"/>
              </a:solidFill>
              <a:latin typeface="urw-din"/>
            </a:endParaRPr>
          </a:p>
          <a:p>
            <a:pPr algn="l" fontAlgn="base"/>
            <a:endParaRPr lang="en-US" sz="2400" b="0" i="0" dirty="0">
              <a:solidFill>
                <a:srgbClr val="273239"/>
              </a:solidFill>
              <a:effectLst/>
              <a:latin typeface="urw-din"/>
            </a:endParaRPr>
          </a:p>
        </p:txBody>
      </p:sp>
    </p:spTree>
    <p:extLst>
      <p:ext uri="{BB962C8B-B14F-4D97-AF65-F5344CB8AC3E}">
        <p14:creationId xmlns:p14="http://schemas.microsoft.com/office/powerpoint/2010/main" val="3755518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197194" y="1076961"/>
            <a:ext cx="11994806" cy="5632311"/>
          </a:xfrm>
          <a:prstGeom prst="rect">
            <a:avLst/>
          </a:prstGeom>
          <a:noFill/>
        </p:spPr>
        <p:txBody>
          <a:bodyPr wrap="square">
            <a:spAutoFit/>
          </a:bodyPr>
          <a:lstStyle/>
          <a:p>
            <a:pPr algn="l" fontAlgn="base"/>
            <a:endParaRPr lang="en-US" sz="2400" b="1" i="1" dirty="0">
              <a:solidFill>
                <a:srgbClr val="273239"/>
              </a:solidFill>
              <a:effectLst/>
              <a:latin typeface="urw-din"/>
            </a:endParaRPr>
          </a:p>
          <a:p>
            <a:pPr algn="l" fontAlgn="base"/>
            <a:r>
              <a:rPr lang="en-US" sz="2400" b="1" i="1" dirty="0">
                <a:solidFill>
                  <a:srgbClr val="273239"/>
                </a:solidFill>
                <a:effectLst/>
                <a:latin typeface="urw-din"/>
              </a:rPr>
              <a:t>The classes which implement the List interface are as follows:</a:t>
            </a:r>
          </a:p>
          <a:p>
            <a:pPr algn="l" fontAlgn="base"/>
            <a:endParaRPr lang="en-US" sz="2400" b="1" i="1" dirty="0">
              <a:solidFill>
                <a:srgbClr val="273239"/>
              </a:solidFill>
              <a:effectLst/>
              <a:latin typeface="urw-din"/>
            </a:endParaRPr>
          </a:p>
          <a:p>
            <a:pPr algn="l" fontAlgn="base"/>
            <a:endParaRPr lang="en-US" sz="2400" b="0" i="0" dirty="0">
              <a:solidFill>
                <a:srgbClr val="273239"/>
              </a:solidFill>
              <a:effectLst/>
              <a:latin typeface="urw-din"/>
            </a:endParaRPr>
          </a:p>
          <a:p>
            <a:pPr algn="l" fontAlgn="base"/>
            <a:r>
              <a:rPr lang="en-US" sz="2400" b="1" i="0" dirty="0">
                <a:solidFill>
                  <a:srgbClr val="273239"/>
                </a:solidFill>
                <a:effectLst/>
                <a:latin typeface="urw-din"/>
              </a:rPr>
              <a:t>A. </a:t>
            </a:r>
            <a:r>
              <a:rPr lang="en-US" sz="2400" b="1" i="0" u="sng" dirty="0">
                <a:solidFill>
                  <a:srgbClr val="273239"/>
                </a:solidFill>
                <a:effectLst/>
                <a:latin typeface="urw-din"/>
              </a:rPr>
              <a:t>ArrayList:</a:t>
            </a:r>
            <a:r>
              <a:rPr lang="en-US" sz="2400" b="0" i="0" dirty="0">
                <a:solidFill>
                  <a:srgbClr val="273239"/>
                </a:solidFill>
                <a:effectLst/>
                <a:latin typeface="urw-din"/>
              </a:rPr>
              <a:t> ArrayList provides us with dynamic arrays in Java. Though, it may be slower than standard arrays but can be helpful in programs where lots of manipulation in the array is needed. The size of an ArrayList is increased automatically if the collection grows or shrinks if the objects are removed from the collection. Java ArrayList allows us to randomly access the list. ArrayList can not be used for primitive types, like int, char, etc. We will need a wrapper</a:t>
            </a:r>
            <a:r>
              <a:rPr lang="en-US" sz="2400" b="0" i="0" u="sng" dirty="0">
                <a:solidFill>
                  <a:srgbClr val="273239"/>
                </a:solidFill>
                <a:effectLst/>
                <a:latin typeface="urw-din"/>
              </a:rPr>
              <a:t> </a:t>
            </a:r>
            <a:r>
              <a:rPr lang="en-US" sz="2400" b="0" i="0" dirty="0">
                <a:solidFill>
                  <a:srgbClr val="273239"/>
                </a:solidFill>
                <a:effectLst/>
                <a:latin typeface="urw-din"/>
              </a:rPr>
              <a:t>class for such cases.</a:t>
            </a:r>
          </a:p>
          <a:p>
            <a:pPr algn="l" fontAlgn="base"/>
            <a:endParaRPr lang="en-US" sz="2400" b="0" i="0" dirty="0">
              <a:solidFill>
                <a:srgbClr val="273239"/>
              </a:solidFill>
              <a:effectLst/>
              <a:latin typeface="urw-din"/>
            </a:endParaRPr>
          </a:p>
          <a:p>
            <a:pPr algn="l" fontAlgn="base"/>
            <a:r>
              <a:rPr lang="en-US" sz="2400" b="1" i="0" u="sng" dirty="0">
                <a:effectLst/>
                <a:latin typeface="urw-din"/>
              </a:rPr>
              <a:t>LinkedList:</a:t>
            </a:r>
            <a:r>
              <a:rPr lang="en-US" sz="2400" b="0" i="0" dirty="0">
                <a:solidFill>
                  <a:srgbClr val="273239"/>
                </a:solidFill>
                <a:effectLst/>
                <a:latin typeface="urw-din"/>
              </a:rPr>
              <a:t> LinkedList class is an implementation of the </a:t>
            </a:r>
            <a:r>
              <a:rPr lang="en-US" sz="2400" b="0" i="0" dirty="0">
                <a:effectLst/>
                <a:latin typeface="urw-din"/>
              </a:rPr>
              <a:t>LinkedList data structure</a:t>
            </a:r>
            <a:r>
              <a:rPr lang="en-US" sz="2400" b="0" i="0" dirty="0">
                <a:solidFill>
                  <a:srgbClr val="273239"/>
                </a:solidFill>
                <a:effectLst/>
                <a:latin typeface="urw-din"/>
              </a:rPr>
              <a:t> which is a linear data structure where the elements are not stored in contiguous locations and every element is a separate object with a data part and address part. The elements are linked using pointers and addresses. Each element is known as a node.</a:t>
            </a:r>
          </a:p>
        </p:txBody>
      </p:sp>
    </p:spTree>
    <p:extLst>
      <p:ext uri="{BB962C8B-B14F-4D97-AF65-F5344CB8AC3E}">
        <p14:creationId xmlns:p14="http://schemas.microsoft.com/office/powerpoint/2010/main" val="4088469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197194" y="1076961"/>
            <a:ext cx="11994806" cy="4524315"/>
          </a:xfrm>
          <a:prstGeom prst="rect">
            <a:avLst/>
          </a:prstGeom>
          <a:noFill/>
        </p:spPr>
        <p:txBody>
          <a:bodyPr wrap="square">
            <a:spAutoFit/>
          </a:bodyPr>
          <a:lstStyle/>
          <a:p>
            <a:pPr algn="l" fontAlgn="base"/>
            <a:r>
              <a:rPr lang="en-US" sz="2400" b="1" i="0" dirty="0">
                <a:effectLst/>
                <a:latin typeface="urw-din"/>
              </a:rPr>
              <a:t>Vector </a:t>
            </a:r>
            <a:r>
              <a:rPr lang="en-US" sz="2400" b="1" dirty="0">
                <a:latin typeface="urw-din"/>
              </a:rPr>
              <a:t>:</a:t>
            </a:r>
            <a:r>
              <a:rPr lang="en-US" sz="2400" b="1" i="0" u="sng" dirty="0">
                <a:effectLst/>
                <a:latin typeface="urw-din"/>
              </a:rPr>
              <a:t> </a:t>
            </a:r>
            <a:endParaRPr lang="en-US" sz="2400" b="0" i="0" dirty="0">
              <a:solidFill>
                <a:srgbClr val="273239"/>
              </a:solidFill>
              <a:effectLst/>
            </a:endParaRPr>
          </a:p>
          <a:p>
            <a:pPr algn="l" fontAlgn="base"/>
            <a:endParaRPr lang="en-US" sz="2400" dirty="0">
              <a:solidFill>
                <a:srgbClr val="273239"/>
              </a:solidFill>
            </a:endParaRPr>
          </a:p>
          <a:p>
            <a:pPr algn="l" fontAlgn="base"/>
            <a:r>
              <a:rPr lang="en-US" sz="2400" b="0" i="0" dirty="0">
                <a:solidFill>
                  <a:srgbClr val="273239"/>
                </a:solidFill>
                <a:effectLst/>
              </a:rPr>
              <a:t>A vector provides us with dynamic arrays in Java. Though, it may be slower than standard arrays but can be helpful in programs where lots of manipulation in the array is needed. This is identical to ArrayList in terms of implementation. However, the primary difference between a vector and an ArrayList is that a Vector is synchronized and an ArrayList is non-synchronized.</a:t>
            </a:r>
          </a:p>
          <a:p>
            <a:pPr algn="l" fontAlgn="base"/>
            <a:endParaRPr lang="en-US" sz="2400" b="0" i="0" dirty="0">
              <a:solidFill>
                <a:srgbClr val="273239"/>
              </a:solidFill>
              <a:effectLst/>
            </a:endParaRPr>
          </a:p>
          <a:p>
            <a:pPr algn="l" fontAlgn="base"/>
            <a:endParaRPr lang="en-US" sz="2400" dirty="0">
              <a:solidFill>
                <a:srgbClr val="273239"/>
              </a:solidFill>
            </a:endParaRPr>
          </a:p>
          <a:p>
            <a:pPr algn="l" fontAlgn="base"/>
            <a:r>
              <a:rPr lang="en-US" sz="2400" b="1" i="0" u="sng" dirty="0">
                <a:effectLst/>
                <a:latin typeface="urw-din"/>
              </a:rPr>
              <a:t>Stack </a:t>
            </a:r>
            <a:r>
              <a:rPr lang="en-US" sz="2400" b="1" i="0" dirty="0">
                <a:solidFill>
                  <a:srgbClr val="273239"/>
                </a:solidFill>
                <a:effectLst/>
                <a:latin typeface="urw-din"/>
              </a:rPr>
              <a:t>:</a:t>
            </a:r>
            <a:r>
              <a:rPr lang="en-US" sz="2400" b="0" i="0" dirty="0">
                <a:solidFill>
                  <a:srgbClr val="273239"/>
                </a:solidFill>
                <a:effectLst/>
                <a:latin typeface="urw-din"/>
              </a:rPr>
              <a:t> Stack class models and implements the </a:t>
            </a:r>
            <a:r>
              <a:rPr lang="en-US" sz="2400" b="0" i="0" dirty="0">
                <a:effectLst/>
                <a:latin typeface="urw-din"/>
              </a:rPr>
              <a:t>Stack data structure</a:t>
            </a:r>
            <a:r>
              <a:rPr lang="en-US" sz="2400" b="0" i="0" dirty="0">
                <a:solidFill>
                  <a:srgbClr val="273239"/>
                </a:solidFill>
                <a:effectLst/>
                <a:latin typeface="urw-din"/>
              </a:rPr>
              <a:t>. The class is based on the basic principle of </a:t>
            </a:r>
            <a:r>
              <a:rPr lang="en-US" sz="2400" b="0" i="1" dirty="0">
                <a:solidFill>
                  <a:srgbClr val="273239"/>
                </a:solidFill>
                <a:effectLst/>
                <a:latin typeface="urw-din"/>
              </a:rPr>
              <a:t>last-in-first-out</a:t>
            </a:r>
            <a:r>
              <a:rPr lang="en-US" sz="2400" b="0" i="0" dirty="0">
                <a:solidFill>
                  <a:srgbClr val="273239"/>
                </a:solidFill>
                <a:effectLst/>
                <a:latin typeface="urw-din"/>
              </a:rPr>
              <a:t>. In addition to the basic push and pop operations, the class provides three more functions of empty, search and peek. The class can also be referred to as the subclass of Vector.</a:t>
            </a:r>
            <a:endParaRPr lang="en-US" sz="2400" b="0" i="0" dirty="0">
              <a:solidFill>
                <a:srgbClr val="273239"/>
              </a:solidFill>
              <a:effectLst/>
            </a:endParaRPr>
          </a:p>
        </p:txBody>
      </p:sp>
    </p:spTree>
    <p:extLst>
      <p:ext uri="{BB962C8B-B14F-4D97-AF65-F5344CB8AC3E}">
        <p14:creationId xmlns:p14="http://schemas.microsoft.com/office/powerpoint/2010/main" val="3399596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197194" y="1076961"/>
            <a:ext cx="11994806" cy="5262979"/>
          </a:xfrm>
          <a:prstGeom prst="rect">
            <a:avLst/>
          </a:prstGeom>
          <a:noFill/>
        </p:spPr>
        <p:txBody>
          <a:bodyPr wrap="square">
            <a:spAutoFit/>
          </a:bodyPr>
          <a:lstStyle/>
          <a:p>
            <a:pPr algn="l" fontAlgn="base"/>
            <a:r>
              <a:rPr lang="en-US" sz="2400" b="1" i="0" u="sng" dirty="0">
                <a:effectLst/>
                <a:latin typeface="urw-din"/>
              </a:rPr>
              <a:t>Queue Interface</a:t>
            </a:r>
            <a:r>
              <a:rPr lang="en-US" sz="2400" b="1" i="0" dirty="0">
                <a:solidFill>
                  <a:srgbClr val="273239"/>
                </a:solidFill>
                <a:effectLst/>
                <a:latin typeface="urw-din"/>
              </a:rPr>
              <a:t>:</a:t>
            </a:r>
            <a:r>
              <a:rPr lang="en-US" sz="2400" b="0" i="0" dirty="0">
                <a:solidFill>
                  <a:srgbClr val="273239"/>
                </a:solidFill>
                <a:effectLst/>
                <a:latin typeface="urw-din"/>
              </a:rPr>
              <a:t> As the name suggests, a queue interface maintains the FIFO(First In First Out) order similar to a real-world queue line. This interface is dedicated to storing all the elements where the order of the elements matter. </a:t>
            </a:r>
          </a:p>
          <a:p>
            <a:pPr algn="l" fontAlgn="base"/>
            <a:endParaRPr lang="en-US" sz="2400" dirty="0">
              <a:solidFill>
                <a:srgbClr val="273239"/>
              </a:solidFill>
              <a:latin typeface="urw-din"/>
            </a:endParaRPr>
          </a:p>
          <a:p>
            <a:pPr algn="l" fontAlgn="base"/>
            <a:endParaRPr lang="en-US" sz="2400" b="0" i="0" dirty="0">
              <a:solidFill>
                <a:srgbClr val="273239"/>
              </a:solidFill>
              <a:effectLst/>
              <a:latin typeface="urw-din"/>
            </a:endParaRPr>
          </a:p>
          <a:p>
            <a:pPr algn="l" fontAlgn="base"/>
            <a:r>
              <a:rPr lang="en-US" sz="2400" b="0" i="0" dirty="0">
                <a:solidFill>
                  <a:srgbClr val="273239"/>
                </a:solidFill>
                <a:effectLst/>
                <a:latin typeface="urw-din"/>
              </a:rPr>
              <a:t>For example, whenever we try to book a ticket, the tickets are sold on a first come first serve basis. Therefore, the person whose request arrives first into the queue gets the ticket. There are various classes like </a:t>
            </a:r>
            <a:r>
              <a:rPr lang="en-US" sz="2400" u="sng" dirty="0">
                <a:latin typeface="urw-din"/>
              </a:rPr>
              <a:t>PriorityQueue</a:t>
            </a:r>
            <a:r>
              <a:rPr lang="en-US" sz="2400" b="0" i="0" dirty="0">
                <a:solidFill>
                  <a:srgbClr val="273239"/>
                </a:solidFill>
                <a:effectLst/>
                <a:latin typeface="urw-din"/>
              </a:rPr>
              <a:t>, </a:t>
            </a:r>
            <a:r>
              <a:rPr lang="en-US" sz="2400" u="sng" dirty="0">
                <a:latin typeface="urw-din"/>
              </a:rPr>
              <a:t>ArrayDeque</a:t>
            </a:r>
            <a:r>
              <a:rPr lang="en-US" sz="2400" b="0" i="0" dirty="0">
                <a:solidFill>
                  <a:srgbClr val="273239"/>
                </a:solidFill>
                <a:effectLst/>
                <a:latin typeface="urw-din"/>
              </a:rPr>
              <a:t> etc. Since all these subclasses implement the queue, we can instantiate a queue object with any of these classes.</a:t>
            </a:r>
          </a:p>
          <a:p>
            <a:pPr algn="l" fontAlgn="base"/>
            <a:endParaRPr lang="en-US" sz="2400" b="0" i="0" dirty="0">
              <a:solidFill>
                <a:srgbClr val="273239"/>
              </a:solidFill>
              <a:effectLst/>
              <a:latin typeface="urw-din"/>
            </a:endParaRPr>
          </a:p>
          <a:p>
            <a:pPr algn="l" fontAlgn="base"/>
            <a:endParaRPr lang="en-US" sz="2400" dirty="0">
              <a:solidFill>
                <a:srgbClr val="273239"/>
              </a:solidFill>
              <a:latin typeface="urw-din"/>
            </a:endParaRPr>
          </a:p>
          <a:p>
            <a:pPr algn="ctr" fontAlgn="base"/>
            <a:r>
              <a:rPr lang="en-US" sz="2400" b="0" i="1" dirty="0">
                <a:solidFill>
                  <a:srgbClr val="273239"/>
                </a:solidFill>
                <a:effectLst/>
                <a:latin typeface="urw-din"/>
              </a:rPr>
              <a:t>Queue &lt;T&gt; </a:t>
            </a:r>
            <a:r>
              <a:rPr lang="en-US" sz="2400" b="0" i="1" dirty="0" err="1">
                <a:solidFill>
                  <a:srgbClr val="273239"/>
                </a:solidFill>
                <a:effectLst/>
                <a:latin typeface="urw-din"/>
              </a:rPr>
              <a:t>pq</a:t>
            </a:r>
            <a:r>
              <a:rPr lang="en-US" sz="2400" b="0" i="1" dirty="0">
                <a:solidFill>
                  <a:srgbClr val="273239"/>
                </a:solidFill>
                <a:effectLst/>
                <a:latin typeface="urw-din"/>
              </a:rPr>
              <a:t> = new PriorityQueue&lt;&gt; (); </a:t>
            </a:r>
            <a:r>
              <a:rPr lang="en-US" sz="2400" dirty="0"/>
              <a:t/>
            </a:r>
            <a:br>
              <a:rPr lang="en-US" sz="2400" dirty="0"/>
            </a:br>
            <a:r>
              <a:rPr lang="en-US" sz="2400" b="0" i="1" dirty="0">
                <a:solidFill>
                  <a:srgbClr val="273239"/>
                </a:solidFill>
                <a:effectLst/>
                <a:latin typeface="urw-din"/>
              </a:rPr>
              <a:t>Queue &lt;T&gt; ad = new ArrayDeque&lt;&gt; (); </a:t>
            </a:r>
            <a:r>
              <a:rPr lang="en-US" sz="2400" dirty="0"/>
              <a:t/>
            </a:r>
            <a:br>
              <a:rPr lang="en-US" sz="2400" dirty="0"/>
            </a:br>
            <a:r>
              <a:rPr lang="en-US" sz="2400" b="0" i="1" dirty="0">
                <a:solidFill>
                  <a:srgbClr val="273239"/>
                </a:solidFill>
                <a:effectLst/>
                <a:latin typeface="urw-din"/>
              </a:rPr>
              <a:t>Where T is the type of the object. </a:t>
            </a:r>
            <a:endParaRPr lang="en-US" sz="2400" b="0" i="0" dirty="0">
              <a:solidFill>
                <a:srgbClr val="273239"/>
              </a:solidFill>
              <a:effectLst/>
            </a:endParaRPr>
          </a:p>
        </p:txBody>
      </p:sp>
    </p:spTree>
    <p:extLst>
      <p:ext uri="{BB962C8B-B14F-4D97-AF65-F5344CB8AC3E}">
        <p14:creationId xmlns:p14="http://schemas.microsoft.com/office/powerpoint/2010/main" val="3440063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197194" y="1076961"/>
            <a:ext cx="11994806" cy="3785652"/>
          </a:xfrm>
          <a:prstGeom prst="rect">
            <a:avLst/>
          </a:prstGeom>
          <a:noFill/>
        </p:spPr>
        <p:txBody>
          <a:bodyPr wrap="square">
            <a:spAutoFit/>
          </a:bodyPr>
          <a:lstStyle/>
          <a:p>
            <a:pPr algn="l" fontAlgn="base"/>
            <a:r>
              <a:rPr lang="en-US" sz="2400" b="1" i="1" dirty="0">
                <a:solidFill>
                  <a:srgbClr val="273239"/>
                </a:solidFill>
                <a:effectLst/>
                <a:latin typeface="urw-din"/>
              </a:rPr>
              <a:t>The most frequently used implementation of the queue interface is the PriorityQueue. </a:t>
            </a:r>
            <a:r>
              <a:rPr lang="en-US" sz="2400" dirty="0"/>
              <a:t/>
            </a:r>
            <a:br>
              <a:rPr lang="en-US" sz="2400" dirty="0"/>
            </a:br>
            <a:r>
              <a:rPr lang="en-US" sz="2400" b="0" i="0" dirty="0">
                <a:solidFill>
                  <a:srgbClr val="273239"/>
                </a:solidFill>
                <a:effectLst/>
                <a:latin typeface="urw-din"/>
              </a:rPr>
              <a:t> </a:t>
            </a:r>
            <a:r>
              <a:rPr lang="en-US" sz="2400" dirty="0"/>
              <a:t/>
            </a:r>
            <a:br>
              <a:rPr lang="en-US" sz="2400" dirty="0"/>
            </a:br>
            <a:r>
              <a:rPr lang="en-US" sz="2400" b="1" i="0" u="sng" dirty="0">
                <a:effectLst/>
                <a:latin typeface="urw-din"/>
              </a:rPr>
              <a:t>Priority Queue:</a:t>
            </a:r>
            <a:r>
              <a:rPr lang="en-US" sz="2400" b="0" i="0" dirty="0">
                <a:solidFill>
                  <a:srgbClr val="273239"/>
                </a:solidFill>
                <a:effectLst/>
                <a:latin typeface="urw-din"/>
              </a:rPr>
              <a:t> </a:t>
            </a:r>
          </a:p>
          <a:p>
            <a:pPr algn="l" fontAlgn="base"/>
            <a:endParaRPr lang="en-US" sz="2400" dirty="0">
              <a:solidFill>
                <a:srgbClr val="273239"/>
              </a:solidFill>
              <a:latin typeface="urw-din"/>
            </a:endParaRPr>
          </a:p>
          <a:p>
            <a:pPr algn="l" fontAlgn="base"/>
            <a:r>
              <a:rPr lang="en-US" sz="2400" b="0" i="0" dirty="0">
                <a:solidFill>
                  <a:srgbClr val="273239"/>
                </a:solidFill>
                <a:effectLst/>
                <a:latin typeface="urw-din"/>
              </a:rPr>
              <a:t>A PriorityQueue is used when the objects are supposed to be processed based on the priority. It is known that a queue follows the First-In-First-Out algorithm, but sometimes the elements of the queue are needed to be processed according to the priority and this class is used in these cases. The PriorityQueue is based on the priority heap. The elements of the priority queue are ordered according to the natural ordering, or by a </a:t>
            </a:r>
            <a:r>
              <a:rPr lang="en-US" sz="2400" b="0" i="0" dirty="0">
                <a:effectLst/>
                <a:latin typeface="urw-din"/>
              </a:rPr>
              <a:t>Comparator</a:t>
            </a:r>
            <a:r>
              <a:rPr lang="en-US" sz="2400" b="0" i="0" dirty="0">
                <a:solidFill>
                  <a:srgbClr val="273239"/>
                </a:solidFill>
                <a:effectLst/>
                <a:latin typeface="urw-din"/>
              </a:rPr>
              <a:t> provided at queue construction time, depending on which constructor is used</a:t>
            </a:r>
            <a:endParaRPr lang="en-US" sz="2400" b="0" i="0" dirty="0">
              <a:solidFill>
                <a:srgbClr val="273239"/>
              </a:solidFill>
              <a:effectLst/>
            </a:endParaRPr>
          </a:p>
        </p:txBody>
      </p:sp>
    </p:spTree>
    <p:extLst>
      <p:ext uri="{BB962C8B-B14F-4D97-AF65-F5344CB8AC3E}">
        <p14:creationId xmlns:p14="http://schemas.microsoft.com/office/powerpoint/2010/main" val="124331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197194" y="1076961"/>
            <a:ext cx="11994806" cy="4893647"/>
          </a:xfrm>
          <a:prstGeom prst="rect">
            <a:avLst/>
          </a:prstGeom>
          <a:noFill/>
        </p:spPr>
        <p:txBody>
          <a:bodyPr wrap="square">
            <a:spAutoFit/>
          </a:bodyPr>
          <a:lstStyle/>
          <a:p>
            <a:pPr algn="l" fontAlgn="base"/>
            <a:r>
              <a:rPr lang="en-US" sz="2400" b="1" i="0" dirty="0">
                <a:solidFill>
                  <a:srgbClr val="273239"/>
                </a:solidFill>
                <a:effectLst/>
                <a:latin typeface="urw-din"/>
              </a:rPr>
              <a:t> </a:t>
            </a:r>
            <a:r>
              <a:rPr lang="en-US" sz="2400" b="1" i="0" u="sng" dirty="0">
                <a:effectLst/>
                <a:latin typeface="urw-din"/>
              </a:rPr>
              <a:t>Deque Interface</a:t>
            </a:r>
            <a:r>
              <a:rPr lang="en-US" sz="2400" b="1" i="0" dirty="0">
                <a:solidFill>
                  <a:srgbClr val="273239"/>
                </a:solidFill>
                <a:effectLst/>
                <a:latin typeface="urw-din"/>
              </a:rPr>
              <a:t>:</a:t>
            </a:r>
            <a:endParaRPr lang="en-US" sz="2400" b="0" i="0" dirty="0">
              <a:solidFill>
                <a:srgbClr val="273239"/>
              </a:solidFill>
              <a:effectLst/>
              <a:latin typeface="urw-din"/>
            </a:endParaRPr>
          </a:p>
          <a:p>
            <a:pPr algn="l" fontAlgn="base"/>
            <a:endParaRPr lang="en-US" sz="2400" dirty="0">
              <a:solidFill>
                <a:srgbClr val="273239"/>
              </a:solidFill>
              <a:latin typeface="urw-din"/>
            </a:endParaRPr>
          </a:p>
          <a:p>
            <a:pPr algn="l" fontAlgn="base"/>
            <a:r>
              <a:rPr lang="en-US" sz="2400" b="0" i="0" dirty="0">
                <a:solidFill>
                  <a:srgbClr val="273239"/>
                </a:solidFill>
                <a:effectLst/>
                <a:latin typeface="urw-din"/>
              </a:rPr>
              <a:t>This is a very slight variation of the </a:t>
            </a:r>
            <a:r>
              <a:rPr lang="en-US" sz="2400" b="0" i="0" u="sng" dirty="0">
                <a:effectLst/>
                <a:latin typeface="urw-din"/>
              </a:rPr>
              <a:t>queue </a:t>
            </a:r>
            <a:r>
              <a:rPr lang="en-US" sz="2400" b="0" i="0" dirty="0">
                <a:effectLst/>
                <a:latin typeface="urw-din"/>
              </a:rPr>
              <a:t>data</a:t>
            </a:r>
            <a:r>
              <a:rPr lang="en-US" sz="2400" b="0" i="0" u="sng" dirty="0">
                <a:effectLst/>
                <a:latin typeface="urw-din"/>
              </a:rPr>
              <a:t> structure</a:t>
            </a:r>
            <a:r>
              <a:rPr lang="en-US" sz="2400" b="0" i="0" dirty="0">
                <a:solidFill>
                  <a:srgbClr val="273239"/>
                </a:solidFill>
                <a:effectLst/>
                <a:latin typeface="urw-din"/>
              </a:rPr>
              <a:t>. </a:t>
            </a:r>
            <a:r>
              <a:rPr lang="en-US" sz="2400" b="0" i="0" u="sng" dirty="0">
                <a:effectLst/>
                <a:latin typeface="urw-din"/>
              </a:rPr>
              <a:t>Deque</a:t>
            </a:r>
            <a:r>
              <a:rPr lang="en-US" sz="2400" b="0" i="0" dirty="0">
                <a:solidFill>
                  <a:srgbClr val="273239"/>
                </a:solidFill>
                <a:effectLst/>
                <a:latin typeface="urw-din"/>
              </a:rPr>
              <a:t>, also known as a double-ended queue, is a data structure where we can add and remove the elements from both ends of the queue. </a:t>
            </a:r>
          </a:p>
          <a:p>
            <a:pPr algn="l" fontAlgn="base"/>
            <a:endParaRPr lang="en-US" sz="2400" dirty="0">
              <a:solidFill>
                <a:srgbClr val="273239"/>
              </a:solidFill>
              <a:latin typeface="urw-din"/>
            </a:endParaRPr>
          </a:p>
          <a:p>
            <a:pPr algn="l" fontAlgn="base"/>
            <a:r>
              <a:rPr lang="en-US" sz="2400" b="0" i="0" dirty="0">
                <a:solidFill>
                  <a:srgbClr val="273239"/>
                </a:solidFill>
                <a:effectLst/>
                <a:latin typeface="urw-din"/>
              </a:rPr>
              <a:t>This interface extends the queue interface. The class which implements this interface is </a:t>
            </a:r>
            <a:r>
              <a:rPr lang="en-US" sz="2400" b="0" i="0" dirty="0">
                <a:effectLst/>
                <a:latin typeface="urw-din"/>
              </a:rPr>
              <a:t>ArrayDeque</a:t>
            </a:r>
            <a:r>
              <a:rPr lang="en-US" sz="2400" b="0" i="0" dirty="0">
                <a:solidFill>
                  <a:srgbClr val="273239"/>
                </a:solidFill>
                <a:effectLst/>
                <a:latin typeface="urw-din"/>
              </a:rPr>
              <a:t>. Since ArrayDeque class implements the Deque interface, we can instantiate a deque object with this class.</a:t>
            </a:r>
          </a:p>
          <a:p>
            <a:pPr algn="l" fontAlgn="base"/>
            <a:endParaRPr lang="en-US" sz="2400" b="0" i="0" dirty="0">
              <a:solidFill>
                <a:srgbClr val="273239"/>
              </a:solidFill>
              <a:effectLst/>
              <a:latin typeface="urw-din"/>
            </a:endParaRPr>
          </a:p>
          <a:p>
            <a:pPr algn="l" fontAlgn="base"/>
            <a:endParaRPr lang="en-US" sz="2400" dirty="0">
              <a:solidFill>
                <a:srgbClr val="273239"/>
              </a:solidFill>
              <a:latin typeface="urw-din"/>
            </a:endParaRPr>
          </a:p>
          <a:p>
            <a:pPr algn="ctr" fontAlgn="base"/>
            <a:r>
              <a:rPr lang="en-US" sz="2400" b="0" i="1" dirty="0">
                <a:solidFill>
                  <a:srgbClr val="273239"/>
                </a:solidFill>
                <a:effectLst/>
                <a:latin typeface="urw-din"/>
              </a:rPr>
              <a:t>Deque&lt;T&gt; ad = new ArrayDeque&lt;&gt; (); </a:t>
            </a:r>
            <a:r>
              <a:rPr lang="en-US" sz="2400" dirty="0"/>
              <a:t/>
            </a:r>
            <a:br>
              <a:rPr lang="en-US" sz="2400" dirty="0"/>
            </a:br>
            <a:r>
              <a:rPr lang="en-US" sz="2400" b="0" i="1" dirty="0">
                <a:solidFill>
                  <a:srgbClr val="273239"/>
                </a:solidFill>
                <a:effectLst/>
                <a:latin typeface="urw-din"/>
              </a:rPr>
              <a:t>Where T is the type of the object.  </a:t>
            </a:r>
            <a:endParaRPr lang="en-US" sz="2400" b="0" i="0" dirty="0">
              <a:solidFill>
                <a:srgbClr val="273239"/>
              </a:solidFill>
              <a:effectLst/>
            </a:endParaRPr>
          </a:p>
        </p:txBody>
      </p:sp>
    </p:spTree>
    <p:extLst>
      <p:ext uri="{BB962C8B-B14F-4D97-AF65-F5344CB8AC3E}">
        <p14:creationId xmlns:p14="http://schemas.microsoft.com/office/powerpoint/2010/main" val="52540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461354" y="1076961"/>
            <a:ext cx="11994806" cy="5262979"/>
          </a:xfrm>
          <a:prstGeom prst="rect">
            <a:avLst/>
          </a:prstGeom>
          <a:noFill/>
        </p:spPr>
        <p:txBody>
          <a:bodyPr wrap="square">
            <a:spAutoFit/>
          </a:bodyPr>
          <a:lstStyle/>
          <a:p>
            <a:pPr algn="l" fontAlgn="base"/>
            <a:r>
              <a:rPr lang="en-US" sz="2400" b="1" i="1" dirty="0">
                <a:solidFill>
                  <a:srgbClr val="273239"/>
                </a:solidFill>
                <a:effectLst/>
                <a:latin typeface="urw-din"/>
              </a:rPr>
              <a:t>The class which implements the deque interface is ArrayDeque. </a:t>
            </a:r>
          </a:p>
          <a:p>
            <a:pPr algn="l" fontAlgn="base"/>
            <a:endParaRPr lang="en-US" sz="2400" b="1" i="1" dirty="0">
              <a:solidFill>
                <a:srgbClr val="273239"/>
              </a:solidFill>
              <a:latin typeface="urw-din"/>
            </a:endParaRPr>
          </a:p>
          <a:p>
            <a:pPr algn="l" fontAlgn="base"/>
            <a:endParaRPr lang="en-US" sz="2400" b="0" i="0" dirty="0">
              <a:solidFill>
                <a:srgbClr val="273239"/>
              </a:solidFill>
              <a:effectLst/>
              <a:latin typeface="urw-din"/>
            </a:endParaRPr>
          </a:p>
          <a:p>
            <a:pPr algn="l" fontAlgn="base"/>
            <a:r>
              <a:rPr lang="en-US" sz="2400" b="1" i="0" u="sng" dirty="0">
                <a:solidFill>
                  <a:srgbClr val="273239"/>
                </a:solidFill>
                <a:effectLst/>
                <a:latin typeface="urw-din"/>
              </a:rPr>
              <a:t>ArrayDeque:</a:t>
            </a:r>
            <a:r>
              <a:rPr lang="en-US" sz="2400" b="0" i="0" dirty="0">
                <a:solidFill>
                  <a:srgbClr val="273239"/>
                </a:solidFill>
                <a:effectLst/>
                <a:latin typeface="urw-din"/>
              </a:rPr>
              <a:t> ArrayDeque class which is implemented in the collection framework provides us with a way to apply resizable-array. This is a special kind of array that grows and allows users to add or remove an element from both sides of the queue. Array deques have no capacity restrictions and they grow as necessary to support usage</a:t>
            </a:r>
          </a:p>
          <a:p>
            <a:pPr algn="l" fontAlgn="base"/>
            <a:endParaRPr lang="en-US" sz="2400" b="0" i="0" dirty="0">
              <a:solidFill>
                <a:srgbClr val="273239"/>
              </a:solidFill>
              <a:effectLst/>
            </a:endParaRPr>
          </a:p>
          <a:p>
            <a:pPr algn="l" fontAlgn="base"/>
            <a:endParaRPr lang="en-US" sz="2400" dirty="0">
              <a:solidFill>
                <a:srgbClr val="273239"/>
              </a:solidFill>
            </a:endParaRPr>
          </a:p>
          <a:p>
            <a:pPr algn="l" fontAlgn="base"/>
            <a:r>
              <a:rPr lang="en-US" sz="2400" b="1" i="0" u="sng" dirty="0">
                <a:effectLst/>
                <a:latin typeface="urw-din"/>
              </a:rPr>
              <a:t>Set Interface</a:t>
            </a:r>
            <a:r>
              <a:rPr lang="en-US" sz="2400" b="1" i="0" dirty="0">
                <a:solidFill>
                  <a:srgbClr val="273239"/>
                </a:solidFill>
                <a:effectLst/>
                <a:latin typeface="urw-din"/>
              </a:rPr>
              <a:t>:</a:t>
            </a:r>
            <a:r>
              <a:rPr lang="en-US" sz="2400" b="0" i="0" dirty="0">
                <a:solidFill>
                  <a:srgbClr val="273239"/>
                </a:solidFill>
                <a:effectLst/>
                <a:latin typeface="urw-din"/>
              </a:rPr>
              <a:t> A set is an unordered collection of objects in which duplicate values cannot be stored. This collection is used when we wish to avoid the duplication of the objects and wish to store only the unique objects. This set interface is implemented by various classes like </a:t>
            </a:r>
            <a:r>
              <a:rPr lang="en-US" sz="2400" b="0" i="0" u="sng" dirty="0">
                <a:effectLst/>
                <a:latin typeface="urw-din"/>
              </a:rPr>
              <a:t>HashSet</a:t>
            </a:r>
            <a:r>
              <a:rPr lang="en-US" sz="2400" b="0" i="0" dirty="0">
                <a:solidFill>
                  <a:srgbClr val="273239"/>
                </a:solidFill>
                <a:effectLst/>
                <a:latin typeface="urw-din"/>
              </a:rPr>
              <a:t>, </a:t>
            </a:r>
            <a:r>
              <a:rPr lang="en-US" sz="2400" u="sng" dirty="0">
                <a:latin typeface="urw-din"/>
              </a:rPr>
              <a:t>Tree set, linked set </a:t>
            </a:r>
            <a:r>
              <a:rPr lang="en-US" sz="2400" b="0" i="0" dirty="0">
                <a:solidFill>
                  <a:srgbClr val="273239"/>
                </a:solidFill>
                <a:effectLst/>
                <a:latin typeface="urw-din"/>
              </a:rPr>
              <a:t>etc. Since all the subclasses implement the set, we can instantiate a set object with any of these classes</a:t>
            </a:r>
            <a:endParaRPr lang="en-US" sz="2400" b="0" i="0" dirty="0">
              <a:solidFill>
                <a:srgbClr val="273239"/>
              </a:solidFill>
              <a:effectLst/>
            </a:endParaRPr>
          </a:p>
        </p:txBody>
      </p:sp>
    </p:spTree>
    <p:extLst>
      <p:ext uri="{BB962C8B-B14F-4D97-AF65-F5344CB8AC3E}">
        <p14:creationId xmlns:p14="http://schemas.microsoft.com/office/powerpoint/2010/main" val="4024149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396240" y="853441"/>
            <a:ext cx="11470640" cy="6309420"/>
          </a:xfrm>
          <a:prstGeom prst="rect">
            <a:avLst/>
          </a:prstGeom>
          <a:noFill/>
        </p:spPr>
        <p:txBody>
          <a:bodyPr wrap="square">
            <a:spAutoFit/>
          </a:bodyPr>
          <a:lstStyle/>
          <a:p>
            <a:pPr algn="just"/>
            <a:endParaRPr lang="en-US" sz="2400" i="0" dirty="0">
              <a:solidFill>
                <a:srgbClr val="333333"/>
              </a:solidFill>
              <a:effectLst/>
            </a:endParaRPr>
          </a:p>
          <a:p>
            <a:pPr algn="just"/>
            <a:r>
              <a:rPr lang="en-US" sz="2400" i="0" dirty="0">
                <a:solidFill>
                  <a:srgbClr val="333333"/>
                </a:solidFill>
                <a:effectLst/>
              </a:rPr>
              <a:t>Java I/O</a:t>
            </a:r>
            <a:r>
              <a:rPr lang="en-US" sz="2400" b="0" i="0" dirty="0">
                <a:solidFill>
                  <a:srgbClr val="333333"/>
                </a:solidFill>
                <a:effectLst/>
              </a:rPr>
              <a:t> (Input and Output) is used </a:t>
            </a:r>
            <a:r>
              <a:rPr lang="en-US" sz="2400" b="0" i="1" dirty="0">
                <a:solidFill>
                  <a:srgbClr val="333333"/>
                </a:solidFill>
                <a:effectLst/>
              </a:rPr>
              <a:t>to process the input</a:t>
            </a:r>
            <a:r>
              <a:rPr lang="en-US" sz="2400" b="0" i="0" dirty="0">
                <a:solidFill>
                  <a:srgbClr val="333333"/>
                </a:solidFill>
                <a:effectLst/>
              </a:rPr>
              <a:t> and </a:t>
            </a:r>
            <a:r>
              <a:rPr lang="en-US" sz="2400" b="0" i="1" dirty="0">
                <a:solidFill>
                  <a:srgbClr val="333333"/>
                </a:solidFill>
                <a:effectLst/>
              </a:rPr>
              <a:t>produce the output</a:t>
            </a:r>
            <a:r>
              <a:rPr lang="en-US" sz="2400" b="0" i="0" dirty="0">
                <a:solidFill>
                  <a:srgbClr val="333333"/>
                </a:solidFill>
                <a:effectLst/>
              </a:rPr>
              <a:t>.</a:t>
            </a:r>
          </a:p>
          <a:p>
            <a:pPr algn="just"/>
            <a:endParaRPr lang="en-US" sz="2400" b="0" i="0" dirty="0">
              <a:solidFill>
                <a:srgbClr val="333333"/>
              </a:solidFill>
              <a:effectLst/>
            </a:endParaRPr>
          </a:p>
          <a:p>
            <a:pPr algn="just"/>
            <a:r>
              <a:rPr lang="en-US" sz="2400" b="0" i="0" dirty="0">
                <a:solidFill>
                  <a:srgbClr val="333333"/>
                </a:solidFill>
                <a:effectLst/>
              </a:rPr>
              <a:t>Java uses the concept of a stream to make I/O operation fast. The java.io package contains all the classes required for input and output operations.</a:t>
            </a:r>
          </a:p>
          <a:p>
            <a:pPr algn="just"/>
            <a:endParaRPr lang="en-US" sz="2400" b="0" i="0" dirty="0">
              <a:solidFill>
                <a:srgbClr val="333333"/>
              </a:solidFill>
              <a:effectLst/>
            </a:endParaRPr>
          </a:p>
          <a:p>
            <a:pPr algn="just"/>
            <a:r>
              <a:rPr lang="en-US" sz="2400" b="0" i="0" dirty="0">
                <a:solidFill>
                  <a:srgbClr val="333333"/>
                </a:solidFill>
                <a:effectLst/>
              </a:rPr>
              <a:t>We can perform </a:t>
            </a:r>
            <a:r>
              <a:rPr lang="en-US" sz="2400" i="0" dirty="0">
                <a:solidFill>
                  <a:srgbClr val="333333"/>
                </a:solidFill>
                <a:effectLst/>
              </a:rPr>
              <a:t>file handling in Java </a:t>
            </a:r>
            <a:r>
              <a:rPr lang="en-US" sz="2400" b="0" i="0" dirty="0">
                <a:solidFill>
                  <a:srgbClr val="333333"/>
                </a:solidFill>
                <a:effectLst/>
              </a:rPr>
              <a:t>by Java I/O API.</a:t>
            </a:r>
          </a:p>
          <a:p>
            <a:pPr algn="l" fontAlgn="base"/>
            <a:endParaRPr lang="en-US" sz="2400" b="0" i="0" dirty="0">
              <a:solidFill>
                <a:srgbClr val="273239"/>
              </a:solidFill>
              <a:effectLst/>
            </a:endParaRPr>
          </a:p>
          <a:p>
            <a:pPr algn="just"/>
            <a:r>
              <a:rPr lang="en-US" sz="2400" b="0" i="0" dirty="0">
                <a:effectLst/>
                <a:latin typeface="erdana"/>
              </a:rPr>
              <a:t>Stream</a:t>
            </a:r>
          </a:p>
          <a:p>
            <a:pPr algn="just"/>
            <a:r>
              <a:rPr lang="en-US" sz="2000" b="0" i="0" dirty="0">
                <a:solidFill>
                  <a:srgbClr val="333333"/>
                </a:solidFill>
                <a:effectLst/>
                <a:latin typeface="inter-regular"/>
              </a:rPr>
              <a:t>A stream is a sequence of data. In Java, a stream is composed of bytes. It's called a stream because it is like a stream of water that continues to flow.</a:t>
            </a:r>
          </a:p>
          <a:p>
            <a:pPr algn="just"/>
            <a:endParaRPr lang="en-US" sz="2000" dirty="0">
              <a:solidFill>
                <a:srgbClr val="333333"/>
              </a:solidFill>
              <a:latin typeface="inter-regular"/>
            </a:endParaRPr>
          </a:p>
          <a:p>
            <a:pPr algn="just"/>
            <a:r>
              <a:rPr lang="en-US" sz="2000" b="0" i="0" dirty="0">
                <a:solidFill>
                  <a:srgbClr val="333333"/>
                </a:solidFill>
                <a:effectLst/>
                <a:latin typeface="inter-regular"/>
              </a:rPr>
              <a:t>In Java, 3 streams are created for us automatically. All these streams are attached with the console.</a:t>
            </a:r>
          </a:p>
          <a:p>
            <a:pPr algn="just"/>
            <a:r>
              <a:rPr lang="en-US" sz="2000" b="1" i="0" dirty="0">
                <a:solidFill>
                  <a:srgbClr val="333333"/>
                </a:solidFill>
                <a:effectLst/>
                <a:latin typeface="inter-bold"/>
              </a:rPr>
              <a:t>1) </a:t>
            </a:r>
            <a:r>
              <a:rPr lang="en-US" sz="2000" b="1" i="0" u="sng" dirty="0" err="1">
                <a:solidFill>
                  <a:srgbClr val="333333"/>
                </a:solidFill>
                <a:effectLst/>
                <a:latin typeface="inter-bold"/>
              </a:rPr>
              <a:t>System.out</a:t>
            </a:r>
            <a:r>
              <a:rPr lang="en-US" sz="2000" b="1" i="0" u="sng" dirty="0">
                <a:solidFill>
                  <a:srgbClr val="333333"/>
                </a:solidFill>
                <a:effectLst/>
                <a:latin typeface="inter-bold"/>
              </a:rPr>
              <a:t>: </a:t>
            </a:r>
            <a:r>
              <a:rPr lang="en-US" sz="2000" b="0" i="0" u="sng" dirty="0">
                <a:solidFill>
                  <a:srgbClr val="333333"/>
                </a:solidFill>
                <a:effectLst/>
                <a:latin typeface="inter-regular"/>
              </a:rPr>
              <a:t>standard output stream</a:t>
            </a:r>
          </a:p>
          <a:p>
            <a:pPr algn="just"/>
            <a:r>
              <a:rPr lang="en-US" sz="2000" b="1" i="0" u="sng" dirty="0">
                <a:solidFill>
                  <a:srgbClr val="333333"/>
                </a:solidFill>
                <a:effectLst/>
                <a:latin typeface="inter-bold"/>
              </a:rPr>
              <a:t>2) System.in: </a:t>
            </a:r>
            <a:r>
              <a:rPr lang="en-US" sz="2000" b="0" i="0" u="sng" dirty="0">
                <a:solidFill>
                  <a:srgbClr val="333333"/>
                </a:solidFill>
                <a:effectLst/>
                <a:latin typeface="inter-regular"/>
              </a:rPr>
              <a:t>standard input stream</a:t>
            </a:r>
          </a:p>
          <a:p>
            <a:pPr algn="just"/>
            <a:r>
              <a:rPr lang="en-US" sz="2000" b="1" i="0" u="sng" dirty="0">
                <a:solidFill>
                  <a:srgbClr val="333333"/>
                </a:solidFill>
                <a:effectLst/>
                <a:latin typeface="inter-bold"/>
              </a:rPr>
              <a:t>3) </a:t>
            </a:r>
            <a:r>
              <a:rPr lang="en-US" sz="2000" b="1" i="0" u="sng" dirty="0" err="1">
                <a:solidFill>
                  <a:srgbClr val="333333"/>
                </a:solidFill>
                <a:effectLst/>
                <a:latin typeface="inter-bold"/>
              </a:rPr>
              <a:t>System.err</a:t>
            </a:r>
            <a:r>
              <a:rPr lang="en-US" sz="2000" b="1" i="0" u="sng" dirty="0">
                <a:solidFill>
                  <a:srgbClr val="333333"/>
                </a:solidFill>
                <a:effectLst/>
                <a:latin typeface="inter-bold"/>
              </a:rPr>
              <a:t>: </a:t>
            </a:r>
            <a:r>
              <a:rPr lang="en-US" sz="2000" b="0" i="0" u="sng" dirty="0">
                <a:solidFill>
                  <a:srgbClr val="333333"/>
                </a:solidFill>
                <a:effectLst/>
                <a:latin typeface="inter-regular"/>
              </a:rPr>
              <a:t>standard error stream</a:t>
            </a:r>
          </a:p>
          <a:p>
            <a:pPr algn="just"/>
            <a:endParaRPr lang="en-US" sz="2400" b="0" i="0" dirty="0">
              <a:solidFill>
                <a:srgbClr val="333333"/>
              </a:solidFill>
              <a:effectLst/>
              <a:latin typeface="inter-regular"/>
            </a:endParaRPr>
          </a:p>
          <a:p>
            <a:pPr algn="l" fontAlgn="base"/>
            <a:endParaRPr lang="en-US" sz="2400" b="0" i="0" dirty="0">
              <a:solidFill>
                <a:srgbClr val="273239"/>
              </a:solidFill>
              <a:effectLst/>
            </a:endParaRPr>
          </a:p>
        </p:txBody>
      </p:sp>
    </p:spTree>
    <p:extLst>
      <p:ext uri="{BB962C8B-B14F-4D97-AF65-F5344CB8AC3E}">
        <p14:creationId xmlns:p14="http://schemas.microsoft.com/office/powerpoint/2010/main" val="3590089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396240" y="853441"/>
            <a:ext cx="11470640" cy="4893647"/>
          </a:xfrm>
          <a:prstGeom prst="rect">
            <a:avLst/>
          </a:prstGeom>
          <a:noFill/>
        </p:spPr>
        <p:txBody>
          <a:bodyPr wrap="square">
            <a:spAutoFit/>
          </a:bodyPr>
          <a:lstStyle/>
          <a:p>
            <a:pPr algn="just"/>
            <a:endParaRPr lang="en-US" sz="2400" i="0" dirty="0">
              <a:solidFill>
                <a:srgbClr val="333333"/>
              </a:solidFill>
              <a:effectLst/>
            </a:endParaRPr>
          </a:p>
          <a:p>
            <a:pPr algn="just"/>
            <a:r>
              <a:rPr lang="en-US" sz="2400" b="0" i="0" dirty="0" err="1">
                <a:solidFill>
                  <a:srgbClr val="610B38"/>
                </a:solidFill>
                <a:effectLst/>
                <a:latin typeface="erdana"/>
              </a:rPr>
              <a:t>OutputStream</a:t>
            </a:r>
            <a:r>
              <a:rPr lang="en-US" sz="2400" b="0" i="0" dirty="0">
                <a:solidFill>
                  <a:srgbClr val="610B38"/>
                </a:solidFill>
                <a:effectLst/>
                <a:latin typeface="erdana"/>
              </a:rPr>
              <a:t> vs </a:t>
            </a:r>
            <a:r>
              <a:rPr lang="en-US" sz="2400" b="0" i="0" dirty="0" err="1">
                <a:solidFill>
                  <a:srgbClr val="610B38"/>
                </a:solidFill>
                <a:effectLst/>
                <a:latin typeface="erdana"/>
              </a:rPr>
              <a:t>InputStream</a:t>
            </a:r>
            <a:endParaRPr lang="en-US" sz="2400" b="0" i="0" dirty="0">
              <a:solidFill>
                <a:srgbClr val="610B38"/>
              </a:solidFill>
              <a:effectLst/>
              <a:latin typeface="erdana"/>
            </a:endParaRPr>
          </a:p>
          <a:p>
            <a:pPr algn="just"/>
            <a:r>
              <a:rPr lang="en-US" sz="2400" b="0" i="0" dirty="0">
                <a:solidFill>
                  <a:srgbClr val="333333"/>
                </a:solidFill>
                <a:effectLst/>
                <a:latin typeface="inter-regular"/>
              </a:rPr>
              <a:t>The explanation of </a:t>
            </a:r>
            <a:r>
              <a:rPr lang="en-US" sz="2400" b="0" i="0" dirty="0" err="1">
                <a:solidFill>
                  <a:srgbClr val="333333"/>
                </a:solidFill>
                <a:effectLst/>
                <a:latin typeface="inter-regular"/>
              </a:rPr>
              <a:t>OutputStream</a:t>
            </a:r>
            <a:r>
              <a:rPr lang="en-US" sz="2400" b="0" i="0" dirty="0">
                <a:solidFill>
                  <a:srgbClr val="333333"/>
                </a:solidFill>
                <a:effectLst/>
                <a:latin typeface="inter-regular"/>
              </a:rPr>
              <a:t> and </a:t>
            </a:r>
            <a:r>
              <a:rPr lang="en-US" sz="2400" b="0" i="0" dirty="0" err="1">
                <a:solidFill>
                  <a:srgbClr val="333333"/>
                </a:solidFill>
                <a:effectLst/>
                <a:latin typeface="inter-regular"/>
              </a:rPr>
              <a:t>InputStream</a:t>
            </a:r>
            <a:r>
              <a:rPr lang="en-US" sz="2400" b="0" i="0" dirty="0">
                <a:solidFill>
                  <a:srgbClr val="333333"/>
                </a:solidFill>
                <a:effectLst/>
                <a:latin typeface="inter-regular"/>
              </a:rPr>
              <a:t> classes are given below:</a:t>
            </a:r>
          </a:p>
          <a:p>
            <a:pPr algn="just"/>
            <a:r>
              <a:rPr lang="en-US" sz="2400" b="0" i="0" dirty="0" err="1">
                <a:solidFill>
                  <a:srgbClr val="610B4B"/>
                </a:solidFill>
                <a:effectLst/>
                <a:latin typeface="erdana"/>
              </a:rPr>
              <a:t>OutputStream</a:t>
            </a:r>
            <a:endParaRPr lang="en-US" sz="2400" b="0" i="0" dirty="0">
              <a:solidFill>
                <a:srgbClr val="610B4B"/>
              </a:solidFill>
              <a:effectLst/>
              <a:latin typeface="erdana"/>
            </a:endParaRPr>
          </a:p>
          <a:p>
            <a:pPr algn="just"/>
            <a:r>
              <a:rPr lang="en-US" sz="2400" b="0" i="0" dirty="0">
                <a:solidFill>
                  <a:srgbClr val="333333"/>
                </a:solidFill>
                <a:effectLst/>
                <a:latin typeface="inter-regular"/>
              </a:rPr>
              <a:t>Java application uses an output stream to write data to a destination; it may be a file, an array, peripheral device or socket.</a:t>
            </a:r>
          </a:p>
          <a:p>
            <a:pPr algn="just"/>
            <a:r>
              <a:rPr lang="en-US" sz="2400" b="0" i="0" dirty="0" err="1">
                <a:solidFill>
                  <a:srgbClr val="610B4B"/>
                </a:solidFill>
                <a:effectLst/>
                <a:latin typeface="erdana"/>
              </a:rPr>
              <a:t>InputStream</a:t>
            </a:r>
            <a:endParaRPr lang="en-US" sz="2400" b="0" i="0" dirty="0">
              <a:solidFill>
                <a:srgbClr val="610B4B"/>
              </a:solidFill>
              <a:effectLst/>
              <a:latin typeface="erdana"/>
            </a:endParaRPr>
          </a:p>
          <a:p>
            <a:pPr algn="just"/>
            <a:r>
              <a:rPr lang="en-US" sz="2400" b="0" i="0" dirty="0">
                <a:solidFill>
                  <a:srgbClr val="333333"/>
                </a:solidFill>
                <a:effectLst/>
                <a:latin typeface="inter-regular"/>
              </a:rPr>
              <a:t>Java application uses an input stream to read data from a source; it may be a file, an array, peripheral device or socket.</a:t>
            </a:r>
          </a:p>
          <a:p>
            <a:pPr algn="just"/>
            <a:endParaRPr lang="en-US" sz="2400" b="0" i="0" dirty="0">
              <a:solidFill>
                <a:srgbClr val="333333"/>
              </a:solidFill>
              <a:effectLst/>
              <a:latin typeface="inter-regular"/>
            </a:endParaRPr>
          </a:p>
          <a:p>
            <a:pPr algn="just"/>
            <a:r>
              <a:rPr lang="en-US" sz="2400" b="0" i="0" dirty="0">
                <a:solidFill>
                  <a:srgbClr val="333333"/>
                </a:solidFill>
                <a:effectLst/>
                <a:latin typeface="inter-regular"/>
              </a:rPr>
              <a:t>Let's understand the working of Java </a:t>
            </a:r>
            <a:r>
              <a:rPr lang="en-US" sz="2400" b="0" i="0" dirty="0" err="1">
                <a:solidFill>
                  <a:srgbClr val="333333"/>
                </a:solidFill>
                <a:effectLst/>
                <a:latin typeface="inter-regular"/>
              </a:rPr>
              <a:t>OutputStream</a:t>
            </a:r>
            <a:r>
              <a:rPr lang="en-US" sz="2400" b="0" i="0" dirty="0">
                <a:solidFill>
                  <a:srgbClr val="333333"/>
                </a:solidFill>
                <a:effectLst/>
                <a:latin typeface="inter-regular"/>
              </a:rPr>
              <a:t> and </a:t>
            </a:r>
            <a:r>
              <a:rPr lang="en-US" sz="2400" b="0" i="0" dirty="0" err="1">
                <a:solidFill>
                  <a:srgbClr val="333333"/>
                </a:solidFill>
                <a:effectLst/>
                <a:latin typeface="inter-regular"/>
              </a:rPr>
              <a:t>InputStream</a:t>
            </a:r>
            <a:r>
              <a:rPr lang="en-US" sz="2400" b="0" i="0" dirty="0">
                <a:solidFill>
                  <a:srgbClr val="333333"/>
                </a:solidFill>
                <a:effectLst/>
                <a:latin typeface="inter-regular"/>
              </a:rPr>
              <a:t> by the figure given below.</a:t>
            </a:r>
          </a:p>
          <a:p>
            <a:pPr algn="l" fontAlgn="base"/>
            <a:endParaRPr lang="en-US" sz="2400" b="0" i="0" dirty="0">
              <a:solidFill>
                <a:srgbClr val="273239"/>
              </a:solidFill>
              <a:effectLst/>
            </a:endParaRPr>
          </a:p>
        </p:txBody>
      </p:sp>
    </p:spTree>
    <p:extLst>
      <p:ext uri="{BB962C8B-B14F-4D97-AF65-F5344CB8AC3E}">
        <p14:creationId xmlns:p14="http://schemas.microsoft.com/office/powerpoint/2010/main" val="704599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396240" y="853441"/>
            <a:ext cx="11470640" cy="830997"/>
          </a:xfrm>
          <a:prstGeom prst="rect">
            <a:avLst/>
          </a:prstGeom>
          <a:noFill/>
        </p:spPr>
        <p:txBody>
          <a:bodyPr wrap="square">
            <a:spAutoFit/>
          </a:bodyPr>
          <a:lstStyle/>
          <a:p>
            <a:pPr algn="just"/>
            <a:endParaRPr lang="en-US" sz="2400" i="0" dirty="0">
              <a:solidFill>
                <a:srgbClr val="333333"/>
              </a:solidFill>
              <a:effectLst/>
            </a:endParaRPr>
          </a:p>
          <a:p>
            <a:pPr algn="l" fontAlgn="base"/>
            <a:endParaRPr lang="en-US" sz="2400" b="0" i="0" dirty="0">
              <a:solidFill>
                <a:srgbClr val="273239"/>
              </a:solidFill>
              <a:effectLst/>
            </a:endParaRPr>
          </a:p>
        </p:txBody>
      </p:sp>
      <p:pic>
        <p:nvPicPr>
          <p:cNvPr id="6" name="Picture 5" descr="A picture containing timeline&#10;&#10;Description automatically generated">
            <a:extLst>
              <a:ext uri="{FF2B5EF4-FFF2-40B4-BE49-F238E27FC236}">
                <a16:creationId xmlns:a16="http://schemas.microsoft.com/office/drawing/2014/main" xmlns="" id="{6B90E7F4-6D0C-9D8D-11C2-A708F6B77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951" y="1423075"/>
            <a:ext cx="10556239" cy="4003993"/>
          </a:xfrm>
          <a:prstGeom prst="rect">
            <a:avLst/>
          </a:prstGeom>
        </p:spPr>
      </p:pic>
    </p:spTree>
    <p:extLst>
      <p:ext uri="{BB962C8B-B14F-4D97-AF65-F5344CB8AC3E}">
        <p14:creationId xmlns:p14="http://schemas.microsoft.com/office/powerpoint/2010/main" val="96245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pPr algn="just"/>
            <a:r>
              <a:rPr lang="en-US" b="0" i="0" dirty="0">
                <a:effectLst/>
                <a:latin typeface="erdana"/>
              </a:rPr>
              <a:t>The syntax of Java Inheritance</a:t>
            </a:r>
          </a:p>
          <a:p>
            <a:pPr algn="just"/>
            <a:endParaRPr lang="en-US" b="0" i="0" dirty="0">
              <a:effectLst/>
              <a:latin typeface="erdana"/>
            </a:endParaRPr>
          </a:p>
          <a:p>
            <a:pPr algn="just">
              <a:buFont typeface="+mj-lt"/>
              <a:buAutoNum type="arabicPeriod"/>
            </a:pPr>
            <a:r>
              <a:rPr lang="en-US" b="1" i="0" dirty="0">
                <a:solidFill>
                  <a:srgbClr val="006699"/>
                </a:solidFill>
                <a:effectLst/>
                <a:latin typeface="inter-regular"/>
              </a:rPr>
              <a:t>class</a:t>
            </a:r>
            <a:r>
              <a:rPr lang="en-US" b="0" i="0" dirty="0">
                <a:solidFill>
                  <a:srgbClr val="000000"/>
                </a:solidFill>
                <a:effectLst/>
                <a:latin typeface="inter-regular"/>
              </a:rPr>
              <a:t> Subclass-name </a:t>
            </a:r>
            <a:r>
              <a:rPr lang="en-US" b="1" i="0" dirty="0">
                <a:solidFill>
                  <a:srgbClr val="006699"/>
                </a:solidFill>
                <a:effectLst/>
                <a:latin typeface="inter-regular"/>
              </a:rPr>
              <a:t>extends</a:t>
            </a:r>
            <a:r>
              <a:rPr lang="en-US" b="0" i="0" dirty="0">
                <a:solidFill>
                  <a:srgbClr val="000000"/>
                </a:solidFill>
                <a:effectLst/>
                <a:latin typeface="inter-regular"/>
              </a:rPr>
              <a:t> Superclass-name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effectLst/>
                <a:latin typeface="inter-regular"/>
              </a:rPr>
              <a:t> //methods and fields  </a:t>
            </a:r>
          </a:p>
          <a:p>
            <a:pPr algn="just">
              <a:buFont typeface="+mj-lt"/>
              <a:buAutoNum type="arabicPeriod"/>
            </a:pPr>
            <a:r>
              <a:rPr lang="en-US" b="0" i="0" dirty="0">
                <a:solidFill>
                  <a:srgbClr val="000000"/>
                </a:solidFill>
                <a:effectLst/>
                <a:latin typeface="inter-regular"/>
              </a:rPr>
              <a:t>}  </a:t>
            </a:r>
          </a:p>
          <a:p>
            <a:pPr algn="just"/>
            <a:r>
              <a:rPr lang="en-US" b="0" i="0" dirty="0">
                <a:solidFill>
                  <a:srgbClr val="333333"/>
                </a:solidFill>
                <a:effectLst/>
                <a:latin typeface="inter-regular"/>
              </a:rPr>
              <a:t>The </a:t>
            </a:r>
            <a:r>
              <a:rPr lang="en-US" b="1" i="0" dirty="0">
                <a:solidFill>
                  <a:srgbClr val="333333"/>
                </a:solidFill>
                <a:effectLst/>
                <a:latin typeface="inter-bold"/>
              </a:rPr>
              <a:t>extends keyword</a:t>
            </a:r>
            <a:r>
              <a:rPr lang="en-US" b="0" i="0" dirty="0">
                <a:solidFill>
                  <a:srgbClr val="333333"/>
                </a:solidFill>
                <a:effectLst/>
                <a:latin typeface="inter-regular"/>
              </a:rPr>
              <a:t> indicates that you are making a new class that derives from an existing class. The meaning of "extends" is to increase the functionality.</a:t>
            </a:r>
          </a:p>
          <a:p>
            <a:pPr algn="just"/>
            <a:endParaRPr lang="en-US" dirty="0">
              <a:solidFill>
                <a:srgbClr val="333333"/>
              </a:solidFill>
              <a:latin typeface="inter-regular"/>
            </a:endParaRPr>
          </a:p>
          <a:p>
            <a:pPr algn="just"/>
            <a:r>
              <a:rPr lang="en-US" b="0" i="0" dirty="0">
                <a:solidFill>
                  <a:srgbClr val="333333"/>
                </a:solidFill>
                <a:effectLst/>
                <a:latin typeface="inter-regular"/>
              </a:rPr>
              <a:t>In the terminology of Java, a class which is inherited is called a parent or superclass, and the new class is called child or subclass.</a:t>
            </a:r>
            <a:endParaRPr lang="en-US" b="0" i="0" dirty="0">
              <a:solidFill>
                <a:srgbClr val="000000"/>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861107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396240" y="853441"/>
            <a:ext cx="11470640" cy="3785652"/>
          </a:xfrm>
          <a:prstGeom prst="rect">
            <a:avLst/>
          </a:prstGeom>
          <a:noFill/>
        </p:spPr>
        <p:txBody>
          <a:bodyPr wrap="square">
            <a:spAutoFit/>
          </a:bodyPr>
          <a:lstStyle/>
          <a:p>
            <a:pPr algn="just"/>
            <a:endParaRPr lang="en-US" sz="2400" i="0" dirty="0">
              <a:solidFill>
                <a:srgbClr val="333333"/>
              </a:solidFill>
              <a:effectLst/>
            </a:endParaRPr>
          </a:p>
          <a:p>
            <a:pPr algn="just"/>
            <a:r>
              <a:rPr lang="en-US" sz="2400" b="0" i="0" dirty="0" err="1">
                <a:effectLst/>
                <a:latin typeface="erdana"/>
              </a:rPr>
              <a:t>OutputStream</a:t>
            </a:r>
            <a:r>
              <a:rPr lang="en-US" sz="2400" b="0" i="0" dirty="0">
                <a:effectLst/>
                <a:latin typeface="erdana"/>
              </a:rPr>
              <a:t> class</a:t>
            </a:r>
          </a:p>
          <a:p>
            <a:pPr algn="just"/>
            <a:endParaRPr lang="en-US" sz="2400" b="0" i="0" dirty="0">
              <a:solidFill>
                <a:srgbClr val="610B38"/>
              </a:solidFill>
              <a:effectLst/>
              <a:latin typeface="erdana"/>
            </a:endParaRPr>
          </a:p>
          <a:p>
            <a:pPr algn="just"/>
            <a:r>
              <a:rPr lang="en-US" sz="2400" b="0" i="0" dirty="0" err="1">
                <a:solidFill>
                  <a:srgbClr val="333333"/>
                </a:solidFill>
                <a:effectLst/>
              </a:rPr>
              <a:t>OutputStream</a:t>
            </a:r>
            <a:r>
              <a:rPr lang="en-US" sz="2400" b="0" i="0" dirty="0">
                <a:solidFill>
                  <a:srgbClr val="333333"/>
                </a:solidFill>
                <a:effectLst/>
              </a:rPr>
              <a:t> class is an abstract class. It is the superclass of all classes representing an output stream of bytes. An output stream accepts output bytes and sends them to some sink.</a:t>
            </a:r>
          </a:p>
          <a:p>
            <a:pPr algn="just"/>
            <a:endParaRPr lang="en-US" sz="2400" dirty="0">
              <a:solidFill>
                <a:srgbClr val="333333"/>
              </a:solidFill>
            </a:endParaRPr>
          </a:p>
          <a:p>
            <a:pPr algn="just"/>
            <a:endParaRPr lang="en-US" sz="2400" dirty="0">
              <a:solidFill>
                <a:srgbClr val="333333"/>
              </a:solidFill>
            </a:endParaRPr>
          </a:p>
          <a:p>
            <a:pPr algn="just"/>
            <a:endParaRPr lang="en-US" sz="2400" b="0" i="0" dirty="0">
              <a:solidFill>
                <a:srgbClr val="333333"/>
              </a:solidFill>
              <a:effectLst/>
            </a:endParaRPr>
          </a:p>
          <a:p>
            <a:pPr algn="l" fontAlgn="base"/>
            <a:endParaRPr lang="en-US" sz="2400" b="0" i="0" dirty="0">
              <a:solidFill>
                <a:srgbClr val="273239"/>
              </a:solidFill>
              <a:effectLst/>
            </a:endParaRPr>
          </a:p>
        </p:txBody>
      </p:sp>
      <p:graphicFrame>
        <p:nvGraphicFramePr>
          <p:cNvPr id="10" name="Table 9">
            <a:extLst>
              <a:ext uri="{FF2B5EF4-FFF2-40B4-BE49-F238E27FC236}">
                <a16:creationId xmlns:a16="http://schemas.microsoft.com/office/drawing/2014/main" xmlns="" id="{3D51B81B-D2DD-2564-FD42-1F8B7ECDB01A}"/>
              </a:ext>
            </a:extLst>
          </p:cNvPr>
          <p:cNvGraphicFramePr>
            <a:graphicFrameLocks noGrp="1"/>
          </p:cNvGraphicFramePr>
          <p:nvPr>
            <p:extLst>
              <p:ext uri="{D42A27DB-BD31-4B8C-83A1-F6EECF244321}">
                <p14:modId xmlns:p14="http://schemas.microsoft.com/office/powerpoint/2010/main" val="1090375185"/>
              </p:ext>
            </p:extLst>
          </p:nvPr>
        </p:nvGraphicFramePr>
        <p:xfrm>
          <a:off x="1290320" y="3586480"/>
          <a:ext cx="8727440" cy="2733039"/>
        </p:xfrm>
        <a:graphic>
          <a:graphicData uri="http://schemas.openxmlformats.org/drawingml/2006/table">
            <a:tbl>
              <a:tblPr/>
              <a:tblGrid>
                <a:gridCol w="4363720">
                  <a:extLst>
                    <a:ext uri="{9D8B030D-6E8A-4147-A177-3AD203B41FA5}">
                      <a16:colId xmlns:a16="http://schemas.microsoft.com/office/drawing/2014/main" xmlns="" val="1871056251"/>
                    </a:ext>
                  </a:extLst>
                </a:gridCol>
                <a:gridCol w="4363720">
                  <a:extLst>
                    <a:ext uri="{9D8B030D-6E8A-4147-A177-3AD203B41FA5}">
                      <a16:colId xmlns:a16="http://schemas.microsoft.com/office/drawing/2014/main" xmlns="" val="1437117947"/>
                    </a:ext>
                  </a:extLst>
                </a:gridCol>
              </a:tblGrid>
              <a:tr h="457321">
                <a:tc>
                  <a:txBody>
                    <a:bodyPr/>
                    <a:lstStyle/>
                    <a:p>
                      <a:pPr algn="l" fontAlgn="t"/>
                      <a:r>
                        <a:rPr lang="en-IN">
                          <a:solidFill>
                            <a:srgbClr val="000000"/>
                          </a:solidFill>
                          <a:effectLst/>
                          <a:latin typeface="times new roman" panose="02020603050405020304" pitchFamily="18" charset="0"/>
                        </a:rPr>
                        <a:t>Method</a:t>
                      </a:r>
                    </a:p>
                  </a:txBody>
                  <a:tcPr marL="76200" marR="76200" marT="76200" marB="76200">
                    <a:lnL w="6350" cap="flat" cmpd="sng" algn="ctr">
                      <a:solidFill>
                        <a:srgbClr val="8006BD"/>
                      </a:solidFill>
                      <a:prstDash val="solid"/>
                      <a:round/>
                      <a:headEnd type="none" w="med" len="med"/>
                      <a:tailEnd type="none" w="med" len="med"/>
                    </a:lnL>
                    <a:lnR w="6350" cap="flat" cmpd="sng" algn="ctr">
                      <a:solidFill>
                        <a:srgbClr val="8006BD"/>
                      </a:solidFill>
                      <a:prstDash val="solid"/>
                      <a:round/>
                      <a:headEnd type="none" w="med" len="med"/>
                      <a:tailEnd type="none" w="med" len="med"/>
                    </a:lnR>
                    <a:lnT w="6350" cap="flat" cmpd="sng" algn="ctr">
                      <a:solidFill>
                        <a:srgbClr val="8006B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76200" marR="76200" marT="76200" marB="76200">
                    <a:lnL w="6350" cap="flat" cmpd="sng" algn="ctr">
                      <a:solidFill>
                        <a:srgbClr val="8006BD"/>
                      </a:solidFill>
                      <a:prstDash val="solid"/>
                      <a:round/>
                      <a:headEnd type="none" w="med" len="med"/>
                      <a:tailEnd type="none" w="med" len="med"/>
                    </a:lnL>
                    <a:lnR w="6350" cap="flat" cmpd="sng" algn="ctr">
                      <a:solidFill>
                        <a:srgbClr val="8006BD"/>
                      </a:solidFill>
                      <a:prstDash val="solid"/>
                      <a:round/>
                      <a:headEnd type="none" w="med" len="med"/>
                      <a:tailEnd type="none" w="med" len="med"/>
                    </a:lnR>
                    <a:lnT w="6350" cap="flat" cmpd="sng" algn="ctr">
                      <a:solidFill>
                        <a:srgbClr val="8006B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1467667412"/>
                  </a:ext>
                </a:extLst>
              </a:tr>
              <a:tr h="990863">
                <a:tc>
                  <a:txBody>
                    <a:bodyPr/>
                    <a:lstStyle/>
                    <a:p>
                      <a:pPr algn="just" fontAlgn="t"/>
                      <a:r>
                        <a:rPr lang="en-US" dirty="0">
                          <a:solidFill>
                            <a:srgbClr val="333333"/>
                          </a:solidFill>
                          <a:effectLst/>
                          <a:latin typeface="inter-regular"/>
                        </a:rPr>
                        <a:t>1) public void write(int)throws </a:t>
                      </a:r>
                      <a:r>
                        <a:rPr lang="en-US" dirty="0" err="1">
                          <a:solidFill>
                            <a:srgbClr val="333333"/>
                          </a:solidFill>
                          <a:effectLst/>
                          <a:latin typeface="inter-regular"/>
                        </a:rPr>
                        <a:t>IOException</a:t>
                      </a:r>
                      <a:endParaRPr lang="en-US" dirty="0">
                        <a:solidFill>
                          <a:srgbClr val="333333"/>
                        </a:solidFill>
                        <a:effectLst/>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is used to write a byte to the current output stream.</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599820903"/>
                  </a:ext>
                </a:extLst>
              </a:tr>
              <a:tr h="1284855">
                <a:tc>
                  <a:txBody>
                    <a:bodyPr/>
                    <a:lstStyle/>
                    <a:p>
                      <a:pPr algn="just" fontAlgn="t"/>
                      <a:r>
                        <a:rPr lang="en-US">
                          <a:solidFill>
                            <a:srgbClr val="333333"/>
                          </a:solidFill>
                          <a:effectLst/>
                          <a:latin typeface="inter-regular"/>
                        </a:rPr>
                        <a:t>2) public void write(byte[])throws IOException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is used to write an array of byte to the current output stream.</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807676541"/>
                  </a:ext>
                </a:extLst>
              </a:tr>
            </a:tbl>
          </a:graphicData>
        </a:graphic>
      </p:graphicFrame>
    </p:spTree>
    <p:extLst>
      <p:ext uri="{BB962C8B-B14F-4D97-AF65-F5344CB8AC3E}">
        <p14:creationId xmlns:p14="http://schemas.microsoft.com/office/powerpoint/2010/main" val="693415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396240" y="853441"/>
            <a:ext cx="11470640" cy="1938992"/>
          </a:xfrm>
          <a:prstGeom prst="rect">
            <a:avLst/>
          </a:prstGeom>
          <a:noFill/>
        </p:spPr>
        <p:txBody>
          <a:bodyPr wrap="square">
            <a:spAutoFit/>
          </a:bodyPr>
          <a:lstStyle/>
          <a:p>
            <a:pPr algn="just"/>
            <a:endParaRPr lang="en-US" sz="2400" dirty="0">
              <a:solidFill>
                <a:srgbClr val="333333"/>
              </a:solidFill>
            </a:endParaRPr>
          </a:p>
          <a:p>
            <a:pPr algn="just"/>
            <a:endParaRPr lang="en-US" sz="2400" dirty="0">
              <a:solidFill>
                <a:srgbClr val="333333"/>
              </a:solidFill>
            </a:endParaRPr>
          </a:p>
          <a:p>
            <a:pPr algn="just"/>
            <a:endParaRPr lang="en-US" sz="2400" dirty="0">
              <a:solidFill>
                <a:srgbClr val="333333"/>
              </a:solidFill>
            </a:endParaRPr>
          </a:p>
          <a:p>
            <a:pPr algn="just"/>
            <a:endParaRPr lang="en-US" sz="2400" b="0" i="0" dirty="0">
              <a:solidFill>
                <a:srgbClr val="333333"/>
              </a:solidFill>
              <a:effectLst/>
            </a:endParaRPr>
          </a:p>
          <a:p>
            <a:pPr algn="l" fontAlgn="base"/>
            <a:endParaRPr lang="en-US" sz="2400" b="0" i="0" dirty="0">
              <a:solidFill>
                <a:srgbClr val="273239"/>
              </a:solidFill>
              <a:effectLst/>
            </a:endParaRPr>
          </a:p>
        </p:txBody>
      </p:sp>
      <p:pic>
        <p:nvPicPr>
          <p:cNvPr id="7" name="Picture 6" descr="Diagram&#10;&#10;Description automatically generated">
            <a:extLst>
              <a:ext uri="{FF2B5EF4-FFF2-40B4-BE49-F238E27FC236}">
                <a16:creationId xmlns:a16="http://schemas.microsoft.com/office/drawing/2014/main" xmlns="" id="{17242BCB-F2EB-86F8-0BEC-C6F44DC14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212" y="995680"/>
            <a:ext cx="9155747" cy="5212080"/>
          </a:xfrm>
          <a:prstGeom prst="rect">
            <a:avLst/>
          </a:prstGeom>
        </p:spPr>
      </p:pic>
    </p:spTree>
    <p:extLst>
      <p:ext uri="{BB962C8B-B14F-4D97-AF65-F5344CB8AC3E}">
        <p14:creationId xmlns:p14="http://schemas.microsoft.com/office/powerpoint/2010/main" val="2926365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396240" y="853441"/>
            <a:ext cx="11470640" cy="3046988"/>
          </a:xfrm>
          <a:prstGeom prst="rect">
            <a:avLst/>
          </a:prstGeom>
          <a:noFill/>
        </p:spPr>
        <p:txBody>
          <a:bodyPr wrap="square">
            <a:spAutoFit/>
          </a:bodyPr>
          <a:lstStyle/>
          <a:p>
            <a:pPr algn="just"/>
            <a:endParaRPr lang="en-US" sz="2400" b="0" i="0" dirty="0">
              <a:solidFill>
                <a:srgbClr val="610B38"/>
              </a:solidFill>
              <a:effectLst/>
              <a:latin typeface="erdana"/>
            </a:endParaRPr>
          </a:p>
          <a:p>
            <a:pPr algn="just"/>
            <a:r>
              <a:rPr lang="en-US" sz="2400" b="0" i="0" dirty="0" err="1">
                <a:effectLst/>
                <a:latin typeface="erdana"/>
              </a:rPr>
              <a:t>InputStream</a:t>
            </a:r>
            <a:r>
              <a:rPr lang="en-US" sz="2400" b="0" i="0" dirty="0">
                <a:effectLst/>
                <a:latin typeface="erdana"/>
              </a:rPr>
              <a:t> class</a:t>
            </a:r>
          </a:p>
          <a:p>
            <a:pPr algn="just"/>
            <a:endParaRPr lang="en-US" sz="2400" b="0" i="0" dirty="0">
              <a:solidFill>
                <a:srgbClr val="610B38"/>
              </a:solidFill>
              <a:effectLst/>
              <a:latin typeface="erdana"/>
            </a:endParaRPr>
          </a:p>
          <a:p>
            <a:pPr algn="just"/>
            <a:r>
              <a:rPr lang="en-US" sz="2400" b="0" i="0" dirty="0" err="1">
                <a:solidFill>
                  <a:srgbClr val="333333"/>
                </a:solidFill>
                <a:effectLst/>
                <a:latin typeface="inter-regular"/>
              </a:rPr>
              <a:t>InputStream</a:t>
            </a:r>
            <a:r>
              <a:rPr lang="en-US" sz="2400" b="0" i="0" dirty="0">
                <a:solidFill>
                  <a:srgbClr val="333333"/>
                </a:solidFill>
                <a:effectLst/>
                <a:latin typeface="inter-regular"/>
              </a:rPr>
              <a:t> class is an abstract class. It is the superclass of all classes representing an input stream of bytes.</a:t>
            </a:r>
          </a:p>
          <a:p>
            <a:pPr algn="just"/>
            <a:r>
              <a:rPr lang="en-US" sz="2400" b="0" i="0" dirty="0">
                <a:effectLst/>
                <a:latin typeface="erdana"/>
              </a:rPr>
              <a:t>Useful methods of </a:t>
            </a:r>
            <a:r>
              <a:rPr lang="en-US" sz="2400" b="0" i="0" dirty="0" err="1">
                <a:effectLst/>
                <a:latin typeface="erdana"/>
              </a:rPr>
              <a:t>InputStream</a:t>
            </a:r>
            <a:endParaRPr lang="en-US" sz="2400" b="0" i="0" dirty="0">
              <a:effectLst/>
              <a:latin typeface="erdana"/>
            </a:endParaRPr>
          </a:p>
          <a:p>
            <a:pPr algn="just"/>
            <a:endParaRPr lang="en-US" sz="2400" dirty="0">
              <a:solidFill>
                <a:srgbClr val="610B4B"/>
              </a:solidFill>
              <a:latin typeface="erdana"/>
            </a:endParaRPr>
          </a:p>
          <a:p>
            <a:pPr algn="just"/>
            <a:endParaRPr lang="en-US" sz="2400" b="0" i="0" dirty="0">
              <a:solidFill>
                <a:srgbClr val="610B4B"/>
              </a:solidFill>
              <a:effectLst/>
              <a:latin typeface="erdana"/>
            </a:endParaRPr>
          </a:p>
        </p:txBody>
      </p:sp>
      <p:pic>
        <p:nvPicPr>
          <p:cNvPr id="8" name="Picture 7" descr="Diagram&#10;&#10;Description automatically generated">
            <a:extLst>
              <a:ext uri="{FF2B5EF4-FFF2-40B4-BE49-F238E27FC236}">
                <a16:creationId xmlns:a16="http://schemas.microsoft.com/office/drawing/2014/main" xmlns="" id="{0C091189-762A-99B7-54C2-ACCD4CB44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612" y="3004820"/>
            <a:ext cx="8545296" cy="3324860"/>
          </a:xfrm>
          <a:prstGeom prst="rect">
            <a:avLst/>
          </a:prstGeom>
        </p:spPr>
      </p:pic>
    </p:spTree>
    <p:extLst>
      <p:ext uri="{BB962C8B-B14F-4D97-AF65-F5344CB8AC3E}">
        <p14:creationId xmlns:p14="http://schemas.microsoft.com/office/powerpoint/2010/main" val="846681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TextBox 4">
            <a:extLst>
              <a:ext uri="{FF2B5EF4-FFF2-40B4-BE49-F238E27FC236}">
                <a16:creationId xmlns:a16="http://schemas.microsoft.com/office/drawing/2014/main" xmlns="" id="{DC5EE20F-EED5-3D03-964F-D5E06E2820C5}"/>
              </a:ext>
            </a:extLst>
          </p:cNvPr>
          <p:cNvSpPr txBox="1"/>
          <p:nvPr/>
        </p:nvSpPr>
        <p:spPr>
          <a:xfrm>
            <a:off x="396240" y="853441"/>
            <a:ext cx="11470640" cy="4893647"/>
          </a:xfrm>
          <a:prstGeom prst="rect">
            <a:avLst/>
          </a:prstGeom>
          <a:noFill/>
        </p:spPr>
        <p:txBody>
          <a:bodyPr wrap="square">
            <a:spAutoFit/>
          </a:bodyPr>
          <a:lstStyle/>
          <a:p>
            <a:pPr algn="just"/>
            <a:endParaRPr lang="en-US" sz="2400" i="0" dirty="0">
              <a:solidFill>
                <a:srgbClr val="333333"/>
              </a:solidFill>
              <a:effectLst/>
            </a:endParaRPr>
          </a:p>
          <a:p>
            <a:pPr algn="just"/>
            <a:r>
              <a:rPr lang="en-US" sz="2400" b="0" i="0" dirty="0" err="1">
                <a:solidFill>
                  <a:srgbClr val="610B38"/>
                </a:solidFill>
                <a:effectLst/>
                <a:latin typeface="erdana"/>
              </a:rPr>
              <a:t>OutputStream</a:t>
            </a:r>
            <a:r>
              <a:rPr lang="en-US" sz="2400" b="0" i="0" dirty="0">
                <a:solidFill>
                  <a:srgbClr val="610B38"/>
                </a:solidFill>
                <a:effectLst/>
                <a:latin typeface="erdana"/>
              </a:rPr>
              <a:t> vs </a:t>
            </a:r>
            <a:r>
              <a:rPr lang="en-US" sz="2400" b="0" i="0" dirty="0" err="1">
                <a:solidFill>
                  <a:srgbClr val="610B38"/>
                </a:solidFill>
                <a:effectLst/>
                <a:latin typeface="erdana"/>
              </a:rPr>
              <a:t>InputStream</a:t>
            </a:r>
            <a:endParaRPr lang="en-US" sz="2400" b="0" i="0" dirty="0">
              <a:solidFill>
                <a:srgbClr val="610B38"/>
              </a:solidFill>
              <a:effectLst/>
              <a:latin typeface="erdana"/>
            </a:endParaRPr>
          </a:p>
          <a:p>
            <a:pPr algn="just"/>
            <a:r>
              <a:rPr lang="en-US" sz="2400" b="0" i="0" dirty="0">
                <a:solidFill>
                  <a:srgbClr val="333333"/>
                </a:solidFill>
                <a:effectLst/>
                <a:latin typeface="inter-regular"/>
              </a:rPr>
              <a:t>The explanation of </a:t>
            </a:r>
            <a:r>
              <a:rPr lang="en-US" sz="2400" b="0" i="0" dirty="0" err="1">
                <a:solidFill>
                  <a:srgbClr val="333333"/>
                </a:solidFill>
                <a:effectLst/>
                <a:latin typeface="inter-regular"/>
              </a:rPr>
              <a:t>OutputStream</a:t>
            </a:r>
            <a:r>
              <a:rPr lang="en-US" sz="2400" b="0" i="0" dirty="0">
                <a:solidFill>
                  <a:srgbClr val="333333"/>
                </a:solidFill>
                <a:effectLst/>
                <a:latin typeface="inter-regular"/>
              </a:rPr>
              <a:t> and </a:t>
            </a:r>
            <a:r>
              <a:rPr lang="en-US" sz="2400" b="0" i="0" dirty="0" err="1">
                <a:solidFill>
                  <a:srgbClr val="333333"/>
                </a:solidFill>
                <a:effectLst/>
                <a:latin typeface="inter-regular"/>
              </a:rPr>
              <a:t>InputStream</a:t>
            </a:r>
            <a:r>
              <a:rPr lang="en-US" sz="2400" b="0" i="0" dirty="0">
                <a:solidFill>
                  <a:srgbClr val="333333"/>
                </a:solidFill>
                <a:effectLst/>
                <a:latin typeface="inter-regular"/>
              </a:rPr>
              <a:t> classes are given below:</a:t>
            </a:r>
          </a:p>
          <a:p>
            <a:pPr algn="just"/>
            <a:r>
              <a:rPr lang="en-US" sz="2400" b="0" i="0" dirty="0" err="1">
                <a:solidFill>
                  <a:srgbClr val="610B4B"/>
                </a:solidFill>
                <a:effectLst/>
                <a:latin typeface="erdana"/>
              </a:rPr>
              <a:t>OutputStream</a:t>
            </a:r>
            <a:endParaRPr lang="en-US" sz="2400" b="0" i="0" dirty="0">
              <a:solidFill>
                <a:srgbClr val="610B4B"/>
              </a:solidFill>
              <a:effectLst/>
              <a:latin typeface="erdana"/>
            </a:endParaRPr>
          </a:p>
          <a:p>
            <a:pPr algn="just"/>
            <a:r>
              <a:rPr lang="en-US" sz="2400" b="0" i="0" dirty="0">
                <a:solidFill>
                  <a:srgbClr val="333333"/>
                </a:solidFill>
                <a:effectLst/>
                <a:latin typeface="inter-regular"/>
              </a:rPr>
              <a:t>Java application uses an output stream to write data to a destination; it may be a file, an array, peripheral device or socket.</a:t>
            </a:r>
          </a:p>
          <a:p>
            <a:pPr algn="just"/>
            <a:r>
              <a:rPr lang="en-US" sz="2400" b="0" i="0" dirty="0" err="1">
                <a:solidFill>
                  <a:srgbClr val="610B4B"/>
                </a:solidFill>
                <a:effectLst/>
                <a:latin typeface="erdana"/>
              </a:rPr>
              <a:t>InputStream</a:t>
            </a:r>
            <a:endParaRPr lang="en-US" sz="2400" b="0" i="0" dirty="0">
              <a:solidFill>
                <a:srgbClr val="610B4B"/>
              </a:solidFill>
              <a:effectLst/>
              <a:latin typeface="erdana"/>
            </a:endParaRPr>
          </a:p>
          <a:p>
            <a:pPr algn="just"/>
            <a:r>
              <a:rPr lang="en-US" sz="2400" b="0" i="0" dirty="0">
                <a:solidFill>
                  <a:srgbClr val="333333"/>
                </a:solidFill>
                <a:effectLst/>
                <a:latin typeface="inter-regular"/>
              </a:rPr>
              <a:t>Java application uses an input stream to read data from a source; it may be a file, an array, peripheral device or socket.</a:t>
            </a:r>
          </a:p>
          <a:p>
            <a:pPr algn="just"/>
            <a:endParaRPr lang="en-US" sz="2400" b="0" i="0" dirty="0">
              <a:solidFill>
                <a:srgbClr val="333333"/>
              </a:solidFill>
              <a:effectLst/>
              <a:latin typeface="inter-regular"/>
            </a:endParaRPr>
          </a:p>
          <a:p>
            <a:pPr algn="just"/>
            <a:r>
              <a:rPr lang="en-US" sz="2400" b="0" i="0" dirty="0">
                <a:solidFill>
                  <a:srgbClr val="333333"/>
                </a:solidFill>
                <a:effectLst/>
                <a:latin typeface="inter-regular"/>
              </a:rPr>
              <a:t>Let's understand the working of Java </a:t>
            </a:r>
            <a:r>
              <a:rPr lang="en-US" sz="2400" b="0" i="0" dirty="0" err="1">
                <a:solidFill>
                  <a:srgbClr val="333333"/>
                </a:solidFill>
                <a:effectLst/>
                <a:latin typeface="inter-regular"/>
              </a:rPr>
              <a:t>OutputStream</a:t>
            </a:r>
            <a:r>
              <a:rPr lang="en-US" sz="2400" b="0" i="0" dirty="0">
                <a:solidFill>
                  <a:srgbClr val="333333"/>
                </a:solidFill>
                <a:effectLst/>
                <a:latin typeface="inter-regular"/>
              </a:rPr>
              <a:t> and </a:t>
            </a:r>
            <a:r>
              <a:rPr lang="en-US" sz="2400" b="0" i="0" dirty="0" err="1">
                <a:solidFill>
                  <a:srgbClr val="333333"/>
                </a:solidFill>
                <a:effectLst/>
                <a:latin typeface="inter-regular"/>
              </a:rPr>
              <a:t>InputStream</a:t>
            </a:r>
            <a:r>
              <a:rPr lang="en-US" sz="2400" b="0" i="0" dirty="0">
                <a:solidFill>
                  <a:srgbClr val="333333"/>
                </a:solidFill>
                <a:effectLst/>
                <a:latin typeface="inter-regular"/>
              </a:rPr>
              <a:t> by the figure given below.</a:t>
            </a:r>
          </a:p>
          <a:p>
            <a:pPr algn="l" fontAlgn="base"/>
            <a:endParaRPr lang="en-US" sz="2400" b="0" i="0" dirty="0">
              <a:solidFill>
                <a:srgbClr val="273239"/>
              </a:solidFill>
              <a:effectLst/>
            </a:endParaRPr>
          </a:p>
        </p:txBody>
      </p:sp>
    </p:spTree>
    <p:extLst>
      <p:ext uri="{BB962C8B-B14F-4D97-AF65-F5344CB8AC3E}">
        <p14:creationId xmlns:p14="http://schemas.microsoft.com/office/powerpoint/2010/main" val="400721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r>
              <a:rPr lang="en-IN" b="0" dirty="0">
                <a:effectLst/>
                <a:latin typeface="tahoma" panose="020B0604030504040204" pitchFamily="34" charset="0"/>
              </a:rPr>
              <a:t>Java Inheritance Example</a:t>
            </a:r>
          </a:p>
          <a:p>
            <a:pPr algn="just">
              <a:buFont typeface="Arial" panose="020B0604020202020204" pitchFamily="34" charset="0"/>
              <a:buChar char="•"/>
            </a:pP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pic>
        <p:nvPicPr>
          <p:cNvPr id="5" name="Picture 4">
            <a:extLst>
              <a:ext uri="{FF2B5EF4-FFF2-40B4-BE49-F238E27FC236}">
                <a16:creationId xmlns:a16="http://schemas.microsoft.com/office/drawing/2014/main" xmlns="" id="{28E68A80-5A29-1FBF-FA13-69791FFD4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704974"/>
            <a:ext cx="3106518" cy="4685665"/>
          </a:xfrm>
          <a:prstGeom prst="rect">
            <a:avLst/>
          </a:prstGeom>
        </p:spPr>
      </p:pic>
    </p:spTree>
    <p:extLst>
      <p:ext uri="{BB962C8B-B14F-4D97-AF65-F5344CB8AC3E}">
        <p14:creationId xmlns:p14="http://schemas.microsoft.com/office/powerpoint/2010/main" val="165285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pPr algn="just">
              <a:buFont typeface="Arial" panose="020B0604020202020204" pitchFamily="34" charset="0"/>
              <a:buChar char="•"/>
            </a:pPr>
            <a:r>
              <a:rPr lang="en-US" b="0" i="0" dirty="0">
                <a:solidFill>
                  <a:srgbClr val="333333"/>
                </a:solidFill>
                <a:effectLst/>
                <a:latin typeface="inter-regular"/>
              </a:rPr>
              <a:t>As displayed in the above figure, Programmer is the subclass and Employee is the superclass. The relationship between the two classes is </a:t>
            </a:r>
            <a:r>
              <a:rPr lang="en-US" b="1" i="0" dirty="0">
                <a:solidFill>
                  <a:srgbClr val="333333"/>
                </a:solidFill>
                <a:effectLst/>
                <a:latin typeface="inter-bold"/>
              </a:rPr>
              <a:t>Programmer IS-A Employee</a:t>
            </a:r>
            <a:r>
              <a:rPr lang="en-US" b="0" i="0" dirty="0">
                <a:solidFill>
                  <a:srgbClr val="333333"/>
                </a:solidFill>
                <a:effectLst/>
                <a:latin typeface="inter-regular"/>
              </a:rPr>
              <a:t>. It means that Programmer is a type of Employee.</a:t>
            </a:r>
          </a:p>
          <a:p>
            <a:pPr algn="just">
              <a:buFont typeface="Arial" panose="020B0604020202020204" pitchFamily="34" charset="0"/>
              <a:buChar char="•"/>
            </a:pPr>
            <a:endParaRPr lang="en-US" dirty="0">
              <a:solidFill>
                <a:srgbClr val="333333"/>
              </a:solidFill>
              <a:latin typeface="inter-regular"/>
            </a:endParaRPr>
          </a:p>
          <a:p>
            <a:pPr algn="just"/>
            <a:r>
              <a:rPr lang="en-US" b="0" i="0" dirty="0">
                <a:effectLst/>
                <a:latin typeface="erdana"/>
              </a:rPr>
              <a:t>Types of inheritance in java</a:t>
            </a:r>
          </a:p>
          <a:p>
            <a:pPr algn="just"/>
            <a:r>
              <a:rPr lang="en-US" b="0" i="0" dirty="0">
                <a:solidFill>
                  <a:srgbClr val="333333"/>
                </a:solidFill>
                <a:effectLst/>
                <a:latin typeface="inter-regular"/>
              </a:rPr>
              <a:t>On the basis of class, there can be three types of inheritance in java: single, multilevel and hierarchical.</a:t>
            </a:r>
          </a:p>
          <a:p>
            <a:pPr algn="just"/>
            <a:r>
              <a:rPr lang="en-US" b="0" i="0" dirty="0">
                <a:solidFill>
                  <a:srgbClr val="333333"/>
                </a:solidFill>
                <a:effectLst/>
                <a:latin typeface="inter-regular"/>
              </a:rPr>
              <a:t>In java programming, multiple and hybrid inheritance is supported through interface only. We will learn about interfaces later.</a:t>
            </a: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55197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pic>
        <p:nvPicPr>
          <p:cNvPr id="5" name="Picture 4">
            <a:extLst>
              <a:ext uri="{FF2B5EF4-FFF2-40B4-BE49-F238E27FC236}">
                <a16:creationId xmlns:a16="http://schemas.microsoft.com/office/drawing/2014/main" xmlns="" id="{7462E3AD-3B85-9857-4D47-8CB2683EE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20" y="1076961"/>
            <a:ext cx="10893999" cy="5413090"/>
          </a:xfrm>
          <a:prstGeom prst="rect">
            <a:avLst/>
          </a:prstGeom>
        </p:spPr>
      </p:pic>
    </p:spTree>
    <p:extLst>
      <p:ext uri="{BB962C8B-B14F-4D97-AF65-F5344CB8AC3E}">
        <p14:creationId xmlns:p14="http://schemas.microsoft.com/office/powerpoint/2010/main" val="190948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6" name="TextBox 5">
            <a:extLst>
              <a:ext uri="{FF2B5EF4-FFF2-40B4-BE49-F238E27FC236}">
                <a16:creationId xmlns:a16="http://schemas.microsoft.com/office/drawing/2014/main" xmlns="" id="{A0BDF5F6-CFE9-397B-E23D-249446E79583}"/>
              </a:ext>
            </a:extLst>
          </p:cNvPr>
          <p:cNvSpPr txBox="1"/>
          <p:nvPr/>
        </p:nvSpPr>
        <p:spPr>
          <a:xfrm>
            <a:off x="161700" y="1120500"/>
            <a:ext cx="11094720" cy="1200329"/>
          </a:xfrm>
          <a:prstGeom prst="rect">
            <a:avLst/>
          </a:prstGeom>
          <a:noFill/>
        </p:spPr>
        <p:txBody>
          <a:bodyPr wrap="square">
            <a:spAutoFit/>
          </a:bodyPr>
          <a:lstStyle/>
          <a:p>
            <a:pPr algn="ctr"/>
            <a:r>
              <a:rPr lang="en-US" b="0" i="0" dirty="0">
                <a:solidFill>
                  <a:srgbClr val="333333"/>
                </a:solidFill>
                <a:effectLst/>
                <a:latin typeface="Arial" panose="020B0604020202020204" pitchFamily="34" charset="0"/>
              </a:rPr>
              <a:t>Note : </a:t>
            </a:r>
            <a:r>
              <a:rPr lang="en-US" sz="2400" b="0" i="0" dirty="0">
                <a:solidFill>
                  <a:srgbClr val="333333"/>
                </a:solidFill>
                <a:effectLst/>
              </a:rPr>
              <a:t>Multiple inheritance is not supported in Java through class.</a:t>
            </a:r>
          </a:p>
          <a:p>
            <a:pPr algn="just"/>
            <a:endParaRPr lang="en-US" sz="2400" b="0" i="0" dirty="0">
              <a:solidFill>
                <a:srgbClr val="333333"/>
              </a:solidFill>
              <a:effectLst/>
            </a:endParaRPr>
          </a:p>
          <a:p>
            <a:pPr algn="ctr"/>
            <a:r>
              <a:rPr lang="en-US" sz="2400" b="0" i="0" dirty="0">
                <a:solidFill>
                  <a:srgbClr val="333333"/>
                </a:solidFill>
                <a:effectLst/>
              </a:rPr>
              <a:t>When one class inherits multiple classes, it is known as multiple inheritance.</a:t>
            </a:r>
          </a:p>
        </p:txBody>
      </p:sp>
      <p:pic>
        <p:nvPicPr>
          <p:cNvPr id="8" name="Picture 7">
            <a:extLst>
              <a:ext uri="{FF2B5EF4-FFF2-40B4-BE49-F238E27FC236}">
                <a16:creationId xmlns:a16="http://schemas.microsoft.com/office/drawing/2014/main" xmlns="" id="{61FA7F20-9259-8497-5D99-732E6AD5C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 y="2591541"/>
            <a:ext cx="11023600" cy="3980972"/>
          </a:xfrm>
          <a:prstGeom prst="rect">
            <a:avLst/>
          </a:prstGeom>
        </p:spPr>
      </p:pic>
    </p:spTree>
    <p:extLst>
      <p:ext uri="{BB962C8B-B14F-4D97-AF65-F5344CB8AC3E}">
        <p14:creationId xmlns:p14="http://schemas.microsoft.com/office/powerpoint/2010/main" val="2305778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6" name="TextBox 5">
            <a:extLst>
              <a:ext uri="{FF2B5EF4-FFF2-40B4-BE49-F238E27FC236}">
                <a16:creationId xmlns:a16="http://schemas.microsoft.com/office/drawing/2014/main" xmlns="" id="{A0BDF5F6-CFE9-397B-E23D-249446E79583}"/>
              </a:ext>
            </a:extLst>
          </p:cNvPr>
          <p:cNvSpPr txBox="1"/>
          <p:nvPr/>
        </p:nvSpPr>
        <p:spPr>
          <a:xfrm>
            <a:off x="161700" y="1120500"/>
            <a:ext cx="11094720" cy="5262979"/>
          </a:xfrm>
          <a:prstGeom prst="rect">
            <a:avLst/>
          </a:prstGeom>
          <a:noFill/>
        </p:spPr>
        <p:txBody>
          <a:bodyPr wrap="square">
            <a:spAutoFit/>
          </a:bodyPr>
          <a:lstStyle/>
          <a:p>
            <a:pPr algn="just"/>
            <a:r>
              <a:rPr lang="en-US" sz="2400" b="0" i="0" dirty="0">
                <a:effectLst/>
                <a:latin typeface="erdana"/>
              </a:rPr>
              <a:t>Single Inheritance Example</a:t>
            </a:r>
          </a:p>
          <a:p>
            <a:pPr algn="just"/>
            <a:r>
              <a:rPr lang="en-US" sz="2400" b="0" i="0" dirty="0">
                <a:solidFill>
                  <a:srgbClr val="333333"/>
                </a:solidFill>
                <a:effectLst/>
                <a:latin typeface="inter-regular"/>
              </a:rPr>
              <a:t>When a class inherits another class, it is known as a </a:t>
            </a:r>
            <a:r>
              <a:rPr lang="en-US" sz="2400" b="0" i="1" dirty="0">
                <a:solidFill>
                  <a:srgbClr val="333333"/>
                </a:solidFill>
                <a:effectLst/>
                <a:latin typeface="inter-regular"/>
              </a:rPr>
              <a:t>single inheritance</a:t>
            </a:r>
            <a:r>
              <a:rPr lang="en-US" sz="2400" b="0" i="0" dirty="0">
                <a:solidFill>
                  <a:srgbClr val="333333"/>
                </a:solidFill>
                <a:effectLst/>
                <a:latin typeface="inter-regular"/>
              </a:rPr>
              <a:t>. In the example given below, Dog class inherits the Animal class, so there is the single inheritance.</a:t>
            </a:r>
          </a:p>
          <a:p>
            <a:pPr algn="ctr"/>
            <a:endParaRPr lang="en-US" sz="2400" b="0" i="0" dirty="0">
              <a:solidFill>
                <a:srgbClr val="333333"/>
              </a:solidFill>
              <a:effectLst/>
            </a:endParaRPr>
          </a:p>
          <a:p>
            <a:pPr algn="just"/>
            <a:r>
              <a:rPr lang="en-US" sz="2400" b="0" i="0" dirty="0">
                <a:effectLst/>
                <a:latin typeface="erdana"/>
              </a:rPr>
              <a:t>Multilevel Inheritance Example</a:t>
            </a:r>
          </a:p>
          <a:p>
            <a:pPr algn="just"/>
            <a:r>
              <a:rPr lang="en-US" sz="2400" b="0" i="0" dirty="0">
                <a:solidFill>
                  <a:srgbClr val="333333"/>
                </a:solidFill>
                <a:effectLst/>
                <a:latin typeface="inter-regular"/>
              </a:rPr>
              <a:t>When there is a chain of inheritance, it is known as </a:t>
            </a:r>
            <a:r>
              <a:rPr lang="en-US" sz="2400" b="0" i="1" dirty="0">
                <a:solidFill>
                  <a:srgbClr val="333333"/>
                </a:solidFill>
                <a:effectLst/>
                <a:latin typeface="inter-regular"/>
              </a:rPr>
              <a:t>multilevel inheritance</a:t>
            </a:r>
            <a:r>
              <a:rPr lang="en-US" sz="2400" b="0" i="0" dirty="0">
                <a:solidFill>
                  <a:srgbClr val="333333"/>
                </a:solidFill>
                <a:effectLst/>
                <a:latin typeface="inter-regular"/>
              </a:rPr>
              <a:t>. As you can see in the example given below, </a:t>
            </a:r>
            <a:r>
              <a:rPr lang="en-US" sz="2400" b="0" i="0" dirty="0" err="1">
                <a:solidFill>
                  <a:srgbClr val="333333"/>
                </a:solidFill>
                <a:effectLst/>
                <a:latin typeface="inter-regular"/>
              </a:rPr>
              <a:t>BabyDog</a:t>
            </a:r>
            <a:r>
              <a:rPr lang="en-US" sz="2400" b="0" i="0" dirty="0">
                <a:solidFill>
                  <a:srgbClr val="333333"/>
                </a:solidFill>
                <a:effectLst/>
                <a:latin typeface="inter-regular"/>
              </a:rPr>
              <a:t> class inherits the Dog class which again inherits the Animal class, so there is a multilevel inheritance.</a:t>
            </a:r>
          </a:p>
          <a:p>
            <a:pPr algn="just"/>
            <a:endParaRPr lang="en-US" sz="2400" b="0" i="0" dirty="0">
              <a:solidFill>
                <a:srgbClr val="333333"/>
              </a:solidFill>
              <a:effectLst/>
              <a:latin typeface="inter-regular"/>
            </a:endParaRPr>
          </a:p>
          <a:p>
            <a:pPr algn="just"/>
            <a:r>
              <a:rPr lang="en-US" sz="2400" b="0" i="0" dirty="0">
                <a:effectLst/>
                <a:latin typeface="erdana"/>
              </a:rPr>
              <a:t>Hierarchical Inheritance Example</a:t>
            </a:r>
          </a:p>
          <a:p>
            <a:pPr algn="just"/>
            <a:r>
              <a:rPr lang="en-US" sz="2400" b="0" i="0" dirty="0">
                <a:solidFill>
                  <a:srgbClr val="333333"/>
                </a:solidFill>
                <a:effectLst/>
                <a:latin typeface="inter-regular"/>
              </a:rPr>
              <a:t>When two or more classes inherits a single class, it is known as </a:t>
            </a:r>
            <a:r>
              <a:rPr lang="en-US" sz="2400" b="0" i="1" dirty="0">
                <a:solidFill>
                  <a:srgbClr val="333333"/>
                </a:solidFill>
                <a:effectLst/>
                <a:latin typeface="inter-regular"/>
              </a:rPr>
              <a:t>hierarchical inheritance</a:t>
            </a:r>
            <a:r>
              <a:rPr lang="en-US" sz="2400" b="0" i="0" dirty="0">
                <a:solidFill>
                  <a:srgbClr val="333333"/>
                </a:solidFill>
                <a:effectLst/>
                <a:latin typeface="inter-regular"/>
              </a:rPr>
              <a:t>. In the example given below, Dog and Cat classes inherits the Animal class, so there is hierarchical inheritance.</a:t>
            </a:r>
          </a:p>
          <a:p>
            <a:pPr algn="ctr"/>
            <a:r>
              <a:rPr lang="en-US" sz="2400" b="0" i="0" dirty="0">
                <a:solidFill>
                  <a:srgbClr val="333333"/>
                </a:solidFill>
                <a:effectLst/>
              </a:rPr>
              <a:t>.</a:t>
            </a:r>
          </a:p>
        </p:txBody>
      </p:sp>
    </p:spTree>
    <p:extLst>
      <p:ext uri="{BB962C8B-B14F-4D97-AF65-F5344CB8AC3E}">
        <p14:creationId xmlns:p14="http://schemas.microsoft.com/office/powerpoint/2010/main" val="97860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325120" y="105531"/>
            <a:ext cx="10342880" cy="890149"/>
          </a:xfrm>
        </p:spPr>
        <p:txBody>
          <a:bodyPr>
            <a:normAutofit/>
          </a:bodyPr>
          <a:lstStyle/>
          <a:p>
            <a:r>
              <a:rPr lang="en-US" sz="3600" b="1" dirty="0">
                <a:solidFill>
                  <a:schemeClr val="accent5">
                    <a:lumMod val="50000"/>
                  </a:schemeClr>
                </a:solidFill>
                <a:latin typeface="+mn-lt"/>
              </a:rPr>
              <a:t>Inheritance, Encapsulation, Collections &amp; I/O</a:t>
            </a:r>
            <a:endParaRPr lang="en-IN" sz="36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1076961"/>
            <a:ext cx="11833106" cy="5781040"/>
          </a:xfrm>
        </p:spPr>
        <p:txBody>
          <a:bodyPr/>
          <a:lstStyle/>
          <a:p>
            <a:endParaRPr lang="en-IN" b="0" dirty="0">
              <a:effectLst/>
              <a:latin typeface="tahoma" panose="020B0604030504040204" pitchFamily="34" charset="0"/>
            </a:endParaRPr>
          </a:p>
          <a:p>
            <a:r>
              <a:rPr lang="en-US" dirty="0"/>
              <a:t/>
            </a:r>
            <a:br>
              <a:rPr lang="en-US" dirty="0"/>
            </a:br>
            <a:endParaRPr lang="en-US" b="0" i="0" dirty="0">
              <a:effectLst/>
              <a:latin typeface="inter-regular"/>
            </a:endParaRP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6" name="TextBox 5">
            <a:extLst>
              <a:ext uri="{FF2B5EF4-FFF2-40B4-BE49-F238E27FC236}">
                <a16:creationId xmlns:a16="http://schemas.microsoft.com/office/drawing/2014/main" xmlns="" id="{A0BDF5F6-CFE9-397B-E23D-249446E79583}"/>
              </a:ext>
            </a:extLst>
          </p:cNvPr>
          <p:cNvSpPr txBox="1"/>
          <p:nvPr/>
        </p:nvSpPr>
        <p:spPr>
          <a:xfrm>
            <a:off x="161700" y="1120500"/>
            <a:ext cx="11094720" cy="4154984"/>
          </a:xfrm>
          <a:prstGeom prst="rect">
            <a:avLst/>
          </a:prstGeom>
          <a:noFill/>
        </p:spPr>
        <p:txBody>
          <a:bodyPr wrap="square">
            <a:spAutoFit/>
          </a:bodyPr>
          <a:lstStyle/>
          <a:p>
            <a:pPr algn="just"/>
            <a:r>
              <a:rPr lang="en-US" sz="2400" b="0" i="0" dirty="0">
                <a:effectLst/>
                <a:latin typeface="erdana"/>
              </a:rPr>
              <a:t>Why multiple inheritance is not supported in java?</a:t>
            </a:r>
          </a:p>
          <a:p>
            <a:pPr algn="just"/>
            <a:r>
              <a:rPr lang="en-US" sz="2400" b="0" i="0" dirty="0">
                <a:solidFill>
                  <a:srgbClr val="333333"/>
                </a:solidFill>
                <a:effectLst/>
                <a:latin typeface="inter-regular"/>
              </a:rPr>
              <a:t>To reduce the complexity and simplify the language, multiple inheritance is not supported in java.</a:t>
            </a:r>
          </a:p>
          <a:p>
            <a:pPr algn="just"/>
            <a:endParaRPr lang="en-US" sz="2400" b="0" i="0" dirty="0">
              <a:solidFill>
                <a:srgbClr val="333333"/>
              </a:solidFill>
              <a:effectLst/>
              <a:latin typeface="inter-regular"/>
            </a:endParaRPr>
          </a:p>
          <a:p>
            <a:pPr algn="just"/>
            <a:r>
              <a:rPr lang="en-US" sz="2400" b="0" i="0" dirty="0">
                <a:solidFill>
                  <a:srgbClr val="333333"/>
                </a:solidFill>
                <a:effectLst/>
                <a:latin typeface="inter-regular"/>
              </a:rPr>
              <a:t>Consider a scenario where A, B, and C are three classes. The C class inherits A and B classes. If A and B classes have the same method and you call it from child class object, there will be ambiguity to call the method of A or B class.</a:t>
            </a:r>
          </a:p>
          <a:p>
            <a:pPr algn="just"/>
            <a:r>
              <a:rPr lang="en-US" sz="2400" b="0" i="0" dirty="0">
                <a:solidFill>
                  <a:srgbClr val="333333"/>
                </a:solidFill>
                <a:effectLst/>
                <a:latin typeface="inter-regular"/>
              </a:rPr>
              <a:t>Since compile-time errors are better than runtime errors, Java renders compile-time error if you inherit 2 classes. So whether you have same method or different, there will be compile time error.</a:t>
            </a:r>
          </a:p>
          <a:p>
            <a:pPr algn="ctr"/>
            <a:r>
              <a:rPr lang="en-US" sz="2400" b="0" i="0" dirty="0">
                <a:solidFill>
                  <a:srgbClr val="333333"/>
                </a:solidFill>
                <a:effectLst/>
              </a:rPr>
              <a:t>.</a:t>
            </a:r>
          </a:p>
        </p:txBody>
      </p:sp>
    </p:spTree>
    <p:extLst>
      <p:ext uri="{BB962C8B-B14F-4D97-AF65-F5344CB8AC3E}">
        <p14:creationId xmlns:p14="http://schemas.microsoft.com/office/powerpoint/2010/main" val="77656644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BOI - V4</Template>
  <TotalTime>24535</TotalTime>
  <Words>1244</Words>
  <Application>Microsoft Office PowerPoint</Application>
  <PresentationFormat>Widescreen</PresentationFormat>
  <Paragraphs>332</Paragraphs>
  <Slides>33</Slides>
  <Notes>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33</vt:i4>
      </vt:variant>
    </vt:vector>
  </HeadingPairs>
  <TitlesOfParts>
    <vt:vector size="48" baseType="lpstr">
      <vt:lpstr>Arial</vt:lpstr>
      <vt:lpstr>Calibri</vt:lpstr>
      <vt:lpstr>Calibri Light</vt:lpstr>
      <vt:lpstr>erdana</vt:lpstr>
      <vt:lpstr>inter-bold</vt:lpstr>
      <vt:lpstr>inter-regular</vt:lpstr>
      <vt:lpstr>Roboto</vt:lpstr>
      <vt:lpstr>sofia-pro</vt:lpstr>
      <vt:lpstr>tahoma</vt:lpstr>
      <vt:lpstr>times new roman</vt:lpstr>
      <vt:lpstr>urw-din</vt:lpstr>
      <vt:lpstr>Custom Design</vt:lpstr>
      <vt:lpstr>Office Theme</vt:lpstr>
      <vt:lpstr>1_Custom Design</vt:lpstr>
      <vt:lpstr>2_Custom Design</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lpstr>Inheritance, Encapsulation, Collections &amp; I/O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creator>Praveen B A [MAHE-BC]</dc:creator>
  <cp:lastModifiedBy>DELL</cp:lastModifiedBy>
  <cp:revision>213</cp:revision>
  <dcterms:created xsi:type="dcterms:W3CDTF">2021-09-21T08:34:11Z</dcterms:created>
  <dcterms:modified xsi:type="dcterms:W3CDTF">2023-02-27T11:57:27Z</dcterms:modified>
</cp:coreProperties>
</file>