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30.png" ContentType="image/png"/>
  <Override PartName="/ppt/media/image28.png" ContentType="image/png"/>
  <Override PartName="/ppt/media/image10.png" ContentType="image/png"/>
  <Override PartName="/ppt/media/image29.png" ContentType="image/png"/>
  <Override PartName="/ppt/media/image5.png" ContentType="image/png"/>
  <Override PartName="/ppt/media/image35.png" ContentType="image/png"/>
  <Override PartName="/ppt/media/image11.png" ContentType="image/png"/>
  <Override PartName="/ppt/media/image6.png" ContentType="image/png"/>
  <Override PartName="/ppt/media/image3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A picture containing shape&#10;&#10;Description automatically generated"/>
          <p:cNvPicPr/>
          <p:nvPr/>
        </p:nvPicPr>
        <p:blipFill>
          <a:blip r:embed="rId2"/>
          <a:stretch/>
        </p:blipFill>
        <p:spPr>
          <a:xfrm>
            <a:off x="1440" y="0"/>
            <a:ext cx="12188520" cy="6857640"/>
          </a:xfrm>
          <a:prstGeom prst="rect">
            <a:avLst/>
          </a:prstGeom>
          <a:ln>
            <a:noFill/>
          </a:ln>
        </p:spPr>
      </p:pic>
      <p:sp>
        <p:nvSpPr>
          <p:cNvPr id="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a:t>
            </a:r>
            <a:r>
              <a:rPr b="0" lang="en-US" sz="6000" spc="-1" strike="noStrike">
                <a:solidFill>
                  <a:srgbClr val="000000"/>
                </a:solidFill>
                <a:latin typeface="Calibri Light"/>
              </a:rPr>
              <a:t>to edit </a:t>
            </a:r>
            <a:r>
              <a:rPr b="0" lang="en-US" sz="6000" spc="-1" strike="noStrike">
                <a:solidFill>
                  <a:srgbClr val="000000"/>
                </a:solidFill>
                <a:latin typeface="Calibri Light"/>
              </a:rPr>
              <a:t>Master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hevodata.com/learn/java-lambda-expressions/#j1" TargetMode="External"/><Relationship Id="rId3" Type="http://schemas.openxmlformats.org/officeDocument/2006/relationships/hyperlink" Target="https://hevodata.com/learn/java-lambda-expressions/#j2" TargetMode="External"/><Relationship Id="rId4" Type="http://schemas.openxmlformats.org/officeDocument/2006/relationships/hyperlink" Target="https://hevodata.com/learn/java-lambda-expressions/#j3" TargetMode="External"/><Relationship Id="rId5" Type="http://schemas.openxmlformats.org/officeDocument/2006/relationships/hyperlink" Target="https://hevodata.com/learn/java-lambda-expressions/#j4" TargetMode="External"/><Relationship Id="rId6" Type="http://schemas.openxmlformats.org/officeDocument/2006/relationships/hyperlink" Target="https://hevodata.com/learn/java-lambda-expressions/#j5" TargetMode="External"/><Relationship Id="rId7" Type="http://schemas.openxmlformats.org/officeDocument/2006/relationships/hyperlink" Target="https://hevodata.com/learn/java-lambda-expressions/#j6" TargetMode="External"/><Relationship Id="rId8" Type="http://schemas.openxmlformats.org/officeDocument/2006/relationships/hyperlink" Target="https://hevodata.com/learn/java-lambda-expressions/#j8" TargetMode="External"/><Relationship Id="rId9" Type="http://schemas.openxmlformats.org/officeDocument/2006/relationships/hyperlink" Target="https://hevodata.com/learn/java-lambda-expressions/#j8" TargetMode="External"/><Relationship Id="rId10" Type="http://schemas.openxmlformats.org/officeDocument/2006/relationships/hyperlink" Target="https://hevodata.com/learn/java-lambda-expressions/#j9" TargetMode="External"/><Relationship Id="rId11" Type="http://schemas.openxmlformats.org/officeDocument/2006/relationships/hyperlink" Target="https://hevodata.com/learn/java-lambda-expressions/#j10" TargetMode="External"/><Relationship Id="rId1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0"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41" name="TextShape 2"/>
          <p:cNvSpPr txBox="1"/>
          <p:nvPr/>
        </p:nvSpPr>
        <p:spPr>
          <a:xfrm>
            <a:off x="1152000" y="2932920"/>
            <a:ext cx="9936000" cy="1114200"/>
          </a:xfrm>
          <a:prstGeom prst="rect">
            <a:avLst/>
          </a:prstGeom>
          <a:noFill/>
          <a:ln>
            <a:noFill/>
          </a:ln>
        </p:spPr>
        <p:txBody>
          <a:bodyPr lIns="90000" rIns="90000" tIns="45000" bIns="45000">
            <a:noAutofit/>
          </a:bodyPr>
          <a:p>
            <a:pPr algn="ctr"/>
            <a:r>
              <a:rPr b="1" lang="en-IN" sz="3600" spc="-1" strike="noStrike">
                <a:solidFill>
                  <a:srgbClr val="c9211e"/>
                </a:solidFill>
                <a:latin typeface="Arial"/>
              </a:rPr>
              <a:t>Java 8 Concepts Lambda Expressions, Annotations</a:t>
            </a:r>
            <a:endParaRPr b="1" lang="en-IN" sz="36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4" name="Picture 13_7" descr="Logo&#10;&#10;Description automatically generated"/>
          <p:cNvPicPr/>
          <p:nvPr/>
        </p:nvPicPr>
        <p:blipFill>
          <a:blip r:embed="rId1"/>
          <a:stretch/>
        </p:blipFill>
        <p:spPr>
          <a:xfrm>
            <a:off x="10231920" y="105480"/>
            <a:ext cx="1797840" cy="476280"/>
          </a:xfrm>
          <a:prstGeom prst="rect">
            <a:avLst/>
          </a:prstGeom>
          <a:ln>
            <a:noFill/>
          </a:ln>
        </p:spPr>
      </p:pic>
      <p:sp>
        <p:nvSpPr>
          <p:cNvPr id="85" name="TextShape 2"/>
          <p:cNvSpPr txBox="1"/>
          <p:nvPr/>
        </p:nvSpPr>
        <p:spPr>
          <a:xfrm>
            <a:off x="216000" y="200520"/>
            <a:ext cx="5904000" cy="821880"/>
          </a:xfrm>
          <a:prstGeom prst="rect">
            <a:avLst/>
          </a:prstGeom>
          <a:noFill/>
          <a:ln>
            <a:noFill/>
          </a:ln>
        </p:spPr>
        <p:txBody>
          <a:bodyPr lIns="90000" rIns="90000" tIns="45000" bIns="45000">
            <a:noAutofit/>
          </a:bodyPr>
          <a:p>
            <a:r>
              <a:rPr b="1" lang="en-IN" sz="2200" spc="-1" strike="noStrike">
                <a:solidFill>
                  <a:srgbClr val="c9211e"/>
                </a:solidFill>
                <a:latin typeface="Arial"/>
              </a:rPr>
              <a:t>Execution of Lambda Expressions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86" name="TextShape 3"/>
          <p:cNvSpPr txBox="1"/>
          <p:nvPr/>
        </p:nvSpPr>
        <p:spPr>
          <a:xfrm>
            <a:off x="360000" y="1206000"/>
            <a:ext cx="11540520" cy="318600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2000" spc="-1" strike="noStrike">
                <a:latin typeface="Arial"/>
              </a:rPr>
              <a:t>In our code example, we passed the lambda expression to aÂ printÂ method which was expecting a Consumer&lt;String&gt; type argument.This argument is called the target of the Lambda Expression.</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The Consumer&lt;T&gt; is an interface defined in the Java library and it has only one abstract method accept. Such interfaces with only one abstract method are called functional interfaces mostly annotated using @FunctionalInterface annotation.</a:t>
            </a:r>
            <a:endParaRPr b="0" lang="en-IN" sz="2000" spc="-1" strike="noStrike">
              <a:latin typeface="Arial"/>
            </a:endParaRPr>
          </a:p>
        </p:txBody>
      </p:sp>
      <p:sp>
        <p:nvSpPr>
          <p:cNvPr id="87" name="TextShape 4"/>
          <p:cNvSpPr txBox="1"/>
          <p:nvPr/>
        </p:nvSpPr>
        <p:spPr>
          <a:xfrm>
            <a:off x="304560" y="3096000"/>
            <a:ext cx="6391440" cy="792720"/>
          </a:xfrm>
          <a:prstGeom prst="rect">
            <a:avLst/>
          </a:prstGeom>
          <a:noFill/>
          <a:ln>
            <a:noFill/>
          </a:ln>
        </p:spPr>
        <p:txBody>
          <a:bodyPr lIns="90000" rIns="90000" tIns="45000" bIns="45000">
            <a:noAutofit/>
          </a:bodyPr>
          <a:p>
            <a:r>
              <a:rPr b="1" lang="en-IN" sz="2000" spc="-1" strike="noStrike">
                <a:solidFill>
                  <a:srgbClr val="c9211e"/>
                </a:solidFill>
                <a:latin typeface="Arial"/>
              </a:rPr>
              <a:t>This translates to the following statement:</a:t>
            </a:r>
            <a:endParaRPr b="1" lang="en-IN" sz="2000" spc="-1" strike="noStrike">
              <a:solidFill>
                <a:srgbClr val="c9211e"/>
              </a:solidFill>
              <a:latin typeface="Arial"/>
            </a:endParaRPr>
          </a:p>
          <a:p>
            <a:endParaRPr b="1" lang="en-IN" sz="2000" spc="-1" strike="noStrike">
              <a:solidFill>
                <a:srgbClr val="c9211e"/>
              </a:solidFill>
              <a:latin typeface="Arial"/>
            </a:endParaRPr>
          </a:p>
        </p:txBody>
      </p:sp>
      <p:sp>
        <p:nvSpPr>
          <p:cNvPr id="88" name="TextShape 5"/>
          <p:cNvSpPr txBox="1"/>
          <p:nvPr/>
        </p:nvSpPr>
        <p:spPr>
          <a:xfrm>
            <a:off x="-4320" y="3626640"/>
            <a:ext cx="12028320" cy="314136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800" spc="-1" strike="noStrike">
                <a:latin typeface="Arial"/>
              </a:rPr>
              <a:t>A method which is written to accept a functional interface as a formal parameter readily accepts a lambda expression. Which means that a lambda expression is an implementation of a functional interface. And because we didn’t have a name for the lambda expression, this means that it is an anonymous implementation for the functional interface.</a:t>
            </a:r>
            <a:endParaRPr b="0" lang="en-IN" sz="18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800" spc="-1" strike="noStrike">
                <a:latin typeface="Arial"/>
              </a:rPr>
              <a:t>To be more precise, the lambda expression becomes the body of the only function of a functional interface. Hence, it is a compact representation for the single method classes or interfaces.</a:t>
            </a:r>
            <a:endParaRPr b="0" lang="en-IN" sz="18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1800" spc="-1" strike="noStrike">
                <a:latin typeface="Arial"/>
                <a:ea typeface="Noto Sans CJK SC"/>
              </a:rPr>
              <a:t>Which again translates to, the statement (String q) -&gt; System.out.println(q+” ! ”) is an implemented version of the accept method of the Consumer class. So, the argument to the apply method is a string q and the body of the apply method is the System.out.println</a:t>
            </a:r>
            <a:r>
              <a:rPr b="0" lang="en-IN" sz="2000" spc="-1" strike="noStrike">
                <a:latin typeface="Arial"/>
                <a:ea typeface="Noto Sans CJK SC"/>
              </a:rPr>
              <a:t>(q+” ! ”)</a:t>
            </a:r>
            <a:r>
              <a:rPr b="0" lang="en-IN" sz="1800" spc="-1" strike="noStrike">
                <a:latin typeface="Arial"/>
                <a:ea typeface="Noto Sans CJK SC"/>
              </a:rPr>
              <a:t> </a:t>
            </a:r>
            <a:r>
              <a:rPr b="0" lang="en-IN" sz="1800" spc="-1" strike="noStrike">
                <a:latin typeface="Arial"/>
              </a:rPr>
              <a:t> statement.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0" name="Picture 13_8" descr="Logo&#10;&#10;Description automatically generated"/>
          <p:cNvPicPr/>
          <p:nvPr/>
        </p:nvPicPr>
        <p:blipFill>
          <a:blip r:embed="rId1"/>
          <a:stretch/>
        </p:blipFill>
        <p:spPr>
          <a:xfrm>
            <a:off x="10231920" y="105480"/>
            <a:ext cx="1797840" cy="476280"/>
          </a:xfrm>
          <a:prstGeom prst="rect">
            <a:avLst/>
          </a:prstGeom>
          <a:ln>
            <a:noFill/>
          </a:ln>
        </p:spPr>
      </p:pic>
      <p:sp>
        <p:nvSpPr>
          <p:cNvPr id="91" name="TextShape 2"/>
          <p:cNvSpPr txBox="1"/>
          <p:nvPr/>
        </p:nvSpPr>
        <p:spPr>
          <a:xfrm>
            <a:off x="144000" y="272520"/>
            <a:ext cx="5472000" cy="1438920"/>
          </a:xfrm>
          <a:prstGeom prst="rect">
            <a:avLst/>
          </a:prstGeom>
          <a:noFill/>
          <a:ln>
            <a:noFill/>
          </a:ln>
        </p:spPr>
        <p:txBody>
          <a:bodyPr lIns="90000" rIns="90000" tIns="45000" bIns="45000">
            <a:noAutofit/>
          </a:bodyPr>
          <a:p>
            <a:r>
              <a:rPr b="1" lang="en-IN" sz="2400" spc="-1" strike="noStrike">
                <a:solidFill>
                  <a:srgbClr val="c9211e"/>
                </a:solidFill>
                <a:latin typeface="Arial"/>
              </a:rPr>
              <a:t>Lambda use cases in Java</a:t>
            </a:r>
            <a:endParaRPr b="1" lang="en-IN" sz="2400" spc="-1" strike="noStrike">
              <a:solidFill>
                <a:srgbClr val="c9211e"/>
              </a:solidFill>
              <a:latin typeface="Arial"/>
            </a:endParaRPr>
          </a:p>
          <a:p>
            <a:endParaRPr b="1" lang="en-IN" sz="2400" spc="-1" strike="noStrike">
              <a:solidFill>
                <a:srgbClr val="c9211e"/>
              </a:solidFill>
              <a:latin typeface="Arial"/>
            </a:endParaRPr>
          </a:p>
          <a:p>
            <a:endParaRPr b="0" lang="en-IN" sz="2400" spc="-1" strike="noStrike">
              <a:solidFill>
                <a:srgbClr val="c9211e"/>
              </a:solidFill>
              <a:latin typeface="Arial"/>
            </a:endParaRPr>
          </a:p>
        </p:txBody>
      </p:sp>
      <p:sp>
        <p:nvSpPr>
          <p:cNvPr id="92" name="TextShape 3"/>
          <p:cNvSpPr txBox="1"/>
          <p:nvPr/>
        </p:nvSpPr>
        <p:spPr>
          <a:xfrm>
            <a:off x="0" y="1296000"/>
            <a:ext cx="12192120" cy="201600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400" spc="-1" strike="noStrike">
                <a:latin typeface="Arial"/>
              </a:rPr>
              <a:t>Lambda expressions are used to achieve the functionality of </a:t>
            </a:r>
            <a:r>
              <a:rPr b="0" lang="en-IN" sz="1400" spc="-1" strike="noStrike">
                <a:latin typeface="Arial"/>
              </a:rPr>
              <a:t>an anonymous classÂ without the cluttered implementation. They </a:t>
            </a:r>
            <a:r>
              <a:rPr b="0" lang="en-IN" sz="1400" spc="-1" strike="noStrike">
                <a:latin typeface="Arial"/>
              </a:rPr>
              <a:t>are great for repeating simple behaviors that could be used in </a:t>
            </a:r>
            <a:r>
              <a:rPr b="0" lang="en-IN" sz="1400" spc="-1" strike="noStrike">
                <a:latin typeface="Arial"/>
              </a:rPr>
              <a:t>multiple areas across the program, for example, to add two values </a:t>
            </a:r>
            <a:r>
              <a:rPr b="0" lang="en-IN" sz="1400" spc="-1" strike="noStrike">
                <a:latin typeface="Arial"/>
              </a:rPr>
              <a:t>without changing the input data.</a:t>
            </a:r>
            <a:endParaRPr b="0" lang="en-IN"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400" spc="-1" strike="noStrike">
                <a:latin typeface="Arial"/>
              </a:rPr>
              <a:t>These properties make lambda especially useful for functional </a:t>
            </a:r>
            <a:r>
              <a:rPr b="0" lang="en-IN" sz="1400" spc="-1" strike="noStrike">
                <a:latin typeface="Arial"/>
              </a:rPr>
              <a:t>proramming styles in Java. Before Java 8, Java struggled to find </a:t>
            </a:r>
            <a:r>
              <a:rPr b="0" lang="en-IN" sz="1400" spc="-1" strike="noStrike">
                <a:latin typeface="Arial"/>
              </a:rPr>
              <a:t>tools to meet all the principles of functional programming.</a:t>
            </a:r>
            <a:endParaRPr b="0" lang="en-IN" sz="1400" spc="-1" strike="noStrike">
              <a:latin typeface="Arial"/>
            </a:endParaRPr>
          </a:p>
        </p:txBody>
      </p:sp>
      <p:sp>
        <p:nvSpPr>
          <p:cNvPr id="93" name="TextShape 4"/>
          <p:cNvSpPr txBox="1"/>
          <p:nvPr/>
        </p:nvSpPr>
        <p:spPr>
          <a:xfrm>
            <a:off x="-19080" y="2592000"/>
            <a:ext cx="7042680" cy="1240920"/>
          </a:xfrm>
          <a:prstGeom prst="rect">
            <a:avLst/>
          </a:prstGeom>
          <a:noFill/>
          <a:ln>
            <a:noFill/>
          </a:ln>
        </p:spPr>
        <p:txBody>
          <a:bodyPr lIns="90000" rIns="90000" tIns="45000" bIns="45000">
            <a:noAutofit/>
          </a:bodyPr>
          <a:p>
            <a:r>
              <a:rPr b="1" lang="en-IN" sz="2200" spc="-1" strike="noStrike">
                <a:solidFill>
                  <a:srgbClr val="c9211e"/>
                </a:solidFill>
                <a:latin typeface="Arial"/>
              </a:rPr>
              <a:t>Functional programming has 5 key principles:</a:t>
            </a:r>
            <a:endParaRPr b="1" lang="en-IN" sz="2200" spc="-1" strike="noStrike">
              <a:solidFill>
                <a:srgbClr val="c9211e"/>
              </a:solidFill>
              <a:latin typeface="Arial"/>
            </a:endParaRPr>
          </a:p>
          <a:p>
            <a:endParaRPr b="1" lang="en-IN" sz="2200" spc="-1" strike="noStrike">
              <a:solidFill>
                <a:srgbClr val="c9211e"/>
              </a:solidFill>
              <a:latin typeface="Arial"/>
            </a:endParaRPr>
          </a:p>
          <a:p>
            <a:endParaRPr b="1" lang="en-IN" sz="2200" spc="-1" strike="noStrike">
              <a:solidFill>
                <a:srgbClr val="c9211e"/>
              </a:solidFill>
              <a:latin typeface="Arial"/>
            </a:endParaRPr>
          </a:p>
        </p:txBody>
      </p:sp>
      <p:sp>
        <p:nvSpPr>
          <p:cNvPr id="94" name="TextShape 5"/>
          <p:cNvSpPr txBox="1"/>
          <p:nvPr/>
        </p:nvSpPr>
        <p:spPr>
          <a:xfrm>
            <a:off x="-19080" y="3240000"/>
            <a:ext cx="12211200" cy="331596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500" spc="-1" strike="noStrike">
                <a:latin typeface="Arial"/>
              </a:rPr>
              <a:t>Pure functions: Functions that operate independently from the state </a:t>
            </a:r>
            <a:r>
              <a:rPr b="0" lang="en-IN" sz="1500" spc="-1" strike="noStrike">
                <a:latin typeface="Arial"/>
              </a:rPr>
              <a:t>outside the function and contain only operations that are essential to </a:t>
            </a:r>
            <a:r>
              <a:rPr b="0" lang="en-IN" sz="1500" spc="-1" strike="noStrike">
                <a:latin typeface="Arial"/>
              </a:rPr>
              <a:t>find the output.</a:t>
            </a:r>
            <a:endParaRPr b="0" lang="en-IN" sz="15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500" spc="-1" strike="noStrike">
                <a:latin typeface="Arial"/>
              </a:rPr>
              <a:t>Immutability: Inputs are referenced, not modified. Functions should </a:t>
            </a:r>
            <a:r>
              <a:rPr b="0" lang="en-IN" sz="1500" spc="-1" strike="noStrike">
                <a:latin typeface="Arial"/>
              </a:rPr>
              <a:t>avoid complex conditional behavior. In general, all functions should </a:t>
            </a:r>
            <a:r>
              <a:rPr b="0" lang="en-IN" sz="1500" spc="-1" strike="noStrike">
                <a:latin typeface="Arial"/>
              </a:rPr>
              <a:t>return the same value regardless of how many times it is called.</a:t>
            </a:r>
            <a:endParaRPr b="0" lang="en-IN" sz="15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500" spc="-1" strike="noStrike">
                <a:latin typeface="Arial"/>
              </a:rPr>
              <a:t>First-class functions: Functions are treated the same as any other </a:t>
            </a:r>
            <a:r>
              <a:rPr b="0" lang="en-IN" sz="1500" spc="-1" strike="noStrike">
                <a:latin typeface="Arial"/>
              </a:rPr>
              <a:t>value. You can populate arrays with functions, pass functions as </a:t>
            </a:r>
            <a:r>
              <a:rPr b="0" lang="en-IN" sz="1500" spc="-1" strike="noStrike">
                <a:latin typeface="Arial"/>
              </a:rPr>
              <a:t>parameters, etc.</a:t>
            </a:r>
            <a:endParaRPr b="0" lang="en-IN" sz="15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500" spc="-1" strike="noStrike">
                <a:latin typeface="Arial"/>
              </a:rPr>
              <a:t>Higher-order functions: Higher-order functions either one or more </a:t>
            </a:r>
            <a:r>
              <a:rPr b="0" lang="en-IN" sz="1500" spc="-1" strike="noStrike">
                <a:latin typeface="Arial"/>
              </a:rPr>
              <a:t>functions as parameters or return a function. These are essential to </a:t>
            </a:r>
            <a:r>
              <a:rPr b="0" lang="en-IN" sz="1500" spc="-1" strike="noStrike">
                <a:latin typeface="Arial"/>
              </a:rPr>
              <a:t>creating complex behaviors with functional programming.</a:t>
            </a:r>
            <a:endParaRPr b="0" lang="en-IN" sz="15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500" spc="-1" strike="noStrike">
                <a:latin typeface="Arial"/>
              </a:rPr>
              <a:t>Function Composition: Multiple simple functions can be strung together </a:t>
            </a:r>
            <a:r>
              <a:rPr b="0" lang="en-IN" sz="1500" spc="-1" strike="noStrike">
                <a:latin typeface="Arial"/>
              </a:rPr>
              <a:t>in different orders to create complex functions. Simple functions </a:t>
            </a:r>
            <a:r>
              <a:rPr b="0" lang="en-IN" sz="1500" spc="-1" strike="noStrike">
                <a:latin typeface="Arial"/>
              </a:rPr>
              <a:t>complete a single step that may be shared across multiple tasks, while </a:t>
            </a:r>
            <a:r>
              <a:rPr b="0" lang="en-IN" sz="1500" spc="-1" strike="noStrike">
                <a:latin typeface="Arial"/>
              </a:rPr>
              <a:t>complex functions complete an entire task.</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6" name="Picture 13_9" descr="Logo&#10;&#10;Description automatically generated"/>
          <p:cNvPicPr/>
          <p:nvPr/>
        </p:nvPicPr>
        <p:blipFill>
          <a:blip r:embed="rId1"/>
          <a:stretch/>
        </p:blipFill>
        <p:spPr>
          <a:xfrm>
            <a:off x="10231920" y="105480"/>
            <a:ext cx="1797840" cy="476280"/>
          </a:xfrm>
          <a:prstGeom prst="rect">
            <a:avLst/>
          </a:prstGeom>
          <a:ln>
            <a:noFill/>
          </a:ln>
        </p:spPr>
      </p:pic>
      <p:sp>
        <p:nvSpPr>
          <p:cNvPr id="97" name="TextShape 2"/>
          <p:cNvSpPr txBox="1"/>
          <p:nvPr/>
        </p:nvSpPr>
        <p:spPr>
          <a:xfrm>
            <a:off x="0" y="312480"/>
            <a:ext cx="9504000" cy="436752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800" spc="-1" strike="noStrike">
                <a:latin typeface="Arial"/>
              </a:rPr>
              <a:t>Lambda expressions </a:t>
            </a:r>
            <a:r>
              <a:rPr b="0" lang="en-IN" sz="1800" spc="-1" strike="noStrike">
                <a:latin typeface="Arial"/>
              </a:rPr>
              <a:t>help us achieve pure </a:t>
            </a:r>
            <a:r>
              <a:rPr b="0" lang="en-IN" sz="1800" spc="-1" strike="noStrike">
                <a:latin typeface="Arial"/>
              </a:rPr>
              <a:t>functions, immutability, </a:t>
            </a:r>
            <a:r>
              <a:rPr b="0" lang="en-IN" sz="1800" spc="-1" strike="noStrike">
                <a:latin typeface="Arial"/>
              </a:rPr>
              <a:t>and first-class functions </a:t>
            </a:r>
            <a:r>
              <a:rPr b="0" lang="en-IN" sz="1800" spc="-1" strike="noStrike">
                <a:latin typeface="Arial"/>
              </a:rPr>
              <a:t>principles in Java.</a:t>
            </a:r>
            <a:endParaRPr b="0" lang="en-IN" sz="18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1800" spc="-1" strike="noStrike">
                <a:latin typeface="Arial"/>
              </a:rPr>
              <a:t>Lambda functions are </a:t>
            </a:r>
            <a:r>
              <a:rPr b="0" lang="en-IN" sz="1800" spc="-1" strike="noStrike">
                <a:latin typeface="Arial"/>
              </a:rPr>
              <a:t>pure because they do </a:t>
            </a:r>
            <a:r>
              <a:rPr b="0" lang="en-IN" sz="1800" spc="-1" strike="noStrike">
                <a:latin typeface="Arial"/>
              </a:rPr>
              <a:t>not rely on a specific </a:t>
            </a:r>
            <a:r>
              <a:rPr b="0" lang="en-IN" sz="1800" spc="-1" strike="noStrike">
                <a:latin typeface="Arial"/>
              </a:rPr>
              <a:t>class scope. They are </a:t>
            </a:r>
            <a:r>
              <a:rPr b="0" lang="en-IN" sz="1800" spc="-1" strike="noStrike">
                <a:latin typeface="Arial"/>
              </a:rPr>
              <a:t>immutable because </a:t>
            </a:r>
            <a:r>
              <a:rPr b="0" lang="en-IN" sz="1800" spc="-1" strike="noStrike">
                <a:latin typeface="Arial"/>
              </a:rPr>
              <a:t>they reference the </a:t>
            </a:r>
            <a:r>
              <a:rPr b="0" lang="en-IN" sz="1800" spc="-1" strike="noStrike">
                <a:latin typeface="Arial"/>
              </a:rPr>
              <a:t>passed parameter but </a:t>
            </a:r>
            <a:r>
              <a:rPr b="0" lang="en-IN" sz="1800" spc="-1" strike="noStrike">
                <a:latin typeface="Arial"/>
              </a:rPr>
              <a:t>do not modify the </a:t>
            </a:r>
            <a:r>
              <a:rPr b="0" lang="en-IN" sz="1800" spc="-1" strike="noStrike">
                <a:latin typeface="Arial"/>
              </a:rPr>
              <a:t>parameter’s value to </a:t>
            </a:r>
            <a:r>
              <a:rPr b="0" lang="en-IN" sz="1800" spc="-1" strike="noStrike">
                <a:latin typeface="Arial"/>
              </a:rPr>
              <a:t>reach their result. </a:t>
            </a:r>
            <a:r>
              <a:rPr b="0" lang="en-IN" sz="1800" spc="-1" strike="noStrike">
                <a:latin typeface="Arial"/>
              </a:rPr>
              <a:t>Finally, they’re first-</a:t>
            </a:r>
            <a:r>
              <a:rPr b="0" lang="en-IN" sz="1800" spc="-1" strike="noStrike">
                <a:latin typeface="Arial"/>
              </a:rPr>
              <a:t>class functions because </a:t>
            </a:r>
            <a:r>
              <a:rPr b="0" lang="en-IN" sz="1800" spc="-1" strike="noStrike">
                <a:latin typeface="Arial"/>
              </a:rPr>
              <a:t>they can be anonymous </a:t>
            </a:r>
            <a:r>
              <a:rPr b="0" lang="en-IN" sz="1800" spc="-1" strike="noStrike">
                <a:latin typeface="Arial"/>
              </a:rPr>
              <a:t>and passed to other </a:t>
            </a:r>
            <a:r>
              <a:rPr b="0" lang="en-IN" sz="1800" spc="-1" strike="noStrike">
                <a:latin typeface="Arial"/>
              </a:rPr>
              <a:t>functions.</a:t>
            </a:r>
            <a:endParaRPr b="0" lang="en-IN" sz="18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800" spc="-1" strike="noStrike">
                <a:latin typeface="Arial"/>
              </a:rPr>
              <a:t>Lambda expressions </a:t>
            </a:r>
            <a:r>
              <a:rPr b="0" lang="en-IN" sz="1800" spc="-1" strike="noStrike">
                <a:latin typeface="Arial"/>
              </a:rPr>
              <a:t>are also used as event </a:t>
            </a:r>
            <a:r>
              <a:rPr b="0" lang="en-IN" sz="1800" spc="-1" strike="noStrike">
                <a:latin typeface="Arial"/>
              </a:rPr>
              <a:t>listeners and callback </a:t>
            </a:r>
            <a:r>
              <a:rPr b="0" lang="en-IN" sz="1800" spc="-1" strike="noStrike">
                <a:latin typeface="Arial"/>
              </a:rPr>
              <a:t>functions in non-</a:t>
            </a:r>
            <a:r>
              <a:rPr b="0" lang="en-IN" sz="1800" spc="-1" strike="noStrike">
                <a:latin typeface="Arial"/>
              </a:rPr>
              <a:t>functional programs </a:t>
            </a:r>
            <a:r>
              <a:rPr b="0" lang="en-IN" sz="1800" spc="-1" strike="noStrike">
                <a:latin typeface="Arial"/>
              </a:rPr>
              <a:t>because of their class </a:t>
            </a:r>
            <a:r>
              <a:rPr b="0" lang="en-IN" sz="1800" spc="-1" strike="noStrike">
                <a:latin typeface="Arial"/>
              </a:rPr>
              <a:t>independence.</a:t>
            </a:r>
            <a:endParaRPr b="0" lang="en-IN" sz="1800" spc="-1" strike="noStrike">
              <a:latin typeface="Arial"/>
            </a:endParaRPr>
          </a:p>
        </p:txBody>
      </p:sp>
      <p:sp>
        <p:nvSpPr>
          <p:cNvPr id="98" name="TextShape 3"/>
          <p:cNvSpPr txBox="1"/>
          <p:nvPr/>
        </p:nvSpPr>
        <p:spPr>
          <a:xfrm>
            <a:off x="288000" y="3456000"/>
            <a:ext cx="4248000" cy="720000"/>
          </a:xfrm>
          <a:prstGeom prst="rect">
            <a:avLst/>
          </a:prstGeom>
          <a:noFill/>
          <a:ln>
            <a:noFill/>
          </a:ln>
        </p:spPr>
        <p:txBody>
          <a:bodyPr lIns="90000" rIns="90000" tIns="45000" bIns="45000">
            <a:noAutofit/>
          </a:bodyPr>
          <a:p>
            <a:r>
              <a:rPr b="1" lang="en-IN" sz="2400" spc="-1" strike="noStrike">
                <a:solidFill>
                  <a:srgbClr val="c9211e"/>
                </a:solidFill>
                <a:latin typeface="Arial"/>
              </a:rPr>
              <a:t>Why do we need lambdas? </a:t>
            </a:r>
            <a:endParaRPr b="1" lang="en-IN" sz="2400" spc="-1" strike="noStrike">
              <a:solidFill>
                <a:srgbClr val="c9211e"/>
              </a:solidFill>
              <a:latin typeface="Arial"/>
            </a:endParaRPr>
          </a:p>
        </p:txBody>
      </p:sp>
      <p:sp>
        <p:nvSpPr>
          <p:cNvPr id="99" name="TextShape 4"/>
          <p:cNvSpPr txBox="1"/>
          <p:nvPr/>
        </p:nvSpPr>
        <p:spPr>
          <a:xfrm>
            <a:off x="72000" y="4091760"/>
            <a:ext cx="12247920" cy="260424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600" spc="-1" strike="noStrike">
                <a:latin typeface="Arial"/>
              </a:rPr>
              <a:t>The key reason for adding lambdas to the Java programming language is the need to evolve the JDK and in particular the JDK's collection framework.</a:t>
            </a:r>
            <a:endParaRPr b="0" lang="en-IN" sz="16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600" spc="-1" strike="noStrike">
                <a:latin typeface="Arial"/>
              </a:rPr>
              <a:t>The traditional API design of the Java collections in package java.util renders certain optimizations impossible. At the same time, these optimizations are badly needed. </a:t>
            </a:r>
            <a:endParaRPr b="0" lang="en-IN" sz="16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600" spc="-1" strike="noStrike">
                <a:latin typeface="Arial"/>
              </a:rPr>
              <a:t>Considering the current and future hardware architecture that we design our software for, we need support for increased parallelism and improved data locality</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1" name="Picture 13_10" descr="Logo&#10;&#10;Description automatically generated"/>
          <p:cNvPicPr/>
          <p:nvPr/>
        </p:nvPicPr>
        <p:blipFill>
          <a:blip r:embed="rId1"/>
          <a:stretch/>
        </p:blipFill>
        <p:spPr>
          <a:xfrm>
            <a:off x="10231920" y="105480"/>
            <a:ext cx="1797840" cy="476280"/>
          </a:xfrm>
          <a:prstGeom prst="rect">
            <a:avLst/>
          </a:prstGeom>
          <a:ln>
            <a:noFill/>
          </a:ln>
        </p:spPr>
      </p:pic>
      <p:sp>
        <p:nvSpPr>
          <p:cNvPr id="102" name="TextShape 2"/>
          <p:cNvSpPr txBox="1"/>
          <p:nvPr/>
        </p:nvSpPr>
        <p:spPr>
          <a:xfrm>
            <a:off x="72000" y="186120"/>
            <a:ext cx="5919480" cy="821880"/>
          </a:xfrm>
          <a:prstGeom prst="rect">
            <a:avLst/>
          </a:prstGeom>
          <a:noFill/>
          <a:ln>
            <a:noFill/>
          </a:ln>
        </p:spPr>
        <p:txBody>
          <a:bodyPr lIns="90000" rIns="90000" tIns="45000" bIns="45000">
            <a:noAutofit/>
          </a:bodyPr>
          <a:p>
            <a:r>
              <a:rPr b="1" lang="en-IN" sz="2200" spc="-1" strike="noStrike">
                <a:solidFill>
                  <a:srgbClr val="c9211e"/>
                </a:solidFill>
                <a:latin typeface="Arial"/>
              </a:rPr>
              <a:t>Examples of Java Lambda Expressions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103" name="TextShape 3"/>
          <p:cNvSpPr txBox="1"/>
          <p:nvPr/>
        </p:nvSpPr>
        <p:spPr>
          <a:xfrm>
            <a:off x="275400" y="788400"/>
            <a:ext cx="7788600" cy="765360"/>
          </a:xfrm>
          <a:prstGeom prst="rect">
            <a:avLst/>
          </a:prstGeom>
          <a:noFill/>
          <a:ln>
            <a:noFill/>
          </a:ln>
        </p:spPr>
        <p:txBody>
          <a:bodyPr lIns="90000" rIns="90000" tIns="45000" bIns="45000">
            <a:noAutofit/>
          </a:bodyPr>
          <a:p>
            <a:r>
              <a:rPr b="0" lang="en-IN" sz="1800" spc="-1" strike="noStrike">
                <a:latin typeface="Arial"/>
              </a:rPr>
              <a:t>Some of the examples of using Lambda Expressions are as follows:</a:t>
            </a:r>
            <a:endParaRPr b="0" lang="en-IN" sz="1800" spc="-1" strike="noStrike">
              <a:latin typeface="Arial"/>
            </a:endParaRPr>
          </a:p>
          <a:p>
            <a:endParaRPr b="0" lang="en-IN" sz="1800" spc="-1" strike="noStrike">
              <a:latin typeface="Arial"/>
            </a:endParaRPr>
          </a:p>
        </p:txBody>
      </p:sp>
      <p:sp>
        <p:nvSpPr>
          <p:cNvPr id="104" name="TextShape 4"/>
          <p:cNvSpPr txBox="1"/>
          <p:nvPr/>
        </p:nvSpPr>
        <p:spPr>
          <a:xfrm>
            <a:off x="275400" y="1485360"/>
            <a:ext cx="4908600" cy="672120"/>
          </a:xfrm>
          <a:prstGeom prst="rect">
            <a:avLst/>
          </a:prstGeom>
          <a:noFill/>
          <a:ln>
            <a:noFill/>
          </a:ln>
        </p:spPr>
        <p:txBody>
          <a:bodyPr lIns="90000" rIns="90000" tIns="45000" bIns="45000">
            <a:noAutofit/>
          </a:bodyPr>
          <a:p>
            <a:r>
              <a:rPr b="1" lang="en-IN" sz="2200" spc="-1" strike="noStrike">
                <a:latin typeface="Arial"/>
              </a:rPr>
              <a:t>1) Getting String length</a:t>
            </a:r>
            <a:endParaRPr b="1" lang="en-IN" sz="2200" spc="-1" strike="noStrike">
              <a:latin typeface="Arial"/>
            </a:endParaRPr>
          </a:p>
          <a:p>
            <a:endParaRPr b="0" lang="en-IN" sz="2200" spc="-1" strike="noStrike">
              <a:latin typeface="Courier New"/>
              <a:ea typeface="Courier New"/>
            </a:endParaRPr>
          </a:p>
        </p:txBody>
      </p:sp>
      <p:sp>
        <p:nvSpPr>
          <p:cNvPr id="105" name="CustomShape 5"/>
          <p:cNvSpPr/>
          <p:nvPr/>
        </p:nvSpPr>
        <p:spPr>
          <a:xfrm>
            <a:off x="720000" y="2304000"/>
            <a:ext cx="4968000" cy="720000"/>
          </a:xfrm>
          <a:prstGeom prst="rect">
            <a:avLst/>
          </a:prstGeom>
          <a:solidFill>
            <a:srgbClr val="729fcf"/>
          </a:solidFill>
          <a:ln>
            <a:solidFill>
              <a:srgbClr val="3465a4"/>
            </a:solidFill>
          </a:ln>
        </p:spPr>
        <p:style>
          <a:lnRef idx="0"/>
          <a:fillRef idx="0"/>
          <a:effectRef idx="0"/>
          <a:fontRef idx="minor"/>
        </p:style>
      </p:sp>
      <p:sp>
        <p:nvSpPr>
          <p:cNvPr id="106" name="TextShape 6"/>
          <p:cNvSpPr txBox="1"/>
          <p:nvPr/>
        </p:nvSpPr>
        <p:spPr>
          <a:xfrm>
            <a:off x="720000" y="2430720"/>
            <a:ext cx="4752000" cy="463680"/>
          </a:xfrm>
          <a:prstGeom prst="rect">
            <a:avLst/>
          </a:prstGeom>
          <a:noFill/>
          <a:ln>
            <a:noFill/>
          </a:ln>
        </p:spPr>
        <p:txBody>
          <a:bodyPr lIns="90000" rIns="90000" tIns="45000" bIns="45000">
            <a:noAutofit/>
          </a:bodyPr>
          <a:p>
            <a:pPr algn="ctr"/>
            <a:r>
              <a:rPr b="1" lang="en-IN" sz="1600" spc="-1" strike="noStrike">
                <a:latin typeface="Courier New"/>
              </a:rPr>
              <a:t>(String str) -&gt; </a:t>
            </a:r>
            <a:r>
              <a:rPr b="1" lang="en-IN" sz="1600" spc="-1" strike="noStrike">
                <a:latin typeface="Courier New"/>
              </a:rPr>
              <a:t>str.length();</a:t>
            </a:r>
            <a:endParaRPr b="0" lang="en-IN" sz="1600" spc="-1" strike="noStrike">
              <a:latin typeface="Courier New"/>
              <a:ea typeface="Courier New"/>
            </a:endParaRPr>
          </a:p>
          <a:p>
            <a:pPr algn="ctr"/>
            <a:endParaRPr b="0" lang="en-IN" sz="1600" spc="-1" strike="noStrike">
              <a:latin typeface="Courier New"/>
              <a:ea typeface="Courier New"/>
            </a:endParaRPr>
          </a:p>
        </p:txBody>
      </p:sp>
      <p:sp>
        <p:nvSpPr>
          <p:cNvPr id="107" name="TextShape 7"/>
          <p:cNvSpPr txBox="1"/>
          <p:nvPr/>
        </p:nvSpPr>
        <p:spPr>
          <a:xfrm>
            <a:off x="50400" y="3479040"/>
            <a:ext cx="12261600" cy="199296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2000" spc="-1" strike="noStrike">
                <a:latin typeface="Arial"/>
              </a:rPr>
              <a:t>This takes a single string parameter. This method also returns an integer value. However, the returned type is not visible because it is not declared anywhere in the declaration.</a:t>
            </a:r>
            <a:endParaRPr b="0" lang="en-IN" sz="20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000" spc="-1" strike="noStrike">
                <a:latin typeface="Arial"/>
              </a:rPr>
              <a:t>It is used internally and is based on the lambda body. If lambda only has one statement that returns a value, it becomes a return type.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9" name="Picture 13_11" descr="Logo&#10;&#10;Description automatically generated"/>
          <p:cNvPicPr/>
          <p:nvPr/>
        </p:nvPicPr>
        <p:blipFill>
          <a:blip r:embed="rId1"/>
          <a:stretch/>
        </p:blipFill>
        <p:spPr>
          <a:xfrm>
            <a:off x="10231920" y="105480"/>
            <a:ext cx="1797840" cy="476280"/>
          </a:xfrm>
          <a:prstGeom prst="rect">
            <a:avLst/>
          </a:prstGeom>
          <a:ln>
            <a:noFill/>
          </a:ln>
        </p:spPr>
      </p:pic>
      <p:sp>
        <p:nvSpPr>
          <p:cNvPr id="110" name="TextShape 2"/>
          <p:cNvSpPr txBox="1"/>
          <p:nvPr/>
        </p:nvSpPr>
        <p:spPr>
          <a:xfrm>
            <a:off x="288000" y="216000"/>
            <a:ext cx="4680000" cy="672120"/>
          </a:xfrm>
          <a:prstGeom prst="rect">
            <a:avLst/>
          </a:prstGeom>
          <a:noFill/>
          <a:ln>
            <a:noFill/>
          </a:ln>
        </p:spPr>
        <p:txBody>
          <a:bodyPr lIns="90000" rIns="90000" tIns="45000" bIns="45000">
            <a:noAutofit/>
          </a:bodyPr>
          <a:p>
            <a:r>
              <a:rPr b="1" lang="en-IN" sz="2200" spc="-1" strike="noStrike">
                <a:solidFill>
                  <a:srgbClr val="000000"/>
                </a:solidFill>
                <a:latin typeface="Arial"/>
              </a:rPr>
              <a:t>2) Employee Rating Check</a:t>
            </a:r>
            <a:endParaRPr b="1" lang="en-IN" sz="2200" spc="-1" strike="noStrike">
              <a:solidFill>
                <a:srgbClr val="000000"/>
              </a:solidFill>
              <a:latin typeface="Arial"/>
            </a:endParaRPr>
          </a:p>
          <a:p>
            <a:endParaRPr b="0" lang="en-IN" sz="2200" spc="-1" strike="noStrike">
              <a:solidFill>
                <a:srgbClr val="000000"/>
              </a:solidFill>
              <a:latin typeface="Courier New"/>
              <a:ea typeface="Courier New"/>
            </a:endParaRPr>
          </a:p>
        </p:txBody>
      </p:sp>
      <p:sp>
        <p:nvSpPr>
          <p:cNvPr id="111" name="CustomShape 3"/>
          <p:cNvSpPr/>
          <p:nvPr/>
        </p:nvSpPr>
        <p:spPr>
          <a:xfrm>
            <a:off x="504000" y="1152000"/>
            <a:ext cx="6336000" cy="1080000"/>
          </a:xfrm>
          <a:prstGeom prst="rect">
            <a:avLst/>
          </a:prstGeom>
          <a:solidFill>
            <a:srgbClr val="729fcf"/>
          </a:solidFill>
          <a:ln>
            <a:solidFill>
              <a:srgbClr val="3465a4"/>
            </a:solidFill>
          </a:ln>
        </p:spPr>
        <p:style>
          <a:lnRef idx="0"/>
          <a:fillRef idx="0"/>
          <a:effectRef idx="0"/>
          <a:fontRef idx="minor"/>
        </p:style>
      </p:sp>
      <p:sp>
        <p:nvSpPr>
          <p:cNvPr id="112" name="TextShape 4"/>
          <p:cNvSpPr txBox="1"/>
          <p:nvPr/>
        </p:nvSpPr>
        <p:spPr>
          <a:xfrm>
            <a:off x="576000" y="1422720"/>
            <a:ext cx="5904000" cy="463680"/>
          </a:xfrm>
          <a:prstGeom prst="rect">
            <a:avLst/>
          </a:prstGeom>
          <a:noFill/>
          <a:ln>
            <a:noFill/>
          </a:ln>
        </p:spPr>
        <p:txBody>
          <a:bodyPr lIns="90000" rIns="90000" tIns="45000" bIns="45000">
            <a:noAutofit/>
          </a:bodyPr>
          <a:p>
            <a:pPr algn="ctr"/>
            <a:r>
              <a:rPr b="1" lang="en-IN" sz="1600" spc="-1" strike="noStrike">
                <a:latin typeface="Courier New"/>
              </a:rPr>
              <a:t>(Employee emp) -&gt; emp.getGrade().equals("A");</a:t>
            </a:r>
            <a:endParaRPr b="1" lang="en-IN" sz="1600" spc="-1" strike="noStrike">
              <a:latin typeface="Courier New"/>
              <a:ea typeface="Courier New"/>
            </a:endParaRPr>
          </a:p>
          <a:p>
            <a:pPr algn="ctr"/>
            <a:endParaRPr b="1" lang="en-IN" sz="1600" spc="-1" strike="noStrike">
              <a:latin typeface="Courier New"/>
              <a:ea typeface="Courier New"/>
            </a:endParaRPr>
          </a:p>
        </p:txBody>
      </p:sp>
      <p:sp>
        <p:nvSpPr>
          <p:cNvPr id="113" name="TextShape 5"/>
          <p:cNvSpPr txBox="1"/>
          <p:nvPr/>
        </p:nvSpPr>
        <p:spPr>
          <a:xfrm>
            <a:off x="144000" y="2516400"/>
            <a:ext cx="10584000" cy="102132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800" spc="-1" strike="noStrike">
                <a:latin typeface="Arial"/>
              </a:rPr>
              <a:t>It takes one parameter of the type Employee and returns a boolean value. Lambda Body checks for a “A” grade and returns true or false.</a:t>
            </a:r>
            <a:endParaRPr b="0" lang="en-IN" sz="1800" spc="-1" strike="noStrike">
              <a:latin typeface="Arial"/>
            </a:endParaRPr>
          </a:p>
          <a:p>
            <a:pPr marL="216000" indent="-216000">
              <a:spcBef>
                <a:spcPts val="1191"/>
              </a:spcBef>
              <a:spcAft>
                <a:spcPts val="992"/>
              </a:spcAft>
              <a:buClr>
                <a:srgbClr val="000000"/>
              </a:buClr>
              <a:buSzPct val="45000"/>
              <a:buFont typeface="Wingdings" charset="2"/>
              <a:buChar char=""/>
            </a:pPr>
            <a:endParaRPr b="0" lang="en-IN" sz="1800" spc="-1" strike="noStrike">
              <a:latin typeface="Arial"/>
            </a:endParaRPr>
          </a:p>
        </p:txBody>
      </p:sp>
      <p:sp>
        <p:nvSpPr>
          <p:cNvPr id="114" name="TextShape 6"/>
          <p:cNvSpPr txBox="1"/>
          <p:nvPr/>
        </p:nvSpPr>
        <p:spPr>
          <a:xfrm>
            <a:off x="350640" y="3312000"/>
            <a:ext cx="6345360" cy="984600"/>
          </a:xfrm>
          <a:prstGeom prst="rect">
            <a:avLst/>
          </a:prstGeom>
          <a:noFill/>
          <a:ln>
            <a:noFill/>
          </a:ln>
        </p:spPr>
        <p:txBody>
          <a:bodyPr lIns="90000" rIns="90000" tIns="45000" bIns="45000">
            <a:noAutofit/>
          </a:bodyPr>
          <a:p>
            <a:r>
              <a:rPr b="1" lang="en-IN" sz="2200" spc="-1" strike="noStrike">
                <a:latin typeface="Arial"/>
              </a:rPr>
              <a:t>3) Concatenate two Strings and Print Output</a:t>
            </a:r>
            <a:endParaRPr b="1" lang="en-IN" sz="2200" spc="-1" strike="noStrike">
              <a:latin typeface="Arial"/>
            </a:endParaRPr>
          </a:p>
          <a:p>
            <a:endParaRPr b="0" lang="en-IN" sz="2200" spc="-1" strike="noStrike">
              <a:latin typeface="Courier New"/>
              <a:ea typeface="Courier New"/>
            </a:endParaRPr>
          </a:p>
        </p:txBody>
      </p:sp>
      <p:sp>
        <p:nvSpPr>
          <p:cNvPr id="115" name="CustomShape 7"/>
          <p:cNvSpPr/>
          <p:nvPr/>
        </p:nvSpPr>
        <p:spPr>
          <a:xfrm>
            <a:off x="720000" y="4176000"/>
            <a:ext cx="7128000" cy="115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(String str1, String str2) </a:t>
            </a:r>
            <a:r>
              <a:rPr b="1" lang="en-IN" sz="1800" spc="-1" strike="noStrike">
                <a:latin typeface="Arial"/>
              </a:rPr>
              <a:t>-&gt; {</a:t>
            </a:r>
            <a:endParaRPr b="1" lang="en-IN" sz="1800" spc="-1" strike="noStrike">
              <a:latin typeface="Arial"/>
            </a:endParaRPr>
          </a:p>
          <a:p>
            <a:pPr algn="just"/>
            <a:r>
              <a:rPr b="1" lang="en-IN" sz="1800" spc="-1" strike="noStrike">
                <a:latin typeface="Arial"/>
              </a:rPr>
              <a:t>                                </a:t>
            </a:r>
            <a:r>
              <a:rPr b="1" lang="en-IN" sz="1800" spc="-1" strike="noStrike">
                <a:latin typeface="Arial"/>
              </a:rPr>
              <a:t>String output = </a:t>
            </a:r>
            <a:r>
              <a:rPr b="1" lang="en-IN" sz="1800" spc="-1" strike="noStrike">
                <a:latin typeface="Arial"/>
              </a:rPr>
              <a:t>str1.concat(str2);</a:t>
            </a:r>
            <a:endParaRPr b="1" lang="en-IN" sz="1800" spc="-1" strike="noStrike">
              <a:latin typeface="Arial"/>
            </a:endParaRPr>
          </a:p>
          <a:p>
            <a:pPr algn="just"/>
            <a:r>
              <a:rPr b="1" lang="en-IN" sz="1800" spc="-1" strike="noStrike">
                <a:latin typeface="Arial"/>
              </a:rPr>
              <a:t>          </a:t>
            </a:r>
            <a:r>
              <a:rPr b="1" lang="en-IN" sz="1800" spc="-1" strike="noStrike">
                <a:latin typeface="Arial"/>
              </a:rPr>
              <a:t>System.out.println("Co</a:t>
            </a:r>
            <a:r>
              <a:rPr b="1" lang="en-IN" sz="1800" spc="-1" strike="noStrike">
                <a:latin typeface="Arial"/>
              </a:rPr>
              <a:t>ncantenated string </a:t>
            </a:r>
            <a:r>
              <a:rPr b="1" lang="en-IN" sz="1800" spc="-1" strike="noStrike">
                <a:latin typeface="Arial"/>
              </a:rPr>
              <a:t>"+output);</a:t>
            </a:r>
            <a:endParaRPr b="1" lang="en-IN" sz="1800" spc="-1" strike="noStrike">
              <a:latin typeface="Arial"/>
            </a:endParaRPr>
          </a:p>
          <a:p>
            <a:pPr algn="just"/>
            <a:r>
              <a:rPr b="1" lang="en-IN" sz="1800" spc="-1" strike="noStrike">
                <a:latin typeface="Arial"/>
              </a:rPr>
              <a:t>         </a:t>
            </a:r>
            <a:r>
              <a:rPr b="1" lang="en-IN" sz="1800" spc="-1" strike="noStrike">
                <a:latin typeface="Arial"/>
              </a:rPr>
              <a:t>}</a:t>
            </a:r>
            <a:endParaRPr b="1" lang="en-IN" sz="1800" spc="-1" strike="noStrike">
              <a:latin typeface="Arial"/>
            </a:endParaRPr>
          </a:p>
        </p:txBody>
      </p:sp>
      <p:sp>
        <p:nvSpPr>
          <p:cNvPr id="116" name="TextShape 8"/>
          <p:cNvSpPr txBox="1"/>
          <p:nvPr/>
        </p:nvSpPr>
        <p:spPr>
          <a:xfrm>
            <a:off x="130320" y="5547960"/>
            <a:ext cx="11677680" cy="65700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2000" spc="-1" strike="noStrike">
                <a:latin typeface="Arial"/>
              </a:rPr>
              <a:t>It accepts two String </a:t>
            </a:r>
            <a:r>
              <a:rPr b="0" lang="en-IN" sz="2000" spc="-1" strike="noStrike">
                <a:latin typeface="Arial"/>
              </a:rPr>
              <a:t>parameters and </a:t>
            </a:r>
            <a:r>
              <a:rPr b="0" lang="en-IN" sz="2000" spc="-1" strike="noStrike">
                <a:latin typeface="Arial"/>
              </a:rPr>
              <a:t>does not return </a:t>
            </a:r>
            <a:r>
              <a:rPr b="0" lang="en-IN" sz="2000" spc="-1" strike="noStrike">
                <a:latin typeface="Arial"/>
              </a:rPr>
              <a:t>anything. That </a:t>
            </a:r>
            <a:r>
              <a:rPr b="0" lang="en-IN" sz="2000" spc="-1" strike="noStrike">
                <a:latin typeface="Arial"/>
              </a:rPr>
              <a:t>implies that the </a:t>
            </a:r>
            <a:r>
              <a:rPr b="0" lang="en-IN" sz="2000" spc="-1" strike="noStrike">
                <a:latin typeface="Arial"/>
              </a:rPr>
              <a:t>return type is void. </a:t>
            </a:r>
            <a:r>
              <a:rPr b="0" lang="en-IN" sz="2000" spc="-1" strike="noStrike">
                <a:latin typeface="Arial"/>
              </a:rPr>
              <a:t>The body contains </a:t>
            </a:r>
            <a:r>
              <a:rPr b="0" lang="en-IN" sz="2000" spc="-1" strike="noStrike">
                <a:latin typeface="Arial"/>
              </a:rPr>
              <a:t>two statements that </a:t>
            </a:r>
            <a:r>
              <a:rPr b="0" lang="en-IN" sz="2000" spc="-1" strike="noStrike">
                <a:latin typeface="Arial"/>
              </a:rPr>
              <a:t>concatenate the </a:t>
            </a:r>
            <a:r>
              <a:rPr b="0" lang="en-IN" sz="2000" spc="-1" strike="noStrike">
                <a:latin typeface="Arial"/>
              </a:rPr>
              <a:t>output string and </a:t>
            </a:r>
            <a:r>
              <a:rPr b="0" lang="en-IN" sz="2000" spc="-1" strike="noStrike">
                <a:latin typeface="Arial"/>
              </a:rPr>
              <a:t>print it.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18" name="Picture 13_12" descr="Logo&#10;&#10;Description automatically generated"/>
          <p:cNvPicPr/>
          <p:nvPr/>
        </p:nvPicPr>
        <p:blipFill>
          <a:blip r:embed="rId1"/>
          <a:stretch/>
        </p:blipFill>
        <p:spPr>
          <a:xfrm>
            <a:off x="10231920" y="105480"/>
            <a:ext cx="1797840" cy="476280"/>
          </a:xfrm>
          <a:prstGeom prst="rect">
            <a:avLst/>
          </a:prstGeom>
          <a:ln>
            <a:noFill/>
          </a:ln>
        </p:spPr>
      </p:pic>
      <p:sp>
        <p:nvSpPr>
          <p:cNvPr id="119" name="TextShape 2"/>
          <p:cNvSpPr txBox="1"/>
          <p:nvPr/>
        </p:nvSpPr>
        <p:spPr>
          <a:xfrm>
            <a:off x="302400" y="288000"/>
            <a:ext cx="5457600" cy="821880"/>
          </a:xfrm>
          <a:prstGeom prst="rect">
            <a:avLst/>
          </a:prstGeom>
          <a:noFill/>
          <a:ln>
            <a:noFill/>
          </a:ln>
        </p:spPr>
        <p:txBody>
          <a:bodyPr lIns="90000" rIns="90000" tIns="45000" bIns="45000">
            <a:noAutofit/>
          </a:bodyPr>
          <a:p>
            <a:r>
              <a:rPr b="1" lang="en-IN" sz="2200" spc="-1" strike="noStrike">
                <a:solidFill>
                  <a:srgbClr val="c9211e"/>
                </a:solidFill>
                <a:latin typeface="Arial"/>
              </a:rPr>
              <a:t>Uses of Java Lambda Expressions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120" name="TextShape 3"/>
          <p:cNvSpPr txBox="1"/>
          <p:nvPr/>
        </p:nvSpPr>
        <p:spPr>
          <a:xfrm>
            <a:off x="216000" y="864000"/>
            <a:ext cx="8712000" cy="6121080"/>
          </a:xfrm>
          <a:prstGeom prst="rect">
            <a:avLst/>
          </a:prstGeom>
          <a:noFill/>
          <a:ln>
            <a:noFill/>
          </a:ln>
        </p:spPr>
        <p:txBody>
          <a:bodyPr lIns="0" rIns="0" tIns="0" bIns="0">
            <a:noAutofit/>
          </a:bodyPr>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rPr>
              <a:t>The different uses and implementation of Java Lambda Expressions are as follows:</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2"/>
              </a:rPr>
              <a:t>Java Lambda Expression: No Parameter</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3"/>
              </a:rPr>
              <a:t>Java Lambda Expression: Single Parameter</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4"/>
              </a:rPr>
              <a:t>Java Lambda Expression: Multiple Parameters</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5"/>
              </a:rPr>
              <a:t>Java Lambda Expression: With or Without Return Keyword</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6"/>
              </a:rPr>
              <a:t>Java Lambda Expression: Foreach Loop</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7"/>
              </a:rPr>
              <a:t>Java Lambda Expression: Multiple Statements</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8"/>
              </a:rPr>
              <a:t>Java Lambda Expression: Creating Thread</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9"/>
              </a:rPr>
              <a:t>Java Lambda Expression: Comparator</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10"/>
              </a:rPr>
              <a:t>Java Lambda Expression: Filter Collection Data</a:t>
            </a:r>
            <a:endParaRPr b="0" lang="en-IN" sz="1800" spc="-1" strike="noStrike">
              <a:solidFill>
                <a:srgbClr val="000000"/>
              </a:solidFill>
              <a:latin typeface="Arial"/>
              <a:ea typeface="Noto Sans CJK SC"/>
            </a:endParaRPr>
          </a:p>
          <a:p>
            <a:pPr marL="216000" indent="-216000">
              <a:spcBef>
                <a:spcPts val="1191"/>
              </a:spcBef>
              <a:spcAft>
                <a:spcPts val="992"/>
              </a:spcAft>
              <a:buClr>
                <a:srgbClr val="000000"/>
              </a:buClr>
              <a:buSzPct val="45000"/>
              <a:buFont typeface="Wingdings" charset="2"/>
              <a:buChar char=""/>
            </a:pPr>
            <a:r>
              <a:rPr b="0" lang="en-IN" sz="1800" spc="-1" strike="noStrike">
                <a:solidFill>
                  <a:srgbClr val="000000"/>
                </a:solidFill>
                <a:latin typeface="Arial"/>
                <a:hlinkClick r:id="rId11"/>
              </a:rPr>
              <a:t>Java Lambda Expression: Event Listener</a:t>
            </a:r>
            <a:endParaRPr b="0" lang="en-IN" sz="1800" spc="-1" strike="noStrike">
              <a:solidFill>
                <a:srgbClr val="000000"/>
              </a:solidFill>
              <a:latin typeface="Arial"/>
              <a:ea typeface="Noto Sans CJK SC"/>
            </a:endParaRPr>
          </a:p>
          <a:p>
            <a:endParaRPr b="0" lang="en-IN"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2" name="Picture 13_13" descr="Logo&#10;&#10;Description automatically generated"/>
          <p:cNvPicPr/>
          <p:nvPr/>
        </p:nvPicPr>
        <p:blipFill>
          <a:blip r:embed="rId1"/>
          <a:stretch/>
        </p:blipFill>
        <p:spPr>
          <a:xfrm>
            <a:off x="10231920" y="105480"/>
            <a:ext cx="1797840" cy="476280"/>
          </a:xfrm>
          <a:prstGeom prst="rect">
            <a:avLst/>
          </a:prstGeom>
          <a:ln>
            <a:noFill/>
          </a:ln>
        </p:spPr>
      </p:pic>
      <p:sp>
        <p:nvSpPr>
          <p:cNvPr id="123" name="TextShape 2"/>
          <p:cNvSpPr txBox="1"/>
          <p:nvPr/>
        </p:nvSpPr>
        <p:spPr>
          <a:xfrm>
            <a:off x="72000" y="186120"/>
            <a:ext cx="5400000" cy="821880"/>
          </a:xfrm>
          <a:prstGeom prst="rect">
            <a:avLst/>
          </a:prstGeom>
          <a:noFill/>
          <a:ln>
            <a:noFill/>
          </a:ln>
        </p:spPr>
        <p:txBody>
          <a:bodyPr lIns="90000" rIns="90000" tIns="45000" bIns="45000">
            <a:noAutofit/>
          </a:bodyPr>
          <a:p>
            <a:r>
              <a:rPr b="1" lang="en-IN" sz="2200" spc="-1" strike="noStrike">
                <a:solidFill>
                  <a:srgbClr val="c9211e"/>
                </a:solidFill>
                <a:latin typeface="Arial"/>
              </a:rPr>
              <a:t>Benefits of Java Lambda Expressions</a:t>
            </a:r>
            <a:endParaRPr b="1" lang="en-IN" sz="2200" spc="-1" strike="noStrike">
              <a:solidFill>
                <a:srgbClr val="c9211e"/>
              </a:solidFill>
              <a:latin typeface="Arial"/>
            </a:endParaRPr>
          </a:p>
          <a:p>
            <a:endParaRPr b="1" lang="en-IN" sz="2200" spc="-1" strike="noStrike">
              <a:solidFill>
                <a:srgbClr val="c9211e"/>
              </a:solidFill>
              <a:latin typeface="Arial"/>
            </a:endParaRPr>
          </a:p>
        </p:txBody>
      </p:sp>
      <p:sp>
        <p:nvSpPr>
          <p:cNvPr id="124" name="TextShape 3"/>
          <p:cNvSpPr txBox="1"/>
          <p:nvPr/>
        </p:nvSpPr>
        <p:spPr>
          <a:xfrm>
            <a:off x="72000" y="778680"/>
            <a:ext cx="6048000" cy="1021320"/>
          </a:xfrm>
          <a:prstGeom prst="rect">
            <a:avLst/>
          </a:prstGeom>
          <a:noFill/>
          <a:ln>
            <a:noFill/>
          </a:ln>
        </p:spPr>
        <p:txBody>
          <a:bodyPr lIns="90000" rIns="90000" tIns="45000" bIns="45000">
            <a:noAutofit/>
          </a:bodyPr>
          <a:p>
            <a:r>
              <a:rPr b="0" lang="en-IN" sz="1800" spc="-1" strike="noStrike">
                <a:latin typeface="Arial"/>
              </a:rPr>
              <a:t>The benefits of Lambda Expressions are as follows:</a:t>
            </a:r>
            <a:endParaRPr b="0" lang="en-IN" sz="1800" spc="-1" strike="noStrike">
              <a:latin typeface="Arial"/>
            </a:endParaRPr>
          </a:p>
          <a:p>
            <a:endParaRPr b="0" lang="en-IN" sz="1800" spc="-1" strike="noStrike">
              <a:latin typeface="Arial"/>
            </a:endParaRPr>
          </a:p>
        </p:txBody>
      </p:sp>
      <p:sp>
        <p:nvSpPr>
          <p:cNvPr id="125" name="TextShape 4"/>
          <p:cNvSpPr txBox="1"/>
          <p:nvPr/>
        </p:nvSpPr>
        <p:spPr>
          <a:xfrm>
            <a:off x="216000" y="1512000"/>
            <a:ext cx="3744000" cy="821880"/>
          </a:xfrm>
          <a:prstGeom prst="rect">
            <a:avLst/>
          </a:prstGeom>
          <a:noFill/>
          <a:ln>
            <a:noFill/>
          </a:ln>
        </p:spPr>
        <p:txBody>
          <a:bodyPr lIns="90000" rIns="90000" tIns="45000" bIns="45000">
            <a:noAutofit/>
          </a:bodyPr>
          <a:p>
            <a:r>
              <a:rPr b="1" lang="en-IN" sz="2200" spc="-1" strike="noStrike">
                <a:latin typeface="Arial"/>
              </a:rPr>
              <a:t>1) More Concise Syntax</a:t>
            </a:r>
            <a:endParaRPr b="1" lang="en-IN" sz="2200" spc="-1" strike="noStrike">
              <a:latin typeface="Arial"/>
            </a:endParaRPr>
          </a:p>
          <a:p>
            <a:endParaRPr b="0" lang="en-IN" sz="2200" spc="-1" strike="noStrike">
              <a:latin typeface="Arial"/>
            </a:endParaRPr>
          </a:p>
        </p:txBody>
      </p:sp>
      <p:sp>
        <p:nvSpPr>
          <p:cNvPr id="126" name="TextShape 5"/>
          <p:cNvSpPr txBox="1"/>
          <p:nvPr/>
        </p:nvSpPr>
        <p:spPr>
          <a:xfrm>
            <a:off x="144000" y="2160000"/>
            <a:ext cx="11808000" cy="1021320"/>
          </a:xfrm>
          <a:prstGeom prst="rect">
            <a:avLst/>
          </a:prstGeom>
          <a:noFill/>
          <a:ln>
            <a:noFill/>
          </a:ln>
        </p:spPr>
        <p:txBody>
          <a:bodyPr lIns="90000" rIns="90000" tIns="45000" bIns="45000">
            <a:noAutofit/>
          </a:bodyPr>
          <a:p>
            <a:r>
              <a:rPr b="0" lang="en-IN" sz="1800" spc="-1" strike="noStrike">
                <a:latin typeface="Arial"/>
              </a:rPr>
              <a:t>Lambda expressions enable you to write fewer lines of code than an anonymous class to implement a functional interface.</a:t>
            </a:r>
            <a:endParaRPr b="0" lang="en-IN" sz="1800" spc="-1" strike="noStrike">
              <a:latin typeface="Arial"/>
            </a:endParaRPr>
          </a:p>
          <a:p>
            <a:endParaRPr b="0" lang="en-IN" sz="1800" spc="-1" strike="noStrike">
              <a:latin typeface="Arial"/>
            </a:endParaRPr>
          </a:p>
        </p:txBody>
      </p:sp>
      <p:sp>
        <p:nvSpPr>
          <p:cNvPr id="127" name="TextShape 6"/>
          <p:cNvSpPr txBox="1"/>
          <p:nvPr/>
        </p:nvSpPr>
        <p:spPr>
          <a:xfrm>
            <a:off x="249840" y="2954160"/>
            <a:ext cx="7958160" cy="926280"/>
          </a:xfrm>
          <a:prstGeom prst="rect">
            <a:avLst/>
          </a:prstGeom>
          <a:noFill/>
          <a:ln>
            <a:noFill/>
          </a:ln>
        </p:spPr>
        <p:txBody>
          <a:bodyPr lIns="90000" rIns="90000" tIns="45000" bIns="45000">
            <a:noAutofit/>
          </a:bodyPr>
          <a:p>
            <a:r>
              <a:rPr b="1" lang="en-IN" sz="2000" spc="-1" strike="noStrike">
                <a:latin typeface="Arial"/>
              </a:rPr>
              <a:t>A) Implementing the </a:t>
            </a:r>
            <a:r>
              <a:rPr b="1" lang="en-IN" sz="2000" spc="-1" strike="noStrike">
                <a:latin typeface="Arial"/>
              </a:rPr>
              <a:t>Print interface using </a:t>
            </a:r>
            <a:r>
              <a:rPr b="1" lang="en-IN" sz="2000" spc="-1" strike="noStrike">
                <a:latin typeface="Arial"/>
              </a:rPr>
              <a:t>a nested class:</a:t>
            </a:r>
            <a:endParaRPr b="0" lang="en-IN" sz="2000" spc="-1" strike="noStrike">
              <a:latin typeface="Arial"/>
            </a:endParaRPr>
          </a:p>
          <a:p>
            <a:endParaRPr b="0" lang="en-IN" sz="2000" spc="-1" strike="noStrike">
              <a:latin typeface="Courier New"/>
              <a:ea typeface="Courier New"/>
            </a:endParaRPr>
          </a:p>
        </p:txBody>
      </p:sp>
      <p:sp>
        <p:nvSpPr>
          <p:cNvPr id="128" name="TextShape 7"/>
          <p:cNvSpPr txBox="1"/>
          <p:nvPr/>
        </p:nvSpPr>
        <p:spPr>
          <a:xfrm>
            <a:off x="249840" y="3456000"/>
            <a:ext cx="11630160" cy="3816000"/>
          </a:xfrm>
          <a:prstGeom prst="rect">
            <a:avLst/>
          </a:prstGeom>
          <a:noFill/>
          <a:ln>
            <a:noFill/>
          </a:ln>
        </p:spPr>
        <p:txBody>
          <a:bodyPr lIns="90000" rIns="90000" tIns="45000" bIns="45000">
            <a:noAutofit/>
          </a:bodyPr>
          <a:p>
            <a:r>
              <a:rPr b="0" lang="en-IN" sz="1800" spc="-1" strike="noStrike">
                <a:latin typeface="Arial"/>
              </a:rPr>
              <a:t>interface  Print {</a:t>
            </a:r>
            <a:endParaRPr b="0" lang="en-IN" sz="1800" spc="-1" strike="noStrike">
              <a:latin typeface="Arial"/>
            </a:endParaRPr>
          </a:p>
          <a:p>
            <a:r>
              <a:rPr b="0" lang="en-IN" sz="1800" spc="-1" strike="noStrike">
                <a:latin typeface="Arial"/>
              </a:rPr>
              <a:t>    </a:t>
            </a:r>
            <a:r>
              <a:rPr b="0" lang="en-IN" sz="1800" spc="-1" strike="noStrike">
                <a:latin typeface="Arial"/>
              </a:rPr>
              <a:t>void print(String message);</a:t>
            </a:r>
            <a:endParaRPr b="0" lang="en-IN" sz="1800" spc="-1" strike="noStrike">
              <a:latin typeface="Arial"/>
            </a:endParaRPr>
          </a:p>
          <a:p>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public class MainClass {</a:t>
            </a:r>
            <a:endParaRPr b="0" lang="en-IN" sz="1800" spc="-1" strike="noStrike">
              <a:latin typeface="Arial"/>
            </a:endParaRPr>
          </a:p>
          <a:p>
            <a:r>
              <a:rPr b="0" lang="en-IN" sz="1800" spc="-1" strike="noStrike">
                <a:latin typeface="Arial"/>
              </a:rPr>
              <a:t>    </a:t>
            </a:r>
            <a:r>
              <a:rPr b="0" lang="en-IN" sz="1800" spc="-1" strike="noStrike">
                <a:latin typeface="Arial"/>
              </a:rPr>
              <a:t>public static void main(String args[]) {</a:t>
            </a:r>
            <a:endParaRPr b="0" lang="en-IN" sz="1800" spc="-1" strike="noStrike">
              <a:latin typeface="Arial"/>
            </a:endParaRPr>
          </a:p>
          <a:p>
            <a:r>
              <a:rPr b="0" lang="en-IN" sz="1800" spc="-1" strike="noStrike">
                <a:latin typeface="Arial"/>
              </a:rPr>
              <a:t>        </a:t>
            </a:r>
            <a:r>
              <a:rPr b="0" lang="en-IN" sz="1800" spc="-1" strike="noStrike">
                <a:latin typeface="Arial"/>
              </a:rPr>
              <a:t>//using nested class</a:t>
            </a:r>
            <a:endParaRPr b="0" lang="en-IN" sz="1800" spc="-1" strike="noStrike">
              <a:latin typeface="Arial"/>
            </a:endParaRPr>
          </a:p>
          <a:p>
            <a:r>
              <a:rPr b="0" lang="en-IN" sz="1800" spc="-1" strike="noStrike">
                <a:latin typeface="Arial"/>
              </a:rPr>
              <a:t>        </a:t>
            </a:r>
            <a:r>
              <a:rPr b="0" lang="en-IN" sz="1800" spc="-1" strike="noStrike">
                <a:latin typeface="Arial"/>
              </a:rPr>
              <a:t>Print myNestedPrinter = new Print(){</a:t>
            </a:r>
            <a:endParaRPr b="0" lang="en-IN" sz="1800" spc="-1" strike="noStrike">
              <a:latin typeface="Arial"/>
            </a:endParaRPr>
          </a:p>
          <a:p>
            <a:r>
              <a:rPr b="0" lang="en-IN" sz="1800" spc="-1" strike="noStrike">
                <a:latin typeface="Arial"/>
              </a:rPr>
              <a:t>            </a:t>
            </a:r>
            <a:r>
              <a:rPr b="0" lang="en-IN" sz="1800" spc="-1" strike="noStrike">
                <a:latin typeface="Arial"/>
              </a:rPr>
              <a:t>public void print(String x) {</a:t>
            </a:r>
            <a:endParaRPr b="0" lang="en-IN" sz="1800" spc="-1" strike="noStrike">
              <a:latin typeface="Arial"/>
            </a:endParaRPr>
          </a:p>
          <a:p>
            <a:r>
              <a:rPr b="0" lang="en-IN" sz="1800" spc="-1" strike="noStrike">
                <a:latin typeface="Arial"/>
              </a:rPr>
              <a:t>                </a:t>
            </a:r>
            <a:r>
              <a:rPr b="0" lang="en-IN" sz="1800" spc="-1" strike="noStrike">
                <a:latin typeface="Arial"/>
              </a:rPr>
              <a:t>System.out.println(x);</a:t>
            </a:r>
            <a:endParaRPr b="0" lang="en-IN" sz="1800" spc="-1" strike="noStrike">
              <a:latin typeface="Arial"/>
            </a:endParaRPr>
          </a:p>
          <a:p>
            <a:r>
              <a:rPr b="0" lang="en-IN" sz="1800" spc="-1" strike="noStrike">
                <a:latin typeface="Arial"/>
              </a:rPr>
              <a:t>            </a:t>
            </a:r>
            <a:r>
              <a:rPr b="0" lang="en-IN" sz="1800" spc="-1" strike="noStrike">
                <a:latin typeface="Arial"/>
              </a:rPr>
              <a:t>}</a:t>
            </a:r>
            <a:endParaRPr b="0" lang="en-IN" sz="1800" spc="-1" strike="noStrike">
              <a:latin typeface="Arial"/>
            </a:endParaRPr>
          </a:p>
          <a:p>
            <a:r>
              <a:rPr b="0" lang="en-IN" sz="1800" spc="-1" strike="noStrike">
                <a:latin typeface="Arial"/>
              </a:rPr>
              <a:t>        </a:t>
            </a:r>
            <a:r>
              <a:rPr b="0" lang="en-IN" sz="1800" spc="-1" strike="noStrike">
                <a:latin typeface="Arial"/>
              </a:rPr>
              <a:t>};</a:t>
            </a:r>
            <a:endParaRPr b="0" lang="en-IN" sz="1800" spc="-1" strike="noStrike">
              <a:latin typeface="Arial"/>
            </a:endParaRPr>
          </a:p>
          <a:p>
            <a:r>
              <a:rPr b="0" lang="en-IN" sz="1800" spc="-1" strike="noStrike">
                <a:latin typeface="Arial"/>
              </a:rPr>
              <a:t>        </a:t>
            </a:r>
            <a:endParaRPr b="0" lang="en-IN" sz="1800" spc="-1" strike="noStrike">
              <a:latin typeface="Arial"/>
            </a:endParaRPr>
          </a:p>
        </p:txBody>
      </p:sp>
      <p:sp>
        <p:nvSpPr>
          <p:cNvPr id="129" name="Line 8"/>
          <p:cNvSpPr/>
          <p:nvPr/>
        </p:nvSpPr>
        <p:spPr>
          <a:xfrm>
            <a:off x="5760000" y="3492000"/>
            <a:ext cx="0" cy="3204000"/>
          </a:xfrm>
          <a:prstGeom prst="line">
            <a:avLst/>
          </a:prstGeom>
          <a:ln>
            <a:solidFill>
              <a:srgbClr val="3465a4"/>
            </a:solidFill>
          </a:ln>
        </p:spPr>
        <p:style>
          <a:lnRef idx="0"/>
          <a:fillRef idx="0"/>
          <a:effectRef idx="0"/>
          <a:fontRef idx="minor"/>
        </p:style>
      </p:sp>
      <p:sp>
        <p:nvSpPr>
          <p:cNvPr id="130" name="TextShape 9"/>
          <p:cNvSpPr txBox="1"/>
          <p:nvPr/>
        </p:nvSpPr>
        <p:spPr>
          <a:xfrm>
            <a:off x="5976000" y="3600000"/>
            <a:ext cx="5472000" cy="2138040"/>
          </a:xfrm>
          <a:prstGeom prst="rect">
            <a:avLst/>
          </a:prstGeom>
          <a:noFill/>
          <a:ln>
            <a:noFill/>
          </a:ln>
        </p:spPr>
        <p:txBody>
          <a:bodyPr lIns="90000" rIns="90000" tIns="45000" bIns="45000">
            <a:noAutofit/>
          </a:bodyPr>
          <a:p>
            <a:pPr>
              <a:lnSpc>
                <a:spcPct val="100000"/>
              </a:lnSpc>
            </a:pPr>
            <a:r>
              <a:rPr b="0" lang="en-IN" sz="1800" spc="-1" strike="noStrike">
                <a:latin typeface="Arial"/>
              </a:rPr>
              <a:t>//using lambda</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Print myPrinter = x -&gt; System.out.println(x);</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myNestedPrinter.print("Hello nested classes");</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myPrinter.print("Hello lambdas!");</a:t>
            </a:r>
            <a:endParaRPr b="0" lang="en-IN" sz="1800" spc="-1" strike="noStrike">
              <a:latin typeface="Arial"/>
            </a:endParaRPr>
          </a:p>
          <a:p>
            <a:pPr>
              <a:lnSpc>
                <a:spcPct val="100000"/>
              </a:lnSpc>
            </a:pPr>
            <a:r>
              <a:rPr b="0" lang="en-IN" sz="1800" spc="-1" strike="noStrike">
                <a:latin typeface="Arial"/>
              </a:rPr>
              <a:t>    </a:t>
            </a:r>
            <a:r>
              <a:rPr b="0" lang="en-IN" sz="1800" spc="-1" strike="noStrike">
                <a:latin typeface="Arial"/>
              </a:rPr>
              <a:t>}</a:t>
            </a:r>
            <a:endParaRPr b="0" lang="en-IN" sz="1800" spc="-1" strike="noStrike">
              <a:latin typeface="Arial"/>
            </a:endParaRPr>
          </a:p>
          <a:p>
            <a:pPr>
              <a:lnSpc>
                <a:spcPct val="100000"/>
              </a:lnSpc>
            </a:pPr>
            <a:r>
              <a:rPr b="0" lang="en-IN" sz="1800" spc="-1" strike="noStrike">
                <a:latin typeface="Arial"/>
              </a:rPr>
              <a:t>}</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2" name="Picture 13_14" descr="Logo&#10;&#10;Description automatically generated"/>
          <p:cNvPicPr/>
          <p:nvPr/>
        </p:nvPicPr>
        <p:blipFill>
          <a:blip r:embed="rId1"/>
          <a:stretch/>
        </p:blipFill>
        <p:spPr>
          <a:xfrm>
            <a:off x="10231920" y="105480"/>
            <a:ext cx="1797840" cy="476280"/>
          </a:xfrm>
          <a:prstGeom prst="rect">
            <a:avLst/>
          </a:prstGeom>
          <a:ln>
            <a:noFill/>
          </a:ln>
        </p:spPr>
      </p:pic>
      <p:sp>
        <p:nvSpPr>
          <p:cNvPr id="133" name="TextShape 2"/>
          <p:cNvSpPr txBox="1"/>
          <p:nvPr/>
        </p:nvSpPr>
        <p:spPr>
          <a:xfrm>
            <a:off x="144000" y="216000"/>
            <a:ext cx="8928000" cy="926280"/>
          </a:xfrm>
          <a:prstGeom prst="rect">
            <a:avLst/>
          </a:prstGeom>
          <a:noFill/>
          <a:ln>
            <a:noFill/>
          </a:ln>
        </p:spPr>
        <p:txBody>
          <a:bodyPr lIns="90000" rIns="90000" tIns="45000" bIns="45000">
            <a:noAutofit/>
          </a:bodyPr>
          <a:p>
            <a:r>
              <a:rPr b="1" lang="en-IN" sz="2000" spc="-1" strike="noStrike">
                <a:latin typeface="Arial"/>
              </a:rPr>
              <a:t>B) Implementing the Print interface using Java Lambda Expression</a:t>
            </a:r>
            <a:endParaRPr b="0" lang="en-IN" sz="2000" spc="-1" strike="noStrike">
              <a:latin typeface="Arial"/>
            </a:endParaRPr>
          </a:p>
          <a:p>
            <a:endParaRPr b="0" lang="en-IN" sz="2000" spc="-1" strike="noStrike">
              <a:latin typeface="Courier New"/>
              <a:ea typeface="Courier New"/>
            </a:endParaRPr>
          </a:p>
        </p:txBody>
      </p:sp>
      <p:sp>
        <p:nvSpPr>
          <p:cNvPr id="134" name="TextShape 3"/>
          <p:cNvSpPr txBox="1"/>
          <p:nvPr/>
        </p:nvSpPr>
        <p:spPr>
          <a:xfrm>
            <a:off x="288000" y="1008000"/>
            <a:ext cx="9072000" cy="5472000"/>
          </a:xfrm>
          <a:prstGeom prst="rect">
            <a:avLst/>
          </a:prstGeom>
          <a:noFill/>
          <a:ln>
            <a:noFill/>
          </a:ln>
        </p:spPr>
        <p:txBody>
          <a:bodyPr lIns="90000" rIns="90000" tIns="45000" bIns="45000">
            <a:noAutofit/>
          </a:bodyPr>
          <a:p>
            <a:r>
              <a:rPr b="0" lang="en-IN" sz="1800" spc="-1" strike="noStrike">
                <a:latin typeface="Arial"/>
              </a:rPr>
              <a:t>interface  MathOp {</a:t>
            </a:r>
            <a:endParaRPr b="0" lang="en-IN" sz="1800" spc="-1" strike="noStrike">
              <a:latin typeface="Arial"/>
            </a:endParaRPr>
          </a:p>
          <a:p>
            <a:r>
              <a:rPr b="0" lang="en-IN" sz="1800" spc="-1" strike="noStrike">
                <a:latin typeface="Arial"/>
              </a:rPr>
              <a:t>    </a:t>
            </a:r>
            <a:r>
              <a:rPr b="0" lang="en-IN" sz="1800" spc="-1" strike="noStrike">
                <a:latin typeface="Arial"/>
              </a:rPr>
              <a:t>int operate(int a, int b);</a:t>
            </a:r>
            <a:endParaRPr b="0" lang="en-IN" sz="1800" spc="-1" strike="noStrike">
              <a:latin typeface="Arial"/>
            </a:endParaRPr>
          </a:p>
          <a:p>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public class MainClass {</a:t>
            </a:r>
            <a:endParaRPr b="0" lang="en-IN" sz="1800" spc="-1" strike="noStrike">
              <a:latin typeface="Arial"/>
            </a:endParaRPr>
          </a:p>
          <a:p>
            <a:r>
              <a:rPr b="0" lang="en-IN" sz="1800" spc="-1" strike="noStrike">
                <a:latin typeface="Arial"/>
              </a:rPr>
              <a:t>    </a:t>
            </a:r>
            <a:r>
              <a:rPr b="0" lang="en-IN" sz="1800" spc="-1" strike="noStrike">
                <a:latin typeface="Arial"/>
              </a:rPr>
              <a:t>public static void printResults(int x) {</a:t>
            </a:r>
            <a:endParaRPr b="0" lang="en-IN" sz="1800" spc="-1" strike="noStrike">
              <a:latin typeface="Arial"/>
            </a:endParaRPr>
          </a:p>
          <a:p>
            <a:r>
              <a:rPr b="0" lang="en-IN" sz="1800" spc="-1" strike="noStrike">
                <a:latin typeface="Arial"/>
              </a:rPr>
              <a:t>        </a:t>
            </a:r>
            <a:r>
              <a:rPr b="0" lang="en-IN" sz="1800" spc="-1" strike="noStrike">
                <a:latin typeface="Arial"/>
              </a:rPr>
              <a:t>System.out.println(x);</a:t>
            </a:r>
            <a:endParaRPr b="0" lang="en-IN" sz="1800" spc="-1" strike="noStrike">
              <a:latin typeface="Arial"/>
            </a:endParaRPr>
          </a:p>
          <a:p>
            <a:r>
              <a:rPr b="0" lang="en-IN" sz="1800" spc="-1" strike="noStrike">
                <a:latin typeface="Arial"/>
              </a:rPr>
              <a:t>    </a:t>
            </a:r>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    </a:t>
            </a:r>
            <a:r>
              <a:rPr b="0" lang="en-IN" sz="1800" spc="-1" strike="noStrike">
                <a:latin typeface="Arial"/>
              </a:rPr>
              <a:t>public static void main(String args[]) {</a:t>
            </a:r>
            <a:endParaRPr b="0" lang="en-IN" sz="1800" spc="-1" strike="noStrike">
              <a:latin typeface="Arial"/>
            </a:endParaRPr>
          </a:p>
          <a:p>
            <a:r>
              <a:rPr b="0" lang="en-IN" sz="1800" spc="-1" strike="noStrike">
                <a:latin typeface="Arial"/>
              </a:rPr>
              <a:t>        </a:t>
            </a:r>
            <a:r>
              <a:rPr b="0" lang="en-IN" sz="1800" spc="-1" strike="noStrike">
                <a:latin typeface="Arial"/>
              </a:rPr>
              <a:t>MathOp add = (a, b) -&gt; {</a:t>
            </a:r>
            <a:endParaRPr b="0" lang="en-IN" sz="1800" spc="-1" strike="noStrike">
              <a:latin typeface="Arial"/>
            </a:endParaRPr>
          </a:p>
          <a:p>
            <a:r>
              <a:rPr b="0" lang="en-IN" sz="1800" spc="-1" strike="noStrike">
                <a:latin typeface="Arial"/>
              </a:rPr>
              <a:t>            </a:t>
            </a:r>
            <a:r>
              <a:rPr b="0" lang="en-IN" sz="1800" spc="-1" strike="noStrike">
                <a:latin typeface="Arial"/>
              </a:rPr>
              <a:t>return a + b;</a:t>
            </a:r>
            <a:endParaRPr b="0" lang="en-IN" sz="1800" spc="-1" strike="noStrike">
              <a:latin typeface="Arial"/>
            </a:endParaRPr>
          </a:p>
          <a:p>
            <a:r>
              <a:rPr b="0" lang="en-IN" sz="1800" spc="-1" strike="noStrike">
                <a:latin typeface="Arial"/>
              </a:rPr>
              <a:t>        </a:t>
            </a:r>
            <a:r>
              <a:rPr b="0" lang="en-IN" sz="1800" spc="-1" strike="noStrike">
                <a:latin typeface="Arial"/>
              </a:rPr>
              <a:t>};</a:t>
            </a:r>
            <a:endParaRPr b="0" lang="en-IN" sz="1800" spc="-1" strike="noStrike">
              <a:latin typeface="Arial"/>
            </a:endParaRPr>
          </a:p>
          <a:p>
            <a:r>
              <a:rPr b="0" lang="en-IN" sz="1800" spc="-1" strike="noStrike">
                <a:latin typeface="Arial"/>
              </a:rPr>
              <a:t>        </a:t>
            </a:r>
            <a:r>
              <a:rPr b="0" lang="en-IN" sz="1800" spc="-1" strike="noStrike">
                <a:latin typeface="Arial"/>
              </a:rPr>
              <a:t>printResults(add.operate(2, 2));</a:t>
            </a:r>
            <a:endParaRPr b="0" lang="en-IN" sz="1800" spc="-1" strike="noStrike">
              <a:latin typeface="Arial"/>
            </a:endParaRPr>
          </a:p>
          <a:p>
            <a:r>
              <a:rPr b="0" lang="en-IN" sz="1800" spc="-1" strike="noStrike">
                <a:latin typeface="Arial"/>
              </a:rPr>
              <a:t>        </a:t>
            </a:r>
            <a:r>
              <a:rPr b="0" lang="en-IN" sz="1800" spc="-1" strike="noStrike">
                <a:latin typeface="Arial"/>
              </a:rPr>
              <a:t>//prints 4</a:t>
            </a:r>
            <a:endParaRPr b="0" lang="en-IN" sz="1800" spc="-1" strike="noStrike">
              <a:latin typeface="Arial"/>
            </a:endParaRPr>
          </a:p>
          <a:p>
            <a:r>
              <a:rPr b="0" lang="en-IN" sz="1800" spc="-1" strike="noStrike">
                <a:latin typeface="Arial"/>
              </a:rPr>
              <a:t>    </a:t>
            </a:r>
            <a:r>
              <a:rPr b="0" lang="en-IN" sz="1800" spc="-1" strike="noStrike">
                <a:latin typeface="Arial"/>
              </a:rPr>
              <a:t>}</a:t>
            </a:r>
            <a:endParaRPr b="0" lang="en-IN" sz="1800" spc="-1" strike="noStrike">
              <a:latin typeface="Arial"/>
            </a:endParaRPr>
          </a:p>
          <a:p>
            <a:r>
              <a:rPr b="0" lang="en-IN" sz="1800" spc="-1" strike="noStrike">
                <a:latin typeface="Arial"/>
              </a:rPr>
              <a:t>}</a:t>
            </a:r>
            <a:endParaRPr b="0" lang="en-IN" sz="1800" spc="-1" strike="noStrike">
              <a:latin typeface="Arial"/>
            </a:endParaRPr>
          </a:p>
        </p:txBody>
      </p:sp>
      <p:sp>
        <p:nvSpPr>
          <p:cNvPr id="135" name="TextShape 4"/>
          <p:cNvSpPr txBox="1"/>
          <p:nvPr/>
        </p:nvSpPr>
        <p:spPr>
          <a:xfrm>
            <a:off x="72000" y="5614560"/>
            <a:ext cx="12188160" cy="127728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800" spc="-1" strike="noStrike">
                <a:latin typeface="Arial"/>
              </a:rPr>
              <a:t>The above example shows the advantage of using a Java lambda expression over an anonymous class. You </a:t>
            </a:r>
            <a:r>
              <a:rPr b="0" lang="en-IN" sz="1800" spc="-1" strike="noStrike">
                <a:latin typeface="Arial"/>
              </a:rPr>
              <a:t>must explicitly create a new instance of the Print interface and implement its print method when using the </a:t>
            </a:r>
            <a:r>
              <a:rPr b="0" lang="en-IN" sz="1800" spc="-1" strike="noStrike">
                <a:latin typeface="Arial"/>
              </a:rPr>
              <a:t>anonymous class. This requires four more lines of code than using a Lambda expression.</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7" name="Picture 13_15" descr="Logo&#10;&#10;Description automatically generated"/>
          <p:cNvPicPr/>
          <p:nvPr/>
        </p:nvPicPr>
        <p:blipFill>
          <a:blip r:embed="rId1"/>
          <a:stretch/>
        </p:blipFill>
        <p:spPr>
          <a:xfrm>
            <a:off x="10231920" y="105480"/>
            <a:ext cx="1797840" cy="476280"/>
          </a:xfrm>
          <a:prstGeom prst="rect">
            <a:avLst/>
          </a:prstGeom>
          <a:ln>
            <a:noFill/>
          </a:ln>
        </p:spPr>
      </p:pic>
      <p:sp>
        <p:nvSpPr>
          <p:cNvPr id="138" name="TextShape 2"/>
          <p:cNvSpPr txBox="1"/>
          <p:nvPr/>
        </p:nvSpPr>
        <p:spPr>
          <a:xfrm>
            <a:off x="144000" y="216000"/>
            <a:ext cx="4824000" cy="821880"/>
          </a:xfrm>
          <a:prstGeom prst="rect">
            <a:avLst/>
          </a:prstGeom>
          <a:noFill/>
          <a:ln>
            <a:noFill/>
          </a:ln>
        </p:spPr>
        <p:txBody>
          <a:bodyPr lIns="90000" rIns="90000" tIns="45000" bIns="45000">
            <a:noAutofit/>
          </a:bodyPr>
          <a:p>
            <a:r>
              <a:rPr b="1" lang="en-IN" sz="2200" spc="-1" strike="noStrike">
                <a:latin typeface="Arial"/>
              </a:rPr>
              <a:t>2) Easier to work with Collections</a:t>
            </a:r>
            <a:endParaRPr b="1" lang="en-IN" sz="2200" spc="-1" strike="noStrike">
              <a:latin typeface="Arial"/>
            </a:endParaRPr>
          </a:p>
          <a:p>
            <a:endParaRPr b="0" lang="en-IN" sz="2200" spc="-1" strike="noStrike">
              <a:latin typeface="Arial"/>
            </a:endParaRPr>
          </a:p>
        </p:txBody>
      </p:sp>
      <p:sp>
        <p:nvSpPr>
          <p:cNvPr id="139" name="TextShape 3"/>
          <p:cNvSpPr txBox="1"/>
          <p:nvPr/>
        </p:nvSpPr>
        <p:spPr>
          <a:xfrm>
            <a:off x="321840" y="936000"/>
            <a:ext cx="7526160" cy="571320"/>
          </a:xfrm>
          <a:prstGeom prst="rect">
            <a:avLst/>
          </a:prstGeom>
          <a:noFill/>
          <a:ln>
            <a:noFill/>
          </a:ln>
        </p:spPr>
        <p:txBody>
          <a:bodyPr lIns="90000" rIns="90000" tIns="45000" bIns="45000">
            <a:noAutofit/>
          </a:bodyPr>
          <a:p>
            <a:r>
              <a:rPr b="0" lang="en-IN" sz="1500" spc="-1" strike="noStrike">
                <a:latin typeface="Arial"/>
              </a:rPr>
              <a:t>Lambdas provide a much more elegant way of working with collections. For example:</a:t>
            </a:r>
            <a:endParaRPr b="0" lang="en-IN" sz="1500" spc="-1" strike="noStrike">
              <a:latin typeface="Arial"/>
            </a:endParaRPr>
          </a:p>
          <a:p>
            <a:endParaRPr b="0" lang="en-IN" sz="1500" spc="-1" strike="noStrike">
              <a:latin typeface="Courier New"/>
              <a:ea typeface="Courier New"/>
            </a:endParaRPr>
          </a:p>
        </p:txBody>
      </p:sp>
      <p:sp>
        <p:nvSpPr>
          <p:cNvPr id="140" name="TextShape 4"/>
          <p:cNvSpPr txBox="1"/>
          <p:nvPr/>
        </p:nvSpPr>
        <p:spPr>
          <a:xfrm>
            <a:off x="576000" y="1584000"/>
            <a:ext cx="6408000" cy="3297960"/>
          </a:xfrm>
          <a:prstGeom prst="rect">
            <a:avLst/>
          </a:prstGeom>
          <a:noFill/>
          <a:ln>
            <a:noFill/>
          </a:ln>
        </p:spPr>
        <p:txBody>
          <a:bodyPr lIns="90000" rIns="90000" tIns="45000" bIns="45000">
            <a:noAutofit/>
          </a:bodyPr>
          <a:p>
            <a:pPr>
              <a:lnSpc>
                <a:spcPct val="100000"/>
              </a:lnSpc>
              <a:spcBef>
                <a:spcPts val="283"/>
              </a:spcBef>
              <a:spcAft>
                <a:spcPts val="283"/>
              </a:spcAft>
            </a:pPr>
            <a:r>
              <a:rPr b="0" lang="en-IN" sz="1800" spc="-1" strike="noStrike">
                <a:latin typeface="Arial"/>
              </a:rPr>
              <a:t>import java.util.*;</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public class MainClass {</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public static void main(String args[]) {</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List&lt;Character&gt; list = new ArrayList&lt;Character&gt;();</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list.add('a');</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list.add('b');</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list.add('c');</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list.forEach(x -&gt; System.out.println(x));</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    </a:t>
            </a:r>
            <a:r>
              <a:rPr b="0" lang="en-IN" sz="1800" spc="-1" strike="noStrike">
                <a:latin typeface="Arial"/>
              </a:rPr>
              <a:t>}</a:t>
            </a:r>
            <a:endParaRPr b="0" lang="en-IN" sz="1800" spc="-1" strike="noStrike">
              <a:latin typeface="Arial"/>
              <a:ea typeface="Noto Sans CJK SC"/>
            </a:endParaRPr>
          </a:p>
          <a:p>
            <a:pPr>
              <a:lnSpc>
                <a:spcPct val="100000"/>
              </a:lnSpc>
              <a:spcBef>
                <a:spcPts val="283"/>
              </a:spcBef>
              <a:spcAft>
                <a:spcPts val="283"/>
              </a:spcAft>
            </a:pPr>
            <a:r>
              <a:rPr b="0" lang="en-IN" sz="1800" spc="-1" strike="noStrike">
                <a:latin typeface="Arial"/>
              </a:rPr>
              <a:t>}</a:t>
            </a:r>
            <a:endParaRPr b="0" lang="en-IN" sz="1800" spc="-1" strike="noStrike">
              <a:latin typeface="Arial"/>
              <a:ea typeface="Noto Sans CJK SC"/>
            </a:endParaRPr>
          </a:p>
        </p:txBody>
      </p:sp>
      <p:sp>
        <p:nvSpPr>
          <p:cNvPr id="141" name="TextShape 5"/>
          <p:cNvSpPr txBox="1"/>
          <p:nvPr/>
        </p:nvSpPr>
        <p:spPr>
          <a:xfrm>
            <a:off x="81000" y="5112000"/>
            <a:ext cx="12231000" cy="144000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1600" spc="-1" strike="noStrike">
                <a:latin typeface="Arial"/>
              </a:rPr>
              <a:t>A Lambda expression x -&gt; System.out.println(x) that is applied to each element in the collection using the for Each method.</a:t>
            </a:r>
            <a:endParaRPr b="0" lang="en-IN" sz="16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1600" spc="-1" strike="noStrike">
                <a:latin typeface="Arial"/>
              </a:rPr>
              <a:t>When used with the Streams API, this is considered an internal iteration and may have some performance implications. More specifically, parallel processing is simple to implement with internal iterations because they offload iteration management to a process. This is in contrast to external iterations, which completely control how the iteration is implemented.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3" name="Picture 13_16" descr="Logo&#10;&#10;Description automatically generated"/>
          <p:cNvPicPr/>
          <p:nvPr/>
        </p:nvPicPr>
        <p:blipFill>
          <a:blip r:embed="rId1"/>
          <a:stretch/>
        </p:blipFill>
        <p:spPr>
          <a:xfrm>
            <a:off x="10231920" y="105480"/>
            <a:ext cx="1797840" cy="476280"/>
          </a:xfrm>
          <a:prstGeom prst="rect">
            <a:avLst/>
          </a:prstGeom>
          <a:ln>
            <a:noFill/>
          </a:ln>
        </p:spPr>
      </p:pic>
      <p:sp>
        <p:nvSpPr>
          <p:cNvPr id="144" name="TextShape 2"/>
          <p:cNvSpPr txBox="1"/>
          <p:nvPr/>
        </p:nvSpPr>
        <p:spPr>
          <a:xfrm>
            <a:off x="144000" y="144000"/>
            <a:ext cx="7128000" cy="821880"/>
          </a:xfrm>
          <a:prstGeom prst="rect">
            <a:avLst/>
          </a:prstGeom>
          <a:noFill/>
          <a:ln>
            <a:noFill/>
          </a:ln>
        </p:spPr>
        <p:txBody>
          <a:bodyPr lIns="90000" rIns="90000" tIns="45000" bIns="45000">
            <a:noAutofit/>
          </a:bodyPr>
          <a:p>
            <a:r>
              <a:rPr b="1" lang="en-IN" sz="2200" spc="-1" strike="noStrike">
                <a:solidFill>
                  <a:srgbClr val="c9211e"/>
                </a:solidFill>
                <a:latin typeface="Arial"/>
              </a:rPr>
              <a:t>Limitations of Java Lambda Expressions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145" name="TextShape 3"/>
          <p:cNvSpPr txBox="1"/>
          <p:nvPr/>
        </p:nvSpPr>
        <p:spPr>
          <a:xfrm>
            <a:off x="288000" y="788400"/>
            <a:ext cx="9576000" cy="1227600"/>
          </a:xfrm>
          <a:prstGeom prst="rect">
            <a:avLst/>
          </a:prstGeom>
          <a:noFill/>
          <a:ln>
            <a:noFill/>
          </a:ln>
        </p:spPr>
        <p:txBody>
          <a:bodyPr lIns="90000" rIns="90000" tIns="45000" bIns="45000">
            <a:noAutofit/>
          </a:bodyPr>
          <a:p>
            <a:r>
              <a:rPr b="0" lang="en-IN" sz="2000" spc="-1" strike="noStrike">
                <a:latin typeface="Arial"/>
              </a:rPr>
              <a:t>In Java, Lambda expressions (and anonymous classes) can only access the final (or effectively final) variables of the enclosing scope.</a:t>
            </a:r>
            <a:endParaRPr b="0" lang="en-IN" sz="2000" spc="-1" strike="noStrike">
              <a:latin typeface="Arial"/>
            </a:endParaRPr>
          </a:p>
          <a:p>
            <a:endParaRPr b="0" lang="en-IN" sz="2000" spc="-1" strike="noStrike">
              <a:latin typeface="Arial"/>
            </a:endParaRPr>
          </a:p>
        </p:txBody>
      </p:sp>
      <p:sp>
        <p:nvSpPr>
          <p:cNvPr id="146" name="TextShape 4"/>
          <p:cNvSpPr txBox="1"/>
          <p:nvPr/>
        </p:nvSpPr>
        <p:spPr>
          <a:xfrm>
            <a:off x="413640" y="1586160"/>
            <a:ext cx="2214360" cy="615600"/>
          </a:xfrm>
          <a:prstGeom prst="rect">
            <a:avLst/>
          </a:prstGeom>
          <a:noFill/>
          <a:ln>
            <a:noFill/>
          </a:ln>
        </p:spPr>
        <p:txBody>
          <a:bodyPr lIns="90000" rIns="90000" tIns="45000" bIns="45000">
            <a:noAutofit/>
          </a:bodyPr>
          <a:p>
            <a:r>
              <a:rPr b="0" lang="en-IN" sz="1800" spc="-1" strike="noStrike">
                <a:latin typeface="Arial"/>
              </a:rPr>
              <a:t>For example:</a:t>
            </a:r>
            <a:endParaRPr b="0" lang="en-IN" sz="1800" spc="-1" strike="noStrike">
              <a:latin typeface="Arial"/>
            </a:endParaRPr>
          </a:p>
          <a:p>
            <a:endParaRPr b="0" lang="en-IN" sz="1800" spc="-1" strike="noStrike">
              <a:latin typeface="Courier New"/>
              <a:ea typeface="Courier New"/>
            </a:endParaRPr>
          </a:p>
        </p:txBody>
      </p:sp>
      <p:sp>
        <p:nvSpPr>
          <p:cNvPr id="147" name="TextShape 5"/>
          <p:cNvSpPr txBox="1"/>
          <p:nvPr/>
        </p:nvSpPr>
        <p:spPr>
          <a:xfrm>
            <a:off x="288000" y="2160000"/>
            <a:ext cx="7776000" cy="3573720"/>
          </a:xfrm>
          <a:prstGeom prst="rect">
            <a:avLst/>
          </a:prstGeom>
          <a:noFill/>
          <a:ln>
            <a:noFill/>
          </a:ln>
        </p:spPr>
        <p:txBody>
          <a:bodyPr lIns="90000" rIns="90000" tIns="45000" bIns="45000">
            <a:noAutofit/>
          </a:bodyPr>
          <a:p>
            <a:pPr>
              <a:lnSpc>
                <a:spcPct val="100000"/>
              </a:lnSpc>
              <a:spcBef>
                <a:spcPts val="850"/>
              </a:spcBef>
              <a:spcAft>
                <a:spcPts val="850"/>
              </a:spcAft>
            </a:pPr>
            <a:r>
              <a:rPr b="0" lang="en-IN" sz="2200" spc="-1" strike="noStrike">
                <a:latin typeface="Arial"/>
              </a:rPr>
              <a:t>void fn() </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    </a:t>
            </a:r>
            <a:r>
              <a:rPr b="0" lang="en-IN" sz="2200" spc="-1" strike="noStrike">
                <a:latin typeface="Arial"/>
              </a:rPr>
              <a:t>int myVar = 42;</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    </a:t>
            </a:r>
            <a:r>
              <a:rPr b="0" lang="en-IN" sz="2200" spc="-1" strike="noStrike">
                <a:latin typeface="Arial"/>
              </a:rPr>
              <a:t>Supplier&lt;Integer&gt; lambdaFun = () -&gt; myVar; // error</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    </a:t>
            </a:r>
            <a:r>
              <a:rPr b="0" lang="en-IN" sz="2200" spc="-1" strike="noStrike">
                <a:latin typeface="Arial"/>
              </a:rPr>
              <a:t>myVar++;</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    </a:t>
            </a:r>
            <a:r>
              <a:rPr b="0" lang="en-IN" sz="2200" spc="-1" strike="noStrike">
                <a:latin typeface="Arial"/>
              </a:rPr>
              <a:t>System.out.println(lambdaFun.get());</a:t>
            </a:r>
            <a:endParaRPr b="0" lang="en-IN" sz="2200" spc="-1" strike="noStrike">
              <a:latin typeface="Arial"/>
              <a:ea typeface="Noto Sans CJK SC"/>
            </a:endParaRPr>
          </a:p>
          <a:p>
            <a:pPr>
              <a:lnSpc>
                <a:spcPct val="100000"/>
              </a:lnSpc>
              <a:spcBef>
                <a:spcPts val="850"/>
              </a:spcBef>
              <a:spcAft>
                <a:spcPts val="850"/>
              </a:spcAft>
            </a:pPr>
            <a:r>
              <a:rPr b="0" lang="en-IN" sz="2200" spc="-1" strike="noStrike">
                <a:latin typeface="Arial"/>
              </a:rPr>
              <a:t>}</a:t>
            </a:r>
            <a:endParaRPr b="0" lang="en-IN" sz="22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3" name="Picture 13_0" descr="Logo&#10;&#10;Description automatically generated"/>
          <p:cNvPicPr/>
          <p:nvPr/>
        </p:nvPicPr>
        <p:blipFill>
          <a:blip r:embed="rId1"/>
          <a:stretch/>
        </p:blipFill>
        <p:spPr>
          <a:xfrm>
            <a:off x="10231920" y="105480"/>
            <a:ext cx="1797840" cy="476280"/>
          </a:xfrm>
          <a:prstGeom prst="rect">
            <a:avLst/>
          </a:prstGeom>
          <a:ln>
            <a:noFill/>
          </a:ln>
        </p:spPr>
      </p:pic>
      <p:sp>
        <p:nvSpPr>
          <p:cNvPr id="44" name="TextShape 2"/>
          <p:cNvSpPr txBox="1"/>
          <p:nvPr/>
        </p:nvSpPr>
        <p:spPr>
          <a:xfrm>
            <a:off x="216000" y="185760"/>
            <a:ext cx="3690360" cy="822240"/>
          </a:xfrm>
          <a:prstGeom prst="rect">
            <a:avLst/>
          </a:prstGeom>
          <a:noFill/>
          <a:ln>
            <a:noFill/>
          </a:ln>
        </p:spPr>
        <p:txBody>
          <a:bodyPr lIns="90000" rIns="90000" tIns="45000" bIns="45000">
            <a:noAutofit/>
          </a:bodyPr>
          <a:p>
            <a:r>
              <a:rPr b="1" lang="en-IN" sz="2200" spc="-1" strike="noStrike">
                <a:solidFill>
                  <a:srgbClr val="c9211e"/>
                </a:solidFill>
                <a:latin typeface="Arial"/>
              </a:rPr>
              <a:t>Java Lambda Expressions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45" name="TextShape 3"/>
          <p:cNvSpPr txBox="1"/>
          <p:nvPr/>
        </p:nvSpPr>
        <p:spPr>
          <a:xfrm>
            <a:off x="4320" y="1394640"/>
            <a:ext cx="12241800" cy="3764880"/>
          </a:xfrm>
          <a:prstGeom prst="rect">
            <a:avLst/>
          </a:prstGeom>
          <a:noFill/>
          <a:ln>
            <a:noFill/>
          </a:ln>
        </p:spPr>
        <p:txBody>
          <a:bodyPr lIns="90000" rIns="90000" tIns="45000" bIns="45000">
            <a:noAutofit/>
          </a:bodyPr>
          <a:p>
            <a:pPr marL="216000" indent="-216000" algn="just">
              <a:lnSpc>
                <a:spcPct val="150000"/>
              </a:lnSpc>
              <a:spcBef>
                <a:spcPts val="1757"/>
              </a:spcBef>
              <a:spcAft>
                <a:spcPts val="1559"/>
              </a:spcAft>
              <a:buClr>
                <a:srgbClr val="000000"/>
              </a:buClr>
              <a:buSzPct val="45000"/>
              <a:buFont typeface="Wingdings" charset="2"/>
              <a:buChar char=""/>
            </a:pPr>
            <a:r>
              <a:rPr b="0" lang="en-IN" sz="2000" spc="-1" strike="noStrike">
                <a:latin typeface="Arial"/>
              </a:rPr>
              <a:t>Lambda expression </a:t>
            </a:r>
            <a:r>
              <a:rPr b="0" lang="en-IN" sz="2000" spc="-1" strike="noStrike">
                <a:latin typeface="Arial"/>
              </a:rPr>
              <a:t>is a new and </a:t>
            </a:r>
            <a:r>
              <a:rPr b="0" lang="en-IN" sz="2000" spc="-1" strike="noStrike">
                <a:latin typeface="Arial"/>
              </a:rPr>
              <a:t>important feature of </a:t>
            </a:r>
            <a:r>
              <a:rPr b="0" lang="en-IN" sz="2000" spc="-1" strike="noStrike">
                <a:latin typeface="Arial"/>
              </a:rPr>
              <a:t>Java which was </a:t>
            </a:r>
            <a:r>
              <a:rPr b="0" lang="en-IN" sz="2000" spc="-1" strike="noStrike">
                <a:latin typeface="Arial"/>
              </a:rPr>
              <a:t>included in Java SE </a:t>
            </a:r>
            <a:r>
              <a:rPr b="0" lang="en-IN" sz="2000" spc="-1" strike="noStrike">
                <a:latin typeface="Arial"/>
              </a:rPr>
              <a:t>8. It provides a clear </a:t>
            </a:r>
            <a:r>
              <a:rPr b="0" lang="en-IN" sz="2000" spc="-1" strike="noStrike">
                <a:latin typeface="Arial"/>
              </a:rPr>
              <a:t>and concise way to </a:t>
            </a:r>
            <a:r>
              <a:rPr b="0" lang="en-IN" sz="2000" spc="-1" strike="noStrike">
                <a:latin typeface="Arial"/>
              </a:rPr>
              <a:t>represent one </a:t>
            </a:r>
            <a:r>
              <a:rPr b="0" lang="en-IN" sz="2000" spc="-1" strike="noStrike">
                <a:latin typeface="Arial"/>
              </a:rPr>
              <a:t>method interface </a:t>
            </a:r>
            <a:r>
              <a:rPr b="0" lang="en-IN" sz="2000" spc="-1" strike="noStrike">
                <a:latin typeface="Arial"/>
              </a:rPr>
              <a:t>using an expression. </a:t>
            </a:r>
            <a:r>
              <a:rPr b="0" lang="en-IN" sz="2000" spc="-1" strike="noStrike">
                <a:latin typeface="Arial"/>
              </a:rPr>
              <a:t>It is very useful in </a:t>
            </a:r>
            <a:r>
              <a:rPr b="0" lang="en-IN" sz="2000" spc="-1" strike="noStrike">
                <a:latin typeface="Arial"/>
              </a:rPr>
              <a:t>collection library. It </a:t>
            </a:r>
            <a:r>
              <a:rPr b="0" lang="en-IN" sz="2000" spc="-1" strike="noStrike">
                <a:latin typeface="Arial"/>
              </a:rPr>
              <a:t>helps to iterate, filter </a:t>
            </a:r>
            <a:r>
              <a:rPr b="0" lang="en-IN" sz="2000" spc="-1" strike="noStrike">
                <a:latin typeface="Arial"/>
              </a:rPr>
              <a:t>and extract data </a:t>
            </a:r>
            <a:r>
              <a:rPr b="0" lang="en-IN" sz="2000" spc="-1" strike="noStrike">
                <a:latin typeface="Arial"/>
              </a:rPr>
              <a:t>from collection.</a:t>
            </a:r>
            <a:endParaRPr b="0" lang="en-IN" sz="2000" spc="-1" strike="noStrike">
              <a:latin typeface="Arial"/>
              <a:ea typeface="Noto Sans CJK SC"/>
            </a:endParaRPr>
          </a:p>
          <a:p>
            <a:pPr marL="216000" indent="-216000" algn="just">
              <a:lnSpc>
                <a:spcPct val="150000"/>
              </a:lnSpc>
              <a:spcBef>
                <a:spcPts val="1757"/>
              </a:spcBef>
              <a:spcAft>
                <a:spcPts val="1559"/>
              </a:spcAft>
              <a:buClr>
                <a:srgbClr val="000000"/>
              </a:buClr>
              <a:buSzPct val="45000"/>
              <a:buFont typeface="Wingdings" charset="2"/>
              <a:buChar char=""/>
            </a:pPr>
            <a:r>
              <a:rPr b="0" lang="en-IN" sz="2000" spc="-1" strike="noStrike">
                <a:latin typeface="Arial"/>
              </a:rPr>
              <a:t>The Lambda </a:t>
            </a:r>
            <a:r>
              <a:rPr b="0" lang="en-IN" sz="2000" spc="-1" strike="noStrike">
                <a:latin typeface="Arial"/>
              </a:rPr>
              <a:t>expression is used </a:t>
            </a:r>
            <a:r>
              <a:rPr b="0" lang="en-IN" sz="2000" spc="-1" strike="noStrike">
                <a:latin typeface="Arial"/>
              </a:rPr>
              <a:t>to provide the </a:t>
            </a:r>
            <a:r>
              <a:rPr b="0" lang="en-IN" sz="2000" spc="-1" strike="noStrike">
                <a:latin typeface="Arial"/>
              </a:rPr>
              <a:t>implementation of an </a:t>
            </a:r>
            <a:r>
              <a:rPr b="0" lang="en-IN" sz="2000" spc="-1" strike="noStrike">
                <a:latin typeface="Arial"/>
              </a:rPr>
              <a:t>interface which has </a:t>
            </a:r>
            <a:r>
              <a:rPr b="0" lang="en-IN" sz="2000" spc="-1" strike="noStrike">
                <a:latin typeface="Arial"/>
              </a:rPr>
              <a:t>functional interface. </a:t>
            </a:r>
            <a:r>
              <a:rPr b="0" lang="en-IN" sz="2000" spc="-1" strike="noStrike">
                <a:latin typeface="Arial"/>
              </a:rPr>
              <a:t>It saves a lot of </a:t>
            </a:r>
            <a:r>
              <a:rPr b="0" lang="en-IN" sz="2000" spc="-1" strike="noStrike">
                <a:latin typeface="Arial"/>
              </a:rPr>
              <a:t>code. In case of </a:t>
            </a:r>
            <a:r>
              <a:rPr b="0" lang="en-IN" sz="2000" spc="-1" strike="noStrike">
                <a:latin typeface="Arial"/>
              </a:rPr>
              <a:t>lambda expression, </a:t>
            </a:r>
            <a:r>
              <a:rPr b="0" lang="en-IN" sz="2000" spc="-1" strike="noStrike">
                <a:latin typeface="Arial"/>
              </a:rPr>
              <a:t>we don't need to </a:t>
            </a:r>
            <a:r>
              <a:rPr b="0" lang="en-IN" sz="2000" spc="-1" strike="noStrike">
                <a:latin typeface="Arial"/>
              </a:rPr>
              <a:t>define the method </a:t>
            </a:r>
            <a:r>
              <a:rPr b="0" lang="en-IN" sz="2000" spc="-1" strike="noStrike">
                <a:latin typeface="Arial"/>
              </a:rPr>
              <a:t>again for providing </a:t>
            </a:r>
            <a:r>
              <a:rPr b="0" lang="en-IN" sz="2000" spc="-1" strike="noStrike">
                <a:latin typeface="Arial"/>
              </a:rPr>
              <a:t>the implementation. </a:t>
            </a:r>
            <a:r>
              <a:rPr b="0" lang="en-IN" sz="2000" spc="-1" strike="noStrike">
                <a:latin typeface="Arial"/>
              </a:rPr>
              <a:t>Here, we just write </a:t>
            </a:r>
            <a:r>
              <a:rPr b="0" lang="en-IN" sz="2000" spc="-1" strike="noStrike">
                <a:latin typeface="Arial"/>
              </a:rPr>
              <a:t>the implementation </a:t>
            </a:r>
            <a:r>
              <a:rPr b="0" lang="en-IN" sz="2000" spc="-1" strike="noStrike">
                <a:latin typeface="Arial"/>
              </a:rPr>
              <a:t>code.</a:t>
            </a:r>
            <a:endParaRPr b="0" lang="en-IN" sz="2000" spc="-1" strike="noStrike">
              <a:latin typeface="Arial"/>
              <a:ea typeface="Noto Sans CJK SC"/>
            </a:endParaRPr>
          </a:p>
          <a:p>
            <a:pPr marL="216000" indent="-216000">
              <a:lnSpc>
                <a:spcPct val="100000"/>
              </a:lnSpc>
              <a:spcBef>
                <a:spcPts val="1757"/>
              </a:spcBef>
              <a:spcAft>
                <a:spcPts val="1559"/>
              </a:spcAft>
              <a:buClr>
                <a:srgbClr val="000000"/>
              </a:buClr>
              <a:buSzPct val="45000"/>
              <a:buFont typeface="Wingdings" charset="2"/>
              <a:buChar char=""/>
            </a:pPr>
            <a:r>
              <a:rPr b="0" lang="en-IN" sz="2000" spc="-1" strike="noStrike">
                <a:latin typeface="Arial"/>
              </a:rPr>
              <a:t>Java lambda </a:t>
            </a:r>
            <a:r>
              <a:rPr b="0" lang="en-IN" sz="2000" spc="-1" strike="noStrike">
                <a:latin typeface="Arial"/>
              </a:rPr>
              <a:t>expression is treated </a:t>
            </a:r>
            <a:r>
              <a:rPr b="0" lang="en-IN" sz="2000" spc="-1" strike="noStrike">
                <a:latin typeface="Arial"/>
              </a:rPr>
              <a:t>as a function, so </a:t>
            </a:r>
            <a:r>
              <a:rPr b="0" lang="en-IN" sz="2000" spc="-1" strike="noStrike">
                <a:latin typeface="Arial"/>
              </a:rPr>
              <a:t>compiler does not </a:t>
            </a:r>
            <a:r>
              <a:rPr b="0" lang="en-IN" sz="2000" spc="-1" strike="noStrike">
                <a:latin typeface="Arial"/>
              </a:rPr>
              <a:t>create .class file.</a:t>
            </a:r>
            <a:endParaRPr b="0" lang="en-IN" sz="20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9" name="Picture 13_17" descr="Logo&#10;&#10;Description automatically generated"/>
          <p:cNvPicPr/>
          <p:nvPr/>
        </p:nvPicPr>
        <p:blipFill>
          <a:blip r:embed="rId1"/>
          <a:stretch/>
        </p:blipFill>
        <p:spPr>
          <a:xfrm>
            <a:off x="10231920" y="105480"/>
            <a:ext cx="1797840" cy="476280"/>
          </a:xfrm>
          <a:prstGeom prst="rect">
            <a:avLst/>
          </a:prstGeom>
          <a:ln>
            <a:noFill/>
          </a:ln>
        </p:spPr>
      </p:pic>
      <p:sp>
        <p:nvSpPr>
          <p:cNvPr id="150" name="TextShape 2"/>
          <p:cNvSpPr txBox="1"/>
          <p:nvPr/>
        </p:nvSpPr>
        <p:spPr>
          <a:xfrm>
            <a:off x="3456000" y="113760"/>
            <a:ext cx="4608000" cy="878400"/>
          </a:xfrm>
          <a:prstGeom prst="rect">
            <a:avLst/>
          </a:prstGeom>
          <a:noFill/>
          <a:ln>
            <a:noFill/>
          </a:ln>
        </p:spPr>
        <p:txBody>
          <a:bodyPr lIns="90000" rIns="90000" tIns="45000" bIns="45000">
            <a:noAutofit/>
          </a:bodyPr>
          <a:p>
            <a:pPr algn="ctr">
              <a:spcBef>
                <a:spcPts val="1191"/>
              </a:spcBef>
              <a:spcAft>
                <a:spcPts val="992"/>
              </a:spcAft>
            </a:pPr>
            <a:r>
              <a:rPr b="1" lang="en-IN" sz="2600" spc="-1" strike="noStrike">
                <a:solidFill>
                  <a:srgbClr val="c9211e"/>
                </a:solidFill>
                <a:latin typeface="Arial"/>
              </a:rPr>
              <a:t>Annotations in Java</a:t>
            </a:r>
            <a:endParaRPr b="1" lang="en-IN" sz="2600" spc="-1" strike="noStrike">
              <a:solidFill>
                <a:srgbClr val="c9211e"/>
              </a:solidFill>
              <a:latin typeface="Arial"/>
            </a:endParaRPr>
          </a:p>
          <a:p>
            <a:pPr algn="ctr">
              <a:spcBef>
                <a:spcPts val="1191"/>
              </a:spcBef>
              <a:spcAft>
                <a:spcPts val="992"/>
              </a:spcAft>
            </a:pPr>
            <a:endParaRPr b="0" lang="en-IN" sz="2600" spc="-1" strike="noStrike">
              <a:solidFill>
                <a:srgbClr val="c9211e"/>
              </a:solidFill>
              <a:latin typeface="Arial"/>
            </a:endParaRPr>
          </a:p>
        </p:txBody>
      </p:sp>
      <p:sp>
        <p:nvSpPr>
          <p:cNvPr id="151" name="TextShape 3"/>
          <p:cNvSpPr txBox="1"/>
          <p:nvPr/>
        </p:nvSpPr>
        <p:spPr>
          <a:xfrm>
            <a:off x="0" y="792000"/>
            <a:ext cx="11376000" cy="4896000"/>
          </a:xfrm>
          <a:prstGeom prst="rect">
            <a:avLst/>
          </a:prstGeom>
          <a:noFill/>
          <a:ln>
            <a:noFill/>
          </a:ln>
        </p:spPr>
        <p:txBody>
          <a:bodyPr lIns="90000" rIns="90000" tIns="45000" bIns="45000">
            <a:noAutofit/>
          </a:bodyPr>
          <a:p>
            <a:pPr>
              <a:lnSpc>
                <a:spcPct val="150000"/>
              </a:lnSpc>
              <a:spcBef>
                <a:spcPts val="850"/>
              </a:spcBef>
              <a:spcAft>
                <a:spcPts val="850"/>
              </a:spcAft>
            </a:pPr>
            <a:r>
              <a:rPr b="0" lang="en-IN" sz="1800" spc="-1" strike="noStrike">
                <a:latin typeface="Arial"/>
              </a:rPr>
              <a:t>Annotations in Java provide additional information to the compiler and JVM. An annotation is a tag representing metadata about classes, interfaces, variables, methods, or fields. Annotations do not impact the execution of the code that they annotate. </a:t>
            </a:r>
            <a:endParaRPr b="0" lang="en-IN" sz="1800" spc="-1" strike="noStrike">
              <a:latin typeface="Arial"/>
              <a:ea typeface="Noto Sans CJK SC"/>
            </a:endParaRPr>
          </a:p>
          <a:p>
            <a:pPr>
              <a:lnSpc>
                <a:spcPct val="100000"/>
              </a:lnSpc>
              <a:spcBef>
                <a:spcPts val="283"/>
              </a:spcBef>
              <a:spcAft>
                <a:spcPts val="283"/>
              </a:spcAft>
            </a:pPr>
            <a:r>
              <a:rPr b="1" lang="en-IN" sz="1800" spc="-1" strike="noStrike">
                <a:latin typeface="Arial"/>
              </a:rPr>
              <a:t>Some of the characteristics of annotations are:</a:t>
            </a:r>
            <a:endParaRPr b="0" lang="en-IN" sz="1800" spc="-1" strike="noStrike">
              <a:latin typeface="Arial"/>
              <a:ea typeface="Noto Sans CJK SC"/>
            </a:endParaRPr>
          </a:p>
          <a:p>
            <a:pPr>
              <a:lnSpc>
                <a:spcPct val="100000"/>
              </a:lnSpc>
              <a:spcBef>
                <a:spcPts val="283"/>
              </a:spcBef>
              <a:spcAft>
                <a:spcPts val="283"/>
              </a:spcAft>
            </a:pP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Begin with ‘@’</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Do not alter the execution of the program</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Provide supplemental information and help to link metadata with elements of a program such as classes, variables, constructs, methods, etc. </a:t>
            </a:r>
            <a:endParaRPr b="0" lang="en-IN" sz="1800" spc="-1" strike="noStrike">
              <a:latin typeface="Arial"/>
              <a:ea typeface="Noto Sans CJK SC"/>
            </a:endParaRPr>
          </a:p>
          <a:p>
            <a:pPr marL="216000" indent="-216000">
              <a:lnSpc>
                <a:spcPct val="150000"/>
              </a:lnSpc>
              <a:spcBef>
                <a:spcPts val="283"/>
              </a:spcBef>
              <a:spcAft>
                <a:spcPts val="283"/>
              </a:spcAft>
              <a:buClr>
                <a:srgbClr val="000000"/>
              </a:buClr>
              <a:buSzPct val="45000"/>
              <a:buFont typeface="Wingdings" charset="2"/>
              <a:buChar char=""/>
            </a:pPr>
            <a:r>
              <a:rPr b="0" lang="en-IN" sz="1800" spc="-1" strike="noStrike">
                <a:latin typeface="Arial"/>
              </a:rPr>
              <a:t>Are different from comments since they can affect how the program is treated by the compiler</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53" name="Picture 13_18" descr="Logo&#10;&#10;Description automatically generated"/>
          <p:cNvPicPr/>
          <p:nvPr/>
        </p:nvPicPr>
        <p:blipFill>
          <a:blip r:embed="rId1"/>
          <a:stretch/>
        </p:blipFill>
        <p:spPr>
          <a:xfrm>
            <a:off x="10231920" y="105480"/>
            <a:ext cx="1797840" cy="476280"/>
          </a:xfrm>
          <a:prstGeom prst="rect">
            <a:avLst/>
          </a:prstGeom>
          <a:ln>
            <a:noFill/>
          </a:ln>
        </p:spPr>
      </p:pic>
      <p:sp>
        <p:nvSpPr>
          <p:cNvPr id="154" name="TextShape 2"/>
          <p:cNvSpPr txBox="1"/>
          <p:nvPr/>
        </p:nvSpPr>
        <p:spPr>
          <a:xfrm>
            <a:off x="144000" y="200520"/>
            <a:ext cx="5616000" cy="792720"/>
          </a:xfrm>
          <a:prstGeom prst="rect">
            <a:avLst/>
          </a:prstGeom>
          <a:noFill/>
          <a:ln>
            <a:noFill/>
          </a:ln>
        </p:spPr>
        <p:txBody>
          <a:bodyPr lIns="90000" rIns="90000" tIns="45000" bIns="45000">
            <a:noAutofit/>
          </a:bodyPr>
          <a:p>
            <a:r>
              <a:rPr b="1" lang="en-IN" sz="2000" spc="-1" strike="noStrike">
                <a:solidFill>
                  <a:srgbClr val="c9211e"/>
                </a:solidFill>
                <a:latin typeface="Arial"/>
              </a:rPr>
              <a:t>Hierarchy of Annotations in Java</a:t>
            </a:r>
            <a:endParaRPr b="1" lang="en-IN" sz="2000" spc="-1" strike="noStrike">
              <a:solidFill>
                <a:srgbClr val="c9211e"/>
              </a:solidFill>
              <a:latin typeface="Arial"/>
            </a:endParaRPr>
          </a:p>
          <a:p>
            <a:endParaRPr b="0" lang="en-IN" sz="2000" spc="-1" strike="noStrike">
              <a:solidFill>
                <a:srgbClr val="c9211e"/>
              </a:solidFill>
              <a:latin typeface="Arial"/>
            </a:endParaRPr>
          </a:p>
        </p:txBody>
      </p:sp>
      <p:pic>
        <p:nvPicPr>
          <p:cNvPr id="155" name="" descr=""/>
          <p:cNvPicPr/>
          <p:nvPr/>
        </p:nvPicPr>
        <p:blipFill>
          <a:blip r:embed="rId2"/>
          <a:stretch/>
        </p:blipFill>
        <p:spPr>
          <a:xfrm>
            <a:off x="3011760" y="1113840"/>
            <a:ext cx="5916240" cy="47181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57" name="Picture 13_20" descr="Logo&#10;&#10;Description automatically generated"/>
          <p:cNvPicPr/>
          <p:nvPr/>
        </p:nvPicPr>
        <p:blipFill>
          <a:blip r:embed="rId1"/>
          <a:stretch/>
        </p:blipFill>
        <p:spPr>
          <a:xfrm>
            <a:off x="10231920" y="105480"/>
            <a:ext cx="1797840" cy="476280"/>
          </a:xfrm>
          <a:prstGeom prst="rect">
            <a:avLst/>
          </a:prstGeom>
          <a:ln>
            <a:noFill/>
          </a:ln>
        </p:spPr>
      </p:pic>
      <p:sp>
        <p:nvSpPr>
          <p:cNvPr id="158" name="TextShape 2"/>
          <p:cNvSpPr txBox="1"/>
          <p:nvPr/>
        </p:nvSpPr>
        <p:spPr>
          <a:xfrm>
            <a:off x="288000" y="272520"/>
            <a:ext cx="5760000" cy="821880"/>
          </a:xfrm>
          <a:prstGeom prst="rect">
            <a:avLst/>
          </a:prstGeom>
          <a:noFill/>
          <a:ln>
            <a:noFill/>
          </a:ln>
        </p:spPr>
        <p:txBody>
          <a:bodyPr lIns="90000" rIns="90000" tIns="45000" bIns="45000">
            <a:noAutofit/>
          </a:bodyPr>
          <a:p>
            <a:r>
              <a:rPr b="1" lang="en-IN" sz="2200" spc="-1" strike="noStrike">
                <a:solidFill>
                  <a:srgbClr val="c9211e"/>
                </a:solidFill>
                <a:latin typeface="Arial"/>
              </a:rPr>
              <a:t>Categories of Annotations</a:t>
            </a:r>
            <a:endParaRPr b="1" lang="en-IN" sz="2200" spc="-1" strike="noStrike">
              <a:latin typeface="Arial"/>
            </a:endParaRPr>
          </a:p>
          <a:p>
            <a:endParaRPr b="0" lang="en-IN" sz="2200" spc="-1" strike="noStrike">
              <a:latin typeface="Arial"/>
            </a:endParaRPr>
          </a:p>
        </p:txBody>
      </p:sp>
      <p:sp>
        <p:nvSpPr>
          <p:cNvPr id="159" name="TextShape 3"/>
          <p:cNvSpPr txBox="1"/>
          <p:nvPr/>
        </p:nvSpPr>
        <p:spPr>
          <a:xfrm>
            <a:off x="419760" y="860400"/>
            <a:ext cx="7140240" cy="1021320"/>
          </a:xfrm>
          <a:prstGeom prst="rect">
            <a:avLst/>
          </a:prstGeom>
          <a:noFill/>
          <a:ln>
            <a:noFill/>
          </a:ln>
        </p:spPr>
        <p:txBody>
          <a:bodyPr lIns="90000" rIns="90000" tIns="45000" bIns="45000">
            <a:noAutofit/>
          </a:bodyPr>
          <a:p>
            <a:r>
              <a:rPr b="0" lang="en-IN" sz="1800" spc="-1" strike="noStrike">
                <a:latin typeface="Arial"/>
              </a:rPr>
              <a:t>Annotations can be categorized broadly into 5 categories:</a:t>
            </a:r>
            <a:endParaRPr b="0" lang="en-IN" sz="1800" spc="-1" strike="noStrike">
              <a:latin typeface="Arial"/>
            </a:endParaRPr>
          </a:p>
          <a:p>
            <a:endParaRPr b="0" lang="en-IN" sz="1800" spc="-1" strike="noStrike">
              <a:latin typeface="Arial"/>
            </a:endParaRPr>
          </a:p>
        </p:txBody>
      </p:sp>
      <p:pic>
        <p:nvPicPr>
          <p:cNvPr id="160" name="" descr=""/>
          <p:cNvPicPr/>
          <p:nvPr/>
        </p:nvPicPr>
        <p:blipFill>
          <a:blip r:embed="rId2"/>
          <a:stretch/>
        </p:blipFill>
        <p:spPr>
          <a:xfrm>
            <a:off x="3312000" y="1986120"/>
            <a:ext cx="5904000" cy="42778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a:t>
            </a:r>
            <a:r>
              <a:rPr b="1" lang="en-US" sz="1050" spc="299" strike="noStrike">
                <a:solidFill>
                  <a:srgbClr val="808080"/>
                </a:solidFill>
                <a:latin typeface="Roboto"/>
                <a:ea typeface="Roboto"/>
              </a:rPr>
              <a:t>Program</a:t>
            </a:r>
            <a:endParaRPr b="0" lang="en-IN" sz="1050" spc="-1" strike="noStrike">
              <a:latin typeface="Arial"/>
            </a:endParaRPr>
          </a:p>
        </p:txBody>
      </p:sp>
      <p:pic>
        <p:nvPicPr>
          <p:cNvPr id="162" name="Picture 13_21" descr="Logo&#10;&#10;Description automatically generated"/>
          <p:cNvPicPr/>
          <p:nvPr/>
        </p:nvPicPr>
        <p:blipFill>
          <a:blip r:embed="rId1"/>
          <a:stretch/>
        </p:blipFill>
        <p:spPr>
          <a:xfrm>
            <a:off x="10231920" y="105480"/>
            <a:ext cx="1797840" cy="476280"/>
          </a:xfrm>
          <a:prstGeom prst="rect">
            <a:avLst/>
          </a:prstGeom>
          <a:ln>
            <a:noFill/>
          </a:ln>
        </p:spPr>
      </p:pic>
      <p:sp>
        <p:nvSpPr>
          <p:cNvPr id="163" name="TextShape 2"/>
          <p:cNvSpPr txBox="1"/>
          <p:nvPr/>
        </p:nvSpPr>
        <p:spPr>
          <a:xfrm>
            <a:off x="144000" y="144000"/>
            <a:ext cx="12048120" cy="4435560"/>
          </a:xfrm>
          <a:prstGeom prst="rect">
            <a:avLst/>
          </a:prstGeom>
          <a:noFill/>
          <a:ln>
            <a:noFill/>
          </a:ln>
        </p:spPr>
        <p:txBody>
          <a:bodyPr lIns="90000" rIns="90000" tIns="45000" bIns="45000">
            <a:noAutofit/>
          </a:bodyPr>
          <a:p>
            <a:pPr>
              <a:lnSpc>
                <a:spcPct val="100000"/>
              </a:lnSpc>
            </a:pPr>
            <a:r>
              <a:rPr b="1" lang="en-IN" sz="2600" spc="-1" strike="noStrike">
                <a:latin typeface="Arial"/>
              </a:rPr>
              <a:t>Category 1: Marker Annotations</a:t>
            </a:r>
            <a:endParaRPr b="0" lang="en-IN" sz="2600" spc="-1" strike="noStrike">
              <a:latin typeface="Arial"/>
              <a:ea typeface="Noto Sans CJK SC"/>
            </a:endParaRPr>
          </a:p>
          <a:p>
            <a:pPr>
              <a:lnSpc>
                <a:spcPct val="100000"/>
              </a:lnSpc>
            </a:pPr>
            <a:endParaRPr b="0" lang="en-IN" sz="2600" spc="-1" strike="noStrike">
              <a:latin typeface="Arial"/>
              <a:ea typeface="Noto Sans CJK SC"/>
            </a:endParaRPr>
          </a:p>
          <a:p>
            <a:pPr>
              <a:lnSpc>
                <a:spcPct val="150000"/>
              </a:lnSpc>
              <a:spcBef>
                <a:spcPts val="567"/>
              </a:spcBef>
              <a:spcAft>
                <a:spcPts val="567"/>
              </a:spcAft>
            </a:pPr>
            <a:r>
              <a:rPr b="0" lang="en-IN" sz="2600" spc="-1" strike="noStrike">
                <a:latin typeface="Arial"/>
              </a:rPr>
              <a:t>The marker annotation is used to mark a declaration. It does not include any members or data. Only the presence of a marker annotation as an annotation is sufficient. An example of Marker Annotation is @Override</a:t>
            </a:r>
            <a:endParaRPr b="0" lang="en-IN" sz="2600" spc="-1" strike="noStrike">
              <a:latin typeface="Arial"/>
              <a:ea typeface="Noto Sans CJK SC"/>
            </a:endParaRPr>
          </a:p>
          <a:p>
            <a:pPr>
              <a:lnSpc>
                <a:spcPct val="150000"/>
              </a:lnSpc>
              <a:spcBef>
                <a:spcPts val="567"/>
              </a:spcBef>
              <a:spcAft>
                <a:spcPts val="567"/>
              </a:spcAft>
            </a:pPr>
            <a:endParaRPr b="0" lang="en-IN" sz="2600" spc="-1" strike="noStrike">
              <a:latin typeface="Arial"/>
              <a:ea typeface="Noto Sans CJK SC"/>
            </a:endParaRPr>
          </a:p>
          <a:p>
            <a:pPr>
              <a:lnSpc>
                <a:spcPct val="150000"/>
              </a:lnSpc>
            </a:pPr>
            <a:r>
              <a:rPr b="1" lang="en-IN" sz="2400" spc="-1" strike="noStrike">
                <a:latin typeface="Arial"/>
              </a:rPr>
              <a:t>Example</a:t>
            </a:r>
            <a:endParaRPr b="0" lang="en-IN" sz="2400" spc="-1" strike="noStrike">
              <a:latin typeface="Arial"/>
              <a:ea typeface="Noto Sans CJK SC"/>
            </a:endParaRPr>
          </a:p>
          <a:p>
            <a:pPr>
              <a:lnSpc>
                <a:spcPct val="150000"/>
              </a:lnSpc>
            </a:pPr>
            <a:endParaRPr b="0" lang="en-IN" sz="2400" spc="-1" strike="noStrike">
              <a:latin typeface="Arial"/>
              <a:ea typeface="Noto Sans CJK SC"/>
            </a:endParaRPr>
          </a:p>
          <a:p>
            <a:pPr>
              <a:lnSpc>
                <a:spcPct val="100000"/>
              </a:lnSpc>
            </a:pPr>
            <a:r>
              <a:rPr b="0" lang="en-IN" sz="2600" spc="-1" strike="noStrike">
                <a:latin typeface="Arial"/>
              </a:rPr>
              <a:t>@TestAnnotation()</a:t>
            </a:r>
            <a:endParaRPr b="0" lang="en-IN" sz="26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65" name="Picture 13_22" descr="Logo&#10;&#10;Description automatically generated"/>
          <p:cNvPicPr/>
          <p:nvPr/>
        </p:nvPicPr>
        <p:blipFill>
          <a:blip r:embed="rId1"/>
          <a:stretch/>
        </p:blipFill>
        <p:spPr>
          <a:xfrm>
            <a:off x="10231920" y="105480"/>
            <a:ext cx="1797840" cy="476280"/>
          </a:xfrm>
          <a:prstGeom prst="rect">
            <a:avLst/>
          </a:prstGeom>
          <a:ln>
            <a:noFill/>
          </a:ln>
        </p:spPr>
      </p:pic>
      <p:sp>
        <p:nvSpPr>
          <p:cNvPr id="166" name="TextShape 2"/>
          <p:cNvSpPr txBox="1"/>
          <p:nvPr/>
        </p:nvSpPr>
        <p:spPr>
          <a:xfrm>
            <a:off x="72000" y="72000"/>
            <a:ext cx="12120120" cy="6745320"/>
          </a:xfrm>
          <a:prstGeom prst="rect">
            <a:avLst/>
          </a:prstGeom>
          <a:noFill/>
          <a:ln>
            <a:noFill/>
          </a:ln>
        </p:spPr>
        <p:txBody>
          <a:bodyPr lIns="90000" rIns="90000" tIns="45000" bIns="45000">
            <a:noAutofit/>
          </a:bodyPr>
          <a:p>
            <a:r>
              <a:rPr b="1" lang="en-IN" sz="1800" spc="-1" strike="noStrike">
                <a:latin typeface="Arial"/>
              </a:rPr>
              <a:t>Category 2: Single </a:t>
            </a:r>
            <a:r>
              <a:rPr b="1" lang="en-IN" sz="1800" spc="-1" strike="noStrike">
                <a:latin typeface="Arial"/>
              </a:rPr>
              <a:t>value Annotations</a:t>
            </a:r>
            <a:endParaRPr b="0" lang="en-IN" sz="1800" spc="-1" strike="noStrike">
              <a:latin typeface="Arial"/>
            </a:endParaRPr>
          </a:p>
          <a:p>
            <a:r>
              <a:rPr b="0" lang="en-IN" sz="1800" spc="-1" strike="noStrike">
                <a:latin typeface="Arial"/>
              </a:rPr>
              <a:t> </a:t>
            </a:r>
            <a:endParaRPr b="0" lang="en-IN" sz="1800" spc="-1" strike="noStrike">
              <a:latin typeface="Arial"/>
            </a:endParaRPr>
          </a:p>
          <a:p>
            <a:r>
              <a:rPr b="0" lang="en-IN" sz="1800" spc="-1" strike="noStrike">
                <a:latin typeface="Arial"/>
              </a:rPr>
              <a:t>A single value annotation </a:t>
            </a:r>
            <a:r>
              <a:rPr b="0" lang="en-IN" sz="1800" spc="-1" strike="noStrike">
                <a:latin typeface="Arial"/>
              </a:rPr>
              <a:t>consists of a single </a:t>
            </a:r>
            <a:r>
              <a:rPr b="0" lang="en-IN" sz="1800" spc="-1" strike="noStrike">
                <a:latin typeface="Arial"/>
              </a:rPr>
              <a:t>member only. This </a:t>
            </a:r>
            <a:r>
              <a:rPr b="0" lang="en-IN" sz="1800" spc="-1" strike="noStrike">
                <a:latin typeface="Arial"/>
              </a:rPr>
              <a:t>annotation allows a </a:t>
            </a:r>
            <a:r>
              <a:rPr b="0" lang="en-IN" sz="1800" spc="-1" strike="noStrike">
                <a:latin typeface="Arial"/>
              </a:rPr>
              <a:t>shorthand form to specify </a:t>
            </a:r>
            <a:r>
              <a:rPr b="0" lang="en-IN" sz="1800" spc="-1" strike="noStrike">
                <a:latin typeface="Arial"/>
              </a:rPr>
              <a:t>the value of the member. </a:t>
            </a:r>
            <a:r>
              <a:rPr b="0" lang="en-IN" sz="1800" spc="-1" strike="noStrike">
                <a:latin typeface="Arial"/>
              </a:rPr>
              <a:t>There is no need to </a:t>
            </a:r>
            <a:r>
              <a:rPr b="0" lang="en-IN" sz="1800" spc="-1" strike="noStrike">
                <a:latin typeface="Arial"/>
              </a:rPr>
              <a:t>specify the name of the </a:t>
            </a:r>
            <a:r>
              <a:rPr b="0" lang="en-IN" sz="1800" spc="-1" strike="noStrike">
                <a:latin typeface="Arial"/>
              </a:rPr>
              <a:t>member, only the value of </a:t>
            </a:r>
            <a:r>
              <a:rPr b="0" lang="en-IN" sz="1800" spc="-1" strike="noStrike">
                <a:latin typeface="Arial"/>
              </a:rPr>
              <a:t>the member has to be </a:t>
            </a:r>
            <a:r>
              <a:rPr b="0" lang="en-IN" sz="1800" spc="-1" strike="noStrike">
                <a:latin typeface="Arial"/>
              </a:rPr>
              <a:t>specified. There must, </a:t>
            </a:r>
            <a:r>
              <a:rPr b="0" lang="en-IN" sz="1800" spc="-1" strike="noStrike">
                <a:latin typeface="Arial"/>
              </a:rPr>
              <a:t>however, be a value for </a:t>
            </a:r>
            <a:r>
              <a:rPr b="0" lang="en-IN" sz="1800" spc="-1" strike="noStrike">
                <a:latin typeface="Arial"/>
              </a:rPr>
              <a:t>the name of the member </a:t>
            </a:r>
            <a:r>
              <a:rPr b="0" lang="en-IN" sz="1800" spc="-1" strike="noStrike">
                <a:latin typeface="Arial"/>
              </a:rPr>
              <a:t>in order to use this </a:t>
            </a:r>
            <a:r>
              <a:rPr b="0" lang="en-IN" sz="1800" spc="-1" strike="noStrike">
                <a:latin typeface="Arial"/>
              </a:rPr>
              <a:t>category of annotation. </a:t>
            </a:r>
            <a:endParaRPr b="0" lang="en-IN" sz="1800" spc="-1" strike="noStrike">
              <a:latin typeface="Arial"/>
            </a:endParaRPr>
          </a:p>
          <a:p>
            <a:endParaRPr b="0" lang="en-IN" sz="1800" spc="-1" strike="noStrike">
              <a:latin typeface="Arial"/>
            </a:endParaRPr>
          </a:p>
          <a:p>
            <a:r>
              <a:rPr b="1" lang="en-IN" sz="1800" spc="-1" strike="noStrike">
                <a:latin typeface="Arial"/>
              </a:rPr>
              <a:t>Example</a:t>
            </a:r>
            <a:endParaRPr b="0" lang="en-IN" sz="1800" spc="-1" strike="noStrike">
              <a:latin typeface="Arial"/>
            </a:endParaRPr>
          </a:p>
          <a:p>
            <a:r>
              <a:rPr b="0" lang="en-IN" sz="1800" spc="-1" strike="noStrike">
                <a:latin typeface="Arial"/>
              </a:rPr>
              <a:t>@interface </a:t>
            </a:r>
            <a:r>
              <a:rPr b="0" lang="en-IN" sz="1800" spc="-1" strike="noStrike">
                <a:latin typeface="Arial"/>
              </a:rPr>
              <a:t>AnnotationName</a:t>
            </a:r>
            <a:endParaRPr b="0" lang="en-IN" sz="1800" spc="-1" strike="noStrike">
              <a:latin typeface="Arial"/>
            </a:endParaRPr>
          </a:p>
          <a:p>
            <a:endParaRPr b="0" lang="en-IN" sz="1800" spc="-1" strike="noStrike">
              <a:latin typeface="Arial"/>
            </a:endParaRPr>
          </a:p>
          <a:p>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Int value();</a:t>
            </a:r>
            <a:endParaRPr b="0" lang="en-IN" sz="1800" spc="-1" strike="noStrike">
              <a:latin typeface="Arial"/>
            </a:endParaRPr>
          </a:p>
          <a:p>
            <a:endParaRPr b="0" lang="en-IN" sz="1800" spc="-1" strike="noStrike">
              <a:latin typeface="Arial"/>
            </a:endParaRPr>
          </a:p>
          <a:p>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@interface </a:t>
            </a:r>
            <a:r>
              <a:rPr b="0" lang="en-IN" sz="1800" spc="-1" strike="noStrike">
                <a:latin typeface="Arial"/>
              </a:rPr>
              <a:t>AnnotationName{</a:t>
            </a:r>
            <a:endParaRPr b="0" lang="en-IN" sz="1800" spc="-1" strike="noStrike">
              <a:latin typeface="Arial"/>
            </a:endParaRPr>
          </a:p>
          <a:p>
            <a:endParaRPr b="0" lang="en-IN" sz="1800" spc="-1" strike="noStrike">
              <a:latin typeface="Arial"/>
            </a:endParaRPr>
          </a:p>
          <a:p>
            <a:r>
              <a:rPr b="0" lang="en-IN" sz="1800" spc="-1" strike="noStrike">
                <a:latin typeface="Arial"/>
              </a:rPr>
              <a:t>int value() default 0;</a:t>
            </a:r>
            <a:endParaRPr b="0" lang="en-IN" sz="1800" spc="-1" strike="noStrike">
              <a:latin typeface="Arial"/>
            </a:endParaRPr>
          </a:p>
          <a:p>
            <a:endParaRPr b="0" lang="en-IN" sz="1800" spc="-1" strike="noStrike">
              <a:latin typeface="Arial"/>
            </a:endParaRPr>
          </a:p>
          <a:p>
            <a:r>
              <a:rPr b="0" lang="en-IN" sz="1800" spc="-1" strike="noStrike">
                <a:latin typeface="Arial"/>
              </a:rPr>
              <a:t>}</a:t>
            </a:r>
            <a:endParaRPr b="0" lang="en-IN" sz="1800" spc="-1" strike="noStrike">
              <a:latin typeface="Arial"/>
            </a:endParaRPr>
          </a:p>
          <a:p>
            <a:endParaRPr b="0" lang="en-IN" sz="1800" spc="-1" strike="noStrike">
              <a:latin typeface="Arial"/>
            </a:endParaRPr>
          </a:p>
          <a:p>
            <a:r>
              <a:rPr b="0" lang="en-IN" sz="1800" spc="-1" strike="noStrike">
                <a:latin typeface="Arial"/>
              </a:rPr>
              <a:t>To apply single value </a:t>
            </a:r>
            <a:r>
              <a:rPr b="0" lang="en-IN" sz="1800" spc="-1" strike="noStrike">
                <a:latin typeface="Arial"/>
              </a:rPr>
              <a:t>annotation, use</a:t>
            </a:r>
            <a:endParaRPr b="0" lang="en-IN" sz="1800" spc="-1" strike="noStrike">
              <a:latin typeface="Arial"/>
            </a:endParaRPr>
          </a:p>
          <a:p>
            <a:endParaRPr b="0" lang="en-IN" sz="1800" spc="-1" strike="noStrike">
              <a:latin typeface="Arial"/>
            </a:endParaRPr>
          </a:p>
          <a:p>
            <a:r>
              <a:rPr b="0" lang="en-IN" sz="1800" spc="-1" strike="noStrike">
                <a:latin typeface="Arial"/>
              </a:rPr>
              <a:t>@AnnotationName(value</a:t>
            </a:r>
            <a:r>
              <a:rPr b="0" lang="en-IN" sz="1800" spc="-1" strike="noStrike">
                <a:latin typeface="Arial"/>
              </a:rPr>
              <a:t>=6)</a:t>
            </a:r>
            <a:endParaRPr b="0" lang="en-IN" sz="1800" spc="-1" strike="noStrike">
              <a:latin typeface="Arial"/>
            </a:endParaRPr>
          </a:p>
          <a:p>
            <a:endParaRPr b="0" lang="en-IN" sz="1800" spc="-1" strike="noStrike">
              <a:latin typeface="Arial"/>
            </a:endParaRPr>
          </a:p>
          <a:p>
            <a:r>
              <a:rPr b="0" lang="en-IN" sz="1800" spc="-1" strike="noStrike">
                <a:latin typeface="Arial"/>
              </a:rPr>
              <a:t>Any value can be </a:t>
            </a:r>
            <a:r>
              <a:rPr b="0" lang="en-IN" sz="1800" spc="-1" strike="noStrike">
                <a:latin typeface="Arial"/>
              </a:rPr>
              <a:t>assigned.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68" name="Picture 13_23" descr="Logo&#10;&#10;Description automatically generated"/>
          <p:cNvPicPr/>
          <p:nvPr/>
        </p:nvPicPr>
        <p:blipFill>
          <a:blip r:embed="rId1"/>
          <a:stretch/>
        </p:blipFill>
        <p:spPr>
          <a:xfrm>
            <a:off x="10231920" y="105480"/>
            <a:ext cx="1797840" cy="476280"/>
          </a:xfrm>
          <a:prstGeom prst="rect">
            <a:avLst/>
          </a:prstGeom>
          <a:ln>
            <a:noFill/>
          </a:ln>
        </p:spPr>
      </p:pic>
      <p:sp>
        <p:nvSpPr>
          <p:cNvPr id="169" name="TextShape 2"/>
          <p:cNvSpPr txBox="1"/>
          <p:nvPr/>
        </p:nvSpPr>
        <p:spPr>
          <a:xfrm>
            <a:off x="0" y="72000"/>
            <a:ext cx="11952000" cy="6396840"/>
          </a:xfrm>
          <a:prstGeom prst="rect">
            <a:avLst/>
          </a:prstGeom>
          <a:noFill/>
          <a:ln>
            <a:noFill/>
          </a:ln>
        </p:spPr>
        <p:txBody>
          <a:bodyPr lIns="90000" rIns="90000" tIns="45000" bIns="45000">
            <a:noAutofit/>
          </a:bodyPr>
          <a:p>
            <a:pPr>
              <a:lnSpc>
                <a:spcPct val="100000"/>
              </a:lnSpc>
              <a:spcBef>
                <a:spcPts val="1134"/>
              </a:spcBef>
              <a:spcAft>
                <a:spcPts val="1134"/>
              </a:spcAft>
            </a:pPr>
            <a:r>
              <a:rPr b="1" lang="en-IN" sz="1800" spc="-1" strike="noStrike">
                <a:latin typeface="Arial"/>
              </a:rPr>
              <a:t>Category 3: Full Annotations </a:t>
            </a:r>
            <a:endParaRPr b="0" lang="en-IN" sz="1800" spc="-1" strike="noStrike">
              <a:latin typeface="Arial"/>
              <a:ea typeface="Noto Sans CJK SC"/>
            </a:endParaRPr>
          </a:p>
          <a:p>
            <a:r>
              <a:rPr b="0" lang="en-IN" sz="1800" spc="-1" strike="noStrike">
                <a:latin typeface="Arial"/>
              </a:rPr>
              <a:t>Full Annotations include multiple data members, values, names, and pairs. </a:t>
            </a:r>
            <a:endParaRPr b="0" lang="en-IN" sz="1800" spc="-1" strike="noStrike">
              <a:latin typeface="Arial"/>
            </a:endParaRPr>
          </a:p>
          <a:p>
            <a:endParaRPr b="0" lang="en-IN" sz="1800" spc="-1" strike="noStrike">
              <a:latin typeface="Arial"/>
            </a:endParaRPr>
          </a:p>
          <a:p>
            <a:pPr>
              <a:lnSpc>
                <a:spcPct val="100000"/>
              </a:lnSpc>
              <a:spcBef>
                <a:spcPts val="1134"/>
              </a:spcBef>
              <a:spcAft>
                <a:spcPts val="1134"/>
              </a:spcAft>
            </a:pPr>
            <a:r>
              <a:rPr b="1" lang="en-IN" sz="1800" spc="-1" strike="noStrike">
                <a:latin typeface="Arial"/>
              </a:rPr>
              <a:t>Example</a:t>
            </a:r>
            <a:endParaRPr b="0" lang="en-IN" sz="1800" spc="-1" strike="noStrike">
              <a:latin typeface="Arial"/>
              <a:ea typeface="Noto Sans CJK SC"/>
            </a:endParaRPr>
          </a:p>
          <a:p>
            <a:r>
              <a:rPr b="0" lang="en-IN" sz="1800" spc="-1" strike="noStrike">
                <a:latin typeface="Arial"/>
              </a:rPr>
              <a:t>@TestAnnotation(owner= ”Ravi”, value= ”Class ”)</a:t>
            </a:r>
            <a:endParaRPr b="0" lang="en-IN" sz="1800" spc="-1" strike="noStrike">
              <a:latin typeface="Arial"/>
            </a:endParaRPr>
          </a:p>
          <a:p>
            <a:endParaRPr b="0" lang="en-IN" sz="1800" spc="-1" strike="noStrike">
              <a:latin typeface="Arial"/>
            </a:endParaRPr>
          </a:p>
          <a:p>
            <a:pPr>
              <a:lnSpc>
                <a:spcPct val="100000"/>
              </a:lnSpc>
              <a:spcBef>
                <a:spcPts val="850"/>
              </a:spcBef>
              <a:spcAft>
                <a:spcPts val="850"/>
              </a:spcAft>
            </a:pPr>
            <a:r>
              <a:rPr b="1" lang="en-IN" sz="2000" spc="-1" strike="noStrike">
                <a:latin typeface="Arial"/>
              </a:rPr>
              <a:t>Category 4: Type Annotations </a:t>
            </a:r>
            <a:endParaRPr b="0" lang="en-IN" sz="2000" spc="-1" strike="noStrike">
              <a:latin typeface="Arial"/>
              <a:ea typeface="Noto Sans CJK SC"/>
            </a:endParaRPr>
          </a:p>
          <a:p>
            <a:r>
              <a:rPr b="0" lang="en-IN" sz="1800" spc="-1" strike="noStrike">
                <a:latin typeface="Arial"/>
              </a:rPr>
              <a:t>As the name suggests, Type Annotations are applied at any place where a type is being used. For instance, the return type of a method can be annotated. Type Annotations are declared with @Target Annotation</a:t>
            </a:r>
            <a:endParaRPr b="0" lang="en-IN" sz="1800" spc="-1" strike="noStrike">
              <a:latin typeface="Arial"/>
            </a:endParaRPr>
          </a:p>
          <a:p>
            <a:endParaRPr b="0" lang="en-IN" sz="1800" spc="-1" strike="noStrike">
              <a:latin typeface="Arial"/>
            </a:endParaRPr>
          </a:p>
          <a:p>
            <a:r>
              <a:rPr b="1" lang="en-IN" sz="1800" spc="-1" strike="noStrike">
                <a:latin typeface="Arial"/>
              </a:rPr>
              <a:t>Example</a:t>
            </a:r>
            <a:endParaRPr b="0" lang="en-IN" sz="1800" spc="-1" strike="noStrike">
              <a:latin typeface="Arial"/>
            </a:endParaRPr>
          </a:p>
          <a:p>
            <a:endParaRPr b="0" lang="en-IN" sz="1800" spc="-1" strike="noStrike">
              <a:latin typeface="Arial"/>
            </a:endParaRPr>
          </a:p>
          <a:p>
            <a:r>
              <a:rPr b="0" lang="en-IN" sz="1800" spc="-1" strike="noStrike">
                <a:latin typeface="Arial"/>
              </a:rPr>
              <a:t>// Java Program to Demonstrate Type Annotation</a:t>
            </a:r>
            <a:endParaRPr b="0" lang="en-IN" sz="1800" spc="-1" strike="noStrike">
              <a:latin typeface="Arial"/>
            </a:endParaRPr>
          </a:p>
          <a:p>
            <a:endParaRPr b="0" lang="en-IN" sz="1800" spc="-1" strike="noStrike">
              <a:latin typeface="Arial"/>
            </a:endParaRPr>
          </a:p>
          <a:p>
            <a:r>
              <a:rPr b="0" lang="en-IN" sz="1800" spc="-1" strike="noStrike">
                <a:latin typeface="Arial"/>
              </a:rPr>
              <a:t>// Importing required classes</a:t>
            </a:r>
            <a:endParaRPr b="0" lang="en-IN" sz="1800" spc="-1" strike="noStrike">
              <a:latin typeface="Arial"/>
            </a:endParaRPr>
          </a:p>
          <a:p>
            <a:endParaRPr b="0" lang="en-IN" sz="1800" spc="-1" strike="noStrike">
              <a:latin typeface="Arial"/>
            </a:endParaRPr>
          </a:p>
          <a:p>
            <a:r>
              <a:rPr b="0" lang="en-IN" sz="1800" spc="-1" strike="noStrike">
                <a:latin typeface="Arial"/>
              </a:rPr>
              <a:t>import java.lang.annotation.ElementType;</a:t>
            </a:r>
            <a:endParaRPr b="0" lang="en-IN" sz="1800" spc="-1" strike="noStrike">
              <a:latin typeface="Arial"/>
            </a:endParaRPr>
          </a:p>
          <a:p>
            <a:endParaRPr b="0" lang="en-IN" sz="1800" spc="-1" strike="noStrike">
              <a:latin typeface="Arial"/>
            </a:endParaRPr>
          </a:p>
          <a:p>
            <a:r>
              <a:rPr b="0" lang="en-IN" sz="1800" spc="-1" strike="noStrike">
                <a:latin typeface="Arial"/>
              </a:rPr>
              <a:t>import java.lang.annotation.Target;</a:t>
            </a:r>
            <a:endParaRPr b="0" lang="en-IN" sz="1800" spc="-1" strike="noStrike">
              <a:latin typeface="Arial"/>
            </a:endParaRPr>
          </a:p>
          <a:p>
            <a:endParaRPr b="0" lang="en-IN" sz="1800" spc="-1" strike="noStrike">
              <a:latin typeface="Arial"/>
            </a:endParaRPr>
          </a:p>
          <a:p>
            <a:r>
              <a:rPr b="0" lang="en-IN" sz="1800" spc="-1" strike="noStrike">
                <a:latin typeface="Arial"/>
              </a:rPr>
              <a:t>// Using target annotation to annotate a type</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1" name="Picture 13_24" descr="Logo&#10;&#10;Description automatically generated"/>
          <p:cNvPicPr/>
          <p:nvPr/>
        </p:nvPicPr>
        <p:blipFill>
          <a:blip r:embed="rId1"/>
          <a:stretch/>
        </p:blipFill>
        <p:spPr>
          <a:xfrm>
            <a:off x="10231920" y="105480"/>
            <a:ext cx="1797840" cy="476280"/>
          </a:xfrm>
          <a:prstGeom prst="rect">
            <a:avLst/>
          </a:prstGeom>
          <a:ln>
            <a:noFill/>
          </a:ln>
        </p:spPr>
      </p:pic>
      <p:sp>
        <p:nvSpPr>
          <p:cNvPr id="172" name="TextShape 2"/>
          <p:cNvSpPr txBox="1"/>
          <p:nvPr/>
        </p:nvSpPr>
        <p:spPr>
          <a:xfrm>
            <a:off x="150120" y="216000"/>
            <a:ext cx="5105880" cy="821880"/>
          </a:xfrm>
          <a:prstGeom prst="rect">
            <a:avLst/>
          </a:prstGeom>
          <a:noFill/>
          <a:ln>
            <a:noFill/>
          </a:ln>
        </p:spPr>
        <p:txBody>
          <a:bodyPr lIns="90000" rIns="90000" tIns="45000" bIns="45000">
            <a:noAutofit/>
          </a:bodyPr>
          <a:p>
            <a:r>
              <a:rPr b="1" lang="en-IN" sz="2200" spc="-1" strike="noStrike">
                <a:solidFill>
                  <a:srgbClr val="c9211e"/>
                </a:solidFill>
                <a:latin typeface="Arial"/>
              </a:rPr>
              <a:t>Types of Annotations</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173" name="TextShape 3"/>
          <p:cNvSpPr txBox="1"/>
          <p:nvPr/>
        </p:nvSpPr>
        <p:spPr>
          <a:xfrm>
            <a:off x="150120" y="936000"/>
            <a:ext cx="11657880" cy="2932200"/>
          </a:xfrm>
          <a:prstGeom prst="rect">
            <a:avLst/>
          </a:prstGeom>
          <a:noFill/>
          <a:ln>
            <a:noFill/>
          </a:ln>
        </p:spPr>
        <p:txBody>
          <a:bodyPr lIns="90000" rIns="90000" tIns="45000" bIns="45000">
            <a:noAutofit/>
          </a:bodyPr>
          <a:p>
            <a:r>
              <a:rPr b="1" lang="en-IN" sz="2000" spc="-1" strike="noStrike">
                <a:latin typeface="Arial"/>
              </a:rPr>
              <a:t>Annotation 1: </a:t>
            </a:r>
            <a:r>
              <a:rPr b="1" lang="en-IN" sz="2000" spc="-1" strike="noStrike">
                <a:latin typeface="Arial"/>
              </a:rPr>
              <a:t>@Deprecated </a:t>
            </a:r>
            <a:endParaRPr b="0" lang="en-IN" sz="2000" spc="-1" strike="noStrike">
              <a:latin typeface="Arial"/>
            </a:endParaRPr>
          </a:p>
          <a:p>
            <a:endParaRPr b="0" lang="en-IN" sz="2000" spc="-1" strike="noStrike">
              <a:latin typeface="Arial"/>
            </a:endParaRPr>
          </a:p>
          <a:p>
            <a:pPr algn="just">
              <a:lnSpc>
                <a:spcPct val="150000"/>
              </a:lnSpc>
            </a:pPr>
            <a:r>
              <a:rPr b="0" lang="en-IN" sz="1800" spc="-1" strike="noStrike">
                <a:latin typeface="Arial"/>
              </a:rPr>
              <a:t>The @Deprecated </a:t>
            </a:r>
            <a:r>
              <a:rPr b="0" lang="en-IN" sz="1800" spc="-1" strike="noStrike">
                <a:latin typeface="Arial"/>
              </a:rPr>
              <a:t>annotation is used to </a:t>
            </a:r>
            <a:r>
              <a:rPr b="0" lang="en-IN" sz="1800" spc="-1" strike="noStrike">
                <a:latin typeface="Arial"/>
              </a:rPr>
              <a:t>indicate that the class, </a:t>
            </a:r>
            <a:r>
              <a:rPr b="0" lang="en-IN" sz="1800" spc="-1" strike="noStrike">
                <a:latin typeface="Arial"/>
              </a:rPr>
              <a:t>field, or method marked is </a:t>
            </a:r>
            <a:r>
              <a:rPr b="0" lang="en-IN" sz="1800" spc="-1" strike="noStrike">
                <a:latin typeface="Arial"/>
              </a:rPr>
              <a:t>no longer in use and has </a:t>
            </a:r>
            <a:r>
              <a:rPr b="0" lang="en-IN" sz="1800" spc="-1" strike="noStrike">
                <a:latin typeface="Arial"/>
              </a:rPr>
              <a:t>been replaced by a newer </a:t>
            </a:r>
            <a:r>
              <a:rPr b="0" lang="en-IN" sz="1800" spc="-1" strike="noStrike">
                <a:latin typeface="Arial"/>
              </a:rPr>
              <a:t>form. Whenever a class, </a:t>
            </a:r>
            <a:r>
              <a:rPr b="0" lang="en-IN" sz="1800" spc="-1" strike="noStrike">
                <a:latin typeface="Arial"/>
              </a:rPr>
              <a:t>field, or method marked </a:t>
            </a:r>
            <a:r>
              <a:rPr b="0" lang="en-IN" sz="1800" spc="-1" strike="noStrike">
                <a:latin typeface="Arial"/>
              </a:rPr>
              <a:t>with the @Deprecated </a:t>
            </a:r>
            <a:r>
              <a:rPr b="0" lang="en-IN" sz="1800" spc="-1" strike="noStrike">
                <a:latin typeface="Arial"/>
              </a:rPr>
              <a:t>annotation is used, the </a:t>
            </a:r>
            <a:r>
              <a:rPr b="0" lang="en-IN" sz="1800" spc="-1" strike="noStrike">
                <a:latin typeface="Arial"/>
              </a:rPr>
              <a:t>compiler gives a warning </a:t>
            </a:r>
            <a:r>
              <a:rPr b="0" lang="en-IN" sz="1800" spc="-1" strike="noStrike">
                <a:latin typeface="Arial"/>
              </a:rPr>
              <a:t>message that a </a:t>
            </a:r>
            <a:r>
              <a:rPr b="0" lang="en-IN" sz="1800" spc="-1" strike="noStrike">
                <a:latin typeface="Arial"/>
              </a:rPr>
              <a:t>deprecated class, field, or </a:t>
            </a:r>
            <a:r>
              <a:rPr b="0" lang="en-IN" sz="1800" spc="-1" strike="noStrike">
                <a:latin typeface="Arial"/>
              </a:rPr>
              <a:t>method is used. When an </a:t>
            </a:r>
            <a:r>
              <a:rPr b="0" lang="en-IN" sz="1800" spc="-1" strike="noStrike">
                <a:latin typeface="Arial"/>
              </a:rPr>
              <a:t>element has been </a:t>
            </a:r>
            <a:r>
              <a:rPr b="0" lang="en-IN" sz="1800" spc="-1" strike="noStrike">
                <a:latin typeface="Arial"/>
              </a:rPr>
              <a:t>deprecated, the Javadoc </a:t>
            </a:r>
            <a:r>
              <a:rPr b="0" lang="en-IN" sz="1800" spc="-1" strike="noStrike">
                <a:latin typeface="Arial"/>
              </a:rPr>
              <a:t>tag @deprecated tag </a:t>
            </a:r>
            <a:r>
              <a:rPr b="0" lang="en-IN" sz="1800" spc="-1" strike="noStrike">
                <a:latin typeface="Arial"/>
              </a:rPr>
              <a:t>must be used. There is a </a:t>
            </a:r>
            <a:r>
              <a:rPr b="0" lang="en-IN" sz="1800" spc="-1" strike="noStrike">
                <a:latin typeface="Arial"/>
              </a:rPr>
              <a:t>difference between the </a:t>
            </a:r>
            <a:r>
              <a:rPr b="0" lang="en-IN" sz="1800" spc="-1" strike="noStrike">
                <a:latin typeface="Arial"/>
              </a:rPr>
              <a:t>@deprecated tag and </a:t>
            </a:r>
            <a:r>
              <a:rPr b="0" lang="en-IN" sz="1800" spc="-1" strike="noStrike">
                <a:latin typeface="Arial"/>
              </a:rPr>
              <a:t>@Deprecated annotation. </a:t>
            </a:r>
            <a:r>
              <a:rPr b="0" lang="en-IN" sz="1800" spc="-1" strike="noStrike">
                <a:latin typeface="Arial"/>
              </a:rPr>
              <a:t>While the @deprecated </a:t>
            </a:r>
            <a:r>
              <a:rPr b="0" lang="en-IN" sz="1800" spc="-1" strike="noStrike">
                <a:latin typeface="Arial"/>
              </a:rPr>
              <a:t>tag is used for </a:t>
            </a:r>
            <a:r>
              <a:rPr b="0" lang="en-IN" sz="1800" spc="-1" strike="noStrike">
                <a:latin typeface="Arial"/>
              </a:rPr>
              <a:t>documentation, the </a:t>
            </a:r>
            <a:r>
              <a:rPr b="0" lang="en-IN" sz="1800" spc="-1" strike="noStrike">
                <a:latin typeface="Arial"/>
              </a:rPr>
              <a:t>@Deprecated annotation </a:t>
            </a:r>
            <a:r>
              <a:rPr b="0" lang="en-IN" sz="1800" spc="-1" strike="noStrike">
                <a:latin typeface="Arial"/>
              </a:rPr>
              <a:t>is used for runtime </a:t>
            </a:r>
            <a:r>
              <a:rPr b="0" lang="en-IN" sz="1800" spc="-1" strike="noStrike">
                <a:latin typeface="Arial"/>
              </a:rPr>
              <a:t>reflection.</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5" name="Picture 13_25" descr="Logo&#10;&#10;Description automatically generated"/>
          <p:cNvPicPr/>
          <p:nvPr/>
        </p:nvPicPr>
        <p:blipFill>
          <a:blip r:embed="rId1"/>
          <a:stretch/>
        </p:blipFill>
        <p:spPr>
          <a:xfrm>
            <a:off x="10231920" y="105480"/>
            <a:ext cx="1797840" cy="476280"/>
          </a:xfrm>
          <a:prstGeom prst="rect">
            <a:avLst/>
          </a:prstGeom>
          <a:ln>
            <a:noFill/>
          </a:ln>
        </p:spPr>
      </p:pic>
      <p:sp>
        <p:nvSpPr>
          <p:cNvPr id="176" name="TextShape 2"/>
          <p:cNvSpPr txBox="1"/>
          <p:nvPr/>
        </p:nvSpPr>
        <p:spPr>
          <a:xfrm>
            <a:off x="72000" y="432000"/>
            <a:ext cx="11808000" cy="2236680"/>
          </a:xfrm>
          <a:prstGeom prst="rect">
            <a:avLst/>
          </a:prstGeom>
          <a:noFill/>
          <a:ln>
            <a:noFill/>
          </a:ln>
        </p:spPr>
        <p:txBody>
          <a:bodyPr lIns="90000" rIns="90000" tIns="45000" bIns="45000">
            <a:noAutofit/>
          </a:bodyPr>
          <a:p>
            <a:r>
              <a:rPr b="1" lang="en-IN" sz="2000" spc="-1" strike="noStrike">
                <a:latin typeface="Arial"/>
              </a:rPr>
              <a:t>Annotation 2: @Override</a:t>
            </a:r>
            <a:endParaRPr b="0" lang="en-IN" sz="2000" spc="-1" strike="noStrike">
              <a:latin typeface="Arial"/>
            </a:endParaRPr>
          </a:p>
          <a:p>
            <a:endParaRPr b="0" lang="en-IN" sz="2000" spc="-1" strike="noStrike">
              <a:latin typeface="Arial"/>
            </a:endParaRPr>
          </a:p>
          <a:p>
            <a:pPr algn="just">
              <a:lnSpc>
                <a:spcPct val="150000"/>
              </a:lnSpc>
              <a:spcBef>
                <a:spcPts val="567"/>
              </a:spcBef>
              <a:spcAft>
                <a:spcPts val="567"/>
              </a:spcAft>
            </a:pPr>
            <a:r>
              <a:rPr b="0" lang="en-IN" sz="1800" spc="-1" strike="noStrike">
                <a:latin typeface="Arial"/>
              </a:rPr>
              <a:t>@Override is a marker annotation that can only be used on methods. A method that is annotated with @Override must override a method from the superclass. A compile-time error occurs if the method does not override the method from the superclass. This ensures that the superclass method is overridden and not overloaded. The code becomes more readable and maintenance issues can be avoided. </a:t>
            </a:r>
            <a:endParaRPr b="0" lang="en-IN" sz="1800" spc="-1" strike="noStrike">
              <a:latin typeface="Arial"/>
              <a:ea typeface="Noto Sans CJK SC"/>
            </a:endParaRPr>
          </a:p>
        </p:txBody>
      </p:sp>
      <p:sp>
        <p:nvSpPr>
          <p:cNvPr id="177" name="TextShape 3"/>
          <p:cNvSpPr txBox="1"/>
          <p:nvPr/>
        </p:nvSpPr>
        <p:spPr>
          <a:xfrm>
            <a:off x="144000" y="3024000"/>
            <a:ext cx="11736000" cy="3160800"/>
          </a:xfrm>
          <a:prstGeom prst="rect">
            <a:avLst/>
          </a:prstGeom>
          <a:noFill/>
          <a:ln>
            <a:noFill/>
          </a:ln>
        </p:spPr>
        <p:txBody>
          <a:bodyPr lIns="90000" rIns="90000" tIns="45000" bIns="45000">
            <a:noAutofit/>
          </a:bodyPr>
          <a:p>
            <a:r>
              <a:rPr b="1" lang="en-IN" sz="1800" spc="-1" strike="noStrike">
                <a:latin typeface="Arial"/>
              </a:rPr>
              <a:t>Annotation 3: @SuppressWarnings </a:t>
            </a:r>
            <a:endParaRPr b="0" lang="en-IN" sz="1800" spc="-1" strike="noStrike">
              <a:latin typeface="Arial"/>
            </a:endParaRPr>
          </a:p>
          <a:p>
            <a:endParaRPr b="0" lang="en-IN" sz="1800" spc="-1" strike="noStrike">
              <a:latin typeface="Arial"/>
            </a:endParaRPr>
          </a:p>
          <a:p>
            <a:endParaRPr b="0" lang="en-IN" sz="1800" spc="-1" strike="noStrike">
              <a:latin typeface="Arial"/>
            </a:endParaRPr>
          </a:p>
          <a:p>
            <a:pPr algn="just">
              <a:lnSpc>
                <a:spcPct val="150000"/>
              </a:lnSpc>
            </a:pPr>
            <a:r>
              <a:rPr b="0" lang="en-IN" sz="1800" spc="-1" strike="noStrike">
                <a:latin typeface="Arial"/>
              </a:rPr>
              <a:t>@SuppressWarnings is used to inform the compiler to suppress the specified compiler warnings. This is done by specifying the warnings to be suppressed by specific names. It can be applied to any type of declaration. There are two categories under which Java groups warnings - deprecated and unchecked. When a legacy code interfaces with a code that uses generics, an unchecked warning is generated.  </a:t>
            </a:r>
            <a:endParaRPr b="0" lang="en-IN" sz="1800" spc="-1" strike="noStrike">
              <a:latin typeface="Arial"/>
              <a:ea typeface="Noto Sans CJK SC"/>
            </a:endParaRPr>
          </a:p>
          <a:p>
            <a:pPr algn="just">
              <a:lnSpc>
                <a:spcPct val="150000"/>
              </a:lnSpc>
            </a:pPr>
            <a:endParaRPr b="0" lang="en-IN" sz="1800" spc="-1" strike="noStrike">
              <a:latin typeface="Arial"/>
              <a:ea typeface="Noto Sans CJK SC"/>
            </a:endParaRPr>
          </a:p>
          <a:p>
            <a:pPr algn="just">
              <a:lnSpc>
                <a:spcPct val="150000"/>
              </a:lnSpc>
            </a:pP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79" name="Picture 13_26" descr="Logo&#10;&#10;Description automatically generated"/>
          <p:cNvPicPr/>
          <p:nvPr/>
        </p:nvPicPr>
        <p:blipFill>
          <a:blip r:embed="rId1"/>
          <a:stretch/>
        </p:blipFill>
        <p:spPr>
          <a:xfrm>
            <a:off x="10231920" y="105480"/>
            <a:ext cx="1797840" cy="476280"/>
          </a:xfrm>
          <a:prstGeom prst="rect">
            <a:avLst/>
          </a:prstGeom>
          <a:ln>
            <a:noFill/>
          </a:ln>
        </p:spPr>
      </p:pic>
      <p:sp>
        <p:nvSpPr>
          <p:cNvPr id="180" name="TextShape 2"/>
          <p:cNvSpPr txBox="1"/>
          <p:nvPr/>
        </p:nvSpPr>
        <p:spPr>
          <a:xfrm>
            <a:off x="144000" y="144000"/>
            <a:ext cx="11808000" cy="4464000"/>
          </a:xfrm>
          <a:prstGeom prst="rect">
            <a:avLst/>
          </a:prstGeom>
          <a:noFill/>
          <a:ln>
            <a:noFill/>
          </a:ln>
        </p:spPr>
        <p:txBody>
          <a:bodyPr lIns="90000" rIns="90000" tIns="45000" bIns="45000">
            <a:noAutofit/>
          </a:bodyPr>
          <a:p>
            <a:r>
              <a:rPr b="1" lang="en-IN" sz="2000" spc="-1" strike="noStrike">
                <a:latin typeface="Arial"/>
              </a:rPr>
              <a:t>Annotation 4: @Documented </a:t>
            </a:r>
            <a:endParaRPr b="0" lang="en-IN" sz="2000" spc="-1" strike="noStrike">
              <a:latin typeface="Arial"/>
            </a:endParaRPr>
          </a:p>
          <a:p>
            <a:endParaRPr b="0" lang="en-IN" sz="2000" spc="-1" strike="noStrike">
              <a:latin typeface="Arial"/>
            </a:endParaRPr>
          </a:p>
          <a:p>
            <a:pPr algn="just">
              <a:lnSpc>
                <a:spcPct val="150000"/>
              </a:lnSpc>
              <a:spcBef>
                <a:spcPts val="567"/>
              </a:spcBef>
              <a:spcAft>
                <a:spcPts val="567"/>
              </a:spcAft>
            </a:pPr>
            <a:r>
              <a:rPr b="0" lang="en-IN" sz="1800" spc="-1" strike="noStrike">
                <a:latin typeface="Arial"/>
              </a:rPr>
              <a:t>@Documented is a marker interface that specifies to a tool that a particular annotation has to be documented. Annotations are not included in the ‘Javadoc’ comments. By using @Documented annotation in the code, tools like Javadoc can process and include the annotated type in the generated document. </a:t>
            </a:r>
            <a:endParaRPr b="0" lang="en-IN" sz="1800" spc="-1" strike="noStrike">
              <a:latin typeface="Arial"/>
              <a:ea typeface="Noto Sans CJK SC"/>
            </a:endParaRPr>
          </a:p>
          <a:p>
            <a:pPr>
              <a:lnSpc>
                <a:spcPct val="100000"/>
              </a:lnSpc>
              <a:spcBef>
                <a:spcPts val="283"/>
              </a:spcBef>
              <a:spcAft>
                <a:spcPts val="283"/>
              </a:spcAft>
            </a:pPr>
            <a:endParaRPr b="0" lang="en-IN" sz="1800" spc="-1" strike="noStrike">
              <a:latin typeface="Arial"/>
              <a:ea typeface="Noto Sans CJK SC"/>
            </a:endParaRPr>
          </a:p>
          <a:p>
            <a:pPr>
              <a:lnSpc>
                <a:spcPct val="100000"/>
              </a:lnSpc>
              <a:spcBef>
                <a:spcPts val="283"/>
              </a:spcBef>
              <a:spcAft>
                <a:spcPts val="283"/>
              </a:spcAft>
            </a:pPr>
            <a:r>
              <a:rPr b="1" lang="en-IN" sz="2000" spc="-1" strike="noStrike">
                <a:latin typeface="Arial"/>
              </a:rPr>
              <a:t>Annotation 5: @Target </a:t>
            </a:r>
            <a:endParaRPr b="0" lang="en-IN" sz="2000" spc="-1" strike="noStrike">
              <a:latin typeface="Arial"/>
              <a:ea typeface="Noto Sans CJK SC"/>
            </a:endParaRPr>
          </a:p>
          <a:p>
            <a:pPr>
              <a:lnSpc>
                <a:spcPct val="100000"/>
              </a:lnSpc>
              <a:spcBef>
                <a:spcPts val="283"/>
              </a:spcBef>
              <a:spcAft>
                <a:spcPts val="283"/>
              </a:spcAft>
            </a:pPr>
            <a:endParaRPr b="0" lang="en-IN" sz="2000" spc="-1" strike="noStrike">
              <a:latin typeface="Arial"/>
              <a:ea typeface="Noto Sans CJK SC"/>
            </a:endParaRPr>
          </a:p>
          <a:p>
            <a:pPr algn="just">
              <a:lnSpc>
                <a:spcPct val="150000"/>
              </a:lnSpc>
              <a:spcBef>
                <a:spcPts val="283"/>
              </a:spcBef>
              <a:spcAft>
                <a:spcPts val="283"/>
              </a:spcAft>
            </a:pPr>
            <a:r>
              <a:rPr b="0" lang="en-IN" sz="1800" spc="-1" strike="noStrike">
                <a:latin typeface="Arial"/>
              </a:rPr>
              <a:t>@Target is used as an annotation to another annotation. The @Target annotation takes only one argument and this argument should be a constant value from the ElementType enumeration.</a:t>
            </a:r>
            <a:endParaRPr b="0" lang="en-IN" sz="1800" spc="-1" strike="noStrike">
              <a:latin typeface="Arial"/>
              <a:ea typeface="Noto Sans CJK SC"/>
            </a:endParaRPr>
          </a:p>
        </p:txBody>
      </p:sp>
      <p:sp>
        <p:nvSpPr>
          <p:cNvPr id="181" name="TextShape 3"/>
          <p:cNvSpPr txBox="1"/>
          <p:nvPr/>
        </p:nvSpPr>
        <p:spPr>
          <a:xfrm>
            <a:off x="432000" y="4752000"/>
            <a:ext cx="6845040" cy="541800"/>
          </a:xfrm>
          <a:prstGeom prst="rect">
            <a:avLst/>
          </a:prstGeom>
          <a:noFill/>
          <a:ln>
            <a:noFill/>
          </a:ln>
        </p:spPr>
        <p:txBody>
          <a:bodyPr lIns="90000" rIns="90000" tIns="45000" bIns="45000">
            <a:noAutofit/>
          </a:bodyPr>
          <a:p>
            <a:r>
              <a:rPr b="1" lang="en-IN" sz="1600" spc="-1" strike="noStrike">
                <a:latin typeface="Arial"/>
              </a:rPr>
              <a:t>@Target({ElementType.FIELD, ElementType.LOCAL_VARIABLE})</a:t>
            </a:r>
            <a:endParaRPr b="1" lang="en-IN"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83" name="Picture 13_27" descr="Logo&#10;&#10;Description automatically generated"/>
          <p:cNvPicPr/>
          <p:nvPr/>
        </p:nvPicPr>
        <p:blipFill>
          <a:blip r:embed="rId1"/>
          <a:stretch/>
        </p:blipFill>
        <p:spPr>
          <a:xfrm>
            <a:off x="10231920" y="105480"/>
            <a:ext cx="1797840" cy="476280"/>
          </a:xfrm>
          <a:prstGeom prst="rect">
            <a:avLst/>
          </a:prstGeom>
          <a:ln>
            <a:noFill/>
          </a:ln>
        </p:spPr>
      </p:pic>
      <p:sp>
        <p:nvSpPr>
          <p:cNvPr id="184" name="TextShape 2"/>
          <p:cNvSpPr txBox="1"/>
          <p:nvPr/>
        </p:nvSpPr>
        <p:spPr>
          <a:xfrm>
            <a:off x="216000" y="2924280"/>
            <a:ext cx="11736000" cy="3699720"/>
          </a:xfrm>
          <a:prstGeom prst="rect">
            <a:avLst/>
          </a:prstGeom>
          <a:noFill/>
          <a:ln>
            <a:noFill/>
          </a:ln>
        </p:spPr>
        <p:txBody>
          <a:bodyPr lIns="90000" rIns="90000" tIns="45000" bIns="45000">
            <a:noAutofit/>
          </a:bodyPr>
          <a:p>
            <a:pPr>
              <a:lnSpc>
                <a:spcPct val="100000"/>
              </a:lnSpc>
            </a:pPr>
            <a:r>
              <a:rPr b="1" lang="en-IN" sz="2000" spc="-1" strike="noStrike">
                <a:latin typeface="Arial"/>
              </a:rPr>
              <a:t>Annotation 7: User-defined (Custom) </a:t>
            </a:r>
            <a:endParaRPr b="0" lang="en-IN" sz="2000" spc="-1" strike="noStrike">
              <a:latin typeface="Arial"/>
              <a:ea typeface="Noto Sans CJK SC"/>
            </a:endParaRPr>
          </a:p>
          <a:p>
            <a:pPr>
              <a:lnSpc>
                <a:spcPct val="100000"/>
              </a:lnSpc>
            </a:pPr>
            <a:endParaRPr b="0" lang="en-IN" sz="2000" spc="-1" strike="noStrike">
              <a:latin typeface="Arial"/>
              <a:ea typeface="Noto Sans CJK SC"/>
            </a:endParaRPr>
          </a:p>
          <a:p>
            <a:pPr>
              <a:lnSpc>
                <a:spcPct val="150000"/>
              </a:lnSpc>
            </a:pPr>
            <a:r>
              <a:rPr b="0" lang="en-IN" sz="1800" spc="-1" strike="noStrike">
                <a:latin typeface="Arial"/>
              </a:rPr>
              <a:t>To annotate program elements, i.e. variables, constructors, methods, etc. user-defined annotations can be used. The user-defined annotations can be applied to the elements Ii.e. variables, constructors, classes, methods) just before their declaration.</a:t>
            </a:r>
            <a:endParaRPr b="0" lang="en-IN" sz="1800" spc="-1" strike="noStrike">
              <a:latin typeface="Arial"/>
              <a:ea typeface="Noto Sans CJK SC"/>
            </a:endParaRPr>
          </a:p>
          <a:p>
            <a:pPr>
              <a:lnSpc>
                <a:spcPct val="150000"/>
              </a:lnSpc>
            </a:pPr>
            <a:endParaRPr b="0" lang="en-IN" sz="1800" spc="-1" strike="noStrike">
              <a:latin typeface="Arial"/>
              <a:ea typeface="Noto Sans CJK SC"/>
            </a:endParaRPr>
          </a:p>
          <a:p>
            <a:pPr>
              <a:lnSpc>
                <a:spcPct val="150000"/>
              </a:lnSpc>
            </a:pPr>
            <a:r>
              <a:rPr b="0" lang="en-IN" sz="1800" spc="-1" strike="noStrike">
                <a:latin typeface="Arial"/>
              </a:rPr>
              <a:t>Annotations are created by using @interface and are followed by the annotation name. An annotation can also have elements. They appear as methods but the implementation should not be provided for these elements. All the annotations extend java.lang.annotation.Annotation interface. The annotations cannot include the extended clause.</a:t>
            </a:r>
            <a:endParaRPr b="0" lang="en-IN" sz="1800" spc="-1" strike="noStrike">
              <a:latin typeface="Arial"/>
              <a:ea typeface="Noto Sans CJK SC"/>
            </a:endParaRPr>
          </a:p>
        </p:txBody>
      </p:sp>
      <p:sp>
        <p:nvSpPr>
          <p:cNvPr id="185" name="TextShape 3"/>
          <p:cNvSpPr txBox="1"/>
          <p:nvPr/>
        </p:nvSpPr>
        <p:spPr>
          <a:xfrm>
            <a:off x="216000" y="144000"/>
            <a:ext cx="11376000" cy="2548440"/>
          </a:xfrm>
          <a:prstGeom prst="rect">
            <a:avLst/>
          </a:prstGeom>
          <a:noFill/>
          <a:ln>
            <a:noFill/>
          </a:ln>
        </p:spPr>
        <p:txBody>
          <a:bodyPr lIns="90000" rIns="90000" tIns="45000" bIns="45000">
            <a:noAutofit/>
          </a:bodyPr>
          <a:p>
            <a:pPr>
              <a:lnSpc>
                <a:spcPct val="100000"/>
              </a:lnSpc>
            </a:pPr>
            <a:r>
              <a:rPr b="1" lang="en-IN" sz="2000" spc="-1" strike="noStrike">
                <a:latin typeface="Arial"/>
              </a:rPr>
              <a:t>Annotation 6: @Inherited</a:t>
            </a:r>
            <a:endParaRPr b="0" lang="en-IN" sz="2000" spc="-1" strike="noStrike">
              <a:latin typeface="Arial"/>
            </a:endParaRPr>
          </a:p>
          <a:p>
            <a:pPr>
              <a:lnSpc>
                <a:spcPct val="100000"/>
              </a:lnSpc>
            </a:pPr>
            <a:r>
              <a:rPr b="1" lang="en-IN" sz="1800" spc="-1" strike="noStrike">
                <a:latin typeface="Arial"/>
              </a:rPr>
              <a:t> </a:t>
            </a:r>
            <a:endParaRPr b="0" lang="en-IN" sz="1800" spc="-1" strike="noStrike">
              <a:latin typeface="Arial"/>
            </a:endParaRPr>
          </a:p>
          <a:p>
            <a:pPr algn="just">
              <a:lnSpc>
                <a:spcPct val="150000"/>
              </a:lnSpc>
            </a:pPr>
            <a:r>
              <a:rPr b="0" lang="en-IN" sz="1800" spc="-1" strike="noStrike">
                <a:latin typeface="Arial"/>
              </a:rPr>
              <a:t>@Inherited annotation is a marker annotation that is only used on annotation declaration. Only the annotations that are used on class declarations are affected by it. @Inherited causes the subclass to inherit the annotation from a superclass. Hence, when there is a request for a specific annotation to a subclass and it is not present in the subclass, the superclass is checked. If the annotation is present in the superclass and it is annotated with @Inherited, the annotation is returned.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7" name="Picture 13_19" descr="Logo&#10;&#10;Description automatically generated"/>
          <p:cNvPicPr/>
          <p:nvPr/>
        </p:nvPicPr>
        <p:blipFill>
          <a:blip r:embed="rId1"/>
          <a:stretch/>
        </p:blipFill>
        <p:spPr>
          <a:xfrm>
            <a:off x="10231920" y="105480"/>
            <a:ext cx="1797840" cy="476280"/>
          </a:xfrm>
          <a:prstGeom prst="rect">
            <a:avLst/>
          </a:prstGeom>
          <a:ln>
            <a:noFill/>
          </a:ln>
        </p:spPr>
      </p:pic>
      <p:sp>
        <p:nvSpPr>
          <p:cNvPr id="48" name="TextShape 2"/>
          <p:cNvSpPr txBox="1"/>
          <p:nvPr/>
        </p:nvSpPr>
        <p:spPr>
          <a:xfrm>
            <a:off x="360000" y="216000"/>
            <a:ext cx="4680000" cy="821880"/>
          </a:xfrm>
          <a:prstGeom prst="rect">
            <a:avLst/>
          </a:prstGeom>
          <a:noFill/>
          <a:ln>
            <a:noFill/>
          </a:ln>
        </p:spPr>
        <p:txBody>
          <a:bodyPr lIns="90000" rIns="90000" tIns="45000" bIns="45000">
            <a:noAutofit/>
          </a:bodyPr>
          <a:p>
            <a:r>
              <a:rPr b="1" lang="en-IN" sz="2200" spc="-1" strike="noStrike">
                <a:solidFill>
                  <a:srgbClr val="c9211e"/>
                </a:solidFill>
                <a:latin typeface="Arial"/>
              </a:rPr>
              <a:t>Functional Interface</a:t>
            </a:r>
            <a:endParaRPr b="1" lang="en-IN" sz="2200" spc="-1" strike="noStrike">
              <a:latin typeface="Arial"/>
            </a:endParaRPr>
          </a:p>
          <a:p>
            <a:endParaRPr b="0" lang="en-IN" sz="2200" spc="-1" strike="noStrike">
              <a:latin typeface="Arial"/>
            </a:endParaRPr>
          </a:p>
        </p:txBody>
      </p:sp>
      <p:sp>
        <p:nvSpPr>
          <p:cNvPr id="49" name="TextShape 3"/>
          <p:cNvSpPr txBox="1"/>
          <p:nvPr/>
        </p:nvSpPr>
        <p:spPr>
          <a:xfrm>
            <a:off x="0" y="1152000"/>
            <a:ext cx="12164040" cy="3096000"/>
          </a:xfrm>
          <a:prstGeom prst="rect">
            <a:avLst/>
          </a:prstGeom>
          <a:noFill/>
          <a:ln>
            <a:noFill/>
          </a:ln>
        </p:spPr>
        <p:txBody>
          <a:bodyPr lIns="90000" rIns="90000" tIns="45000" bIns="45000">
            <a:noAutofit/>
          </a:bodyPr>
          <a:p>
            <a:pPr marL="216000" indent="-216000" algn="just">
              <a:lnSpc>
                <a:spcPct val="150000"/>
              </a:lnSpc>
              <a:spcBef>
                <a:spcPts val="1191"/>
              </a:spcBef>
              <a:spcAft>
                <a:spcPts val="992"/>
              </a:spcAft>
              <a:buClr>
                <a:srgbClr val="000000"/>
              </a:buClr>
              <a:buSzPct val="45000"/>
              <a:buFont typeface="Wingdings" charset="2"/>
              <a:buChar char=""/>
            </a:pPr>
            <a:r>
              <a:rPr b="0" lang="en-IN" sz="2000" spc="-1" strike="noStrike">
                <a:latin typeface="Arial"/>
              </a:rPr>
              <a:t>Lambda expression provides implementation of functional interface. An interface which has only one abstract method is called functional interface. Java provides an anotation @FunctionalInterface, which is used to declare an interface as functional interface.</a:t>
            </a:r>
            <a:endParaRPr b="0" lang="en-IN" sz="2000" spc="-1" strike="noStrike">
              <a:latin typeface="Arial"/>
            </a:endParaRPr>
          </a:p>
          <a:p>
            <a:endParaRPr b="0" lang="en-IN" sz="2000" spc="-1" strike="noStrike">
              <a:latin typeface="Arial"/>
            </a:endParaRPr>
          </a:p>
        </p:txBody>
      </p:sp>
      <p:sp>
        <p:nvSpPr>
          <p:cNvPr id="50" name="TextShape 4"/>
          <p:cNvSpPr txBox="1"/>
          <p:nvPr/>
        </p:nvSpPr>
        <p:spPr>
          <a:xfrm>
            <a:off x="388440" y="2952000"/>
            <a:ext cx="4939560" cy="1553400"/>
          </a:xfrm>
          <a:prstGeom prst="rect">
            <a:avLst/>
          </a:prstGeom>
          <a:noFill/>
          <a:ln>
            <a:noFill/>
          </a:ln>
        </p:spPr>
        <p:txBody>
          <a:bodyPr lIns="90000" rIns="90000" tIns="45000" bIns="45000">
            <a:noAutofit/>
          </a:bodyPr>
          <a:p>
            <a:r>
              <a:rPr b="1" lang="en-IN" sz="2200" spc="-1" strike="noStrike">
                <a:solidFill>
                  <a:srgbClr val="c9211e"/>
                </a:solidFill>
                <a:latin typeface="Arial"/>
              </a:rPr>
              <a:t>Why use Lambda Expression</a:t>
            </a:r>
            <a:endParaRPr b="1" lang="en-IN" sz="2200" spc="-1" strike="noStrike">
              <a:solidFill>
                <a:srgbClr val="c9211e"/>
              </a:solidFill>
              <a:latin typeface="Arial"/>
            </a:endParaRPr>
          </a:p>
          <a:p>
            <a:endParaRPr b="0" lang="en-IN" sz="2200" spc="-1" strike="noStrike">
              <a:solidFill>
                <a:srgbClr val="c9211e"/>
              </a:solidFill>
              <a:latin typeface="Arial"/>
            </a:endParaRPr>
          </a:p>
          <a:p>
            <a:endParaRPr b="0" lang="en-IN" sz="2200" spc="-1" strike="noStrike">
              <a:solidFill>
                <a:srgbClr val="c9211e"/>
              </a:solidFill>
              <a:latin typeface="Arial"/>
            </a:endParaRPr>
          </a:p>
        </p:txBody>
      </p:sp>
      <p:sp>
        <p:nvSpPr>
          <p:cNvPr id="51" name="TextShape 5"/>
          <p:cNvSpPr txBox="1"/>
          <p:nvPr/>
        </p:nvSpPr>
        <p:spPr>
          <a:xfrm>
            <a:off x="288000" y="3537360"/>
            <a:ext cx="5400000" cy="191988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2000" spc="-1" strike="noStrike">
                <a:latin typeface="Arial"/>
              </a:rPr>
              <a:t>To provide the implementation of Functional interface.</a:t>
            </a:r>
            <a:endParaRPr b="0" lang="en-IN" sz="20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000" spc="-1" strike="noStrike">
                <a:latin typeface="Arial"/>
              </a:rPr>
              <a:t>Less coding.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87" name="Picture 13_28" descr="Logo&#10;&#10;Description automatically generated"/>
          <p:cNvPicPr/>
          <p:nvPr/>
        </p:nvPicPr>
        <p:blipFill>
          <a:blip r:embed="rId1"/>
          <a:stretch/>
        </p:blipFill>
        <p:spPr>
          <a:xfrm>
            <a:off x="10231920" y="105480"/>
            <a:ext cx="1797840" cy="476280"/>
          </a:xfrm>
          <a:prstGeom prst="rect">
            <a:avLst/>
          </a:prstGeom>
          <a:ln>
            <a:noFill/>
          </a:ln>
        </p:spPr>
      </p:pic>
      <p:sp>
        <p:nvSpPr>
          <p:cNvPr id="188" name="TextShape 2"/>
          <p:cNvSpPr txBox="1"/>
          <p:nvPr/>
        </p:nvSpPr>
        <p:spPr>
          <a:xfrm>
            <a:off x="0" y="216000"/>
            <a:ext cx="11736000" cy="5625000"/>
          </a:xfrm>
          <a:prstGeom prst="rect">
            <a:avLst/>
          </a:prstGeom>
          <a:noFill/>
          <a:ln>
            <a:noFill/>
          </a:ln>
        </p:spPr>
        <p:txBody>
          <a:bodyPr lIns="90000" rIns="90000" tIns="45000" bIns="45000">
            <a:noAutofit/>
          </a:bodyPr>
          <a:p>
            <a:pPr>
              <a:lnSpc>
                <a:spcPct val="100000"/>
              </a:lnSpc>
              <a:spcBef>
                <a:spcPts val="283"/>
              </a:spcBef>
              <a:spcAft>
                <a:spcPts val="283"/>
              </a:spcAft>
            </a:pPr>
            <a:r>
              <a:rPr b="1" lang="en-IN" sz="2200" spc="-1" strike="noStrike">
                <a:solidFill>
                  <a:srgbClr val="c9211e"/>
                </a:solidFill>
                <a:latin typeface="Arial"/>
              </a:rPr>
              <a:t>Use of Annotations</a:t>
            </a:r>
            <a:endParaRPr b="0" lang="en-IN" sz="2200" spc="-1" strike="noStrike">
              <a:latin typeface="Arial"/>
              <a:ea typeface="Noto Sans CJK SC"/>
            </a:endParaRPr>
          </a:p>
          <a:p>
            <a:pPr>
              <a:lnSpc>
                <a:spcPct val="100000"/>
              </a:lnSpc>
              <a:spcBef>
                <a:spcPts val="283"/>
              </a:spcBef>
              <a:spcAft>
                <a:spcPts val="283"/>
              </a:spcAft>
            </a:pPr>
            <a:endParaRPr b="0" lang="en-IN" sz="2200" spc="-1" strike="noStrike">
              <a:latin typeface="Arial"/>
              <a:ea typeface="Noto Sans CJK SC"/>
            </a:endParaRPr>
          </a:p>
          <a:p>
            <a:pPr>
              <a:lnSpc>
                <a:spcPct val="100000"/>
              </a:lnSpc>
              <a:spcBef>
                <a:spcPts val="283"/>
              </a:spcBef>
              <a:spcAft>
                <a:spcPts val="283"/>
              </a:spcAft>
            </a:pPr>
            <a:r>
              <a:rPr b="0" lang="en-IN" sz="2000" spc="-1" strike="noStrike">
                <a:latin typeface="Arial"/>
              </a:rPr>
              <a:t>Annotations are used for the following purposes:</a:t>
            </a:r>
            <a:endParaRPr b="0" lang="en-IN" sz="2000" spc="-1" strike="noStrike">
              <a:latin typeface="Arial"/>
              <a:ea typeface="Noto Sans CJK SC"/>
            </a:endParaRPr>
          </a:p>
          <a:p>
            <a:pPr>
              <a:lnSpc>
                <a:spcPct val="100000"/>
              </a:lnSpc>
              <a:spcBef>
                <a:spcPts val="283"/>
              </a:spcBef>
              <a:spcAft>
                <a:spcPts val="283"/>
              </a:spcAft>
            </a:pPr>
            <a:endParaRPr b="0" lang="en-IN" sz="2000" spc="-1" strike="noStrike">
              <a:latin typeface="Arial"/>
              <a:ea typeface="Noto Sans CJK SC"/>
            </a:endParaRPr>
          </a:p>
          <a:p>
            <a:pPr marL="216000" indent="-216000">
              <a:lnSpc>
                <a:spcPct val="150000"/>
              </a:lnSpc>
              <a:spcBef>
                <a:spcPts val="1134"/>
              </a:spcBef>
              <a:spcAft>
                <a:spcPts val="1134"/>
              </a:spcAft>
              <a:buClr>
                <a:srgbClr val="000000"/>
              </a:buClr>
              <a:buSzPct val="45000"/>
              <a:buFont typeface="Wingdings" charset="2"/>
              <a:buChar char=""/>
            </a:pPr>
            <a:r>
              <a:rPr b="0" lang="en-IN" sz="2000" spc="-1" strike="noStrike">
                <a:latin typeface="Arial"/>
              </a:rPr>
              <a:t>Instructions to the compiler: There are three types of built-in annotations @Deprecated, @Override, @SuppressWarnings that can be used to give instructions to the compiler, detect errors, and suppress warnings. For example, @Override annotation can be used to instruct the compiler to denote that the annotated method is overriding the method. </a:t>
            </a:r>
            <a:endParaRPr b="0" lang="en-IN" sz="2000" spc="-1" strike="noStrike">
              <a:latin typeface="Arial"/>
              <a:ea typeface="Noto Sans CJK SC"/>
            </a:endParaRPr>
          </a:p>
          <a:p>
            <a:pPr marL="216000" indent="-216000">
              <a:lnSpc>
                <a:spcPct val="150000"/>
              </a:lnSpc>
              <a:spcBef>
                <a:spcPts val="1134"/>
              </a:spcBef>
              <a:spcAft>
                <a:spcPts val="1134"/>
              </a:spcAft>
              <a:buClr>
                <a:srgbClr val="000000"/>
              </a:buClr>
              <a:buSzPct val="45000"/>
              <a:buFont typeface="Wingdings" charset="2"/>
              <a:buChar char=""/>
            </a:pPr>
            <a:r>
              <a:rPr b="0" lang="en-IN" sz="2000" spc="-1" strike="noStrike">
                <a:latin typeface="Arial"/>
              </a:rPr>
              <a:t>Compile-time Instructions: Software build tools can generate code, XML files, and more by using the compile-time instructions that the annotations provide. </a:t>
            </a:r>
            <a:endParaRPr b="0" lang="en-IN" sz="2000" spc="-1" strike="noStrike">
              <a:latin typeface="Arial"/>
              <a:ea typeface="Noto Sans CJK SC"/>
            </a:endParaRPr>
          </a:p>
          <a:p>
            <a:pPr marL="216000" indent="-216000">
              <a:lnSpc>
                <a:spcPct val="150000"/>
              </a:lnSpc>
              <a:spcBef>
                <a:spcPts val="1134"/>
              </a:spcBef>
              <a:spcAft>
                <a:spcPts val="1134"/>
              </a:spcAft>
              <a:buClr>
                <a:srgbClr val="000000"/>
              </a:buClr>
              <a:buSzPct val="45000"/>
              <a:buFont typeface="Wingdings" charset="2"/>
              <a:buChar char=""/>
            </a:pPr>
            <a:r>
              <a:rPr b="0" lang="en-IN" sz="2000" spc="-1" strike="noStrike">
                <a:latin typeface="Arial"/>
              </a:rPr>
              <a:t>Runtime Instructions: Annotations can also be defined to provide instructions to the program at runtime. These annotations can be accessed using Java Reflection. </a:t>
            </a:r>
            <a:endParaRPr b="0" lang="en-IN" sz="20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90" name="Picture 13_29" descr="Logo&#10;&#10;Description automatically generated"/>
          <p:cNvPicPr/>
          <p:nvPr/>
        </p:nvPicPr>
        <p:blipFill>
          <a:blip r:embed="rId1"/>
          <a:stretch/>
        </p:blipFill>
        <p:spPr>
          <a:xfrm>
            <a:off x="10231920" y="105480"/>
            <a:ext cx="1797840" cy="476280"/>
          </a:xfrm>
          <a:prstGeom prst="rect">
            <a:avLst/>
          </a:prstGeom>
          <a:ln>
            <a:noFill/>
          </a:ln>
        </p:spPr>
      </p:pic>
      <p:sp>
        <p:nvSpPr>
          <p:cNvPr id="191" name="TextShape 2"/>
          <p:cNvSpPr txBox="1"/>
          <p:nvPr/>
        </p:nvSpPr>
        <p:spPr>
          <a:xfrm>
            <a:off x="1152000" y="2932920"/>
            <a:ext cx="9936000" cy="883080"/>
          </a:xfrm>
          <a:prstGeom prst="rect">
            <a:avLst/>
          </a:prstGeom>
          <a:noFill/>
          <a:ln>
            <a:noFill/>
          </a:ln>
        </p:spPr>
        <p:txBody>
          <a:bodyPr lIns="90000" rIns="90000" tIns="45000" bIns="45000">
            <a:noAutofit/>
          </a:bodyPr>
          <a:p>
            <a:pPr algn="ctr"/>
            <a:r>
              <a:rPr b="1" lang="en-IN" sz="5400" spc="-1" strike="noStrike">
                <a:solidFill>
                  <a:srgbClr val="c9211e"/>
                </a:solidFill>
                <a:latin typeface="Arial"/>
              </a:rPr>
              <a:t>THANK YOU</a:t>
            </a:r>
            <a:endParaRPr b="1" lang="en-IN" sz="54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3" name="Picture 13_1" descr="Logo&#10;&#10;Description automatically generated"/>
          <p:cNvPicPr/>
          <p:nvPr/>
        </p:nvPicPr>
        <p:blipFill>
          <a:blip r:embed="rId1"/>
          <a:stretch/>
        </p:blipFill>
        <p:spPr>
          <a:xfrm>
            <a:off x="10231920" y="105480"/>
            <a:ext cx="1797840" cy="476280"/>
          </a:xfrm>
          <a:prstGeom prst="rect">
            <a:avLst/>
          </a:prstGeom>
          <a:ln>
            <a:noFill/>
          </a:ln>
        </p:spPr>
      </p:pic>
      <p:sp>
        <p:nvSpPr>
          <p:cNvPr id="54" name="TextShape 2"/>
          <p:cNvSpPr txBox="1"/>
          <p:nvPr/>
        </p:nvSpPr>
        <p:spPr>
          <a:xfrm>
            <a:off x="72000" y="82440"/>
            <a:ext cx="5184000" cy="1729800"/>
          </a:xfrm>
          <a:prstGeom prst="rect">
            <a:avLst/>
          </a:prstGeom>
          <a:noFill/>
          <a:ln>
            <a:noFill/>
          </a:ln>
        </p:spPr>
        <p:txBody>
          <a:bodyPr lIns="90000" rIns="90000" tIns="45000" bIns="45000">
            <a:noAutofit/>
          </a:bodyPr>
          <a:p>
            <a:r>
              <a:rPr b="1" lang="en-IN" sz="2400" spc="-1" strike="noStrike">
                <a:solidFill>
                  <a:srgbClr val="c9211e"/>
                </a:solidFill>
                <a:latin typeface="Arial"/>
              </a:rPr>
              <a:t>Java Lambda Expression Syntax</a:t>
            </a:r>
            <a:endParaRPr b="1" lang="en-IN" sz="2400" spc="-1" strike="noStrike">
              <a:solidFill>
                <a:srgbClr val="c9211e"/>
              </a:solidFill>
              <a:latin typeface="Arial"/>
            </a:endParaRPr>
          </a:p>
          <a:p>
            <a:endParaRPr b="0" lang="en-IN" sz="2400" spc="-1" strike="noStrike">
              <a:solidFill>
                <a:srgbClr val="c9211e"/>
              </a:solidFill>
              <a:latin typeface="Arial"/>
            </a:endParaRPr>
          </a:p>
          <a:p>
            <a:endParaRPr b="0" lang="en-IN" sz="2400" spc="-1" strike="noStrike">
              <a:solidFill>
                <a:srgbClr val="c9211e"/>
              </a:solidFill>
              <a:latin typeface="Arial"/>
            </a:endParaRPr>
          </a:p>
          <a:p>
            <a:endParaRPr b="0" lang="en-IN" sz="2400" spc="-1" strike="noStrike">
              <a:solidFill>
                <a:srgbClr val="c9211e"/>
              </a:solidFill>
              <a:latin typeface="Arial"/>
            </a:endParaRPr>
          </a:p>
        </p:txBody>
      </p:sp>
      <p:sp>
        <p:nvSpPr>
          <p:cNvPr id="55" name="CustomShape 3"/>
          <p:cNvSpPr/>
          <p:nvPr/>
        </p:nvSpPr>
        <p:spPr>
          <a:xfrm>
            <a:off x="648000" y="936000"/>
            <a:ext cx="4032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2200" spc="-1" strike="noStrike">
                <a:latin typeface="Arial"/>
              </a:rPr>
              <a:t>(argument-list) -&gt; {body}</a:t>
            </a:r>
            <a:r>
              <a:rPr b="0" lang="en-IN" sz="1800" spc="-1" strike="noStrike">
                <a:latin typeface="Arial"/>
              </a:rPr>
              <a:t>  </a:t>
            </a:r>
            <a:endParaRPr b="0" lang="en-IN" sz="1800" spc="-1" strike="noStrike">
              <a:latin typeface="Arial"/>
            </a:endParaRPr>
          </a:p>
        </p:txBody>
      </p:sp>
      <p:sp>
        <p:nvSpPr>
          <p:cNvPr id="56" name="TextShape 4"/>
          <p:cNvSpPr txBox="1"/>
          <p:nvPr/>
        </p:nvSpPr>
        <p:spPr>
          <a:xfrm>
            <a:off x="216000" y="2160000"/>
            <a:ext cx="8568000" cy="2474280"/>
          </a:xfrm>
          <a:prstGeom prst="rect">
            <a:avLst/>
          </a:prstGeom>
          <a:noFill/>
          <a:ln>
            <a:noFill/>
          </a:ln>
        </p:spPr>
        <p:txBody>
          <a:bodyPr lIns="90000" rIns="90000" tIns="45000" bIns="45000">
            <a:noAutofit/>
          </a:bodyPr>
          <a:p>
            <a:r>
              <a:rPr b="1" lang="en-IN" sz="2000" spc="-1" strike="noStrike">
                <a:latin typeface="Arial"/>
              </a:rPr>
              <a:t>Java lambda expression is consisted of three </a:t>
            </a:r>
            <a:r>
              <a:rPr b="1" lang="en-IN" sz="2000" spc="-1" strike="noStrike">
                <a:latin typeface="Arial"/>
              </a:rPr>
              <a:t>components.</a:t>
            </a:r>
            <a:endParaRPr b="0" lang="en-IN" sz="2000" spc="-1" strike="noStrike">
              <a:latin typeface="Arial"/>
            </a:endParaRPr>
          </a:p>
          <a:p>
            <a:r>
              <a:rPr b="0" lang="en-IN" sz="2000" spc="-1" strike="noStrike">
                <a:latin typeface="Arial"/>
              </a:rPr>
              <a:t>1) Argument-list: It can be empty or non-empty as </a:t>
            </a:r>
            <a:r>
              <a:rPr b="0" lang="en-IN" sz="2000" spc="-1" strike="noStrike">
                <a:latin typeface="Arial"/>
              </a:rPr>
              <a:t>well.</a:t>
            </a:r>
            <a:endParaRPr b="0" lang="en-IN" sz="2000" spc="-1" strike="noStrike">
              <a:latin typeface="Arial"/>
            </a:endParaRPr>
          </a:p>
          <a:p>
            <a:r>
              <a:rPr b="0" lang="en-IN" sz="2000" spc="-1" strike="noStrike">
                <a:latin typeface="Arial"/>
              </a:rPr>
              <a:t>2) Arrow-token: It is used to link arguments-list and </a:t>
            </a:r>
            <a:r>
              <a:rPr b="0" lang="en-IN" sz="2000" spc="-1" strike="noStrike">
                <a:latin typeface="Arial"/>
              </a:rPr>
              <a:t>body of expression.</a:t>
            </a:r>
            <a:endParaRPr b="0" lang="en-IN" sz="2000" spc="-1" strike="noStrike">
              <a:latin typeface="Arial"/>
            </a:endParaRPr>
          </a:p>
          <a:p>
            <a:r>
              <a:rPr b="0" lang="en-IN" sz="2000" spc="-1" strike="noStrike">
                <a:latin typeface="Arial"/>
              </a:rPr>
              <a:t>3) Body: It contains expressions and statements </a:t>
            </a:r>
            <a:r>
              <a:rPr b="0" lang="en-IN" sz="2000" spc="-1" strike="noStrike">
                <a:latin typeface="Arial"/>
              </a:rPr>
              <a:t>for lambda expression.</a:t>
            </a:r>
            <a:endParaRPr b="0" lang="en-IN" sz="2000" spc="-1" strike="noStrike">
              <a:latin typeface="Arial"/>
            </a:endParaRPr>
          </a:p>
          <a:p>
            <a:endParaRPr b="0" lang="en-IN" sz="2000" spc="-1" strike="noStrike">
              <a:latin typeface="Arial"/>
            </a:endParaRPr>
          </a:p>
        </p:txBody>
      </p:sp>
      <p:sp>
        <p:nvSpPr>
          <p:cNvPr id="57" name="TextShape 5"/>
          <p:cNvSpPr txBox="1"/>
          <p:nvPr/>
        </p:nvSpPr>
        <p:spPr>
          <a:xfrm>
            <a:off x="360000" y="4433400"/>
            <a:ext cx="5400000" cy="1830600"/>
          </a:xfrm>
          <a:prstGeom prst="rect">
            <a:avLst/>
          </a:prstGeom>
          <a:noFill/>
          <a:ln>
            <a:noFill/>
          </a:ln>
        </p:spPr>
        <p:txBody>
          <a:bodyPr lIns="90000" rIns="90000" tIns="45000" bIns="45000">
            <a:noAutofit/>
          </a:bodyPr>
          <a:p>
            <a:r>
              <a:rPr b="1" lang="en-IN" sz="2200" spc="-1" strike="noStrike">
                <a:solidFill>
                  <a:srgbClr val="c9211e"/>
                </a:solidFill>
                <a:latin typeface="Arial"/>
              </a:rPr>
              <a:t>No Parameter Syntax</a:t>
            </a:r>
            <a:endParaRPr b="1" lang="en-IN" sz="2200" spc="-1" strike="noStrike">
              <a:solidFill>
                <a:srgbClr val="c9211e"/>
              </a:solidFill>
              <a:latin typeface="Arial"/>
            </a:endParaRPr>
          </a:p>
          <a:p>
            <a:endParaRPr b="1" lang="en-IN" sz="2200" spc="-1" strike="noStrike">
              <a:solidFill>
                <a:srgbClr val="c9211e"/>
              </a:solidFill>
              <a:latin typeface="Arial"/>
            </a:endParaRPr>
          </a:p>
          <a:p>
            <a:endParaRPr b="1" lang="en-IN" sz="2200" spc="-1" strike="noStrike">
              <a:solidFill>
                <a:srgbClr val="c9211e"/>
              </a:solidFill>
              <a:latin typeface="Arial"/>
            </a:endParaRPr>
          </a:p>
          <a:p>
            <a:endParaRPr b="1" lang="en-IN" sz="2200" spc="-1" strike="noStrike">
              <a:solidFill>
                <a:srgbClr val="c9211e"/>
              </a:solidFill>
              <a:latin typeface="Arial"/>
            </a:endParaRPr>
          </a:p>
        </p:txBody>
      </p:sp>
      <p:sp>
        <p:nvSpPr>
          <p:cNvPr id="58" name="CustomShape 6"/>
          <p:cNvSpPr/>
          <p:nvPr/>
        </p:nvSpPr>
        <p:spPr>
          <a:xfrm>
            <a:off x="792000" y="5256000"/>
            <a:ext cx="4320000" cy="100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 -&gt; {  </a:t>
            </a:r>
            <a:endParaRPr b="1" lang="en-IN" sz="1800" spc="-1" strike="noStrike">
              <a:latin typeface="Arial"/>
            </a:endParaRPr>
          </a:p>
          <a:p>
            <a:pPr algn="just"/>
            <a:r>
              <a:rPr b="1" lang="en-IN" sz="1800" spc="-1" strike="noStrike">
                <a:latin typeface="Arial"/>
              </a:rPr>
              <a:t>//Body of no parameter lambda  </a:t>
            </a:r>
            <a:endParaRPr b="1" lang="en-IN" sz="1800" spc="-1" strike="noStrike">
              <a:latin typeface="Arial"/>
            </a:endParaRPr>
          </a:p>
          <a:p>
            <a:pPr algn="just"/>
            <a:r>
              <a:rPr b="1" lang="en-IN" sz="1800" spc="-1" strike="noStrike">
                <a:latin typeface="Arial"/>
              </a:rPr>
              <a:t>}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0" name="Picture 13_2" descr="Logo&#10;&#10;Description automatically generated"/>
          <p:cNvPicPr/>
          <p:nvPr/>
        </p:nvPicPr>
        <p:blipFill>
          <a:blip r:embed="rId1"/>
          <a:stretch/>
        </p:blipFill>
        <p:spPr>
          <a:xfrm>
            <a:off x="10231920" y="105480"/>
            <a:ext cx="1797840" cy="476280"/>
          </a:xfrm>
          <a:prstGeom prst="rect">
            <a:avLst/>
          </a:prstGeom>
          <a:ln>
            <a:noFill/>
          </a:ln>
        </p:spPr>
      </p:pic>
      <p:sp>
        <p:nvSpPr>
          <p:cNvPr id="61" name="TextShape 2"/>
          <p:cNvSpPr txBox="1"/>
          <p:nvPr/>
        </p:nvSpPr>
        <p:spPr>
          <a:xfrm>
            <a:off x="216000" y="144000"/>
            <a:ext cx="6552000" cy="1772280"/>
          </a:xfrm>
          <a:prstGeom prst="rect">
            <a:avLst/>
          </a:prstGeom>
          <a:noFill/>
          <a:ln>
            <a:noFill/>
          </a:ln>
        </p:spPr>
        <p:txBody>
          <a:bodyPr lIns="90000" rIns="90000" tIns="45000" bIns="45000">
            <a:noAutofit/>
          </a:bodyPr>
          <a:p>
            <a:r>
              <a:rPr b="1" lang="en-IN" sz="2000" spc="-1" strike="noStrike">
                <a:solidFill>
                  <a:srgbClr val="c9211e"/>
                </a:solidFill>
                <a:latin typeface="Arial"/>
              </a:rPr>
              <a:t>One Parameter Syntax</a:t>
            </a:r>
            <a:endParaRPr b="1" lang="en-IN" sz="2000" spc="-1" strike="noStrike">
              <a:solidFill>
                <a:srgbClr val="c9211e"/>
              </a:solidFill>
              <a:latin typeface="Arial"/>
            </a:endParaRPr>
          </a:p>
          <a:p>
            <a:endParaRPr b="1" lang="en-IN" sz="2000" spc="-1" strike="noStrike">
              <a:solidFill>
                <a:srgbClr val="c9211e"/>
              </a:solidFill>
              <a:latin typeface="Arial"/>
            </a:endParaRPr>
          </a:p>
          <a:p>
            <a:endParaRPr b="1" lang="en-IN" sz="2000" spc="-1" strike="noStrike">
              <a:solidFill>
                <a:srgbClr val="c9211e"/>
              </a:solidFill>
              <a:latin typeface="Arial"/>
            </a:endParaRPr>
          </a:p>
          <a:p>
            <a:endParaRPr b="1" lang="en-IN" sz="2000" spc="-1" strike="noStrike">
              <a:solidFill>
                <a:srgbClr val="c9211e"/>
              </a:solidFill>
              <a:latin typeface="Arial"/>
            </a:endParaRPr>
          </a:p>
        </p:txBody>
      </p:sp>
      <p:sp>
        <p:nvSpPr>
          <p:cNvPr id="62" name="CustomShape 3"/>
          <p:cNvSpPr/>
          <p:nvPr/>
        </p:nvSpPr>
        <p:spPr>
          <a:xfrm>
            <a:off x="576000" y="1008000"/>
            <a:ext cx="4392000" cy="129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(p1) -&gt; {  </a:t>
            </a:r>
            <a:endParaRPr b="1" lang="en-IN" sz="1800" spc="-1" strike="noStrike">
              <a:latin typeface="Arial"/>
            </a:endParaRPr>
          </a:p>
          <a:p>
            <a:pPr algn="just"/>
            <a:r>
              <a:rPr b="1" lang="en-IN" sz="1800" spc="-1" strike="noStrike">
                <a:latin typeface="Arial"/>
              </a:rPr>
              <a:t>//Body of single parameter lambda  </a:t>
            </a:r>
            <a:endParaRPr b="1" lang="en-IN" sz="1800" spc="-1" strike="noStrike">
              <a:latin typeface="Arial"/>
            </a:endParaRPr>
          </a:p>
          <a:p>
            <a:pPr algn="just"/>
            <a:r>
              <a:rPr b="1" lang="en-IN" sz="1800" spc="-1" strike="noStrike">
                <a:latin typeface="Arial"/>
              </a:rPr>
              <a:t>}  </a:t>
            </a:r>
            <a:endParaRPr b="1" lang="en-IN" sz="1800" spc="-1" strike="noStrike">
              <a:latin typeface="Arial"/>
            </a:endParaRPr>
          </a:p>
        </p:txBody>
      </p:sp>
      <p:sp>
        <p:nvSpPr>
          <p:cNvPr id="63" name="TextShape 4"/>
          <p:cNvSpPr txBox="1"/>
          <p:nvPr/>
        </p:nvSpPr>
        <p:spPr>
          <a:xfrm>
            <a:off x="360000" y="3096000"/>
            <a:ext cx="4339440" cy="1772280"/>
          </a:xfrm>
          <a:prstGeom prst="rect">
            <a:avLst/>
          </a:prstGeom>
          <a:noFill/>
          <a:ln>
            <a:noFill/>
          </a:ln>
        </p:spPr>
        <p:txBody>
          <a:bodyPr lIns="90000" rIns="90000" tIns="45000" bIns="45000">
            <a:noAutofit/>
          </a:bodyPr>
          <a:p>
            <a:r>
              <a:rPr b="1" lang="en-IN" sz="2000" spc="-1" strike="noStrike">
                <a:solidFill>
                  <a:srgbClr val="c9211e"/>
                </a:solidFill>
                <a:latin typeface="Arial"/>
              </a:rPr>
              <a:t>Two Parameter Syntax</a:t>
            </a:r>
            <a:endParaRPr b="1" lang="en-IN" sz="2000" spc="-1" strike="noStrike">
              <a:solidFill>
                <a:srgbClr val="c9211e"/>
              </a:solidFill>
              <a:latin typeface="Arial"/>
            </a:endParaRPr>
          </a:p>
          <a:p>
            <a:endParaRPr b="1" lang="en-IN" sz="2000" spc="-1" strike="noStrike">
              <a:solidFill>
                <a:srgbClr val="c9211e"/>
              </a:solidFill>
              <a:latin typeface="Arial"/>
            </a:endParaRPr>
          </a:p>
          <a:p>
            <a:endParaRPr b="1" lang="en-IN" sz="2000" spc="-1" strike="noStrike">
              <a:solidFill>
                <a:srgbClr val="c9211e"/>
              </a:solidFill>
              <a:latin typeface="Arial"/>
            </a:endParaRPr>
          </a:p>
          <a:p>
            <a:endParaRPr b="1" lang="en-IN" sz="2000" spc="-1" strike="noStrike">
              <a:solidFill>
                <a:srgbClr val="c9211e"/>
              </a:solidFill>
              <a:latin typeface="Arial"/>
            </a:endParaRPr>
          </a:p>
        </p:txBody>
      </p:sp>
      <p:sp>
        <p:nvSpPr>
          <p:cNvPr id="64" name="CustomShape 5"/>
          <p:cNvSpPr/>
          <p:nvPr/>
        </p:nvSpPr>
        <p:spPr>
          <a:xfrm>
            <a:off x="504000" y="3816000"/>
            <a:ext cx="4464000" cy="129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(p1,p2) -&gt; {  </a:t>
            </a:r>
            <a:endParaRPr b="1" lang="en-IN" sz="1800" spc="-1" strike="noStrike">
              <a:latin typeface="Arial"/>
            </a:endParaRPr>
          </a:p>
          <a:p>
            <a:pPr algn="just"/>
            <a:r>
              <a:rPr b="1" lang="en-IN" sz="1800" spc="-1" strike="noStrike">
                <a:latin typeface="Arial"/>
              </a:rPr>
              <a:t>//Body of multiple parameter lambda  </a:t>
            </a:r>
            <a:endParaRPr b="1" lang="en-IN" sz="1800" spc="-1" strike="noStrike">
              <a:latin typeface="Arial"/>
            </a:endParaRPr>
          </a:p>
          <a:p>
            <a:pPr algn="just"/>
            <a:r>
              <a:rPr b="1" lang="en-IN" sz="1800" spc="-1" strike="noStrike">
                <a:latin typeface="Arial"/>
              </a:rPr>
              <a:t>}  </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6" name="Picture 13_4" descr="Logo&#10;&#10;Description automatically generated"/>
          <p:cNvPicPr/>
          <p:nvPr/>
        </p:nvPicPr>
        <p:blipFill>
          <a:blip r:embed="rId1"/>
          <a:stretch/>
        </p:blipFill>
        <p:spPr>
          <a:xfrm>
            <a:off x="10231920" y="105480"/>
            <a:ext cx="1797840" cy="476280"/>
          </a:xfrm>
          <a:prstGeom prst="rect">
            <a:avLst/>
          </a:prstGeom>
          <a:ln>
            <a:noFill/>
          </a:ln>
        </p:spPr>
      </p:pic>
      <p:pic>
        <p:nvPicPr>
          <p:cNvPr id="67" name="" descr=""/>
          <p:cNvPicPr/>
          <p:nvPr/>
        </p:nvPicPr>
        <p:blipFill>
          <a:blip r:embed="rId2"/>
          <a:stretch/>
        </p:blipFill>
        <p:spPr>
          <a:xfrm>
            <a:off x="648000" y="3112200"/>
            <a:ext cx="5983920" cy="1711800"/>
          </a:xfrm>
          <a:prstGeom prst="rect">
            <a:avLst/>
          </a:prstGeom>
          <a:ln>
            <a:noFill/>
          </a:ln>
        </p:spPr>
      </p:pic>
      <p:sp>
        <p:nvSpPr>
          <p:cNvPr id="68" name="TextShape 2"/>
          <p:cNvSpPr txBox="1"/>
          <p:nvPr/>
        </p:nvSpPr>
        <p:spPr>
          <a:xfrm>
            <a:off x="238680" y="200520"/>
            <a:ext cx="4369320" cy="1134360"/>
          </a:xfrm>
          <a:prstGeom prst="rect">
            <a:avLst/>
          </a:prstGeom>
          <a:noFill/>
          <a:ln>
            <a:noFill/>
          </a:ln>
        </p:spPr>
        <p:txBody>
          <a:bodyPr lIns="90000" rIns="90000" tIns="45000" bIns="45000">
            <a:noAutofit/>
          </a:bodyPr>
          <a:p>
            <a:r>
              <a:rPr b="1" lang="en-IN" sz="2200" spc="-1" strike="noStrike">
                <a:solidFill>
                  <a:srgbClr val="c9211e"/>
                </a:solidFill>
                <a:latin typeface="Arial"/>
              </a:rPr>
              <a:t>Syntax of Lambda Expression</a:t>
            </a:r>
            <a:endParaRPr b="1" lang="en-IN" sz="2200" spc="-1" strike="noStrike">
              <a:solidFill>
                <a:srgbClr val="c9211e"/>
              </a:solidFill>
              <a:latin typeface="Arial"/>
            </a:endParaRPr>
          </a:p>
          <a:p>
            <a:endParaRPr b="0" lang="en-IN" sz="2200" spc="-1" strike="noStrike">
              <a:solidFill>
                <a:srgbClr val="c9211e"/>
              </a:solidFill>
              <a:latin typeface="Arial"/>
            </a:endParaRPr>
          </a:p>
        </p:txBody>
      </p:sp>
      <p:sp>
        <p:nvSpPr>
          <p:cNvPr id="69" name="CustomShape 3"/>
          <p:cNvSpPr/>
          <p:nvPr/>
        </p:nvSpPr>
        <p:spPr>
          <a:xfrm>
            <a:off x="648000" y="936000"/>
            <a:ext cx="7776000" cy="79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(TypeA a, TypeB b) -&gt; { a statement or block of code to be execute};</a:t>
            </a:r>
            <a:endParaRPr b="0" lang="en-IN" sz="1800" spc="-1" strike="noStrike">
              <a:latin typeface="Arial"/>
            </a:endParaRPr>
          </a:p>
          <a:p>
            <a:pPr algn="ctr"/>
            <a:endParaRPr b="0" lang="en-IN" sz="1800" spc="-1" strike="noStrike">
              <a:latin typeface="Arial"/>
            </a:endParaRPr>
          </a:p>
          <a:p>
            <a:pPr algn="ctr"/>
            <a:endParaRPr b="0" lang="en-IN" sz="1800" spc="-1" strike="noStrike">
              <a:latin typeface="Arial"/>
            </a:endParaRPr>
          </a:p>
        </p:txBody>
      </p:sp>
      <p:sp>
        <p:nvSpPr>
          <p:cNvPr id="70" name="TextShape 4"/>
          <p:cNvSpPr txBox="1"/>
          <p:nvPr/>
        </p:nvSpPr>
        <p:spPr>
          <a:xfrm>
            <a:off x="648000" y="2448000"/>
            <a:ext cx="2808000" cy="373680"/>
          </a:xfrm>
          <a:prstGeom prst="rect">
            <a:avLst/>
          </a:prstGeom>
          <a:noFill/>
          <a:ln>
            <a:noFill/>
          </a:ln>
        </p:spPr>
        <p:txBody>
          <a:bodyPr lIns="90000" rIns="90000" tIns="45000" bIns="45000">
            <a:noAutofit/>
          </a:bodyPr>
          <a:p>
            <a:r>
              <a:rPr b="1" lang="en-IN" sz="2000" spc="-1" strike="noStrike">
                <a:solidFill>
                  <a:srgbClr val="c9211e"/>
                </a:solidFill>
                <a:latin typeface="Arial"/>
              </a:rPr>
              <a:t>Example</a:t>
            </a:r>
            <a:endParaRPr b="1" lang="en-IN" sz="20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2" name="Picture 13_5" descr="Logo&#10;&#10;Description automatically generated"/>
          <p:cNvPicPr/>
          <p:nvPr/>
        </p:nvPicPr>
        <p:blipFill>
          <a:blip r:embed="rId1"/>
          <a:stretch/>
        </p:blipFill>
        <p:spPr>
          <a:xfrm>
            <a:off x="10231920" y="105480"/>
            <a:ext cx="1797840" cy="476280"/>
          </a:xfrm>
          <a:prstGeom prst="rect">
            <a:avLst/>
          </a:prstGeom>
          <a:ln>
            <a:noFill/>
          </a:ln>
        </p:spPr>
      </p:pic>
      <p:sp>
        <p:nvSpPr>
          <p:cNvPr id="73" name="TextShape 2"/>
          <p:cNvSpPr txBox="1"/>
          <p:nvPr/>
        </p:nvSpPr>
        <p:spPr>
          <a:xfrm>
            <a:off x="242280" y="1152000"/>
            <a:ext cx="11205720" cy="4680000"/>
          </a:xfrm>
          <a:prstGeom prst="rect">
            <a:avLst/>
          </a:prstGeom>
          <a:noFill/>
          <a:ln>
            <a:noFill/>
          </a:ln>
        </p:spPr>
        <p:txBody>
          <a:bodyPr lIns="90000" rIns="90000" tIns="45000" bIns="45000">
            <a:noAutofit/>
          </a:bodyPr>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There is a semi colon at the end, which means it is a statement/expression.</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The arrow token in the middle, divides the complete expression in two parts.</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The part at the right is the function body which will be executed for this expression. In the above example case, it was the statement to print an element from the list.</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The part at the left is a list of formal parameters to be passed to the function body defined in the right part.</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It is not necessary to define the types of the formal parameter.</a:t>
            </a:r>
            <a:endParaRPr b="0" lang="en-IN" sz="2000" spc="-1" strike="noStrike">
              <a:latin typeface="Arial"/>
            </a:endParaRPr>
          </a:p>
          <a:p>
            <a:pPr marL="216000" indent="-216000" algn="just">
              <a:spcBef>
                <a:spcPts val="1191"/>
              </a:spcBef>
              <a:spcAft>
                <a:spcPts val="992"/>
              </a:spcAft>
              <a:buClr>
                <a:srgbClr val="000000"/>
              </a:buClr>
              <a:buSzPct val="45000"/>
              <a:buFont typeface="Wingdings" charset="2"/>
              <a:buChar char=""/>
            </a:pPr>
            <a:r>
              <a:rPr b="0" lang="en-IN" sz="2000" spc="-1" strike="noStrike">
                <a:latin typeface="Arial"/>
              </a:rPr>
              <a:t>We can also skip the parenthesis if there is a single formal parameter.</a:t>
            </a:r>
            <a:endParaRPr b="0" lang="en-IN" sz="2000" spc="-1" strike="noStrike">
              <a:latin typeface="Arial"/>
            </a:endParaRPr>
          </a:p>
        </p:txBody>
      </p:sp>
      <p:sp>
        <p:nvSpPr>
          <p:cNvPr id="74" name="TextShape 3"/>
          <p:cNvSpPr txBox="1"/>
          <p:nvPr/>
        </p:nvSpPr>
        <p:spPr>
          <a:xfrm>
            <a:off x="216000" y="216000"/>
            <a:ext cx="4170600" cy="403200"/>
          </a:xfrm>
          <a:prstGeom prst="rect">
            <a:avLst/>
          </a:prstGeom>
          <a:noFill/>
          <a:ln>
            <a:noFill/>
          </a:ln>
        </p:spPr>
        <p:txBody>
          <a:bodyPr lIns="90000" rIns="90000" tIns="45000" bIns="45000">
            <a:noAutofit/>
          </a:bodyPr>
          <a:p>
            <a:r>
              <a:rPr b="1" lang="en-IN" sz="2200" spc="-1" strike="noStrike">
                <a:solidFill>
                  <a:srgbClr val="c9211e"/>
                </a:solidFill>
                <a:latin typeface="Arial"/>
              </a:rPr>
              <a:t>Syntax of Lambda Expression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6" name="Picture 13_3" descr="Logo&#10;&#10;Description automatically generated"/>
          <p:cNvPicPr/>
          <p:nvPr/>
        </p:nvPicPr>
        <p:blipFill>
          <a:blip r:embed="rId1"/>
          <a:stretch/>
        </p:blipFill>
        <p:spPr>
          <a:xfrm>
            <a:off x="10231920" y="105480"/>
            <a:ext cx="1797840" cy="476280"/>
          </a:xfrm>
          <a:prstGeom prst="rect">
            <a:avLst/>
          </a:prstGeom>
          <a:ln>
            <a:noFill/>
          </a:ln>
        </p:spPr>
      </p:pic>
      <p:pic>
        <p:nvPicPr>
          <p:cNvPr id="77" name="" descr=""/>
          <p:cNvPicPr/>
          <p:nvPr/>
        </p:nvPicPr>
        <p:blipFill>
          <a:blip r:embed="rId2"/>
          <a:stretch/>
        </p:blipFill>
        <p:spPr>
          <a:xfrm>
            <a:off x="476640" y="1008000"/>
            <a:ext cx="9459360" cy="4867200"/>
          </a:xfrm>
          <a:prstGeom prst="rect">
            <a:avLst/>
          </a:prstGeom>
          <a:ln>
            <a:noFill/>
          </a:ln>
        </p:spPr>
      </p:pic>
      <p:sp>
        <p:nvSpPr>
          <p:cNvPr id="78" name="TextShape 2"/>
          <p:cNvSpPr txBox="1"/>
          <p:nvPr/>
        </p:nvSpPr>
        <p:spPr>
          <a:xfrm>
            <a:off x="288000" y="216000"/>
            <a:ext cx="7920000" cy="657000"/>
          </a:xfrm>
          <a:prstGeom prst="rect">
            <a:avLst/>
          </a:prstGeom>
          <a:noFill/>
          <a:ln>
            <a:noFill/>
          </a:ln>
        </p:spPr>
        <p:txBody>
          <a:bodyPr lIns="90000" rIns="90000" tIns="45000" bIns="45000">
            <a:noAutofit/>
          </a:bodyPr>
          <a:p>
            <a:r>
              <a:rPr b="1" lang="en-IN" sz="2000" spc="-1" strike="noStrike">
                <a:solidFill>
                  <a:srgbClr val="c9211e"/>
                </a:solidFill>
                <a:latin typeface="Arial"/>
              </a:rPr>
              <a:t>Diffrence between Traditionally used and With Lambda</a:t>
            </a:r>
            <a:endParaRPr b="1" lang="en-IN" sz="20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0" name="Picture 13_6" descr="Logo&#10;&#10;Description automatically generated"/>
          <p:cNvPicPr/>
          <p:nvPr/>
        </p:nvPicPr>
        <p:blipFill>
          <a:blip r:embed="rId1"/>
          <a:stretch/>
        </p:blipFill>
        <p:spPr>
          <a:xfrm>
            <a:off x="10231920" y="105480"/>
            <a:ext cx="1797840" cy="476280"/>
          </a:xfrm>
          <a:prstGeom prst="rect">
            <a:avLst/>
          </a:prstGeom>
          <a:ln>
            <a:noFill/>
          </a:ln>
        </p:spPr>
      </p:pic>
      <p:sp>
        <p:nvSpPr>
          <p:cNvPr id="81" name="TextShape 2"/>
          <p:cNvSpPr txBox="1"/>
          <p:nvPr/>
        </p:nvSpPr>
        <p:spPr>
          <a:xfrm>
            <a:off x="144000" y="213480"/>
            <a:ext cx="5112000" cy="1240920"/>
          </a:xfrm>
          <a:prstGeom prst="rect">
            <a:avLst/>
          </a:prstGeom>
          <a:noFill/>
          <a:ln>
            <a:noFill/>
          </a:ln>
        </p:spPr>
        <p:txBody>
          <a:bodyPr lIns="90000" rIns="90000" tIns="45000" bIns="45000">
            <a:noAutofit/>
          </a:bodyPr>
          <a:p>
            <a:r>
              <a:rPr b="1" lang="en-IN" sz="2200" spc="-1" strike="noStrike">
                <a:solidFill>
                  <a:srgbClr val="c9211e"/>
                </a:solidFill>
                <a:latin typeface="Arial"/>
              </a:rPr>
              <a:t>More about Lambda Expression</a:t>
            </a:r>
            <a:endParaRPr b="1" lang="en-IN" sz="2200" spc="-1" strike="noStrike">
              <a:solidFill>
                <a:srgbClr val="c9211e"/>
              </a:solidFill>
              <a:latin typeface="Arial"/>
            </a:endParaRPr>
          </a:p>
          <a:p>
            <a:endParaRPr b="0" lang="en-IN" sz="2200" spc="-1" strike="noStrike">
              <a:solidFill>
                <a:srgbClr val="c9211e"/>
              </a:solidFill>
              <a:latin typeface="Arial"/>
            </a:endParaRPr>
          </a:p>
          <a:p>
            <a:endParaRPr b="0" lang="en-IN" sz="2200" spc="-1" strike="noStrike">
              <a:solidFill>
                <a:srgbClr val="c9211e"/>
              </a:solidFill>
              <a:latin typeface="Arial"/>
            </a:endParaRPr>
          </a:p>
        </p:txBody>
      </p:sp>
      <p:sp>
        <p:nvSpPr>
          <p:cNvPr id="82" name="TextShape 3"/>
          <p:cNvSpPr txBox="1"/>
          <p:nvPr/>
        </p:nvSpPr>
        <p:spPr>
          <a:xfrm>
            <a:off x="144000" y="936000"/>
            <a:ext cx="10512000" cy="4464000"/>
          </a:xfrm>
          <a:prstGeom prst="rect">
            <a:avLst/>
          </a:prstGeom>
          <a:noFill/>
          <a:ln>
            <a:noFill/>
          </a:ln>
        </p:spPr>
        <p:txBody>
          <a:bodyPr lIns="90000" rIns="90000" tIns="45000" bIns="45000">
            <a:noAutofit/>
          </a:bodyPr>
          <a:p>
            <a:pPr marL="216000" indent="-216000">
              <a:spcBef>
                <a:spcPts val="1191"/>
              </a:spcBef>
              <a:spcAft>
                <a:spcPts val="992"/>
              </a:spcAft>
              <a:buClr>
                <a:srgbClr val="000000"/>
              </a:buClr>
              <a:buSzPct val="45000"/>
              <a:buFont typeface="Wingdings" charset="2"/>
              <a:buChar char=""/>
            </a:pPr>
            <a:r>
              <a:rPr b="0" lang="en-IN" sz="2200" spc="-1" strike="noStrike">
                <a:latin typeface="Arial"/>
              </a:rPr>
              <a:t>In the previous examples we saw that lambda expressions help us modify the functionality at the caller’s end.</a:t>
            </a:r>
            <a:endParaRPr b="0" lang="en-IN" sz="22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200" spc="-1" strike="noStrike">
                <a:latin typeface="Arial"/>
              </a:rPr>
              <a:t>Which means, the caller governs/decides the functionality to be executed in a call.</a:t>
            </a:r>
            <a:endParaRPr b="0" lang="en-IN" sz="22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200" spc="-1" strike="noStrike">
                <a:latin typeface="Arial"/>
              </a:rPr>
              <a:t>Lambdas brings the functionality one level above the traditional approach.</a:t>
            </a:r>
            <a:endParaRPr b="0" lang="en-IN" sz="22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200" spc="-1" strike="noStrike">
                <a:latin typeface="Arial"/>
              </a:rPr>
              <a:t>This also means that a single method can be used in different context to execute different functionalities.</a:t>
            </a:r>
            <a:endParaRPr b="0" lang="en-IN" sz="2200" spc="-1" strike="noStrike">
              <a:latin typeface="Arial"/>
            </a:endParaRPr>
          </a:p>
          <a:p>
            <a:pPr marL="216000" indent="-216000">
              <a:spcBef>
                <a:spcPts val="1191"/>
              </a:spcBef>
              <a:spcAft>
                <a:spcPts val="992"/>
              </a:spcAft>
              <a:buClr>
                <a:srgbClr val="000000"/>
              </a:buClr>
              <a:buSzPct val="45000"/>
              <a:buFont typeface="Wingdings" charset="2"/>
              <a:buChar char=""/>
            </a:pPr>
            <a:r>
              <a:rPr b="0" lang="en-IN" sz="2200" spc="-1" strike="noStrike">
                <a:latin typeface="Arial"/>
              </a:rPr>
              <a:t>Basically we are trying to pass the whole function body to a method which just executes the body and returns results.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BOI - V4</Template>
  <TotalTime>24195</TotalTime>
  <Application>LibreOffice/6.4.7.2$Linux_X86_64 LibreOffice_project/40$Build-2</Application>
  <Words>4</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2021-09-21T08:34:11Z</dcterms:created>
  <dc:creator>Praveen B A [MAHE-BC]</dc:creator>
  <dc:description/>
  <dc:language>en-IN</dc:language>
  <cp:lastModifiedBy/>
  <dcterms:modified xsi:type="dcterms:W3CDTF">2023-02-20T16:44:07Z</dcterms:modified>
  <cp:revision>214</cp:revision>
  <dc:subject/>
  <dc:title>Program structure Learning Journey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