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711135-824B-4867-BEC6-FA64175045F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C63E10-D30B-45EA-A42A-687D91B5EE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ADCBFA-0833-4F53-A679-79F8E23D384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B8E633-149C-446D-A8B7-E600B55876E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93D1A5-771A-4C91-B3CE-43BBA9B78E1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1ADC5-A828-4239-8BCD-EDCF8CAF97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99BA89-2420-480A-8CB2-E133D5D801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038294-EA31-4B70-8963-3CDFE03218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E1D96F-E4D5-4590-A0F6-6074FCE9C2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1E3070-0895-4E13-A1C3-A81E5CD588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EDFE5F-C2AE-4251-9208-2EA71467F0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64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64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67A155-1E5D-436D-B7E1-CC3C21C02C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4861C36-9775-4F73-9650-82F6B4E301D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1080" y="0"/>
            <a:ext cx="10075320" cy="5667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4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3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_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_1"/>
          <p:cNvSpPr/>
          <p:nvPr/>
        </p:nvSpPr>
        <p:spPr>
          <a:xfrm>
            <a:off x="6840000" y="5409720"/>
            <a:ext cx="307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83" name="Picture 13_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4_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_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13_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13_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88" name="TextShape 6_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1" strike="noStrike" spc="-1">
                <a:solidFill>
                  <a:srgbClr val="C9211E"/>
                </a:solidFill>
                <a:latin typeface="Arial"/>
              </a:rPr>
              <a:t>DATA STRUCURES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_2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_3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3_3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81" name="Picture 13_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82" name="CustomShape 4_3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5_3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3_1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3_1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86" name="TextShape 6_3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TextBox 186"/>
          <p:cNvSpPr txBox="1"/>
          <p:nvPr/>
        </p:nvSpPr>
        <p:spPr>
          <a:xfrm>
            <a:off x="144000" y="91440"/>
            <a:ext cx="3744000" cy="96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Singly Linked List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88" name="Picture 5" descr="SingleLinkedLists"/>
          <p:cNvPicPr/>
          <p:nvPr/>
        </p:nvPicPr>
        <p:blipFill>
          <a:blip r:embed="rId3"/>
          <a:stretch/>
        </p:blipFill>
        <p:spPr>
          <a:xfrm>
            <a:off x="889871" y="1120320"/>
            <a:ext cx="769644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_18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_19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_19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92" name="Picture 13_5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93" name="CustomShape 4_19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5_19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5" name="Picture 13_5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13_5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97" name="TextShape 6_19"/>
          <p:cNvSpPr/>
          <p:nvPr/>
        </p:nvSpPr>
        <p:spPr>
          <a:xfrm>
            <a:off x="360720" y="19339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118800" y="944640"/>
            <a:ext cx="10019520" cy="40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Insertion into a singly-linked list has two special cases. 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It's insertion a new node before the head (to the very beginning of the list) and after the tail (to the very end of the list). 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In any other case, new node is inserted in the middle of the list and so, has a predecessor and successor in the list.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88000" y="213840"/>
            <a:ext cx="3013920" cy="45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Singly Linked List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_3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_4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_4"/>
          <p:cNvSpPr/>
          <p:nvPr/>
        </p:nvSpPr>
        <p:spPr>
          <a:xfrm>
            <a:off x="6408000" y="5409720"/>
            <a:ext cx="350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03" name="Picture 13_1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4_4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_4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Picture 13_1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13_1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08" name="TextShape 6_4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Box 208"/>
          <p:cNvSpPr txBox="1"/>
          <p:nvPr/>
        </p:nvSpPr>
        <p:spPr>
          <a:xfrm>
            <a:off x="288000" y="260280"/>
            <a:ext cx="3143520" cy="45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Doubly Linked List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210" name="Picture 4" descr="DoubleLinkedLists"/>
          <p:cNvPicPr/>
          <p:nvPr/>
        </p:nvPicPr>
        <p:blipFill>
          <a:blip r:embed="rId3"/>
          <a:stretch/>
        </p:blipFill>
        <p:spPr>
          <a:xfrm>
            <a:off x="583560" y="945000"/>
            <a:ext cx="7696440" cy="425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_19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_2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_20"/>
          <p:cNvSpPr/>
          <p:nvPr/>
        </p:nvSpPr>
        <p:spPr>
          <a:xfrm>
            <a:off x="6264000" y="5409720"/>
            <a:ext cx="365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14" name="Picture 13_6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4_2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5_2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Picture 13_6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3_6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19" name="TextShape 6_2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71160" y="301320"/>
            <a:ext cx="315684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Empty list case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20600" y="1296000"/>
            <a:ext cx="4919400" cy="302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When list is empty, which is indicated by (head == NULL) condition, the insertion is quite simple. 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Algorithm sets both head and tail to point to the new node.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222" name="Picture 4_0" descr="slist-add-1"/>
          <p:cNvPicPr/>
          <p:nvPr/>
        </p:nvPicPr>
        <p:blipFill>
          <a:blip r:embed="rId3"/>
          <a:stretch/>
        </p:blipFill>
        <p:spPr>
          <a:xfrm>
            <a:off x="5400000" y="1556280"/>
            <a:ext cx="4267080" cy="276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_2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_2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_21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26" name="Picture 13_6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_2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_2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Picture 13_6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3_6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31" name="TextShape 6_2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Box 231"/>
          <p:cNvSpPr txBox="1"/>
          <p:nvPr/>
        </p:nvSpPr>
        <p:spPr>
          <a:xfrm>
            <a:off x="441000" y="504000"/>
            <a:ext cx="2871000" cy="4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Add first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40400" y="1224000"/>
            <a:ext cx="713160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In this case, new node is inserted right before the current head node.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4" name="Picture 4_1" descr="slist-add-before-1"/>
          <p:cNvPicPr/>
          <p:nvPr/>
        </p:nvPicPr>
        <p:blipFill>
          <a:blip r:embed="rId3"/>
          <a:stretch/>
        </p:blipFill>
        <p:spPr>
          <a:xfrm>
            <a:off x="1224000" y="2448000"/>
            <a:ext cx="7313760" cy="262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_2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_22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3_22"/>
          <p:cNvSpPr/>
          <p:nvPr/>
        </p:nvSpPr>
        <p:spPr>
          <a:xfrm>
            <a:off x="6552000" y="5409720"/>
            <a:ext cx="336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38" name="Picture 13_6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_22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5_22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1" name="Picture 13_6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13_6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43" name="TextShape 6_22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Box 243"/>
          <p:cNvSpPr txBox="1"/>
          <p:nvPr/>
        </p:nvSpPr>
        <p:spPr>
          <a:xfrm>
            <a:off x="648000" y="301320"/>
            <a:ext cx="4032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List has only one node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18800" y="792000"/>
            <a:ext cx="6433200" cy="461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When list has only one node, that the head points to the same node as the tail, the removal is quite simple. 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Algorithm disposes the node, pointed by head (or tail) and sets both head and tail to NULL.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246" name="Picture 4_2" descr="slist-remove-1"/>
          <p:cNvPicPr/>
          <p:nvPr/>
        </p:nvPicPr>
        <p:blipFill>
          <a:blip r:embed="rId3"/>
          <a:stretch/>
        </p:blipFill>
        <p:spPr>
          <a:xfrm>
            <a:off x="3240000" y="2911320"/>
            <a:ext cx="5599080" cy="234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_22"/>
          <p:cNvSpPr/>
          <p:nvPr/>
        </p:nvSpPr>
        <p:spPr>
          <a:xfrm rot="21558600">
            <a:off x="1338120" y="45576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_23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_23"/>
          <p:cNvSpPr/>
          <p:nvPr/>
        </p:nvSpPr>
        <p:spPr>
          <a:xfrm>
            <a:off x="6480000" y="5409720"/>
            <a:ext cx="343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50" name="Picture 13_6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51" name="CustomShape 4_23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_23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13_7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3_7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55" name="TextShape 6_23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TextBox 255"/>
          <p:cNvSpPr txBox="1"/>
          <p:nvPr/>
        </p:nvSpPr>
        <p:spPr>
          <a:xfrm>
            <a:off x="144000" y="360000"/>
            <a:ext cx="7056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Advantages of Using Linked Lists 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67120" y="1045440"/>
            <a:ext cx="8948880" cy="377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Need to know where the first node is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the rest of the nodes can be accessed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No need to move the </a:t>
            </a:r>
            <a:r>
              <a:rPr lang="en-US" sz="2600" b="0" strike="noStrike" spc="-1">
                <a:latin typeface="Arial"/>
                <a:ea typeface="Noto Sans CJK SC"/>
              </a:rPr>
              <a:t>elements in the </a:t>
            </a:r>
            <a:r>
              <a:rPr lang="tr-TR" sz="2600" b="0" strike="noStrike" spc="-1">
                <a:latin typeface="Arial"/>
                <a:ea typeface="Noto Sans CJK SC"/>
              </a:rPr>
              <a:t>list for insertion and deletion operations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No memory waste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_23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_24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3_24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61" name="Picture 13_7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62" name="CustomShape 4_24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_24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Picture 13_7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13_7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66" name="TextShape 6_24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Box 266"/>
          <p:cNvSpPr txBox="1"/>
          <p:nvPr/>
        </p:nvSpPr>
        <p:spPr>
          <a:xfrm>
            <a:off x="441000" y="301320"/>
            <a:ext cx="5967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Linked Lists - Pros and Cons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0000" y="1129680"/>
            <a:ext cx="7211880" cy="365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latin typeface="Arial"/>
              </a:rPr>
              <a:t>Pros</a:t>
            </a:r>
            <a:endParaRPr lang="en-IN" sz="2800" b="0" strike="noStrike" spc="-1" dirty="0">
              <a:latin typeface="Arial"/>
            </a:endParaRPr>
          </a:p>
          <a:p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Size determined during runtime</a:t>
            </a: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Inserting and deleting elements is quick</a:t>
            </a: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latin typeface="Arial"/>
              </a:rPr>
              <a:t>Cons</a:t>
            </a: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No random access</a:t>
            </a:r>
            <a:endParaRPr lang="en-IN" sz="2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User must provide programming support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_5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_6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_6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272" name="Picture 13_1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4_6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_6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5" name="Picture 13_1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13_2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77" name="TextShape 6_6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728000" y="2448000"/>
            <a:ext cx="5967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4800" b="1" strike="noStrike" spc="-1">
                <a:solidFill>
                  <a:srgbClr val="C9211E"/>
                </a:solidFill>
                <a:latin typeface="Arial"/>
              </a:rPr>
              <a:t>THANK YOU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_4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_5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_5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92" name="Picture 13_1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_5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_5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3_1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_1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_5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Box 97"/>
          <p:cNvSpPr txBox="1"/>
          <p:nvPr/>
        </p:nvSpPr>
        <p:spPr>
          <a:xfrm>
            <a:off x="202680" y="1275480"/>
            <a:ext cx="9754560" cy="362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lang="en-US" sz="2800" b="0" strike="noStrike" spc="-1">
                <a:latin typeface="Arial"/>
                <a:ea typeface="Noto Sans CJK SC"/>
              </a:rPr>
              <a:t>Data Structure is a particular way of storing and organizing data in a computer so that it can be used efficiently. 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lang="en-US" sz="2800" b="0" strike="noStrike" spc="-1">
                <a:latin typeface="Arial"/>
                <a:ea typeface="Noto Sans CJK SC"/>
              </a:rPr>
              <a:t>Different kinds of data structures are suited to different kinds of applications. 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lang="en-US" sz="2800" b="0" strike="noStrike" spc="-1">
                <a:latin typeface="Arial"/>
                <a:ea typeface="Noto Sans CJK SC"/>
              </a:rPr>
              <a:t>Storing and retrieving can be carried out on data stored in both main memory and in secondary memory.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8000" y="360000"/>
            <a:ext cx="6192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9211E"/>
                </a:solidFill>
                <a:latin typeface="Arial"/>
              </a:rPr>
              <a:t>Data Structures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_6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_7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_7"/>
          <p:cNvSpPr/>
          <p:nvPr/>
        </p:nvSpPr>
        <p:spPr>
          <a:xfrm>
            <a:off x="6912000" y="5409720"/>
            <a:ext cx="300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03" name="Picture 13_2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4_7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_7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13_2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3_2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08" name="TextShape 6_7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Box 108"/>
          <p:cNvSpPr txBox="1"/>
          <p:nvPr/>
        </p:nvSpPr>
        <p:spPr>
          <a:xfrm>
            <a:off x="0" y="144000"/>
            <a:ext cx="5256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800" b="1" strike="noStrike" spc="-1">
                <a:solidFill>
                  <a:srgbClr val="C9211E"/>
                </a:solidFill>
                <a:latin typeface="Arial"/>
              </a:rPr>
              <a:t>ARRAYS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0320" y="630720"/>
            <a:ext cx="9899280" cy="484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  <a:ea typeface="Noto Sans CJK SC"/>
              </a:rPr>
              <a:t>Array is a static data structure that represents a collection of fixed number of homogeneous data items.</a:t>
            </a:r>
            <a:endParaRPr lang="en-IN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  <a:ea typeface="Noto Sans CJK SC"/>
              </a:rPr>
              <a:t>A fixed-size indexed sequence of elements, all of the same type.</a:t>
            </a:r>
            <a:endParaRPr lang="en-IN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  <a:ea typeface="Noto Sans CJK SC"/>
              </a:rPr>
              <a:t>The individual elements are typically stored in consecutive memory locations.</a:t>
            </a:r>
            <a:endParaRPr lang="en-IN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  <a:ea typeface="Noto Sans CJK SC"/>
              </a:rPr>
              <a:t>The length of the array is determined when the array is created, and cannot be changed.</a:t>
            </a: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_7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_8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_8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14" name="Picture 13_2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_8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5_8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13_2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3_2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6_8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TextBox 119"/>
          <p:cNvSpPr txBox="1"/>
          <p:nvPr/>
        </p:nvSpPr>
        <p:spPr>
          <a:xfrm>
            <a:off x="0" y="1080000"/>
            <a:ext cx="10254240" cy="410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Any component of the array can be inspected or updated by using its index. 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This is an efficient operation 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O(1) = constant time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The array indices may be integers (C, Java) or other discrete data types (Pascal, Ada).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The lower bound may be zero (C, Java), one (Fortran), or chosen by the programmer (Pascal, Ada)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8000" y="144000"/>
            <a:ext cx="16452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800" b="1" strike="noStrike" spc="-1">
                <a:solidFill>
                  <a:srgbClr val="C9211E"/>
                </a:solidFill>
                <a:latin typeface="Arial"/>
              </a:rPr>
              <a:t>ARRAYS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_8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_9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_9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25" name="Picture 13_2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4_9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5_9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Picture 13_2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13_2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30" name="TextShape 6_9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Box 130"/>
          <p:cNvSpPr txBox="1"/>
          <p:nvPr/>
        </p:nvSpPr>
        <p:spPr>
          <a:xfrm>
            <a:off x="314640" y="213840"/>
            <a:ext cx="5805360" cy="88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>
                <a:solidFill>
                  <a:srgbClr val="C9211E"/>
                </a:solidFill>
                <a:latin typeface="Arial"/>
              </a:rPr>
              <a:t>Different Types of Arrays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1000" y="1045440"/>
            <a:ext cx="8955000" cy="377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  <a:ea typeface="Noto Sans CJK SC"/>
              </a:rPr>
              <a:t>One-dimensional array: only one index is used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  <a:ea typeface="Noto Sans CJK SC"/>
              </a:rPr>
              <a:t>Multi-dimensional array: array involving more than one index 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  <a:ea typeface="Noto Sans CJK SC"/>
              </a:rPr>
              <a:t>Static array: the compiler determines how memory will be allocated for the array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  <a:ea typeface="Noto Sans CJK SC"/>
              </a:rPr>
              <a:t>Dynamic array: memory allocation takes place during execution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_9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_1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_10"/>
          <p:cNvSpPr/>
          <p:nvPr/>
        </p:nvSpPr>
        <p:spPr>
          <a:xfrm>
            <a:off x="6912000" y="5409720"/>
            <a:ext cx="300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36" name="Picture 13_3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_1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5_1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Picture 13_3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3_3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41" name="TextShape 6_1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TextBox 141"/>
          <p:cNvSpPr txBox="1"/>
          <p:nvPr/>
        </p:nvSpPr>
        <p:spPr>
          <a:xfrm>
            <a:off x="216000" y="335520"/>
            <a:ext cx="5328000" cy="54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List Implemented Using Array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43" name="Picture 7" descr="Array 01"/>
          <p:cNvPicPr/>
          <p:nvPr/>
        </p:nvPicPr>
        <p:blipFill>
          <a:blip r:embed="rId3"/>
          <a:stretch/>
        </p:blipFill>
        <p:spPr>
          <a:xfrm>
            <a:off x="576000" y="1794960"/>
            <a:ext cx="8305920" cy="230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_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_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_0"/>
          <p:cNvSpPr/>
          <p:nvPr/>
        </p:nvSpPr>
        <p:spPr>
          <a:xfrm>
            <a:off x="6840000" y="5409720"/>
            <a:ext cx="307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47" name="Picture 13_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4_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_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Picture 13_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3_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52" name="TextShape 6_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TextBox 152"/>
          <p:cNvSpPr txBox="1"/>
          <p:nvPr/>
        </p:nvSpPr>
        <p:spPr>
          <a:xfrm>
            <a:off x="216000" y="288000"/>
            <a:ext cx="475200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1" strike="noStrike" spc="-1">
                <a:solidFill>
                  <a:srgbClr val="C9211E"/>
                </a:solidFill>
                <a:latin typeface="Arial"/>
              </a:rPr>
              <a:t>Disadvantages of Using Arrays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6960" y="893520"/>
            <a:ext cx="8843040" cy="371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Need to define a size for array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High overestimate (waste of space)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insertion and deletion is very slow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need to move elements of the list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redundant memory space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it is difficult to estimate the size of array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_1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_1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_11"/>
          <p:cNvSpPr/>
          <p:nvPr/>
        </p:nvSpPr>
        <p:spPr>
          <a:xfrm>
            <a:off x="7128000" y="5373720"/>
            <a:ext cx="278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58" name="Picture 13_3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_1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5_1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Picture 13_3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3_3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6_1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441000" y="504000"/>
            <a:ext cx="3447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Operations On Lists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14640" y="1260000"/>
            <a:ext cx="6717240" cy="338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We’ll consider only few operations and not all operations on Lists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Let us consider Insert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ea typeface="Noto Sans CJK SC"/>
              </a:rPr>
              <a:t>There are two possibilities: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</a:pPr>
            <a:r>
              <a:rPr lang="en-US" sz="2600" b="0" strike="noStrike" spc="-1">
                <a:latin typeface="Arial"/>
                <a:ea typeface="Noto Sans CJK SC"/>
              </a:rPr>
              <a:t>      Ordered List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</a:pPr>
            <a:r>
              <a:rPr lang="en-US" sz="2600" b="0" strike="noStrike" spc="-1">
                <a:latin typeface="Arial"/>
                <a:ea typeface="Noto Sans CJK SC"/>
              </a:rPr>
              <a:t>      Unordered List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_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_2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_2"/>
          <p:cNvSpPr/>
          <p:nvPr/>
        </p:nvSpPr>
        <p:spPr>
          <a:xfrm>
            <a:off x="6696000" y="5409720"/>
            <a:ext cx="3218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496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169" name="Picture 13_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4_2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_2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3_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3_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74" name="TextShape 6_2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TextBox 174"/>
          <p:cNvSpPr txBox="1"/>
          <p:nvPr/>
        </p:nvSpPr>
        <p:spPr>
          <a:xfrm>
            <a:off x="457560" y="157320"/>
            <a:ext cx="256644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1" strike="noStrike" spc="-1">
                <a:solidFill>
                  <a:srgbClr val="C9211E"/>
                </a:solidFill>
                <a:latin typeface="Arial"/>
              </a:rPr>
              <a:t>Linked List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000" y="792000"/>
            <a:ext cx="8208000" cy="230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Series of nodes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not adjacent in memory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contain the element and a pointer to a node containing its succesor</a:t>
            </a:r>
            <a:endParaRPr lang="en-IN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latin typeface="Arial"/>
                <a:ea typeface="Noto Sans CJK SC"/>
              </a:rPr>
              <a:t>Avoids the linear cost of insertion and deletion!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77" name="Picture 8" descr="Singly Linked List"/>
          <p:cNvPicPr/>
          <p:nvPr/>
        </p:nvPicPr>
        <p:blipFill>
          <a:blip r:embed="rId3"/>
          <a:stretch/>
        </p:blipFill>
        <p:spPr>
          <a:xfrm>
            <a:off x="594311" y="3194640"/>
            <a:ext cx="7515360" cy="204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661</Words>
  <Application>Microsoft Office PowerPoint</Application>
  <PresentationFormat>Custom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DejaVu Sans</vt:lpstr>
      <vt:lpstr>Noto Sans CJK SC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DELL</cp:lastModifiedBy>
  <cp:revision>9</cp:revision>
  <dcterms:created xsi:type="dcterms:W3CDTF">2023-02-11T11:06:38Z</dcterms:created>
  <dcterms:modified xsi:type="dcterms:W3CDTF">2023-02-17T10:01:17Z</dcterms:modified>
  <dc:language>en-IN</dc:language>
</cp:coreProperties>
</file>