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4"/>
  </p:notesMasterIdLst>
  <p:sldIdLst>
    <p:sldId id="1482" r:id="rId5"/>
    <p:sldId id="1483" r:id="rId6"/>
    <p:sldId id="1484" r:id="rId7"/>
    <p:sldId id="1485" r:id="rId8"/>
    <p:sldId id="1486" r:id="rId9"/>
    <p:sldId id="1488" r:id="rId10"/>
    <p:sldId id="1489" r:id="rId11"/>
    <p:sldId id="1490" r:id="rId12"/>
    <p:sldId id="1491" r:id="rId13"/>
    <p:sldId id="1492" r:id="rId14"/>
    <p:sldId id="1495" r:id="rId15"/>
    <p:sldId id="1493" r:id="rId16"/>
    <p:sldId id="1494" r:id="rId17"/>
    <p:sldId id="1498" r:id="rId18"/>
    <p:sldId id="1496" r:id="rId19"/>
    <p:sldId id="1497" r:id="rId20"/>
    <p:sldId id="1499" r:id="rId21"/>
    <p:sldId id="1500" r:id="rId22"/>
    <p:sldId id="1505" r:id="rId23"/>
    <p:sldId id="1501" r:id="rId24"/>
    <p:sldId id="1502" r:id="rId25"/>
    <p:sldId id="1503" r:id="rId26"/>
    <p:sldId id="1510" r:id="rId27"/>
    <p:sldId id="1504" r:id="rId28"/>
    <p:sldId id="1507" r:id="rId29"/>
    <p:sldId id="1508" r:id="rId30"/>
    <p:sldId id="1509" r:id="rId31"/>
    <p:sldId id="1513" r:id="rId32"/>
    <p:sldId id="15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06"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java.sun.com/javase/6/docs/api/java/lang/Thread.html#isDaemon%28%29" TargetMode="External"/><Relationship Id="rId2" Type="http://schemas.openxmlformats.org/officeDocument/2006/relationships/hyperlink" Target="http://java.sun.com/javase/6/docs/api/java/lang/Thread.html#isAlive%28%29"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java.sun.com/javase/6/docs/api/java/lang/Thread.html#isInterrupted%28%29"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java.sun.com/javase/6/docs/api/java/lang/Thread.html#yield%28%29" TargetMode="External"/><Relationship Id="rId3" Type="http://schemas.openxmlformats.org/officeDocument/2006/relationships/hyperlink" Target="http://java.sun.com/javase/6/docs/api/java/lang/Thread.html#currentThread%28%29" TargetMode="External"/><Relationship Id="rId7" Type="http://schemas.openxmlformats.org/officeDocument/2006/relationships/hyperlink" Target="http://java.sun.com/javase/6/docs/api/java/lang/Thread.html#sleep%28long,%20int%29" TargetMode="External"/><Relationship Id="rId2" Type="http://schemas.openxmlformats.org/officeDocument/2006/relationships/hyperlink" Target="http://java.sun.com/javase/6/docs/api/java/lang/Thread.html" TargetMode="External"/><Relationship Id="rId1" Type="http://schemas.openxmlformats.org/officeDocument/2006/relationships/slideLayout" Target="../slideLayouts/slideLayout3.xml"/><Relationship Id="rId6" Type="http://schemas.openxmlformats.org/officeDocument/2006/relationships/hyperlink" Target="http://java.sun.com/javase/6/docs/api/java/lang/Thread.html#interrupted%28%29" TargetMode="External"/><Relationship Id="rId5" Type="http://schemas.openxmlformats.org/officeDocument/2006/relationships/hyperlink" Target="http://java.sun.com/javase/6/docs/api/java/lang/Object.html" TargetMode="External"/><Relationship Id="rId4" Type="http://schemas.openxmlformats.org/officeDocument/2006/relationships/hyperlink" Target="http://java.sun.com/javase/6/docs/api/java/lang/Thread.html#holdsLock%28java.lang.Object%29" TargetMode="External"/><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806824" y="1"/>
            <a:ext cx="9161929" cy="914400"/>
          </a:xfrm>
        </p:spPr>
        <p:txBody>
          <a:bodyPr>
            <a:normAutofit/>
          </a:bodyPr>
          <a:lstStyle/>
          <a:p>
            <a:r>
              <a:rPr lang="en-IN" b="1" dirty="0">
                <a:solidFill>
                  <a:schemeClr val="accent2"/>
                </a:solidFill>
              </a:rPr>
              <a:t>EXCEPTIONS </a:t>
            </a:r>
          </a:p>
        </p:txBody>
      </p:sp>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1013011" y="1425388"/>
            <a:ext cx="9870141" cy="5217458"/>
          </a:xfrm>
        </p:spPr>
        <p:txBody>
          <a:bodyPr>
            <a:normAutofit/>
          </a:bodyPr>
          <a:lstStyle/>
          <a:p>
            <a:pPr algn="l"/>
            <a:r>
              <a:rPr lang="en-US" sz="2800" b="1" i="0" dirty="0">
                <a:effectLst/>
                <a:latin typeface="Arial-BoldMT_5c"/>
              </a:rPr>
              <a:t>What is an Exception? </a:t>
            </a:r>
          </a:p>
          <a:p>
            <a:pPr algn="l"/>
            <a:r>
              <a:rPr lang="en-US" sz="1800" b="0" i="0" dirty="0">
                <a:solidFill>
                  <a:srgbClr val="000000"/>
                </a:solidFill>
                <a:effectLst/>
                <a:latin typeface="StarSymbol_6a"/>
              </a:rPr>
              <a:t>● </a:t>
            </a:r>
            <a:r>
              <a:rPr lang="en-US" sz="1800" b="0" i="0" dirty="0">
                <a:solidFill>
                  <a:srgbClr val="000000"/>
                </a:solidFill>
                <a:effectLst/>
                <a:latin typeface="ArialMT_57"/>
              </a:rPr>
              <a:t>Exceptional event</a:t>
            </a:r>
          </a:p>
          <a:p>
            <a:pPr algn="l"/>
            <a:r>
              <a:rPr lang="en-US" sz="1800" b="0" i="0" dirty="0">
                <a:solidFill>
                  <a:srgbClr val="000000"/>
                </a:solidFill>
                <a:effectLst/>
                <a:latin typeface="StarSymbol_6a"/>
              </a:rPr>
              <a:t>● </a:t>
            </a:r>
            <a:r>
              <a:rPr lang="en-US" sz="1800" b="0" i="0" dirty="0">
                <a:solidFill>
                  <a:srgbClr val="000000"/>
                </a:solidFill>
                <a:effectLst/>
                <a:latin typeface="ArialMT_57"/>
              </a:rPr>
              <a:t>Error that occurs during runtime </a:t>
            </a:r>
          </a:p>
          <a:p>
            <a:pPr algn="l"/>
            <a:r>
              <a:rPr lang="en-US" sz="1800" b="0" i="0" dirty="0">
                <a:solidFill>
                  <a:srgbClr val="000000"/>
                </a:solidFill>
                <a:effectLst/>
                <a:latin typeface="StarSymbol_6a"/>
              </a:rPr>
              <a:t>● </a:t>
            </a:r>
            <a:r>
              <a:rPr lang="en-US" sz="1800" b="0" i="0" dirty="0">
                <a:solidFill>
                  <a:srgbClr val="000000"/>
                </a:solidFill>
                <a:effectLst/>
                <a:latin typeface="ArialMT_57"/>
              </a:rPr>
              <a:t>Cause normal program flow to be disrupted </a:t>
            </a:r>
          </a:p>
          <a:p>
            <a:pPr algn="l"/>
            <a:r>
              <a:rPr lang="en-US" sz="1800" b="0" i="0" dirty="0">
                <a:solidFill>
                  <a:srgbClr val="000000"/>
                </a:solidFill>
                <a:effectLst/>
                <a:latin typeface="StarSymbol_6a"/>
              </a:rPr>
              <a:t>● </a:t>
            </a:r>
            <a:r>
              <a:rPr lang="en-US" sz="1800" b="0" i="0" dirty="0">
                <a:solidFill>
                  <a:srgbClr val="000000"/>
                </a:solidFill>
                <a:effectLst/>
                <a:latin typeface="ArialMT_57"/>
              </a:rPr>
              <a:t>Examples </a:t>
            </a:r>
          </a:p>
          <a:p>
            <a:pPr lvl="1" algn="l"/>
            <a:r>
              <a:rPr lang="en-US" sz="1800" b="0" i="0" dirty="0">
                <a:solidFill>
                  <a:srgbClr val="000000"/>
                </a:solidFill>
                <a:effectLst/>
                <a:latin typeface="StarSymbol_6a"/>
              </a:rPr>
              <a:t>– </a:t>
            </a:r>
            <a:r>
              <a:rPr lang="en-US" sz="1800" b="0" i="0" dirty="0">
                <a:solidFill>
                  <a:srgbClr val="000000"/>
                </a:solidFill>
                <a:effectLst/>
                <a:latin typeface="ArialMT_57"/>
              </a:rPr>
              <a:t>Divide by zero errors </a:t>
            </a:r>
          </a:p>
          <a:p>
            <a:pPr lvl="1" algn="l"/>
            <a:r>
              <a:rPr lang="en-US" sz="1800" b="0" i="0" dirty="0">
                <a:solidFill>
                  <a:srgbClr val="000000"/>
                </a:solidFill>
                <a:effectLst/>
                <a:latin typeface="StarSymbol_6a"/>
              </a:rPr>
              <a:t>– </a:t>
            </a:r>
            <a:r>
              <a:rPr lang="en-US" sz="1800" b="0" i="0" dirty="0">
                <a:solidFill>
                  <a:srgbClr val="000000"/>
                </a:solidFill>
                <a:effectLst/>
                <a:latin typeface="ArialMT_57"/>
              </a:rPr>
              <a:t>Accessing the elements of an array beyond its range </a:t>
            </a:r>
          </a:p>
          <a:p>
            <a:pPr lvl="1" algn="l"/>
            <a:r>
              <a:rPr lang="en-US" sz="1800" b="0" i="0" dirty="0">
                <a:solidFill>
                  <a:srgbClr val="000000"/>
                </a:solidFill>
                <a:effectLst/>
                <a:latin typeface="StarSymbol_6a"/>
              </a:rPr>
              <a:t>– </a:t>
            </a:r>
            <a:r>
              <a:rPr lang="en-US" sz="1800" b="0" i="0" dirty="0">
                <a:solidFill>
                  <a:srgbClr val="000000"/>
                </a:solidFill>
                <a:effectLst/>
                <a:latin typeface="ArialMT_57"/>
              </a:rPr>
              <a:t>Invalid input </a:t>
            </a:r>
          </a:p>
          <a:p>
            <a:pPr lvl="1" algn="l"/>
            <a:r>
              <a:rPr lang="en-US" sz="1800" b="0" i="0" dirty="0">
                <a:solidFill>
                  <a:srgbClr val="000000"/>
                </a:solidFill>
                <a:effectLst/>
                <a:latin typeface="StarSymbol_6a"/>
              </a:rPr>
              <a:t>– </a:t>
            </a:r>
            <a:r>
              <a:rPr lang="en-US" sz="1800" b="0" i="0" dirty="0">
                <a:solidFill>
                  <a:srgbClr val="000000"/>
                </a:solidFill>
                <a:effectLst/>
                <a:latin typeface="ArialMT_57"/>
              </a:rPr>
              <a:t>Hard disk crash </a:t>
            </a:r>
          </a:p>
          <a:p>
            <a:pPr lvl="1" algn="l"/>
            <a:r>
              <a:rPr lang="en-US" sz="1800" b="0" i="0" dirty="0">
                <a:solidFill>
                  <a:srgbClr val="000000"/>
                </a:solidFill>
                <a:effectLst/>
                <a:latin typeface="StarSymbol_6a"/>
              </a:rPr>
              <a:t>– </a:t>
            </a:r>
            <a:r>
              <a:rPr lang="en-US" sz="1800" b="0" i="0" dirty="0">
                <a:solidFill>
                  <a:srgbClr val="000000"/>
                </a:solidFill>
                <a:effectLst/>
                <a:latin typeface="ArialMT_57"/>
              </a:rPr>
              <a:t>Opening a non</a:t>
            </a:r>
          </a:p>
          <a:p>
            <a:pPr lvl="1" algn="l"/>
            <a:r>
              <a:rPr lang="en-US" sz="1800" b="0" i="0" dirty="0">
                <a:solidFill>
                  <a:srgbClr val="000000"/>
                </a:solidFill>
                <a:effectLst/>
                <a:latin typeface="ArialMT_57"/>
              </a:rPr>
              <a:t>-existent file </a:t>
            </a:r>
          </a:p>
          <a:p>
            <a:pPr lvl="1" algn="l"/>
            <a:r>
              <a:rPr lang="en-US" sz="1800" b="0" i="0" dirty="0">
                <a:solidFill>
                  <a:srgbClr val="000000"/>
                </a:solidFill>
                <a:effectLst/>
                <a:latin typeface="StarSymbol_6a"/>
              </a:rPr>
              <a:t>– </a:t>
            </a:r>
            <a:r>
              <a:rPr lang="en-US" sz="1800" b="0" i="0" dirty="0">
                <a:solidFill>
                  <a:srgbClr val="000000"/>
                </a:solidFill>
                <a:effectLst/>
                <a:latin typeface="ArialMT_57"/>
              </a:rPr>
              <a:t>Heap memory exhausted </a:t>
            </a:r>
            <a:endParaRPr lang="en-IN" sz="18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AB9B38-62FB-2A7F-0CA0-3C56E4A4BD69}"/>
              </a:ext>
            </a:extLst>
          </p:cNvPr>
          <p:cNvSpPr>
            <a:spLocks noGrp="1"/>
          </p:cNvSpPr>
          <p:nvPr>
            <p:ph type="subTitle" idx="1"/>
          </p:nvPr>
        </p:nvSpPr>
        <p:spPr>
          <a:xfrm>
            <a:off x="914400" y="439271"/>
            <a:ext cx="9735671" cy="6051176"/>
          </a:xfrm>
        </p:spPr>
        <p:txBody>
          <a:bodyPr>
            <a:normAutofit fontScale="85000" lnSpcReduction="20000"/>
          </a:bodyPr>
          <a:lstStyle/>
          <a:p>
            <a:pPr algn="l"/>
            <a:r>
              <a:rPr lang="en-US" sz="3000" b="1" dirty="0"/>
              <a:t>Traditional Programming: No separation of error handling code</a:t>
            </a:r>
          </a:p>
          <a:p>
            <a:pPr marL="342900" indent="-342900" algn="l">
              <a:buFont typeface="Wingdings" panose="05000000000000000000" pitchFamily="2" charset="2"/>
              <a:buChar char="Ø"/>
            </a:pPr>
            <a:r>
              <a:rPr lang="en-US" sz="2100" dirty="0"/>
              <a:t> In traditional programming, To handle such cases, the </a:t>
            </a:r>
            <a:r>
              <a:rPr lang="en-US" sz="2100" dirty="0" err="1"/>
              <a:t>readFile</a:t>
            </a:r>
            <a:r>
              <a:rPr lang="en-US" sz="2100" dirty="0"/>
              <a:t> function must have more code to do error detection, reporting, and handling. </a:t>
            </a:r>
          </a:p>
          <a:p>
            <a:pPr algn="l"/>
            <a:r>
              <a:rPr lang="en-US" sz="2100" dirty="0"/>
              <a:t>   </a:t>
            </a:r>
            <a:r>
              <a:rPr lang="en-US" sz="2100" dirty="0" err="1"/>
              <a:t>errorCodeType</a:t>
            </a:r>
            <a:r>
              <a:rPr lang="en-US" sz="2100" dirty="0"/>
              <a:t> </a:t>
            </a:r>
            <a:r>
              <a:rPr lang="en-US" sz="2100" dirty="0" err="1"/>
              <a:t>readFile</a:t>
            </a:r>
            <a:r>
              <a:rPr lang="en-US" sz="2100" dirty="0"/>
              <a:t> { </a:t>
            </a:r>
          </a:p>
          <a:p>
            <a:pPr algn="l"/>
            <a:r>
              <a:rPr lang="en-US" sz="2100" dirty="0"/>
              <a:t>   initialize </a:t>
            </a:r>
            <a:r>
              <a:rPr lang="en-US" sz="2100" dirty="0" err="1"/>
              <a:t>errorCode</a:t>
            </a:r>
            <a:r>
              <a:rPr lang="en-US" sz="2100" dirty="0"/>
              <a:t> = 0; </a:t>
            </a:r>
          </a:p>
          <a:p>
            <a:pPr algn="l"/>
            <a:endParaRPr lang="en-US" sz="2100" dirty="0"/>
          </a:p>
          <a:p>
            <a:pPr algn="l"/>
            <a:r>
              <a:rPr lang="en-US" sz="2100" dirty="0"/>
              <a:t>   open the file;</a:t>
            </a:r>
          </a:p>
          <a:p>
            <a:pPr algn="l"/>
            <a:r>
              <a:rPr lang="en-US" sz="2100" dirty="0"/>
              <a:t>    if (</a:t>
            </a:r>
            <a:r>
              <a:rPr lang="en-US" sz="2100" dirty="0" err="1"/>
              <a:t>theFileIsOpen</a:t>
            </a:r>
            <a:r>
              <a:rPr lang="en-US" sz="2100" dirty="0"/>
              <a:t>) { </a:t>
            </a:r>
          </a:p>
          <a:p>
            <a:pPr algn="l"/>
            <a:r>
              <a:rPr lang="en-US" sz="2100" dirty="0"/>
              <a:t>     determine the length of the file; </a:t>
            </a:r>
          </a:p>
          <a:p>
            <a:pPr algn="l"/>
            <a:r>
              <a:rPr lang="en-US" sz="2100" dirty="0"/>
              <a:t>       if (</a:t>
            </a:r>
            <a:r>
              <a:rPr lang="en-US" sz="2100" dirty="0" err="1"/>
              <a:t>gotTheFileLength</a:t>
            </a:r>
            <a:r>
              <a:rPr lang="en-US" sz="2100" dirty="0"/>
              <a:t>) { </a:t>
            </a:r>
          </a:p>
          <a:p>
            <a:pPr algn="l"/>
            <a:r>
              <a:rPr lang="en-US" sz="2100" dirty="0"/>
              <a:t>         allocate that much memory; </a:t>
            </a:r>
          </a:p>
          <a:p>
            <a:pPr algn="l"/>
            <a:r>
              <a:rPr lang="en-US" sz="2100" dirty="0"/>
              <a:t>           if (</a:t>
            </a:r>
            <a:r>
              <a:rPr lang="en-US" sz="2100" dirty="0" err="1"/>
              <a:t>gotEnoughMemory</a:t>
            </a:r>
            <a:r>
              <a:rPr lang="en-US" sz="2100" dirty="0"/>
              <a:t>) { </a:t>
            </a:r>
          </a:p>
          <a:p>
            <a:pPr algn="l"/>
            <a:r>
              <a:rPr lang="en-US" sz="2100" dirty="0"/>
              <a:t>             read the file into memory; </a:t>
            </a:r>
          </a:p>
          <a:p>
            <a:pPr algn="l"/>
            <a:r>
              <a:rPr lang="en-US" sz="2100" dirty="0"/>
              <a:t>           if (</a:t>
            </a:r>
            <a:r>
              <a:rPr lang="en-US" sz="2100" dirty="0" err="1"/>
              <a:t>readFailed</a:t>
            </a:r>
            <a:r>
              <a:rPr lang="en-US" sz="2100" dirty="0"/>
              <a:t>) { </a:t>
            </a:r>
          </a:p>
          <a:p>
            <a:pPr algn="l"/>
            <a:r>
              <a:rPr lang="en-US" sz="2100" dirty="0"/>
              <a:t>           </a:t>
            </a:r>
            <a:r>
              <a:rPr lang="en-US" sz="2100" dirty="0" err="1"/>
              <a:t>errorCode</a:t>
            </a:r>
            <a:r>
              <a:rPr lang="en-US" sz="2100" dirty="0"/>
              <a:t> = -1; </a:t>
            </a:r>
          </a:p>
          <a:p>
            <a:pPr algn="l"/>
            <a:r>
              <a:rPr lang="en-US" sz="2100" dirty="0"/>
              <a:t>    } </a:t>
            </a:r>
          </a:p>
          <a:p>
            <a:pPr algn="l"/>
            <a:r>
              <a:rPr lang="en-US" sz="2100" dirty="0"/>
              <a:t>} else { </a:t>
            </a:r>
          </a:p>
          <a:p>
            <a:pPr algn="l"/>
            <a:r>
              <a:rPr lang="en-US" sz="2100" dirty="0"/>
              <a:t>     </a:t>
            </a:r>
            <a:r>
              <a:rPr lang="en-US" sz="2100" dirty="0" err="1"/>
              <a:t>errorCode</a:t>
            </a:r>
            <a:r>
              <a:rPr lang="en-US" sz="2100" dirty="0"/>
              <a:t> = -2; </a:t>
            </a:r>
          </a:p>
          <a:p>
            <a:pPr algn="l"/>
            <a:r>
              <a:rPr lang="en-US" sz="2100" dirty="0"/>
              <a:t>}</a:t>
            </a:r>
            <a:endParaRPr lang="en-IN" sz="2100" dirty="0"/>
          </a:p>
        </p:txBody>
      </p:sp>
      <p:pic>
        <p:nvPicPr>
          <p:cNvPr id="4" name="Picture 3" descr="Logo&#10;&#10;Description automatically generated">
            <a:extLst>
              <a:ext uri="{FF2B5EF4-FFF2-40B4-BE49-F238E27FC236}">
                <a16:creationId xmlns:a16="http://schemas.microsoft.com/office/drawing/2014/main" id="{835BD8C9-D276-4598-EC90-8AE76C3974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68013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94AA08-215E-D8E8-51DA-EE2A5A5A0CE3}"/>
              </a:ext>
            </a:extLst>
          </p:cNvPr>
          <p:cNvSpPr>
            <a:spLocks noGrp="1"/>
          </p:cNvSpPr>
          <p:nvPr>
            <p:ph type="subTitle" idx="1"/>
          </p:nvPr>
        </p:nvSpPr>
        <p:spPr>
          <a:xfrm>
            <a:off x="1030942" y="950259"/>
            <a:ext cx="9681882" cy="5298141"/>
          </a:xfrm>
        </p:spPr>
        <p:txBody>
          <a:bodyPr>
            <a:normAutofit fontScale="92500" lnSpcReduction="10000"/>
          </a:bodyPr>
          <a:lstStyle/>
          <a:p>
            <a:pPr algn="l"/>
            <a:r>
              <a:rPr lang="en-IN" sz="2000" dirty="0"/>
              <a:t>  </a:t>
            </a:r>
            <a:r>
              <a:rPr lang="en-IN" dirty="0"/>
              <a:t>} else { </a:t>
            </a:r>
          </a:p>
          <a:p>
            <a:pPr algn="l"/>
            <a:r>
              <a:rPr lang="en-IN" dirty="0"/>
              <a:t>     </a:t>
            </a:r>
            <a:r>
              <a:rPr lang="en-IN" dirty="0" err="1"/>
              <a:t>errorCode</a:t>
            </a:r>
            <a:r>
              <a:rPr lang="en-IN" dirty="0"/>
              <a:t> = -3; } </a:t>
            </a:r>
          </a:p>
          <a:p>
            <a:pPr algn="l"/>
            <a:r>
              <a:rPr lang="en-IN" dirty="0"/>
              <a:t>     close the file; </a:t>
            </a:r>
          </a:p>
          <a:p>
            <a:pPr algn="l"/>
            <a:r>
              <a:rPr lang="en-IN" dirty="0"/>
              <a:t>    if (</a:t>
            </a:r>
            <a:r>
              <a:rPr lang="en-IN" dirty="0" err="1"/>
              <a:t>theFileDidntClose</a:t>
            </a:r>
            <a:r>
              <a:rPr lang="en-IN" dirty="0"/>
              <a:t> &amp;&amp; </a:t>
            </a:r>
            <a:r>
              <a:rPr lang="en-IN" dirty="0" err="1"/>
              <a:t>errorCode</a:t>
            </a:r>
            <a:r>
              <a:rPr lang="en-IN" dirty="0"/>
              <a:t> == 0) { </a:t>
            </a:r>
          </a:p>
          <a:p>
            <a:pPr algn="l"/>
            <a:r>
              <a:rPr lang="en-IN" dirty="0"/>
              <a:t>    </a:t>
            </a:r>
            <a:r>
              <a:rPr lang="en-IN" dirty="0" err="1"/>
              <a:t>errorCode</a:t>
            </a:r>
            <a:r>
              <a:rPr lang="en-IN" dirty="0"/>
              <a:t> = -4; </a:t>
            </a:r>
          </a:p>
          <a:p>
            <a:pPr algn="l"/>
            <a:r>
              <a:rPr lang="en-IN" dirty="0"/>
              <a:t>  } else { </a:t>
            </a:r>
          </a:p>
          <a:p>
            <a:pPr algn="l"/>
            <a:r>
              <a:rPr lang="en-IN" dirty="0"/>
              <a:t>    </a:t>
            </a:r>
            <a:r>
              <a:rPr lang="en-IN" dirty="0" err="1"/>
              <a:t>errorCode</a:t>
            </a:r>
            <a:r>
              <a:rPr lang="en-IN" dirty="0"/>
              <a:t> = </a:t>
            </a:r>
            <a:r>
              <a:rPr lang="en-IN" dirty="0" err="1"/>
              <a:t>errorCode</a:t>
            </a:r>
            <a:r>
              <a:rPr lang="en-IN" dirty="0"/>
              <a:t> and -4; </a:t>
            </a:r>
          </a:p>
          <a:p>
            <a:pPr algn="l"/>
            <a:r>
              <a:rPr lang="en-IN" dirty="0"/>
              <a:t>  }</a:t>
            </a:r>
          </a:p>
          <a:p>
            <a:pPr algn="l"/>
            <a:r>
              <a:rPr lang="en-IN" dirty="0"/>
              <a:t>  } else { </a:t>
            </a:r>
          </a:p>
          <a:p>
            <a:pPr algn="l"/>
            <a:r>
              <a:rPr lang="en-IN" dirty="0"/>
              <a:t>   </a:t>
            </a:r>
            <a:r>
              <a:rPr lang="en-IN" dirty="0" err="1"/>
              <a:t>errorCode</a:t>
            </a:r>
            <a:r>
              <a:rPr lang="en-IN" dirty="0"/>
              <a:t> = -5; </a:t>
            </a:r>
          </a:p>
          <a:p>
            <a:pPr algn="l"/>
            <a:r>
              <a:rPr lang="en-IN" dirty="0"/>
              <a:t>  } </a:t>
            </a:r>
          </a:p>
          <a:p>
            <a:pPr algn="l"/>
            <a:r>
              <a:rPr lang="en-IN" dirty="0"/>
              <a:t>    return </a:t>
            </a:r>
            <a:r>
              <a:rPr lang="en-IN" dirty="0" err="1"/>
              <a:t>errorCode</a:t>
            </a:r>
            <a:r>
              <a:rPr lang="en-IN" dirty="0"/>
              <a:t>; </a:t>
            </a:r>
          </a:p>
          <a:p>
            <a:pPr algn="l"/>
            <a:r>
              <a:rPr lang="en-IN" dirty="0"/>
              <a:t>}</a:t>
            </a:r>
          </a:p>
        </p:txBody>
      </p:sp>
      <p:pic>
        <p:nvPicPr>
          <p:cNvPr id="4" name="Picture 3" descr="Logo&#10;&#10;Description automatically generated">
            <a:extLst>
              <a:ext uri="{FF2B5EF4-FFF2-40B4-BE49-F238E27FC236}">
                <a16:creationId xmlns:a16="http://schemas.microsoft.com/office/drawing/2014/main" id="{DFF7E3F6-F7C3-6407-BED2-783C6A3B1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16039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ED9142-25A2-6C55-8995-161F78D6E63E}"/>
              </a:ext>
            </a:extLst>
          </p:cNvPr>
          <p:cNvSpPr>
            <a:spLocks noGrp="1"/>
          </p:cNvSpPr>
          <p:nvPr>
            <p:ph type="subTitle" idx="1"/>
          </p:nvPr>
        </p:nvSpPr>
        <p:spPr>
          <a:xfrm>
            <a:off x="806824" y="986118"/>
            <a:ext cx="9861176" cy="5441576"/>
          </a:xfrm>
        </p:spPr>
        <p:txBody>
          <a:bodyPr>
            <a:normAutofit/>
          </a:bodyPr>
          <a:lstStyle/>
          <a:p>
            <a:pPr algn="l"/>
            <a:r>
              <a:rPr lang="en-US" sz="2600" b="1" dirty="0"/>
              <a:t>Propagating Errors Up the Call Stack </a:t>
            </a:r>
          </a:p>
          <a:p>
            <a:pPr marL="342900" indent="-342900" algn="l">
              <a:buFont typeface="Wingdings" panose="05000000000000000000" pitchFamily="2" charset="2"/>
              <a:buChar char="Ø"/>
            </a:pPr>
            <a:r>
              <a:rPr lang="en-US" dirty="0"/>
              <a:t>Suppose that the </a:t>
            </a:r>
            <a:r>
              <a:rPr lang="en-US" dirty="0" err="1"/>
              <a:t>readFile</a:t>
            </a:r>
            <a:r>
              <a:rPr lang="en-US" dirty="0"/>
              <a:t> method is the fourth method in a series of nested method calls made by the main program: method1 calls method2, which calls method3, which finally calls </a:t>
            </a:r>
            <a:r>
              <a:rPr lang="en-US" dirty="0" err="1"/>
              <a:t>readFile</a:t>
            </a:r>
            <a:r>
              <a:rPr lang="en-US" dirty="0"/>
              <a:t> </a:t>
            </a:r>
          </a:p>
          <a:p>
            <a:pPr marL="342900" indent="-342900" algn="l">
              <a:buFont typeface="Wingdings" panose="05000000000000000000" pitchFamily="2" charset="2"/>
              <a:buChar char="Ø"/>
            </a:pPr>
            <a:r>
              <a:rPr lang="en-US" dirty="0"/>
              <a:t>Suppose also that method1 is the only method interested in the errors that might occur within </a:t>
            </a:r>
            <a:r>
              <a:rPr lang="en-US" dirty="0" err="1"/>
              <a:t>readFile</a:t>
            </a:r>
            <a:r>
              <a:rPr lang="en-US" dirty="0"/>
              <a:t>.</a:t>
            </a:r>
          </a:p>
          <a:p>
            <a:pPr lvl="1" algn="l"/>
            <a:r>
              <a:rPr lang="en-US" dirty="0"/>
              <a:t>method1 { </a:t>
            </a:r>
          </a:p>
          <a:p>
            <a:pPr lvl="1" algn="l"/>
            <a:r>
              <a:rPr lang="en-US" dirty="0"/>
              <a:t>call method2; </a:t>
            </a:r>
          </a:p>
          <a:p>
            <a:pPr lvl="1" algn="l"/>
            <a:r>
              <a:rPr lang="en-US" dirty="0"/>
              <a:t>} </a:t>
            </a:r>
          </a:p>
          <a:p>
            <a:pPr lvl="1" algn="l"/>
            <a:r>
              <a:rPr lang="en-US" dirty="0"/>
              <a:t>method2 { </a:t>
            </a:r>
          </a:p>
          <a:p>
            <a:pPr lvl="1" algn="l"/>
            <a:r>
              <a:rPr lang="en-US" dirty="0"/>
              <a:t>call method3; </a:t>
            </a:r>
          </a:p>
          <a:p>
            <a:pPr lvl="1" algn="l"/>
            <a:r>
              <a:rPr lang="en-US" dirty="0"/>
              <a:t>} method3 { </a:t>
            </a:r>
          </a:p>
          <a:p>
            <a:pPr lvl="1" algn="l"/>
            <a:r>
              <a:rPr lang="en-US" dirty="0"/>
              <a:t>call </a:t>
            </a:r>
            <a:r>
              <a:rPr lang="en-US" dirty="0" err="1"/>
              <a:t>readFile</a:t>
            </a:r>
            <a:r>
              <a:rPr lang="en-US" dirty="0"/>
              <a:t>; </a:t>
            </a:r>
          </a:p>
          <a:p>
            <a:pPr lvl="1" algn="l"/>
            <a:r>
              <a:rPr lang="en-US" dirty="0"/>
              <a:t>}</a:t>
            </a:r>
            <a:endParaRPr lang="en-IN" dirty="0"/>
          </a:p>
        </p:txBody>
      </p:sp>
      <p:pic>
        <p:nvPicPr>
          <p:cNvPr id="4" name="Picture 3" descr="Logo&#10;&#10;Description automatically generated">
            <a:extLst>
              <a:ext uri="{FF2B5EF4-FFF2-40B4-BE49-F238E27FC236}">
                <a16:creationId xmlns:a16="http://schemas.microsoft.com/office/drawing/2014/main" id="{8E0E68DC-89F0-B4DC-EC2A-366F5CE52A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09787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5B95166-9036-C515-525A-34680A368C75}"/>
              </a:ext>
            </a:extLst>
          </p:cNvPr>
          <p:cNvSpPr>
            <a:spLocks noGrp="1"/>
          </p:cNvSpPr>
          <p:nvPr>
            <p:ph type="subTitle" idx="1"/>
          </p:nvPr>
        </p:nvSpPr>
        <p:spPr>
          <a:xfrm>
            <a:off x="878541" y="842682"/>
            <a:ext cx="9789459" cy="5531224"/>
          </a:xfrm>
        </p:spPr>
        <p:txBody>
          <a:bodyPr/>
          <a:lstStyle/>
          <a:p>
            <a:pPr algn="l"/>
            <a:r>
              <a:rPr lang="en-US" sz="2800" b="1" dirty="0"/>
              <a:t>Grouping and Differentiating Error Types</a:t>
            </a:r>
          </a:p>
          <a:p>
            <a:pPr algn="l"/>
            <a:endParaRPr lang="en-US" sz="2800" b="1" dirty="0"/>
          </a:p>
          <a:p>
            <a:pPr marL="342900" indent="-342900" algn="l">
              <a:buFont typeface="Wingdings" panose="05000000000000000000" pitchFamily="2" charset="2"/>
              <a:buChar char="Ø"/>
            </a:pPr>
            <a:r>
              <a:rPr lang="en-US" dirty="0"/>
              <a:t>Because all exceptions thrown within a program are objects, the grouping or categorizing of exceptions is a natural outcome of the class hierarchy </a:t>
            </a:r>
          </a:p>
          <a:p>
            <a:pPr marL="342900" indent="-342900" algn="l">
              <a:buFont typeface="Wingdings" panose="05000000000000000000" pitchFamily="2" charset="2"/>
              <a:buChar char="Ø"/>
            </a:pPr>
            <a:r>
              <a:rPr lang="en-US" dirty="0"/>
              <a:t>An example of a group of related exception classes in the Java platform are those defined in java.io </a:t>
            </a:r>
          </a:p>
          <a:p>
            <a:pPr lvl="1" algn="l"/>
            <a:r>
              <a:rPr lang="en-US" sz="2400" dirty="0"/>
              <a:t>— </a:t>
            </a:r>
            <a:r>
              <a:rPr lang="en-US" sz="2400" dirty="0" err="1"/>
              <a:t>IOException</a:t>
            </a:r>
            <a:r>
              <a:rPr lang="en-US" sz="2400" dirty="0"/>
              <a:t> and its descendants </a:t>
            </a:r>
          </a:p>
          <a:p>
            <a:pPr lvl="1" algn="l"/>
            <a:r>
              <a:rPr lang="en-US" sz="2400" dirty="0"/>
              <a:t>– </a:t>
            </a:r>
            <a:r>
              <a:rPr lang="en-US" sz="2400" dirty="0" err="1"/>
              <a:t>IOException</a:t>
            </a:r>
            <a:r>
              <a:rPr lang="en-US" sz="2400" dirty="0"/>
              <a:t> is the most general and represents any type of error that can occur when performing I/O </a:t>
            </a:r>
          </a:p>
          <a:p>
            <a:pPr lvl="1" algn="l"/>
            <a:r>
              <a:rPr lang="en-US" sz="2400" dirty="0"/>
              <a:t>– Its descendants represent more specific errors. For example, </a:t>
            </a:r>
            <a:r>
              <a:rPr lang="en-US" sz="2400" dirty="0" err="1"/>
              <a:t>FileNotFoundException</a:t>
            </a:r>
            <a:r>
              <a:rPr lang="en-US" sz="2400" dirty="0"/>
              <a:t> means that a file could not be located on disk.</a:t>
            </a:r>
            <a:endParaRPr lang="en-IN" sz="2400" dirty="0"/>
          </a:p>
        </p:txBody>
      </p:sp>
      <p:pic>
        <p:nvPicPr>
          <p:cNvPr id="4" name="Picture 3" descr="Logo&#10;&#10;Description automatically generated">
            <a:extLst>
              <a:ext uri="{FF2B5EF4-FFF2-40B4-BE49-F238E27FC236}">
                <a16:creationId xmlns:a16="http://schemas.microsoft.com/office/drawing/2014/main" id="{F47F3038-BDA1-1D8A-8ADD-0B9205B39F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0755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8473DC-B9ED-34FE-6927-CCCE67327EE0}"/>
              </a:ext>
            </a:extLst>
          </p:cNvPr>
          <p:cNvSpPr>
            <a:spLocks noGrp="1"/>
          </p:cNvSpPr>
          <p:nvPr>
            <p:ph type="subTitle" idx="1"/>
          </p:nvPr>
        </p:nvSpPr>
        <p:spPr>
          <a:xfrm>
            <a:off x="1093693" y="959224"/>
            <a:ext cx="9843247" cy="5208494"/>
          </a:xfrm>
        </p:spPr>
        <p:txBody>
          <a:bodyPr>
            <a:normAutofit/>
          </a:bodyPr>
          <a:lstStyle/>
          <a:p>
            <a:pPr marL="457200" indent="-457200" algn="l">
              <a:buFont typeface="Wingdings" panose="05000000000000000000" pitchFamily="2" charset="2"/>
              <a:buChar char="Ø"/>
            </a:pPr>
            <a:r>
              <a:rPr lang="en-US" sz="2800" dirty="0"/>
              <a:t>A method can write specific handlers that can handle a very specific exception </a:t>
            </a:r>
          </a:p>
          <a:p>
            <a:pPr marL="457200" indent="-457200" algn="l">
              <a:buFont typeface="Wingdings" panose="05000000000000000000" pitchFamily="2" charset="2"/>
              <a:buChar char="Ø"/>
            </a:pPr>
            <a:r>
              <a:rPr lang="en-US" sz="2800" dirty="0"/>
              <a:t>The File Not Found Exception class has no descendants, so the following handler can handle only one type of exception.</a:t>
            </a:r>
          </a:p>
          <a:p>
            <a:pPr algn="l"/>
            <a:endParaRPr lang="en-US" sz="2800" dirty="0"/>
          </a:p>
          <a:p>
            <a:pPr algn="l"/>
            <a:r>
              <a:rPr lang="en-US" sz="2800" dirty="0"/>
              <a:t> 	catch (</a:t>
            </a:r>
            <a:r>
              <a:rPr lang="en-US" sz="2800" dirty="0" err="1"/>
              <a:t>FileNotFoundException</a:t>
            </a:r>
            <a:r>
              <a:rPr lang="en-US" sz="2800" dirty="0"/>
              <a:t> e) { </a:t>
            </a:r>
          </a:p>
          <a:p>
            <a:pPr algn="l"/>
            <a:r>
              <a:rPr lang="en-US" sz="2800" dirty="0"/>
              <a:t>		... </a:t>
            </a:r>
          </a:p>
          <a:p>
            <a:pPr algn="l"/>
            <a:r>
              <a:rPr lang="en-US" sz="2800" dirty="0"/>
              <a:t>	}</a:t>
            </a:r>
            <a:endParaRPr lang="en-IN" sz="2800" dirty="0"/>
          </a:p>
        </p:txBody>
      </p:sp>
      <p:pic>
        <p:nvPicPr>
          <p:cNvPr id="5" name="Picture 4" descr="Logo&#10;&#10;Description automatically generated">
            <a:extLst>
              <a:ext uri="{FF2B5EF4-FFF2-40B4-BE49-F238E27FC236}">
                <a16:creationId xmlns:a16="http://schemas.microsoft.com/office/drawing/2014/main" id="{5A5C85AF-6BF4-1367-0B24-EA63937565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2095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E7930F-00A2-110D-7B3A-D18A3113B840}"/>
              </a:ext>
            </a:extLst>
          </p:cNvPr>
          <p:cNvSpPr>
            <a:spLocks noGrp="1"/>
          </p:cNvSpPr>
          <p:nvPr>
            <p:ph type="subTitle" idx="1"/>
          </p:nvPr>
        </p:nvSpPr>
        <p:spPr>
          <a:xfrm>
            <a:off x="932329" y="941294"/>
            <a:ext cx="10013577" cy="5378824"/>
          </a:xfrm>
        </p:spPr>
        <p:txBody>
          <a:bodyPr/>
          <a:lstStyle/>
          <a:p>
            <a:pPr marL="457200" indent="-457200" algn="l">
              <a:buFont typeface="Wingdings" panose="05000000000000000000" pitchFamily="2" charset="2"/>
              <a:buChar char="Ø"/>
            </a:pPr>
            <a:r>
              <a:rPr lang="en-US" sz="2800" dirty="0"/>
              <a:t>A method can catch an exception based on its group or general type by specifying any of the exception's </a:t>
            </a:r>
            <a:r>
              <a:rPr lang="en-US" sz="2800" dirty="0" err="1"/>
              <a:t>superclasses</a:t>
            </a:r>
            <a:r>
              <a:rPr lang="en-US" sz="2800" dirty="0"/>
              <a:t> in the catch statement. For example, to catch all I/O exceptions, regardless of their specific type, an exception handler specifies an </a:t>
            </a:r>
            <a:r>
              <a:rPr lang="en-US" sz="2800" dirty="0" err="1"/>
              <a:t>IOException</a:t>
            </a:r>
            <a:r>
              <a:rPr lang="en-US" sz="2800" dirty="0"/>
              <a:t> argument. </a:t>
            </a:r>
          </a:p>
          <a:p>
            <a:pPr algn="l"/>
            <a:endParaRPr lang="en-US" dirty="0"/>
          </a:p>
          <a:p>
            <a:pPr algn="l"/>
            <a:r>
              <a:rPr lang="en-US" dirty="0"/>
              <a:t>// Catch all I/O exceptions, including </a:t>
            </a:r>
          </a:p>
          <a:p>
            <a:pPr algn="l"/>
            <a:r>
              <a:rPr lang="en-US" dirty="0"/>
              <a:t>// </a:t>
            </a:r>
            <a:r>
              <a:rPr lang="en-US" dirty="0" err="1"/>
              <a:t>FileNotFoundException</a:t>
            </a:r>
            <a:r>
              <a:rPr lang="en-US" dirty="0"/>
              <a:t>, </a:t>
            </a:r>
            <a:r>
              <a:rPr lang="en-US" dirty="0" err="1"/>
              <a:t>EOFException</a:t>
            </a:r>
            <a:r>
              <a:rPr lang="en-US" dirty="0"/>
              <a:t>, and so on. </a:t>
            </a:r>
          </a:p>
          <a:p>
            <a:pPr algn="l"/>
            <a:r>
              <a:rPr lang="en-US" dirty="0"/>
              <a:t>catch (</a:t>
            </a:r>
            <a:r>
              <a:rPr lang="en-US" dirty="0" err="1"/>
              <a:t>IOException</a:t>
            </a:r>
            <a:r>
              <a:rPr lang="en-US" dirty="0"/>
              <a:t> e) { </a:t>
            </a:r>
          </a:p>
          <a:p>
            <a:pPr algn="l"/>
            <a:r>
              <a:rPr lang="en-US" dirty="0"/>
              <a:t>	... </a:t>
            </a:r>
          </a:p>
          <a:p>
            <a:pPr algn="l"/>
            <a:r>
              <a:rPr lang="en-US" dirty="0"/>
              <a:t>}</a:t>
            </a:r>
            <a:endParaRPr lang="en-IN" dirty="0"/>
          </a:p>
        </p:txBody>
      </p:sp>
      <p:pic>
        <p:nvPicPr>
          <p:cNvPr id="4" name="Picture 3" descr="Logo&#10;&#10;Description automatically generated">
            <a:extLst>
              <a:ext uri="{FF2B5EF4-FFF2-40B4-BE49-F238E27FC236}">
                <a16:creationId xmlns:a16="http://schemas.microsoft.com/office/drawing/2014/main" id="{ECBAC41E-586F-43CE-A3BB-69A5ECBE2F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7087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9C4A54-F73A-79FA-C5C3-FD83FA84089D}"/>
              </a:ext>
            </a:extLst>
          </p:cNvPr>
          <p:cNvSpPr>
            <a:spLocks noGrp="1"/>
          </p:cNvSpPr>
          <p:nvPr>
            <p:ph type="subTitle" idx="1"/>
          </p:nvPr>
        </p:nvSpPr>
        <p:spPr>
          <a:xfrm>
            <a:off x="887506" y="842682"/>
            <a:ext cx="10058400" cy="5334000"/>
          </a:xfrm>
        </p:spPr>
        <p:txBody>
          <a:bodyPr>
            <a:normAutofit/>
          </a:bodyPr>
          <a:lstStyle/>
          <a:p>
            <a:pPr algn="l"/>
            <a:r>
              <a:rPr lang="en-IN" sz="3200" b="1" dirty="0"/>
              <a:t>Checked and Unchecked Exceptions</a:t>
            </a:r>
          </a:p>
          <a:p>
            <a:pPr marL="342900" indent="-342900" algn="l">
              <a:buFont typeface="Wingdings" panose="05000000000000000000" pitchFamily="2" charset="2"/>
              <a:buChar char="Ø"/>
            </a:pPr>
            <a:r>
              <a:rPr lang="en-US" b="1" dirty="0"/>
              <a:t>Checked exception </a:t>
            </a:r>
          </a:p>
          <a:p>
            <a:pPr marL="800100" lvl="1" indent="-342900" algn="l">
              <a:buFont typeface="Arial" panose="020B0604020202020204" pitchFamily="34" charset="0"/>
              <a:buChar char="•"/>
            </a:pPr>
            <a:r>
              <a:rPr lang="en-US" dirty="0"/>
              <a:t>Java compiler checks if the program either catches or lists the occurring checked exception </a:t>
            </a:r>
          </a:p>
          <a:p>
            <a:pPr marL="800100" lvl="1" indent="-342900" algn="l">
              <a:buFont typeface="Arial" panose="020B0604020202020204" pitchFamily="34" charset="0"/>
              <a:buChar char="•"/>
            </a:pPr>
            <a:r>
              <a:rPr lang="en-US" dirty="0"/>
              <a:t>If not, compiler error will occur </a:t>
            </a:r>
          </a:p>
          <a:p>
            <a:pPr marL="342900" indent="-342900" algn="l">
              <a:buFont typeface="Wingdings" panose="05000000000000000000" pitchFamily="2" charset="2"/>
              <a:buChar char="Ø"/>
            </a:pPr>
            <a:r>
              <a:rPr lang="en-US" b="1" dirty="0"/>
              <a:t>Unchecked exceptions </a:t>
            </a:r>
          </a:p>
          <a:p>
            <a:pPr marL="800100" lvl="1" indent="-342900" algn="l">
              <a:buFont typeface="Arial" panose="020B0604020202020204" pitchFamily="34" charset="0"/>
              <a:buChar char="•"/>
            </a:pPr>
            <a:r>
              <a:rPr lang="en-US" dirty="0"/>
              <a:t>Not subject to compile-time checking for exception handling </a:t>
            </a:r>
          </a:p>
          <a:p>
            <a:pPr marL="800100" lvl="1" indent="-342900" algn="l">
              <a:buFont typeface="Arial" panose="020B0604020202020204" pitchFamily="34" charset="0"/>
              <a:buChar char="•"/>
            </a:pPr>
            <a:r>
              <a:rPr lang="en-US" dirty="0"/>
              <a:t>Built-in unchecked exception classes </a:t>
            </a:r>
          </a:p>
          <a:p>
            <a:pPr marL="1200150" lvl="2" indent="-285750" algn="l">
              <a:buFont typeface="Courier New" panose="02070309020205020404" pitchFamily="49" charset="0"/>
              <a:buChar char="o"/>
            </a:pPr>
            <a:r>
              <a:rPr lang="en-US" dirty="0"/>
              <a:t>Error </a:t>
            </a:r>
          </a:p>
          <a:p>
            <a:pPr marL="1200150" lvl="2" indent="-285750" algn="l">
              <a:buFont typeface="Courier New" panose="02070309020205020404" pitchFamily="49" charset="0"/>
              <a:buChar char="o"/>
            </a:pPr>
            <a:r>
              <a:rPr lang="en-US" dirty="0"/>
              <a:t>Runtime Exception </a:t>
            </a:r>
          </a:p>
          <a:p>
            <a:pPr marL="1200150" lvl="2" indent="-285750" algn="l">
              <a:buFont typeface="Courier New" panose="02070309020205020404" pitchFamily="49" charset="0"/>
              <a:buChar char="o"/>
            </a:pPr>
            <a:r>
              <a:rPr lang="en-US" dirty="0"/>
              <a:t>Their subclasses </a:t>
            </a:r>
          </a:p>
          <a:p>
            <a:pPr marL="800100" lvl="1" indent="-342900" algn="l">
              <a:buFont typeface="Arial" panose="020B0604020202020204" pitchFamily="34" charset="0"/>
              <a:buChar char="•"/>
            </a:pPr>
            <a:r>
              <a:rPr lang="en-US" dirty="0"/>
              <a:t>Handling all these exceptions may make the program cluttered and may become a nuisance</a:t>
            </a:r>
            <a:endParaRPr lang="en-IN" dirty="0"/>
          </a:p>
        </p:txBody>
      </p:sp>
      <p:pic>
        <p:nvPicPr>
          <p:cNvPr id="4" name="Picture 3" descr="Logo&#10;&#10;Description automatically generated">
            <a:extLst>
              <a:ext uri="{FF2B5EF4-FFF2-40B4-BE49-F238E27FC236}">
                <a16:creationId xmlns:a16="http://schemas.microsoft.com/office/drawing/2014/main" id="{8C59C129-31A6-F2F1-790A-7674153F89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99987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1D4D66-2F32-B183-787B-89466A244472}"/>
              </a:ext>
            </a:extLst>
          </p:cNvPr>
          <p:cNvSpPr>
            <a:spLocks noGrp="1"/>
          </p:cNvSpPr>
          <p:nvPr>
            <p:ph type="subTitle" idx="1"/>
          </p:nvPr>
        </p:nvSpPr>
        <p:spPr>
          <a:xfrm>
            <a:off x="851647" y="950259"/>
            <a:ext cx="9816353" cy="5441576"/>
          </a:xfrm>
        </p:spPr>
        <p:txBody>
          <a:bodyPr/>
          <a:lstStyle/>
          <a:p>
            <a:pPr algn="l"/>
            <a:r>
              <a:rPr lang="en-US" sz="3200" b="1" dirty="0"/>
              <a:t>Creating Your Own Exception Class</a:t>
            </a:r>
          </a:p>
          <a:p>
            <a:pPr marL="342900" indent="-342900" algn="l">
              <a:buFont typeface="Wingdings" panose="05000000000000000000" pitchFamily="2" charset="2"/>
              <a:buChar char="Ø"/>
            </a:pPr>
            <a:r>
              <a:rPr lang="en-US" dirty="0"/>
              <a:t>Steps to follow </a:t>
            </a:r>
          </a:p>
          <a:p>
            <a:pPr lvl="1" algn="l"/>
            <a:r>
              <a:rPr lang="en-US" sz="2400" dirty="0"/>
              <a:t>– Create a class that extends the </a:t>
            </a:r>
            <a:r>
              <a:rPr lang="en-US" sz="2400" dirty="0" err="1"/>
              <a:t>RuntimeException</a:t>
            </a:r>
            <a:r>
              <a:rPr lang="en-US" sz="2400" dirty="0"/>
              <a:t> or the Exception class </a:t>
            </a:r>
          </a:p>
          <a:p>
            <a:pPr lvl="1" algn="l"/>
            <a:r>
              <a:rPr lang="en-US" sz="2400" dirty="0"/>
              <a:t>– Customize the class </a:t>
            </a:r>
          </a:p>
          <a:p>
            <a:pPr marL="342900" indent="-342900" algn="l">
              <a:buFont typeface="Wingdings" panose="05000000000000000000" pitchFamily="2" charset="2"/>
              <a:buChar char="Ø"/>
            </a:pPr>
            <a:r>
              <a:rPr lang="en-US" dirty="0"/>
              <a:t>Members and constructors may be added to the class </a:t>
            </a:r>
          </a:p>
          <a:p>
            <a:pPr marL="342900" indent="-342900" algn="l">
              <a:buFont typeface="Wingdings" panose="05000000000000000000" pitchFamily="2" charset="2"/>
              <a:buChar char="Ø"/>
            </a:pPr>
            <a:r>
              <a:rPr lang="en-US" dirty="0"/>
              <a:t>Example: </a:t>
            </a:r>
          </a:p>
          <a:p>
            <a:pPr lvl="1" algn="l"/>
            <a:r>
              <a:rPr lang="en-US" sz="2400" dirty="0"/>
              <a:t>1  class </a:t>
            </a:r>
            <a:r>
              <a:rPr lang="en-US" sz="2400" dirty="0" err="1"/>
              <a:t>HateStringExp</a:t>
            </a:r>
            <a:r>
              <a:rPr lang="en-US" sz="2400" dirty="0"/>
              <a:t> extends </a:t>
            </a:r>
            <a:r>
              <a:rPr lang="en-US" sz="2400" dirty="0" err="1"/>
              <a:t>RuntimeException</a:t>
            </a:r>
            <a:r>
              <a:rPr lang="en-US" sz="2400" dirty="0"/>
              <a:t> { </a:t>
            </a:r>
          </a:p>
          <a:p>
            <a:pPr lvl="1" algn="l"/>
            <a:r>
              <a:rPr lang="en-US" sz="2400" dirty="0"/>
              <a:t>2  /* some code */ </a:t>
            </a:r>
          </a:p>
          <a:p>
            <a:pPr lvl="1" algn="l"/>
            <a:r>
              <a:rPr lang="en-US" sz="2400" dirty="0"/>
              <a:t>3  }</a:t>
            </a:r>
            <a:endParaRPr lang="en-IN" sz="2400" dirty="0"/>
          </a:p>
        </p:txBody>
      </p:sp>
      <p:pic>
        <p:nvPicPr>
          <p:cNvPr id="4" name="Picture 3" descr="Logo&#10;&#10;Description automatically generated">
            <a:extLst>
              <a:ext uri="{FF2B5EF4-FFF2-40B4-BE49-F238E27FC236}">
                <a16:creationId xmlns:a16="http://schemas.microsoft.com/office/drawing/2014/main" id="{37D04C8C-79CC-C1AA-BDE1-135989311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676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C551D0-99A1-1FDB-5CD3-A45B280BD1D1}"/>
              </a:ext>
            </a:extLst>
          </p:cNvPr>
          <p:cNvSpPr>
            <a:spLocks noGrp="1"/>
          </p:cNvSpPr>
          <p:nvPr>
            <p:ph type="subTitle" idx="1"/>
          </p:nvPr>
        </p:nvSpPr>
        <p:spPr>
          <a:xfrm>
            <a:off x="1075765" y="959224"/>
            <a:ext cx="9592235" cy="5316070"/>
          </a:xfrm>
        </p:spPr>
        <p:txBody>
          <a:bodyPr>
            <a:normAutofit lnSpcReduction="10000"/>
          </a:bodyPr>
          <a:lstStyle/>
          <a:p>
            <a:pPr algn="l"/>
            <a:r>
              <a:rPr lang="en-US" sz="3600" b="1" dirty="0"/>
              <a:t>How To Use Your Own Exceptions</a:t>
            </a:r>
          </a:p>
          <a:p>
            <a:pPr lvl="1" algn="l"/>
            <a:r>
              <a:rPr lang="en-IN" sz="2400" dirty="0"/>
              <a:t>1 class </a:t>
            </a:r>
            <a:r>
              <a:rPr lang="en-IN" sz="2400" dirty="0" err="1"/>
              <a:t>TestHateString</a:t>
            </a:r>
            <a:r>
              <a:rPr lang="en-IN" sz="2400" dirty="0"/>
              <a:t> { </a:t>
            </a:r>
          </a:p>
          <a:p>
            <a:pPr lvl="1" algn="l"/>
            <a:r>
              <a:rPr lang="en-IN" sz="2400" dirty="0"/>
              <a:t>2    public static void main(String </a:t>
            </a:r>
            <a:r>
              <a:rPr lang="en-IN" sz="2400" dirty="0" err="1"/>
              <a:t>args</a:t>
            </a:r>
            <a:r>
              <a:rPr lang="en-IN" sz="2400" dirty="0"/>
              <a:t>[]) { </a:t>
            </a:r>
          </a:p>
          <a:p>
            <a:pPr lvl="1" algn="l"/>
            <a:r>
              <a:rPr lang="en-IN" sz="2400" dirty="0"/>
              <a:t>3       String input = "invalid input"; </a:t>
            </a:r>
          </a:p>
          <a:p>
            <a:pPr lvl="1" algn="l"/>
            <a:r>
              <a:rPr lang="en-IN" sz="2400" dirty="0"/>
              <a:t>4          try { </a:t>
            </a:r>
          </a:p>
          <a:p>
            <a:pPr lvl="1" algn="l"/>
            <a:r>
              <a:rPr lang="en-IN" sz="2400" dirty="0"/>
              <a:t>5              if (</a:t>
            </a:r>
            <a:r>
              <a:rPr lang="en-IN" sz="2400" dirty="0" err="1"/>
              <a:t>input.equals</a:t>
            </a:r>
            <a:r>
              <a:rPr lang="en-IN" sz="2400" dirty="0"/>
              <a:t>("invalid input")) { </a:t>
            </a:r>
          </a:p>
          <a:p>
            <a:pPr lvl="1" algn="l"/>
            <a:r>
              <a:rPr lang="en-IN" sz="2400" dirty="0"/>
              <a:t>6                 throw new </a:t>
            </a:r>
            <a:r>
              <a:rPr lang="en-IN" sz="2400" dirty="0" err="1"/>
              <a:t>HateStringExp</a:t>
            </a:r>
            <a:r>
              <a:rPr lang="en-IN" sz="2400" dirty="0"/>
              <a:t>(); </a:t>
            </a:r>
          </a:p>
          <a:p>
            <a:pPr lvl="1" algn="l"/>
            <a:r>
              <a:rPr lang="en-IN" sz="2400" dirty="0"/>
              <a:t>7                 } </a:t>
            </a:r>
          </a:p>
          <a:p>
            <a:pPr lvl="1" algn="l"/>
            <a:r>
              <a:rPr lang="en-IN" sz="2400" dirty="0"/>
              <a:t>8               </a:t>
            </a:r>
            <a:r>
              <a:rPr lang="en-IN" sz="2400" dirty="0" err="1"/>
              <a:t>System.out.println</a:t>
            </a:r>
            <a:r>
              <a:rPr lang="en-IN" sz="2400" dirty="0"/>
              <a:t>("Accept string."); </a:t>
            </a:r>
          </a:p>
          <a:p>
            <a:pPr lvl="1" algn="l"/>
            <a:r>
              <a:rPr lang="en-IN" sz="2400" dirty="0"/>
              <a:t>9           } catch (</a:t>
            </a:r>
            <a:r>
              <a:rPr lang="en-IN" sz="2400" dirty="0" err="1"/>
              <a:t>HateStringExp</a:t>
            </a:r>
            <a:r>
              <a:rPr lang="en-IN" sz="2400" dirty="0"/>
              <a:t> e) { </a:t>
            </a:r>
          </a:p>
          <a:p>
            <a:pPr lvl="1" algn="l"/>
            <a:r>
              <a:rPr lang="en-IN" sz="2400" dirty="0"/>
              <a:t>10              </a:t>
            </a:r>
            <a:r>
              <a:rPr lang="en-IN" sz="2400" dirty="0" err="1"/>
              <a:t>System.out.println</a:t>
            </a:r>
            <a:r>
              <a:rPr lang="en-IN" sz="2400" dirty="0"/>
              <a:t>("Hate string!”); </a:t>
            </a:r>
          </a:p>
          <a:p>
            <a:pPr lvl="1" algn="l"/>
            <a:r>
              <a:rPr lang="en-IN" sz="2400" dirty="0"/>
              <a:t>11        } </a:t>
            </a:r>
          </a:p>
          <a:p>
            <a:pPr lvl="1" algn="l"/>
            <a:r>
              <a:rPr lang="en-IN" sz="2400" dirty="0"/>
              <a:t>12     } </a:t>
            </a:r>
          </a:p>
          <a:p>
            <a:pPr lvl="1" algn="l"/>
            <a:r>
              <a:rPr lang="en-IN" sz="2400" dirty="0"/>
              <a:t>13 }</a:t>
            </a:r>
          </a:p>
        </p:txBody>
      </p:sp>
      <p:pic>
        <p:nvPicPr>
          <p:cNvPr id="4" name="Picture 3" descr="Logo&#10;&#10;Description automatically generated">
            <a:extLst>
              <a:ext uri="{FF2B5EF4-FFF2-40B4-BE49-F238E27FC236}">
                <a16:creationId xmlns:a16="http://schemas.microsoft.com/office/drawing/2014/main" id="{9A9CFDE2-6332-6B95-2164-8C068EE41F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7077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557F-E34E-591B-76B3-BF8949DB5638}"/>
              </a:ext>
            </a:extLst>
          </p:cNvPr>
          <p:cNvSpPr>
            <a:spLocks noGrp="1"/>
          </p:cNvSpPr>
          <p:nvPr>
            <p:ph type="ctrTitle"/>
          </p:nvPr>
        </p:nvSpPr>
        <p:spPr>
          <a:xfrm>
            <a:off x="1102659" y="0"/>
            <a:ext cx="9565341" cy="923365"/>
          </a:xfrm>
        </p:spPr>
        <p:txBody>
          <a:bodyPr/>
          <a:lstStyle/>
          <a:p>
            <a:r>
              <a:rPr lang="en-US" altLang="zh-TW" b="1" u="none" dirty="0">
                <a:solidFill>
                  <a:schemeClr val="accent2"/>
                </a:solidFill>
              </a:rPr>
              <a:t>Java Threads</a:t>
            </a:r>
            <a:endParaRPr lang="en-IN" b="1" dirty="0">
              <a:solidFill>
                <a:schemeClr val="accent2"/>
              </a:solidFill>
            </a:endParaRPr>
          </a:p>
        </p:txBody>
      </p:sp>
      <p:sp>
        <p:nvSpPr>
          <p:cNvPr id="3" name="Subtitle 2">
            <a:extLst>
              <a:ext uri="{FF2B5EF4-FFF2-40B4-BE49-F238E27FC236}">
                <a16:creationId xmlns:a16="http://schemas.microsoft.com/office/drawing/2014/main" id="{17E57A3D-F60D-DD37-C442-AA1E15BDEC8F}"/>
              </a:ext>
            </a:extLst>
          </p:cNvPr>
          <p:cNvSpPr>
            <a:spLocks noGrp="1"/>
          </p:cNvSpPr>
          <p:nvPr>
            <p:ph type="subTitle" idx="1"/>
          </p:nvPr>
        </p:nvSpPr>
        <p:spPr>
          <a:xfrm>
            <a:off x="753035" y="923365"/>
            <a:ext cx="9914965" cy="5450541"/>
          </a:xfrm>
        </p:spPr>
        <p:txBody>
          <a:bodyPr>
            <a:normAutofit lnSpcReduction="10000"/>
          </a:bodyPr>
          <a:lstStyle/>
          <a:p>
            <a:pPr algn="l"/>
            <a:r>
              <a:rPr lang="en-US" altLang="zh-TW" sz="2800" b="1" dirty="0"/>
              <a:t>What is a thread ?</a:t>
            </a:r>
          </a:p>
          <a:p>
            <a:pPr marL="342900" indent="-342900" algn="l" eaLnBrk="1" hangingPunct="1">
              <a:lnSpc>
                <a:spcPct val="90000"/>
              </a:lnSpc>
              <a:buFont typeface="Wingdings" panose="05000000000000000000" pitchFamily="2" charset="2"/>
              <a:buChar char="Ø"/>
            </a:pPr>
            <a:r>
              <a:rPr lang="en-US" altLang="zh-TW" dirty="0"/>
              <a:t>A sequential (or single-threaded) program is one that, when executed,  has only one single flow of control.</a:t>
            </a:r>
          </a:p>
          <a:p>
            <a:pPr marL="800100" lvl="1" indent="-342900" algn="l" eaLnBrk="1" hangingPunct="1">
              <a:lnSpc>
                <a:spcPct val="90000"/>
              </a:lnSpc>
              <a:buFont typeface="Arial" panose="020B0604020202020204" pitchFamily="34" charset="0"/>
              <a:buChar char="•"/>
            </a:pPr>
            <a:r>
              <a:rPr lang="en-US" altLang="zh-TW" sz="2400" dirty="0"/>
              <a:t>i.e., at any time instant, there is at most only one instruction (or statement or execution point) that is being executed in the program.</a:t>
            </a:r>
          </a:p>
          <a:p>
            <a:pPr marL="342900" indent="-342900" algn="l" eaLnBrk="1" hangingPunct="1">
              <a:lnSpc>
                <a:spcPct val="90000"/>
              </a:lnSpc>
              <a:buFont typeface="Wingdings" panose="05000000000000000000" pitchFamily="2" charset="2"/>
              <a:buChar char="Ø"/>
            </a:pPr>
            <a:r>
              <a:rPr lang="en-US" altLang="zh-TW" dirty="0"/>
              <a:t>A multi-threaded program is one that can have multiple flows of control when executed.</a:t>
            </a:r>
          </a:p>
          <a:p>
            <a:pPr marL="800100" lvl="1" indent="-342900" algn="l" eaLnBrk="1" hangingPunct="1">
              <a:lnSpc>
                <a:spcPct val="90000"/>
              </a:lnSpc>
              <a:buFont typeface="Arial" panose="020B0604020202020204" pitchFamily="34" charset="0"/>
              <a:buChar char="•"/>
            </a:pPr>
            <a:r>
              <a:rPr lang="en-US" altLang="zh-TW" sz="2400" dirty="0"/>
              <a:t>At some time instance, there may exist multiple instructions or execution points) that are being executed in the program </a:t>
            </a:r>
          </a:p>
          <a:p>
            <a:pPr marL="800100" lvl="1" indent="-342900" algn="l" eaLnBrk="1" hangingPunct="1">
              <a:lnSpc>
                <a:spcPct val="90000"/>
              </a:lnSpc>
              <a:buFont typeface="Arial" panose="020B0604020202020204" pitchFamily="34" charset="0"/>
              <a:buChar char="•"/>
            </a:pPr>
            <a:r>
              <a:rPr lang="en-US" altLang="zh-TW" sz="2400" dirty="0"/>
              <a:t>Ex: in a Web browser we may do the following tasks at the same time:</a:t>
            </a:r>
          </a:p>
          <a:p>
            <a:pPr lvl="1" algn="l" eaLnBrk="1" hangingPunct="1">
              <a:lnSpc>
                <a:spcPct val="90000"/>
              </a:lnSpc>
            </a:pPr>
            <a:r>
              <a:rPr lang="en-US" altLang="zh-TW" sz="2400" dirty="0"/>
              <a:t> 1. scroll a page,</a:t>
            </a:r>
          </a:p>
          <a:p>
            <a:pPr lvl="1" algn="l" eaLnBrk="1" hangingPunct="1">
              <a:lnSpc>
                <a:spcPct val="90000"/>
              </a:lnSpc>
            </a:pPr>
            <a:r>
              <a:rPr lang="en-US" altLang="zh-TW" sz="2400" dirty="0"/>
              <a:t> 2. download an applet or image, </a:t>
            </a:r>
          </a:p>
          <a:p>
            <a:pPr lvl="1" algn="l" eaLnBrk="1" hangingPunct="1">
              <a:lnSpc>
                <a:spcPct val="90000"/>
              </a:lnSpc>
            </a:pPr>
            <a:r>
              <a:rPr lang="en-US" altLang="zh-TW" sz="2400" dirty="0"/>
              <a:t> 3. play sound, </a:t>
            </a:r>
          </a:p>
          <a:p>
            <a:pPr lvl="1" algn="l" eaLnBrk="1" hangingPunct="1">
              <a:lnSpc>
                <a:spcPct val="90000"/>
              </a:lnSpc>
            </a:pPr>
            <a:r>
              <a:rPr lang="en-US" altLang="zh-TW" sz="2400" dirty="0"/>
              <a:t> 4  print a page. </a:t>
            </a:r>
          </a:p>
          <a:p>
            <a:pPr marL="342900" indent="-342900" algn="l" eaLnBrk="1" hangingPunct="1">
              <a:lnSpc>
                <a:spcPct val="90000"/>
              </a:lnSpc>
              <a:buFont typeface="Wingdings" panose="05000000000000000000" pitchFamily="2" charset="2"/>
              <a:buChar char="Ø"/>
            </a:pPr>
            <a:r>
              <a:rPr lang="en-US" altLang="zh-TW" dirty="0"/>
              <a:t>A thread is a single sequential flow of control within a program. </a:t>
            </a:r>
          </a:p>
          <a:p>
            <a:pPr algn="l"/>
            <a:endParaRPr lang="en-IN" dirty="0"/>
          </a:p>
        </p:txBody>
      </p:sp>
      <p:pic>
        <p:nvPicPr>
          <p:cNvPr id="4" name="Picture 3" descr="Logo&#10;&#10;Description automatically generated">
            <a:extLst>
              <a:ext uri="{FF2B5EF4-FFF2-40B4-BE49-F238E27FC236}">
                <a16:creationId xmlns:a16="http://schemas.microsoft.com/office/drawing/2014/main" id="{F93CD997-DC8D-AC0E-2B06-9F5DFD2C81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2031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69787-DBDB-8A3E-6583-DEB6A58A0B5E}"/>
              </a:ext>
            </a:extLst>
          </p:cNvPr>
          <p:cNvSpPr>
            <a:spLocks noGrp="1"/>
          </p:cNvSpPr>
          <p:nvPr>
            <p:ph type="subTitle" idx="1"/>
          </p:nvPr>
        </p:nvSpPr>
        <p:spPr>
          <a:xfrm>
            <a:off x="995082" y="869577"/>
            <a:ext cx="9368118" cy="5746376"/>
          </a:xfrm>
        </p:spPr>
        <p:txBody>
          <a:bodyPr>
            <a:normAutofit/>
          </a:bodyPr>
          <a:lstStyle/>
          <a:p>
            <a:pPr algn="l"/>
            <a:r>
              <a:rPr lang="en-IN" sz="3200" b="1" i="0" dirty="0">
                <a:effectLst/>
              </a:rPr>
              <a:t>Exception Example</a:t>
            </a:r>
          </a:p>
          <a:p>
            <a:pPr algn="l"/>
            <a:endParaRPr lang="en-IN" b="0" i="0" dirty="0">
              <a:solidFill>
                <a:srgbClr val="000080"/>
              </a:solidFill>
              <a:effectLst/>
              <a:latin typeface="Arial-BoldMT_5c"/>
            </a:endParaRPr>
          </a:p>
          <a:p>
            <a:pPr algn="l"/>
            <a:r>
              <a:rPr lang="en-IN" b="0" i="0" dirty="0">
                <a:solidFill>
                  <a:srgbClr val="000000"/>
                </a:solidFill>
                <a:effectLst/>
              </a:rPr>
              <a:t>1 class </a:t>
            </a:r>
            <a:r>
              <a:rPr lang="en-IN" b="0" i="0" dirty="0" err="1">
                <a:solidFill>
                  <a:srgbClr val="000000"/>
                </a:solidFill>
                <a:effectLst/>
              </a:rPr>
              <a:t>DivByZero</a:t>
            </a:r>
            <a:r>
              <a:rPr lang="en-IN" b="0" i="0" dirty="0">
                <a:solidFill>
                  <a:srgbClr val="000000"/>
                </a:solidFill>
                <a:effectLst/>
              </a:rPr>
              <a:t> { </a:t>
            </a:r>
          </a:p>
          <a:p>
            <a:pPr algn="l"/>
            <a:r>
              <a:rPr lang="en-IN" b="0" i="0" dirty="0">
                <a:solidFill>
                  <a:srgbClr val="000000"/>
                </a:solidFill>
                <a:effectLst/>
              </a:rPr>
              <a:t>2 public static void main(String </a:t>
            </a:r>
            <a:r>
              <a:rPr lang="en-IN" b="0" i="0" dirty="0" err="1">
                <a:solidFill>
                  <a:srgbClr val="000000"/>
                </a:solidFill>
                <a:effectLst/>
              </a:rPr>
              <a:t>args</a:t>
            </a:r>
            <a:r>
              <a:rPr lang="en-IN" b="0" i="0" dirty="0">
                <a:solidFill>
                  <a:srgbClr val="000000"/>
                </a:solidFill>
                <a:effectLst/>
              </a:rPr>
              <a:t>[]) { </a:t>
            </a:r>
          </a:p>
          <a:p>
            <a:pPr algn="l"/>
            <a:r>
              <a:rPr lang="en-IN" b="0" i="0" dirty="0">
                <a:solidFill>
                  <a:srgbClr val="000000"/>
                </a:solidFill>
                <a:effectLst/>
              </a:rPr>
              <a:t>3 </a:t>
            </a:r>
            <a:r>
              <a:rPr lang="en-IN" b="0" i="0" dirty="0" err="1">
                <a:solidFill>
                  <a:srgbClr val="000000"/>
                </a:solidFill>
                <a:effectLst/>
              </a:rPr>
              <a:t>System.out.println</a:t>
            </a:r>
            <a:r>
              <a:rPr lang="en-IN" b="0" i="0" dirty="0">
                <a:solidFill>
                  <a:srgbClr val="000000"/>
                </a:solidFill>
                <a:effectLst/>
              </a:rPr>
              <a:t>(</a:t>
            </a:r>
            <a:r>
              <a:rPr lang="en-IN" b="0" i="0" dirty="0">
                <a:solidFill>
                  <a:srgbClr val="FF0000"/>
                </a:solidFill>
                <a:effectLst/>
              </a:rPr>
              <a:t>3/0</a:t>
            </a:r>
            <a:r>
              <a:rPr lang="en-IN" b="0" i="0" dirty="0">
                <a:solidFill>
                  <a:srgbClr val="000000"/>
                </a:solidFill>
                <a:effectLst/>
              </a:rPr>
              <a:t>); </a:t>
            </a:r>
          </a:p>
          <a:p>
            <a:pPr algn="l"/>
            <a:r>
              <a:rPr lang="en-IN" b="0" i="0" dirty="0">
                <a:solidFill>
                  <a:srgbClr val="000000"/>
                </a:solidFill>
                <a:effectLst/>
              </a:rPr>
              <a:t>4 </a:t>
            </a:r>
            <a:r>
              <a:rPr lang="en-IN" b="0" i="0" dirty="0" err="1">
                <a:solidFill>
                  <a:srgbClr val="000000"/>
                </a:solidFill>
                <a:effectLst/>
              </a:rPr>
              <a:t>System.out.println</a:t>
            </a:r>
            <a:r>
              <a:rPr lang="en-IN" b="0" i="0" dirty="0">
                <a:solidFill>
                  <a:srgbClr val="000000"/>
                </a:solidFill>
                <a:effectLst/>
              </a:rPr>
              <a:t>(“Pls. print me.”); </a:t>
            </a:r>
          </a:p>
          <a:p>
            <a:pPr algn="l"/>
            <a:r>
              <a:rPr lang="en-IN" b="0" i="0" dirty="0">
                <a:solidFill>
                  <a:srgbClr val="000000"/>
                </a:solidFill>
                <a:effectLst/>
              </a:rPr>
              <a:t>5 } </a:t>
            </a:r>
          </a:p>
          <a:p>
            <a:pPr algn="l"/>
            <a:r>
              <a:rPr lang="en-IN" b="0" i="0" dirty="0">
                <a:solidFill>
                  <a:srgbClr val="000000"/>
                </a:solidFill>
                <a:effectLst/>
              </a:rPr>
              <a:t>6 }</a:t>
            </a:r>
            <a:r>
              <a:rPr lang="en-IN" b="0" i="0" dirty="0">
                <a:solidFill>
                  <a:srgbClr val="000080"/>
                </a:solidFill>
                <a:effectLst/>
              </a:rPr>
              <a:t> </a:t>
            </a:r>
            <a:br>
              <a:rPr lang="en-IN" dirty="0"/>
            </a:br>
            <a:endParaRPr lang="en-IN" dirty="0"/>
          </a:p>
        </p:txBody>
      </p:sp>
      <p:pic>
        <p:nvPicPr>
          <p:cNvPr id="4" name="Picture 3" descr="Logo&#10;&#10;Description automatically generated">
            <a:extLst>
              <a:ext uri="{FF2B5EF4-FFF2-40B4-BE49-F238E27FC236}">
                <a16:creationId xmlns:a16="http://schemas.microsoft.com/office/drawing/2014/main" id="{86255555-C964-705C-B7E9-EF18EC5DF8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26901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79ED7F-D874-237A-FAF0-1D14841A5C00}"/>
              </a:ext>
            </a:extLst>
          </p:cNvPr>
          <p:cNvSpPr>
            <a:spLocks noGrp="1"/>
          </p:cNvSpPr>
          <p:nvPr>
            <p:ph type="subTitle" idx="1"/>
          </p:nvPr>
        </p:nvSpPr>
        <p:spPr>
          <a:xfrm>
            <a:off x="627529" y="555812"/>
            <a:ext cx="10040471" cy="6119521"/>
          </a:xfrm>
        </p:spPr>
        <p:txBody>
          <a:bodyPr>
            <a:normAutofit/>
          </a:bodyPr>
          <a:lstStyle/>
          <a:p>
            <a:pPr algn="l"/>
            <a:r>
              <a:rPr lang="en-US" altLang="zh-TW" sz="2800" b="1" dirty="0"/>
              <a:t>Single-threaded vs Multithreaded programs</a:t>
            </a:r>
          </a:p>
          <a:p>
            <a:pPr algn="l"/>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a:p>
            <a:pPr lvl="1" algn="l"/>
            <a:r>
              <a:rPr lang="en-US" altLang="zh-TW" dirty="0"/>
              <a:t>                 </a:t>
            </a:r>
          </a:p>
          <a:p>
            <a:pPr algn="l"/>
            <a:endParaRPr lang="en-US" sz="2800" b="1" dirty="0"/>
          </a:p>
        </p:txBody>
      </p:sp>
      <p:pic>
        <p:nvPicPr>
          <p:cNvPr id="4" name="Picture 3" descr="11thread">
            <a:extLst>
              <a:ext uri="{FF2B5EF4-FFF2-40B4-BE49-F238E27FC236}">
                <a16:creationId xmlns:a16="http://schemas.microsoft.com/office/drawing/2014/main" id="{EC56F8D6-FD3A-E44F-8A5D-A03A8CD7A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925" y="1228164"/>
            <a:ext cx="4495800" cy="245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12thread">
            <a:extLst>
              <a:ext uri="{FF2B5EF4-FFF2-40B4-BE49-F238E27FC236}">
                <a16:creationId xmlns:a16="http://schemas.microsoft.com/office/drawing/2014/main" id="{FC931CDC-DAB5-4321-5028-56BCF801D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364" y="1228164"/>
            <a:ext cx="4648200" cy="233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a:extLst>
              <a:ext uri="{FF2B5EF4-FFF2-40B4-BE49-F238E27FC236}">
                <a16:creationId xmlns:a16="http://schemas.microsoft.com/office/drawing/2014/main" id="{F06D3B0D-50D8-8E16-20C7-1236F9A8C603}"/>
              </a:ext>
            </a:extLst>
          </p:cNvPr>
          <p:cNvSpPr txBox="1">
            <a:spLocks noChangeArrowheads="1"/>
          </p:cNvSpPr>
          <p:nvPr/>
        </p:nvSpPr>
        <p:spPr bwMode="auto">
          <a:xfrm>
            <a:off x="7826189" y="3845858"/>
            <a:ext cx="2160493" cy="2246769"/>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r>
              <a:rPr lang="en-US" altLang="zh-TW" dirty="0"/>
              <a:t>{  A();</a:t>
            </a:r>
          </a:p>
          <a:p>
            <a:r>
              <a:rPr lang="en-US" altLang="zh-TW" dirty="0"/>
              <a:t>   </a:t>
            </a:r>
            <a:r>
              <a:rPr lang="en-US" altLang="zh-TW" dirty="0" err="1"/>
              <a:t>newThreads</a:t>
            </a:r>
            <a:r>
              <a:rPr lang="en-US" altLang="zh-TW" dirty="0"/>
              <a:t> { </a:t>
            </a:r>
          </a:p>
          <a:p>
            <a:r>
              <a:rPr lang="en-US" altLang="zh-TW" dirty="0"/>
              <a:t>      { A1(); A2(); A3() };</a:t>
            </a:r>
          </a:p>
          <a:p>
            <a:r>
              <a:rPr lang="en-US" altLang="zh-TW" dirty="0"/>
              <a:t>      {B1(); B2() }</a:t>
            </a:r>
          </a:p>
          <a:p>
            <a:r>
              <a:rPr lang="en-US" altLang="zh-TW" dirty="0"/>
              <a:t>   }</a:t>
            </a:r>
          </a:p>
          <a:p>
            <a:r>
              <a:rPr lang="en-US" altLang="zh-TW" dirty="0"/>
              <a:t>}</a:t>
            </a:r>
          </a:p>
        </p:txBody>
      </p:sp>
      <p:sp>
        <p:nvSpPr>
          <p:cNvPr id="7" name="Text Box 6">
            <a:extLst>
              <a:ext uri="{FF2B5EF4-FFF2-40B4-BE49-F238E27FC236}">
                <a16:creationId xmlns:a16="http://schemas.microsoft.com/office/drawing/2014/main" id="{181469B4-091D-BDFF-64A7-6A197CD92069}"/>
              </a:ext>
            </a:extLst>
          </p:cNvPr>
          <p:cNvSpPr txBox="1">
            <a:spLocks noChangeArrowheads="1"/>
          </p:cNvSpPr>
          <p:nvPr/>
        </p:nvSpPr>
        <p:spPr bwMode="auto">
          <a:xfrm>
            <a:off x="1990166" y="4125913"/>
            <a:ext cx="2796987" cy="1323439"/>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r>
              <a:rPr lang="en-US" altLang="zh-TW" dirty="0"/>
              <a:t>{ A(); A1();  A2();   A3();</a:t>
            </a:r>
          </a:p>
          <a:p>
            <a:r>
              <a:rPr lang="en-US" altLang="zh-TW" dirty="0"/>
              <a:t>  B1();  B2();  }</a:t>
            </a:r>
          </a:p>
          <a:p>
            <a:endParaRPr lang="en-US" altLang="zh-TW" dirty="0"/>
          </a:p>
          <a:p>
            <a:endParaRPr lang="en-US" altLang="zh-TW" dirty="0"/>
          </a:p>
        </p:txBody>
      </p:sp>
      <p:pic>
        <p:nvPicPr>
          <p:cNvPr id="8" name="Picture 7" descr="Logo&#10;&#10;Description automatically generated">
            <a:extLst>
              <a:ext uri="{FF2B5EF4-FFF2-40B4-BE49-F238E27FC236}">
                <a16:creationId xmlns:a16="http://schemas.microsoft.com/office/drawing/2014/main" id="{0E45CEFD-0E74-6C4F-6D33-8A4A9E101A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88572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B150BC-C57C-5C62-D5E9-1B132F4D5BCD}"/>
              </a:ext>
            </a:extLst>
          </p:cNvPr>
          <p:cNvSpPr>
            <a:spLocks noGrp="1"/>
          </p:cNvSpPr>
          <p:nvPr>
            <p:ph type="subTitle" idx="1"/>
          </p:nvPr>
        </p:nvSpPr>
        <p:spPr>
          <a:xfrm>
            <a:off x="788894" y="419101"/>
            <a:ext cx="10157012" cy="6304428"/>
          </a:xfrm>
        </p:spPr>
        <p:txBody>
          <a:bodyPr>
            <a:normAutofit/>
          </a:bodyPr>
          <a:lstStyle/>
          <a:p>
            <a:pPr algn="l"/>
            <a:r>
              <a:rPr lang="en-US" altLang="zh-TW" sz="2800" b="1" dirty="0"/>
              <a:t>Thread ecology in a java program</a:t>
            </a:r>
            <a:endParaRPr lang="en-IN" sz="2800" b="1" dirty="0"/>
          </a:p>
        </p:txBody>
      </p:sp>
      <p:pic>
        <p:nvPicPr>
          <p:cNvPr id="4" name="Picture 3" descr="Threads">
            <a:extLst>
              <a:ext uri="{FF2B5EF4-FFF2-40B4-BE49-F238E27FC236}">
                <a16:creationId xmlns:a16="http://schemas.microsoft.com/office/drawing/2014/main" id="{16F43AAD-1E29-90A6-2B19-9A937F36E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941" y="1550893"/>
            <a:ext cx="6463553" cy="509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9">
            <a:extLst>
              <a:ext uri="{FF2B5EF4-FFF2-40B4-BE49-F238E27FC236}">
                <a16:creationId xmlns:a16="http://schemas.microsoft.com/office/drawing/2014/main" id="{DC7BD22E-35A4-CD06-0DBF-341FCD93A1A6}"/>
              </a:ext>
            </a:extLst>
          </p:cNvPr>
          <p:cNvSpPr>
            <a:spLocks/>
          </p:cNvSpPr>
          <p:nvPr/>
        </p:nvSpPr>
        <p:spPr bwMode="auto">
          <a:xfrm>
            <a:off x="8144435" y="4092388"/>
            <a:ext cx="457200" cy="914400"/>
          </a:xfrm>
          <a:prstGeom prst="rightBrace">
            <a:avLst>
              <a:gd name="adj1" fmla="val 16667"/>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pPr algn="ctr"/>
            <a:endParaRPr lang="en-US" altLang="zh-TW"/>
          </a:p>
        </p:txBody>
      </p:sp>
      <p:sp>
        <p:nvSpPr>
          <p:cNvPr id="7" name="TextBox 6">
            <a:extLst>
              <a:ext uri="{FF2B5EF4-FFF2-40B4-BE49-F238E27FC236}">
                <a16:creationId xmlns:a16="http://schemas.microsoft.com/office/drawing/2014/main" id="{E7283384-749E-8A6E-6AA3-616E40BF71D0}"/>
              </a:ext>
            </a:extLst>
          </p:cNvPr>
          <p:cNvSpPr txBox="1"/>
          <p:nvPr/>
        </p:nvSpPr>
        <p:spPr>
          <a:xfrm>
            <a:off x="8608359" y="4364922"/>
            <a:ext cx="2057400" cy="369332"/>
          </a:xfrm>
          <a:prstGeom prst="rect">
            <a:avLst/>
          </a:prstGeom>
          <a:noFill/>
        </p:spPr>
        <p:txBody>
          <a:bodyPr wrap="square">
            <a:spAutoFit/>
          </a:bodyPr>
          <a:lstStyle/>
          <a:p>
            <a:r>
              <a:rPr lang="en-US" altLang="zh-TW" dirty="0"/>
              <a:t>lifetime of C thread</a:t>
            </a:r>
          </a:p>
        </p:txBody>
      </p:sp>
      <p:sp>
        <p:nvSpPr>
          <p:cNvPr id="8" name="Line 18">
            <a:extLst>
              <a:ext uri="{FF2B5EF4-FFF2-40B4-BE49-F238E27FC236}">
                <a16:creationId xmlns:a16="http://schemas.microsoft.com/office/drawing/2014/main" id="{7AF22D17-E33B-C996-E9D1-E8D30F2A94BE}"/>
              </a:ext>
            </a:extLst>
          </p:cNvPr>
          <p:cNvSpPr>
            <a:spLocks noChangeShapeType="1"/>
          </p:cNvSpPr>
          <p:nvPr/>
        </p:nvSpPr>
        <p:spPr bwMode="auto">
          <a:xfrm flipH="1">
            <a:off x="6566647" y="3281082"/>
            <a:ext cx="990600" cy="747433"/>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endParaRPr lang="en-IN"/>
          </a:p>
        </p:txBody>
      </p:sp>
      <p:sp>
        <p:nvSpPr>
          <p:cNvPr id="9" name="Text Box 17">
            <a:extLst>
              <a:ext uri="{FF2B5EF4-FFF2-40B4-BE49-F238E27FC236}">
                <a16:creationId xmlns:a16="http://schemas.microsoft.com/office/drawing/2014/main" id="{8CE31426-D76E-33D2-2753-FD5FC97532D3}"/>
              </a:ext>
            </a:extLst>
          </p:cNvPr>
          <p:cNvSpPr txBox="1">
            <a:spLocks noChangeArrowheads="1"/>
          </p:cNvSpPr>
          <p:nvPr/>
        </p:nvSpPr>
        <p:spPr bwMode="auto">
          <a:xfrm>
            <a:off x="7643812" y="2871507"/>
            <a:ext cx="2338388"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r>
              <a:rPr lang="en-US" altLang="zh-TW" dirty="0"/>
              <a:t>started by B thread</a:t>
            </a:r>
          </a:p>
        </p:txBody>
      </p:sp>
      <p:sp>
        <p:nvSpPr>
          <p:cNvPr id="10" name="Text Box 5">
            <a:extLst>
              <a:ext uri="{FF2B5EF4-FFF2-40B4-BE49-F238E27FC236}">
                <a16:creationId xmlns:a16="http://schemas.microsoft.com/office/drawing/2014/main" id="{1776FD41-61C1-4565-C02B-E8B32EDAF326}"/>
              </a:ext>
            </a:extLst>
          </p:cNvPr>
          <p:cNvSpPr txBox="1">
            <a:spLocks noChangeArrowheads="1"/>
          </p:cNvSpPr>
          <p:nvPr/>
        </p:nvSpPr>
        <p:spPr bwMode="auto">
          <a:xfrm>
            <a:off x="5236089" y="1029820"/>
            <a:ext cx="4014788"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r>
              <a:rPr lang="en-US" altLang="zh-TW" dirty="0"/>
              <a:t>started by java from main(String[])</a:t>
            </a:r>
          </a:p>
        </p:txBody>
      </p:sp>
      <p:sp>
        <p:nvSpPr>
          <p:cNvPr id="11" name="Text Box 10">
            <a:extLst>
              <a:ext uri="{FF2B5EF4-FFF2-40B4-BE49-F238E27FC236}">
                <a16:creationId xmlns:a16="http://schemas.microsoft.com/office/drawing/2014/main" id="{B4134C9C-18F6-3ED5-AF13-4B95D98AA553}"/>
              </a:ext>
            </a:extLst>
          </p:cNvPr>
          <p:cNvSpPr txBox="1">
            <a:spLocks noChangeArrowheads="1"/>
          </p:cNvSpPr>
          <p:nvPr/>
        </p:nvSpPr>
        <p:spPr bwMode="auto">
          <a:xfrm>
            <a:off x="907676" y="1772490"/>
            <a:ext cx="2719388" cy="409575"/>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r>
              <a:rPr lang="en-US" altLang="zh-TW" dirty="0"/>
              <a:t>started by main thread</a:t>
            </a:r>
          </a:p>
        </p:txBody>
      </p:sp>
      <p:sp>
        <p:nvSpPr>
          <p:cNvPr id="12" name="Line 14">
            <a:extLst>
              <a:ext uri="{FF2B5EF4-FFF2-40B4-BE49-F238E27FC236}">
                <a16:creationId xmlns:a16="http://schemas.microsoft.com/office/drawing/2014/main" id="{7225E548-0F05-8E21-256E-393B6EA7122A}"/>
              </a:ext>
            </a:extLst>
          </p:cNvPr>
          <p:cNvSpPr>
            <a:spLocks noChangeShapeType="1"/>
          </p:cNvSpPr>
          <p:nvPr/>
        </p:nvSpPr>
        <p:spPr bwMode="auto">
          <a:xfrm>
            <a:off x="2689412" y="2261907"/>
            <a:ext cx="818870" cy="1019175"/>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endParaRPr lang="en-IN"/>
          </a:p>
        </p:txBody>
      </p:sp>
      <p:sp>
        <p:nvSpPr>
          <p:cNvPr id="13" name="Line 14">
            <a:extLst>
              <a:ext uri="{FF2B5EF4-FFF2-40B4-BE49-F238E27FC236}">
                <a16:creationId xmlns:a16="http://schemas.microsoft.com/office/drawing/2014/main" id="{7225E548-0F05-8E21-256E-393B6EA7122A}"/>
              </a:ext>
            </a:extLst>
          </p:cNvPr>
          <p:cNvSpPr>
            <a:spLocks noChangeShapeType="1"/>
          </p:cNvSpPr>
          <p:nvPr/>
        </p:nvSpPr>
        <p:spPr bwMode="auto">
          <a:xfrm>
            <a:off x="3031612" y="2261907"/>
            <a:ext cx="2593742" cy="1019175"/>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endParaRPr lang="en-IN"/>
          </a:p>
        </p:txBody>
      </p:sp>
      <p:sp>
        <p:nvSpPr>
          <p:cNvPr id="14" name="Line 14">
            <a:extLst>
              <a:ext uri="{FF2B5EF4-FFF2-40B4-BE49-F238E27FC236}">
                <a16:creationId xmlns:a16="http://schemas.microsoft.com/office/drawing/2014/main" id="{7225E548-0F05-8E21-256E-393B6EA7122A}"/>
              </a:ext>
            </a:extLst>
          </p:cNvPr>
          <p:cNvSpPr>
            <a:spLocks noChangeShapeType="1"/>
          </p:cNvSpPr>
          <p:nvPr/>
        </p:nvSpPr>
        <p:spPr bwMode="auto">
          <a:xfrm flipH="1">
            <a:off x="4724401" y="1439395"/>
            <a:ext cx="1104898" cy="308723"/>
          </a:xfrm>
          <a:prstGeom prst="line">
            <a:avLst/>
          </a:prstGeom>
          <a:noFill/>
          <a:ln w="28575">
            <a:solidFill>
              <a:srgbClr val="CC6600"/>
            </a:solidFill>
            <a:round/>
            <a:headEnd type="none" w="sm" len="sm"/>
            <a:tailEnd type="triangle" w="med" len="med"/>
          </a:ln>
          <a:extLst>
            <a:ext uri="{909E8E84-426E-40DD-AFC4-6F175D3DCCD1}">
              <a14:hiddenFill xmlns:a14="http://schemas.microsoft.com/office/drawing/2010/main">
                <a:noFill/>
              </a14:hiddenFill>
            </a:ext>
          </a:extLst>
        </p:spPr>
        <p:txBody>
          <a:bodyPr/>
          <a:lstStyle>
            <a:defPPr>
              <a:defRPr lang="zh-TW"/>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新細明體" panose="020B0604030504040204" pitchFamily="18" charset="-120"/>
                <a:cs typeface="+mn-cs"/>
              </a:defRPr>
            </a:lvl5pPr>
            <a:lvl6pPr marL="22860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6pPr>
            <a:lvl7pPr marL="27432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7pPr>
            <a:lvl8pPr marL="32004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8pPr>
            <a:lvl9pPr marL="3657600" algn="l" defTabSz="914400" rtl="0" eaLnBrk="1" latinLnBrk="0" hangingPunct="1">
              <a:defRPr kumimoji="1" sz="2000" kern="1200">
                <a:solidFill>
                  <a:schemeClr val="tx1"/>
                </a:solidFill>
                <a:latin typeface="Arial" panose="020B0604020202020204" pitchFamily="34" charset="0"/>
                <a:ea typeface="新細明體" panose="020B0604030504040204" pitchFamily="18" charset="-120"/>
                <a:cs typeface="+mn-cs"/>
              </a:defRPr>
            </a:lvl9pPr>
          </a:lstStyle>
          <a:p>
            <a:endParaRPr lang="en-IN"/>
          </a:p>
        </p:txBody>
      </p:sp>
      <p:pic>
        <p:nvPicPr>
          <p:cNvPr id="15" name="Picture 14" descr="Logo&#10;&#10;Description automatically generated">
            <a:extLst>
              <a:ext uri="{FF2B5EF4-FFF2-40B4-BE49-F238E27FC236}">
                <a16:creationId xmlns:a16="http://schemas.microsoft.com/office/drawing/2014/main" id="{746BC786-8212-63F5-4A17-EA3D26AC0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869038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2A1B91-DC26-2D97-7C3D-BC70BCCF51D6}"/>
              </a:ext>
            </a:extLst>
          </p:cNvPr>
          <p:cNvSpPr>
            <a:spLocks noGrp="1"/>
          </p:cNvSpPr>
          <p:nvPr>
            <p:ph type="subTitle" idx="1"/>
          </p:nvPr>
        </p:nvSpPr>
        <p:spPr>
          <a:xfrm>
            <a:off x="851647" y="869576"/>
            <a:ext cx="10183906" cy="5602942"/>
          </a:xfrm>
        </p:spPr>
        <p:txBody>
          <a:bodyPr/>
          <a:lstStyle/>
          <a:p>
            <a:pPr marL="457200" indent="-457200" algn="l" eaLnBrk="1" hangingPunct="1"/>
            <a:r>
              <a:rPr lang="en-US" altLang="zh-TW" sz="2800" b="1" dirty="0"/>
              <a:t>Define and launch a java thread</a:t>
            </a:r>
          </a:p>
          <a:p>
            <a:pPr marL="457200" indent="-457200" algn="l" eaLnBrk="1" hangingPunct="1"/>
            <a:endParaRPr lang="en-US" altLang="zh-TW" dirty="0"/>
          </a:p>
          <a:p>
            <a:pPr marL="457200" indent="-457200" algn="l" eaLnBrk="1" hangingPunct="1">
              <a:buFont typeface="Wingdings" panose="05000000000000000000" pitchFamily="2" charset="2"/>
              <a:buChar char="Ø"/>
            </a:pPr>
            <a:r>
              <a:rPr lang="en-US" altLang="zh-TW" dirty="0"/>
              <a:t>Each Java Run time thread is encapsulated in a  </a:t>
            </a:r>
            <a:r>
              <a:rPr lang="en-US" altLang="zh-TW" dirty="0" err="1"/>
              <a:t>java.lang.Thread</a:t>
            </a:r>
            <a:r>
              <a:rPr lang="en-US" altLang="zh-TW" dirty="0"/>
              <a:t> instance.</a:t>
            </a:r>
          </a:p>
          <a:p>
            <a:pPr marL="457200" indent="-457200" algn="l" eaLnBrk="1" hangingPunct="1">
              <a:buFont typeface="Wingdings" panose="05000000000000000000" pitchFamily="2" charset="2"/>
              <a:buChar char="Ø"/>
            </a:pPr>
            <a:r>
              <a:rPr lang="en-US" altLang="zh-TW" dirty="0"/>
              <a:t>Two ways to define a thread:</a:t>
            </a:r>
          </a:p>
          <a:p>
            <a:pPr marL="457200" indent="-457200" algn="l" eaLnBrk="1" hangingPunct="1">
              <a:buFont typeface="Symbol" panose="05050102010706020507" pitchFamily="18" charset="2"/>
              <a:buNone/>
            </a:pPr>
            <a:r>
              <a:rPr lang="en-US" altLang="zh-TW" dirty="0"/>
              <a:t>	1. Extend the Thread class</a:t>
            </a:r>
          </a:p>
          <a:p>
            <a:pPr marL="457200" indent="-457200" algn="l" eaLnBrk="1" hangingPunct="1">
              <a:buFont typeface="Symbol" panose="05050102010706020507" pitchFamily="18" charset="2"/>
              <a:buNone/>
            </a:pPr>
            <a:r>
              <a:rPr lang="en-US" altLang="zh-TW" dirty="0"/>
              <a:t>	2. Implement the Runnable interface :</a:t>
            </a:r>
          </a:p>
          <a:p>
            <a:pPr marL="457200" indent="-457200" algn="l" eaLnBrk="1" hangingPunct="1">
              <a:buFont typeface="Symbol" panose="05050102010706020507" pitchFamily="18" charset="2"/>
              <a:buNone/>
            </a:pPr>
            <a:r>
              <a:rPr lang="en-US" altLang="zh-TW" dirty="0"/>
              <a:t> 		package </a:t>
            </a:r>
            <a:r>
              <a:rPr lang="en-US" altLang="zh-TW" dirty="0" err="1"/>
              <a:t>java.lang</a:t>
            </a:r>
            <a:r>
              <a:rPr lang="en-US" altLang="zh-TW" dirty="0"/>
              <a:t>;</a:t>
            </a:r>
          </a:p>
          <a:p>
            <a:pPr marL="457200" indent="-457200" algn="l" eaLnBrk="1" hangingPunct="1">
              <a:buFont typeface="Symbol" panose="05050102010706020507" pitchFamily="18" charset="2"/>
              <a:buNone/>
            </a:pPr>
            <a:r>
              <a:rPr lang="en-US" altLang="zh-TW" dirty="0"/>
              <a:t>              public interface Runnable {  public void run() ; }</a:t>
            </a:r>
          </a:p>
          <a:p>
            <a:pPr marL="457200" indent="-457200" algn="l" eaLnBrk="1" hangingPunct="1">
              <a:buFont typeface="Wingdings" panose="05000000000000000000" pitchFamily="2" charset="2"/>
              <a:buChar char="Ø"/>
            </a:pPr>
            <a:r>
              <a:rPr lang="en-US" altLang="zh-TW" dirty="0"/>
              <a:t>Steps  for extending the Thread class:</a:t>
            </a:r>
          </a:p>
          <a:p>
            <a:pPr marL="838200" lvl="1" indent="-381000" algn="l" eaLnBrk="1" hangingPunct="1">
              <a:buFont typeface="Wingdings" panose="05000000000000000000" pitchFamily="2" charset="2"/>
              <a:buAutoNum type="arabicPeriod"/>
            </a:pPr>
            <a:r>
              <a:rPr lang="en-US" altLang="zh-TW" dirty="0"/>
              <a:t>Subclass the Thread class;</a:t>
            </a:r>
          </a:p>
          <a:p>
            <a:pPr marL="838200" lvl="1" indent="-381000" algn="l" eaLnBrk="1" hangingPunct="1">
              <a:buFont typeface="Wingdings" panose="05000000000000000000" pitchFamily="2" charset="2"/>
              <a:buAutoNum type="arabicPeriod"/>
            </a:pPr>
            <a:r>
              <a:rPr lang="en-US" altLang="zh-TW" dirty="0"/>
              <a:t>Override the default Thread method run(), which is the entry point of the thread, like the main(String[]) method in a java program. </a:t>
            </a:r>
          </a:p>
          <a:p>
            <a:pPr algn="l"/>
            <a:endParaRPr lang="en-IN" dirty="0"/>
          </a:p>
        </p:txBody>
      </p:sp>
      <p:pic>
        <p:nvPicPr>
          <p:cNvPr id="4" name="Picture 3" descr="Logo&#10;&#10;Description automatically generated">
            <a:extLst>
              <a:ext uri="{FF2B5EF4-FFF2-40B4-BE49-F238E27FC236}">
                <a16:creationId xmlns:a16="http://schemas.microsoft.com/office/drawing/2014/main" id="{A11B7128-3AE7-DB57-887C-9D97F4D35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12441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989A85-D269-0737-4878-06832CAB01AA}"/>
              </a:ext>
            </a:extLst>
          </p:cNvPr>
          <p:cNvSpPr>
            <a:spLocks noGrp="1"/>
          </p:cNvSpPr>
          <p:nvPr>
            <p:ph type="subTitle" idx="1"/>
          </p:nvPr>
        </p:nvSpPr>
        <p:spPr>
          <a:xfrm>
            <a:off x="1021976" y="735105"/>
            <a:ext cx="10255624" cy="5495365"/>
          </a:xfrm>
        </p:spPr>
        <p:txBody>
          <a:bodyPr>
            <a:normAutofit/>
          </a:bodyPr>
          <a:lstStyle/>
          <a:p>
            <a:pPr algn="l"/>
            <a:r>
              <a:rPr lang="en-US" altLang="zh-TW" sz="3200" b="1" dirty="0"/>
              <a:t>Define a Thread </a:t>
            </a:r>
          </a:p>
          <a:p>
            <a:pPr marL="533400" indent="-533400" algn="l" eaLnBrk="1" hangingPunct="1">
              <a:buFont typeface="Symbol" panose="05050102010706020507" pitchFamily="18" charset="2"/>
              <a:buNone/>
            </a:pPr>
            <a:r>
              <a:rPr lang="en-US" altLang="zh-TW" dirty="0"/>
              <a:t>// Example:</a:t>
            </a:r>
          </a:p>
          <a:p>
            <a:pPr marL="533400" indent="-533400" algn="l" eaLnBrk="1" hangingPunct="1">
              <a:buFont typeface="Symbol" panose="05050102010706020507" pitchFamily="18" charset="2"/>
              <a:buNone/>
            </a:pPr>
            <a:r>
              <a:rPr lang="en-US" altLang="zh-TW" dirty="0"/>
              <a:t>public class Print2Console extends Thread {</a:t>
            </a:r>
          </a:p>
          <a:p>
            <a:pPr marL="914400" lvl="1" indent="-457200" algn="l" eaLnBrk="1" hangingPunct="1">
              <a:buFont typeface="Wingdings" panose="05000000000000000000" pitchFamily="2" charset="2"/>
              <a:buNone/>
            </a:pPr>
            <a:r>
              <a:rPr lang="en-US" altLang="zh-TW" dirty="0"/>
              <a:t>public void run() {  // run() is to a thread what main() is to a java program</a:t>
            </a:r>
          </a:p>
          <a:p>
            <a:pPr marL="914400" lvl="1" indent="-457200" algn="l" eaLnBrk="1" hangingPunct="1">
              <a:buFont typeface="Wingdings" panose="05000000000000000000" pitchFamily="2" charset="2"/>
              <a:buNone/>
            </a:pPr>
            <a:r>
              <a:rPr lang="en-US" altLang="zh-TW" dirty="0"/>
              <a:t>    for (int b = -128; b &lt; 128; b++)  </a:t>
            </a:r>
            <a:r>
              <a:rPr lang="en-US" altLang="zh-TW" dirty="0" err="1"/>
              <a:t>out.println</a:t>
            </a:r>
            <a:r>
              <a:rPr lang="en-US" altLang="zh-TW" dirty="0"/>
              <a:t>(b);  }  </a:t>
            </a:r>
          </a:p>
          <a:p>
            <a:pPr marL="914400" lvl="1" indent="-457200" algn="l" eaLnBrk="1" hangingPunct="1">
              <a:buFont typeface="Wingdings" panose="05000000000000000000" pitchFamily="2" charset="2"/>
              <a:buNone/>
            </a:pPr>
            <a:r>
              <a:rPr lang="en-US" altLang="zh-TW" dirty="0"/>
              <a:t>… // additional methods, fields …</a:t>
            </a:r>
          </a:p>
          <a:p>
            <a:pPr marL="914400" lvl="1" indent="-457200" algn="l" eaLnBrk="1" hangingPunct="1">
              <a:buFont typeface="Wingdings" panose="05000000000000000000" pitchFamily="2" charset="2"/>
              <a:buNone/>
            </a:pPr>
            <a:r>
              <a:rPr lang="en-US" altLang="zh-TW" dirty="0"/>
              <a:t>  } </a:t>
            </a:r>
          </a:p>
          <a:p>
            <a:pPr marL="533400" indent="-533400" algn="l" eaLnBrk="1" hangingPunct="1">
              <a:buFont typeface="Wingdings" panose="05000000000000000000" pitchFamily="2" charset="2"/>
              <a:buChar char="Ø"/>
            </a:pPr>
            <a:r>
              <a:rPr lang="en-US" altLang="zh-TW" dirty="0"/>
              <a:t>Implement the Runnable interface if you need a parent class:</a:t>
            </a:r>
          </a:p>
          <a:p>
            <a:pPr marL="533400" indent="-533400" algn="l" eaLnBrk="1" hangingPunct="1">
              <a:buFont typeface="Symbol" panose="05050102010706020507" pitchFamily="18" charset="2"/>
              <a:buNone/>
            </a:pPr>
            <a:r>
              <a:rPr lang="en-US" altLang="zh-TW" sz="2400" dirty="0"/>
              <a:t>// by extending </a:t>
            </a:r>
            <a:r>
              <a:rPr lang="en-US" altLang="zh-TW" sz="2400" dirty="0" err="1"/>
              <a:t>JTextArea</a:t>
            </a:r>
            <a:r>
              <a:rPr lang="en-US" altLang="zh-TW" sz="2400" dirty="0"/>
              <a:t> we can reuse all existing code of </a:t>
            </a:r>
            <a:r>
              <a:rPr lang="en-US" altLang="zh-TW" sz="2400" dirty="0" err="1"/>
              <a:t>JTextArea</a:t>
            </a:r>
            <a:endParaRPr lang="en-US" altLang="zh-TW" sz="2400" dirty="0"/>
          </a:p>
          <a:p>
            <a:pPr marL="533400" indent="-533400" algn="l" eaLnBrk="1" hangingPunct="1">
              <a:buFont typeface="Symbol" panose="05050102010706020507" pitchFamily="18" charset="2"/>
              <a:buNone/>
            </a:pPr>
            <a:r>
              <a:rPr lang="en-US" altLang="zh-TW" dirty="0"/>
              <a:t>public class Print2GUI extend </a:t>
            </a:r>
            <a:r>
              <a:rPr lang="en-US" altLang="zh-TW" dirty="0" err="1"/>
              <a:t>JTextArea</a:t>
            </a:r>
            <a:r>
              <a:rPr lang="en-US" altLang="zh-TW" dirty="0"/>
              <a:t> implement Runnable {</a:t>
            </a:r>
          </a:p>
          <a:p>
            <a:pPr marL="914400" lvl="1" indent="-457200" algn="l" eaLnBrk="1" hangingPunct="1">
              <a:buFont typeface="Wingdings" panose="05000000000000000000" pitchFamily="2" charset="2"/>
              <a:buNone/>
            </a:pPr>
            <a:r>
              <a:rPr lang="en-US" altLang="zh-TW" dirty="0"/>
              <a:t>public void run() { </a:t>
            </a:r>
          </a:p>
          <a:p>
            <a:pPr marL="914400" lvl="1" indent="-457200" algn="l" eaLnBrk="1" hangingPunct="1">
              <a:buFont typeface="Wingdings" panose="05000000000000000000" pitchFamily="2" charset="2"/>
              <a:buNone/>
            </a:pPr>
            <a:r>
              <a:rPr lang="en-US" altLang="zh-TW" dirty="0"/>
              <a:t>    for (int b = -128; b &lt; 128; b++)  append( </a:t>
            </a:r>
            <a:r>
              <a:rPr lang="en-US" altLang="zh-TW" dirty="0" err="1"/>
              <a:t>Integer.toString</a:t>
            </a:r>
            <a:r>
              <a:rPr lang="en-US" altLang="zh-TW" dirty="0"/>
              <a:t>(b) + “\n” );  }  </a:t>
            </a:r>
          </a:p>
          <a:p>
            <a:pPr marL="914400" lvl="1" indent="-457200" algn="l" eaLnBrk="1" hangingPunct="1">
              <a:buFont typeface="Wingdings" panose="05000000000000000000" pitchFamily="2" charset="2"/>
              <a:buNone/>
            </a:pPr>
            <a:r>
              <a:rPr lang="en-US" altLang="zh-TW" dirty="0"/>
              <a:t>  } </a:t>
            </a:r>
          </a:p>
          <a:p>
            <a:pPr algn="l"/>
            <a:endParaRPr lang="en-IN" sz="3200" b="1" dirty="0"/>
          </a:p>
        </p:txBody>
      </p:sp>
      <p:pic>
        <p:nvPicPr>
          <p:cNvPr id="4" name="Picture 3" descr="Logo&#10;&#10;Description automatically generated">
            <a:extLst>
              <a:ext uri="{FF2B5EF4-FFF2-40B4-BE49-F238E27FC236}">
                <a16:creationId xmlns:a16="http://schemas.microsoft.com/office/drawing/2014/main" id="{6768248B-9773-B30C-6E75-4A18D0178F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14083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D3E0A3-6781-7186-EDC7-139204F1965A}"/>
              </a:ext>
            </a:extLst>
          </p:cNvPr>
          <p:cNvSpPr>
            <a:spLocks noGrp="1"/>
          </p:cNvSpPr>
          <p:nvPr>
            <p:ph type="subTitle" idx="1"/>
          </p:nvPr>
        </p:nvSpPr>
        <p:spPr>
          <a:xfrm>
            <a:off x="618565" y="591671"/>
            <a:ext cx="10291482" cy="5791200"/>
          </a:xfrm>
        </p:spPr>
        <p:txBody>
          <a:bodyPr/>
          <a:lstStyle/>
          <a:p>
            <a:pPr algn="l"/>
            <a:r>
              <a:rPr lang="en-US" altLang="zh-TW" sz="2800" b="1" dirty="0"/>
              <a:t>How to launch a thread</a:t>
            </a:r>
          </a:p>
          <a:p>
            <a:pPr marL="533400" indent="-533400" algn="l" eaLnBrk="1" hangingPunct="1">
              <a:lnSpc>
                <a:spcPct val="90000"/>
              </a:lnSpc>
              <a:buFont typeface="Symbol" panose="05050102010706020507" pitchFamily="18" charset="2"/>
              <a:buAutoNum type="arabicPeriod"/>
            </a:pPr>
            <a:r>
              <a:rPr lang="en-US" altLang="zh-TW" dirty="0"/>
              <a:t>create an instance of [ a subclass of ] of Thread, say thread.</a:t>
            </a:r>
          </a:p>
          <a:p>
            <a:pPr marL="914400" lvl="1" indent="-457200" algn="l" eaLnBrk="1" hangingPunct="1">
              <a:lnSpc>
                <a:spcPct val="90000"/>
              </a:lnSpc>
              <a:buFont typeface="Symbol" panose="05050102010706020507" pitchFamily="18" charset="2"/>
              <a:buAutoNum type="arabicPeriod"/>
            </a:pPr>
            <a:r>
              <a:rPr lang="en-US" altLang="zh-TW" dirty="0"/>
              <a:t>Thread </a:t>
            </a:r>
            <a:r>
              <a:rPr lang="en-US" altLang="zh-TW" dirty="0" err="1"/>
              <a:t>thread</a:t>
            </a:r>
            <a:r>
              <a:rPr lang="en-US" altLang="zh-TW" dirty="0"/>
              <a:t> = new Print2Console();</a:t>
            </a:r>
          </a:p>
          <a:p>
            <a:pPr marL="914400" lvl="1" indent="-457200" algn="l" eaLnBrk="1" hangingPunct="1">
              <a:lnSpc>
                <a:spcPct val="90000"/>
              </a:lnSpc>
              <a:buFont typeface="Symbol" panose="05050102010706020507" pitchFamily="18" charset="2"/>
              <a:buAutoNum type="arabicPeriod"/>
            </a:pPr>
            <a:r>
              <a:rPr lang="en-US" altLang="zh-TW" dirty="0"/>
              <a:t>Thread </a:t>
            </a:r>
            <a:r>
              <a:rPr lang="en-US" altLang="zh-TW" dirty="0" err="1"/>
              <a:t>thread</a:t>
            </a:r>
            <a:r>
              <a:rPr lang="en-US" altLang="zh-TW" dirty="0"/>
              <a:t> = new Thread( new Print2GUI( .. ) );</a:t>
            </a:r>
          </a:p>
          <a:p>
            <a:pPr marL="533400" indent="-533400" algn="l" eaLnBrk="1" hangingPunct="1">
              <a:lnSpc>
                <a:spcPct val="90000"/>
              </a:lnSpc>
              <a:buFont typeface="Symbol" panose="05050102010706020507" pitchFamily="18" charset="2"/>
              <a:buNone/>
            </a:pPr>
            <a:r>
              <a:rPr lang="en-US" altLang="zh-TW" dirty="0"/>
              <a:t>2. call its start() method, </a:t>
            </a:r>
            <a:r>
              <a:rPr lang="en-US" altLang="zh-TW" dirty="0" err="1"/>
              <a:t>thread.start</a:t>
            </a:r>
            <a:r>
              <a:rPr lang="en-US" altLang="zh-TW" dirty="0"/>
              <a:t>();. // note: not call run() !!</a:t>
            </a:r>
          </a:p>
          <a:p>
            <a:pPr marL="533400" indent="-533400" algn="l" eaLnBrk="1" hangingPunct="1">
              <a:lnSpc>
                <a:spcPct val="90000"/>
              </a:lnSpc>
              <a:buFont typeface="Symbol" panose="05050102010706020507" pitchFamily="18" charset="2"/>
              <a:buNone/>
            </a:pPr>
            <a:r>
              <a:rPr lang="en-US" altLang="zh-TW" dirty="0"/>
              <a:t>Ex:</a:t>
            </a:r>
          </a:p>
          <a:p>
            <a:pPr marL="914400" lvl="1" indent="-457200" algn="l" eaLnBrk="1" hangingPunct="1">
              <a:lnSpc>
                <a:spcPct val="90000"/>
              </a:lnSpc>
              <a:buFont typeface="+mj-lt"/>
              <a:buAutoNum type="arabicPeriod"/>
            </a:pPr>
            <a:r>
              <a:rPr lang="en-US" altLang="zh-TW" dirty="0"/>
              <a:t>Printer2Console t1 = new Print2Console();  // t1 is a thread instance !</a:t>
            </a:r>
          </a:p>
          <a:p>
            <a:pPr marL="914400" lvl="1" indent="-457200" algn="l" eaLnBrk="1" hangingPunct="1">
              <a:lnSpc>
                <a:spcPct val="90000"/>
              </a:lnSpc>
              <a:buFont typeface="+mj-lt"/>
              <a:buAutoNum type="arabicPeriod"/>
            </a:pPr>
            <a:r>
              <a:rPr lang="en-US" altLang="zh-TW" dirty="0"/>
              <a:t>t1.start() ; // this will start a new thread, which begins its execution by calling t1.run()</a:t>
            </a:r>
          </a:p>
          <a:p>
            <a:pPr marL="914400" lvl="1" indent="-457200" algn="l" eaLnBrk="1" hangingPunct="1">
              <a:lnSpc>
                <a:spcPct val="90000"/>
              </a:lnSpc>
              <a:buFont typeface="+mj-lt"/>
              <a:buAutoNum type="arabicPeriod"/>
            </a:pPr>
            <a:r>
              <a:rPr lang="en-US" altLang="zh-TW" dirty="0"/>
              <a:t>…  // parent thread continue immediately here without waiting for the child thread to complete its execution. </a:t>
            </a:r>
            <a:r>
              <a:rPr lang="en-US" altLang="zh-TW" dirty="0" err="1"/>
              <a:t>cf</a:t>
            </a:r>
            <a:r>
              <a:rPr lang="en-US" altLang="zh-TW" dirty="0"/>
              <a:t>:  t1.run();</a:t>
            </a:r>
          </a:p>
          <a:p>
            <a:pPr marL="914400" lvl="1" indent="-457200" algn="l" eaLnBrk="1" hangingPunct="1">
              <a:lnSpc>
                <a:spcPct val="90000"/>
              </a:lnSpc>
              <a:buFont typeface="+mj-lt"/>
              <a:buAutoNum type="arabicPeriod"/>
            </a:pPr>
            <a:r>
              <a:rPr lang="en-US" altLang="zh-TW" dirty="0"/>
              <a:t>Print2GUI </a:t>
            </a:r>
            <a:r>
              <a:rPr lang="en-US" altLang="zh-TW" dirty="0" err="1"/>
              <a:t>jtext</a:t>
            </a:r>
            <a:r>
              <a:rPr lang="en-US" altLang="zh-TW" dirty="0"/>
              <a:t> = new Print2GUI();  </a:t>
            </a:r>
          </a:p>
          <a:p>
            <a:pPr marL="914400" lvl="1" indent="-457200" algn="l" eaLnBrk="1" hangingPunct="1">
              <a:lnSpc>
                <a:spcPct val="90000"/>
              </a:lnSpc>
              <a:buFont typeface="+mj-lt"/>
              <a:buAutoNum type="arabicPeriod"/>
            </a:pPr>
            <a:r>
              <a:rPr lang="en-US" altLang="zh-TW" dirty="0"/>
              <a:t>Thread t2 = new Thread( </a:t>
            </a:r>
            <a:r>
              <a:rPr lang="en-US" altLang="zh-TW" dirty="0" err="1"/>
              <a:t>jtext</a:t>
            </a:r>
            <a:r>
              <a:rPr lang="en-US" altLang="zh-TW" dirty="0"/>
              <a:t>); </a:t>
            </a:r>
          </a:p>
          <a:p>
            <a:pPr marL="914400" lvl="1" indent="-457200" algn="l" eaLnBrk="1" hangingPunct="1">
              <a:lnSpc>
                <a:spcPct val="90000"/>
              </a:lnSpc>
              <a:buFont typeface="+mj-lt"/>
              <a:buAutoNum type="arabicPeriod"/>
            </a:pPr>
            <a:r>
              <a:rPr lang="en-US" altLang="zh-TW" dirty="0"/>
              <a:t>t2.start();</a:t>
            </a:r>
          </a:p>
          <a:p>
            <a:pPr marL="914400" lvl="1" indent="-457200" algn="l" eaLnBrk="1" hangingPunct="1">
              <a:lnSpc>
                <a:spcPct val="90000"/>
              </a:lnSpc>
              <a:buFont typeface="+mj-lt"/>
              <a:buAutoNum type="arabicPeriod"/>
            </a:pPr>
            <a:r>
              <a:rPr lang="en-US" altLang="zh-TW" dirty="0"/>
              <a:t>…</a:t>
            </a:r>
          </a:p>
          <a:p>
            <a:pPr algn="l"/>
            <a:endParaRPr lang="en-IN" dirty="0"/>
          </a:p>
        </p:txBody>
      </p:sp>
      <p:pic>
        <p:nvPicPr>
          <p:cNvPr id="4" name="Picture 3" descr="Logo&#10;&#10;Description automatically generated">
            <a:extLst>
              <a:ext uri="{FF2B5EF4-FFF2-40B4-BE49-F238E27FC236}">
                <a16:creationId xmlns:a16="http://schemas.microsoft.com/office/drawing/2014/main" id="{DFE7B401-3BAA-130F-EF59-BC6B5D33A1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97626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C13E4B-AD62-E86D-E732-51F35843D4AB}"/>
              </a:ext>
            </a:extLst>
          </p:cNvPr>
          <p:cNvSpPr>
            <a:spLocks noGrp="1"/>
          </p:cNvSpPr>
          <p:nvPr>
            <p:ph type="subTitle" idx="1"/>
          </p:nvPr>
        </p:nvSpPr>
        <p:spPr>
          <a:xfrm>
            <a:off x="923365" y="797859"/>
            <a:ext cx="10416988" cy="5495365"/>
          </a:xfrm>
        </p:spPr>
        <p:txBody>
          <a:bodyPr/>
          <a:lstStyle/>
          <a:p>
            <a:pPr algn="l"/>
            <a:r>
              <a:rPr lang="en-US" altLang="zh-TW" sz="2800" b="1" dirty="0"/>
              <a:t>The </a:t>
            </a:r>
            <a:r>
              <a:rPr lang="en-US" altLang="zh-TW" sz="2800" b="1" dirty="0" err="1"/>
              <a:t>java.lang.Thread</a:t>
            </a:r>
            <a:r>
              <a:rPr lang="en-US" altLang="zh-TW" sz="2800" b="1" dirty="0"/>
              <a:t> constructors</a:t>
            </a:r>
          </a:p>
          <a:p>
            <a:pPr algn="l" eaLnBrk="1" hangingPunct="1">
              <a:lnSpc>
                <a:spcPct val="90000"/>
              </a:lnSpc>
              <a:buFont typeface="Symbol" panose="05050102010706020507" pitchFamily="18" charset="2"/>
              <a:buNone/>
            </a:pPr>
            <a:r>
              <a:rPr lang="en-US" altLang="zh-TW" sz="2000" dirty="0"/>
              <a:t>// Public Constructors</a:t>
            </a:r>
          </a:p>
          <a:p>
            <a:pPr algn="l" eaLnBrk="1" hangingPunct="1">
              <a:lnSpc>
                <a:spcPct val="90000"/>
              </a:lnSpc>
            </a:pPr>
            <a:r>
              <a:rPr lang="en-US" altLang="zh-TW" sz="2000" dirty="0"/>
              <a:t>Thread([ </a:t>
            </a:r>
            <a:r>
              <a:rPr lang="en-US" altLang="zh-TW" sz="2000" dirty="0" err="1"/>
              <a:t>ThreadGroup</a:t>
            </a:r>
            <a:r>
              <a:rPr lang="en-US" altLang="zh-TW" sz="2000" dirty="0"/>
              <a:t> group,] [ Runnable target, ]</a:t>
            </a:r>
          </a:p>
          <a:p>
            <a:pPr algn="l" eaLnBrk="1" hangingPunct="1">
              <a:lnSpc>
                <a:spcPct val="90000"/>
              </a:lnSpc>
              <a:buFont typeface="Symbol" panose="05050102010706020507" pitchFamily="18" charset="2"/>
              <a:buNone/>
            </a:pPr>
            <a:r>
              <a:rPr lang="en-US" altLang="zh-TW" sz="2000" dirty="0"/>
              <a:t>                  [ String name ] );</a:t>
            </a:r>
          </a:p>
          <a:p>
            <a:pPr marL="914400" lvl="1" indent="-457200" algn="l" eaLnBrk="1" hangingPunct="1">
              <a:lnSpc>
                <a:spcPct val="90000"/>
              </a:lnSpc>
              <a:buFont typeface="+mj-lt"/>
              <a:buAutoNum type="arabicPeriod"/>
            </a:pPr>
            <a:r>
              <a:rPr lang="en-US" altLang="zh-TW" dirty="0"/>
              <a:t>Instances :</a:t>
            </a:r>
          </a:p>
          <a:p>
            <a:pPr marL="914400" lvl="1" indent="-457200" algn="l" eaLnBrk="1" hangingPunct="1">
              <a:lnSpc>
                <a:spcPct val="90000"/>
              </a:lnSpc>
              <a:buFont typeface="+mj-lt"/>
              <a:buAutoNum type="arabicPeriod"/>
            </a:pPr>
            <a:r>
              <a:rPr lang="en-US" altLang="zh-TW" dirty="0"/>
              <a:t>Thread();</a:t>
            </a:r>
          </a:p>
          <a:p>
            <a:pPr marL="914400" lvl="1" indent="-457200" algn="l" eaLnBrk="1" hangingPunct="1">
              <a:lnSpc>
                <a:spcPct val="90000"/>
              </a:lnSpc>
              <a:buFont typeface="+mj-lt"/>
              <a:buAutoNum type="arabicPeriod"/>
            </a:pPr>
            <a:r>
              <a:rPr lang="en-US" altLang="zh-TW" dirty="0"/>
              <a:t>Thread(Runnable target);</a:t>
            </a:r>
          </a:p>
          <a:p>
            <a:pPr marL="914400" lvl="1" indent="-457200" algn="l" eaLnBrk="1" hangingPunct="1">
              <a:lnSpc>
                <a:spcPct val="90000"/>
              </a:lnSpc>
              <a:buFont typeface="+mj-lt"/>
              <a:buAutoNum type="arabicPeriod"/>
            </a:pPr>
            <a:r>
              <a:rPr lang="en-US" altLang="zh-TW" dirty="0"/>
              <a:t>Thread(Runnable target, String name);</a:t>
            </a:r>
          </a:p>
          <a:p>
            <a:pPr marL="914400" lvl="1" indent="-457200" algn="l" eaLnBrk="1" hangingPunct="1">
              <a:lnSpc>
                <a:spcPct val="90000"/>
              </a:lnSpc>
              <a:buFont typeface="+mj-lt"/>
              <a:buAutoNum type="arabicPeriod"/>
            </a:pPr>
            <a:r>
              <a:rPr lang="en-US" altLang="zh-TW" dirty="0"/>
              <a:t>Thread(String name);</a:t>
            </a:r>
          </a:p>
          <a:p>
            <a:pPr marL="914400" lvl="1" indent="-457200" algn="l" eaLnBrk="1" hangingPunct="1">
              <a:lnSpc>
                <a:spcPct val="90000"/>
              </a:lnSpc>
              <a:buFont typeface="+mj-lt"/>
              <a:buAutoNum type="arabicPeriod"/>
            </a:pPr>
            <a:r>
              <a:rPr lang="en-US" altLang="zh-TW" dirty="0"/>
              <a:t>Thread(</a:t>
            </a:r>
            <a:r>
              <a:rPr lang="en-US" altLang="zh-TW" dirty="0" err="1"/>
              <a:t>ThreadGroup</a:t>
            </a:r>
            <a:r>
              <a:rPr lang="en-US" altLang="zh-TW" dirty="0"/>
              <a:t> group, Runnable target);</a:t>
            </a:r>
          </a:p>
          <a:p>
            <a:pPr marL="914400" lvl="1" indent="-457200" algn="l" eaLnBrk="1" hangingPunct="1">
              <a:lnSpc>
                <a:spcPct val="90000"/>
              </a:lnSpc>
              <a:buFont typeface="+mj-lt"/>
              <a:buAutoNum type="arabicPeriod"/>
            </a:pPr>
            <a:r>
              <a:rPr lang="en-US" altLang="zh-TW" dirty="0"/>
              <a:t>Thread(</a:t>
            </a:r>
            <a:r>
              <a:rPr lang="en-US" altLang="zh-TW" dirty="0" err="1"/>
              <a:t>ThreadGroup</a:t>
            </a:r>
            <a:r>
              <a:rPr lang="en-US" altLang="zh-TW" dirty="0"/>
              <a:t> group, Runnable target, String name);</a:t>
            </a:r>
          </a:p>
          <a:p>
            <a:pPr marL="914400" lvl="1" indent="-457200" algn="l" eaLnBrk="1" hangingPunct="1">
              <a:lnSpc>
                <a:spcPct val="90000"/>
              </a:lnSpc>
              <a:buFont typeface="+mj-lt"/>
              <a:buAutoNum type="arabicPeriod"/>
            </a:pPr>
            <a:r>
              <a:rPr lang="en-US" altLang="zh-TW" dirty="0"/>
              <a:t>Thread(</a:t>
            </a:r>
            <a:r>
              <a:rPr lang="en-US" altLang="zh-TW" dirty="0" err="1"/>
              <a:t>ThreadGroup</a:t>
            </a:r>
            <a:r>
              <a:rPr lang="en-US" altLang="zh-TW" dirty="0"/>
              <a:t> group, String name);</a:t>
            </a:r>
          </a:p>
          <a:p>
            <a:pPr algn="l" eaLnBrk="1" hangingPunct="1">
              <a:lnSpc>
                <a:spcPct val="90000"/>
              </a:lnSpc>
              <a:buFont typeface="Symbol" panose="05050102010706020507" pitchFamily="18" charset="2"/>
              <a:buNone/>
            </a:pPr>
            <a:r>
              <a:rPr lang="en-US" altLang="zh-TW" sz="2000" dirty="0"/>
              <a:t>//  name is a string used to identify the thread instance</a:t>
            </a:r>
          </a:p>
          <a:p>
            <a:pPr algn="l" eaLnBrk="1" hangingPunct="1">
              <a:lnSpc>
                <a:spcPct val="90000"/>
              </a:lnSpc>
              <a:buFont typeface="Symbol" panose="05050102010706020507" pitchFamily="18" charset="2"/>
              <a:buNone/>
            </a:pPr>
            <a:r>
              <a:rPr lang="en-US" altLang="zh-TW" sz="2000" dirty="0"/>
              <a:t>//  group is the thread group to which this </a:t>
            </a:r>
            <a:r>
              <a:rPr lang="en-US" altLang="zh-TW" sz="2000" dirty="0" err="1"/>
              <a:t>thred</a:t>
            </a:r>
            <a:r>
              <a:rPr lang="en-US" altLang="zh-TW" sz="2000" dirty="0"/>
              <a:t> belongs.</a:t>
            </a:r>
          </a:p>
          <a:p>
            <a:pPr algn="l"/>
            <a:endParaRPr lang="en-IN" b="1" dirty="0"/>
          </a:p>
        </p:txBody>
      </p:sp>
      <p:pic>
        <p:nvPicPr>
          <p:cNvPr id="4" name="Picture 3" descr="Logo&#10;&#10;Description automatically generated">
            <a:extLst>
              <a:ext uri="{FF2B5EF4-FFF2-40B4-BE49-F238E27FC236}">
                <a16:creationId xmlns:a16="http://schemas.microsoft.com/office/drawing/2014/main" id="{0106371C-E383-60D9-B3C6-9F68C2A0EE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154588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5DDF62-6937-63AD-68EB-8ED749292509}"/>
              </a:ext>
            </a:extLst>
          </p:cNvPr>
          <p:cNvSpPr>
            <a:spLocks noGrp="1"/>
          </p:cNvSpPr>
          <p:nvPr>
            <p:ph type="subTitle" idx="1"/>
          </p:nvPr>
        </p:nvSpPr>
        <p:spPr>
          <a:xfrm>
            <a:off x="860612" y="627528"/>
            <a:ext cx="10255623" cy="5549153"/>
          </a:xfrm>
        </p:spPr>
        <p:txBody>
          <a:bodyPr>
            <a:normAutofit/>
          </a:bodyPr>
          <a:lstStyle/>
          <a:p>
            <a:pPr algn="l"/>
            <a:r>
              <a:rPr lang="en-US" altLang="zh-TW" sz="2800" b="1" dirty="0"/>
              <a:t>Some thread property access methods</a:t>
            </a:r>
          </a:p>
          <a:p>
            <a:pPr marL="342900" indent="-342900" algn="l" eaLnBrk="1" hangingPunct="1">
              <a:lnSpc>
                <a:spcPct val="90000"/>
              </a:lnSpc>
              <a:buFont typeface="Wingdings" panose="05000000000000000000" pitchFamily="2" charset="2"/>
              <a:buChar char="Ø"/>
            </a:pPr>
            <a:r>
              <a:rPr lang="en-US" altLang="zh-TW" sz="2000" dirty="0"/>
              <a:t>int </a:t>
            </a:r>
            <a:r>
              <a:rPr lang="en-US" altLang="zh-TW" sz="2000" dirty="0" err="1"/>
              <a:t>getID</a:t>
            </a:r>
            <a:r>
              <a:rPr lang="en-US" altLang="zh-TW" sz="2000" dirty="0"/>
              <a:t>() // every thread has a unique ID, since jdk1.5</a:t>
            </a:r>
          </a:p>
          <a:p>
            <a:pPr marL="342900" indent="-342900" algn="l" eaLnBrk="1" hangingPunct="1">
              <a:lnSpc>
                <a:spcPct val="90000"/>
              </a:lnSpc>
              <a:buFont typeface="Wingdings" panose="05000000000000000000" pitchFamily="2" charset="2"/>
              <a:buChar char="Ø"/>
            </a:pPr>
            <a:r>
              <a:rPr lang="en-US" altLang="zh-TW" sz="2000" dirty="0"/>
              <a:t>String </a:t>
            </a:r>
            <a:r>
              <a:rPr lang="en-US" altLang="zh-TW" sz="2000" dirty="0" err="1"/>
              <a:t>getName</a:t>
            </a:r>
            <a:r>
              <a:rPr lang="en-US" altLang="zh-TW" sz="2000" dirty="0"/>
              <a:t>(); </a:t>
            </a:r>
            <a:r>
              <a:rPr lang="en-US" altLang="zh-TW" sz="2000" dirty="0" err="1"/>
              <a:t>setName</a:t>
            </a:r>
            <a:r>
              <a:rPr lang="en-US" altLang="zh-TW" sz="2000" dirty="0"/>
              <a:t>(String)</a:t>
            </a:r>
          </a:p>
          <a:p>
            <a:pPr marL="800100" lvl="1" indent="-342900" algn="l" eaLnBrk="1" hangingPunct="1">
              <a:lnSpc>
                <a:spcPct val="90000"/>
              </a:lnSpc>
              <a:buFont typeface="Arial" panose="020B0604020202020204" pitchFamily="34" charset="0"/>
              <a:buChar char="•"/>
            </a:pPr>
            <a:r>
              <a:rPr lang="en-US" altLang="zh-TW" dirty="0"/>
              <a:t>// get/set the name of the thread</a:t>
            </a:r>
          </a:p>
          <a:p>
            <a:pPr marL="342900" indent="-342900" algn="l" eaLnBrk="1" hangingPunct="1">
              <a:lnSpc>
                <a:spcPct val="90000"/>
              </a:lnSpc>
              <a:buFont typeface="Wingdings" panose="05000000000000000000" pitchFamily="2" charset="2"/>
              <a:buChar char="Ø"/>
            </a:pPr>
            <a:r>
              <a:rPr lang="en-US" altLang="zh-TW" sz="2000" dirty="0" err="1"/>
              <a:t>ThreadGroup</a:t>
            </a:r>
            <a:r>
              <a:rPr lang="en-US" altLang="zh-TW" sz="2000" dirty="0"/>
              <a:t> </a:t>
            </a:r>
            <a:r>
              <a:rPr lang="en-US" altLang="zh-TW" sz="2000" dirty="0" err="1"/>
              <a:t>getThreadGroup</a:t>
            </a:r>
            <a:r>
              <a:rPr lang="en-US" altLang="zh-TW" sz="2000" dirty="0"/>
              <a:t>();</a:t>
            </a:r>
          </a:p>
          <a:p>
            <a:pPr marL="342900" indent="-342900" algn="l" eaLnBrk="1" hangingPunct="1">
              <a:lnSpc>
                <a:spcPct val="90000"/>
              </a:lnSpc>
              <a:buFont typeface="Wingdings" panose="05000000000000000000" pitchFamily="2" charset="2"/>
              <a:buChar char="Ø"/>
            </a:pPr>
            <a:r>
              <a:rPr lang="en-US" altLang="zh-TW" sz="2000" dirty="0"/>
              <a:t>int </a:t>
            </a:r>
            <a:r>
              <a:rPr lang="en-US" altLang="zh-TW" sz="2000" dirty="0" err="1"/>
              <a:t>getPriority</a:t>
            </a:r>
            <a:r>
              <a:rPr lang="en-US" altLang="zh-TW" sz="2000" dirty="0"/>
              <a:t>() ; </a:t>
            </a:r>
            <a:r>
              <a:rPr lang="en-US" altLang="zh-TW" sz="2000" dirty="0" err="1"/>
              <a:t>setPriority</a:t>
            </a:r>
            <a:r>
              <a:rPr lang="en-US" altLang="zh-TW" sz="2000" dirty="0"/>
              <a:t>(int) // thread has priority in [0, 31]</a:t>
            </a:r>
          </a:p>
          <a:p>
            <a:pPr marL="342900" indent="-342900" algn="l" eaLnBrk="1" hangingPunct="1">
              <a:lnSpc>
                <a:spcPct val="90000"/>
              </a:lnSpc>
              <a:buFont typeface="Wingdings" panose="05000000000000000000" pitchFamily="2" charset="2"/>
              <a:buChar char="Ø"/>
            </a:pPr>
            <a:r>
              <a:rPr lang="en-US" altLang="zh-TW" sz="2000" dirty="0" err="1"/>
              <a:t>Thread.State</a:t>
            </a:r>
            <a:r>
              <a:rPr lang="en-US" altLang="zh-TW" sz="2000" dirty="0"/>
              <a:t> </a:t>
            </a:r>
            <a:r>
              <a:rPr lang="en-US" altLang="zh-TW" sz="2000" dirty="0" err="1"/>
              <a:t>getState</a:t>
            </a:r>
            <a:r>
              <a:rPr lang="en-US" altLang="zh-TW" sz="2000" dirty="0"/>
              <a:t>() // return current state of this thread</a:t>
            </a:r>
          </a:p>
          <a:p>
            <a:pPr marL="342900" indent="-342900" algn="l" eaLnBrk="1" hangingPunct="1">
              <a:lnSpc>
                <a:spcPct val="90000"/>
              </a:lnSpc>
              <a:buFont typeface="Wingdings" panose="05000000000000000000" pitchFamily="2" charset="2"/>
              <a:buChar char="Ø"/>
            </a:pPr>
            <a:endParaRPr lang="en-US" altLang="zh-TW" sz="2000" dirty="0"/>
          </a:p>
          <a:p>
            <a:pPr marL="342900" indent="-342900" algn="l" eaLnBrk="1" hangingPunct="1">
              <a:lnSpc>
                <a:spcPct val="90000"/>
              </a:lnSpc>
              <a:buFont typeface="Wingdings" panose="05000000000000000000" pitchFamily="2" charset="2"/>
              <a:buChar char="Ø"/>
            </a:pPr>
            <a:r>
              <a:rPr lang="en-US" altLang="zh-TW" sz="2000" dirty="0" err="1"/>
              <a:t>boolean</a:t>
            </a:r>
            <a:r>
              <a:rPr lang="en-US" altLang="zh-TW" sz="2000" dirty="0"/>
              <a:t> </a:t>
            </a:r>
            <a:r>
              <a:rPr lang="en-US" altLang="zh-TW" sz="2000" dirty="0" err="1">
                <a:hlinkClick r:id="rId2">
                  <a:extLst>
                    <a:ext uri="{A12FA001-AC4F-418D-AE19-62706E023703}">
                      <ahyp:hlinkClr xmlns:ahyp="http://schemas.microsoft.com/office/drawing/2018/hyperlinkcolor" val="tx"/>
                    </a:ext>
                  </a:extLst>
                </a:hlinkClick>
              </a:rPr>
              <a:t>isAlive</a:t>
            </a:r>
            <a:r>
              <a:rPr lang="en-US" altLang="zh-TW" sz="2000" dirty="0"/>
              <a:t>()</a:t>
            </a:r>
          </a:p>
          <a:p>
            <a:pPr marL="800100" lvl="1" indent="-342900" algn="l" eaLnBrk="1" hangingPunct="1">
              <a:lnSpc>
                <a:spcPct val="90000"/>
              </a:lnSpc>
              <a:buFont typeface="Arial" panose="020B0604020202020204" pitchFamily="34" charset="0"/>
              <a:buChar char="•"/>
            </a:pPr>
            <a:r>
              <a:rPr lang="en-US" altLang="zh-TW" dirty="0"/>
              <a:t>Tests if this thread has been started and has not yet died. . </a:t>
            </a:r>
          </a:p>
          <a:p>
            <a:pPr marL="342900" indent="-342900" algn="l" eaLnBrk="1" hangingPunct="1">
              <a:lnSpc>
                <a:spcPct val="90000"/>
              </a:lnSpc>
              <a:buFont typeface="Wingdings" panose="05000000000000000000" pitchFamily="2" charset="2"/>
              <a:buChar char="Ø"/>
            </a:pPr>
            <a:r>
              <a:rPr lang="en-US" altLang="zh-TW" sz="2000" dirty="0" err="1"/>
              <a:t>boolean</a:t>
            </a:r>
            <a:r>
              <a:rPr lang="en-US" altLang="zh-TW" sz="2000" dirty="0"/>
              <a:t> </a:t>
            </a:r>
            <a:r>
              <a:rPr lang="en-US" altLang="zh-TW" sz="2000" dirty="0" err="1">
                <a:hlinkClick r:id="rId3">
                  <a:extLst>
                    <a:ext uri="{A12FA001-AC4F-418D-AE19-62706E023703}">
                      <ahyp:hlinkClr xmlns:ahyp="http://schemas.microsoft.com/office/drawing/2018/hyperlinkcolor" val="tx"/>
                    </a:ext>
                  </a:extLst>
                </a:hlinkClick>
              </a:rPr>
              <a:t>isDaemon</a:t>
            </a:r>
            <a:r>
              <a:rPr lang="en-US" altLang="zh-TW" sz="2000" dirty="0"/>
              <a:t>()</a:t>
            </a:r>
          </a:p>
          <a:p>
            <a:pPr marL="800100" lvl="1" indent="-342900" algn="l" eaLnBrk="1" hangingPunct="1">
              <a:lnSpc>
                <a:spcPct val="90000"/>
              </a:lnSpc>
              <a:buFont typeface="Arial" panose="020B0604020202020204" pitchFamily="34" charset="0"/>
              <a:buChar char="•"/>
            </a:pPr>
            <a:r>
              <a:rPr lang="en-US" altLang="zh-TW" dirty="0"/>
              <a:t>Tests if this thread is a daemon thread. </a:t>
            </a:r>
          </a:p>
          <a:p>
            <a:pPr marL="342900" indent="-342900" algn="l" eaLnBrk="1" hangingPunct="1">
              <a:lnSpc>
                <a:spcPct val="90000"/>
              </a:lnSpc>
              <a:buFont typeface="Wingdings" panose="05000000000000000000" pitchFamily="2" charset="2"/>
              <a:buChar char="Ø"/>
            </a:pPr>
            <a:r>
              <a:rPr lang="en-US" altLang="zh-TW" sz="2000" dirty="0" err="1"/>
              <a:t>boolean</a:t>
            </a:r>
            <a:r>
              <a:rPr lang="en-US" altLang="zh-TW" sz="2000" dirty="0"/>
              <a:t> </a:t>
            </a:r>
            <a:r>
              <a:rPr lang="en-US" altLang="zh-TW" sz="2000" dirty="0" err="1">
                <a:hlinkClick r:id="rId4">
                  <a:extLst>
                    <a:ext uri="{A12FA001-AC4F-418D-AE19-62706E023703}">
                      <ahyp:hlinkClr xmlns:ahyp="http://schemas.microsoft.com/office/drawing/2018/hyperlinkcolor" val="tx"/>
                    </a:ext>
                  </a:extLst>
                </a:hlinkClick>
              </a:rPr>
              <a:t>isInterrupted</a:t>
            </a:r>
            <a:r>
              <a:rPr lang="en-US" altLang="zh-TW" sz="2000" dirty="0"/>
              <a:t>()</a:t>
            </a:r>
          </a:p>
          <a:p>
            <a:pPr marL="800100" lvl="1" indent="-342900" algn="l" eaLnBrk="1" hangingPunct="1">
              <a:lnSpc>
                <a:spcPct val="90000"/>
              </a:lnSpc>
              <a:buFont typeface="Arial" panose="020B0604020202020204" pitchFamily="34" charset="0"/>
              <a:buChar char="•"/>
            </a:pPr>
            <a:r>
              <a:rPr lang="en-US" altLang="zh-TW" dirty="0"/>
              <a:t>Tests whether this thread has been interrupted.</a:t>
            </a:r>
          </a:p>
          <a:p>
            <a:pPr algn="l"/>
            <a:endParaRPr lang="en-IN" dirty="0"/>
          </a:p>
        </p:txBody>
      </p:sp>
      <p:pic>
        <p:nvPicPr>
          <p:cNvPr id="4" name="Picture 3" descr="Logo&#10;&#10;Description automatically generated">
            <a:extLst>
              <a:ext uri="{FF2B5EF4-FFF2-40B4-BE49-F238E27FC236}">
                <a16:creationId xmlns:a16="http://schemas.microsoft.com/office/drawing/2014/main" id="{89419EC6-5BC4-DDE4-1A68-E906677711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95260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9EEB0A-E53F-ECAE-E651-40347B36ABD1}"/>
              </a:ext>
            </a:extLst>
          </p:cNvPr>
          <p:cNvSpPr>
            <a:spLocks noGrp="1"/>
          </p:cNvSpPr>
          <p:nvPr>
            <p:ph type="subTitle" idx="1"/>
          </p:nvPr>
        </p:nvSpPr>
        <p:spPr>
          <a:xfrm>
            <a:off x="851647" y="457200"/>
            <a:ext cx="10300447" cy="5961529"/>
          </a:xfrm>
        </p:spPr>
        <p:txBody>
          <a:bodyPr>
            <a:normAutofit/>
          </a:bodyPr>
          <a:lstStyle/>
          <a:p>
            <a:pPr algn="l"/>
            <a:r>
              <a:rPr lang="en-US" altLang="zh-TW" sz="3200" b="1" dirty="0"/>
              <a:t>State methods for current thread accesses</a:t>
            </a:r>
          </a:p>
          <a:p>
            <a:pPr marL="342900" indent="-342900" algn="l" eaLnBrk="1" hangingPunct="1">
              <a:buFont typeface="Wingdings" panose="05000000000000000000" pitchFamily="2" charset="2"/>
              <a:buChar char="Ø"/>
            </a:pPr>
            <a:r>
              <a:rPr lang="en-US" altLang="zh-TW" dirty="0"/>
              <a:t>static </a:t>
            </a:r>
            <a:r>
              <a:rPr lang="en-US" altLang="zh-TW" dirty="0">
                <a:hlinkClick r:id="rId2" tooltip="class in java.lang">
                  <a:extLst>
                    <a:ext uri="{A12FA001-AC4F-418D-AE19-62706E023703}">
                      <ahyp:hlinkClr xmlns:ahyp="http://schemas.microsoft.com/office/drawing/2018/hyperlinkcolor" val="tx"/>
                    </a:ext>
                  </a:extLst>
                </a:hlinkClick>
              </a:rPr>
              <a:t>Thread</a:t>
            </a:r>
            <a:r>
              <a:rPr lang="en-US" altLang="zh-TW" dirty="0"/>
              <a:t> </a:t>
            </a:r>
            <a:r>
              <a:rPr lang="en-US" altLang="zh-TW" dirty="0" err="1">
                <a:hlinkClick r:id="rId3">
                  <a:extLst>
                    <a:ext uri="{A12FA001-AC4F-418D-AE19-62706E023703}">
                      <ahyp:hlinkClr xmlns:ahyp="http://schemas.microsoft.com/office/drawing/2018/hyperlinkcolor" val="tx"/>
                    </a:ext>
                  </a:extLst>
                </a:hlinkClick>
              </a:rPr>
              <a:t>currentThread</a:t>
            </a:r>
            <a:r>
              <a:rPr lang="en-US" altLang="zh-TW" dirty="0"/>
              <a:t>()</a:t>
            </a:r>
          </a:p>
          <a:p>
            <a:pPr marL="800100" lvl="1" indent="-342900" algn="l" eaLnBrk="1" hangingPunct="1">
              <a:buFont typeface="Arial" panose="020B0604020202020204" pitchFamily="34" charset="0"/>
              <a:buChar char="•"/>
            </a:pPr>
            <a:r>
              <a:rPr lang="en-US" altLang="zh-TW" dirty="0"/>
              <a:t>Returns a reference to the currently executing thread object.</a:t>
            </a:r>
          </a:p>
          <a:p>
            <a:pPr marL="342900" indent="-342900" algn="l" eaLnBrk="1" hangingPunct="1">
              <a:buFont typeface="Wingdings" panose="05000000000000000000" pitchFamily="2" charset="2"/>
              <a:buChar char="Ø"/>
            </a:pPr>
            <a:r>
              <a:rPr lang="en-US" altLang="zh-TW" dirty="0"/>
              <a:t>static </a:t>
            </a:r>
            <a:r>
              <a:rPr lang="en-US" altLang="zh-TW" dirty="0" err="1"/>
              <a:t>boolean</a:t>
            </a:r>
            <a:r>
              <a:rPr lang="en-US" altLang="zh-TW" dirty="0"/>
              <a:t> </a:t>
            </a:r>
            <a:r>
              <a:rPr lang="en-US" altLang="zh-TW" dirty="0" err="1">
                <a:hlinkClick r:id="rId4">
                  <a:extLst>
                    <a:ext uri="{A12FA001-AC4F-418D-AE19-62706E023703}">
                      <ahyp:hlinkClr xmlns:ahyp="http://schemas.microsoft.com/office/drawing/2018/hyperlinkcolor" val="tx"/>
                    </a:ext>
                  </a:extLst>
                </a:hlinkClick>
              </a:rPr>
              <a:t>holdsLock</a:t>
            </a:r>
            <a:r>
              <a:rPr lang="en-US" altLang="zh-TW" dirty="0"/>
              <a:t>(</a:t>
            </a:r>
            <a:r>
              <a:rPr lang="en-US" altLang="zh-TW" dirty="0">
                <a:hlinkClick r:id="rId5" tooltip="class in java.lang">
                  <a:extLst>
                    <a:ext uri="{A12FA001-AC4F-418D-AE19-62706E023703}">
                      <ahyp:hlinkClr xmlns:ahyp="http://schemas.microsoft.com/office/drawing/2018/hyperlinkcolor" val="tx"/>
                    </a:ext>
                  </a:extLst>
                </a:hlinkClick>
              </a:rPr>
              <a:t>Object</a:t>
            </a:r>
            <a:r>
              <a:rPr lang="en-US" altLang="zh-TW" dirty="0"/>
              <a:t> obj)</a:t>
            </a:r>
          </a:p>
          <a:p>
            <a:pPr marL="800100" lvl="1" indent="-342900" algn="l" eaLnBrk="1" hangingPunct="1">
              <a:buFont typeface="Arial" panose="020B0604020202020204" pitchFamily="34" charset="0"/>
              <a:buChar char="•"/>
            </a:pPr>
            <a:r>
              <a:rPr lang="en-US" altLang="zh-TW" dirty="0"/>
              <a:t>Returns true if and only if the current thread holds the monitor lock on the specified object.</a:t>
            </a:r>
          </a:p>
          <a:p>
            <a:pPr marL="342900" indent="-342900" algn="l" eaLnBrk="1" hangingPunct="1">
              <a:buFont typeface="Wingdings" panose="05000000000000000000" pitchFamily="2" charset="2"/>
              <a:buChar char="Ø"/>
            </a:pPr>
            <a:r>
              <a:rPr lang="en-US" altLang="zh-TW" dirty="0"/>
              <a:t>static </a:t>
            </a:r>
            <a:r>
              <a:rPr lang="en-US" altLang="zh-TW" dirty="0" err="1"/>
              <a:t>boolean</a:t>
            </a:r>
            <a:r>
              <a:rPr lang="en-US" altLang="zh-TW" dirty="0"/>
              <a:t> </a:t>
            </a:r>
            <a:r>
              <a:rPr lang="en-US" altLang="zh-TW" dirty="0">
                <a:hlinkClick r:id="rId6">
                  <a:extLst>
                    <a:ext uri="{A12FA001-AC4F-418D-AE19-62706E023703}">
                      <ahyp:hlinkClr xmlns:ahyp="http://schemas.microsoft.com/office/drawing/2018/hyperlinkcolor" val="tx"/>
                    </a:ext>
                  </a:extLst>
                </a:hlinkClick>
              </a:rPr>
              <a:t>interrupted</a:t>
            </a:r>
            <a:r>
              <a:rPr lang="en-US" altLang="zh-TW" dirty="0"/>
              <a:t>()</a:t>
            </a:r>
          </a:p>
          <a:p>
            <a:pPr marL="800100" lvl="1" indent="-342900" algn="l" eaLnBrk="1" hangingPunct="1">
              <a:buFont typeface="Arial" panose="020B0604020202020204" pitchFamily="34" charset="0"/>
              <a:buChar char="•"/>
            </a:pPr>
            <a:r>
              <a:rPr lang="en-US" altLang="zh-TW" dirty="0"/>
              <a:t>Tests whether the current thread has been interrupted.</a:t>
            </a:r>
          </a:p>
          <a:p>
            <a:pPr marL="342900" indent="-342900" algn="l" eaLnBrk="1" hangingPunct="1">
              <a:buFont typeface="Wingdings" panose="05000000000000000000" pitchFamily="2" charset="2"/>
              <a:buChar char="Ø"/>
            </a:pPr>
            <a:r>
              <a:rPr lang="en-US" altLang="zh-TW" dirty="0"/>
              <a:t>static void </a:t>
            </a:r>
            <a:r>
              <a:rPr lang="en-US" altLang="zh-TW" dirty="0">
                <a:hlinkClick r:id="rId7">
                  <a:extLst>
                    <a:ext uri="{A12FA001-AC4F-418D-AE19-62706E023703}">
                      <ahyp:hlinkClr xmlns:ahyp="http://schemas.microsoft.com/office/drawing/2018/hyperlinkcolor" val="tx"/>
                    </a:ext>
                  </a:extLst>
                </a:hlinkClick>
              </a:rPr>
              <a:t>sleep</a:t>
            </a:r>
            <a:r>
              <a:rPr lang="en-US" altLang="zh-TW" dirty="0"/>
              <a:t>( [ long </a:t>
            </a:r>
            <a:r>
              <a:rPr lang="en-US" altLang="zh-TW" dirty="0" err="1"/>
              <a:t>millis</a:t>
            </a:r>
            <a:r>
              <a:rPr lang="en-US" altLang="zh-TW" dirty="0"/>
              <a:t> [, int nanos ]] )</a:t>
            </a:r>
          </a:p>
          <a:p>
            <a:pPr marL="800100" lvl="1" indent="-342900" algn="l" eaLnBrk="1" hangingPunct="1">
              <a:buFont typeface="Arial" panose="020B0604020202020204" pitchFamily="34" charset="0"/>
              <a:buChar char="•"/>
            </a:pPr>
            <a:r>
              <a:rPr lang="en-US" altLang="zh-TW" dirty="0"/>
              <a:t>Causes the currently executing thread to sleep (cease execution) for the specified time.</a:t>
            </a:r>
          </a:p>
          <a:p>
            <a:pPr marL="342900" indent="-342900" algn="l" eaLnBrk="1" hangingPunct="1">
              <a:buFont typeface="Wingdings" panose="05000000000000000000" pitchFamily="2" charset="2"/>
              <a:buChar char="Ø"/>
            </a:pPr>
            <a:r>
              <a:rPr lang="en-US" altLang="zh-TW" dirty="0"/>
              <a:t>static void </a:t>
            </a:r>
            <a:r>
              <a:rPr lang="en-US" altLang="zh-TW" dirty="0">
                <a:hlinkClick r:id="rId8">
                  <a:extLst>
                    <a:ext uri="{A12FA001-AC4F-418D-AE19-62706E023703}">
                      <ahyp:hlinkClr xmlns:ahyp="http://schemas.microsoft.com/office/drawing/2018/hyperlinkcolor" val="tx"/>
                    </a:ext>
                  </a:extLst>
                </a:hlinkClick>
              </a:rPr>
              <a:t>yield</a:t>
            </a:r>
            <a:r>
              <a:rPr lang="en-US" altLang="zh-TW" dirty="0"/>
              <a:t>()</a:t>
            </a:r>
          </a:p>
          <a:p>
            <a:pPr marL="800100" lvl="1" indent="-342900" algn="l" eaLnBrk="1" hangingPunct="1">
              <a:buFont typeface="Arial" panose="020B0604020202020204" pitchFamily="34" charset="0"/>
              <a:buChar char="•"/>
            </a:pPr>
            <a:r>
              <a:rPr lang="en-US" altLang="zh-TW" dirty="0"/>
              <a:t>Causes the currently executing thread object to temporarily pause and allow other threads to execute.</a:t>
            </a:r>
          </a:p>
          <a:p>
            <a:pPr algn="l"/>
            <a:endParaRPr lang="en-IN" sz="3200" b="1" dirty="0"/>
          </a:p>
        </p:txBody>
      </p:sp>
      <p:pic>
        <p:nvPicPr>
          <p:cNvPr id="4" name="Picture 3" descr="Logo&#10;&#10;Description automatically generated">
            <a:extLst>
              <a:ext uri="{FF2B5EF4-FFF2-40B4-BE49-F238E27FC236}">
                <a16:creationId xmlns:a16="http://schemas.microsoft.com/office/drawing/2014/main" id="{6C876898-67BC-1ADB-B27D-640C2B8DF20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05858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A07F2D-5791-4A30-EF85-E7DD1BD10226}"/>
              </a:ext>
            </a:extLst>
          </p:cNvPr>
          <p:cNvSpPr>
            <a:spLocks noGrp="1"/>
          </p:cNvSpPr>
          <p:nvPr>
            <p:ph type="subTitle" idx="1"/>
          </p:nvPr>
        </p:nvSpPr>
        <p:spPr>
          <a:xfrm>
            <a:off x="806823" y="708212"/>
            <a:ext cx="10506635" cy="5540188"/>
          </a:xfrm>
        </p:spPr>
        <p:txBody>
          <a:bodyPr>
            <a:normAutofit fontScale="92500" lnSpcReduction="10000"/>
          </a:bodyPr>
          <a:lstStyle/>
          <a:p>
            <a:pPr algn="l"/>
            <a:r>
              <a:rPr lang="en-US" altLang="zh-TW" sz="3200" b="1" dirty="0"/>
              <a:t>An example</a:t>
            </a:r>
          </a:p>
          <a:p>
            <a:pPr algn="l" eaLnBrk="1" hangingPunct="1">
              <a:buFont typeface="Symbol" panose="05050102010706020507" pitchFamily="18" charset="2"/>
              <a:buNone/>
            </a:pPr>
            <a:r>
              <a:rPr lang="en-US" altLang="zh-TW" sz="2800" dirty="0"/>
              <a:t>public class </a:t>
            </a:r>
            <a:r>
              <a:rPr lang="en-US" altLang="zh-TW" sz="2800" dirty="0" err="1"/>
              <a:t>SimpleThread</a:t>
            </a:r>
            <a:r>
              <a:rPr lang="en-US" altLang="zh-TW" sz="2800" dirty="0"/>
              <a:t> extends Thread {</a:t>
            </a:r>
          </a:p>
          <a:p>
            <a:pPr algn="l" eaLnBrk="1" hangingPunct="1">
              <a:buFont typeface="Symbol" panose="05050102010706020507" pitchFamily="18" charset="2"/>
              <a:buNone/>
            </a:pPr>
            <a:r>
              <a:rPr lang="en-US" altLang="zh-TW" sz="2800" dirty="0"/>
              <a:t>            public </a:t>
            </a:r>
            <a:r>
              <a:rPr lang="en-US" altLang="zh-TW" sz="2800" dirty="0" err="1"/>
              <a:t>SimpleThread</a:t>
            </a:r>
            <a:r>
              <a:rPr lang="en-US" altLang="zh-TW" sz="2800" dirty="0"/>
              <a:t>(String str) { super(str);  }  </a:t>
            </a:r>
          </a:p>
          <a:p>
            <a:pPr algn="l" eaLnBrk="1" hangingPunct="1">
              <a:buFont typeface="Symbol" panose="05050102010706020507" pitchFamily="18" charset="2"/>
              <a:buNone/>
            </a:pPr>
            <a:r>
              <a:rPr lang="en-US" altLang="zh-TW" sz="2800" dirty="0"/>
              <a:t>            public void run() {</a:t>
            </a:r>
          </a:p>
          <a:p>
            <a:pPr algn="l" eaLnBrk="1" hangingPunct="1">
              <a:buFont typeface="Symbol" panose="05050102010706020507" pitchFamily="18" charset="2"/>
              <a:buNone/>
            </a:pPr>
            <a:r>
              <a:rPr lang="en-US" altLang="zh-TW" sz="2800" dirty="0"/>
              <a:t>                for (int </a:t>
            </a:r>
            <a:r>
              <a:rPr lang="en-US" altLang="zh-TW" sz="2800" dirty="0" err="1"/>
              <a:t>i</a:t>
            </a:r>
            <a:r>
              <a:rPr lang="en-US" altLang="zh-TW" sz="2800" dirty="0"/>
              <a:t> = 0; </a:t>
            </a:r>
            <a:r>
              <a:rPr lang="en-US" altLang="zh-TW" sz="2800" dirty="0" err="1"/>
              <a:t>i</a:t>
            </a:r>
            <a:r>
              <a:rPr lang="en-US" altLang="zh-TW" sz="2800" dirty="0"/>
              <a:t> &lt; 10; </a:t>
            </a:r>
            <a:r>
              <a:rPr lang="en-US" altLang="zh-TW" sz="2800" dirty="0" err="1"/>
              <a:t>i</a:t>
            </a:r>
            <a:r>
              <a:rPr lang="en-US" altLang="zh-TW" sz="2800" dirty="0"/>
              <a:t>++) {</a:t>
            </a:r>
          </a:p>
          <a:p>
            <a:pPr algn="l" eaLnBrk="1" hangingPunct="1">
              <a:buFont typeface="Symbol" panose="05050102010706020507" pitchFamily="18" charset="2"/>
              <a:buNone/>
            </a:pPr>
            <a:r>
              <a:rPr lang="en-US" altLang="zh-TW" sz="2800" dirty="0"/>
              <a:t>                    </a:t>
            </a:r>
            <a:r>
              <a:rPr lang="en-US" altLang="zh-TW" sz="2800" dirty="0" err="1"/>
              <a:t>System.out.println</a:t>
            </a:r>
            <a:r>
              <a:rPr lang="en-US" altLang="zh-TW" sz="2800" dirty="0"/>
              <a:t>(</a:t>
            </a:r>
            <a:r>
              <a:rPr lang="en-US" altLang="zh-TW" sz="2800" dirty="0" err="1"/>
              <a:t>i</a:t>
            </a:r>
            <a:r>
              <a:rPr lang="en-US" altLang="zh-TW" sz="2800" dirty="0"/>
              <a:t> + " " + </a:t>
            </a:r>
            <a:r>
              <a:rPr lang="en-US" altLang="zh-TW" sz="2800" dirty="0" err="1"/>
              <a:t>getName</a:t>
            </a:r>
            <a:r>
              <a:rPr lang="en-US" altLang="zh-TW" sz="2800" dirty="0"/>
              <a:t>());</a:t>
            </a:r>
          </a:p>
          <a:p>
            <a:pPr algn="l" eaLnBrk="1" hangingPunct="1">
              <a:buFont typeface="Symbol" panose="05050102010706020507" pitchFamily="18" charset="2"/>
              <a:buNone/>
            </a:pPr>
            <a:r>
              <a:rPr lang="en-US" altLang="zh-TW" sz="2800" dirty="0"/>
              <a:t>                    try { // at this point, current thread is ‘this’.</a:t>
            </a:r>
          </a:p>
          <a:p>
            <a:pPr algn="l" eaLnBrk="1" hangingPunct="1">
              <a:buFont typeface="Symbol" panose="05050102010706020507" pitchFamily="18" charset="2"/>
              <a:buNone/>
            </a:pPr>
            <a:r>
              <a:rPr lang="en-US" altLang="zh-TW" sz="2800" dirty="0"/>
              <a:t>                        </a:t>
            </a:r>
            <a:r>
              <a:rPr lang="en-US" altLang="zh-TW" sz="2800" dirty="0" err="1"/>
              <a:t>Thread.sleep</a:t>
            </a:r>
            <a:r>
              <a:rPr lang="en-US" altLang="zh-TW" sz="2800" dirty="0"/>
              <a:t>((long)(</a:t>
            </a:r>
            <a:r>
              <a:rPr lang="en-US" altLang="zh-TW" sz="2800" dirty="0" err="1"/>
              <a:t>Math.random</a:t>
            </a:r>
            <a:r>
              <a:rPr lang="en-US" altLang="zh-TW" sz="2800" dirty="0"/>
              <a:t>() * 1000));</a:t>
            </a:r>
          </a:p>
          <a:p>
            <a:pPr algn="l" eaLnBrk="1" hangingPunct="1">
              <a:buFont typeface="Symbol" panose="05050102010706020507" pitchFamily="18" charset="2"/>
              <a:buNone/>
            </a:pPr>
            <a:r>
              <a:rPr lang="en-US" altLang="zh-TW" sz="2800" dirty="0"/>
              <a:t>                    } catch (</a:t>
            </a:r>
            <a:r>
              <a:rPr lang="en-US" altLang="zh-TW" sz="2800" dirty="0" err="1"/>
              <a:t>InterruptedException</a:t>
            </a:r>
            <a:r>
              <a:rPr lang="en-US" altLang="zh-TW" sz="2800" dirty="0"/>
              <a:t> e) {}</a:t>
            </a:r>
          </a:p>
          <a:p>
            <a:pPr algn="l" eaLnBrk="1" hangingPunct="1">
              <a:buFont typeface="Symbol" panose="05050102010706020507" pitchFamily="18" charset="2"/>
              <a:buNone/>
            </a:pPr>
            <a:r>
              <a:rPr lang="en-US" altLang="zh-TW" sz="2800" dirty="0"/>
              <a:t>                }</a:t>
            </a:r>
          </a:p>
          <a:p>
            <a:pPr algn="l" eaLnBrk="1" hangingPunct="1">
              <a:buFont typeface="Symbol" panose="05050102010706020507" pitchFamily="18" charset="2"/>
              <a:buNone/>
            </a:pPr>
            <a:r>
              <a:rPr lang="en-US" altLang="zh-TW" sz="2800" dirty="0"/>
              <a:t>                </a:t>
            </a:r>
            <a:r>
              <a:rPr lang="en-US" altLang="zh-TW" sz="2800" dirty="0" err="1"/>
              <a:t>System.out.println</a:t>
            </a:r>
            <a:r>
              <a:rPr lang="en-US" altLang="zh-TW" sz="2800" dirty="0"/>
              <a:t>("DONE! " + </a:t>
            </a:r>
            <a:r>
              <a:rPr lang="en-US" altLang="zh-TW" sz="2800" dirty="0" err="1"/>
              <a:t>getName</a:t>
            </a:r>
            <a:r>
              <a:rPr lang="en-US" altLang="zh-TW" sz="2800" dirty="0"/>
              <a:t>());</a:t>
            </a:r>
          </a:p>
          <a:p>
            <a:pPr algn="l" eaLnBrk="1" hangingPunct="1">
              <a:buFont typeface="Symbol" panose="05050102010706020507" pitchFamily="18" charset="2"/>
              <a:buNone/>
            </a:pPr>
            <a:r>
              <a:rPr lang="en-US" altLang="zh-TW" sz="2800" dirty="0"/>
              <a:t>            }        }</a:t>
            </a:r>
          </a:p>
          <a:p>
            <a:pPr algn="l"/>
            <a:endParaRPr lang="en-IN" sz="3200" b="1" dirty="0"/>
          </a:p>
        </p:txBody>
      </p:sp>
      <p:pic>
        <p:nvPicPr>
          <p:cNvPr id="4" name="Picture 3" descr="Logo&#10;&#10;Description automatically generated">
            <a:extLst>
              <a:ext uri="{FF2B5EF4-FFF2-40B4-BE49-F238E27FC236}">
                <a16:creationId xmlns:a16="http://schemas.microsoft.com/office/drawing/2014/main" id="{7A26B10F-DC47-58D8-CED1-D1AF3F8B78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1603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0B45A8-7AB0-2518-B2B7-42F99024BB98}"/>
              </a:ext>
            </a:extLst>
          </p:cNvPr>
          <p:cNvSpPr>
            <a:spLocks noGrp="1"/>
          </p:cNvSpPr>
          <p:nvPr>
            <p:ph type="subTitle" idx="1"/>
          </p:nvPr>
        </p:nvSpPr>
        <p:spPr>
          <a:xfrm>
            <a:off x="986118" y="2456330"/>
            <a:ext cx="9932894" cy="1389530"/>
          </a:xfrm>
        </p:spPr>
        <p:txBody>
          <a:bodyPr>
            <a:normAutofit/>
          </a:bodyPr>
          <a:lstStyle/>
          <a:p>
            <a:r>
              <a:rPr lang="en-IN" sz="6000" dirty="0">
                <a:solidFill>
                  <a:schemeClr val="accent2"/>
                </a:solidFill>
              </a:rPr>
              <a:t>Thank You</a:t>
            </a:r>
          </a:p>
        </p:txBody>
      </p:sp>
      <p:pic>
        <p:nvPicPr>
          <p:cNvPr id="4" name="Picture 3" descr="Logo&#10;&#10;Description automatically generated">
            <a:extLst>
              <a:ext uri="{FF2B5EF4-FFF2-40B4-BE49-F238E27FC236}">
                <a16:creationId xmlns:a16="http://schemas.microsoft.com/office/drawing/2014/main" id="{F00CC68D-02C2-09BA-1F8B-D36ED28528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7944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20AE259-E703-77D7-6DA3-00F158279AE0}"/>
              </a:ext>
            </a:extLst>
          </p:cNvPr>
          <p:cNvSpPr>
            <a:spLocks noGrp="1"/>
          </p:cNvSpPr>
          <p:nvPr>
            <p:ph type="subTitle" idx="1"/>
          </p:nvPr>
        </p:nvSpPr>
        <p:spPr>
          <a:xfrm>
            <a:off x="1022350" y="851647"/>
            <a:ext cx="9645650" cy="5387228"/>
          </a:xfrm>
        </p:spPr>
        <p:txBody>
          <a:bodyPr/>
          <a:lstStyle/>
          <a:p>
            <a:pPr algn="l"/>
            <a:r>
              <a:rPr lang="en-IN" b="1" i="0" dirty="0">
                <a:effectLst/>
              </a:rPr>
              <a:t>Example: Default Exception Handling</a:t>
            </a:r>
          </a:p>
          <a:p>
            <a:pPr algn="l"/>
            <a:endParaRPr lang="en-IN" dirty="0">
              <a:solidFill>
                <a:srgbClr val="000080"/>
              </a:solidFill>
              <a:latin typeface="Arial-BoldMT_5c"/>
            </a:endParaRPr>
          </a:p>
          <a:p>
            <a:pPr marL="342900" indent="-342900" algn="l">
              <a:buFont typeface="Wingdings" panose="05000000000000000000" pitchFamily="2" charset="2"/>
              <a:buChar char="Ø"/>
            </a:pPr>
            <a:r>
              <a:rPr lang="en-IN" b="0" i="0" dirty="0">
                <a:solidFill>
                  <a:srgbClr val="000000"/>
                </a:solidFill>
                <a:effectLst/>
              </a:rPr>
              <a:t>Displays this error message </a:t>
            </a:r>
          </a:p>
          <a:p>
            <a:pPr algn="l"/>
            <a:r>
              <a:rPr lang="en-IN" b="0" i="0" dirty="0">
                <a:solidFill>
                  <a:srgbClr val="000000"/>
                </a:solidFill>
                <a:effectLst/>
              </a:rPr>
              <a:t>     Exception in thread "main“</a:t>
            </a:r>
          </a:p>
          <a:p>
            <a:pPr algn="l"/>
            <a:r>
              <a:rPr lang="en-IN" dirty="0">
                <a:solidFill>
                  <a:srgbClr val="000000"/>
                </a:solidFill>
              </a:rPr>
              <a:t>    </a:t>
            </a:r>
            <a:r>
              <a:rPr lang="en-IN" b="0" i="0" dirty="0">
                <a:solidFill>
                  <a:srgbClr val="000000"/>
                </a:solidFill>
                <a:effectLst/>
              </a:rPr>
              <a:t> </a:t>
            </a:r>
            <a:r>
              <a:rPr lang="en-IN" b="0" i="0" dirty="0" err="1">
                <a:solidFill>
                  <a:srgbClr val="000000"/>
                </a:solidFill>
                <a:effectLst/>
              </a:rPr>
              <a:t>java.lang.ArithmeticException</a:t>
            </a:r>
            <a:r>
              <a:rPr lang="en-IN" b="0" i="0" dirty="0">
                <a:solidFill>
                  <a:srgbClr val="000000"/>
                </a:solidFill>
                <a:effectLst/>
              </a:rPr>
              <a:t>: / by zero at</a:t>
            </a:r>
          </a:p>
          <a:p>
            <a:pPr algn="l"/>
            <a:r>
              <a:rPr lang="en-IN" dirty="0">
                <a:solidFill>
                  <a:srgbClr val="000000"/>
                </a:solidFill>
              </a:rPr>
              <a:t>    </a:t>
            </a:r>
            <a:r>
              <a:rPr lang="en-IN" b="0" i="0" dirty="0">
                <a:solidFill>
                  <a:srgbClr val="000000"/>
                </a:solidFill>
                <a:effectLst/>
              </a:rPr>
              <a:t> </a:t>
            </a:r>
            <a:r>
              <a:rPr lang="en-IN" b="0" i="0" dirty="0" err="1">
                <a:solidFill>
                  <a:srgbClr val="000000"/>
                </a:solidFill>
                <a:effectLst/>
              </a:rPr>
              <a:t>DivByZero.main</a:t>
            </a:r>
            <a:r>
              <a:rPr lang="en-IN" b="0" i="0" dirty="0">
                <a:solidFill>
                  <a:srgbClr val="000000"/>
                </a:solidFill>
                <a:effectLst/>
              </a:rPr>
              <a:t>(DivByZero.java:3) </a:t>
            </a:r>
          </a:p>
          <a:p>
            <a:pPr algn="l"/>
            <a:endParaRPr lang="en-IN" b="0" i="0" dirty="0">
              <a:solidFill>
                <a:srgbClr val="000000"/>
              </a:solidFill>
              <a:effectLst/>
            </a:endParaRPr>
          </a:p>
          <a:p>
            <a:pPr marL="342900" indent="-342900" algn="l">
              <a:buFont typeface="Wingdings" panose="05000000000000000000" pitchFamily="2" charset="2"/>
              <a:buChar char="Ø"/>
            </a:pPr>
            <a:r>
              <a:rPr lang="en-IN" b="0" i="0" dirty="0">
                <a:solidFill>
                  <a:srgbClr val="000000"/>
                </a:solidFill>
                <a:effectLst/>
              </a:rPr>
              <a:t>Default exception handler </a:t>
            </a:r>
          </a:p>
          <a:p>
            <a:pPr marL="800100" lvl="1" indent="-342900" algn="l">
              <a:buFont typeface="Arial" panose="020B0604020202020204" pitchFamily="34" charset="0"/>
              <a:buChar char="•"/>
            </a:pPr>
            <a:r>
              <a:rPr lang="en-IN" b="0" i="0" dirty="0">
                <a:solidFill>
                  <a:srgbClr val="000000"/>
                </a:solidFill>
                <a:effectLst/>
              </a:rPr>
              <a:t> Provided by Java runtime </a:t>
            </a:r>
          </a:p>
          <a:p>
            <a:pPr marL="800100" lvl="1" indent="-342900" algn="l">
              <a:buFont typeface="Arial" panose="020B0604020202020204" pitchFamily="34" charset="0"/>
              <a:buChar char="•"/>
            </a:pPr>
            <a:r>
              <a:rPr lang="en-IN" b="0" i="0" dirty="0">
                <a:solidFill>
                  <a:srgbClr val="000000"/>
                </a:solidFill>
                <a:effectLst/>
              </a:rPr>
              <a:t>Prints out exception description </a:t>
            </a:r>
          </a:p>
          <a:p>
            <a:pPr marL="800100" lvl="1" indent="-342900" algn="l">
              <a:buFont typeface="Arial" panose="020B0604020202020204" pitchFamily="34" charset="0"/>
              <a:buChar char="•"/>
            </a:pPr>
            <a:r>
              <a:rPr lang="en-IN" b="0" i="0" dirty="0">
                <a:solidFill>
                  <a:srgbClr val="000000"/>
                </a:solidFill>
                <a:effectLst/>
              </a:rPr>
              <a:t>Prints the stack trace </a:t>
            </a:r>
          </a:p>
          <a:p>
            <a:pPr lvl="1" algn="l"/>
            <a:r>
              <a:rPr lang="en-IN" dirty="0">
                <a:solidFill>
                  <a:srgbClr val="000000"/>
                </a:solidFill>
              </a:rPr>
              <a:t>	-</a:t>
            </a:r>
            <a:r>
              <a:rPr lang="en-IN" b="0" i="0" dirty="0">
                <a:solidFill>
                  <a:srgbClr val="000000"/>
                </a:solidFill>
                <a:effectLst/>
              </a:rPr>
              <a:t>Hierarchy of methods where the exception occurred </a:t>
            </a:r>
          </a:p>
          <a:p>
            <a:pPr marL="800100" lvl="1" indent="-342900" algn="l">
              <a:buFont typeface="Arial" panose="020B0604020202020204" pitchFamily="34" charset="0"/>
              <a:buChar char="•"/>
            </a:pPr>
            <a:r>
              <a:rPr lang="en-IN" b="0" i="0" dirty="0">
                <a:solidFill>
                  <a:srgbClr val="000000"/>
                </a:solidFill>
                <a:effectLst/>
              </a:rPr>
              <a:t>Causes the program to terminate</a:t>
            </a:r>
            <a:endParaRPr lang="en-IN" dirty="0"/>
          </a:p>
        </p:txBody>
      </p:sp>
      <p:pic>
        <p:nvPicPr>
          <p:cNvPr id="6" name="Picture 5" descr="Logo&#10;&#10;Description automatically generated">
            <a:extLst>
              <a:ext uri="{FF2B5EF4-FFF2-40B4-BE49-F238E27FC236}">
                <a16:creationId xmlns:a16="http://schemas.microsoft.com/office/drawing/2014/main" id="{81A4714E-85AE-395F-40CF-6FDA87FD71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8135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DAE4C4-D7BF-6446-2786-1E5375F88732}"/>
              </a:ext>
            </a:extLst>
          </p:cNvPr>
          <p:cNvSpPr>
            <a:spLocks noGrp="1"/>
          </p:cNvSpPr>
          <p:nvPr>
            <p:ph type="subTitle" idx="1"/>
          </p:nvPr>
        </p:nvSpPr>
        <p:spPr>
          <a:xfrm>
            <a:off x="1111624" y="995082"/>
            <a:ext cx="9556376" cy="5432612"/>
          </a:xfrm>
        </p:spPr>
        <p:txBody>
          <a:bodyPr/>
          <a:lstStyle/>
          <a:p>
            <a:pPr algn="l"/>
            <a:r>
              <a:rPr lang="en-US" b="1" i="0" dirty="0">
                <a:effectLst/>
              </a:rPr>
              <a:t>What Happens When an Exception Occurs?</a:t>
            </a:r>
          </a:p>
          <a:p>
            <a:pPr algn="l"/>
            <a:endParaRPr lang="en-US" b="0" i="0" dirty="0">
              <a:solidFill>
                <a:srgbClr val="000080"/>
              </a:solidFill>
              <a:effectLst/>
              <a:latin typeface="Arial-BoldMT_5c"/>
            </a:endParaRPr>
          </a:p>
          <a:p>
            <a:pPr marL="342900" indent="-342900" algn="l">
              <a:buFont typeface="Wingdings" panose="05000000000000000000" pitchFamily="2" charset="2"/>
              <a:buChar char="Ø"/>
            </a:pPr>
            <a:r>
              <a:rPr lang="en-US" i="0" dirty="0">
                <a:solidFill>
                  <a:srgbClr val="000000"/>
                </a:solidFill>
                <a:effectLst/>
                <a:latin typeface="ArialMT_57"/>
              </a:rPr>
              <a:t>When an exception occurs within a method, the method creates an exception object and hands it off to the runtime system </a:t>
            </a:r>
          </a:p>
          <a:p>
            <a:pPr algn="l"/>
            <a:endParaRPr lang="en-US" i="0" dirty="0">
              <a:solidFill>
                <a:srgbClr val="000000"/>
              </a:solidFill>
              <a:effectLst/>
              <a:latin typeface="ArialMT_57"/>
            </a:endParaRPr>
          </a:p>
          <a:p>
            <a:pPr lvl="1" algn="l"/>
            <a:r>
              <a:rPr lang="en-US" b="0" i="0" dirty="0">
                <a:solidFill>
                  <a:srgbClr val="000000"/>
                </a:solidFill>
                <a:effectLst/>
                <a:latin typeface="StarSymbol_6a"/>
              </a:rPr>
              <a:t>– </a:t>
            </a:r>
            <a:r>
              <a:rPr lang="en-US" b="0" i="0" dirty="0">
                <a:solidFill>
                  <a:srgbClr val="000000"/>
                </a:solidFill>
                <a:effectLst/>
                <a:latin typeface="ArialMT_57"/>
              </a:rPr>
              <a:t>Creating an exception object and handing it to the runtime system is called       “throwing an exception” </a:t>
            </a:r>
          </a:p>
          <a:p>
            <a:pPr lvl="1" algn="l"/>
            <a:r>
              <a:rPr lang="en-US" b="0" i="0" dirty="0">
                <a:solidFill>
                  <a:srgbClr val="000000"/>
                </a:solidFill>
                <a:effectLst/>
                <a:latin typeface="StarSymbol_6a"/>
              </a:rPr>
              <a:t>– </a:t>
            </a:r>
            <a:r>
              <a:rPr lang="en-US" b="0" i="0" dirty="0">
                <a:solidFill>
                  <a:srgbClr val="000000"/>
                </a:solidFill>
                <a:effectLst/>
                <a:latin typeface="ArialMT_57"/>
              </a:rPr>
              <a:t>Exception object contains information about the error, including its type and  the state of the program when the error occurred</a:t>
            </a:r>
            <a:endParaRPr lang="en-IN" dirty="0"/>
          </a:p>
        </p:txBody>
      </p:sp>
      <p:pic>
        <p:nvPicPr>
          <p:cNvPr id="5" name="Picture 4" descr="Logo&#10;&#10;Description automatically generated">
            <a:extLst>
              <a:ext uri="{FF2B5EF4-FFF2-40B4-BE49-F238E27FC236}">
                <a16:creationId xmlns:a16="http://schemas.microsoft.com/office/drawing/2014/main" id="{1456F7F8-4235-A0ED-6189-FF30E4297D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0763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E0A59E-5C39-C341-1339-B969976CD20A}"/>
              </a:ext>
            </a:extLst>
          </p:cNvPr>
          <p:cNvSpPr>
            <a:spLocks noGrp="1"/>
          </p:cNvSpPr>
          <p:nvPr>
            <p:ph type="subTitle" idx="1"/>
          </p:nvPr>
        </p:nvSpPr>
        <p:spPr>
          <a:xfrm>
            <a:off x="932329" y="1021975"/>
            <a:ext cx="9968753" cy="5244353"/>
          </a:xfrm>
        </p:spPr>
        <p:txBody>
          <a:bodyPr>
            <a:normAutofit/>
          </a:bodyPr>
          <a:lstStyle/>
          <a:p>
            <a:pPr marL="342900" indent="-342900" algn="l">
              <a:buFont typeface="Wingdings" panose="05000000000000000000" pitchFamily="2" charset="2"/>
              <a:buChar char="Ø"/>
            </a:pPr>
            <a:r>
              <a:rPr lang="en-US" sz="3200" b="0" i="0" dirty="0">
                <a:solidFill>
                  <a:srgbClr val="000000"/>
                </a:solidFill>
                <a:effectLst/>
              </a:rPr>
              <a:t>The runtime system searches the call stack for a method that contains an exception handler</a:t>
            </a:r>
            <a:endParaRPr lang="en-IN" sz="3200" dirty="0"/>
          </a:p>
        </p:txBody>
      </p:sp>
      <p:pic>
        <p:nvPicPr>
          <p:cNvPr id="1026" name="Picture 2" descr="The call stack.">
            <a:extLst>
              <a:ext uri="{FF2B5EF4-FFF2-40B4-BE49-F238E27FC236}">
                <a16:creationId xmlns:a16="http://schemas.microsoft.com/office/drawing/2014/main" id="{F2A9BC45-8A65-F50B-AD9C-BC76A4841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718" y="2644588"/>
            <a:ext cx="3252507" cy="33976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52DD30F8-7B75-D9BB-6993-CF4F61DA1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824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7D25E7-9357-5099-3523-5B0CB824FFCC}"/>
              </a:ext>
            </a:extLst>
          </p:cNvPr>
          <p:cNvSpPr>
            <a:spLocks noGrp="1"/>
          </p:cNvSpPr>
          <p:nvPr>
            <p:ph type="subTitle" idx="1"/>
          </p:nvPr>
        </p:nvSpPr>
        <p:spPr>
          <a:xfrm>
            <a:off x="1084263" y="985838"/>
            <a:ext cx="9583737" cy="4994275"/>
          </a:xfrm>
        </p:spPr>
        <p:txBody>
          <a:bodyPr/>
          <a:lstStyle/>
          <a:p>
            <a:pPr marL="342900" indent="-342900" algn="l">
              <a:buFont typeface="Wingdings" panose="05000000000000000000" pitchFamily="2" charset="2"/>
              <a:buChar char="Ø"/>
            </a:pPr>
            <a:r>
              <a:rPr lang="en-US" sz="2800" dirty="0"/>
              <a:t>When an appropriate handler is found, the runtime system passes the exception to the handler</a:t>
            </a:r>
          </a:p>
          <a:p>
            <a:pPr marL="800100" lvl="1" indent="-342900" algn="l">
              <a:buFont typeface="Arial" panose="020B0604020202020204" pitchFamily="34" charset="0"/>
              <a:buChar char="•"/>
            </a:pPr>
            <a:r>
              <a:rPr lang="en-US" sz="2400" dirty="0"/>
              <a:t>An exception handler is considered appropriate if the type of the exception object thrown matches the type that can be handled by the handler </a:t>
            </a:r>
          </a:p>
          <a:p>
            <a:pPr marL="800100" lvl="1" indent="-342900" algn="l">
              <a:buFont typeface="Arial" panose="020B0604020202020204" pitchFamily="34" charset="0"/>
              <a:buChar char="•"/>
            </a:pPr>
            <a:r>
              <a:rPr lang="en-US" sz="2400" dirty="0"/>
              <a:t>The exception handler chosen is said to catch the exception. </a:t>
            </a:r>
          </a:p>
          <a:p>
            <a:pPr marL="342900" indent="-342900" algn="l">
              <a:buFont typeface="Wingdings" panose="05000000000000000000" pitchFamily="2" charset="2"/>
              <a:buChar char="Ø"/>
            </a:pPr>
            <a:r>
              <a:rPr lang="en-US" sz="2800" dirty="0"/>
              <a:t>If the runtime system exhaustively searches all the methods on the call stack without finding an appropriate exception handler, the runtime system (and, consequently, the program) terminates and uses the default exception handler</a:t>
            </a:r>
            <a:endParaRPr lang="en-IN" sz="2800" dirty="0"/>
          </a:p>
        </p:txBody>
      </p:sp>
      <p:pic>
        <p:nvPicPr>
          <p:cNvPr id="5" name="Picture 4" descr="Logo&#10;&#10;Description automatically generated">
            <a:extLst>
              <a:ext uri="{FF2B5EF4-FFF2-40B4-BE49-F238E27FC236}">
                <a16:creationId xmlns:a16="http://schemas.microsoft.com/office/drawing/2014/main" id="{9162D824-ABA5-CABB-BDC8-450A11DE98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2921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513607-3B0C-6F35-3944-2681C38A1983}"/>
              </a:ext>
            </a:extLst>
          </p:cNvPr>
          <p:cNvSpPr>
            <a:spLocks noGrp="1"/>
          </p:cNvSpPr>
          <p:nvPr>
            <p:ph type="subTitle" idx="1"/>
          </p:nvPr>
        </p:nvSpPr>
        <p:spPr>
          <a:xfrm>
            <a:off x="995082" y="914399"/>
            <a:ext cx="9672918" cy="5522259"/>
          </a:xfrm>
        </p:spPr>
        <p:txBody>
          <a:bodyPr/>
          <a:lstStyle/>
          <a:p>
            <a:r>
              <a:rPr lang="en-US" sz="3600" b="1" dirty="0"/>
              <a:t>Searching the Call Stack for an Exception Handler</a:t>
            </a:r>
          </a:p>
          <a:p>
            <a:pPr algn="l"/>
            <a:endParaRPr lang="en-IN" dirty="0"/>
          </a:p>
        </p:txBody>
      </p:sp>
      <p:pic>
        <p:nvPicPr>
          <p:cNvPr id="2050" name="Picture 2" descr="When an error occurs, the runtime system searches the call stack for an appropriate error handler.">
            <a:extLst>
              <a:ext uri="{FF2B5EF4-FFF2-40B4-BE49-F238E27FC236}">
                <a16:creationId xmlns:a16="http://schemas.microsoft.com/office/drawing/2014/main" id="{0FF4F192-E1DC-2892-9127-997259BAC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541" y="2545976"/>
            <a:ext cx="6104965" cy="34783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4469C7C3-6B0B-40C6-B644-82E124391D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5122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24E6BE-32A6-6CEF-35CB-F1DEBE9F9033}"/>
              </a:ext>
            </a:extLst>
          </p:cNvPr>
          <p:cNvSpPr>
            <a:spLocks noGrp="1"/>
          </p:cNvSpPr>
          <p:nvPr>
            <p:ph type="subTitle" idx="1"/>
          </p:nvPr>
        </p:nvSpPr>
        <p:spPr>
          <a:xfrm>
            <a:off x="1075765" y="1013012"/>
            <a:ext cx="9708775" cy="5235388"/>
          </a:xfrm>
        </p:spPr>
        <p:txBody>
          <a:bodyPr/>
          <a:lstStyle/>
          <a:p>
            <a:pPr algn="l"/>
            <a:r>
              <a:rPr lang="en-US" sz="3200" b="1" dirty="0"/>
              <a:t>Benefits of Java Exception Handling Framework</a:t>
            </a:r>
            <a:endParaRPr lang="en-IN" sz="3200" b="1" dirty="0"/>
          </a:p>
          <a:p>
            <a:pPr algn="l"/>
            <a:endParaRPr lang="en-US" dirty="0"/>
          </a:p>
          <a:p>
            <a:pPr marL="342900" indent="-342900" algn="l">
              <a:buFont typeface="Wingdings" panose="05000000000000000000" pitchFamily="2" charset="2"/>
              <a:buChar char="Ø"/>
            </a:pPr>
            <a:r>
              <a:rPr lang="en-US" dirty="0"/>
              <a:t>Separating Error-Handling code from “regular” business logic code </a:t>
            </a:r>
          </a:p>
          <a:p>
            <a:pPr marL="342900" indent="-342900" algn="l">
              <a:buFont typeface="Wingdings" panose="05000000000000000000" pitchFamily="2" charset="2"/>
              <a:buChar char="Ø"/>
            </a:pPr>
            <a:r>
              <a:rPr lang="en-US" dirty="0"/>
              <a:t>Propagating errors up the call stack </a:t>
            </a:r>
          </a:p>
          <a:p>
            <a:pPr marL="342900" indent="-342900" algn="l">
              <a:buFont typeface="Wingdings" panose="05000000000000000000" pitchFamily="2" charset="2"/>
              <a:buChar char="Ø"/>
            </a:pPr>
            <a:r>
              <a:rPr lang="en-US" dirty="0"/>
              <a:t>Grouping and differentiating error types</a:t>
            </a:r>
            <a:endParaRPr lang="en-IN" dirty="0"/>
          </a:p>
        </p:txBody>
      </p:sp>
      <p:pic>
        <p:nvPicPr>
          <p:cNvPr id="4" name="Picture 3" descr="Logo&#10;&#10;Description automatically generated">
            <a:extLst>
              <a:ext uri="{FF2B5EF4-FFF2-40B4-BE49-F238E27FC236}">
                <a16:creationId xmlns:a16="http://schemas.microsoft.com/office/drawing/2014/main" id="{06DEF753-99E8-5771-D9E5-E96E6D183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79232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438EE2-3207-9BB4-7518-FA7F73751AAE}"/>
              </a:ext>
            </a:extLst>
          </p:cNvPr>
          <p:cNvSpPr>
            <a:spLocks noGrp="1"/>
          </p:cNvSpPr>
          <p:nvPr>
            <p:ph type="subTitle" idx="1"/>
          </p:nvPr>
        </p:nvSpPr>
        <p:spPr>
          <a:xfrm>
            <a:off x="797859" y="986118"/>
            <a:ext cx="10506635" cy="5540188"/>
          </a:xfrm>
        </p:spPr>
        <p:txBody>
          <a:bodyPr/>
          <a:lstStyle/>
          <a:p>
            <a:pPr algn="l"/>
            <a:r>
              <a:rPr lang="en-IN" sz="3200" b="1" dirty="0"/>
              <a:t>Separating Error Handling Code from Regular Code</a:t>
            </a:r>
          </a:p>
          <a:p>
            <a:pPr algn="l"/>
            <a:endParaRPr lang="en-US" dirty="0"/>
          </a:p>
          <a:p>
            <a:pPr algn="l"/>
            <a:r>
              <a:rPr lang="en-US" dirty="0"/>
              <a:t>● In traditional programming, error detection, reporting, and handling often lead to confusing spaghetti code </a:t>
            </a:r>
          </a:p>
          <a:p>
            <a:pPr algn="l"/>
            <a:r>
              <a:rPr lang="en-US" dirty="0"/>
              <a:t>● Consider pseudocode method here that reads an entire file into memory</a:t>
            </a:r>
          </a:p>
          <a:p>
            <a:pPr lvl="1" algn="l"/>
            <a:r>
              <a:rPr lang="en-US" sz="2400" dirty="0" err="1"/>
              <a:t>readFile</a:t>
            </a:r>
            <a:r>
              <a:rPr lang="en-US" sz="2400" dirty="0"/>
              <a:t> { </a:t>
            </a:r>
          </a:p>
          <a:p>
            <a:pPr lvl="1" algn="l"/>
            <a:r>
              <a:rPr lang="en-US" sz="2400" dirty="0"/>
              <a:t>     open the file; </a:t>
            </a:r>
          </a:p>
          <a:p>
            <a:pPr lvl="1" algn="l"/>
            <a:r>
              <a:rPr lang="en-US" sz="2400" dirty="0"/>
              <a:t>     determine its size; </a:t>
            </a:r>
          </a:p>
          <a:p>
            <a:pPr lvl="1" algn="l"/>
            <a:r>
              <a:rPr lang="en-US" sz="2400" dirty="0"/>
              <a:t>     allocate that much memory; </a:t>
            </a:r>
          </a:p>
          <a:p>
            <a:pPr lvl="1" algn="l"/>
            <a:r>
              <a:rPr lang="en-US" sz="2400" dirty="0"/>
              <a:t>     read the file into memory; </a:t>
            </a:r>
          </a:p>
          <a:p>
            <a:pPr lvl="1" algn="l"/>
            <a:r>
              <a:rPr lang="en-US" sz="2400" dirty="0"/>
              <a:t>     close the file; </a:t>
            </a:r>
          </a:p>
          <a:p>
            <a:pPr lvl="1" algn="l"/>
            <a:r>
              <a:rPr lang="en-US" sz="2400" dirty="0"/>
              <a:t>}</a:t>
            </a:r>
            <a:endParaRPr lang="en-IN" sz="2400" dirty="0"/>
          </a:p>
        </p:txBody>
      </p:sp>
      <p:pic>
        <p:nvPicPr>
          <p:cNvPr id="4" name="Picture 3" descr="Logo&#10;&#10;Description automatically generated">
            <a:extLst>
              <a:ext uri="{FF2B5EF4-FFF2-40B4-BE49-F238E27FC236}">
                <a16:creationId xmlns:a16="http://schemas.microsoft.com/office/drawing/2014/main" id="{FBB4FDC2-5186-CB6D-F0C2-0FD9D4D33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413809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24337</TotalTime>
  <Words>2135</Words>
  <Application>Microsoft Office PowerPoint</Application>
  <PresentationFormat>Widescreen</PresentationFormat>
  <Paragraphs>282</Paragraphs>
  <Slides>29</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29</vt:i4>
      </vt:variant>
    </vt:vector>
  </HeadingPairs>
  <TitlesOfParts>
    <vt:vector size="43" baseType="lpstr">
      <vt:lpstr>Arial</vt:lpstr>
      <vt:lpstr>Arial-BoldMT_5c</vt:lpstr>
      <vt:lpstr>ArialMT_57</vt:lpstr>
      <vt:lpstr>Calibri</vt:lpstr>
      <vt:lpstr>Calibri Light</vt:lpstr>
      <vt:lpstr>Courier New</vt:lpstr>
      <vt:lpstr>Roboto</vt:lpstr>
      <vt:lpstr>StarSymbol_6a</vt:lpstr>
      <vt:lpstr>Symbol</vt:lpstr>
      <vt:lpstr>Wingdings</vt:lpstr>
      <vt:lpstr>Custom Design</vt:lpstr>
      <vt:lpstr>Office Theme</vt:lpstr>
      <vt:lpstr>1_Custom Design</vt:lpstr>
      <vt:lpstr>2_Custom Design</vt:lpstr>
      <vt:lpstr>EXCEPTIONS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Ayushi Joshi</cp:lastModifiedBy>
  <cp:revision>210</cp:revision>
  <dcterms:created xsi:type="dcterms:W3CDTF">2021-09-21T08:34:11Z</dcterms:created>
  <dcterms:modified xsi:type="dcterms:W3CDTF">2023-02-20T12:48:20Z</dcterms:modified>
</cp:coreProperties>
</file>