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2"/>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2" r:id="rId25"/>
    <p:sldId id="1503" r:id="rId26"/>
    <p:sldId id="1504" r:id="rId27"/>
    <p:sldId id="1505" r:id="rId28"/>
    <p:sldId id="1506" r:id="rId29"/>
    <p:sldId id="1507" r:id="rId30"/>
    <p:sldId id="150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xmlns=""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xmlns=""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xmlns=""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xmlns=""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xmlns=""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xmlns=""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xmlns=""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xmlns=""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524000" y="1434353"/>
            <a:ext cx="9144000" cy="3325905"/>
          </a:xfrm>
        </p:spPr>
        <p:txBody>
          <a:bodyPr>
            <a:noAutofit/>
          </a:bodyPr>
          <a:lstStyle/>
          <a:p>
            <a:r>
              <a:rPr lang="en-US" b="1" dirty="0">
                <a:solidFill>
                  <a:schemeClr val="accent2"/>
                </a:solidFill>
              </a:rPr>
              <a:t>Spring Boot - Handling correct error codes, </a:t>
            </a:r>
            <a:r>
              <a:rPr lang="en-IN" b="0" i="0" dirty="0">
                <a:solidFill>
                  <a:schemeClr val="accent2"/>
                </a:solidFill>
                <a:effectLst/>
                <a:latin typeface="+mn-lt"/>
              </a:rPr>
              <a:t>Generic</a:t>
            </a:r>
            <a:r>
              <a:rPr lang="en-US" b="1" dirty="0">
                <a:solidFill>
                  <a:schemeClr val="accent2"/>
                </a:solidFill>
              </a:rPr>
              <a:t> Exception,</a:t>
            </a:r>
            <a:r>
              <a:rPr lang="en-US" b="1" i="0" dirty="0">
                <a:solidFill>
                  <a:schemeClr val="accent2"/>
                </a:solidFill>
                <a:effectLst/>
              </a:rPr>
              <a:t> HATEOAS</a:t>
            </a:r>
            <a:r>
              <a:rPr lang="en-US" b="1" dirty="0">
                <a:solidFill>
                  <a:schemeClr val="accent2"/>
                </a:solidFill>
              </a:rPr>
              <a:t>, Content Negotiation</a:t>
            </a:r>
            <a:endParaRPr lang="en-IN" b="1" dirty="0">
              <a:solidFill>
                <a:schemeClr val="accent2"/>
              </a:solidFill>
            </a:endParaRPr>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367554" y="582206"/>
            <a:ext cx="9493622" cy="5746875"/>
          </a:xfrm>
        </p:spPr>
        <p:txBody>
          <a:bodyPr/>
          <a:lstStyle/>
          <a:p>
            <a:pPr algn="l"/>
            <a:r>
              <a:rPr lang="en-US" b="0" i="0" dirty="0">
                <a:effectLst/>
              </a:rPr>
              <a:t>Spring Boot provides a rich hierarchy of exception classes that can be used to handle different types of exceptions. </a:t>
            </a:r>
          </a:p>
          <a:p>
            <a:pPr algn="l"/>
            <a:r>
              <a:rPr lang="en-US" b="1" i="0" dirty="0">
                <a:effectLst/>
              </a:rPr>
              <a:t>Here are some of the commonly used exception classes in Spring Boot:</a:t>
            </a:r>
          </a:p>
          <a:p>
            <a:pPr algn="l">
              <a:buFont typeface="+mj-lt"/>
              <a:buAutoNum type="arabicPeriod"/>
            </a:pPr>
            <a:r>
              <a:rPr lang="en-US" b="0" i="0" dirty="0">
                <a:effectLst/>
              </a:rPr>
              <a:t> </a:t>
            </a:r>
            <a:r>
              <a:rPr lang="en-US" b="1" i="0" dirty="0">
                <a:effectLst/>
              </a:rPr>
              <a:t>Exception: </a:t>
            </a:r>
            <a:r>
              <a:rPr lang="en-US" b="0" i="0" dirty="0">
                <a:effectLst/>
              </a:rPr>
              <a:t>The base class for all exceptions in Spring Boot. It represents the general category of exceptions that can occur in an application.</a:t>
            </a:r>
          </a:p>
          <a:p>
            <a:pPr algn="l">
              <a:buFont typeface="+mj-lt"/>
              <a:buAutoNum type="arabicPeriod"/>
            </a:pPr>
            <a:r>
              <a:rPr lang="en-US" b="1" i="0" dirty="0">
                <a:effectLst/>
              </a:rPr>
              <a:t> </a:t>
            </a:r>
            <a:r>
              <a:rPr lang="en-US" b="1" i="0" dirty="0" err="1">
                <a:effectLst/>
              </a:rPr>
              <a:t>RuntimeException</a:t>
            </a:r>
            <a:r>
              <a:rPr lang="en-US" b="0" i="0" dirty="0">
                <a:effectLst/>
              </a:rPr>
              <a:t>: The base class for all unchecked exceptions in Spring Boot. It represents exceptions that occur due to programming errors.</a:t>
            </a:r>
          </a:p>
          <a:p>
            <a:pPr algn="l">
              <a:buFont typeface="+mj-lt"/>
              <a:buAutoNum type="arabicPeriod"/>
            </a:pPr>
            <a:r>
              <a:rPr lang="en-US" b="1" i="0" dirty="0">
                <a:effectLst/>
              </a:rPr>
              <a:t> </a:t>
            </a:r>
            <a:r>
              <a:rPr lang="en-US" b="1" i="0" dirty="0" err="1">
                <a:effectLst/>
              </a:rPr>
              <a:t>IllegalArgumentException</a:t>
            </a:r>
            <a:r>
              <a:rPr lang="en-US" b="1" i="0" dirty="0">
                <a:effectLst/>
              </a:rPr>
              <a:t>: This exception is thrown when an argument passed to a method is illegal or inappropriate.</a:t>
            </a:r>
          </a:p>
          <a:p>
            <a:pPr algn="l">
              <a:buFont typeface="+mj-lt"/>
              <a:buAutoNum type="arabicPeriod"/>
            </a:pPr>
            <a:r>
              <a:rPr lang="en-US" b="1" i="0" dirty="0">
                <a:effectLst/>
              </a:rPr>
              <a:t> </a:t>
            </a:r>
            <a:r>
              <a:rPr lang="en-US" b="1" i="0" dirty="0" err="1">
                <a:effectLst/>
              </a:rPr>
              <a:t>IllegalStateException</a:t>
            </a:r>
            <a:r>
              <a:rPr lang="en-US" b="1" i="0" dirty="0">
                <a:effectLst/>
              </a:rPr>
              <a:t>: This exception is thrown when the state of an object is not as expected.</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30970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753035"/>
            <a:ext cx="9305365" cy="5576047"/>
          </a:xfrm>
        </p:spPr>
        <p:txBody>
          <a:bodyPr/>
          <a:lstStyle/>
          <a:p>
            <a:pPr algn="l"/>
            <a:r>
              <a:rPr lang="en-US" b="1" i="0" dirty="0">
                <a:effectLst/>
              </a:rPr>
              <a:t>5. </a:t>
            </a:r>
            <a:r>
              <a:rPr lang="en-US" b="1" i="0" dirty="0" err="1">
                <a:effectLst/>
              </a:rPr>
              <a:t>HttpMessageNotReadableException</a:t>
            </a:r>
            <a:r>
              <a:rPr lang="en-US" b="1" i="0" dirty="0">
                <a:effectLst/>
              </a:rPr>
              <a:t>: </a:t>
            </a:r>
            <a:r>
              <a:rPr lang="en-US" b="0" i="0" dirty="0">
                <a:effectLst/>
              </a:rPr>
              <a:t>This exception is thrown when the server cannot read the client's request message.</a:t>
            </a:r>
          </a:p>
          <a:p>
            <a:pPr algn="l"/>
            <a:r>
              <a:rPr lang="en-US" b="1" dirty="0"/>
              <a:t>6. </a:t>
            </a:r>
            <a:r>
              <a:rPr lang="en-US" b="1" i="0" dirty="0" err="1">
                <a:effectLst/>
              </a:rPr>
              <a:t>HttpMessageNotWritableException</a:t>
            </a:r>
            <a:r>
              <a:rPr lang="en-US" b="1" i="0" dirty="0">
                <a:effectLst/>
              </a:rPr>
              <a:t>: </a:t>
            </a:r>
            <a:r>
              <a:rPr lang="en-US" b="0" i="0" dirty="0">
                <a:effectLst/>
              </a:rPr>
              <a:t>This exception is thrown when the server cannot write the response message to the client.</a:t>
            </a:r>
          </a:p>
          <a:p>
            <a:pPr marL="342900" indent="-342900" algn="l">
              <a:buFont typeface="Arial" panose="020B0604020202020204" pitchFamily="34" charset="0"/>
              <a:buChar char="•"/>
            </a:pPr>
            <a:r>
              <a:rPr lang="en-US" b="0" i="0" dirty="0">
                <a:effectLst/>
              </a:rPr>
              <a:t>Overall, understanding the different types of exceptions in Spring Boot is essential for effective exception handling.</a:t>
            </a:r>
          </a:p>
          <a:p>
            <a:pPr marL="342900" indent="-342900" algn="l">
              <a:buFont typeface="Arial" panose="020B0604020202020204" pitchFamily="34" charset="0"/>
              <a:buChar char="•"/>
            </a:pPr>
            <a:r>
              <a:rPr lang="en-US" b="0" i="0" dirty="0">
                <a:effectLst/>
              </a:rPr>
              <a:t> By understanding the different types of exceptions that can occur in an application, developers can write more effective exception handling code that can handle different types of exceptions in a consistent and effective manner.</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67087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313765" y="815788"/>
            <a:ext cx="10587317" cy="5251684"/>
          </a:xfrm>
        </p:spPr>
        <p:txBody>
          <a:bodyPr/>
          <a:lstStyle/>
          <a:p>
            <a:pPr marL="342900" indent="-342900" algn="l">
              <a:buFont typeface="Wingdings" panose="05000000000000000000" pitchFamily="2" charset="2"/>
              <a:buChar char="Ø"/>
            </a:pPr>
            <a:r>
              <a:rPr lang="en-IN" sz="3200" b="1" i="0" dirty="0">
                <a:effectLst/>
              </a:rPr>
              <a:t>Implementing global exception handling in Spring Boot</a:t>
            </a:r>
          </a:p>
          <a:p>
            <a:pPr marL="342900" indent="-342900" algn="l">
              <a:buFont typeface="Arial" panose="020B0604020202020204" pitchFamily="34" charset="0"/>
              <a:buChar char="•"/>
            </a:pPr>
            <a:r>
              <a:rPr lang="en-US" b="0" i="0" dirty="0">
                <a:effectLst/>
              </a:rPr>
              <a:t>Global exception handling in Spring Boot allows developers to handle all unhandled exceptions that occur in an application in a centralized manner. </a:t>
            </a:r>
          </a:p>
          <a:p>
            <a:pPr marL="342900" indent="-342900" algn="l">
              <a:buFont typeface="Arial" panose="020B0604020202020204" pitchFamily="34" charset="0"/>
              <a:buChar char="•"/>
            </a:pPr>
            <a:r>
              <a:rPr lang="en-US" b="0" i="0" dirty="0">
                <a:effectLst/>
              </a:rPr>
              <a:t>This approach helps to improve the consistency and maintainability of exception handling code by eliminating the need for redundant exception handling code in multiple places in the application.</a:t>
            </a:r>
          </a:p>
          <a:p>
            <a:pPr marL="342900" indent="-342900" algn="l">
              <a:buFont typeface="Wingdings" panose="05000000000000000000" pitchFamily="2" charset="2"/>
              <a:buChar char="Ø"/>
            </a:pPr>
            <a:r>
              <a:rPr lang="en-US" b="1" i="0" dirty="0">
                <a:effectLst/>
              </a:rPr>
              <a:t>Here is an example of how to implement global exception handling in Spring Boot:</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00394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403411" y="1048869"/>
            <a:ext cx="10847294" cy="5226423"/>
          </a:xfrm>
        </p:spPr>
        <p:txBody>
          <a:bodyPr>
            <a:normAutofit fontScale="92500" lnSpcReduction="10000"/>
          </a:bodyPr>
          <a:lstStyle/>
          <a:p>
            <a:pPr algn="l"/>
            <a:r>
              <a:rPr lang="en-US" sz="3000" b="1" i="0" dirty="0">
                <a:effectLst/>
              </a:rPr>
              <a:t>1.  </a:t>
            </a:r>
            <a:r>
              <a:rPr lang="en-US" sz="3000" i="0" dirty="0">
                <a:effectLst/>
              </a:rPr>
              <a:t>Create a </a:t>
            </a:r>
            <a:r>
              <a:rPr lang="en-US" sz="3000" i="0" dirty="0" err="1">
                <a:effectLst/>
              </a:rPr>
              <a:t>GlobalExceptionHandler</a:t>
            </a:r>
            <a:r>
              <a:rPr lang="en-US" sz="3000" i="0" dirty="0">
                <a:effectLst/>
              </a:rPr>
              <a:t> class that implements the @ControllerAdvice annotation</a:t>
            </a:r>
            <a:endParaRPr lang="en-IN" sz="3000" dirty="0"/>
          </a:p>
          <a:p>
            <a:pPr marL="457200" indent="-457200" algn="l">
              <a:buFont typeface="+mj-lt"/>
              <a:buAutoNum type="arabicPeriod"/>
            </a:pPr>
            <a:r>
              <a:rPr lang="en-IN" dirty="0"/>
              <a:t>@ControllerAdvice</a:t>
            </a:r>
          </a:p>
          <a:p>
            <a:pPr marL="457200" indent="-457200" algn="l">
              <a:buFont typeface="+mj-lt"/>
              <a:buAutoNum type="arabicPeriod"/>
            </a:pPr>
            <a:r>
              <a:rPr lang="en-IN" dirty="0"/>
              <a:t>public class </a:t>
            </a:r>
            <a:r>
              <a:rPr lang="en-IN" dirty="0" err="1"/>
              <a:t>GlobalExceptionHandler</a:t>
            </a:r>
            <a:r>
              <a:rPr lang="en-IN" dirty="0"/>
              <a:t> {</a:t>
            </a:r>
          </a:p>
          <a:p>
            <a:pPr marL="457200" indent="-457200" algn="l">
              <a:buFont typeface="+mj-lt"/>
              <a:buAutoNum type="arabicPeriod"/>
            </a:pPr>
            <a:endParaRPr lang="en-IN" dirty="0"/>
          </a:p>
          <a:p>
            <a:pPr marL="457200" indent="-457200" algn="l">
              <a:buFont typeface="+mj-lt"/>
              <a:buAutoNum type="arabicPeriod"/>
            </a:pPr>
            <a:r>
              <a:rPr lang="en-IN" dirty="0"/>
              <a:t>    @ExceptionHandler(Exception.class)</a:t>
            </a:r>
          </a:p>
          <a:p>
            <a:pPr marL="457200" indent="-457200" algn="l">
              <a:buFont typeface="+mj-lt"/>
              <a:buAutoNum type="arabicPeriod"/>
            </a:pPr>
            <a:r>
              <a:rPr lang="en-IN" dirty="0"/>
              <a:t>    public </a:t>
            </a:r>
            <a:r>
              <a:rPr lang="en-IN" dirty="0" err="1"/>
              <a:t>ResponseEntity</a:t>
            </a:r>
            <a:r>
              <a:rPr lang="en-IN" dirty="0"/>
              <a:t>&lt;</a:t>
            </a:r>
            <a:r>
              <a:rPr lang="en-IN" dirty="0" err="1"/>
              <a:t>ErrorResponse</a:t>
            </a:r>
            <a:r>
              <a:rPr lang="en-IN" dirty="0"/>
              <a:t>&gt; </a:t>
            </a:r>
            <a:r>
              <a:rPr lang="en-IN" dirty="0" err="1"/>
              <a:t>handleException</a:t>
            </a:r>
            <a:r>
              <a:rPr lang="en-IN" dirty="0"/>
              <a:t>(Exception e) {</a:t>
            </a:r>
          </a:p>
          <a:p>
            <a:pPr marL="457200" indent="-457200" algn="l">
              <a:buFont typeface="+mj-lt"/>
              <a:buAutoNum type="arabicPeriod"/>
            </a:pPr>
            <a:r>
              <a:rPr lang="en-IN" dirty="0"/>
              <a:t>        </a:t>
            </a:r>
            <a:r>
              <a:rPr lang="en-IN" dirty="0" err="1"/>
              <a:t>ErrorResponse</a:t>
            </a:r>
            <a:r>
              <a:rPr lang="en-IN" dirty="0"/>
              <a:t> </a:t>
            </a:r>
            <a:r>
              <a:rPr lang="en-IN" u="sng" dirty="0"/>
              <a:t>error = new </a:t>
            </a:r>
            <a:r>
              <a:rPr lang="en-IN" u="sng" dirty="0" err="1"/>
              <a:t>ErrorResponse</a:t>
            </a:r>
            <a:r>
              <a:rPr lang="en-IN" u="sng" dirty="0"/>
              <a:t>();</a:t>
            </a:r>
          </a:p>
          <a:p>
            <a:pPr marL="457200" indent="-457200" algn="l">
              <a:buFont typeface="+mj-lt"/>
              <a:buAutoNum type="arabicPeriod"/>
            </a:pPr>
            <a:r>
              <a:rPr lang="en-IN" u="sng" dirty="0"/>
              <a:t>        </a:t>
            </a:r>
            <a:r>
              <a:rPr lang="en-IN" u="sng" dirty="0" err="1"/>
              <a:t>error.setMessage</a:t>
            </a:r>
            <a:r>
              <a:rPr lang="en-IN" u="sng" dirty="0"/>
              <a:t>(</a:t>
            </a:r>
            <a:r>
              <a:rPr lang="en-IN" u="sng" dirty="0" err="1"/>
              <a:t>e.getMessage</a:t>
            </a:r>
            <a:r>
              <a:rPr lang="en-IN" u="sng" dirty="0"/>
              <a:t>());</a:t>
            </a:r>
          </a:p>
          <a:p>
            <a:pPr marL="457200" indent="-457200" algn="l">
              <a:buFont typeface="+mj-lt"/>
              <a:buAutoNum type="arabicPeriod"/>
            </a:pPr>
            <a:r>
              <a:rPr lang="en-IN" u="sng" dirty="0"/>
              <a:t>        </a:t>
            </a:r>
            <a:r>
              <a:rPr lang="en-IN" u="sng" dirty="0" err="1"/>
              <a:t>error.setStatus</a:t>
            </a:r>
            <a:r>
              <a:rPr lang="en-IN" u="sng" dirty="0"/>
              <a:t>(</a:t>
            </a:r>
            <a:r>
              <a:rPr lang="en-IN" u="sng" dirty="0" err="1"/>
              <a:t>HttpStatus.INTERNAL_SERVER_ERROR.value</a:t>
            </a:r>
            <a:r>
              <a:rPr lang="en-IN" dirty="0"/>
              <a:t>());</a:t>
            </a:r>
          </a:p>
          <a:p>
            <a:pPr marL="457200" indent="-457200" algn="l">
              <a:buFont typeface="+mj-lt"/>
              <a:buAutoNum type="arabicPeriod"/>
            </a:pPr>
            <a:r>
              <a:rPr lang="en-IN" dirty="0"/>
              <a:t>        return new </a:t>
            </a:r>
            <a:r>
              <a:rPr lang="en-IN" dirty="0" err="1"/>
              <a:t>ResponseEntity</a:t>
            </a:r>
            <a:r>
              <a:rPr lang="en-IN" dirty="0"/>
              <a:t>&lt;&gt;(error, </a:t>
            </a:r>
            <a:r>
              <a:rPr lang="en-IN" dirty="0" err="1"/>
              <a:t>HttpStatus.INTERNAL_SERVER_ERROR</a:t>
            </a:r>
            <a:r>
              <a:rPr lang="en-IN" dirty="0"/>
              <a:t>);</a:t>
            </a:r>
          </a:p>
          <a:p>
            <a:pPr marL="457200" indent="-457200" algn="l">
              <a:buFont typeface="+mj-lt"/>
              <a:buAutoNum type="arabicPeriod"/>
            </a:pPr>
            <a:r>
              <a:rPr lang="en-IN" dirty="0"/>
              <a:t>    }</a:t>
            </a:r>
          </a:p>
          <a:p>
            <a:pPr marL="457200" indent="-457200" algn="l">
              <a:buFont typeface="+mj-lt"/>
              <a:buAutoNum type="arabicPeriod"/>
            </a:pPr>
            <a:r>
              <a:rPr lang="en-IN" dirty="0"/>
              <a:t>}</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94271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394448" y="1326776"/>
            <a:ext cx="10945906" cy="5002306"/>
          </a:xfrm>
        </p:spPr>
        <p:txBody>
          <a:bodyPr>
            <a:normAutofit/>
          </a:bodyPr>
          <a:lstStyle/>
          <a:p>
            <a:pPr algn="l">
              <a:buFont typeface="+mj-lt"/>
              <a:buAutoNum type="arabicPeriod" startAt="2"/>
            </a:pPr>
            <a:r>
              <a:rPr lang="en-US" i="0" dirty="0">
                <a:effectLst/>
              </a:rPr>
              <a:t> In the </a:t>
            </a:r>
            <a:r>
              <a:rPr lang="en-US" i="0" dirty="0" err="1">
                <a:effectLst/>
              </a:rPr>
              <a:t>GlobalExceptionHandler</a:t>
            </a:r>
            <a:r>
              <a:rPr lang="en-US" i="0" dirty="0">
                <a:effectLst/>
              </a:rPr>
              <a:t> class, define methods that handle different types of exceptions using the @ExceptionHandler annotation. In this example, the </a:t>
            </a:r>
            <a:r>
              <a:rPr lang="en-US" i="0" dirty="0" err="1">
                <a:effectLst/>
              </a:rPr>
              <a:t>handleException</a:t>
            </a:r>
            <a:r>
              <a:rPr lang="en-US" i="0" dirty="0">
                <a:effectLst/>
              </a:rPr>
              <a:t> method handles all unhandled exceptions.</a:t>
            </a:r>
          </a:p>
          <a:p>
            <a:pPr algn="l">
              <a:buFont typeface="+mj-lt"/>
              <a:buAutoNum type="arabicPeriod" startAt="2"/>
            </a:pPr>
            <a:r>
              <a:rPr lang="en-US" i="0" dirty="0">
                <a:effectLst/>
              </a:rPr>
              <a:t> Define a custom </a:t>
            </a:r>
            <a:r>
              <a:rPr lang="en-US" i="0" dirty="0" err="1">
                <a:effectLst/>
              </a:rPr>
              <a:t>ErrorResponse</a:t>
            </a:r>
            <a:r>
              <a:rPr lang="en-US" i="0" dirty="0">
                <a:effectLst/>
              </a:rPr>
              <a:t> class that represents the error response that will be returned to clients when an exception occurs</a:t>
            </a:r>
            <a:r>
              <a:rPr lang="en-US" sz="2800" i="0" dirty="0">
                <a:effectLst/>
              </a:rPr>
              <a:t>.</a:t>
            </a:r>
          </a:p>
          <a:p>
            <a:pPr marL="914400" lvl="1" indent="-457200" algn="l">
              <a:buFont typeface="+mj-lt"/>
              <a:buAutoNum type="arabicPeriod"/>
            </a:pPr>
            <a:r>
              <a:rPr lang="en-IN" sz="2400" dirty="0"/>
              <a:t>public class </a:t>
            </a:r>
            <a:r>
              <a:rPr lang="en-IN" sz="2400" dirty="0" err="1"/>
              <a:t>ErrorResponse</a:t>
            </a:r>
            <a:r>
              <a:rPr lang="en-IN" sz="2400" dirty="0"/>
              <a:t> {</a:t>
            </a:r>
          </a:p>
          <a:p>
            <a:pPr marL="914400" lvl="1" indent="-457200" algn="l">
              <a:buFont typeface="+mj-lt"/>
              <a:buAutoNum type="arabicPeriod"/>
            </a:pPr>
            <a:r>
              <a:rPr lang="en-IN" sz="2400" dirty="0"/>
              <a:t>    private int status;</a:t>
            </a:r>
          </a:p>
          <a:p>
            <a:pPr marL="914400" lvl="1" indent="-457200" algn="l">
              <a:buFont typeface="+mj-lt"/>
              <a:buAutoNum type="arabicPeriod"/>
            </a:pPr>
            <a:r>
              <a:rPr lang="en-IN" sz="2400" dirty="0"/>
              <a:t>    private String message;</a:t>
            </a:r>
          </a:p>
          <a:p>
            <a:pPr marL="914400" lvl="1" indent="-457200" algn="l">
              <a:buFont typeface="+mj-lt"/>
              <a:buAutoNum type="arabicPeriod"/>
            </a:pPr>
            <a:r>
              <a:rPr lang="en-IN" sz="2400" dirty="0"/>
              <a:t>    </a:t>
            </a:r>
          </a:p>
          <a:p>
            <a:pPr marL="914400" lvl="1" indent="-457200" algn="l">
              <a:buFont typeface="+mj-lt"/>
              <a:buAutoNum type="arabicPeriod"/>
            </a:pPr>
            <a:r>
              <a:rPr lang="en-IN" sz="2400" dirty="0"/>
              <a:t>    // getters and setters</a:t>
            </a:r>
          </a:p>
          <a:p>
            <a:pPr marL="914400" lvl="1" indent="-457200" algn="l">
              <a:buFont typeface="+mj-lt"/>
              <a:buAutoNum type="arabicPeriod"/>
            </a:pPr>
            <a:r>
              <a:rPr lang="en-IN" sz="2400" dirty="0"/>
              <a:t>}</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00626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1407459"/>
            <a:ext cx="10820400" cy="4921622"/>
          </a:xfrm>
        </p:spPr>
        <p:txBody>
          <a:bodyPr/>
          <a:lstStyle/>
          <a:p>
            <a:pPr algn="l">
              <a:buFont typeface="+mj-lt"/>
              <a:buAutoNum type="arabicPeriod" startAt="4"/>
            </a:pPr>
            <a:r>
              <a:rPr lang="en-US" i="0" dirty="0">
                <a:effectLst/>
              </a:rPr>
              <a:t> When an exception occurs in the application, Spring Boot will automatically call the appropriate exception handler method defined in the </a:t>
            </a:r>
            <a:r>
              <a:rPr lang="en-US" i="0" dirty="0" err="1">
                <a:effectLst/>
              </a:rPr>
              <a:t>GlobalExceptionHandler</a:t>
            </a:r>
            <a:r>
              <a:rPr lang="en-US" i="0" dirty="0">
                <a:effectLst/>
              </a:rPr>
              <a:t> class, based on the type of exception that occurred.</a:t>
            </a:r>
          </a:p>
          <a:p>
            <a:pPr algn="l">
              <a:buFont typeface="+mj-lt"/>
              <a:buAutoNum type="arabicPeriod" startAt="4"/>
            </a:pPr>
            <a:r>
              <a:rPr lang="en-US" i="0" dirty="0">
                <a:effectLst/>
              </a:rPr>
              <a:t> In the exception handler method, create an instance of the custom </a:t>
            </a:r>
            <a:r>
              <a:rPr lang="en-US" i="0" dirty="0" err="1">
                <a:effectLst/>
              </a:rPr>
              <a:t>ErrorResponse</a:t>
            </a:r>
            <a:r>
              <a:rPr lang="en-US" i="0" dirty="0">
                <a:effectLst/>
              </a:rPr>
              <a:t> class and set the appropriate values. Then, return the error response as a </a:t>
            </a:r>
            <a:r>
              <a:rPr lang="en-US" i="0" dirty="0" err="1">
                <a:effectLst/>
              </a:rPr>
              <a:t>ResponseEntity</a:t>
            </a:r>
            <a:r>
              <a:rPr lang="en-US" i="0" dirty="0">
                <a:effectLst/>
              </a:rPr>
              <a:t> object.</a:t>
            </a:r>
          </a:p>
          <a:p>
            <a:pPr marL="342900" indent="-342900" algn="l">
              <a:buFont typeface="Arial" panose="020B0604020202020204" pitchFamily="34" charset="0"/>
              <a:buChar char="•"/>
            </a:pPr>
            <a:r>
              <a:rPr lang="en-US" b="0" i="0" dirty="0">
                <a:effectLst/>
              </a:rPr>
              <a:t>By implementing global exception handling in this way, developers can handle all unhandled exceptions in a centralized and consistent manner. </a:t>
            </a:r>
          </a:p>
          <a:p>
            <a:pPr marL="342900" indent="-342900" algn="l">
              <a:buFont typeface="Arial" panose="020B0604020202020204" pitchFamily="34" charset="0"/>
              <a:buChar char="•"/>
            </a:pPr>
            <a:r>
              <a:rPr lang="en-US" b="0" i="0" dirty="0">
                <a:effectLst/>
              </a:rPr>
              <a:t>This approach can help to improve the maintainability and robustness of an application by reducing the likelihood of errors caused by inconsistent exception handling code.</a:t>
            </a:r>
            <a:endParaRPr lang="en-US" i="0" dirty="0">
              <a:effectLst/>
            </a:endParaRP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85250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699246"/>
            <a:ext cx="10712824" cy="5629835"/>
          </a:xfrm>
        </p:spPr>
        <p:txBody>
          <a:bodyPr/>
          <a:lstStyle/>
          <a:p>
            <a:pPr marL="342900" indent="-342900" algn="l">
              <a:buFont typeface="Wingdings" panose="05000000000000000000" pitchFamily="2" charset="2"/>
              <a:buChar char="Ø"/>
            </a:pPr>
            <a:r>
              <a:rPr lang="en-IN" sz="2800" b="1" i="0" dirty="0">
                <a:effectLst/>
              </a:rPr>
              <a:t>Error handling and logging in Spring Boot</a:t>
            </a:r>
          </a:p>
          <a:p>
            <a:pPr marL="342900" indent="-342900" algn="l">
              <a:buFont typeface="Arial" panose="020B0604020202020204" pitchFamily="34" charset="0"/>
              <a:buChar char="•"/>
            </a:pPr>
            <a:r>
              <a:rPr lang="en-US" b="0" i="0" dirty="0">
                <a:effectLst/>
              </a:rPr>
              <a:t>Error handling and logging are essential components of any Spring Boot application. </a:t>
            </a:r>
          </a:p>
          <a:p>
            <a:pPr marL="342900" indent="-342900" algn="l">
              <a:buFont typeface="Arial" panose="020B0604020202020204" pitchFamily="34" charset="0"/>
              <a:buChar char="•"/>
            </a:pPr>
            <a:r>
              <a:rPr lang="en-US" b="0" i="0" dirty="0">
                <a:effectLst/>
              </a:rPr>
              <a:t>Effective error handling can help to improve the reliability and maintainability of an application, while logging can provide valuable information for debugging and troubleshooting.</a:t>
            </a:r>
          </a:p>
          <a:p>
            <a:pPr marL="342900" indent="-342900" algn="l">
              <a:buFont typeface="Wingdings" panose="05000000000000000000" pitchFamily="2" charset="2"/>
              <a:buChar char="Ø"/>
            </a:pPr>
            <a:r>
              <a:rPr lang="en-US" b="0" i="0" dirty="0">
                <a:effectLst/>
              </a:rPr>
              <a:t>Here are some best practices for error handling and logging in Spring Boot:</a:t>
            </a:r>
          </a:p>
          <a:p>
            <a:pPr algn="l">
              <a:buFont typeface="+mj-lt"/>
              <a:buAutoNum type="arabicPeriod"/>
            </a:pPr>
            <a:r>
              <a:rPr lang="en-US" b="0" i="0" dirty="0">
                <a:effectLst/>
              </a:rPr>
              <a:t> Use Spring Boot's global exception handling to handle all unhandled exceptions in a centralized and consistent manner. This can be achieved by creating a class annotated with @ControllerAdvice and defining methods annotated with @ExceptionHandler to handle different types of exceptions.</a:t>
            </a:r>
          </a:p>
          <a:p>
            <a:pPr algn="l">
              <a:buFont typeface="+mj-lt"/>
              <a:buAutoNum type="arabicPeriod"/>
            </a:pPr>
            <a:r>
              <a:rPr lang="en-US" b="0" i="0" dirty="0">
                <a:effectLst/>
              </a:rPr>
              <a:t> Use appropriate HTTP status codes when returning error responses to clients. This can help to provide clear and consistent error messages to clients and help them to identify and resolve issues more quickly.</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55528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1174375"/>
            <a:ext cx="10479741" cy="5154705"/>
          </a:xfrm>
        </p:spPr>
        <p:txBody>
          <a:bodyPr/>
          <a:lstStyle/>
          <a:p>
            <a:pPr algn="l"/>
            <a:r>
              <a:rPr lang="en-US" dirty="0"/>
              <a:t>3. </a:t>
            </a:r>
            <a:r>
              <a:rPr lang="en-US" b="0" i="0" dirty="0">
                <a:effectLst/>
              </a:rPr>
              <a:t>Use Spring Boot's logging framework to log relevant information when an error occurs. Spring Boot uses </a:t>
            </a:r>
            <a:r>
              <a:rPr lang="en-US" b="0" i="0" dirty="0" err="1">
                <a:effectLst/>
              </a:rPr>
              <a:t>Logback</a:t>
            </a:r>
            <a:r>
              <a:rPr lang="en-US" b="0" i="0" dirty="0">
                <a:effectLst/>
              </a:rPr>
              <a:t> as its default logging framework, but other logging frameworks such as Log4j2 and Java Util Logging can also be used. Use log levels appropriately to log relevant information for debugging and troubleshooting.</a:t>
            </a:r>
          </a:p>
          <a:p>
            <a:pPr algn="l"/>
            <a:r>
              <a:rPr lang="en-US" dirty="0"/>
              <a:t>4.</a:t>
            </a:r>
            <a:r>
              <a:rPr lang="en-US" b="0" i="0" dirty="0">
                <a:effectLst/>
              </a:rPr>
              <a:t> Customize error pages to provide a better user experience for clients when an error occurs. This can be achieved by creating a custom error page and configuring Spring Boot to use it.</a:t>
            </a:r>
          </a:p>
          <a:p>
            <a:pPr algn="l"/>
            <a:r>
              <a:rPr lang="en-US" dirty="0"/>
              <a:t>5.</a:t>
            </a:r>
            <a:r>
              <a:rPr lang="en-US" b="0" i="0" dirty="0">
                <a:effectLst/>
              </a:rPr>
              <a:t> Use AOP (Aspect Oriented Programming) to create custom logging aspects that can be applied to specific methods or classes. This can help to provide additional context and information when an error occurs and can also help to improve the maintainability of logging code.</a:t>
            </a:r>
          </a:p>
          <a:p>
            <a:pPr algn="l"/>
            <a:r>
              <a:rPr lang="en-US" dirty="0"/>
              <a:t>6.</a:t>
            </a:r>
            <a:r>
              <a:rPr lang="en-US" b="0" i="0" dirty="0">
                <a:effectLst/>
              </a:rPr>
              <a:t> Use monitoring tools such as Spring Boot Actuator to monitor the health and performance of the application. These tools can provide valuable information for identifying and resolving issues proactively.</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22938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806824"/>
            <a:ext cx="10784541" cy="5522257"/>
          </a:xfrm>
        </p:spPr>
        <p:txBody>
          <a:bodyPr>
            <a:normAutofit/>
          </a:bodyPr>
          <a:lstStyle/>
          <a:p>
            <a:pPr marL="342900" indent="-342900" algn="l">
              <a:buFont typeface="Wingdings" panose="05000000000000000000" pitchFamily="2" charset="2"/>
              <a:buChar char="Ø"/>
            </a:pPr>
            <a:r>
              <a:rPr lang="en-US" b="1" i="0" dirty="0">
                <a:effectLst/>
              </a:rPr>
              <a:t>Advantages of Generic Exception Handling:</a:t>
            </a:r>
          </a:p>
          <a:p>
            <a:pPr algn="l">
              <a:buFont typeface="+mj-lt"/>
              <a:buAutoNum type="arabicPeriod"/>
            </a:pPr>
            <a:r>
              <a:rPr lang="en-US" b="1" i="0" dirty="0">
                <a:effectLst/>
              </a:rPr>
              <a:t> Consistency: </a:t>
            </a:r>
            <a:r>
              <a:rPr lang="en-US" b="0" i="0" dirty="0">
                <a:effectLst/>
              </a:rPr>
              <a:t>With Generic Exception Handling, all the exceptions are handled in a centralized location, making the code consistent throughout the application.</a:t>
            </a:r>
          </a:p>
          <a:p>
            <a:pPr algn="l">
              <a:buFont typeface="+mj-lt"/>
              <a:buAutoNum type="arabicPeriod"/>
            </a:pPr>
            <a:r>
              <a:rPr lang="en-US" b="1" i="0" dirty="0">
                <a:effectLst/>
              </a:rPr>
              <a:t> Improved Code Maintainability: </a:t>
            </a:r>
            <a:r>
              <a:rPr lang="en-US" i="0" dirty="0">
                <a:effectLst/>
              </a:rPr>
              <a:t>Generic Exception Handling helps in reducing the code redundancy that occurs in multiple places across the application, making it easier to maintain the code.</a:t>
            </a:r>
          </a:p>
          <a:p>
            <a:pPr algn="l">
              <a:buFont typeface="+mj-lt"/>
              <a:buAutoNum type="arabicPeriod"/>
            </a:pPr>
            <a:r>
              <a:rPr lang="en-US" b="1" i="0" dirty="0">
                <a:effectLst/>
              </a:rPr>
              <a:t> Reduced Development Time</a:t>
            </a:r>
            <a:r>
              <a:rPr lang="en-US" i="0" dirty="0">
                <a:effectLst/>
              </a:rPr>
              <a:t>: By using Generic Exception Handling, developers can save time that would otherwise be spent on writing and maintaining the exception handling code at multiple places in the application.</a:t>
            </a:r>
          </a:p>
          <a:p>
            <a:pPr algn="l">
              <a:buFont typeface="+mj-lt"/>
              <a:buAutoNum type="arabicPeriod"/>
            </a:pPr>
            <a:r>
              <a:rPr lang="en-US" b="1" i="0" dirty="0">
                <a:effectLst/>
              </a:rPr>
              <a:t> Better User Experience: </a:t>
            </a:r>
            <a:r>
              <a:rPr lang="en-US" i="0" dirty="0">
                <a:effectLst/>
              </a:rPr>
              <a:t>When a user encounters an error, it's important to provide them with clear and meaningful error messages. Generic Exception Handling can help in providing users with clear error messages.</a:t>
            </a:r>
          </a:p>
          <a:p>
            <a:pPr algn="l">
              <a:buFont typeface="+mj-lt"/>
              <a:buAutoNum type="arabicPeriod"/>
            </a:pPr>
            <a:r>
              <a:rPr lang="en-US" b="1" i="0" dirty="0">
                <a:effectLst/>
              </a:rPr>
              <a:t> Improved Debugging and Troubleshooting: </a:t>
            </a:r>
            <a:r>
              <a:rPr lang="en-US" i="0" dirty="0">
                <a:effectLst/>
              </a:rPr>
              <a:t>With a centralized exception handling mechanism, it becomes easier to debug and troubleshoot any issues that may occur</a:t>
            </a:r>
            <a:r>
              <a:rPr lang="en-US" b="1" i="0" dirty="0">
                <a:effectLst/>
              </a:rPr>
              <a:t>.</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54579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779928"/>
            <a:ext cx="10847294" cy="5549153"/>
          </a:xfrm>
        </p:spPr>
        <p:txBody>
          <a:bodyPr/>
          <a:lstStyle/>
          <a:p>
            <a:pPr marL="342900" indent="-342900" algn="l">
              <a:buFont typeface="Wingdings" panose="05000000000000000000" pitchFamily="2" charset="2"/>
              <a:buChar char="Ø"/>
            </a:pPr>
            <a:r>
              <a:rPr lang="en-US" sz="2800" b="1" i="0" dirty="0">
                <a:effectLst/>
              </a:rPr>
              <a:t>Disadvantages of Generic Exception Handling:</a:t>
            </a:r>
          </a:p>
          <a:p>
            <a:pPr algn="l">
              <a:buFont typeface="+mj-lt"/>
              <a:buAutoNum type="arabicPeriod"/>
            </a:pPr>
            <a:r>
              <a:rPr lang="en-US" b="1" i="0" dirty="0">
                <a:effectLst/>
              </a:rPr>
              <a:t>Loss of Context: </a:t>
            </a:r>
            <a:r>
              <a:rPr lang="en-US" b="0" i="0" dirty="0">
                <a:effectLst/>
              </a:rPr>
              <a:t>Generic Exception Handling can sometimes lead to a loss of context when handling exceptions. The application may not provide enough information to the user or developer about what caused the exception.</a:t>
            </a:r>
          </a:p>
          <a:p>
            <a:pPr algn="l">
              <a:buFont typeface="+mj-lt"/>
              <a:buAutoNum type="arabicPeriod"/>
            </a:pPr>
            <a:r>
              <a:rPr lang="en-US" b="1" i="0" dirty="0">
                <a:effectLst/>
              </a:rPr>
              <a:t>Over-Abstraction: </a:t>
            </a:r>
            <a:r>
              <a:rPr lang="en-US" b="0" i="0" dirty="0">
                <a:effectLst/>
              </a:rPr>
              <a:t>Sometimes, abstraction can lead to more complexity and can make it harder to understand the code.</a:t>
            </a:r>
          </a:p>
          <a:p>
            <a:pPr algn="l">
              <a:buFont typeface="+mj-lt"/>
              <a:buAutoNum type="arabicPeriod"/>
            </a:pPr>
            <a:r>
              <a:rPr lang="en-US" b="1" i="0" dirty="0">
                <a:effectLst/>
              </a:rPr>
              <a:t>Limited Flexibility: </a:t>
            </a:r>
            <a:r>
              <a:rPr lang="en-US" b="0" i="0" dirty="0">
                <a:effectLst/>
              </a:rPr>
              <a:t>Generic Exception Handling may not provide the flexibility required to handle specific exceptions in a particular way.</a:t>
            </a:r>
          </a:p>
          <a:p>
            <a:pPr algn="l">
              <a:buFont typeface="+mj-lt"/>
              <a:buAutoNum type="arabicPeriod"/>
            </a:pPr>
            <a:r>
              <a:rPr lang="en-US" b="1" i="0" dirty="0">
                <a:effectLst/>
              </a:rPr>
              <a:t>Performance Overhead: </a:t>
            </a:r>
            <a:r>
              <a:rPr lang="en-US" b="0" i="0" dirty="0">
                <a:effectLst/>
              </a:rPr>
              <a:t>Implementing a centralized exception handling mechanism may come with some performance overhead.</a:t>
            </a:r>
          </a:p>
          <a:p>
            <a:pPr algn="l">
              <a:buFont typeface="+mj-lt"/>
              <a:buAutoNum type="arabicPeriod"/>
            </a:pPr>
            <a:r>
              <a:rPr lang="en-US" b="1" i="0" dirty="0">
                <a:effectLst/>
              </a:rPr>
              <a:t>Security Concerns: </a:t>
            </a:r>
            <a:r>
              <a:rPr lang="en-US" b="0" i="0" dirty="0">
                <a:effectLst/>
              </a:rPr>
              <a:t>If the exception handling is not implemented correctly, it may expose security vulnerabilities and lead to security breaches.</a:t>
            </a:r>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73987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762000"/>
            <a:ext cx="10668000" cy="5567082"/>
          </a:xfrm>
        </p:spPr>
        <p:txBody>
          <a:bodyPr/>
          <a:lstStyle/>
          <a:p>
            <a:pPr algn="l"/>
            <a:r>
              <a:rPr lang="en-US" sz="2800" b="1" i="0" dirty="0">
                <a:effectLst/>
              </a:rPr>
              <a:t>What is Handling correct error codes</a:t>
            </a:r>
          </a:p>
          <a:p>
            <a:pPr marL="342900" indent="-342900" algn="l">
              <a:buFont typeface="Arial" panose="020B0604020202020204" pitchFamily="34" charset="0"/>
              <a:buChar char="•"/>
            </a:pPr>
            <a:r>
              <a:rPr lang="en-IN" b="0" i="0" dirty="0">
                <a:effectLst/>
              </a:rPr>
              <a:t>In Spring Boot, handling correct error codes means returning the appropriate HTTP status codes in response to client requests. </a:t>
            </a:r>
          </a:p>
          <a:p>
            <a:pPr marL="342900" indent="-342900" algn="l">
              <a:buFont typeface="Arial" panose="020B0604020202020204" pitchFamily="34" charset="0"/>
              <a:buChar char="•"/>
            </a:pPr>
            <a:r>
              <a:rPr lang="en-IN" b="0" i="0" dirty="0">
                <a:effectLst/>
              </a:rPr>
              <a:t>Spring Boot provides several mechanisms for handling HTTP status codes, including global exception handling, response entity, and controller advice.</a:t>
            </a:r>
            <a:endParaRPr lang="en-US" dirty="0"/>
          </a:p>
          <a:p>
            <a:pPr marL="342900" indent="-342900" algn="l">
              <a:buFont typeface="Wingdings" panose="05000000000000000000" pitchFamily="2" charset="2"/>
              <a:buChar char="Ø"/>
            </a:pPr>
            <a:r>
              <a:rPr lang="en-US" b="0" i="0" dirty="0">
                <a:effectLst/>
              </a:rPr>
              <a:t>Here are some best practices for handling correct error codes in Spring Boot:</a:t>
            </a:r>
          </a:p>
          <a:p>
            <a:pPr marL="457200" indent="-457200" algn="l">
              <a:buFont typeface="+mj-lt"/>
              <a:buAutoNum type="arabicPeriod"/>
            </a:pPr>
            <a:r>
              <a:rPr lang="en-US" b="0" i="0" dirty="0">
                <a:effectLst/>
              </a:rPr>
              <a:t>Use the appropriate HTTP status codes to communicate the status of the response. For example, return a 200 status code for a successful response, a 400 status code for a bad request, a 404 status code for a resource not found, and a 500 status code for an internal server error.</a:t>
            </a:r>
          </a:p>
          <a:p>
            <a:pPr marL="457200" indent="-457200" algn="l">
              <a:buFont typeface="+mj-lt"/>
              <a:buAutoNum type="arabicPeriod"/>
            </a:pPr>
            <a:r>
              <a:rPr lang="en-US" b="0" i="0" dirty="0">
                <a:effectLst/>
              </a:rPr>
              <a:t>Use the Response Status annotation to set the HTTP status code for a controller method. For example, @ResponseStatus(HttpStatus.OK) can be used to set the HTTP status code to 200 for a successful response.</a:t>
            </a:r>
          </a:p>
          <a:p>
            <a:pPr algn="l"/>
            <a:endParaRPr lang="en-US" b="0" i="0" dirty="0">
              <a:effectLst/>
            </a:endParaRP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423303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770964"/>
            <a:ext cx="10847294" cy="5558117"/>
          </a:xfrm>
        </p:spPr>
        <p:txBody>
          <a:bodyPr/>
          <a:lstStyle/>
          <a:p>
            <a:pPr marL="457200" indent="-457200" algn="l">
              <a:buFont typeface="Wingdings" panose="05000000000000000000" pitchFamily="2" charset="2"/>
              <a:buChar char="Ø"/>
            </a:pPr>
            <a:r>
              <a:rPr lang="en-IN" sz="3200" b="1" i="0" dirty="0">
                <a:effectLst/>
              </a:rPr>
              <a:t>What is HATEOAS?</a:t>
            </a:r>
          </a:p>
          <a:p>
            <a:pPr marL="342900" indent="-342900" algn="l">
              <a:buFont typeface="Arial" panose="020B0604020202020204" pitchFamily="34" charset="0"/>
              <a:buChar char="•"/>
            </a:pPr>
            <a:r>
              <a:rPr lang="en-US" b="0" i="0" dirty="0">
                <a:effectLst/>
              </a:rPr>
              <a:t>HATEOAS (Hypermedia as the Engine of Application State) is a constraint of the REST architecture that requires the response of a web service to contain hypermedia links that help clients navigate the API. </a:t>
            </a:r>
          </a:p>
          <a:p>
            <a:pPr marL="342900" indent="-342900" algn="l">
              <a:buFont typeface="Arial" panose="020B0604020202020204" pitchFamily="34" charset="0"/>
              <a:buChar char="•"/>
            </a:pPr>
            <a:r>
              <a:rPr lang="en-US" b="0" i="0" dirty="0">
                <a:effectLst/>
              </a:rPr>
              <a:t>In Spring Boot, HATEOAS support is provided by the Spring HATEOAS library.</a:t>
            </a:r>
          </a:p>
          <a:p>
            <a:pPr marL="342900" indent="-342900" algn="l">
              <a:buFont typeface="Arial" panose="020B0604020202020204" pitchFamily="34" charset="0"/>
              <a:buChar char="•"/>
            </a:pPr>
            <a:r>
              <a:rPr lang="en-US" b="0" i="0" dirty="0">
                <a:effectLst/>
              </a:rPr>
              <a:t>HATEOAS is important because it allows clients to discover and interact with resources in a web service in a self-documenting manner. </a:t>
            </a:r>
          </a:p>
          <a:p>
            <a:pPr marL="342900" indent="-342900" algn="l">
              <a:buFont typeface="Arial" panose="020B0604020202020204" pitchFamily="34" charset="0"/>
              <a:buChar char="•"/>
            </a:pPr>
            <a:r>
              <a:rPr lang="en-US" b="0" i="0" dirty="0">
                <a:effectLst/>
              </a:rPr>
              <a:t>Clients can navigate through the links provided in the response to discover new resources, perform actions on them, and retrieve related information.</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58680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1039906"/>
            <a:ext cx="10443882" cy="5289176"/>
          </a:xfrm>
        </p:spPr>
        <p:txBody>
          <a:bodyPr>
            <a:normAutofit lnSpcReduction="10000"/>
          </a:bodyPr>
          <a:lstStyle/>
          <a:p>
            <a:pPr algn="l"/>
            <a:r>
              <a:rPr lang="en-US" b="1" i="0" dirty="0">
                <a:effectLst/>
              </a:rPr>
              <a:t>The Spring HATEOAS library provides several classes and interfaces to support HATEOAS in Spring Boot applications, including:</a:t>
            </a:r>
          </a:p>
          <a:p>
            <a:pPr algn="l">
              <a:buFont typeface="+mj-lt"/>
              <a:buAutoNum type="arabicPeriod"/>
            </a:pPr>
            <a:r>
              <a:rPr lang="en-US" b="1" dirty="0"/>
              <a:t> </a:t>
            </a:r>
            <a:r>
              <a:rPr lang="en-US" b="1" i="0" dirty="0">
                <a:effectLst/>
              </a:rPr>
              <a:t>Resource: </a:t>
            </a:r>
            <a:r>
              <a:rPr lang="en-US" b="0" i="0" dirty="0">
                <a:effectLst/>
              </a:rPr>
              <a:t>Represents a resource in the API and contains a link to the resource and its data.</a:t>
            </a:r>
          </a:p>
          <a:p>
            <a:pPr algn="l">
              <a:buFont typeface="+mj-lt"/>
              <a:buAutoNum type="arabicPeriod"/>
            </a:pPr>
            <a:r>
              <a:rPr lang="en-US" b="1" i="0" dirty="0">
                <a:effectLst/>
              </a:rPr>
              <a:t> </a:t>
            </a:r>
            <a:r>
              <a:rPr lang="en-US" b="1" i="0" dirty="0" err="1">
                <a:effectLst/>
              </a:rPr>
              <a:t>ResourceAssembler</a:t>
            </a:r>
            <a:r>
              <a:rPr lang="en-US" b="1" i="0" dirty="0">
                <a:effectLst/>
              </a:rPr>
              <a:t>: </a:t>
            </a:r>
            <a:r>
              <a:rPr lang="en-US" b="0" i="0" dirty="0">
                <a:effectLst/>
              </a:rPr>
              <a:t>Converts domain objects to Resource objects and adds links to them.</a:t>
            </a:r>
          </a:p>
          <a:p>
            <a:pPr algn="l">
              <a:buFont typeface="+mj-lt"/>
              <a:buAutoNum type="arabicPeriod"/>
            </a:pPr>
            <a:r>
              <a:rPr lang="en-US" b="1" i="0" dirty="0">
                <a:effectLst/>
              </a:rPr>
              <a:t> Link: </a:t>
            </a:r>
            <a:r>
              <a:rPr lang="en-US" b="0" i="0" dirty="0">
                <a:effectLst/>
              </a:rPr>
              <a:t>Represents a hyperlink to a resource or an action that can be performed on a resource.</a:t>
            </a:r>
          </a:p>
          <a:p>
            <a:pPr algn="l">
              <a:buFont typeface="+mj-lt"/>
              <a:buAutoNum type="arabicPeriod"/>
            </a:pPr>
            <a:r>
              <a:rPr lang="en-US" b="1" i="0" dirty="0">
                <a:effectLst/>
              </a:rPr>
              <a:t> </a:t>
            </a:r>
            <a:r>
              <a:rPr lang="en-US" b="1" i="0" dirty="0" err="1">
                <a:effectLst/>
              </a:rPr>
              <a:t>ControllerLinkBuilder</a:t>
            </a:r>
            <a:r>
              <a:rPr lang="en-US" b="1" i="0" dirty="0">
                <a:effectLst/>
              </a:rPr>
              <a:t>: </a:t>
            </a:r>
            <a:r>
              <a:rPr lang="en-US" i="0" dirty="0">
                <a:effectLst/>
              </a:rPr>
              <a:t>A utility class that creates links based on controller methods and their parameters.</a:t>
            </a:r>
          </a:p>
          <a:p>
            <a:pPr algn="l">
              <a:buFont typeface="+mj-lt"/>
              <a:buAutoNum type="arabicPeriod"/>
            </a:pPr>
            <a:r>
              <a:rPr lang="en-US" b="1" i="0" dirty="0">
                <a:effectLst/>
              </a:rPr>
              <a:t> </a:t>
            </a:r>
            <a:r>
              <a:rPr lang="en-US" b="1" i="0" dirty="0" err="1">
                <a:effectLst/>
              </a:rPr>
              <a:t>RepresentationModel</a:t>
            </a:r>
            <a:r>
              <a:rPr lang="en-US" b="1" i="0" dirty="0">
                <a:effectLst/>
              </a:rPr>
              <a:t>: </a:t>
            </a:r>
            <a:r>
              <a:rPr lang="en-US" i="0" dirty="0">
                <a:effectLst/>
              </a:rPr>
              <a:t>An abstract base class for resources that contains links to other resources.</a:t>
            </a:r>
          </a:p>
          <a:p>
            <a:pPr algn="l"/>
            <a:r>
              <a:rPr lang="en-US" b="0" i="0" dirty="0">
                <a:effectLst/>
              </a:rPr>
              <a:t>By using these classes and interfaces, developers can easily implement HATEOAS in Spring Boot applications and provide a self-documenting and discoverable API to clients.</a:t>
            </a:r>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6707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582205"/>
            <a:ext cx="10847294" cy="5961015"/>
          </a:xfrm>
        </p:spPr>
        <p:txBody>
          <a:bodyPr/>
          <a:lstStyle/>
          <a:p>
            <a:pPr marL="342900" indent="-342900" algn="l">
              <a:buFont typeface="Wingdings" panose="05000000000000000000" pitchFamily="2" charset="2"/>
              <a:buChar char="Ø"/>
            </a:pPr>
            <a:r>
              <a:rPr lang="en-US" sz="2800" b="1" i="0" dirty="0">
                <a:effectLst/>
              </a:rPr>
              <a:t>HATEOAS implementation in Spring Boot applications</a:t>
            </a:r>
          </a:p>
          <a:p>
            <a:pPr algn="l"/>
            <a:r>
              <a:rPr lang="en-US" b="0" i="0" dirty="0">
                <a:effectLst/>
              </a:rPr>
              <a:t>HATEOAS implementation in Spring Boot applications involves using the Spring HATEOAS library to create hypermedia links between resources in a RESTful API. </a:t>
            </a:r>
          </a:p>
          <a:p>
            <a:pPr algn="l"/>
            <a:r>
              <a:rPr lang="en-US" b="0" i="0" dirty="0">
                <a:effectLst/>
              </a:rPr>
              <a:t>Here are the steps to implement HATEOAS in Spring Boot:</a:t>
            </a:r>
          </a:p>
          <a:p>
            <a:pPr algn="l">
              <a:buFont typeface="+mj-lt"/>
              <a:buAutoNum type="arabicPeriod"/>
            </a:pPr>
            <a:r>
              <a:rPr lang="en-US" b="0" i="0" dirty="0">
                <a:effectLst/>
              </a:rPr>
              <a:t>  Include the Spring HATEOAS dependency in your project. You can add the following dependency to your Maven pom.xml file:</a:t>
            </a:r>
          </a:p>
          <a:p>
            <a:pPr marL="914400" lvl="1" indent="-457200" algn="l">
              <a:buFont typeface="+mj-lt"/>
              <a:buAutoNum type="arabicPeriod"/>
            </a:pPr>
            <a:r>
              <a:rPr lang="en-IN" sz="2400" dirty="0"/>
              <a:t>&lt;dependency&gt;</a:t>
            </a:r>
          </a:p>
          <a:p>
            <a:pPr marL="914400" lvl="1" indent="-457200" algn="l">
              <a:buFont typeface="+mj-lt"/>
              <a:buAutoNum type="arabicPeriod"/>
            </a:pPr>
            <a:r>
              <a:rPr lang="en-IN" sz="2400" dirty="0"/>
              <a:t>    &lt;</a:t>
            </a:r>
            <a:r>
              <a:rPr lang="en-IN" sz="2400" dirty="0" err="1"/>
              <a:t>groupId</a:t>
            </a:r>
            <a:r>
              <a:rPr lang="en-IN" sz="2400" dirty="0"/>
              <a:t>&gt;</a:t>
            </a:r>
            <a:r>
              <a:rPr lang="en-IN" sz="2400" dirty="0" err="1"/>
              <a:t>org.springframework.hateoas</a:t>
            </a:r>
            <a:r>
              <a:rPr lang="en-IN" sz="2400" dirty="0"/>
              <a:t>&lt;/</a:t>
            </a:r>
            <a:r>
              <a:rPr lang="en-IN" sz="2400" dirty="0" err="1"/>
              <a:t>groupId</a:t>
            </a:r>
            <a:r>
              <a:rPr lang="en-IN" sz="2400" dirty="0"/>
              <a:t>&gt;</a:t>
            </a:r>
          </a:p>
          <a:p>
            <a:pPr marL="914400" lvl="1" indent="-457200" algn="l">
              <a:buFont typeface="+mj-lt"/>
              <a:buAutoNum type="arabicPeriod"/>
            </a:pPr>
            <a:r>
              <a:rPr lang="en-IN" sz="2400" dirty="0"/>
              <a:t>    &lt;</a:t>
            </a:r>
            <a:r>
              <a:rPr lang="en-IN" sz="2400" dirty="0" err="1"/>
              <a:t>artifactId</a:t>
            </a:r>
            <a:r>
              <a:rPr lang="en-IN" sz="2400" dirty="0"/>
              <a:t>&gt;spring-</a:t>
            </a:r>
            <a:r>
              <a:rPr lang="en-IN" sz="2400" dirty="0" err="1"/>
              <a:t>hateoas</a:t>
            </a:r>
            <a:r>
              <a:rPr lang="en-IN" sz="2400" dirty="0"/>
              <a:t>&lt;/</a:t>
            </a:r>
            <a:r>
              <a:rPr lang="en-IN" sz="2400" dirty="0" err="1"/>
              <a:t>artifactId</a:t>
            </a:r>
            <a:r>
              <a:rPr lang="en-IN" sz="2400" dirty="0"/>
              <a:t>&gt;</a:t>
            </a:r>
          </a:p>
          <a:p>
            <a:pPr marL="914400" lvl="1" indent="-457200" algn="l">
              <a:buFont typeface="+mj-lt"/>
              <a:buAutoNum type="arabicPeriod"/>
            </a:pPr>
            <a:r>
              <a:rPr lang="en-IN" sz="2400" dirty="0"/>
              <a:t>    &lt;version&gt;0.25.3&lt;/version&gt;</a:t>
            </a:r>
          </a:p>
          <a:p>
            <a:pPr marL="914400" lvl="1" indent="-457200" algn="l">
              <a:buFont typeface="+mj-lt"/>
              <a:buAutoNum type="arabicPeriod"/>
            </a:pPr>
            <a:r>
              <a:rPr lang="en-IN" sz="2400" dirty="0"/>
              <a:t>&lt;/dependency&gt;</a:t>
            </a:r>
          </a:p>
          <a:p>
            <a:pPr algn="l"/>
            <a:r>
              <a:rPr lang="en-US" b="0" i="0" dirty="0">
                <a:effectLst/>
              </a:rPr>
              <a:t>2.  Define your domain model classes and annotate them with @Entity and @Id to enable them to be persisted to a database.</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4077144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995082"/>
            <a:ext cx="10067365" cy="5334000"/>
          </a:xfrm>
        </p:spPr>
        <p:txBody>
          <a:bodyPr>
            <a:normAutofit/>
          </a:bodyPr>
          <a:lstStyle/>
          <a:p>
            <a:pPr algn="l"/>
            <a:r>
              <a:rPr lang="en-US" dirty="0"/>
              <a:t>3. </a:t>
            </a:r>
            <a:r>
              <a:rPr lang="en-US" b="0" i="0" dirty="0">
                <a:effectLst/>
              </a:rPr>
              <a:t>Create a </a:t>
            </a:r>
            <a:r>
              <a:rPr lang="en-US" b="0" i="0" dirty="0" err="1">
                <a:effectLst/>
              </a:rPr>
              <a:t>ResourceAssembler</a:t>
            </a:r>
            <a:r>
              <a:rPr lang="en-US" b="0" i="0" dirty="0">
                <a:effectLst/>
              </a:rPr>
              <a:t> class for each of your domain classes. This class is responsible for converting a domain object into a Resource object that contains links to related resources</a:t>
            </a:r>
          </a:p>
          <a:p>
            <a:pPr algn="l"/>
            <a:r>
              <a:rPr lang="en-US" b="0" i="0" dirty="0">
                <a:effectLst/>
              </a:rPr>
              <a:t>4. Define your REST controller classes and annotate them with @RestController to indicate that they are REST controllers. Define your CRUD (Create, Read, Update, Delete) methods in these controllers to handle requests and responses for your domain objects.</a:t>
            </a:r>
          </a:p>
          <a:p>
            <a:pPr algn="l"/>
            <a:r>
              <a:rPr lang="en-US" b="0" i="0" dirty="0">
                <a:effectLst/>
              </a:rPr>
              <a:t>5. Use the @Autowired annotation to inject your </a:t>
            </a:r>
            <a:r>
              <a:rPr lang="en-US" b="0" i="0" dirty="0" err="1">
                <a:effectLst/>
              </a:rPr>
              <a:t>ResourceAssembler</a:t>
            </a:r>
            <a:r>
              <a:rPr lang="en-US" b="0" i="0" dirty="0">
                <a:effectLst/>
              </a:rPr>
              <a:t> classes into your controller classes.</a:t>
            </a:r>
          </a:p>
          <a:p>
            <a:pPr algn="l"/>
            <a:r>
              <a:rPr lang="en-US" b="0" i="0" dirty="0">
                <a:effectLst/>
              </a:rPr>
              <a:t>6. In your controller methods, use your </a:t>
            </a:r>
            <a:r>
              <a:rPr lang="en-US" b="0" i="0" dirty="0" err="1">
                <a:effectLst/>
              </a:rPr>
              <a:t>ResourceAssembler</a:t>
            </a:r>
            <a:r>
              <a:rPr lang="en-US" b="0" i="0" dirty="0">
                <a:effectLst/>
              </a:rPr>
              <a:t> classes to convert your domain objects into Resource objects that contain hypermedia links to related resources.</a:t>
            </a:r>
          </a:p>
          <a:p>
            <a:pPr algn="l"/>
            <a:r>
              <a:rPr lang="en-US" b="0" i="0" dirty="0">
                <a:effectLst/>
              </a:rPr>
              <a:t>7. Return the Resource objects from your controller methods instead of returning the domain objects directly.</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95499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788894"/>
            <a:ext cx="10748682" cy="5540188"/>
          </a:xfrm>
        </p:spPr>
        <p:txBody>
          <a:bodyPr>
            <a:normAutofit/>
          </a:bodyPr>
          <a:lstStyle/>
          <a:p>
            <a:pPr algn="l"/>
            <a:r>
              <a:rPr lang="en-US" sz="3200" b="1" i="0" dirty="0">
                <a:effectLst/>
              </a:rPr>
              <a:t>What is Content Negotiation in Spring boot?</a:t>
            </a:r>
          </a:p>
          <a:p>
            <a:pPr marL="342900" indent="-342900" algn="l">
              <a:buFont typeface="Arial" panose="020B0604020202020204" pitchFamily="34" charset="0"/>
              <a:buChar char="•"/>
            </a:pPr>
            <a:r>
              <a:rPr lang="en-US" dirty="0"/>
              <a:t>Content negotiation is the process of selecting the most appropriate representation of a resource based on the client's request. </a:t>
            </a:r>
          </a:p>
          <a:p>
            <a:pPr marL="342900" indent="-342900" algn="l">
              <a:buFont typeface="Arial" panose="020B0604020202020204" pitchFamily="34" charset="0"/>
              <a:buChar char="•"/>
            </a:pPr>
            <a:r>
              <a:rPr lang="en-US" dirty="0"/>
              <a:t>In the context of Spring Boot, content negotiation allows clients to request resources in different formats, such as JSON, XML, or HTML, and for the server to respond with the appropriate representation based on the client's request.</a:t>
            </a:r>
          </a:p>
          <a:p>
            <a:pPr marL="342900" indent="-342900" algn="l">
              <a:buFont typeface="Arial" panose="020B0604020202020204" pitchFamily="34" charset="0"/>
              <a:buChar char="•"/>
            </a:pPr>
            <a:r>
              <a:rPr lang="en-US" dirty="0"/>
              <a:t>Spring Boot provides a number of ways to perform content negotiation. </a:t>
            </a:r>
          </a:p>
          <a:p>
            <a:pPr marL="342900" indent="-342900" algn="l">
              <a:buFont typeface="Arial" panose="020B0604020202020204" pitchFamily="34" charset="0"/>
              <a:buChar char="•"/>
            </a:pPr>
            <a:r>
              <a:rPr lang="en-US" dirty="0"/>
              <a:t>One common approach is to use the produces attribute of the @RequestMapping annotation to specify the content types that a method can produce. </a:t>
            </a:r>
          </a:p>
          <a:p>
            <a:pPr algn="l"/>
            <a:r>
              <a:rPr lang="en-US" dirty="0"/>
              <a:t> </a:t>
            </a:r>
            <a:endParaRPr lang="en-IN" b="1"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36348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582206"/>
            <a:ext cx="10847294" cy="5746876"/>
          </a:xfrm>
        </p:spPr>
        <p:txBody>
          <a:bodyPr>
            <a:normAutofit lnSpcReduction="10000"/>
          </a:bodyPr>
          <a:lstStyle/>
          <a:p>
            <a:pPr marL="342900" indent="-342900" algn="l">
              <a:buFont typeface="Wingdings" panose="05000000000000000000" pitchFamily="2" charset="2"/>
              <a:buChar char="Ø"/>
            </a:pPr>
            <a:r>
              <a:rPr lang="en-US" dirty="0"/>
              <a:t> </a:t>
            </a:r>
            <a:r>
              <a:rPr lang="en-US" sz="2800" b="1" dirty="0"/>
              <a:t>For example:</a:t>
            </a:r>
          </a:p>
          <a:p>
            <a:pPr marL="457200" indent="-457200" algn="l">
              <a:buFont typeface="+mj-lt"/>
              <a:buAutoNum type="arabicPeriod"/>
            </a:pPr>
            <a:r>
              <a:rPr lang="en-IN" dirty="0"/>
              <a:t>@Configuration</a:t>
            </a:r>
          </a:p>
          <a:p>
            <a:pPr marL="457200" indent="-457200" algn="l">
              <a:buFont typeface="+mj-lt"/>
              <a:buAutoNum type="arabicPeriod"/>
            </a:pPr>
            <a:r>
              <a:rPr lang="en-IN" dirty="0"/>
              <a:t>public class </a:t>
            </a:r>
            <a:r>
              <a:rPr lang="en-IN" dirty="0" err="1"/>
              <a:t>WebConfig</a:t>
            </a:r>
            <a:r>
              <a:rPr lang="en-IN" dirty="0"/>
              <a:t> implements </a:t>
            </a:r>
            <a:r>
              <a:rPr lang="en-IN" dirty="0" err="1"/>
              <a:t>WebMvcConfigurer</a:t>
            </a:r>
            <a:r>
              <a:rPr lang="en-IN" dirty="0"/>
              <a:t> {</a:t>
            </a:r>
          </a:p>
          <a:p>
            <a:pPr marL="457200" indent="-457200" algn="l">
              <a:buFont typeface="+mj-lt"/>
              <a:buAutoNum type="arabicPeriod"/>
            </a:pPr>
            <a:r>
              <a:rPr lang="en-IN" dirty="0"/>
              <a:t> </a:t>
            </a:r>
          </a:p>
          <a:p>
            <a:pPr marL="457200" indent="-457200" algn="l">
              <a:buFont typeface="+mj-lt"/>
              <a:buAutoNum type="arabicPeriod"/>
            </a:pPr>
            <a:r>
              <a:rPr lang="en-IN" dirty="0"/>
              <a:t>    @Override</a:t>
            </a:r>
          </a:p>
          <a:p>
            <a:pPr marL="457200" indent="-457200" algn="l">
              <a:buFont typeface="+mj-lt"/>
              <a:buAutoNum type="arabicPeriod"/>
            </a:pPr>
            <a:r>
              <a:rPr lang="en-IN" dirty="0"/>
              <a:t>    public void </a:t>
            </a:r>
            <a:r>
              <a:rPr lang="en-IN" dirty="0" err="1"/>
              <a:t>configureContentNegotiation</a:t>
            </a:r>
            <a:r>
              <a:rPr lang="en-IN" dirty="0"/>
              <a:t>(</a:t>
            </a:r>
            <a:r>
              <a:rPr lang="en-IN" dirty="0" err="1"/>
              <a:t>ContentNegotiationConfigurer</a:t>
            </a:r>
            <a:r>
              <a:rPr lang="en-IN" dirty="0"/>
              <a:t>  </a:t>
            </a:r>
            <a:r>
              <a:rPr lang="en-IN" dirty="0" err="1"/>
              <a:t>configurer</a:t>
            </a:r>
            <a:r>
              <a:rPr lang="en-IN" dirty="0"/>
              <a:t>) {</a:t>
            </a:r>
          </a:p>
          <a:p>
            <a:pPr marL="457200" indent="-457200" algn="l">
              <a:buFont typeface="+mj-lt"/>
              <a:buAutoNum type="arabicPeriod"/>
            </a:pPr>
            <a:r>
              <a:rPr lang="en-IN" dirty="0"/>
              <a:t>        </a:t>
            </a:r>
            <a:r>
              <a:rPr lang="en-IN" dirty="0" err="1"/>
              <a:t>configurer</a:t>
            </a:r>
            <a:endParaRPr lang="en-IN" dirty="0"/>
          </a:p>
          <a:p>
            <a:pPr marL="457200" indent="-457200" algn="l">
              <a:buFont typeface="+mj-lt"/>
              <a:buAutoNum type="arabicPeriod"/>
            </a:pPr>
            <a:r>
              <a:rPr lang="en-IN" dirty="0"/>
              <a:t>            .</a:t>
            </a:r>
            <a:r>
              <a:rPr lang="en-IN" dirty="0" err="1"/>
              <a:t>defaultContentType</a:t>
            </a:r>
            <a:r>
              <a:rPr lang="en-IN" dirty="0"/>
              <a:t>(</a:t>
            </a:r>
            <a:r>
              <a:rPr lang="en-IN" dirty="0" err="1"/>
              <a:t>MediaType.APPLICATION_JSON</a:t>
            </a:r>
            <a:r>
              <a:rPr lang="en-IN" dirty="0"/>
              <a:t>)</a:t>
            </a:r>
          </a:p>
          <a:p>
            <a:pPr marL="457200" indent="-457200" algn="l">
              <a:buFont typeface="+mj-lt"/>
              <a:buAutoNum type="arabicPeriod"/>
            </a:pPr>
            <a:r>
              <a:rPr lang="en-IN" dirty="0"/>
              <a:t>            .</a:t>
            </a:r>
            <a:r>
              <a:rPr lang="en-IN" dirty="0" err="1"/>
              <a:t>mediaType</a:t>
            </a:r>
            <a:r>
              <a:rPr lang="en-IN" dirty="0"/>
              <a:t>("xml", </a:t>
            </a:r>
            <a:r>
              <a:rPr lang="en-IN" dirty="0" err="1"/>
              <a:t>MediaType.APPLICATION_XML</a:t>
            </a:r>
            <a:r>
              <a:rPr lang="en-IN" dirty="0"/>
              <a:t>)</a:t>
            </a:r>
          </a:p>
          <a:p>
            <a:pPr marL="457200" indent="-457200" algn="l">
              <a:buFont typeface="+mj-lt"/>
              <a:buAutoNum type="arabicPeriod"/>
            </a:pPr>
            <a:r>
              <a:rPr lang="en-IN" dirty="0"/>
              <a:t>            .</a:t>
            </a:r>
            <a:r>
              <a:rPr lang="en-IN" dirty="0" err="1"/>
              <a:t>mediaType</a:t>
            </a:r>
            <a:r>
              <a:rPr lang="en-IN" dirty="0"/>
              <a:t>("</a:t>
            </a:r>
            <a:r>
              <a:rPr lang="en-IN" dirty="0" err="1"/>
              <a:t>json</a:t>
            </a:r>
            <a:r>
              <a:rPr lang="en-IN" dirty="0"/>
              <a:t>", </a:t>
            </a:r>
            <a:r>
              <a:rPr lang="en-IN" dirty="0" err="1"/>
              <a:t>MediaType.APPLICATION_JSON</a:t>
            </a:r>
            <a:r>
              <a:rPr lang="en-IN" dirty="0"/>
              <a:t>);</a:t>
            </a:r>
          </a:p>
          <a:p>
            <a:pPr marL="457200" indent="-457200" algn="l">
              <a:buFont typeface="+mj-lt"/>
              <a:buAutoNum type="arabicPeriod"/>
            </a:pPr>
            <a:r>
              <a:rPr lang="en-IN" dirty="0"/>
              <a:t>    }</a:t>
            </a:r>
          </a:p>
          <a:p>
            <a:pPr marL="457200" indent="-457200" algn="l">
              <a:buFont typeface="+mj-lt"/>
              <a:buAutoNum type="arabicPeriod"/>
            </a:pPr>
            <a:r>
              <a:rPr lang="en-IN" dirty="0"/>
              <a:t>}</a:t>
            </a:r>
          </a:p>
          <a:p>
            <a:pPr algn="l"/>
            <a:endParaRPr lang="en-IN" b="1" dirty="0"/>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278581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599" y="1335741"/>
            <a:ext cx="10856259" cy="4993340"/>
          </a:xfrm>
        </p:spPr>
        <p:txBody>
          <a:bodyPr/>
          <a:lstStyle/>
          <a:p>
            <a:pPr marL="342900" indent="-342900" algn="l">
              <a:buFont typeface="Arial" panose="020B0604020202020204" pitchFamily="34" charset="0"/>
              <a:buChar char="•"/>
            </a:pPr>
            <a:r>
              <a:rPr lang="en-US" b="0" i="0" dirty="0">
                <a:effectLst/>
              </a:rPr>
              <a:t>In the above example, we have configured Spring Boot to use JSON as the default content type, and to recognize both XML and JSON as valid content types for requests.</a:t>
            </a:r>
          </a:p>
          <a:p>
            <a:pPr marL="342900" indent="-342900" algn="l">
              <a:buFont typeface="Arial" panose="020B0604020202020204" pitchFamily="34" charset="0"/>
              <a:buChar char="•"/>
            </a:pPr>
            <a:r>
              <a:rPr lang="en-US" b="0" i="0" dirty="0">
                <a:effectLst/>
              </a:rPr>
              <a:t> This way, clients can request resources in either JSON or XML format, and the server will respond with the appropriate representation based on the client's request.</a:t>
            </a:r>
          </a:p>
          <a:p>
            <a:pPr marL="342900" indent="-342900" algn="l">
              <a:buFont typeface="Arial" panose="020B0604020202020204" pitchFamily="34" charset="0"/>
              <a:buChar char="•"/>
            </a:pPr>
            <a:r>
              <a:rPr lang="en-US" b="0" i="0" dirty="0">
                <a:effectLst/>
              </a:rPr>
              <a:t>Overall, content negotiation in Spring Boot is a powerful feature that allows clients to request resources in different formats, and for the server to respond with the appropriate representation based on the client's request.</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96590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3639670" y="2635624"/>
            <a:ext cx="4347883" cy="1165411"/>
          </a:xfrm>
        </p:spPr>
        <p:txBody>
          <a:bodyPr>
            <a:normAutofit/>
          </a:bodyPr>
          <a:lstStyle/>
          <a:p>
            <a:pPr algn="l"/>
            <a:r>
              <a:rPr lang="en-IN" sz="6000" dirty="0">
                <a:solidFill>
                  <a:schemeClr val="accent2"/>
                </a:solidFill>
              </a:rPr>
              <a:t>THANK YOU</a:t>
            </a:r>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0341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1201270"/>
            <a:ext cx="10802471" cy="5127811"/>
          </a:xfrm>
        </p:spPr>
        <p:txBody>
          <a:bodyPr/>
          <a:lstStyle/>
          <a:p>
            <a:pPr algn="l"/>
            <a:r>
              <a:rPr lang="en-US" b="0" i="0" dirty="0">
                <a:effectLst/>
              </a:rPr>
              <a:t>3. Use the Response Entity class to create responses with custom HTTP status codes and response bodies. Response Entity allows you to set the HTTP status code, headers, and response body for the response.</a:t>
            </a:r>
          </a:p>
          <a:p>
            <a:pPr algn="l"/>
            <a:r>
              <a:rPr lang="en-US" b="0" i="0" dirty="0">
                <a:effectLst/>
              </a:rPr>
              <a:t>4. Use global exception handling to handle exceptions and return appropriate HTTP status codes. Global exception handling can be achieved by creating a class annotated with @ControllerAdvice and defining methods annotated with @ExceptionHandler to handle different types of exceptions.</a:t>
            </a:r>
          </a:p>
          <a:p>
            <a:pPr algn="l"/>
            <a:r>
              <a:rPr lang="en-US" b="0" i="0" dirty="0">
                <a:effectLst/>
              </a:rPr>
              <a:t>5. Use controller advice to customize error responses for specific types of exceptions. Controller advice allows you to handle exceptions in a centralized location and return customized responses with appropriate HTTP status codes.</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43387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842682"/>
            <a:ext cx="10685929" cy="5486400"/>
          </a:xfrm>
        </p:spPr>
        <p:txBody>
          <a:bodyPr/>
          <a:lstStyle/>
          <a:p>
            <a:pPr marL="342900" indent="-342900" algn="l">
              <a:buFont typeface="Wingdings" panose="05000000000000000000" pitchFamily="2" charset="2"/>
              <a:buChar char="Ø"/>
            </a:pPr>
            <a:r>
              <a:rPr lang="en-IN" b="0" i="0" dirty="0">
                <a:effectLst/>
              </a:rPr>
              <a:t>Global exception handling in Spring Boot</a:t>
            </a:r>
          </a:p>
          <a:p>
            <a:pPr marL="342900" indent="-342900" algn="l">
              <a:buFont typeface="Arial" panose="020B0604020202020204" pitchFamily="34" charset="0"/>
              <a:buChar char="•"/>
            </a:pPr>
            <a:r>
              <a:rPr lang="en-US" b="0" i="0" dirty="0">
                <a:effectLst/>
              </a:rPr>
              <a:t>Global exception handling in Spring Boot is a mechanism to handle exceptions that occur during the processing of a request. </a:t>
            </a:r>
          </a:p>
          <a:p>
            <a:pPr marL="342900" indent="-342900" algn="l">
              <a:buFont typeface="Arial" panose="020B0604020202020204" pitchFamily="34" charset="0"/>
              <a:buChar char="•"/>
            </a:pPr>
            <a:r>
              <a:rPr lang="en-US" b="0" i="0" dirty="0">
                <a:effectLst/>
              </a:rPr>
              <a:t>It provides a centralized location to handle exceptions that can occur across multiple controller methods, reducing code duplication and improving maintainability.</a:t>
            </a:r>
          </a:p>
          <a:p>
            <a:pPr marL="342900" indent="-342900" algn="l">
              <a:buFont typeface="Wingdings" panose="05000000000000000000" pitchFamily="2" charset="2"/>
              <a:buChar char="Ø"/>
            </a:pPr>
            <a:r>
              <a:rPr lang="en-US" b="0" i="0" dirty="0">
                <a:effectLst/>
              </a:rPr>
              <a:t>Here are the steps to implement global exception handling in Spring Boot:</a:t>
            </a:r>
          </a:p>
          <a:p>
            <a:pPr algn="l">
              <a:buFont typeface="+mj-lt"/>
              <a:buAutoNum type="arabicPeriod"/>
            </a:pPr>
            <a:r>
              <a:rPr lang="en-US" b="0" i="0" dirty="0">
                <a:effectLst/>
              </a:rPr>
              <a:t> Create a class annotated with @ControllerAdvice to indicate that it is a global exception handler.</a:t>
            </a:r>
          </a:p>
          <a:p>
            <a:pPr algn="l">
              <a:buFont typeface="+mj-lt"/>
              <a:buAutoNum type="arabicPeriod"/>
            </a:pPr>
            <a:r>
              <a:rPr lang="en-US" b="0" i="0" dirty="0">
                <a:effectLst/>
              </a:rPr>
              <a:t> Define methods annotated with @ExceptionHandler to handle different types of exceptions. The method should take the exception as a parameter and return a Response Entity object that contains the appropriate HTTP status code and response body.</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95687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1532964"/>
            <a:ext cx="10847294" cy="4796117"/>
          </a:xfrm>
        </p:spPr>
        <p:txBody>
          <a:bodyPr/>
          <a:lstStyle/>
          <a:p>
            <a:pPr algn="l"/>
            <a:r>
              <a:rPr lang="en-US" dirty="0"/>
              <a:t>3</a:t>
            </a:r>
            <a:r>
              <a:rPr lang="en-US" b="0" i="0" dirty="0">
                <a:effectLst/>
              </a:rPr>
              <a:t>. Use the @RestControllerAdvice annotation if you want to return a JSON response from the exception handler.</a:t>
            </a:r>
          </a:p>
          <a:p>
            <a:pPr algn="l"/>
            <a:r>
              <a:rPr lang="en-US" dirty="0"/>
              <a:t>4. </a:t>
            </a:r>
            <a:r>
              <a:rPr lang="en-US" b="0" i="0" dirty="0">
                <a:effectLst/>
              </a:rPr>
              <a:t>Customize the response body for specific types of exceptions by creating methods annotated with @ExceptionHandler for each exception type.</a:t>
            </a:r>
          </a:p>
          <a:p>
            <a:pPr algn="l"/>
            <a:r>
              <a:rPr lang="en-US" dirty="0"/>
              <a:t>5</a:t>
            </a:r>
            <a:r>
              <a:rPr lang="en-US" b="0" i="0" dirty="0">
                <a:effectLst/>
              </a:rPr>
              <a:t>. Use the @Order annotation to specify the order in which the exception handlers should be executed.</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54547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268941" y="340659"/>
            <a:ext cx="9529483" cy="6347012"/>
          </a:xfrm>
        </p:spPr>
        <p:txBody>
          <a:bodyPr>
            <a:normAutofit fontScale="55000" lnSpcReduction="20000"/>
          </a:bodyPr>
          <a:lstStyle/>
          <a:p>
            <a:pPr marL="685800" indent="-685800" algn="l">
              <a:buFont typeface="Wingdings" panose="05000000000000000000" pitchFamily="2" charset="2"/>
              <a:buChar char="Ø"/>
            </a:pPr>
            <a:r>
              <a:rPr lang="en-US" sz="4500" i="0" dirty="0">
                <a:effectLst/>
              </a:rPr>
              <a:t>Here is an example of a global exception handler in Spring Boot:</a:t>
            </a:r>
          </a:p>
          <a:p>
            <a:pPr marL="514350" indent="-514350" algn="l">
              <a:buFont typeface="+mj-lt"/>
              <a:buAutoNum type="arabicPeriod"/>
            </a:pPr>
            <a:r>
              <a:rPr lang="en-IN" sz="3600" dirty="0"/>
              <a:t>@ControllerAdvice</a:t>
            </a:r>
          </a:p>
          <a:p>
            <a:pPr marL="514350" indent="-514350" algn="l">
              <a:buFont typeface="+mj-lt"/>
              <a:buAutoNum type="arabicPeriod"/>
            </a:pPr>
            <a:r>
              <a:rPr lang="en-IN" sz="3600" dirty="0"/>
              <a:t>public class </a:t>
            </a:r>
            <a:r>
              <a:rPr lang="en-IN" sz="3600" dirty="0" err="1"/>
              <a:t>GlobalExceptionHandler</a:t>
            </a:r>
            <a:r>
              <a:rPr lang="en-IN" sz="3600" dirty="0"/>
              <a:t> {</a:t>
            </a:r>
          </a:p>
          <a:p>
            <a:pPr marL="514350" indent="-514350" algn="l">
              <a:buFont typeface="+mj-lt"/>
              <a:buAutoNum type="arabicPeriod"/>
            </a:pPr>
            <a:endParaRPr lang="en-IN" sz="3600" dirty="0"/>
          </a:p>
          <a:p>
            <a:pPr marL="514350" indent="-514350" algn="l">
              <a:buFont typeface="+mj-lt"/>
              <a:buAutoNum type="arabicPeriod"/>
            </a:pPr>
            <a:r>
              <a:rPr lang="en-IN" sz="3600" dirty="0"/>
              <a:t>    @ExceptionHandler(Exception.class)</a:t>
            </a:r>
          </a:p>
          <a:p>
            <a:pPr marL="514350" indent="-514350" algn="l">
              <a:buFont typeface="+mj-lt"/>
              <a:buAutoNum type="arabicPeriod"/>
            </a:pPr>
            <a:r>
              <a:rPr lang="en-IN" sz="3600" dirty="0"/>
              <a:t>    public </a:t>
            </a:r>
            <a:r>
              <a:rPr lang="en-IN" sz="3600" dirty="0" err="1"/>
              <a:t>ResponseEntity</a:t>
            </a:r>
            <a:r>
              <a:rPr lang="en-IN" sz="3600" dirty="0"/>
              <a:t>&lt;</a:t>
            </a:r>
            <a:r>
              <a:rPr lang="en-IN" sz="3600" dirty="0" err="1"/>
              <a:t>ErrorResponse</a:t>
            </a:r>
            <a:r>
              <a:rPr lang="en-IN" sz="3600" dirty="0"/>
              <a:t>&gt; </a:t>
            </a:r>
            <a:r>
              <a:rPr lang="en-IN" sz="3600" dirty="0" err="1"/>
              <a:t>handleException</a:t>
            </a:r>
            <a:r>
              <a:rPr lang="en-IN" sz="3600" dirty="0"/>
              <a:t>(Exception ex) {</a:t>
            </a:r>
          </a:p>
          <a:p>
            <a:pPr marL="514350" indent="-514350" algn="l">
              <a:buFont typeface="+mj-lt"/>
              <a:buAutoNum type="arabicPeriod"/>
            </a:pPr>
            <a:r>
              <a:rPr lang="en-IN" sz="3600" dirty="0"/>
              <a:t>        </a:t>
            </a:r>
            <a:r>
              <a:rPr lang="en-IN" sz="3600" dirty="0" err="1"/>
              <a:t>ErrorResponse</a:t>
            </a:r>
            <a:r>
              <a:rPr lang="en-IN" sz="3600" dirty="0"/>
              <a:t> </a:t>
            </a:r>
            <a:r>
              <a:rPr lang="en-IN" sz="3600" dirty="0" err="1"/>
              <a:t>errorResponse</a:t>
            </a:r>
            <a:r>
              <a:rPr lang="en-IN" sz="3600" dirty="0"/>
              <a:t> = new </a:t>
            </a:r>
            <a:r>
              <a:rPr lang="en-IN" sz="3600" dirty="0" err="1"/>
              <a:t>ErrorResponse</a:t>
            </a:r>
            <a:r>
              <a:rPr lang="en-IN" sz="3600" dirty="0"/>
              <a:t>(</a:t>
            </a:r>
            <a:r>
              <a:rPr lang="en-IN" sz="3600" dirty="0" err="1"/>
              <a:t>HttpStatus.INTERNAL_SERVER_ERROR.value</a:t>
            </a:r>
            <a:r>
              <a:rPr lang="en-IN" sz="3600" dirty="0"/>
              <a:t>(), </a:t>
            </a:r>
            <a:r>
              <a:rPr lang="en-IN" sz="3600" dirty="0" err="1"/>
              <a:t>ex.getMessage</a:t>
            </a:r>
            <a:r>
              <a:rPr lang="en-IN" sz="3600" dirty="0"/>
              <a:t>());</a:t>
            </a:r>
          </a:p>
          <a:p>
            <a:pPr marL="514350" indent="-514350" algn="l">
              <a:buFont typeface="+mj-lt"/>
              <a:buAutoNum type="arabicPeriod"/>
            </a:pPr>
            <a:r>
              <a:rPr lang="en-IN" sz="3600" dirty="0"/>
              <a:t>        return new </a:t>
            </a:r>
            <a:r>
              <a:rPr lang="en-IN" sz="3600" dirty="0" err="1"/>
              <a:t>ResponseEntity</a:t>
            </a:r>
            <a:r>
              <a:rPr lang="en-IN" sz="3600" dirty="0"/>
              <a:t>&lt;&gt;(</a:t>
            </a:r>
            <a:r>
              <a:rPr lang="en-IN" sz="3600" dirty="0" err="1"/>
              <a:t>errorResponse</a:t>
            </a:r>
            <a:r>
              <a:rPr lang="en-IN" sz="3600" dirty="0"/>
              <a:t>, </a:t>
            </a:r>
            <a:r>
              <a:rPr lang="en-IN" sz="3600" dirty="0" err="1"/>
              <a:t>HttpStatus.INTERNAL_SERVER_ERROR</a:t>
            </a:r>
            <a:r>
              <a:rPr lang="en-IN" sz="3600" dirty="0"/>
              <a:t>);</a:t>
            </a:r>
          </a:p>
          <a:p>
            <a:pPr marL="514350" indent="-514350" algn="l">
              <a:buFont typeface="+mj-lt"/>
              <a:buAutoNum type="arabicPeriod"/>
            </a:pPr>
            <a:r>
              <a:rPr lang="en-IN" sz="3600" dirty="0"/>
              <a:t>    }</a:t>
            </a:r>
          </a:p>
          <a:p>
            <a:pPr marL="514350" indent="-514350" algn="l">
              <a:buFont typeface="+mj-lt"/>
              <a:buAutoNum type="arabicPeriod"/>
            </a:pPr>
            <a:endParaRPr lang="en-IN" sz="3600" dirty="0"/>
          </a:p>
          <a:p>
            <a:pPr marL="514350" indent="-514350" algn="l">
              <a:buFont typeface="+mj-lt"/>
              <a:buAutoNum type="arabicPeriod"/>
            </a:pPr>
            <a:r>
              <a:rPr lang="en-IN" sz="3600" dirty="0"/>
              <a:t>    @ExceptionHandler(ResourceNotFoundException.class)</a:t>
            </a:r>
          </a:p>
          <a:p>
            <a:pPr marL="514350" indent="-514350" algn="l">
              <a:buFont typeface="+mj-lt"/>
              <a:buAutoNum type="arabicPeriod"/>
            </a:pPr>
            <a:r>
              <a:rPr lang="en-IN" sz="3600" dirty="0"/>
              <a:t>    public </a:t>
            </a:r>
            <a:r>
              <a:rPr lang="en-IN" sz="3600" dirty="0" err="1"/>
              <a:t>ResponseEntity</a:t>
            </a:r>
            <a:r>
              <a:rPr lang="en-IN" sz="3600" dirty="0"/>
              <a:t>&lt;</a:t>
            </a:r>
            <a:r>
              <a:rPr lang="en-IN" sz="3600" dirty="0" err="1"/>
              <a:t>ErrorResponse</a:t>
            </a:r>
            <a:r>
              <a:rPr lang="en-IN" sz="3600" dirty="0"/>
              <a:t>&gt; </a:t>
            </a:r>
            <a:r>
              <a:rPr lang="en-IN" sz="3600" dirty="0" err="1"/>
              <a:t>handleResourceNotFoundException</a:t>
            </a:r>
            <a:r>
              <a:rPr lang="en-IN" sz="3600" dirty="0"/>
              <a:t>(</a:t>
            </a:r>
            <a:r>
              <a:rPr lang="en-IN" sz="3600" dirty="0" err="1"/>
              <a:t>ResourceNotFoundException</a:t>
            </a:r>
            <a:r>
              <a:rPr lang="en-IN" sz="3600" dirty="0"/>
              <a:t> ex) {</a:t>
            </a:r>
          </a:p>
          <a:p>
            <a:pPr marL="514350" indent="-514350" algn="l">
              <a:buFont typeface="+mj-lt"/>
              <a:buAutoNum type="arabicPeriod"/>
            </a:pPr>
            <a:r>
              <a:rPr lang="en-IN" sz="3600" dirty="0"/>
              <a:t>        </a:t>
            </a:r>
            <a:r>
              <a:rPr lang="en-IN" sz="3600" dirty="0" err="1"/>
              <a:t>ErrorResponse</a:t>
            </a:r>
            <a:r>
              <a:rPr lang="en-IN" sz="3600" dirty="0"/>
              <a:t> </a:t>
            </a:r>
            <a:r>
              <a:rPr lang="en-IN" sz="3600" dirty="0" err="1"/>
              <a:t>errorResponse</a:t>
            </a:r>
            <a:r>
              <a:rPr lang="en-IN" sz="3600" dirty="0"/>
              <a:t> = new </a:t>
            </a:r>
            <a:r>
              <a:rPr lang="en-IN" sz="3600" dirty="0" err="1"/>
              <a:t>ErrorResponse</a:t>
            </a:r>
            <a:r>
              <a:rPr lang="en-IN" sz="3600" dirty="0"/>
              <a:t>(</a:t>
            </a:r>
            <a:r>
              <a:rPr lang="en-IN" sz="3600" dirty="0" err="1"/>
              <a:t>HttpStatus.NOT_FOUND.value</a:t>
            </a:r>
            <a:r>
              <a:rPr lang="en-IN" sz="3600" dirty="0"/>
              <a:t>(), </a:t>
            </a:r>
            <a:r>
              <a:rPr lang="en-IN" sz="3600" dirty="0" err="1"/>
              <a:t>ex.getMessage</a:t>
            </a:r>
            <a:r>
              <a:rPr lang="en-IN" sz="3600" dirty="0"/>
              <a:t>());</a:t>
            </a:r>
          </a:p>
          <a:p>
            <a:pPr marL="514350" indent="-514350" algn="l">
              <a:buFont typeface="+mj-lt"/>
              <a:buAutoNum type="arabicPeriod"/>
            </a:pPr>
            <a:r>
              <a:rPr lang="en-IN" sz="3600" dirty="0"/>
              <a:t>        return new </a:t>
            </a:r>
            <a:r>
              <a:rPr lang="en-IN" sz="3600" dirty="0" err="1"/>
              <a:t>ResponseEntity</a:t>
            </a:r>
            <a:r>
              <a:rPr lang="en-IN" sz="3600" dirty="0"/>
              <a:t>&lt;&gt;(</a:t>
            </a:r>
            <a:r>
              <a:rPr lang="en-IN" sz="3600" dirty="0" err="1"/>
              <a:t>errorResponse</a:t>
            </a:r>
            <a:r>
              <a:rPr lang="en-IN" sz="3600" dirty="0"/>
              <a:t>, </a:t>
            </a:r>
            <a:r>
              <a:rPr lang="en-IN" sz="3600" dirty="0" err="1"/>
              <a:t>HttpStatus.NOT_FOUND</a:t>
            </a:r>
            <a:r>
              <a:rPr lang="en-IN" sz="3600" dirty="0"/>
              <a:t>);</a:t>
            </a:r>
          </a:p>
          <a:p>
            <a:pPr marL="514350" indent="-514350" algn="l">
              <a:buFont typeface="+mj-lt"/>
              <a:buAutoNum type="arabicPeriod"/>
            </a:pPr>
            <a:r>
              <a:rPr lang="en-IN" sz="3600" dirty="0"/>
              <a:t>    }</a:t>
            </a:r>
          </a:p>
          <a:p>
            <a:pPr marL="514350" indent="-514350" algn="l">
              <a:buFont typeface="+mj-lt"/>
              <a:buAutoNum type="arabicPeriod"/>
            </a:pPr>
            <a:r>
              <a:rPr lang="en-IN" sz="3600" dirty="0"/>
              <a:t>}</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52251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1425388"/>
            <a:ext cx="10739718" cy="4903693"/>
          </a:xfrm>
        </p:spPr>
        <p:txBody>
          <a:bodyPr/>
          <a:lstStyle/>
          <a:p>
            <a:pPr marL="342900" indent="-342900" algn="l">
              <a:buFont typeface="Arial" panose="020B0604020202020204" pitchFamily="34" charset="0"/>
              <a:buChar char="•"/>
            </a:pPr>
            <a:r>
              <a:rPr lang="en-US" b="0" i="0" dirty="0">
                <a:effectLst/>
              </a:rPr>
              <a:t>In the above example, we have defined two exception handlers to handle Exception and </a:t>
            </a:r>
            <a:r>
              <a:rPr lang="en-US" b="0" i="0" dirty="0" err="1">
                <a:effectLst/>
              </a:rPr>
              <a:t>ResourceNotFoundException</a:t>
            </a:r>
            <a:r>
              <a:rPr lang="en-US" b="0" i="0" dirty="0">
                <a:effectLst/>
              </a:rPr>
              <a:t>. </a:t>
            </a:r>
          </a:p>
          <a:p>
            <a:pPr marL="342900" indent="-342900" algn="l">
              <a:buFont typeface="Arial" panose="020B0604020202020204" pitchFamily="34" charset="0"/>
              <a:buChar char="•"/>
            </a:pPr>
            <a:r>
              <a:rPr lang="en-US" b="0" i="0" dirty="0">
                <a:effectLst/>
              </a:rPr>
              <a:t>The </a:t>
            </a:r>
            <a:r>
              <a:rPr lang="en-US" b="0" i="0" dirty="0" err="1">
                <a:effectLst/>
              </a:rPr>
              <a:t>handleException</a:t>
            </a:r>
            <a:r>
              <a:rPr lang="en-US" b="0" i="0" dirty="0">
                <a:effectLst/>
              </a:rPr>
              <a:t>() method returns a response with a 500 HTTP status code and the error message in the response body. </a:t>
            </a:r>
          </a:p>
          <a:p>
            <a:pPr marL="342900" indent="-342900" algn="l">
              <a:buFont typeface="Arial" panose="020B0604020202020204" pitchFamily="34" charset="0"/>
              <a:buChar char="•"/>
            </a:pPr>
            <a:r>
              <a:rPr lang="en-US" b="0" i="0" dirty="0">
                <a:effectLst/>
              </a:rPr>
              <a:t>The </a:t>
            </a:r>
            <a:r>
              <a:rPr lang="en-US" b="0" i="0" dirty="0" err="1">
                <a:effectLst/>
              </a:rPr>
              <a:t>handleResourceNotFoundException</a:t>
            </a:r>
            <a:r>
              <a:rPr lang="en-US" b="0" i="0" dirty="0">
                <a:effectLst/>
              </a:rPr>
              <a:t>() method returns a response with a 404 HTTP status code and the error message in the response body.</a:t>
            </a:r>
          </a:p>
          <a:p>
            <a:pPr marL="342900" indent="-342900" algn="l">
              <a:buFont typeface="Arial" panose="020B0604020202020204" pitchFamily="34" charset="0"/>
              <a:buChar char="•"/>
            </a:pPr>
            <a:r>
              <a:rPr lang="en-US" b="0" i="0" dirty="0">
                <a:effectLst/>
              </a:rPr>
              <a:t>Global exception handling in Spring Boot helps in providing a consistent error handling mechanism across the application and simplifies the process of handling exceptions in Spring Boot applications.</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0454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582206"/>
            <a:ext cx="10847294" cy="5746876"/>
          </a:xfrm>
        </p:spPr>
        <p:txBody>
          <a:bodyPr/>
          <a:lstStyle/>
          <a:p>
            <a:pPr marL="342900" indent="-342900" algn="l">
              <a:buFont typeface="Wingdings" panose="05000000000000000000" pitchFamily="2" charset="2"/>
              <a:buChar char="Ø"/>
            </a:pPr>
            <a:r>
              <a:rPr lang="en-US" sz="3200" b="1" i="0" dirty="0">
                <a:effectLst/>
              </a:rPr>
              <a:t>What is Generic Exception Handling </a:t>
            </a:r>
          </a:p>
          <a:p>
            <a:pPr marL="342900" indent="-342900" algn="l">
              <a:buFont typeface="Arial" panose="020B0604020202020204" pitchFamily="34" charset="0"/>
              <a:buChar char="•"/>
            </a:pPr>
            <a:r>
              <a:rPr lang="en-US" b="0" i="0" dirty="0">
                <a:effectLst/>
              </a:rPr>
              <a:t>In Spring Boot, Generic Exception Handling refers to a technique of handling exceptions in a consistent and centralized way across an entire application. </a:t>
            </a:r>
          </a:p>
          <a:p>
            <a:pPr marL="342900" indent="-342900" algn="l">
              <a:buFont typeface="Arial" panose="020B0604020202020204" pitchFamily="34" charset="0"/>
              <a:buChar char="•"/>
            </a:pPr>
            <a:r>
              <a:rPr lang="en-US" b="0" i="0" dirty="0">
                <a:effectLst/>
              </a:rPr>
              <a:t>The idea behind this technique is to provide a common approach for handling exceptions that occur throughout the application, instead of having to write exception handling code in every controller or method that might throw an exception.</a:t>
            </a:r>
          </a:p>
          <a:p>
            <a:pPr marL="342900" indent="-342900" algn="l">
              <a:buFont typeface="Arial" panose="020B0604020202020204" pitchFamily="34" charset="0"/>
              <a:buChar char="•"/>
            </a:pPr>
            <a:r>
              <a:rPr lang="en-US" b="0" i="0" dirty="0">
                <a:effectLst/>
              </a:rPr>
              <a:t>In this approach, a custom exception handler class is created that handles all exceptions thrown by the application. </a:t>
            </a:r>
          </a:p>
          <a:p>
            <a:pPr marL="342900" indent="-342900" algn="l">
              <a:buFont typeface="Arial" panose="020B0604020202020204" pitchFamily="34" charset="0"/>
              <a:buChar char="•"/>
            </a:pPr>
            <a:r>
              <a:rPr lang="en-US" b="0" i="0" dirty="0">
                <a:effectLst/>
              </a:rPr>
              <a:t>This custom handler class can be annotated with the @ControllerAdvice annotation, which tells Spring Boot that it is a global exception handler for the application.</a:t>
            </a:r>
          </a:p>
          <a:p>
            <a:pPr algn="l"/>
            <a:endParaRPr lang="en-IN"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55552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B5B34-7AB2-8B19-2254-C3D9E8FBA6BA}"/>
              </a:ext>
            </a:extLst>
          </p:cNvPr>
          <p:cNvSpPr>
            <a:spLocks noGrp="1"/>
          </p:cNvSpPr>
          <p:nvPr>
            <p:ph type="subTitle" idx="1"/>
          </p:nvPr>
        </p:nvSpPr>
        <p:spPr>
          <a:xfrm>
            <a:off x="609600" y="645458"/>
            <a:ext cx="10811435" cy="5683623"/>
          </a:xfrm>
        </p:spPr>
        <p:txBody>
          <a:bodyPr>
            <a:normAutofit lnSpcReduction="10000"/>
          </a:bodyPr>
          <a:lstStyle/>
          <a:p>
            <a:pPr marL="342900" indent="-342900" algn="l">
              <a:buFont typeface="Wingdings" panose="05000000000000000000" pitchFamily="2" charset="2"/>
              <a:buChar char="Ø"/>
            </a:pPr>
            <a:r>
              <a:rPr lang="en-US" sz="2800" b="1" i="0" dirty="0">
                <a:effectLst/>
              </a:rPr>
              <a:t>Understanding exception types in Spring Boot</a:t>
            </a:r>
          </a:p>
          <a:p>
            <a:pPr algn="l"/>
            <a:r>
              <a:rPr lang="en-US" sz="2000" i="0" dirty="0">
                <a:effectLst/>
              </a:rPr>
              <a:t>In Spring Boot, exceptions are classified into two categories: checked exceptions and unchecked exceptions.</a:t>
            </a:r>
          </a:p>
          <a:p>
            <a:pPr algn="l"/>
            <a:r>
              <a:rPr lang="en-US" b="1" i="0" dirty="0">
                <a:effectLst/>
              </a:rPr>
              <a:t>1. Checked Exceptions: </a:t>
            </a:r>
          </a:p>
          <a:p>
            <a:pPr marL="342900" indent="-342900" algn="l">
              <a:buFont typeface="Arial" panose="020B0604020202020204" pitchFamily="34" charset="0"/>
              <a:buChar char="•"/>
            </a:pPr>
            <a:r>
              <a:rPr lang="en-US" sz="2000" i="0" dirty="0">
                <a:effectLst/>
              </a:rPr>
              <a:t>Checked exceptions are the exceptions that the compiler requires the calling method to handle or declare. </a:t>
            </a:r>
          </a:p>
          <a:p>
            <a:pPr marL="342900" indent="-342900" algn="l">
              <a:buFont typeface="Arial" panose="020B0604020202020204" pitchFamily="34" charset="0"/>
              <a:buChar char="•"/>
            </a:pPr>
            <a:r>
              <a:rPr lang="en-US" sz="2000" i="0" dirty="0">
                <a:effectLst/>
              </a:rPr>
              <a:t>These exceptions occur due to conditions that are beyond the control of the application, such as file not found, database connectivity issues, and network failures. </a:t>
            </a:r>
          </a:p>
          <a:p>
            <a:pPr marL="342900" indent="-342900" algn="l">
              <a:buFont typeface="Arial" panose="020B0604020202020204" pitchFamily="34" charset="0"/>
              <a:buChar char="•"/>
            </a:pPr>
            <a:r>
              <a:rPr lang="en-US" sz="2000" i="0" dirty="0">
                <a:effectLst/>
              </a:rPr>
              <a:t>Examples of checked exceptions in Spring Boot include </a:t>
            </a:r>
            <a:r>
              <a:rPr lang="en-US" sz="2000" i="0" dirty="0" err="1">
                <a:effectLst/>
              </a:rPr>
              <a:t>IOException</a:t>
            </a:r>
            <a:r>
              <a:rPr lang="en-US" sz="2000" i="0" dirty="0">
                <a:effectLst/>
              </a:rPr>
              <a:t>, </a:t>
            </a:r>
            <a:r>
              <a:rPr lang="en-US" sz="2000" i="0" dirty="0" err="1">
                <a:effectLst/>
              </a:rPr>
              <a:t>SQLException</a:t>
            </a:r>
            <a:r>
              <a:rPr lang="en-US" sz="2000" i="0" dirty="0">
                <a:effectLst/>
              </a:rPr>
              <a:t>, and </a:t>
            </a:r>
            <a:r>
              <a:rPr lang="en-US" sz="2000" i="0" dirty="0" err="1">
                <a:effectLst/>
              </a:rPr>
              <a:t>ClassNotFoundException</a:t>
            </a:r>
            <a:r>
              <a:rPr lang="en-US" sz="2000" i="0" dirty="0">
                <a:effectLst/>
              </a:rPr>
              <a:t>.</a:t>
            </a:r>
          </a:p>
          <a:p>
            <a:pPr algn="l"/>
            <a:r>
              <a:rPr lang="en-US" b="1" i="0" dirty="0">
                <a:effectLst/>
              </a:rPr>
              <a:t>2. Unchecked Exceptions: </a:t>
            </a:r>
          </a:p>
          <a:p>
            <a:pPr marL="342900" indent="-342900" algn="l">
              <a:buFont typeface="Arial" panose="020B0604020202020204" pitchFamily="34" charset="0"/>
              <a:buChar char="•"/>
            </a:pPr>
            <a:r>
              <a:rPr lang="en-US" sz="2000" i="0" dirty="0">
                <a:effectLst/>
              </a:rPr>
              <a:t>Unchecked exceptions are the exceptions that are not required to be handled or declared by the calling method. </a:t>
            </a:r>
          </a:p>
          <a:p>
            <a:pPr marL="342900" indent="-342900" algn="l">
              <a:buFont typeface="Arial" panose="020B0604020202020204" pitchFamily="34" charset="0"/>
              <a:buChar char="•"/>
            </a:pPr>
            <a:r>
              <a:rPr lang="en-US" sz="2000" i="0" dirty="0">
                <a:effectLst/>
              </a:rPr>
              <a:t>These exceptions occur due to programming errors, such as null pointer exceptions, division by zero, and array index out of bounds. </a:t>
            </a:r>
          </a:p>
          <a:p>
            <a:pPr marL="342900" indent="-342900" algn="l">
              <a:buFont typeface="Arial" panose="020B0604020202020204" pitchFamily="34" charset="0"/>
              <a:buChar char="•"/>
            </a:pPr>
            <a:r>
              <a:rPr lang="en-US" sz="2000" i="0" dirty="0">
                <a:effectLst/>
              </a:rPr>
              <a:t>Examples of unchecked exceptions in Spring Boot include </a:t>
            </a:r>
            <a:r>
              <a:rPr lang="en-US" sz="2000" i="0" dirty="0" err="1">
                <a:effectLst/>
              </a:rPr>
              <a:t>RuntimeException</a:t>
            </a:r>
            <a:r>
              <a:rPr lang="en-US" sz="2000" i="0" dirty="0">
                <a:effectLst/>
              </a:rPr>
              <a:t>, </a:t>
            </a:r>
            <a:r>
              <a:rPr lang="en-US" sz="2000" i="0" dirty="0" err="1">
                <a:effectLst/>
              </a:rPr>
              <a:t>IllegalArgumentException</a:t>
            </a:r>
            <a:r>
              <a:rPr lang="en-US" sz="2000" i="0" dirty="0">
                <a:effectLst/>
              </a:rPr>
              <a:t>, and </a:t>
            </a:r>
            <a:r>
              <a:rPr lang="en-US" sz="2000" i="0" dirty="0" err="1">
                <a:effectLst/>
              </a:rPr>
              <a:t>IllegalStateException</a:t>
            </a:r>
            <a:r>
              <a:rPr lang="en-US" sz="2000" i="0" dirty="0">
                <a:effectLst/>
              </a:rPr>
              <a:t>.</a:t>
            </a:r>
          </a:p>
          <a:p>
            <a:pPr algn="l"/>
            <a:endParaRPr lang="en-IN" sz="2800" b="1" dirty="0"/>
          </a:p>
        </p:txBody>
      </p:sp>
      <p:pic>
        <p:nvPicPr>
          <p:cNvPr id="4" name="Picture 3" descr="Logo&#10;&#10;Description automatically generated">
            <a:extLst>
              <a:ext uri="{FF2B5EF4-FFF2-40B4-BE49-F238E27FC236}">
                <a16:creationId xmlns:a16="http://schemas.microsoft.com/office/drawing/2014/main" xmlns=""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xmlns=""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42289198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26240</TotalTime>
  <Words>2905</Words>
  <Application>Microsoft Office PowerPoint</Application>
  <PresentationFormat>Widescreen</PresentationFormat>
  <Paragraphs>190</Paragraphs>
  <Slides>27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Calibri Light</vt:lpstr>
      <vt:lpstr>Roboto</vt:lpstr>
      <vt:lpstr>Wingdings</vt:lpstr>
      <vt:lpstr>Custom Design</vt:lpstr>
      <vt:lpstr>Office Theme</vt:lpstr>
      <vt:lpstr>1_Custom Design</vt:lpstr>
      <vt:lpstr>2_Custom Design</vt:lpstr>
      <vt:lpstr>Spring Boot - Handling correct error codes, Generic Exception, HATEOAS, Content Negotiation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DELL</cp:lastModifiedBy>
  <cp:revision>211</cp:revision>
  <dcterms:created xsi:type="dcterms:W3CDTF">2021-09-21T08:34:11Z</dcterms:created>
  <dcterms:modified xsi:type="dcterms:W3CDTF">2023-03-14T10:41:20Z</dcterms:modified>
</cp:coreProperties>
</file>