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media/image8.jpg" ContentType="image/jpeg"/>
  <Override PartName="/ppt/media/image9.jpg" ContentType="image/jpeg"/>
  <Override PartName="/ppt/media/image10.jpg" ContentType="image/jpeg"/>
  <Override PartName="/ppt/media/image11.jpg" ContentType="image/jpeg"/>
  <Override PartName="/ppt/media/image12.jpg" ContentType="image/jpeg"/>
  <Override PartName="/ppt/media/image13.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3878" r:id="rId2"/>
    <p:sldMasterId id="2147483883" r:id="rId3"/>
    <p:sldMasterId id="2147483885" r:id="rId4"/>
  </p:sldMasterIdLst>
  <p:notesMasterIdLst>
    <p:notesMasterId r:id="rId35"/>
  </p:notesMasterIdLst>
  <p:sldIdLst>
    <p:sldId id="1482" r:id="rId5"/>
    <p:sldId id="1486" r:id="rId6"/>
    <p:sldId id="1487" r:id="rId7"/>
    <p:sldId id="1488" r:id="rId8"/>
    <p:sldId id="1489" r:id="rId9"/>
    <p:sldId id="1490" r:id="rId10"/>
    <p:sldId id="1491" r:id="rId11"/>
    <p:sldId id="1492" r:id="rId12"/>
    <p:sldId id="1493" r:id="rId13"/>
    <p:sldId id="1494" r:id="rId14"/>
    <p:sldId id="1495" r:id="rId15"/>
    <p:sldId id="1496" r:id="rId16"/>
    <p:sldId id="1497" r:id="rId17"/>
    <p:sldId id="1498" r:id="rId18"/>
    <p:sldId id="1499" r:id="rId19"/>
    <p:sldId id="1500" r:id="rId20"/>
    <p:sldId id="1501" r:id="rId21"/>
    <p:sldId id="1502" r:id="rId22"/>
    <p:sldId id="1503" r:id="rId23"/>
    <p:sldId id="1504" r:id="rId24"/>
    <p:sldId id="1505" r:id="rId25"/>
    <p:sldId id="1506" r:id="rId26"/>
    <p:sldId id="1507" r:id="rId27"/>
    <p:sldId id="1508" r:id="rId28"/>
    <p:sldId id="1509" r:id="rId29"/>
    <p:sldId id="1510" r:id="rId30"/>
    <p:sldId id="1511" r:id="rId31"/>
    <p:sldId id="1512" r:id="rId32"/>
    <p:sldId id="1513" r:id="rId33"/>
    <p:sldId id="151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A0E"/>
    <a:srgbClr val="537DE0"/>
    <a:srgbClr val="5E85E1"/>
    <a:srgbClr val="A7B9EF"/>
    <a:srgbClr val="819DE8"/>
    <a:srgbClr val="A7B9EE"/>
    <a:srgbClr val="2B549F"/>
    <a:srgbClr val="4F7ADF"/>
    <a:srgbClr val="A7BAEE"/>
    <a:srgbClr val="556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1606" autoAdjust="0"/>
  </p:normalViewPr>
  <p:slideViewPr>
    <p:cSldViewPr snapToGrid="0">
      <p:cViewPr varScale="1">
        <p:scale>
          <a:sx n="85" d="100"/>
          <a:sy n="85" d="100"/>
        </p:scale>
        <p:origin x="590" y="4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846FA-0421-4F7C-A92D-B4B7AEE8ABE8}" type="datetimeFigureOut">
              <a:rPr lang="en-US" smtClean="0"/>
              <a:t>2/23/2023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B5BEC-4703-437E-97BF-8F343EF8F945}" type="slidenum">
              <a:rPr lang="en-US" smtClean="0"/>
              <a:t>‹#›</a:t>
            </a:fld>
            <a:endParaRPr lang="en-US"/>
          </a:p>
        </p:txBody>
      </p:sp>
    </p:spTree>
    <p:extLst>
      <p:ext uri="{BB962C8B-B14F-4D97-AF65-F5344CB8AC3E}">
        <p14:creationId xmlns:p14="http://schemas.microsoft.com/office/powerpoint/2010/main" val="172371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0BBC-6349-444D-A301-236DE2CF341D}"/>
              </a:ext>
            </a:extLst>
          </p:cNvPr>
          <p:cNvSpPr>
            <a:spLocks noGrp="1"/>
          </p:cNvSpPr>
          <p:nvPr>
            <p:ph type="ctrTitle" hasCustomPrompt="1"/>
          </p:nvPr>
        </p:nvSpPr>
        <p:spPr>
          <a:xfrm>
            <a:off x="363941" y="1081420"/>
            <a:ext cx="9144000" cy="1020335"/>
          </a:xfrm>
          <a:prstGeom prst="rect">
            <a:avLst/>
          </a:prstGeom>
        </p:spPr>
        <p:txBody>
          <a:bodyPr anchor="t"/>
          <a:lstStyle>
            <a:lvl1pPr algn="l">
              <a:defRPr sz="6000" b="1"/>
            </a:lvl1pPr>
          </a:lstStyle>
          <a:p>
            <a:r>
              <a:rPr lang="en-US" dirty="0"/>
              <a:t>Main title goes here</a:t>
            </a:r>
            <a:endParaRPr lang="en-IN" dirty="0"/>
          </a:p>
        </p:txBody>
      </p:sp>
      <p:sp>
        <p:nvSpPr>
          <p:cNvPr id="3" name="Subtitle 2">
            <a:extLst>
              <a:ext uri="{FF2B5EF4-FFF2-40B4-BE49-F238E27FC236}">
                <a16:creationId xmlns:a16="http://schemas.microsoft.com/office/drawing/2014/main" id="{B1D6E939-9F0A-47E6-9CD5-6DA0A3B15DD6}"/>
              </a:ext>
            </a:extLst>
          </p:cNvPr>
          <p:cNvSpPr>
            <a:spLocks noGrp="1"/>
          </p:cNvSpPr>
          <p:nvPr>
            <p:ph type="subTitle" idx="1" hasCustomPrompt="1"/>
          </p:nvPr>
        </p:nvSpPr>
        <p:spPr>
          <a:xfrm>
            <a:off x="404883" y="2360092"/>
            <a:ext cx="9144000" cy="587824"/>
          </a:xfrm>
          <a:prstGeom prst="rect">
            <a:avLst/>
          </a:prstGeom>
        </p:spPr>
        <p:txBody>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 </a:t>
            </a:r>
            <a:endParaRPr lang="en-IN" dirty="0"/>
          </a:p>
        </p:txBody>
      </p:sp>
    </p:spTree>
    <p:extLst>
      <p:ext uri="{BB962C8B-B14F-4D97-AF65-F5344CB8AC3E}">
        <p14:creationId xmlns:p14="http://schemas.microsoft.com/office/powerpoint/2010/main" val="136526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AD94-C961-4D11-9A0B-345A6402795F}"/>
              </a:ext>
            </a:extLst>
          </p:cNvPr>
          <p:cNvSpPr>
            <a:spLocks noGrp="1"/>
          </p:cNvSpPr>
          <p:nvPr>
            <p:ph type="title"/>
          </p:nvPr>
        </p:nvSpPr>
        <p:spPr>
          <a:xfrm>
            <a:off x="101215" y="92166"/>
            <a:ext cx="10515600" cy="1325563"/>
          </a:xfrm>
        </p:spPr>
        <p:txBody>
          <a:bodyPr/>
          <a:lstStyle>
            <a:lvl1pPr>
              <a:defRPr b="1"/>
            </a:lvl1pPr>
          </a:lstStyle>
          <a:p>
            <a:r>
              <a:rPr lang="en-US"/>
              <a:t>Click to edit Master title style</a:t>
            </a:r>
            <a:endParaRPr lang="en-IN" dirty="0"/>
          </a:p>
        </p:txBody>
      </p:sp>
    </p:spTree>
    <p:extLst>
      <p:ext uri="{BB962C8B-B14F-4D97-AF65-F5344CB8AC3E}">
        <p14:creationId xmlns:p14="http://schemas.microsoft.com/office/powerpoint/2010/main" val="205408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6A40-B03F-49CF-A48C-7795723899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4C247B-A178-4664-BF1D-771AA2E91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40308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EE4A-AD7B-493D-ACEF-8139213E5B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11330A-4FF5-4BE8-84C7-B6B670C304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8848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133F-AE8B-41C2-8ABD-1BBD0A8333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FEC1D1-4BD0-4EC9-99ED-53AA90C7B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2481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3222-1024-4287-B34A-8D9CFA921C0F}"/>
              </a:ext>
            </a:extLst>
          </p:cNvPr>
          <p:cNvSpPr>
            <a:spLocks noGrp="1"/>
          </p:cNvSpPr>
          <p:nvPr>
            <p:ph type="title" hasCustomPrompt="1"/>
          </p:nvPr>
        </p:nvSpPr>
        <p:spPr>
          <a:xfrm>
            <a:off x="851849" y="3272098"/>
            <a:ext cx="10515600" cy="1325563"/>
          </a:xfrm>
          <a:prstGeom prst="rect">
            <a:avLst/>
          </a:prstGeom>
        </p:spPr>
        <p:txBody>
          <a:bodyPr/>
          <a:lstStyle>
            <a:lvl1pPr>
              <a:defRPr sz="6000" b="1">
                <a:solidFill>
                  <a:schemeClr val="bg1"/>
                </a:solidFill>
              </a:defRPr>
            </a:lvl1pPr>
          </a:lstStyle>
          <a:p>
            <a:r>
              <a:rPr lang="en-US" dirty="0"/>
              <a:t>Slide separator</a:t>
            </a:r>
            <a:endParaRPr lang="en-IN" dirty="0"/>
          </a:p>
        </p:txBody>
      </p:sp>
    </p:spTree>
    <p:extLst>
      <p:ext uri="{BB962C8B-B14F-4D97-AF65-F5344CB8AC3E}">
        <p14:creationId xmlns:p14="http://schemas.microsoft.com/office/powerpoint/2010/main" val="493337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3222-1024-4287-B34A-8D9CFA921C0F}"/>
              </a:ext>
            </a:extLst>
          </p:cNvPr>
          <p:cNvSpPr>
            <a:spLocks noGrp="1"/>
          </p:cNvSpPr>
          <p:nvPr>
            <p:ph type="title"/>
          </p:nvPr>
        </p:nvSpPr>
        <p:spPr>
          <a:xfrm>
            <a:off x="142165" y="2657949"/>
            <a:ext cx="105156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7846332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background pattern&#10;&#10;Description automatically generated">
            <a:extLst>
              <a:ext uri="{FF2B5EF4-FFF2-40B4-BE49-F238E27FC236}">
                <a16:creationId xmlns:a16="http://schemas.microsoft.com/office/drawing/2014/main" id="{68407B9F-3EBF-4676-9D4A-DB3E02590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10" name="Picture 9" descr="Logo&#10;&#10;Description automatically generated">
            <a:extLst>
              <a:ext uri="{FF2B5EF4-FFF2-40B4-BE49-F238E27FC236}">
                <a16:creationId xmlns:a16="http://schemas.microsoft.com/office/drawing/2014/main" id="{B36087F9-89DD-4614-8CC2-87F4B93FE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6760" y="301888"/>
            <a:ext cx="4773177" cy="713233"/>
          </a:xfrm>
          <a:prstGeom prst="rect">
            <a:avLst/>
          </a:prstGeom>
        </p:spPr>
      </p:pic>
    </p:spTree>
    <p:extLst>
      <p:ext uri="{BB962C8B-B14F-4D97-AF65-F5344CB8AC3E}">
        <p14:creationId xmlns:p14="http://schemas.microsoft.com/office/powerpoint/2010/main" val="2616118172"/>
      </p:ext>
    </p:extLst>
  </p:cSld>
  <p:clrMap bg1="lt1" tx1="dk1" bg2="lt2" tx2="dk2" accent1="accent1" accent2="accent2" accent3="accent3" accent4="accent4" accent5="accent5" accent6="accent6" hlink="hlink" folHlink="folHlink"/>
  <p:sldLayoutIdLst>
    <p:sldLayoutId id="214748387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shape&#10;&#10;Description automatically generated">
            <a:extLst>
              <a:ext uri="{FF2B5EF4-FFF2-40B4-BE49-F238E27FC236}">
                <a16:creationId xmlns:a16="http://schemas.microsoft.com/office/drawing/2014/main" id="{2A9E1631-45C4-43B8-A26E-30C5BDC0D3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7" y="0"/>
            <a:ext cx="12188952" cy="6858000"/>
          </a:xfrm>
          <a:prstGeom prst="rect">
            <a:avLst/>
          </a:prstGeom>
        </p:spPr>
      </p:pic>
      <p:sp>
        <p:nvSpPr>
          <p:cNvPr id="2" name="Title Placeholder 1">
            <a:extLst>
              <a:ext uri="{FF2B5EF4-FFF2-40B4-BE49-F238E27FC236}">
                <a16:creationId xmlns:a16="http://schemas.microsoft.com/office/drawing/2014/main" id="{D96DF0FC-D165-4A90-B38D-9DA75175D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20E594D5-954E-40EC-A1AF-F7FAEB39F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63805052"/>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8" name="Picture 7" descr="A picture containing outdoor object&#10;&#10;Description automatically generated">
            <a:extLst>
              <a:ext uri="{FF2B5EF4-FFF2-40B4-BE49-F238E27FC236}">
                <a16:creationId xmlns:a16="http://schemas.microsoft.com/office/drawing/2014/main" id="{5D2BB16F-3BDA-48B6-853A-3C3488600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p14="http://schemas.microsoft.com/office/powerpoint/2010/main" val="3611691535"/>
      </p:ext>
    </p:extLst>
  </p:cSld>
  <p:clrMap bg1="lt1" tx1="dk1" bg2="lt2" tx2="dk2" accent1="accent1" accent2="accent2" accent3="accent3" accent4="accent4" accent5="accent5" accent6="accent6" hlink="hlink" folHlink="folHlink"/>
  <p:sldLayoutIdLst>
    <p:sldLayoutId id="21474838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id="{BB932DD9-5F92-4CE2-9E1D-3C2A12D4585F}"/>
              </a:ext>
            </a:extLst>
          </p:cNvPr>
          <p:cNvPicPr>
            <a:picLocks noChangeAspect="1"/>
          </p:cNvPicPr>
          <p:nvPr/>
        </p:nvPicPr>
        <p:blipFill rotWithShape="1">
          <a:blip r:embed="rId3">
            <a:extLst>
              <a:ext uri="{28A0092B-C50C-407E-A947-70E740481C1C}">
                <a14:useLocalDpi xmlns:a14="http://schemas.microsoft.com/office/drawing/2010/main" val="0"/>
              </a:ext>
            </a:extLst>
          </a:blip>
          <a:srcRect l="36042" t="11144" r="33391" b="13035"/>
          <a:stretch/>
        </p:blipFill>
        <p:spPr>
          <a:xfrm>
            <a:off x="818867" y="832517"/>
            <a:ext cx="3725840" cy="5199798"/>
          </a:xfrm>
          <a:prstGeom prst="rect">
            <a:avLst/>
          </a:prstGeom>
        </p:spPr>
      </p:pic>
    </p:spTree>
    <p:extLst>
      <p:ext uri="{BB962C8B-B14F-4D97-AF65-F5344CB8AC3E}">
        <p14:creationId xmlns:p14="http://schemas.microsoft.com/office/powerpoint/2010/main" val="3802817573"/>
      </p:ext>
    </p:extLst>
  </p:cSld>
  <p:clrMap bg1="lt1" tx1="dk1" bg2="lt2" tx2="dk2" accent1="accent1" accent2="accent2" accent3="accent3" accent4="accent4" accent5="accent5" accent6="accent6" hlink="hlink" folHlink="folHlink"/>
  <p:sldLayoutIdLst>
    <p:sldLayoutId id="21474838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javatpoint.com/bridge-patter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1524000" y="1775011"/>
            <a:ext cx="9144000" cy="2187389"/>
          </a:xfrm>
        </p:spPr>
        <p:txBody>
          <a:bodyPr>
            <a:normAutofit/>
          </a:bodyPr>
          <a:lstStyle/>
          <a:p>
            <a:r>
              <a:rPr lang="en-IN" b="1" dirty="0">
                <a:solidFill>
                  <a:schemeClr val="accent2"/>
                </a:solidFill>
              </a:rPr>
              <a:t>Design Pattern(Creational, Structural) </a:t>
            </a: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19886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833717" y="770965"/>
            <a:ext cx="10784541" cy="5567082"/>
          </a:xfrm>
        </p:spPr>
        <p:txBody>
          <a:bodyPr>
            <a:normAutofit fontScale="92500" lnSpcReduction="20000"/>
          </a:bodyPr>
          <a:lstStyle/>
          <a:p>
            <a:pPr algn="just"/>
            <a:r>
              <a:rPr lang="en-US" sz="3800" b="1" i="0" dirty="0">
                <a:effectLst/>
              </a:rPr>
              <a:t>4. Prototype Design Pattern</a:t>
            </a:r>
          </a:p>
          <a:p>
            <a:pPr marL="457200" indent="-457200" algn="just">
              <a:buFont typeface="Arial" panose="020B0604020202020204" pitchFamily="34" charset="0"/>
              <a:buChar char="•"/>
            </a:pPr>
            <a:r>
              <a:rPr lang="en-US" b="0" i="0" dirty="0">
                <a:effectLst/>
              </a:rPr>
              <a:t>Prototype Pattern says that </a:t>
            </a:r>
            <a:r>
              <a:rPr lang="en-US" b="1" i="0" dirty="0">
                <a:effectLst/>
              </a:rPr>
              <a:t>cloning of an existing object instead of creating new one and can also be customized as per the requirement</a:t>
            </a:r>
            <a:r>
              <a:rPr lang="en-US" b="0" i="0" dirty="0">
                <a:effectLst/>
              </a:rPr>
              <a:t>.</a:t>
            </a:r>
          </a:p>
          <a:p>
            <a:pPr marL="457200" indent="-457200" algn="just">
              <a:buFont typeface="Arial" panose="020B0604020202020204" pitchFamily="34" charset="0"/>
              <a:buChar char="•"/>
            </a:pPr>
            <a:r>
              <a:rPr lang="en-US" b="0" i="0" dirty="0">
                <a:effectLst/>
              </a:rPr>
              <a:t>This pattern should be followed, if the cost of creating a new object is expensive and resource intensive.</a:t>
            </a:r>
          </a:p>
          <a:p>
            <a:pPr marL="457200" indent="-457200" algn="just">
              <a:buFont typeface="Wingdings" panose="05000000000000000000" pitchFamily="2" charset="2"/>
              <a:buChar char="Ø"/>
            </a:pPr>
            <a:r>
              <a:rPr lang="en-US" sz="3100" b="1" i="0" dirty="0">
                <a:effectLst/>
              </a:rPr>
              <a:t>Advantage of Prototype Pattern</a:t>
            </a:r>
          </a:p>
          <a:p>
            <a:pPr lvl="1" algn="just"/>
            <a:r>
              <a:rPr lang="en-US" sz="2400" b="0" i="0" dirty="0">
                <a:effectLst/>
              </a:rPr>
              <a:t>The main advantages of prototype pattern are as follows:</a:t>
            </a:r>
          </a:p>
          <a:p>
            <a:pPr lvl="1" algn="just">
              <a:buFont typeface="Arial" panose="020B0604020202020204" pitchFamily="34" charset="0"/>
              <a:buChar char="•"/>
            </a:pPr>
            <a:r>
              <a:rPr lang="en-US" sz="2400" b="0" i="0" dirty="0">
                <a:effectLst/>
              </a:rPr>
              <a:t>It reduces the need of sub-classing.</a:t>
            </a:r>
          </a:p>
          <a:p>
            <a:pPr lvl="1" algn="just">
              <a:buFont typeface="Arial" panose="020B0604020202020204" pitchFamily="34" charset="0"/>
              <a:buChar char="•"/>
            </a:pPr>
            <a:r>
              <a:rPr lang="en-US" sz="2400" b="0" i="0" dirty="0">
                <a:effectLst/>
              </a:rPr>
              <a:t>It hides complexities of creating objects.</a:t>
            </a:r>
          </a:p>
          <a:p>
            <a:pPr lvl="1" algn="just">
              <a:buFont typeface="Arial" panose="020B0604020202020204" pitchFamily="34" charset="0"/>
              <a:buChar char="•"/>
            </a:pPr>
            <a:r>
              <a:rPr lang="en-US" sz="2400" b="0" i="0" dirty="0">
                <a:effectLst/>
              </a:rPr>
              <a:t>The clients can get new objects without knowing which type of object it will be.</a:t>
            </a:r>
          </a:p>
          <a:p>
            <a:pPr lvl="1" algn="just">
              <a:buFont typeface="Arial" panose="020B0604020202020204" pitchFamily="34" charset="0"/>
              <a:buChar char="•"/>
            </a:pPr>
            <a:r>
              <a:rPr lang="en-US" sz="2400" b="0" i="0" dirty="0">
                <a:effectLst/>
              </a:rPr>
              <a:t>It lets you add or remove objects at runtime.</a:t>
            </a:r>
          </a:p>
          <a:p>
            <a:pPr marL="457200" indent="-457200" algn="just">
              <a:buFont typeface="Wingdings" panose="05000000000000000000" pitchFamily="2" charset="2"/>
              <a:buChar char="Ø"/>
            </a:pPr>
            <a:r>
              <a:rPr lang="en-US" sz="3100" b="1" i="0" dirty="0">
                <a:effectLst/>
              </a:rPr>
              <a:t>Usage of Prototype Pattern</a:t>
            </a:r>
          </a:p>
          <a:p>
            <a:pPr lvl="1" algn="just">
              <a:buFont typeface="Arial" panose="020B0604020202020204" pitchFamily="34" charset="0"/>
              <a:buChar char="•"/>
            </a:pPr>
            <a:r>
              <a:rPr lang="en-US" sz="2400" b="0" i="0" dirty="0">
                <a:effectLst/>
              </a:rPr>
              <a:t>When the classes are instantiated at runtime.</a:t>
            </a:r>
          </a:p>
          <a:p>
            <a:pPr lvl="1" algn="just">
              <a:buFont typeface="Arial" panose="020B0604020202020204" pitchFamily="34" charset="0"/>
              <a:buChar char="•"/>
            </a:pPr>
            <a:r>
              <a:rPr lang="en-US" sz="2400" b="0" i="0" dirty="0">
                <a:effectLst/>
              </a:rPr>
              <a:t>When the cost of creating an object is expensive or complicated.</a:t>
            </a:r>
          </a:p>
          <a:p>
            <a:pPr lvl="1" algn="just">
              <a:buFont typeface="Arial" panose="020B0604020202020204" pitchFamily="34" charset="0"/>
              <a:buChar char="•"/>
            </a:pPr>
            <a:r>
              <a:rPr lang="en-US" sz="2400" b="0" i="0" dirty="0">
                <a:effectLst/>
              </a:rPr>
              <a:t>When you want to keep the number of classes in an application minimum.</a:t>
            </a:r>
          </a:p>
          <a:p>
            <a:pPr lvl="1" algn="just">
              <a:buFont typeface="Arial" panose="020B0604020202020204" pitchFamily="34" charset="0"/>
              <a:buChar char="•"/>
            </a:pPr>
            <a:r>
              <a:rPr lang="en-US" sz="2400" b="0" i="0" dirty="0">
                <a:effectLst/>
              </a:rPr>
              <a:t>When the client application needs to be unaware of object creation and representation.</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4282126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457199" y="726141"/>
            <a:ext cx="11107271" cy="5817080"/>
          </a:xfrm>
        </p:spPr>
        <p:txBody>
          <a:bodyPr/>
          <a:lstStyle/>
          <a:p>
            <a:pPr marL="342900" indent="-342900" algn="l">
              <a:buFont typeface="Wingdings" panose="05000000000000000000" pitchFamily="2" charset="2"/>
              <a:buChar char="Ø"/>
            </a:pPr>
            <a:r>
              <a:rPr lang="en-IN" sz="2800" b="1" i="0" dirty="0">
                <a:effectLst/>
              </a:rPr>
              <a:t>UML for Prototype Pattern</a:t>
            </a:r>
          </a:p>
          <a:p>
            <a:pPr algn="l">
              <a:buFont typeface="Arial" panose="020B0604020202020204" pitchFamily="34" charset="0"/>
              <a:buChar char="•"/>
            </a:pPr>
            <a:r>
              <a:rPr lang="en-US" i="0" dirty="0">
                <a:effectLst/>
              </a:rPr>
              <a:t>  We are going to create </a:t>
            </a:r>
            <a:r>
              <a:rPr lang="en-US" b="1" i="0" dirty="0">
                <a:effectLst/>
              </a:rPr>
              <a:t>an interface </a:t>
            </a:r>
          </a:p>
          <a:p>
            <a:pPr algn="l"/>
            <a:r>
              <a:rPr lang="en-US" b="1" i="0" dirty="0">
                <a:effectLst/>
              </a:rPr>
              <a:t>     Prototype </a:t>
            </a:r>
            <a:r>
              <a:rPr lang="en-US" i="0" dirty="0">
                <a:effectLst/>
              </a:rPr>
              <a:t>that contains</a:t>
            </a:r>
          </a:p>
          <a:p>
            <a:pPr algn="l"/>
            <a:r>
              <a:rPr lang="en-US" dirty="0"/>
              <a:t> </a:t>
            </a:r>
            <a:r>
              <a:rPr lang="en-US" i="0" dirty="0">
                <a:effectLst/>
              </a:rPr>
              <a:t>    a method </a:t>
            </a:r>
            <a:r>
              <a:rPr lang="en-US" b="1" i="0" dirty="0" err="1">
                <a:effectLst/>
              </a:rPr>
              <a:t>getClone</a:t>
            </a:r>
            <a:r>
              <a:rPr lang="en-US" b="1" i="0" dirty="0">
                <a:effectLst/>
              </a:rPr>
              <a:t>() </a:t>
            </a:r>
            <a:r>
              <a:rPr lang="en-US" i="0" dirty="0">
                <a:effectLst/>
              </a:rPr>
              <a:t>of </a:t>
            </a:r>
            <a:r>
              <a:rPr lang="en-US" b="1" i="0" dirty="0">
                <a:effectLst/>
              </a:rPr>
              <a:t>Prototype type.</a:t>
            </a:r>
          </a:p>
          <a:p>
            <a:pPr algn="l">
              <a:buFont typeface="Arial" panose="020B0604020202020204" pitchFamily="34" charset="0"/>
              <a:buChar char="•"/>
            </a:pPr>
            <a:r>
              <a:rPr lang="en-US" i="0" dirty="0">
                <a:effectLst/>
              </a:rPr>
              <a:t>   Then, we create </a:t>
            </a:r>
            <a:r>
              <a:rPr lang="en-US" b="1" i="0" dirty="0">
                <a:effectLst/>
              </a:rPr>
              <a:t>a concrete </a:t>
            </a:r>
          </a:p>
          <a:p>
            <a:pPr algn="l"/>
            <a:r>
              <a:rPr lang="en-US" b="1" i="0" dirty="0">
                <a:effectLst/>
              </a:rPr>
              <a:t>    class Employee Record</a:t>
            </a:r>
            <a:r>
              <a:rPr lang="en-US" i="0" dirty="0">
                <a:effectLst/>
              </a:rPr>
              <a:t> which </a:t>
            </a:r>
          </a:p>
          <a:p>
            <a:pPr algn="l"/>
            <a:r>
              <a:rPr lang="en-US" dirty="0"/>
              <a:t>     </a:t>
            </a:r>
            <a:r>
              <a:rPr lang="en-US" i="0" dirty="0">
                <a:effectLst/>
              </a:rPr>
              <a:t>implements </a:t>
            </a:r>
            <a:r>
              <a:rPr lang="en-US" b="1" i="0" dirty="0">
                <a:effectLst/>
              </a:rPr>
              <a:t>Prototype interface </a:t>
            </a:r>
          </a:p>
          <a:p>
            <a:pPr algn="l"/>
            <a:r>
              <a:rPr lang="en-US" dirty="0"/>
              <a:t>     </a:t>
            </a:r>
            <a:r>
              <a:rPr lang="en-US" i="0" dirty="0">
                <a:effectLst/>
              </a:rPr>
              <a:t>that does the cloning of </a:t>
            </a:r>
          </a:p>
          <a:p>
            <a:pPr algn="l"/>
            <a:r>
              <a:rPr lang="en-US" dirty="0"/>
              <a:t>     </a:t>
            </a:r>
            <a:r>
              <a:rPr lang="en-US" i="0" dirty="0">
                <a:effectLst/>
              </a:rPr>
              <a:t>Employee Record object.</a:t>
            </a:r>
          </a:p>
          <a:p>
            <a:pPr marL="342900" indent="-342900" algn="just">
              <a:buFont typeface="Arial" panose="020B0604020202020204" pitchFamily="34" charset="0"/>
              <a:buChar char="•"/>
            </a:pPr>
            <a:r>
              <a:rPr lang="en-US" b="1" i="0" dirty="0">
                <a:effectLst/>
              </a:rPr>
              <a:t>Prototype Demo class </a:t>
            </a:r>
            <a:r>
              <a:rPr lang="en-US" i="0" dirty="0">
                <a:effectLst/>
              </a:rPr>
              <a:t>will uses this</a:t>
            </a:r>
          </a:p>
          <a:p>
            <a:pPr algn="just"/>
            <a:r>
              <a:rPr lang="en-US" dirty="0"/>
              <a:t>   </a:t>
            </a:r>
            <a:r>
              <a:rPr lang="en-US" i="0" dirty="0">
                <a:effectLst/>
              </a:rPr>
              <a:t> concrete class </a:t>
            </a:r>
            <a:r>
              <a:rPr lang="en-US" b="1" i="0" dirty="0">
                <a:effectLst/>
              </a:rPr>
              <a:t>Employee Record.</a:t>
            </a:r>
          </a:p>
          <a:p>
            <a:pPr algn="l"/>
            <a:endParaRPr lang="en-IN" b="0" i="0" dirty="0">
              <a:solidFill>
                <a:srgbClr val="610B4B"/>
              </a:solidFill>
              <a:effectLst/>
              <a:latin typeface="erdana"/>
            </a:endParaRPr>
          </a:p>
          <a:p>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pic>
        <p:nvPicPr>
          <p:cNvPr id="5" name="Picture 4">
            <a:extLst>
              <a:ext uri="{FF2B5EF4-FFF2-40B4-BE49-F238E27FC236}">
                <a16:creationId xmlns:a16="http://schemas.microsoft.com/office/drawing/2014/main" id="{B98BC40F-F802-994D-981F-47BE545EC6A9}"/>
              </a:ext>
            </a:extLst>
          </p:cNvPr>
          <p:cNvPicPr>
            <a:picLocks noChangeAspect="1"/>
          </p:cNvPicPr>
          <p:nvPr/>
        </p:nvPicPr>
        <p:blipFill rotWithShape="1">
          <a:blip r:embed="rId3">
            <a:extLst>
              <a:ext uri="{28A0092B-C50C-407E-A947-70E740481C1C}">
                <a14:useLocalDpi xmlns:a14="http://schemas.microsoft.com/office/drawing/2010/main" val="0"/>
              </a:ext>
            </a:extLst>
          </a:blip>
          <a:srcRect r="3389"/>
          <a:stretch/>
        </p:blipFill>
        <p:spPr>
          <a:xfrm>
            <a:off x="5773285" y="1486627"/>
            <a:ext cx="5486400" cy="4912659"/>
          </a:xfrm>
          <a:prstGeom prst="rect">
            <a:avLst/>
          </a:prstGeom>
        </p:spPr>
      </p:pic>
    </p:spTree>
    <p:extLst>
      <p:ext uri="{BB962C8B-B14F-4D97-AF65-F5344CB8AC3E}">
        <p14:creationId xmlns:p14="http://schemas.microsoft.com/office/powerpoint/2010/main" val="1417245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70965" y="744071"/>
            <a:ext cx="10237694" cy="5629835"/>
          </a:xfrm>
        </p:spPr>
        <p:txBody>
          <a:bodyPr/>
          <a:lstStyle/>
          <a:p>
            <a:pPr algn="l"/>
            <a:r>
              <a:rPr lang="en-IN" sz="2800" b="1" i="0" dirty="0">
                <a:effectLst/>
              </a:rPr>
              <a:t>5. Builder Design Pattern</a:t>
            </a:r>
          </a:p>
          <a:p>
            <a:pPr marL="342900" indent="-342900" algn="just">
              <a:buFont typeface="Arial" panose="020B0604020202020204" pitchFamily="34" charset="0"/>
              <a:buChar char="•"/>
            </a:pPr>
            <a:r>
              <a:rPr lang="en-US" b="0" i="0" dirty="0">
                <a:effectLst/>
              </a:rPr>
              <a:t>Builder Pattern says that </a:t>
            </a:r>
            <a:r>
              <a:rPr lang="en-US" b="1" i="0" dirty="0">
                <a:effectLst/>
              </a:rPr>
              <a:t>"construct a complex object from simple objects using step-by-step approach"</a:t>
            </a:r>
            <a:endParaRPr lang="en-US" b="0" i="0" dirty="0">
              <a:effectLst/>
            </a:endParaRPr>
          </a:p>
          <a:p>
            <a:pPr marL="342900" indent="-342900" algn="just">
              <a:buFont typeface="Arial" panose="020B0604020202020204" pitchFamily="34" charset="0"/>
              <a:buChar char="•"/>
            </a:pPr>
            <a:r>
              <a:rPr lang="en-US" b="0" i="0" dirty="0">
                <a:effectLst/>
              </a:rPr>
              <a:t>It is mostly used when object can't be created in single step like in the de-serialization of a complex object.</a:t>
            </a:r>
          </a:p>
          <a:p>
            <a:pPr marL="342900" indent="-342900" algn="just">
              <a:buFont typeface="Wingdings" panose="05000000000000000000" pitchFamily="2" charset="2"/>
              <a:buChar char="Ø"/>
            </a:pPr>
            <a:r>
              <a:rPr lang="en-US" b="1" i="0" dirty="0">
                <a:effectLst/>
              </a:rPr>
              <a:t>Advantage of Builder Design Pattern</a:t>
            </a:r>
          </a:p>
          <a:p>
            <a:pPr algn="just"/>
            <a:r>
              <a:rPr lang="en-US" b="0" i="0" dirty="0">
                <a:effectLst/>
              </a:rPr>
              <a:t>    The main advantages of Builder Pattern are as follows:</a:t>
            </a:r>
          </a:p>
          <a:p>
            <a:pPr lvl="1" algn="just">
              <a:buFont typeface="Arial" panose="020B0604020202020204" pitchFamily="34" charset="0"/>
              <a:buChar char="•"/>
            </a:pPr>
            <a:r>
              <a:rPr lang="en-US" sz="2400" b="0" i="0" dirty="0">
                <a:effectLst/>
              </a:rPr>
              <a:t>It provides clear separation between the construction and representation of an object.</a:t>
            </a:r>
          </a:p>
          <a:p>
            <a:pPr lvl="1" algn="just">
              <a:buFont typeface="Arial" panose="020B0604020202020204" pitchFamily="34" charset="0"/>
              <a:buChar char="•"/>
            </a:pPr>
            <a:r>
              <a:rPr lang="en-US" sz="2400" b="0" i="0" dirty="0">
                <a:effectLst/>
              </a:rPr>
              <a:t>It provides better control over construction process.</a:t>
            </a:r>
          </a:p>
          <a:p>
            <a:pPr lvl="1" algn="just">
              <a:buFont typeface="Arial" panose="020B0604020202020204" pitchFamily="34" charset="0"/>
              <a:buChar char="•"/>
            </a:pPr>
            <a:r>
              <a:rPr lang="en-US" sz="2400" b="0" i="0" dirty="0">
                <a:effectLst/>
              </a:rPr>
              <a:t>It supports to change the internal representation of objects.</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255193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833718" y="242047"/>
            <a:ext cx="10569388" cy="5997388"/>
          </a:xfrm>
        </p:spPr>
        <p:txBody>
          <a:bodyPr/>
          <a:lstStyle/>
          <a:p>
            <a:pPr marL="457200" indent="-457200" algn="l">
              <a:buFont typeface="Wingdings" panose="05000000000000000000" pitchFamily="2" charset="2"/>
              <a:buChar char="Ø"/>
            </a:pPr>
            <a:r>
              <a:rPr lang="en-US" sz="2800" b="1" i="0" dirty="0">
                <a:effectLst/>
              </a:rPr>
              <a:t>UML for Builder Pattern Example</a:t>
            </a:r>
          </a:p>
          <a:p>
            <a:pPr algn="l"/>
            <a:endParaRPr lang="en-US" b="0" i="0" dirty="0">
              <a:solidFill>
                <a:srgbClr val="610B4B"/>
              </a:solidFill>
              <a:effectLst/>
              <a:latin typeface="erdana"/>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pic>
        <p:nvPicPr>
          <p:cNvPr id="5" name="Picture 4">
            <a:extLst>
              <a:ext uri="{FF2B5EF4-FFF2-40B4-BE49-F238E27FC236}">
                <a16:creationId xmlns:a16="http://schemas.microsoft.com/office/drawing/2014/main" id="{37ADF268-16FE-4C3E-B136-1F3936E5CFAF}"/>
              </a:ext>
            </a:extLst>
          </p:cNvPr>
          <p:cNvPicPr>
            <a:picLocks noChangeAspect="1"/>
          </p:cNvPicPr>
          <p:nvPr/>
        </p:nvPicPr>
        <p:blipFill rotWithShape="1">
          <a:blip r:embed="rId3">
            <a:extLst>
              <a:ext uri="{28A0092B-C50C-407E-A947-70E740481C1C}">
                <a14:useLocalDpi xmlns:a14="http://schemas.microsoft.com/office/drawing/2010/main" val="0"/>
              </a:ext>
            </a:extLst>
          </a:blip>
          <a:srcRect l="1774" t="1453" r="3106" b="1453"/>
          <a:stretch/>
        </p:blipFill>
        <p:spPr>
          <a:xfrm>
            <a:off x="493059" y="744072"/>
            <a:ext cx="9610164" cy="5799150"/>
          </a:xfrm>
          <a:prstGeom prst="rect">
            <a:avLst/>
          </a:prstGeom>
        </p:spPr>
      </p:pic>
    </p:spTree>
    <p:extLst>
      <p:ext uri="{BB962C8B-B14F-4D97-AF65-F5344CB8AC3E}">
        <p14:creationId xmlns:p14="http://schemas.microsoft.com/office/powerpoint/2010/main" val="1167258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90282" y="788894"/>
            <a:ext cx="10560424" cy="5486400"/>
          </a:xfrm>
        </p:spPr>
        <p:txBody>
          <a:bodyPr/>
          <a:lstStyle/>
          <a:p>
            <a:pPr algn="l"/>
            <a:r>
              <a:rPr lang="en-IN" sz="3600" b="1" i="0" dirty="0">
                <a:effectLst/>
              </a:rPr>
              <a:t>6. Object Pool Pattern</a:t>
            </a:r>
          </a:p>
          <a:p>
            <a:pPr marL="342900" indent="-342900" algn="just">
              <a:buFont typeface="Arial" panose="020B0604020202020204" pitchFamily="34" charset="0"/>
              <a:buChar char="•"/>
            </a:pPr>
            <a:r>
              <a:rPr lang="en-US" b="0" i="0" dirty="0">
                <a:effectLst/>
              </a:rPr>
              <a:t>Mostly, performance is the key issue during the software development and the object creation, which may be a costly step.</a:t>
            </a:r>
          </a:p>
          <a:p>
            <a:pPr marL="342900" indent="-342900" algn="just">
              <a:buFont typeface="Arial" panose="020B0604020202020204" pitchFamily="34" charset="0"/>
              <a:buChar char="•"/>
            </a:pPr>
            <a:r>
              <a:rPr lang="en-US" b="0" i="0" dirty="0">
                <a:effectLst/>
              </a:rPr>
              <a:t>Object Pool Pattern says that </a:t>
            </a:r>
            <a:r>
              <a:rPr lang="en-US" b="1" i="0" dirty="0">
                <a:effectLst/>
              </a:rPr>
              <a:t>" to reuse the object that are expensive to create".</a:t>
            </a:r>
            <a:endParaRPr lang="en-US" b="0" i="0" dirty="0">
              <a:effectLst/>
            </a:endParaRPr>
          </a:p>
          <a:p>
            <a:pPr marL="342900" indent="-342900" algn="just">
              <a:buFont typeface="Arial" panose="020B0604020202020204" pitchFamily="34" charset="0"/>
              <a:buChar char="•"/>
            </a:pPr>
            <a:r>
              <a:rPr lang="en-US" b="0" i="0" dirty="0">
                <a:effectLst/>
              </a:rPr>
              <a:t>Basically, an Object pool is a container which contains a specified amount of objects. When an object is taken from the pool, it is not available in the pool until it is put back.</a:t>
            </a:r>
            <a:r>
              <a:rPr lang="en-US" b="1" i="0" dirty="0">
                <a:effectLst/>
              </a:rPr>
              <a:t> </a:t>
            </a:r>
          </a:p>
          <a:p>
            <a:pPr marL="342900" indent="-342900" algn="just">
              <a:buFont typeface="Arial" panose="020B0604020202020204" pitchFamily="34" charset="0"/>
              <a:buChar char="•"/>
            </a:pPr>
            <a:r>
              <a:rPr lang="en-US" b="1" i="0" dirty="0">
                <a:effectLst/>
              </a:rPr>
              <a:t>Objects in the pool have a lifecycle: creation, validation and destroy.</a:t>
            </a:r>
            <a:endParaRPr lang="en-US" b="0" i="0" dirty="0">
              <a:effectLst/>
            </a:endParaRPr>
          </a:p>
          <a:p>
            <a:pPr marL="342900" indent="-342900" algn="just">
              <a:buFont typeface="Arial" panose="020B0604020202020204" pitchFamily="34" charset="0"/>
              <a:buChar char="•"/>
            </a:pPr>
            <a:r>
              <a:rPr lang="en-US" b="0" i="0" dirty="0">
                <a:effectLst/>
              </a:rPr>
              <a:t>A pool helps to manage available resources in a better way. </a:t>
            </a:r>
          </a:p>
          <a:p>
            <a:pPr marL="342900" indent="-342900" algn="just">
              <a:buFont typeface="Arial" panose="020B0604020202020204" pitchFamily="34" charset="0"/>
              <a:buChar char="•"/>
            </a:pPr>
            <a:r>
              <a:rPr lang="en-US" b="0" i="0" dirty="0">
                <a:effectLst/>
              </a:rPr>
              <a:t>There are many using examples: especially in application servers there are data source pools, thread pools etc.</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358740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62000" y="699247"/>
            <a:ext cx="10461812" cy="5593977"/>
          </a:xfrm>
        </p:spPr>
        <p:txBody>
          <a:bodyPr/>
          <a:lstStyle/>
          <a:p>
            <a:pPr marL="457200" indent="-457200" algn="just">
              <a:buFont typeface="Wingdings" panose="05000000000000000000" pitchFamily="2" charset="2"/>
              <a:buChar char="Ø"/>
            </a:pPr>
            <a:r>
              <a:rPr lang="en-US" sz="3200" b="1" i="0" dirty="0">
                <a:effectLst/>
              </a:rPr>
              <a:t>Advantage of Object Pool design pattern</a:t>
            </a:r>
          </a:p>
          <a:p>
            <a:pPr algn="just">
              <a:buFont typeface="Arial" panose="020B0604020202020204" pitchFamily="34" charset="0"/>
              <a:buChar char="•"/>
            </a:pPr>
            <a:r>
              <a:rPr lang="en-US" b="0" i="0" dirty="0">
                <a:effectLst/>
              </a:rPr>
              <a:t>It boosts the performance of the application significantly.</a:t>
            </a:r>
          </a:p>
          <a:p>
            <a:pPr algn="just">
              <a:buFont typeface="Arial" panose="020B0604020202020204" pitchFamily="34" charset="0"/>
              <a:buChar char="•"/>
            </a:pPr>
            <a:r>
              <a:rPr lang="en-US" b="0" i="0" dirty="0">
                <a:effectLst/>
              </a:rPr>
              <a:t>It is most effective in a situation where the rate of initializing a class instance is high.</a:t>
            </a:r>
          </a:p>
          <a:p>
            <a:pPr algn="just">
              <a:buFont typeface="Arial" panose="020B0604020202020204" pitchFamily="34" charset="0"/>
              <a:buChar char="•"/>
            </a:pPr>
            <a:r>
              <a:rPr lang="en-US" b="0" i="0" dirty="0">
                <a:effectLst/>
              </a:rPr>
              <a:t>It manages the connections and provides a way to reuse and share them.</a:t>
            </a:r>
          </a:p>
          <a:p>
            <a:pPr algn="just">
              <a:buFont typeface="Arial" panose="020B0604020202020204" pitchFamily="34" charset="0"/>
              <a:buChar char="•"/>
            </a:pPr>
            <a:r>
              <a:rPr lang="en-US" b="0" i="0" dirty="0">
                <a:effectLst/>
              </a:rPr>
              <a:t>It can also provide the limit for the maximum number of objects that can be created.</a:t>
            </a:r>
          </a:p>
          <a:p>
            <a:pPr marL="457200" indent="-457200" algn="just">
              <a:buFont typeface="Wingdings" panose="05000000000000000000" pitchFamily="2" charset="2"/>
              <a:buChar char="Ø"/>
            </a:pPr>
            <a:r>
              <a:rPr lang="en-US" sz="2800" b="1" i="0" dirty="0">
                <a:effectLst/>
              </a:rPr>
              <a:t>Usage:</a:t>
            </a:r>
          </a:p>
          <a:p>
            <a:pPr algn="just">
              <a:buFont typeface="Arial" panose="020B0604020202020204" pitchFamily="34" charset="0"/>
              <a:buChar char="•"/>
            </a:pPr>
            <a:r>
              <a:rPr lang="en-US" b="0" i="0" dirty="0">
                <a:effectLst/>
              </a:rPr>
              <a:t>When an application requires objects which are expensive to create. </a:t>
            </a:r>
            <a:r>
              <a:rPr lang="en-US" b="0" i="0" dirty="0" err="1">
                <a:effectLst/>
              </a:rPr>
              <a:t>Eg</a:t>
            </a:r>
            <a:r>
              <a:rPr lang="en-US" b="0" i="0" dirty="0">
                <a:effectLst/>
              </a:rPr>
              <a:t>: there is a need of opening too many connections for the database then it takes too longer to create a new one and the database server will be overloaded.</a:t>
            </a:r>
          </a:p>
          <a:p>
            <a:pPr algn="just">
              <a:buFont typeface="Arial" panose="020B0604020202020204" pitchFamily="34" charset="0"/>
              <a:buChar char="•"/>
            </a:pPr>
            <a:r>
              <a:rPr lang="en-US" b="0" i="0" dirty="0">
                <a:effectLst/>
              </a:rPr>
              <a:t>When there are several clients who need the same resource at different times.</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429940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27529" y="770965"/>
            <a:ext cx="10461812" cy="5414682"/>
          </a:xfrm>
        </p:spPr>
        <p:txBody>
          <a:bodyPr>
            <a:normAutofit lnSpcReduction="10000"/>
          </a:bodyPr>
          <a:lstStyle/>
          <a:p>
            <a:pPr algn="l"/>
            <a:r>
              <a:rPr lang="en-IN" sz="3600" b="1" i="0" dirty="0">
                <a:solidFill>
                  <a:schemeClr val="accent2"/>
                </a:solidFill>
                <a:effectLst/>
              </a:rPr>
              <a:t>Structural design patterns</a:t>
            </a:r>
          </a:p>
          <a:p>
            <a:pPr marL="342900" indent="-342900" algn="just">
              <a:buFont typeface="Arial" panose="020B0604020202020204" pitchFamily="34" charset="0"/>
              <a:buChar char="•"/>
            </a:pPr>
            <a:r>
              <a:rPr lang="en-US" b="1" i="0" dirty="0">
                <a:solidFill>
                  <a:srgbClr val="333333"/>
                </a:solidFill>
                <a:effectLst/>
              </a:rPr>
              <a:t>Structural design patterns</a:t>
            </a:r>
            <a:r>
              <a:rPr lang="en-US" b="0" i="0" dirty="0">
                <a:solidFill>
                  <a:srgbClr val="333333"/>
                </a:solidFill>
                <a:effectLst/>
              </a:rPr>
              <a:t> are concerned with how classes and objects can be composed, to form larger structures.</a:t>
            </a:r>
          </a:p>
          <a:p>
            <a:pPr marL="342900" indent="-342900" algn="just">
              <a:buFont typeface="Arial" panose="020B0604020202020204" pitchFamily="34" charset="0"/>
              <a:buChar char="•"/>
            </a:pPr>
            <a:r>
              <a:rPr lang="en-US" b="0" i="0" dirty="0">
                <a:solidFill>
                  <a:srgbClr val="333333"/>
                </a:solidFill>
                <a:effectLst/>
              </a:rPr>
              <a:t>The structural design patterns </a:t>
            </a:r>
            <a:r>
              <a:rPr lang="en-US" b="1" i="0" dirty="0">
                <a:solidFill>
                  <a:srgbClr val="333333"/>
                </a:solidFill>
                <a:effectLst/>
              </a:rPr>
              <a:t>simplifies the structure by identifying the relationships</a:t>
            </a:r>
            <a:r>
              <a:rPr lang="en-US" b="0" i="0" dirty="0">
                <a:solidFill>
                  <a:srgbClr val="333333"/>
                </a:solidFill>
                <a:effectLst/>
              </a:rPr>
              <a:t>.</a:t>
            </a:r>
          </a:p>
          <a:p>
            <a:pPr marL="342900" indent="-342900" algn="just">
              <a:buFont typeface="Arial" panose="020B0604020202020204" pitchFamily="34" charset="0"/>
              <a:buChar char="•"/>
            </a:pPr>
            <a:r>
              <a:rPr lang="en-US" b="0" i="0" dirty="0">
                <a:solidFill>
                  <a:srgbClr val="333333"/>
                </a:solidFill>
                <a:effectLst/>
              </a:rPr>
              <a:t>These patterns focus on, how the classes inherit from each other and how they are composed from other classes.</a:t>
            </a:r>
          </a:p>
          <a:p>
            <a:pPr algn="just"/>
            <a:r>
              <a:rPr lang="en-US" b="1" i="0" dirty="0">
                <a:effectLst/>
              </a:rPr>
              <a:t>Types of structural design patterns</a:t>
            </a:r>
          </a:p>
          <a:p>
            <a:pPr algn="just"/>
            <a:r>
              <a:rPr lang="en-US" b="0" i="0" dirty="0">
                <a:effectLst/>
              </a:rPr>
              <a:t>There are following 7 types of structural design patterns.</a:t>
            </a:r>
          </a:p>
          <a:p>
            <a:pPr algn="just">
              <a:buFont typeface="+mj-lt"/>
              <a:buAutoNum type="arabicPeriod"/>
            </a:pPr>
            <a:r>
              <a:rPr lang="en-US" b="1" i="0" u="none" strike="noStrike" dirty="0">
                <a:effectLst/>
              </a:rPr>
              <a:t>Adapter Pattern: </a:t>
            </a:r>
          </a:p>
          <a:p>
            <a:pPr marL="800100" lvl="1" indent="-342900" algn="just">
              <a:buFont typeface="Arial" panose="020B0604020202020204" pitchFamily="34" charset="0"/>
              <a:buChar char="•"/>
            </a:pPr>
            <a:r>
              <a:rPr lang="en-US" b="0" i="0" dirty="0">
                <a:effectLst/>
              </a:rPr>
              <a:t>Adapting an interface into another according to client expectation.</a:t>
            </a:r>
          </a:p>
          <a:p>
            <a:pPr algn="just">
              <a:buFont typeface="+mj-lt"/>
              <a:buAutoNum type="arabicPeriod"/>
            </a:pPr>
            <a:r>
              <a:rPr lang="en-US" b="1" i="0" u="none" strike="noStrike" dirty="0">
                <a:effectLst/>
              </a:rPr>
              <a:t>Bridge</a:t>
            </a:r>
            <a:r>
              <a:rPr lang="en-US" b="1" i="0" u="none" strike="noStrike" dirty="0">
                <a:effectLst/>
                <a:hlinkClick r:id="rId2">
                  <a:extLst>
                    <a:ext uri="{A12FA001-AC4F-418D-AE19-62706E023703}">
                      <ahyp:hlinkClr xmlns:ahyp="http://schemas.microsoft.com/office/drawing/2018/hyperlinkcolor" val="tx"/>
                    </a:ext>
                  </a:extLst>
                </a:hlinkClick>
              </a:rPr>
              <a:t> </a:t>
            </a:r>
            <a:r>
              <a:rPr lang="en-US" b="1" i="0" u="none" strike="noStrike" dirty="0">
                <a:effectLst/>
              </a:rPr>
              <a:t>Pattern:</a:t>
            </a:r>
            <a:r>
              <a:rPr lang="en-US" b="0" i="0" u="none" strike="noStrike" dirty="0">
                <a:effectLst/>
              </a:rPr>
              <a:t>   </a:t>
            </a:r>
          </a:p>
          <a:p>
            <a:pPr marL="800100" lvl="1" indent="-342900" algn="just">
              <a:buFont typeface="Arial" panose="020B0604020202020204" pitchFamily="34" charset="0"/>
              <a:buChar char="•"/>
            </a:pPr>
            <a:r>
              <a:rPr lang="en-US" b="0" i="0" dirty="0">
                <a:effectLst/>
              </a:rPr>
              <a:t>Separating abstraction (interface) from implementation.</a:t>
            </a:r>
          </a:p>
          <a:p>
            <a:pPr algn="just"/>
            <a:endParaRPr lang="en-US" b="0" i="0" dirty="0">
              <a:solidFill>
                <a:srgbClr val="000000"/>
              </a:solidFill>
              <a:effectLst/>
              <a:latin typeface="inter-regular"/>
            </a:endParaRP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028353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63388" y="806824"/>
            <a:ext cx="10685930" cy="5486400"/>
          </a:xfrm>
        </p:spPr>
        <p:txBody>
          <a:bodyPr/>
          <a:lstStyle/>
          <a:p>
            <a:pPr algn="just"/>
            <a:r>
              <a:rPr lang="en-US" b="1" dirty="0"/>
              <a:t>3</a:t>
            </a:r>
            <a:r>
              <a:rPr lang="en-US" b="1" i="0" u="none" strike="noStrike" dirty="0">
                <a:effectLst/>
              </a:rPr>
              <a:t>. Composite Pattern</a:t>
            </a:r>
          </a:p>
          <a:p>
            <a:pPr marL="800100" lvl="1" indent="-342900" algn="just">
              <a:buFont typeface="Arial" panose="020B0604020202020204" pitchFamily="34" charset="0"/>
              <a:buChar char="•"/>
            </a:pPr>
            <a:r>
              <a:rPr lang="en-US" b="0" i="0" dirty="0">
                <a:effectLst/>
              </a:rPr>
              <a:t>Allowing clients to operate on hierarchy of objects.</a:t>
            </a:r>
          </a:p>
          <a:p>
            <a:pPr algn="just"/>
            <a:r>
              <a:rPr lang="en-US" b="1" dirty="0"/>
              <a:t>4</a:t>
            </a:r>
            <a:r>
              <a:rPr lang="en-US" b="1" i="0" u="none" strike="noStrike" dirty="0">
                <a:effectLst/>
              </a:rPr>
              <a:t>. Decorator Pattern</a:t>
            </a:r>
          </a:p>
          <a:p>
            <a:pPr marL="800100" lvl="1" indent="-342900" algn="just">
              <a:buFont typeface="Arial" panose="020B0604020202020204" pitchFamily="34" charset="0"/>
              <a:buChar char="•"/>
            </a:pPr>
            <a:r>
              <a:rPr lang="en-US" b="0" i="0" dirty="0">
                <a:effectLst/>
              </a:rPr>
              <a:t>Adding functionality to an object dynamically.</a:t>
            </a:r>
          </a:p>
          <a:p>
            <a:pPr algn="just"/>
            <a:r>
              <a:rPr lang="en-US" b="1" dirty="0"/>
              <a:t>5</a:t>
            </a:r>
            <a:r>
              <a:rPr lang="en-US" b="1" i="0" u="none" strike="noStrike" dirty="0">
                <a:effectLst/>
              </a:rPr>
              <a:t>. Facade Pattern</a:t>
            </a:r>
          </a:p>
          <a:p>
            <a:pPr marL="800100" lvl="1" indent="-342900" algn="just">
              <a:buFont typeface="Arial" panose="020B0604020202020204" pitchFamily="34" charset="0"/>
              <a:buChar char="•"/>
            </a:pPr>
            <a:r>
              <a:rPr lang="en-US" b="0" i="0" dirty="0">
                <a:effectLst/>
              </a:rPr>
              <a:t>Providing an interface to a set of interfaces.</a:t>
            </a:r>
          </a:p>
          <a:p>
            <a:pPr algn="just"/>
            <a:r>
              <a:rPr lang="en-US" b="1" i="0" u="none" strike="noStrike" dirty="0">
                <a:effectLst/>
              </a:rPr>
              <a:t>6.Flyweight Pattern</a:t>
            </a:r>
          </a:p>
          <a:p>
            <a:pPr marL="800100" lvl="1" indent="-342900" algn="just">
              <a:buFont typeface="Arial" panose="020B0604020202020204" pitchFamily="34" charset="0"/>
              <a:buChar char="•"/>
            </a:pPr>
            <a:r>
              <a:rPr lang="en-US" b="0" i="0" dirty="0">
                <a:effectLst/>
              </a:rPr>
              <a:t>Reusing an object by sharing it.</a:t>
            </a:r>
          </a:p>
          <a:p>
            <a:pPr algn="just"/>
            <a:r>
              <a:rPr lang="en-US" b="1" i="0" u="none" strike="noStrike" dirty="0">
                <a:effectLst/>
              </a:rPr>
              <a:t>7.proxy Pattern</a:t>
            </a:r>
          </a:p>
          <a:p>
            <a:pPr marL="800100" lvl="1" indent="-342900" algn="just">
              <a:buFont typeface="Arial" panose="020B0604020202020204" pitchFamily="34" charset="0"/>
              <a:buChar char="•"/>
            </a:pPr>
            <a:r>
              <a:rPr lang="en-US" b="0" i="0" dirty="0">
                <a:effectLst/>
              </a:rPr>
              <a:t>Representing another object.</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966188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36494" y="762001"/>
            <a:ext cx="11125200" cy="5647764"/>
          </a:xfrm>
        </p:spPr>
        <p:txBody>
          <a:bodyPr/>
          <a:lstStyle/>
          <a:p>
            <a:pPr algn="l"/>
            <a:r>
              <a:rPr lang="en-IN" sz="2800" b="1" i="0" dirty="0">
                <a:effectLst/>
              </a:rPr>
              <a:t>1. Adapter Pattern</a:t>
            </a:r>
          </a:p>
          <a:p>
            <a:pPr marL="342900" indent="-342900" algn="just">
              <a:buFont typeface="Arial" panose="020B0604020202020204" pitchFamily="34" charset="0"/>
              <a:buChar char="•"/>
            </a:pPr>
            <a:r>
              <a:rPr lang="en-US" sz="2300" b="0" i="0" dirty="0">
                <a:effectLst/>
              </a:rPr>
              <a:t>An Adapter Pattern says that just </a:t>
            </a:r>
            <a:r>
              <a:rPr lang="en-US" sz="2300" b="1" i="0" dirty="0">
                <a:effectLst/>
              </a:rPr>
              <a:t>"converts the interface of a class into another interface that a client wants".</a:t>
            </a:r>
            <a:endParaRPr lang="en-US" sz="2300" b="0" i="0" dirty="0">
              <a:effectLst/>
            </a:endParaRPr>
          </a:p>
          <a:p>
            <a:pPr marL="342900" indent="-342900" algn="just">
              <a:buFont typeface="Arial" panose="020B0604020202020204" pitchFamily="34" charset="0"/>
              <a:buChar char="•"/>
            </a:pPr>
            <a:r>
              <a:rPr lang="en-US" sz="2300" b="0" i="0" dirty="0">
                <a:effectLst/>
              </a:rPr>
              <a:t>In other words, to provide the interface according to client requirement while using the services of a class with a different interface.</a:t>
            </a:r>
          </a:p>
          <a:p>
            <a:pPr marL="342900" indent="-342900" algn="just">
              <a:buFont typeface="Arial" panose="020B0604020202020204" pitchFamily="34" charset="0"/>
              <a:buChar char="•"/>
            </a:pPr>
            <a:r>
              <a:rPr lang="en-US" sz="2300" b="0" i="0" dirty="0">
                <a:effectLst/>
              </a:rPr>
              <a:t>The Adapter Pattern is also known as </a:t>
            </a:r>
            <a:r>
              <a:rPr lang="en-US" sz="2300" b="1" i="0" dirty="0">
                <a:effectLst/>
              </a:rPr>
              <a:t>Wrapper.</a:t>
            </a:r>
            <a:endParaRPr lang="en-US" sz="2300" b="0" i="0" dirty="0">
              <a:effectLst/>
            </a:endParaRPr>
          </a:p>
          <a:p>
            <a:pPr marL="342900" indent="-342900" algn="just">
              <a:buFont typeface="Wingdings" panose="05000000000000000000" pitchFamily="2" charset="2"/>
              <a:buChar char="Ø"/>
            </a:pPr>
            <a:r>
              <a:rPr lang="en-US" b="1" i="0" dirty="0">
                <a:effectLst/>
              </a:rPr>
              <a:t>Advantage of Adapter Pattern</a:t>
            </a:r>
          </a:p>
          <a:p>
            <a:pPr lvl="1" algn="just">
              <a:buFont typeface="Arial" panose="020B0604020202020204" pitchFamily="34" charset="0"/>
              <a:buChar char="•"/>
            </a:pPr>
            <a:r>
              <a:rPr lang="en-US" sz="2200" b="0" i="0" dirty="0">
                <a:effectLst/>
              </a:rPr>
              <a:t>It allows two or more previously incompatible objects to interact.</a:t>
            </a:r>
          </a:p>
          <a:p>
            <a:pPr lvl="1" algn="just">
              <a:buFont typeface="Arial" panose="020B0604020202020204" pitchFamily="34" charset="0"/>
              <a:buChar char="•"/>
            </a:pPr>
            <a:r>
              <a:rPr lang="en-US" sz="2200" b="0" i="0" dirty="0">
                <a:effectLst/>
              </a:rPr>
              <a:t>It allows reusability of existing functionality.</a:t>
            </a:r>
          </a:p>
          <a:p>
            <a:pPr marL="342900" indent="-342900" algn="l">
              <a:buFont typeface="Wingdings" panose="05000000000000000000" pitchFamily="2" charset="2"/>
              <a:buChar char="Ø"/>
            </a:pPr>
            <a:r>
              <a:rPr lang="en-IN" b="1" i="0" dirty="0">
                <a:effectLst/>
              </a:rPr>
              <a:t>Usage of Adapter pattern:</a:t>
            </a:r>
          </a:p>
          <a:p>
            <a:pPr lvl="1" algn="just">
              <a:buFont typeface="Arial" panose="020B0604020202020204" pitchFamily="34" charset="0"/>
              <a:buChar char="•"/>
            </a:pPr>
            <a:r>
              <a:rPr lang="en-US" sz="2200" b="0" i="0" dirty="0">
                <a:solidFill>
                  <a:srgbClr val="000000"/>
                </a:solidFill>
                <a:effectLst/>
              </a:rPr>
              <a:t>When an object needs to utilize an existing class with an incompatible interface.</a:t>
            </a:r>
          </a:p>
          <a:p>
            <a:pPr lvl="1" algn="just">
              <a:buFont typeface="Arial" panose="020B0604020202020204" pitchFamily="34" charset="0"/>
              <a:buChar char="•"/>
            </a:pPr>
            <a:r>
              <a:rPr lang="en-US" sz="2200" b="0" i="0" dirty="0">
                <a:solidFill>
                  <a:srgbClr val="000000"/>
                </a:solidFill>
                <a:effectLst/>
              </a:rPr>
              <a:t>When you want to create a reusable class that cooperates with classes which don't have compatible interfaces.</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439903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44071" y="806824"/>
            <a:ext cx="10596282" cy="5468470"/>
          </a:xfrm>
        </p:spPr>
        <p:txBody>
          <a:bodyPr/>
          <a:lstStyle/>
          <a:p>
            <a:pPr marL="342900" indent="-342900" algn="just">
              <a:buFont typeface="Wingdings" panose="05000000000000000000" pitchFamily="2" charset="2"/>
              <a:buChar char="Ø"/>
            </a:pPr>
            <a:r>
              <a:rPr lang="en-US" b="1" i="0" dirty="0">
                <a:effectLst/>
              </a:rPr>
              <a:t>Example of Adapter Pattern</a:t>
            </a:r>
          </a:p>
          <a:p>
            <a:pPr marL="342900" indent="-342900" algn="just">
              <a:buFont typeface="Arial" panose="020B0604020202020204" pitchFamily="34" charset="0"/>
              <a:buChar char="•"/>
            </a:pPr>
            <a:r>
              <a:rPr lang="en-US" b="0" i="0" dirty="0">
                <a:solidFill>
                  <a:srgbClr val="333333"/>
                </a:solidFill>
                <a:effectLst/>
              </a:rPr>
              <a:t>Let's understand the example of adapter design pattern by the above UML diagram.</a:t>
            </a:r>
          </a:p>
          <a:p>
            <a:pPr marL="342900" indent="-342900" algn="just">
              <a:buFont typeface="Wingdings" panose="05000000000000000000" pitchFamily="2" charset="2"/>
              <a:buChar char="Ø"/>
            </a:pPr>
            <a:r>
              <a:rPr lang="en-US" b="1" i="0" dirty="0">
                <a:effectLst/>
              </a:rPr>
              <a:t>UML for Adapter Pattern:</a:t>
            </a:r>
          </a:p>
          <a:p>
            <a:pPr algn="just"/>
            <a:r>
              <a:rPr lang="en-US" b="0" i="0" dirty="0">
                <a:solidFill>
                  <a:srgbClr val="333333"/>
                </a:solidFill>
                <a:effectLst/>
              </a:rPr>
              <a:t>        There are the following specifications for the adapter pattern:</a:t>
            </a:r>
          </a:p>
          <a:p>
            <a:pPr lvl="1" algn="just">
              <a:buFont typeface="Arial" panose="020B0604020202020204" pitchFamily="34" charset="0"/>
              <a:buChar char="•"/>
            </a:pPr>
            <a:r>
              <a:rPr lang="en-US" sz="2300" b="1" i="0" dirty="0">
                <a:solidFill>
                  <a:srgbClr val="000000"/>
                </a:solidFill>
                <a:effectLst/>
              </a:rPr>
              <a:t> Target Interface:</a:t>
            </a:r>
            <a:r>
              <a:rPr lang="en-US" sz="2300" b="0" i="0" dirty="0">
                <a:solidFill>
                  <a:srgbClr val="000000"/>
                </a:solidFill>
                <a:effectLst/>
              </a:rPr>
              <a:t> This is the desired interface class which will be used by the clients.</a:t>
            </a:r>
          </a:p>
          <a:p>
            <a:pPr lvl="1" algn="just">
              <a:buFont typeface="Arial" panose="020B0604020202020204" pitchFamily="34" charset="0"/>
              <a:buChar char="•"/>
            </a:pPr>
            <a:r>
              <a:rPr lang="en-US" sz="2300" b="1" i="0" dirty="0">
                <a:solidFill>
                  <a:srgbClr val="000000"/>
                </a:solidFill>
                <a:effectLst/>
              </a:rPr>
              <a:t> Adapter class:</a:t>
            </a:r>
            <a:r>
              <a:rPr lang="en-US" sz="2300" b="0" i="0" dirty="0">
                <a:solidFill>
                  <a:srgbClr val="000000"/>
                </a:solidFill>
                <a:effectLst/>
              </a:rPr>
              <a:t> This class is a wrapper class which implements the desired target interface and modifies the specific request available from the </a:t>
            </a:r>
            <a:r>
              <a:rPr lang="en-US" sz="2300" b="0" i="0" dirty="0" err="1">
                <a:solidFill>
                  <a:srgbClr val="000000"/>
                </a:solidFill>
                <a:effectLst/>
              </a:rPr>
              <a:t>Adaptee</a:t>
            </a:r>
            <a:r>
              <a:rPr lang="en-US" sz="2300" b="0" i="0" dirty="0">
                <a:solidFill>
                  <a:srgbClr val="000000"/>
                </a:solidFill>
                <a:effectLst/>
              </a:rPr>
              <a:t> class.</a:t>
            </a:r>
          </a:p>
          <a:p>
            <a:pPr lvl="1" algn="just">
              <a:buFont typeface="Arial" panose="020B0604020202020204" pitchFamily="34" charset="0"/>
              <a:buChar char="•"/>
            </a:pPr>
            <a:r>
              <a:rPr lang="en-US" sz="2300" b="1" i="0" dirty="0">
                <a:solidFill>
                  <a:srgbClr val="000000"/>
                </a:solidFill>
                <a:effectLst/>
              </a:rPr>
              <a:t> </a:t>
            </a:r>
            <a:r>
              <a:rPr lang="en-US" sz="2300" b="1" i="0" dirty="0" err="1">
                <a:solidFill>
                  <a:srgbClr val="000000"/>
                </a:solidFill>
                <a:effectLst/>
              </a:rPr>
              <a:t>Adaptee</a:t>
            </a:r>
            <a:r>
              <a:rPr lang="en-US" sz="2300" b="1" i="0" dirty="0">
                <a:solidFill>
                  <a:srgbClr val="000000"/>
                </a:solidFill>
                <a:effectLst/>
              </a:rPr>
              <a:t> class:</a:t>
            </a:r>
            <a:r>
              <a:rPr lang="en-US" sz="2300" b="0" i="0" dirty="0">
                <a:solidFill>
                  <a:srgbClr val="000000"/>
                </a:solidFill>
                <a:effectLst/>
              </a:rPr>
              <a:t> This is the class which is used by the Adapter class to reuse the existing functionality and modify them for desired use.</a:t>
            </a:r>
          </a:p>
          <a:p>
            <a:pPr lvl="1" algn="just">
              <a:buFont typeface="Arial" panose="020B0604020202020204" pitchFamily="34" charset="0"/>
              <a:buChar char="•"/>
            </a:pPr>
            <a:r>
              <a:rPr lang="en-US" sz="2300" b="1" i="0" dirty="0">
                <a:solidFill>
                  <a:srgbClr val="000000"/>
                </a:solidFill>
                <a:effectLst/>
              </a:rPr>
              <a:t> Client:</a:t>
            </a:r>
            <a:r>
              <a:rPr lang="en-US" sz="2300" b="0" i="0" dirty="0">
                <a:solidFill>
                  <a:srgbClr val="000000"/>
                </a:solidFill>
                <a:effectLst/>
              </a:rPr>
              <a:t> This class will interact with the Adapter class.</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863018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17175" y="753035"/>
            <a:ext cx="10291483" cy="5790186"/>
          </a:xfrm>
        </p:spPr>
        <p:txBody>
          <a:bodyPr/>
          <a:lstStyle/>
          <a:p>
            <a:pPr algn="l"/>
            <a:r>
              <a:rPr lang="en-US" b="0" i="0" dirty="0">
                <a:solidFill>
                  <a:srgbClr val="000000"/>
                </a:solidFill>
                <a:effectLst/>
                <a:latin typeface="Roboto" panose="02000000000000000000" pitchFamily="2" charset="0"/>
              </a:rPr>
              <a:t> </a:t>
            </a:r>
            <a:r>
              <a:rPr lang="en-US" sz="2800" b="1" i="0" dirty="0">
                <a:solidFill>
                  <a:srgbClr val="252C33"/>
                </a:solidFill>
                <a:effectLst/>
              </a:rPr>
              <a:t>DESIGN PATTERNS</a:t>
            </a:r>
            <a:endParaRPr lang="en-US" sz="2800" b="0" i="0" dirty="0">
              <a:solidFill>
                <a:srgbClr val="000000"/>
              </a:solidFill>
              <a:effectLst/>
            </a:endParaRPr>
          </a:p>
          <a:p>
            <a:pPr marL="342900" indent="-342900" algn="l">
              <a:buFont typeface="Wingdings" panose="05000000000000000000" pitchFamily="2" charset="2"/>
              <a:buChar char="Ø"/>
            </a:pPr>
            <a:r>
              <a:rPr lang="en-US" dirty="0"/>
              <a:t>A Design Pattern is a general reusable solution to a commonly occurring problem in software design. </a:t>
            </a:r>
          </a:p>
          <a:p>
            <a:pPr marL="342900" indent="-342900" algn="l">
              <a:buFont typeface="Wingdings" panose="05000000000000000000" pitchFamily="2" charset="2"/>
              <a:buChar char="Ø"/>
            </a:pPr>
            <a:r>
              <a:rPr lang="en-US" dirty="0"/>
              <a:t>A design pattern isn't a finished design that can be transformed directly into code. It is a description or template for how to solve a problem that can be used in many different situations. </a:t>
            </a:r>
          </a:p>
          <a:p>
            <a:pPr algn="l"/>
            <a:r>
              <a:rPr lang="en-US" dirty="0"/>
              <a:t>There are three design patterns described. </a:t>
            </a:r>
          </a:p>
          <a:p>
            <a:pPr algn="l"/>
            <a:r>
              <a:rPr lang="en-US" dirty="0"/>
              <a:t>They are as follows: </a:t>
            </a:r>
          </a:p>
          <a:p>
            <a:pPr algn="l"/>
            <a:r>
              <a:rPr lang="en-US" dirty="0"/>
              <a:t>1)Creational </a:t>
            </a:r>
          </a:p>
          <a:p>
            <a:pPr algn="l"/>
            <a:r>
              <a:rPr lang="en-US" dirty="0"/>
              <a:t>2)Structural </a:t>
            </a:r>
          </a:p>
          <a:p>
            <a:pPr algn="l"/>
            <a:r>
              <a:rPr lang="en-US" dirty="0"/>
              <a:t>3)Behavioral</a:t>
            </a:r>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4289662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0635" y="887505"/>
            <a:ext cx="10820400" cy="5495365"/>
          </a:xfrm>
        </p:spPr>
        <p:txBody>
          <a:bodyPr>
            <a:normAutofit lnSpcReduction="10000"/>
          </a:bodyPr>
          <a:lstStyle/>
          <a:p>
            <a:pPr algn="l"/>
            <a:r>
              <a:rPr lang="en-IN" sz="3200" b="1" i="0" dirty="0">
                <a:effectLst/>
              </a:rPr>
              <a:t>2. Bridge Pattern</a:t>
            </a:r>
          </a:p>
          <a:p>
            <a:pPr marL="342900" indent="-342900" algn="just">
              <a:buFont typeface="Arial" panose="020B0604020202020204" pitchFamily="34" charset="0"/>
              <a:buChar char="•"/>
            </a:pPr>
            <a:r>
              <a:rPr lang="en-US" sz="2300" b="0" i="0" dirty="0">
                <a:effectLst/>
              </a:rPr>
              <a:t>A Bridge Pattern says that just </a:t>
            </a:r>
            <a:r>
              <a:rPr lang="en-US" sz="2300" b="1" i="0" dirty="0">
                <a:effectLst/>
              </a:rPr>
              <a:t>"decouple the functional abstraction from the implementation so that the two can vary independently".</a:t>
            </a:r>
            <a:endParaRPr lang="en-US" sz="2300" b="0" i="0" dirty="0">
              <a:effectLst/>
            </a:endParaRPr>
          </a:p>
          <a:p>
            <a:pPr marL="342900" indent="-342900" algn="just">
              <a:buFont typeface="Arial" panose="020B0604020202020204" pitchFamily="34" charset="0"/>
              <a:buChar char="•"/>
            </a:pPr>
            <a:r>
              <a:rPr lang="en-US" sz="2300" b="0" i="0" dirty="0">
                <a:effectLst/>
              </a:rPr>
              <a:t>The Bridge Pattern is also known as </a:t>
            </a:r>
            <a:r>
              <a:rPr lang="en-US" sz="2300" b="1" i="0" dirty="0">
                <a:effectLst/>
              </a:rPr>
              <a:t>Handle or Body.</a:t>
            </a:r>
            <a:endParaRPr lang="en-US" sz="2300" b="0" i="0" dirty="0">
              <a:effectLst/>
            </a:endParaRPr>
          </a:p>
          <a:p>
            <a:pPr marL="342900" indent="-342900" algn="just">
              <a:buFont typeface="Wingdings" panose="05000000000000000000" pitchFamily="2" charset="2"/>
              <a:buChar char="Ø"/>
            </a:pPr>
            <a:r>
              <a:rPr lang="en-US" sz="2500" b="1" i="0" dirty="0">
                <a:effectLst/>
              </a:rPr>
              <a:t>Advantage of Bridge Pattern</a:t>
            </a:r>
          </a:p>
          <a:p>
            <a:pPr lvl="1" algn="just">
              <a:buFont typeface="Arial" panose="020B0604020202020204" pitchFamily="34" charset="0"/>
              <a:buChar char="•"/>
            </a:pPr>
            <a:r>
              <a:rPr lang="en-US" b="0" i="0" dirty="0">
                <a:effectLst/>
              </a:rPr>
              <a:t> It enables the separation of implementation from the interface.</a:t>
            </a:r>
          </a:p>
          <a:p>
            <a:pPr lvl="1" algn="just">
              <a:buFont typeface="Arial" panose="020B0604020202020204" pitchFamily="34" charset="0"/>
              <a:buChar char="•"/>
            </a:pPr>
            <a:r>
              <a:rPr lang="en-US" b="0" i="0" dirty="0">
                <a:effectLst/>
              </a:rPr>
              <a:t> It improves the extensibility.</a:t>
            </a:r>
          </a:p>
          <a:p>
            <a:pPr lvl="1" algn="just">
              <a:buFont typeface="Arial" panose="020B0604020202020204" pitchFamily="34" charset="0"/>
              <a:buChar char="•"/>
            </a:pPr>
            <a:r>
              <a:rPr lang="en-US" i="0" dirty="0">
                <a:effectLst/>
              </a:rPr>
              <a:t> It allows the hiding of implementation details from the client.</a:t>
            </a:r>
          </a:p>
          <a:p>
            <a:pPr marL="342900" indent="-342900" algn="just">
              <a:buFont typeface="Wingdings" panose="05000000000000000000" pitchFamily="2" charset="2"/>
              <a:buChar char="Ø"/>
            </a:pPr>
            <a:r>
              <a:rPr lang="en-US" sz="2500" b="1" i="0" dirty="0">
                <a:effectLst/>
              </a:rPr>
              <a:t>Usage of Bridge Pattern</a:t>
            </a:r>
          </a:p>
          <a:p>
            <a:pPr lvl="1" algn="just">
              <a:buFont typeface="Arial" panose="020B0604020202020204" pitchFamily="34" charset="0"/>
              <a:buChar char="•"/>
            </a:pPr>
            <a:r>
              <a:rPr lang="en-US" b="0" i="0" dirty="0">
                <a:effectLst/>
              </a:rPr>
              <a:t> When you don't want a permanent binding between the functional abstraction and its implementation.</a:t>
            </a:r>
          </a:p>
          <a:p>
            <a:pPr lvl="1" algn="just">
              <a:buFont typeface="Arial" panose="020B0604020202020204" pitchFamily="34" charset="0"/>
              <a:buChar char="•"/>
            </a:pPr>
            <a:r>
              <a:rPr lang="en-US" b="0" i="0" dirty="0">
                <a:effectLst/>
              </a:rPr>
              <a:t> When both the functional abstraction and its implementation need to extended using sub-classes.</a:t>
            </a:r>
          </a:p>
          <a:p>
            <a:pPr lvl="1" algn="just">
              <a:buFont typeface="Arial" panose="020B0604020202020204" pitchFamily="34" charset="0"/>
              <a:buChar char="•"/>
            </a:pPr>
            <a:r>
              <a:rPr lang="en-US" b="0" i="0" dirty="0">
                <a:effectLst/>
              </a:rPr>
              <a:t> It is mostly used in those places where changes are made in the implementation does not affect the clients.</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977269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08211" y="340659"/>
            <a:ext cx="10399059" cy="5898775"/>
          </a:xfrm>
        </p:spPr>
        <p:txBody>
          <a:bodyPr/>
          <a:lstStyle/>
          <a:p>
            <a:pPr marL="342900" indent="-342900" algn="l">
              <a:buFont typeface="Wingdings" panose="05000000000000000000" pitchFamily="2" charset="2"/>
              <a:buChar char="Ø"/>
            </a:pPr>
            <a:r>
              <a:rPr lang="en-IN" b="1" i="0" dirty="0">
                <a:effectLst/>
              </a:rPr>
              <a:t>UML for Bridge Pattern:</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pic>
        <p:nvPicPr>
          <p:cNvPr id="5" name="Picture 4">
            <a:extLst>
              <a:ext uri="{FF2B5EF4-FFF2-40B4-BE49-F238E27FC236}">
                <a16:creationId xmlns:a16="http://schemas.microsoft.com/office/drawing/2014/main" id="{2E994833-0EBE-63CA-8C86-FCF481653D6D}"/>
              </a:ext>
            </a:extLst>
          </p:cNvPr>
          <p:cNvPicPr>
            <a:picLocks noChangeAspect="1"/>
          </p:cNvPicPr>
          <p:nvPr/>
        </p:nvPicPr>
        <p:blipFill rotWithShape="1">
          <a:blip r:embed="rId3">
            <a:extLst>
              <a:ext uri="{28A0092B-C50C-407E-A947-70E740481C1C}">
                <a14:useLocalDpi xmlns:a14="http://schemas.microsoft.com/office/drawing/2010/main" val="0"/>
              </a:ext>
            </a:extLst>
          </a:blip>
          <a:srcRect l="3242" t="5080" r="1588" b="950"/>
          <a:stretch/>
        </p:blipFill>
        <p:spPr>
          <a:xfrm>
            <a:off x="2456329" y="806823"/>
            <a:ext cx="5674660" cy="5710518"/>
          </a:xfrm>
          <a:prstGeom prst="rect">
            <a:avLst/>
          </a:prstGeom>
        </p:spPr>
      </p:pic>
    </p:spTree>
    <p:extLst>
      <p:ext uri="{BB962C8B-B14F-4D97-AF65-F5344CB8AC3E}">
        <p14:creationId xmlns:p14="http://schemas.microsoft.com/office/powerpoint/2010/main" val="2304674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26141" y="744071"/>
            <a:ext cx="10730753" cy="5468469"/>
          </a:xfrm>
        </p:spPr>
        <p:txBody>
          <a:bodyPr>
            <a:normAutofit/>
          </a:bodyPr>
          <a:lstStyle/>
          <a:p>
            <a:pPr algn="l"/>
            <a:r>
              <a:rPr lang="en-IN" sz="2800" b="1" i="0" dirty="0">
                <a:effectLst/>
              </a:rPr>
              <a:t>3. Composite Pattern</a:t>
            </a:r>
          </a:p>
          <a:p>
            <a:pPr marL="342900" indent="-342900" algn="just">
              <a:buFont typeface="Arial" panose="020B0604020202020204" pitchFamily="34" charset="0"/>
              <a:buChar char="•"/>
            </a:pPr>
            <a:r>
              <a:rPr lang="en-US" sz="2300" b="0" i="0" dirty="0">
                <a:effectLst/>
              </a:rPr>
              <a:t>A Composite Pattern says that just </a:t>
            </a:r>
            <a:r>
              <a:rPr lang="en-US" sz="2300" b="1" i="0" dirty="0">
                <a:effectLst/>
              </a:rPr>
              <a:t>"allow clients to operate in generic manner on objects that may or may not represent a hierarchy of objects".</a:t>
            </a:r>
            <a:endParaRPr lang="en-US" sz="2300" b="0" i="0" dirty="0">
              <a:effectLst/>
            </a:endParaRPr>
          </a:p>
          <a:p>
            <a:pPr marL="342900" indent="-342900" algn="just">
              <a:buFont typeface="Wingdings" panose="05000000000000000000" pitchFamily="2" charset="2"/>
              <a:buChar char="Ø"/>
            </a:pPr>
            <a:r>
              <a:rPr lang="en-US" b="1" i="0" dirty="0">
                <a:effectLst/>
              </a:rPr>
              <a:t>Advantage of Composite Design Pattern</a:t>
            </a:r>
          </a:p>
          <a:p>
            <a:pPr lvl="1" algn="just">
              <a:buFont typeface="Arial" panose="020B0604020202020204" pitchFamily="34" charset="0"/>
              <a:buChar char="•"/>
            </a:pPr>
            <a:r>
              <a:rPr lang="en-US" sz="2200" b="0" i="0" dirty="0">
                <a:effectLst/>
              </a:rPr>
              <a:t>It defines class hierarchies that contain primitive and complex objects.</a:t>
            </a:r>
          </a:p>
          <a:p>
            <a:pPr lvl="1" algn="just">
              <a:buFont typeface="Arial" panose="020B0604020202020204" pitchFamily="34" charset="0"/>
              <a:buChar char="•"/>
            </a:pPr>
            <a:r>
              <a:rPr lang="en-US" sz="2200" b="0" i="0" dirty="0">
                <a:effectLst/>
              </a:rPr>
              <a:t>It makes easier to you to add new kinds of components.</a:t>
            </a:r>
          </a:p>
          <a:p>
            <a:pPr lvl="1" algn="just">
              <a:buFont typeface="Arial" panose="020B0604020202020204" pitchFamily="34" charset="0"/>
              <a:buChar char="•"/>
            </a:pPr>
            <a:r>
              <a:rPr lang="en-US" sz="2200" b="0" i="0" dirty="0">
                <a:effectLst/>
              </a:rPr>
              <a:t>It provides flexibility of structure with manageable class or interface.</a:t>
            </a:r>
          </a:p>
          <a:p>
            <a:pPr marL="342900" indent="-342900" algn="just">
              <a:buFont typeface="Wingdings" panose="05000000000000000000" pitchFamily="2" charset="2"/>
              <a:buChar char="Ø"/>
            </a:pPr>
            <a:r>
              <a:rPr lang="en-US" b="1" i="0" dirty="0">
                <a:effectLst/>
              </a:rPr>
              <a:t>Usage of Composite Pattern</a:t>
            </a:r>
          </a:p>
          <a:p>
            <a:pPr algn="just"/>
            <a:r>
              <a:rPr lang="en-US" b="0" i="0" dirty="0">
                <a:effectLst/>
              </a:rPr>
              <a:t>     It is used:</a:t>
            </a:r>
          </a:p>
          <a:p>
            <a:pPr lvl="1" algn="just">
              <a:buFont typeface="Arial" panose="020B0604020202020204" pitchFamily="34" charset="0"/>
              <a:buChar char="•"/>
            </a:pPr>
            <a:r>
              <a:rPr lang="en-US" sz="2200" b="0" i="0" dirty="0">
                <a:effectLst/>
              </a:rPr>
              <a:t>When you want to represent a full or partial hierarchy of objects.</a:t>
            </a:r>
          </a:p>
          <a:p>
            <a:pPr lvl="1" algn="l">
              <a:buFont typeface="Arial" panose="020B0604020202020204" pitchFamily="34" charset="0"/>
              <a:buChar char="•"/>
            </a:pPr>
            <a:r>
              <a:rPr lang="en-US" sz="2200" b="0" i="0" dirty="0">
                <a:effectLst/>
              </a:rPr>
              <a:t>When the responsibilities are needed to be added dynamically to the individual objects without affecting other objects. Where the responsibility of object may vary from time to time.</a:t>
            </a:r>
            <a:endParaRPr lang="en-IN" sz="2200"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878624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90282" y="582205"/>
            <a:ext cx="10587318" cy="5675159"/>
          </a:xfrm>
        </p:spPr>
        <p:txBody>
          <a:bodyPr/>
          <a:lstStyle/>
          <a:p>
            <a:pPr marL="342900" indent="-342900" algn="l">
              <a:buFont typeface="Wingdings" panose="05000000000000000000" pitchFamily="2" charset="2"/>
              <a:buChar char="Ø"/>
            </a:pPr>
            <a:r>
              <a:rPr lang="en-IN" sz="2800" b="1" i="0" dirty="0">
                <a:effectLst/>
              </a:rPr>
              <a:t>UML for Composite Pattern</a:t>
            </a:r>
          </a:p>
          <a:p>
            <a:pPr algn="just"/>
            <a:r>
              <a:rPr lang="en-US" b="1" i="0" dirty="0">
                <a:effectLst/>
              </a:rPr>
              <a:t>1. component</a:t>
            </a:r>
          </a:p>
          <a:p>
            <a:pPr lvl="1" algn="just">
              <a:buFont typeface="Arial" panose="020B0604020202020204" pitchFamily="34" charset="0"/>
              <a:buChar char="•"/>
            </a:pPr>
            <a:r>
              <a:rPr lang="en-US" b="0" i="0" dirty="0">
                <a:effectLst/>
              </a:rPr>
              <a:t> Declares interface for objects in </a:t>
            </a:r>
          </a:p>
          <a:p>
            <a:pPr algn="just"/>
            <a:r>
              <a:rPr lang="en-US" dirty="0"/>
              <a:t>        </a:t>
            </a:r>
            <a:r>
              <a:rPr lang="en-US" b="0" i="0" dirty="0">
                <a:effectLst/>
              </a:rPr>
              <a:t>composition.</a:t>
            </a:r>
          </a:p>
          <a:p>
            <a:pPr algn="just"/>
            <a:r>
              <a:rPr lang="en-US" b="1" i="0" dirty="0">
                <a:effectLst/>
              </a:rPr>
              <a:t>2. Leaf</a:t>
            </a:r>
          </a:p>
          <a:p>
            <a:pPr lvl="1" algn="just">
              <a:buFont typeface="Arial" panose="020B0604020202020204" pitchFamily="34" charset="0"/>
              <a:buChar char="•"/>
            </a:pPr>
            <a:r>
              <a:rPr lang="en-US" b="0" i="0" dirty="0">
                <a:effectLst/>
              </a:rPr>
              <a:t>  Represents leaf objects in composition.</a:t>
            </a:r>
          </a:p>
          <a:p>
            <a:pPr lvl="1" algn="just"/>
            <a:r>
              <a:rPr lang="en-US" dirty="0"/>
              <a:t>   </a:t>
            </a:r>
            <a:r>
              <a:rPr lang="en-US" b="0" i="0" dirty="0">
                <a:effectLst/>
              </a:rPr>
              <a:t> A leaf has no children.</a:t>
            </a:r>
          </a:p>
          <a:p>
            <a:pPr algn="just"/>
            <a:r>
              <a:rPr lang="en-US" b="1" i="0" dirty="0">
                <a:effectLst/>
              </a:rPr>
              <a:t>3. Composite</a:t>
            </a:r>
          </a:p>
          <a:p>
            <a:pPr lvl="1" algn="just">
              <a:buFont typeface="Arial" panose="020B0604020202020204" pitchFamily="34" charset="0"/>
              <a:buChar char="•"/>
            </a:pPr>
            <a:r>
              <a:rPr lang="en-US" b="0" i="0" dirty="0">
                <a:effectLst/>
              </a:rPr>
              <a:t>  Defines behavior for components </a:t>
            </a:r>
          </a:p>
          <a:p>
            <a:pPr lvl="1" algn="just"/>
            <a:r>
              <a:rPr lang="en-US" dirty="0"/>
              <a:t>   </a:t>
            </a:r>
            <a:r>
              <a:rPr lang="en-US" b="0" i="0" dirty="0">
                <a:effectLst/>
              </a:rPr>
              <a:t>having children.</a:t>
            </a:r>
          </a:p>
          <a:p>
            <a:pPr algn="just"/>
            <a:r>
              <a:rPr lang="en-US" b="1" dirty="0"/>
              <a:t>4.</a:t>
            </a:r>
            <a:r>
              <a:rPr lang="en-US" b="1" i="0" dirty="0">
                <a:effectLst/>
              </a:rPr>
              <a:t>Client</a:t>
            </a:r>
          </a:p>
          <a:p>
            <a:pPr lvl="1" algn="just">
              <a:buFont typeface="Arial" panose="020B0604020202020204" pitchFamily="34" charset="0"/>
              <a:buChar char="•"/>
            </a:pPr>
            <a:r>
              <a:rPr lang="en-US" b="0" i="0" dirty="0">
                <a:effectLst/>
              </a:rPr>
              <a:t>   Manipulates objects in the composition </a:t>
            </a:r>
          </a:p>
          <a:p>
            <a:pPr lvl="1" algn="just"/>
            <a:r>
              <a:rPr lang="en-US" dirty="0"/>
              <a:t>    </a:t>
            </a:r>
            <a:r>
              <a:rPr lang="en-US" b="0" i="0" dirty="0">
                <a:effectLst/>
              </a:rPr>
              <a:t>through the component interface.</a:t>
            </a:r>
          </a:p>
          <a:p>
            <a:pPr algn="l"/>
            <a:endParaRPr lang="en-IN" b="0" i="0" dirty="0">
              <a:solidFill>
                <a:srgbClr val="610B4B"/>
              </a:solidFill>
              <a:effectLst/>
              <a:latin typeface="erdana"/>
            </a:endParaRP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pic>
        <p:nvPicPr>
          <p:cNvPr id="5" name="Picture 4">
            <a:extLst>
              <a:ext uri="{FF2B5EF4-FFF2-40B4-BE49-F238E27FC236}">
                <a16:creationId xmlns:a16="http://schemas.microsoft.com/office/drawing/2014/main" id="{8FFD601B-1834-8616-9D83-256C543F7C51}"/>
              </a:ext>
            </a:extLst>
          </p:cNvPr>
          <p:cNvPicPr>
            <a:picLocks noChangeAspect="1"/>
          </p:cNvPicPr>
          <p:nvPr/>
        </p:nvPicPr>
        <p:blipFill rotWithShape="1">
          <a:blip r:embed="rId3">
            <a:extLst>
              <a:ext uri="{28A0092B-C50C-407E-A947-70E740481C1C}">
                <a14:useLocalDpi xmlns:a14="http://schemas.microsoft.com/office/drawing/2010/main" val="0"/>
              </a:ext>
            </a:extLst>
          </a:blip>
          <a:srcRect l="5396" r="908"/>
          <a:stretch/>
        </p:blipFill>
        <p:spPr>
          <a:xfrm>
            <a:off x="5767866" y="1465221"/>
            <a:ext cx="5988423" cy="4935071"/>
          </a:xfrm>
          <a:prstGeom prst="rect">
            <a:avLst/>
          </a:prstGeom>
        </p:spPr>
      </p:pic>
    </p:spTree>
    <p:extLst>
      <p:ext uri="{BB962C8B-B14F-4D97-AF65-F5344CB8AC3E}">
        <p14:creationId xmlns:p14="http://schemas.microsoft.com/office/powerpoint/2010/main" val="1195719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00635" y="690282"/>
            <a:ext cx="10542494" cy="5513294"/>
          </a:xfrm>
        </p:spPr>
        <p:txBody>
          <a:bodyPr/>
          <a:lstStyle/>
          <a:p>
            <a:pPr algn="l"/>
            <a:r>
              <a:rPr lang="en-IN" sz="2800" b="1" i="0" dirty="0">
                <a:effectLst/>
              </a:rPr>
              <a:t>4. Decorator Pattern</a:t>
            </a:r>
          </a:p>
          <a:p>
            <a:pPr marL="342900" indent="-342900" algn="just">
              <a:buFont typeface="Arial" panose="020B0604020202020204" pitchFamily="34" charset="0"/>
              <a:buChar char="•"/>
            </a:pPr>
            <a:r>
              <a:rPr lang="en-US" b="0" i="0" dirty="0">
                <a:effectLst/>
              </a:rPr>
              <a:t>A Decorator Pattern says that just </a:t>
            </a:r>
            <a:r>
              <a:rPr lang="en-US" b="1" i="0" dirty="0">
                <a:effectLst/>
              </a:rPr>
              <a:t>"attach a flexible additional responsibilities to an object dynamically".</a:t>
            </a:r>
            <a:endParaRPr lang="en-US" b="0" i="0" dirty="0">
              <a:effectLst/>
            </a:endParaRPr>
          </a:p>
          <a:p>
            <a:pPr marL="342900" indent="-342900" algn="just">
              <a:buFont typeface="Arial" panose="020B0604020202020204" pitchFamily="34" charset="0"/>
              <a:buChar char="•"/>
            </a:pPr>
            <a:r>
              <a:rPr lang="en-US" b="0" i="0" dirty="0">
                <a:effectLst/>
              </a:rPr>
              <a:t>In other words, The Decorator Pattern uses composition instead of inheritance to extend the functionality of an object at runtime.</a:t>
            </a:r>
          </a:p>
          <a:p>
            <a:pPr marL="342900" indent="-342900" algn="just">
              <a:buFont typeface="Arial" panose="020B0604020202020204" pitchFamily="34" charset="0"/>
              <a:buChar char="•"/>
            </a:pPr>
            <a:r>
              <a:rPr lang="en-US" b="0" i="0" dirty="0">
                <a:effectLst/>
              </a:rPr>
              <a:t>The Decorator Pattern is also known as </a:t>
            </a:r>
            <a:r>
              <a:rPr lang="en-US" b="1" i="0" dirty="0">
                <a:effectLst/>
              </a:rPr>
              <a:t>Wrapper.</a:t>
            </a:r>
            <a:endParaRPr lang="en-US" b="0" i="0" dirty="0">
              <a:effectLst/>
            </a:endParaRPr>
          </a:p>
          <a:p>
            <a:pPr marL="342900" indent="-342900" algn="just">
              <a:buFont typeface="Wingdings" panose="05000000000000000000" pitchFamily="2" charset="2"/>
              <a:buChar char="Ø"/>
            </a:pPr>
            <a:r>
              <a:rPr lang="en-US" b="1" i="0" dirty="0">
                <a:effectLst/>
              </a:rPr>
              <a:t>Advantage of Decorator Pattern</a:t>
            </a:r>
          </a:p>
          <a:p>
            <a:pPr lvl="1" algn="just">
              <a:buFont typeface="Arial" panose="020B0604020202020204" pitchFamily="34" charset="0"/>
              <a:buChar char="•"/>
            </a:pPr>
            <a:r>
              <a:rPr lang="en-US" sz="2400" b="0" i="0" dirty="0">
                <a:effectLst/>
              </a:rPr>
              <a:t>It provides greater flexibility than static inheritance.</a:t>
            </a:r>
          </a:p>
          <a:p>
            <a:pPr lvl="1" algn="just">
              <a:buFont typeface="Arial" panose="020B0604020202020204" pitchFamily="34" charset="0"/>
              <a:buChar char="•"/>
            </a:pPr>
            <a:r>
              <a:rPr lang="en-US" sz="2400" b="0" i="0" dirty="0">
                <a:effectLst/>
              </a:rPr>
              <a:t>It enhances the extensibility of the object, because changes are made by coding new classes.</a:t>
            </a:r>
          </a:p>
          <a:p>
            <a:pPr lvl="1" algn="just">
              <a:buFont typeface="Arial" panose="020B0604020202020204" pitchFamily="34" charset="0"/>
              <a:buChar char="•"/>
            </a:pPr>
            <a:r>
              <a:rPr lang="en-US" sz="2400" b="0" i="0" dirty="0">
                <a:effectLst/>
              </a:rPr>
              <a:t>It simplifies the coding by allowing you to develop a series of functionality from targeted classes instead of coding all of the behavior into the object.</a:t>
            </a:r>
          </a:p>
          <a:p>
            <a:pPr algn="l"/>
            <a:endParaRPr lang="en-IN" sz="2800" b="1" i="0" dirty="0">
              <a:effectLst/>
            </a:endParaRP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285815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79929" y="744070"/>
            <a:ext cx="10255624" cy="5558117"/>
          </a:xfrm>
        </p:spPr>
        <p:txBody>
          <a:bodyPr>
            <a:normAutofit fontScale="85000" lnSpcReduction="20000"/>
          </a:bodyPr>
          <a:lstStyle/>
          <a:p>
            <a:pPr algn="l"/>
            <a:r>
              <a:rPr lang="en-IN" sz="3300" b="1" i="0" dirty="0">
                <a:effectLst/>
              </a:rPr>
              <a:t>5. Facade Pattern</a:t>
            </a:r>
          </a:p>
          <a:p>
            <a:pPr marL="457200" indent="-457200" algn="just">
              <a:buFont typeface="Arial" panose="020B0604020202020204" pitchFamily="34" charset="0"/>
              <a:buChar char="•"/>
            </a:pPr>
            <a:r>
              <a:rPr lang="en-US" sz="2600" i="0" dirty="0">
                <a:effectLst/>
              </a:rPr>
              <a:t>A Facade Pattern says that just "just provide a unified and simplified interface to a set of interfaces in a subsystem, therefore it hides the complexities of the subsystem from the client".</a:t>
            </a:r>
          </a:p>
          <a:p>
            <a:pPr marL="457200" indent="-457200" algn="just">
              <a:buFont typeface="Arial" panose="020B0604020202020204" pitchFamily="34" charset="0"/>
              <a:buChar char="•"/>
            </a:pPr>
            <a:r>
              <a:rPr lang="en-US" sz="2600" i="0" dirty="0">
                <a:effectLst/>
              </a:rPr>
              <a:t>In other words, Facade Pattern describes a higher-level interface that makes the sub-system easier to use.</a:t>
            </a:r>
          </a:p>
          <a:p>
            <a:pPr marL="457200" indent="-457200" algn="just">
              <a:buFont typeface="Arial" panose="020B0604020202020204" pitchFamily="34" charset="0"/>
              <a:buChar char="•"/>
            </a:pPr>
            <a:r>
              <a:rPr lang="en-US" sz="2600" i="0" dirty="0">
                <a:effectLst/>
              </a:rPr>
              <a:t>Practically, every Abstract Factory is a type of Facade.</a:t>
            </a:r>
          </a:p>
          <a:p>
            <a:pPr marL="457200" indent="-457200" algn="just">
              <a:buFont typeface="Wingdings" panose="05000000000000000000" pitchFamily="2" charset="2"/>
              <a:buChar char="Ø"/>
            </a:pPr>
            <a:r>
              <a:rPr lang="en-US" sz="2800" b="1" i="0" dirty="0">
                <a:effectLst/>
              </a:rPr>
              <a:t>Advantage of Facade Pattern</a:t>
            </a:r>
          </a:p>
          <a:p>
            <a:pPr lvl="1" algn="just">
              <a:buFont typeface="Arial" panose="020B0604020202020204" pitchFamily="34" charset="0"/>
              <a:buChar char="•"/>
            </a:pPr>
            <a:r>
              <a:rPr lang="en-US" sz="2700" i="0" dirty="0">
                <a:effectLst/>
              </a:rPr>
              <a:t>It shields the clients from the complexities of the sub-system components.</a:t>
            </a:r>
          </a:p>
          <a:p>
            <a:pPr lvl="1" algn="just">
              <a:buFont typeface="Arial" panose="020B0604020202020204" pitchFamily="34" charset="0"/>
              <a:buChar char="•"/>
            </a:pPr>
            <a:r>
              <a:rPr lang="en-US" sz="2700" i="0" dirty="0">
                <a:effectLst/>
              </a:rPr>
              <a:t>It promotes loose coupling between subsystems and its clients.</a:t>
            </a:r>
          </a:p>
          <a:p>
            <a:pPr marL="457200" indent="-457200" algn="just">
              <a:buFont typeface="Wingdings" panose="05000000000000000000" pitchFamily="2" charset="2"/>
              <a:buChar char="Ø"/>
            </a:pPr>
            <a:r>
              <a:rPr lang="en-US" sz="2800" b="1" i="0" dirty="0">
                <a:effectLst/>
              </a:rPr>
              <a:t>Usage of Facade Pattern:</a:t>
            </a:r>
          </a:p>
          <a:p>
            <a:pPr algn="just"/>
            <a:r>
              <a:rPr lang="en-US" sz="2800" i="0" dirty="0">
                <a:effectLst/>
              </a:rPr>
              <a:t>       It is used:</a:t>
            </a:r>
          </a:p>
          <a:p>
            <a:pPr lvl="1" algn="just">
              <a:buFont typeface="Arial" panose="020B0604020202020204" pitchFamily="34" charset="0"/>
              <a:buChar char="•"/>
            </a:pPr>
            <a:r>
              <a:rPr lang="en-US" sz="2700" i="0" dirty="0">
                <a:effectLst/>
              </a:rPr>
              <a:t>When you want to provide simple interface to a complex sub-system.</a:t>
            </a:r>
          </a:p>
          <a:p>
            <a:pPr lvl="1" algn="just">
              <a:buFont typeface="Arial" panose="020B0604020202020204" pitchFamily="34" charset="0"/>
              <a:buChar char="•"/>
            </a:pPr>
            <a:r>
              <a:rPr lang="en-US" sz="2700" i="0" dirty="0">
                <a:effectLst/>
              </a:rPr>
              <a:t>When several dependencies exist between clients and the implementation classes of an abstraction.</a:t>
            </a:r>
          </a:p>
          <a:p>
            <a:br>
              <a:rPr lang="en-US" dirty="0"/>
            </a:br>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951613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815788" y="699247"/>
            <a:ext cx="10309412" cy="5576047"/>
          </a:xfrm>
        </p:spPr>
        <p:txBody>
          <a:bodyPr/>
          <a:lstStyle/>
          <a:p>
            <a:pPr marL="457200" indent="-457200" algn="l">
              <a:buFont typeface="Wingdings" panose="05000000000000000000" pitchFamily="2" charset="2"/>
              <a:buChar char="Ø"/>
            </a:pPr>
            <a:r>
              <a:rPr lang="en-IN" sz="2800" b="1" i="0" dirty="0">
                <a:effectLst/>
              </a:rPr>
              <a:t>UML for Facade Pattern:</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pic>
        <p:nvPicPr>
          <p:cNvPr id="5" name="Picture 4">
            <a:extLst>
              <a:ext uri="{FF2B5EF4-FFF2-40B4-BE49-F238E27FC236}">
                <a16:creationId xmlns:a16="http://schemas.microsoft.com/office/drawing/2014/main" id="{86407E0C-3918-E40F-80D1-92B3A25B3B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788" y="1376726"/>
            <a:ext cx="9914965" cy="4782027"/>
          </a:xfrm>
          <a:prstGeom prst="rect">
            <a:avLst/>
          </a:prstGeom>
        </p:spPr>
      </p:pic>
    </p:spTree>
    <p:extLst>
      <p:ext uri="{BB962C8B-B14F-4D97-AF65-F5344CB8AC3E}">
        <p14:creationId xmlns:p14="http://schemas.microsoft.com/office/powerpoint/2010/main" val="3263782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53035" y="663388"/>
            <a:ext cx="10425953" cy="5540188"/>
          </a:xfrm>
        </p:spPr>
        <p:txBody>
          <a:bodyPr>
            <a:normAutofit/>
          </a:bodyPr>
          <a:lstStyle/>
          <a:p>
            <a:pPr algn="l"/>
            <a:r>
              <a:rPr lang="en-IN" sz="2800" b="1" i="0" dirty="0">
                <a:effectLst/>
              </a:rPr>
              <a:t>6. Flyweight Pattern</a:t>
            </a:r>
          </a:p>
          <a:p>
            <a:pPr marL="342900" indent="-342900" algn="just">
              <a:buFont typeface="Arial" panose="020B0604020202020204" pitchFamily="34" charset="0"/>
              <a:buChar char="•"/>
            </a:pPr>
            <a:r>
              <a:rPr lang="en-US" sz="2300" b="0" i="0" dirty="0">
                <a:effectLst/>
              </a:rPr>
              <a:t>A Flyweight Pattern says that just </a:t>
            </a:r>
            <a:r>
              <a:rPr lang="en-US" sz="2300" b="1" i="0" dirty="0">
                <a:effectLst/>
              </a:rPr>
              <a:t>"to reuse already existing similar kind of objects by storing them and create new object when no matching object is found"</a:t>
            </a:r>
            <a:r>
              <a:rPr lang="en-US" sz="2300" b="0" i="0" dirty="0">
                <a:effectLst/>
              </a:rPr>
              <a:t>.</a:t>
            </a:r>
          </a:p>
          <a:p>
            <a:pPr marL="342900" indent="-342900" algn="just">
              <a:buFont typeface="Wingdings" panose="05000000000000000000" pitchFamily="2" charset="2"/>
              <a:buChar char="Ø"/>
            </a:pPr>
            <a:r>
              <a:rPr lang="en-US" b="1" i="0" dirty="0">
                <a:effectLst/>
              </a:rPr>
              <a:t>Advantage of Flyweight Pattern</a:t>
            </a:r>
          </a:p>
          <a:p>
            <a:pPr lvl="1" algn="just">
              <a:buFont typeface="Arial" panose="020B0604020202020204" pitchFamily="34" charset="0"/>
              <a:buChar char="•"/>
            </a:pPr>
            <a:r>
              <a:rPr lang="en-US" sz="2300" b="0" i="0" dirty="0">
                <a:effectLst/>
              </a:rPr>
              <a:t>It reduces the number of objects.</a:t>
            </a:r>
          </a:p>
          <a:p>
            <a:pPr lvl="1" algn="just">
              <a:buFont typeface="Arial" panose="020B0604020202020204" pitchFamily="34" charset="0"/>
              <a:buChar char="•"/>
            </a:pPr>
            <a:r>
              <a:rPr lang="en-US" sz="2300" b="0" i="0" dirty="0">
                <a:effectLst/>
              </a:rPr>
              <a:t>It reduces the amount of memory and storage devices required if the objects are persisted</a:t>
            </a:r>
          </a:p>
          <a:p>
            <a:pPr marL="342900" indent="-342900" algn="just">
              <a:buFont typeface="Wingdings" panose="05000000000000000000" pitchFamily="2" charset="2"/>
              <a:buChar char="Ø"/>
            </a:pPr>
            <a:r>
              <a:rPr lang="en-US" sz="2500" b="1" i="0" dirty="0">
                <a:effectLst/>
              </a:rPr>
              <a:t>Usage of Flyweight Pattern</a:t>
            </a:r>
          </a:p>
          <a:p>
            <a:pPr lvl="1" algn="just">
              <a:buFont typeface="Arial" panose="020B0604020202020204" pitchFamily="34" charset="0"/>
              <a:buChar char="•"/>
            </a:pPr>
            <a:r>
              <a:rPr lang="en-US" sz="2300" b="0" i="0" dirty="0">
                <a:effectLst/>
              </a:rPr>
              <a:t>When an application uses number of objects</a:t>
            </a:r>
          </a:p>
          <a:p>
            <a:pPr lvl="1" algn="just">
              <a:buFont typeface="Arial" panose="020B0604020202020204" pitchFamily="34" charset="0"/>
              <a:buChar char="•"/>
            </a:pPr>
            <a:r>
              <a:rPr lang="en-US" sz="2300" b="0" i="0" dirty="0">
                <a:effectLst/>
              </a:rPr>
              <a:t>When the storage cost is high because of the quantity of objects.</a:t>
            </a:r>
          </a:p>
          <a:p>
            <a:pPr lvl="1" algn="just">
              <a:buFont typeface="Arial" panose="020B0604020202020204" pitchFamily="34" charset="0"/>
              <a:buChar char="•"/>
            </a:pPr>
            <a:r>
              <a:rPr lang="en-US" sz="2300" b="0" i="0" dirty="0">
                <a:effectLst/>
              </a:rPr>
              <a:t>When the application does not depend on object identity.</a:t>
            </a:r>
          </a:p>
          <a:p>
            <a:pPr algn="l"/>
            <a:br>
              <a:rPr lang="en-US" dirty="0"/>
            </a:br>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99711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53035" y="663388"/>
            <a:ext cx="10425953" cy="5540188"/>
          </a:xfrm>
        </p:spPr>
        <p:txBody>
          <a:bodyPr/>
          <a:lstStyle/>
          <a:p>
            <a:pPr algn="l"/>
            <a:r>
              <a:rPr lang="en-IN" sz="2800" b="1" i="0" dirty="0">
                <a:effectLst/>
              </a:rPr>
              <a:t>7. Proxy Pattern</a:t>
            </a:r>
          </a:p>
          <a:p>
            <a:pPr marL="342900" indent="-342900" algn="just">
              <a:buFont typeface="Arial" panose="020B0604020202020204" pitchFamily="34" charset="0"/>
              <a:buChar char="•"/>
            </a:pPr>
            <a:r>
              <a:rPr lang="en-US" sz="2300" b="0" i="0" dirty="0">
                <a:effectLst/>
              </a:rPr>
              <a:t>Simply, proxy means an object representing another object.</a:t>
            </a:r>
          </a:p>
          <a:p>
            <a:pPr marL="342900" indent="-342900" algn="just">
              <a:buFont typeface="Arial" panose="020B0604020202020204" pitchFamily="34" charset="0"/>
              <a:buChar char="•"/>
            </a:pPr>
            <a:r>
              <a:rPr lang="en-US" sz="2300" b="0" i="0" dirty="0">
                <a:effectLst/>
              </a:rPr>
              <a:t>According to </a:t>
            </a:r>
            <a:r>
              <a:rPr lang="en-US" sz="2300" b="0" i="0" dirty="0" err="1">
                <a:effectLst/>
              </a:rPr>
              <a:t>GoF</a:t>
            </a:r>
            <a:r>
              <a:rPr lang="en-US" sz="2300" b="0" i="0" dirty="0">
                <a:effectLst/>
              </a:rPr>
              <a:t>, a Proxy Pattern </a:t>
            </a:r>
            <a:r>
              <a:rPr lang="en-US" sz="2300" b="1" i="0" dirty="0">
                <a:effectLst/>
              </a:rPr>
              <a:t>"provides the control for accessing the original object".</a:t>
            </a:r>
            <a:endParaRPr lang="en-US" sz="2300" b="0" i="0" dirty="0">
              <a:effectLst/>
            </a:endParaRPr>
          </a:p>
          <a:p>
            <a:pPr marL="342900" indent="-342900" algn="just">
              <a:buFont typeface="Arial" panose="020B0604020202020204" pitchFamily="34" charset="0"/>
              <a:buChar char="•"/>
            </a:pPr>
            <a:r>
              <a:rPr lang="en-US" sz="2300" b="0" i="0" dirty="0">
                <a:effectLst/>
              </a:rPr>
              <a:t>So, we can perform many operations like hiding the information of original object, on demand loading etc.</a:t>
            </a:r>
          </a:p>
          <a:p>
            <a:pPr marL="342900" indent="-342900" algn="just">
              <a:buFont typeface="Arial" panose="020B0604020202020204" pitchFamily="34" charset="0"/>
              <a:buChar char="•"/>
            </a:pPr>
            <a:r>
              <a:rPr lang="en-US" sz="2300" b="0" i="0" dirty="0">
                <a:effectLst/>
              </a:rPr>
              <a:t>Proxy pattern is also known as </a:t>
            </a:r>
            <a:r>
              <a:rPr lang="en-US" sz="2300" b="1" i="0" dirty="0">
                <a:effectLst/>
              </a:rPr>
              <a:t>Surrogate or Placeholder.</a:t>
            </a:r>
            <a:endParaRPr lang="en-US" sz="2300" b="0" i="0" dirty="0">
              <a:effectLst/>
            </a:endParaRPr>
          </a:p>
          <a:p>
            <a:pPr marL="342900" indent="-342900" algn="just">
              <a:buFont typeface="Wingdings" panose="05000000000000000000" pitchFamily="2" charset="2"/>
              <a:buChar char="Ø"/>
            </a:pPr>
            <a:r>
              <a:rPr lang="en-US" sz="2500" b="1" i="0" dirty="0">
                <a:effectLst/>
              </a:rPr>
              <a:t>Advantage of Proxy Pattern</a:t>
            </a:r>
          </a:p>
          <a:p>
            <a:pPr lvl="1" algn="just">
              <a:buFont typeface="Arial" panose="020B0604020202020204" pitchFamily="34" charset="0"/>
              <a:buChar char="•"/>
            </a:pPr>
            <a:r>
              <a:rPr lang="en-US" sz="2300" b="0" i="0" dirty="0">
                <a:effectLst/>
              </a:rPr>
              <a:t>It provides the protection to the original object from the outside world.</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410399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53035" y="663388"/>
            <a:ext cx="10425953" cy="5540188"/>
          </a:xfrm>
        </p:spPr>
        <p:txBody>
          <a:bodyPr/>
          <a:lstStyle/>
          <a:p>
            <a:pPr algn="l"/>
            <a:r>
              <a:rPr lang="en-IN" sz="2800" b="1" i="0" dirty="0">
                <a:effectLst/>
              </a:rPr>
              <a:t>UML for Proxy Pattern:</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pic>
        <p:nvPicPr>
          <p:cNvPr id="4" name="Picture 3">
            <a:extLst>
              <a:ext uri="{FF2B5EF4-FFF2-40B4-BE49-F238E27FC236}">
                <a16:creationId xmlns:a16="http://schemas.microsoft.com/office/drawing/2014/main" id="{A9E1A289-6BB6-C326-2375-64A01AEC26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260" y="1488142"/>
            <a:ext cx="7067550" cy="4515130"/>
          </a:xfrm>
          <a:prstGeom prst="rect">
            <a:avLst/>
          </a:prstGeom>
        </p:spPr>
      </p:pic>
    </p:spTree>
    <p:extLst>
      <p:ext uri="{BB962C8B-B14F-4D97-AF65-F5344CB8AC3E}">
        <p14:creationId xmlns:p14="http://schemas.microsoft.com/office/powerpoint/2010/main" val="2566784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950259" y="788894"/>
            <a:ext cx="10040470" cy="5486400"/>
          </a:xfrm>
        </p:spPr>
        <p:txBody>
          <a:bodyPr/>
          <a:lstStyle/>
          <a:p>
            <a:pPr algn="l"/>
            <a:r>
              <a:rPr lang="en-US" sz="3600" b="1" dirty="0">
                <a:solidFill>
                  <a:schemeClr val="accent2"/>
                </a:solidFill>
              </a:rPr>
              <a:t>Creational design patterns </a:t>
            </a:r>
          </a:p>
          <a:p>
            <a:pPr marL="342900" indent="-342900" algn="l">
              <a:buFont typeface="Wingdings" panose="05000000000000000000" pitchFamily="2" charset="2"/>
              <a:buChar char="Ø"/>
            </a:pPr>
            <a:r>
              <a:rPr lang="en-US" dirty="0"/>
              <a:t>Creational design patterns are concerned with the way of creating/instantiating objects. </a:t>
            </a:r>
          </a:p>
          <a:p>
            <a:pPr marL="342900" indent="-342900" algn="l">
              <a:buFont typeface="Arial" panose="020B0604020202020204" pitchFamily="34" charset="0"/>
              <a:buChar char="•"/>
            </a:pPr>
            <a:r>
              <a:rPr lang="en-US" dirty="0"/>
              <a:t>These patterns can be further categorized into </a:t>
            </a:r>
          </a:p>
          <a:p>
            <a:pPr marL="800100" lvl="1" indent="-342900" algn="l">
              <a:buFont typeface="Courier New" panose="02070309020205020404" pitchFamily="49" charset="0"/>
              <a:buChar char="o"/>
            </a:pPr>
            <a:r>
              <a:rPr lang="en-US" dirty="0"/>
              <a:t> Class-creational patterns </a:t>
            </a:r>
          </a:p>
          <a:p>
            <a:pPr marL="800100" lvl="1" indent="-342900" algn="l">
              <a:buFont typeface="Courier New" panose="02070309020205020404" pitchFamily="49" charset="0"/>
              <a:buChar char="o"/>
            </a:pPr>
            <a:r>
              <a:rPr lang="en-US" dirty="0"/>
              <a:t>object-creational pattern</a:t>
            </a:r>
          </a:p>
          <a:p>
            <a:pPr marL="342900" indent="-342900" algn="l">
              <a:buFont typeface="Arial" panose="020B0604020202020204" pitchFamily="34" charset="0"/>
              <a:buChar char="•"/>
            </a:pPr>
            <a:r>
              <a:rPr lang="en-US" dirty="0"/>
              <a:t>While class-creation patterns use inheritance effectively in the instantiation process, object-creation patterns use delegation effectively to get the job done. </a:t>
            </a:r>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381093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53035" y="2483224"/>
            <a:ext cx="10425953" cy="788894"/>
          </a:xfrm>
        </p:spPr>
        <p:txBody>
          <a:bodyPr>
            <a:normAutofit/>
          </a:bodyPr>
          <a:lstStyle/>
          <a:p>
            <a:r>
              <a:rPr lang="en-IN" sz="4800" dirty="0">
                <a:solidFill>
                  <a:schemeClr val="accent2"/>
                </a:solidFill>
              </a:rPr>
              <a:t>THANK YOU</a:t>
            </a: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4048178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62000" y="735106"/>
            <a:ext cx="10775576" cy="5611906"/>
          </a:xfrm>
        </p:spPr>
        <p:txBody>
          <a:bodyPr>
            <a:normAutofit/>
          </a:bodyPr>
          <a:lstStyle/>
          <a:p>
            <a:pPr algn="l"/>
            <a:r>
              <a:rPr lang="en-US" sz="2800" b="1" dirty="0"/>
              <a:t>There are following 6 types of creational design patterns. </a:t>
            </a:r>
          </a:p>
          <a:p>
            <a:pPr algn="l"/>
            <a:r>
              <a:rPr lang="en-IN" sz="2800" b="1" i="0" dirty="0">
                <a:effectLst/>
              </a:rPr>
              <a:t>1. Factory Method Pattern</a:t>
            </a:r>
          </a:p>
          <a:p>
            <a:pPr marL="800100" lvl="1" indent="-342900" algn="just">
              <a:buFont typeface="Arial" panose="020B0604020202020204" pitchFamily="34" charset="0"/>
              <a:buChar char="•"/>
            </a:pPr>
            <a:r>
              <a:rPr lang="en-US" sz="2200" i="0" dirty="0">
                <a:solidFill>
                  <a:srgbClr val="333333"/>
                </a:solidFill>
                <a:effectLst/>
              </a:rPr>
              <a:t>A Factory Pattern or Factory Method Pattern says that just define an interface or abstract class for creating an object but let the subclasses decide which class to instantiate. </a:t>
            </a:r>
          </a:p>
          <a:p>
            <a:pPr marL="800100" lvl="1" indent="-342900" algn="just">
              <a:buFont typeface="Arial" panose="020B0604020202020204" pitchFamily="34" charset="0"/>
              <a:buChar char="•"/>
            </a:pPr>
            <a:r>
              <a:rPr lang="en-US" sz="2200" i="0" dirty="0">
                <a:solidFill>
                  <a:srgbClr val="333333"/>
                </a:solidFill>
                <a:effectLst/>
              </a:rPr>
              <a:t>In other words, subclasses are responsible to create the instance of the class.</a:t>
            </a:r>
          </a:p>
          <a:p>
            <a:pPr marL="800100" lvl="1" indent="-342900" algn="just">
              <a:buFont typeface="Arial" panose="020B0604020202020204" pitchFamily="34" charset="0"/>
              <a:buChar char="•"/>
            </a:pPr>
            <a:r>
              <a:rPr lang="en-US" sz="2200" i="0" dirty="0">
                <a:solidFill>
                  <a:srgbClr val="333333"/>
                </a:solidFill>
                <a:effectLst/>
              </a:rPr>
              <a:t>The Factory Method Pattern is also known as Virtual Constructor.</a:t>
            </a:r>
          </a:p>
          <a:p>
            <a:pPr algn="just"/>
            <a:r>
              <a:rPr lang="en-US" sz="2800" b="1" i="0" dirty="0">
                <a:effectLst/>
              </a:rPr>
              <a:t>Advantage of Factory Design Pattern</a:t>
            </a:r>
          </a:p>
          <a:p>
            <a:pPr lvl="1" algn="just">
              <a:buFont typeface="Arial" panose="020B0604020202020204" pitchFamily="34" charset="0"/>
              <a:buChar char="•"/>
            </a:pPr>
            <a:r>
              <a:rPr lang="en-US" sz="2200" i="0" dirty="0">
                <a:solidFill>
                  <a:srgbClr val="000000"/>
                </a:solidFill>
                <a:effectLst/>
              </a:rPr>
              <a:t>  Factory Method Pattern allows the sub-classes to choose the type of objects to create.</a:t>
            </a:r>
          </a:p>
          <a:p>
            <a:pPr lvl="1" algn="just">
              <a:buFont typeface="Arial" panose="020B0604020202020204" pitchFamily="34" charset="0"/>
              <a:buChar char="•"/>
            </a:pPr>
            <a:r>
              <a:rPr lang="en-US" sz="2200" i="0" dirty="0">
                <a:solidFill>
                  <a:srgbClr val="000000"/>
                </a:solidFill>
                <a:effectLst/>
              </a:rPr>
              <a:t>  It promotes the loose-coupling by eliminating the need to bind application-specific classes into  the code. </a:t>
            </a:r>
          </a:p>
          <a:p>
            <a:pPr lvl="1" algn="just">
              <a:buFont typeface="Arial" panose="020B0604020202020204" pitchFamily="34" charset="0"/>
              <a:buChar char="•"/>
            </a:pPr>
            <a:r>
              <a:rPr lang="en-US" sz="2200" i="0" dirty="0">
                <a:solidFill>
                  <a:srgbClr val="000000"/>
                </a:solidFill>
                <a:effectLst/>
              </a:rPr>
              <a:t>   That means the code interacts solely with the resultant interface or abstract class, so that it will work with any classes that implement that interface or that extends that abstract class.</a:t>
            </a:r>
          </a:p>
          <a:p>
            <a:pPr algn="l"/>
            <a:endParaRPr lang="en-IN" sz="2800" b="1"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031214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869576" y="717176"/>
            <a:ext cx="10022542" cy="5602942"/>
          </a:xfrm>
        </p:spPr>
        <p:txBody>
          <a:bodyPr/>
          <a:lstStyle/>
          <a:p>
            <a:pPr marL="457200" indent="-457200" algn="just">
              <a:buFont typeface="Wingdings" panose="05000000000000000000" pitchFamily="2" charset="2"/>
              <a:buChar char="Ø"/>
            </a:pPr>
            <a:r>
              <a:rPr lang="en-US" sz="2800" b="1" i="0" dirty="0">
                <a:effectLst/>
              </a:rPr>
              <a:t>Usage of Factory Design Pattern</a:t>
            </a:r>
          </a:p>
          <a:p>
            <a:pPr algn="just">
              <a:buFont typeface="Arial" panose="020B0604020202020204" pitchFamily="34" charset="0"/>
              <a:buChar char="•"/>
            </a:pPr>
            <a:r>
              <a:rPr lang="en-US" i="0" dirty="0">
                <a:effectLst/>
              </a:rPr>
              <a:t> </a:t>
            </a:r>
            <a:r>
              <a:rPr lang="en-US" sz="2200" i="0" dirty="0">
                <a:effectLst/>
              </a:rPr>
              <a:t>When a class doesn't know what sub-classes will be required to create</a:t>
            </a:r>
          </a:p>
          <a:p>
            <a:pPr algn="just">
              <a:buFont typeface="Arial" panose="020B0604020202020204" pitchFamily="34" charset="0"/>
              <a:buChar char="•"/>
            </a:pPr>
            <a:r>
              <a:rPr lang="en-US" sz="2200" i="0" dirty="0">
                <a:effectLst/>
              </a:rPr>
              <a:t> When a class wants that its sub-classes specify the objects to be created.</a:t>
            </a:r>
          </a:p>
          <a:p>
            <a:pPr algn="just">
              <a:buFont typeface="Arial" panose="020B0604020202020204" pitchFamily="34" charset="0"/>
              <a:buChar char="•"/>
            </a:pPr>
            <a:r>
              <a:rPr lang="en-US" sz="2200" i="0" dirty="0">
                <a:effectLst/>
              </a:rPr>
              <a:t> When the parent classes choose the creation of objects to its sub-classes.</a:t>
            </a:r>
          </a:p>
          <a:p>
            <a:pPr marL="457200" indent="-457200" algn="just">
              <a:buFont typeface="Wingdings" panose="05000000000000000000" pitchFamily="2" charset="2"/>
              <a:buChar char="Ø"/>
            </a:pPr>
            <a:r>
              <a:rPr lang="en-US" sz="2800" b="1" i="0" dirty="0">
                <a:effectLst/>
              </a:rPr>
              <a:t>UML for Factory Method Pattern</a:t>
            </a:r>
          </a:p>
          <a:p>
            <a:pPr algn="just">
              <a:buFont typeface="Arial" panose="020B0604020202020204" pitchFamily="34" charset="0"/>
              <a:buChar char="•"/>
            </a:pPr>
            <a:r>
              <a:rPr lang="en-US" i="0" dirty="0">
                <a:effectLst/>
              </a:rPr>
              <a:t> </a:t>
            </a:r>
            <a:r>
              <a:rPr lang="en-US" sz="2200" i="0" dirty="0">
                <a:effectLst/>
              </a:rPr>
              <a:t>We are going to create a Plan abstract class and concrete classes that extends the Plan abstract class. A factory class </a:t>
            </a:r>
            <a:r>
              <a:rPr lang="en-US" sz="2200" i="0" dirty="0" err="1">
                <a:effectLst/>
              </a:rPr>
              <a:t>GetPlanFactory</a:t>
            </a:r>
            <a:r>
              <a:rPr lang="en-US" sz="2200" i="0" dirty="0">
                <a:effectLst/>
              </a:rPr>
              <a:t> is defined as a next step.</a:t>
            </a:r>
          </a:p>
          <a:p>
            <a:pPr algn="l">
              <a:buFont typeface="Arial" panose="020B0604020202020204" pitchFamily="34" charset="0"/>
              <a:buChar char="•"/>
            </a:pPr>
            <a:r>
              <a:rPr lang="en-US" sz="2200" i="0" dirty="0">
                <a:effectLst/>
              </a:rPr>
              <a:t> Generate Bill class will use </a:t>
            </a:r>
            <a:r>
              <a:rPr lang="en-US" sz="2200" i="0" dirty="0" err="1">
                <a:effectLst/>
              </a:rPr>
              <a:t>GetPlanFactory</a:t>
            </a:r>
            <a:r>
              <a:rPr lang="en-US" sz="2200" i="0" dirty="0">
                <a:effectLst/>
              </a:rPr>
              <a:t> to get a Plan object. It will pass information (DOMESTICPLAN / COMMERCIALPLAN / INSTITUTIONALPLAN) to </a:t>
            </a:r>
            <a:r>
              <a:rPr lang="en-US" sz="2200" i="0" dirty="0" err="1">
                <a:effectLst/>
              </a:rPr>
              <a:t>GetPalnFactory</a:t>
            </a:r>
            <a:r>
              <a:rPr lang="en-US" sz="2200" i="0" dirty="0">
                <a:effectLst/>
              </a:rPr>
              <a:t> to get the type of object it needs.</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63420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35106" y="663388"/>
            <a:ext cx="10623176" cy="5683624"/>
          </a:xfrm>
        </p:spPr>
        <p:txBody>
          <a:bodyPr/>
          <a:lstStyle/>
          <a:p>
            <a:pPr algn="l"/>
            <a:r>
              <a:rPr lang="en-IN" sz="3600" b="1" i="0" dirty="0">
                <a:effectLst/>
              </a:rPr>
              <a:t>2. Abstract Factory Pattern</a:t>
            </a:r>
          </a:p>
          <a:p>
            <a:pPr marL="800100" lvl="1" indent="-342900" algn="just">
              <a:buFont typeface="Arial" panose="020B0604020202020204" pitchFamily="34" charset="0"/>
              <a:buChar char="•"/>
            </a:pPr>
            <a:r>
              <a:rPr lang="en-US" sz="2400" i="0" dirty="0">
                <a:effectLst/>
              </a:rPr>
              <a:t>Abstract Factory Pattern says that just define an interface or abstract class for creating families of related (or dependent) objects but without specifying their concrete sub-classes.</a:t>
            </a:r>
          </a:p>
          <a:p>
            <a:pPr marL="800100" lvl="1" indent="-342900" algn="just">
              <a:buFont typeface="Arial" panose="020B0604020202020204" pitchFamily="34" charset="0"/>
              <a:buChar char="•"/>
            </a:pPr>
            <a:r>
              <a:rPr lang="en-US" sz="2400" i="0" dirty="0">
                <a:effectLst/>
              </a:rPr>
              <a:t>That means Abstract Factory lets a class returns a factory of classes. So, this is the reason that Abstract Factory Pattern is one level higher than the Factory Pattern.</a:t>
            </a:r>
          </a:p>
          <a:p>
            <a:pPr marL="800100" lvl="1" indent="-342900" algn="just">
              <a:buFont typeface="Arial" panose="020B0604020202020204" pitchFamily="34" charset="0"/>
              <a:buChar char="•"/>
            </a:pPr>
            <a:r>
              <a:rPr lang="en-US" sz="2400" i="0" dirty="0">
                <a:effectLst/>
              </a:rPr>
              <a:t>An Abstract Factory Pattern is also known as Kit.</a:t>
            </a:r>
          </a:p>
          <a:p>
            <a:pPr marL="342900" indent="-342900" algn="just">
              <a:buFont typeface="Wingdings" panose="05000000000000000000" pitchFamily="2" charset="2"/>
              <a:buChar char="Ø"/>
            </a:pPr>
            <a:r>
              <a:rPr lang="en-US" sz="2800" b="1" i="0" dirty="0">
                <a:effectLst/>
              </a:rPr>
              <a:t>Advantage of Abstract Factory Pattern</a:t>
            </a:r>
          </a:p>
          <a:p>
            <a:pPr lvl="1" algn="just">
              <a:buFont typeface="Arial" panose="020B0604020202020204" pitchFamily="34" charset="0"/>
              <a:buChar char="•"/>
            </a:pPr>
            <a:r>
              <a:rPr lang="en-US" sz="2400" i="0" dirty="0">
                <a:effectLst/>
              </a:rPr>
              <a:t>  Abstract Factory Pattern isolates the client code from concrete    (implementation) classes.</a:t>
            </a:r>
          </a:p>
          <a:p>
            <a:pPr lvl="1" algn="just">
              <a:buFont typeface="Arial" panose="020B0604020202020204" pitchFamily="34" charset="0"/>
              <a:buChar char="•"/>
            </a:pPr>
            <a:r>
              <a:rPr lang="en-US" sz="2400" i="0" dirty="0">
                <a:effectLst/>
              </a:rPr>
              <a:t>  It eases the exchanging of object families.</a:t>
            </a:r>
          </a:p>
          <a:p>
            <a:pPr lvl="1" algn="just">
              <a:buFont typeface="Arial" panose="020B0604020202020204" pitchFamily="34" charset="0"/>
              <a:buChar char="•"/>
            </a:pPr>
            <a:r>
              <a:rPr lang="en-US" sz="2400" i="0" dirty="0">
                <a:effectLst/>
              </a:rPr>
              <a:t>  It promotes consistency among objects.</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098778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79929" y="762000"/>
            <a:ext cx="10282518" cy="5593976"/>
          </a:xfrm>
        </p:spPr>
        <p:txBody>
          <a:bodyPr>
            <a:normAutofit lnSpcReduction="10000"/>
          </a:bodyPr>
          <a:lstStyle/>
          <a:p>
            <a:pPr marL="457200" indent="-457200" algn="just">
              <a:buFont typeface="Wingdings" panose="05000000000000000000" pitchFamily="2" charset="2"/>
              <a:buChar char="Ø"/>
            </a:pPr>
            <a:r>
              <a:rPr lang="en-US" sz="2800" b="1" i="0" dirty="0">
                <a:effectLst/>
              </a:rPr>
              <a:t>Usage of Abstract Factory Pattern</a:t>
            </a:r>
          </a:p>
          <a:p>
            <a:pPr lvl="1" algn="just">
              <a:buFont typeface="Arial" panose="020B0604020202020204" pitchFamily="34" charset="0"/>
              <a:buChar char="•"/>
            </a:pPr>
            <a:r>
              <a:rPr lang="en-US" sz="2200" i="0" dirty="0">
                <a:effectLst/>
              </a:rPr>
              <a:t>When the system needs to be independent of how its object are created, composed, and represented.</a:t>
            </a:r>
          </a:p>
          <a:p>
            <a:pPr lvl="1" algn="just">
              <a:buFont typeface="Arial" panose="020B0604020202020204" pitchFamily="34" charset="0"/>
              <a:buChar char="•"/>
            </a:pPr>
            <a:r>
              <a:rPr lang="en-US" sz="2200" i="0" dirty="0">
                <a:effectLst/>
              </a:rPr>
              <a:t>When the family of related objects has to be used together, then this constraint needs to be enforced.</a:t>
            </a:r>
          </a:p>
          <a:p>
            <a:pPr lvl="1" algn="just">
              <a:buFont typeface="Arial" panose="020B0604020202020204" pitchFamily="34" charset="0"/>
              <a:buChar char="•"/>
            </a:pPr>
            <a:r>
              <a:rPr lang="en-US" sz="2200" i="0" dirty="0">
                <a:effectLst/>
              </a:rPr>
              <a:t>When you want to provide a library of objects that does not show implementations and only reveals interfaces.</a:t>
            </a:r>
          </a:p>
          <a:p>
            <a:pPr lvl="1" algn="just">
              <a:buFont typeface="Arial" panose="020B0604020202020204" pitchFamily="34" charset="0"/>
              <a:buChar char="•"/>
            </a:pPr>
            <a:r>
              <a:rPr lang="en-US" sz="2200" i="0" dirty="0">
                <a:effectLst/>
              </a:rPr>
              <a:t>When the system needs to be configured with one of a multiple family of objects.</a:t>
            </a:r>
          </a:p>
          <a:p>
            <a:pPr marL="457200" indent="-457200" algn="just">
              <a:buFont typeface="Wingdings" panose="05000000000000000000" pitchFamily="2" charset="2"/>
              <a:buChar char="Ø"/>
            </a:pPr>
            <a:r>
              <a:rPr lang="en-US" sz="3000" b="1" i="0" dirty="0">
                <a:effectLst/>
              </a:rPr>
              <a:t>UML for Abstract Factory Pattern</a:t>
            </a:r>
          </a:p>
          <a:p>
            <a:pPr lvl="1" algn="just">
              <a:buFont typeface="Arial" panose="020B0604020202020204" pitchFamily="34" charset="0"/>
              <a:buChar char="•"/>
            </a:pPr>
            <a:r>
              <a:rPr lang="en-US" sz="2200" i="0" dirty="0">
                <a:effectLst/>
              </a:rPr>
              <a:t>We are going to create a Bank interface and a Loan abstract class as well as their sub-classes.</a:t>
            </a:r>
          </a:p>
          <a:p>
            <a:pPr lvl="1" algn="just">
              <a:buFont typeface="Arial" panose="020B0604020202020204" pitchFamily="34" charset="0"/>
              <a:buChar char="•"/>
            </a:pPr>
            <a:r>
              <a:rPr lang="en-US" sz="2200" i="0" dirty="0">
                <a:effectLst/>
              </a:rPr>
              <a:t>Then we will create Abstract Factory class as next step.</a:t>
            </a:r>
          </a:p>
          <a:p>
            <a:pPr lvl="1" algn="just">
              <a:buFont typeface="Arial" panose="020B0604020202020204" pitchFamily="34" charset="0"/>
              <a:buChar char="•"/>
            </a:pPr>
            <a:r>
              <a:rPr lang="en-US" sz="2200" i="0" dirty="0">
                <a:effectLst/>
              </a:rPr>
              <a:t>Then after we will create concrete classes, Bank Factory, and Loan Factory that will extends Abstract Factory class</a:t>
            </a:r>
          </a:p>
          <a:p>
            <a:pPr lvl="1" algn="just">
              <a:buFont typeface="Arial" panose="020B0604020202020204" pitchFamily="34" charset="0"/>
              <a:buChar char="•"/>
            </a:pPr>
            <a:r>
              <a:rPr lang="en-US" sz="2200" i="0" dirty="0">
                <a:effectLst/>
              </a:rPr>
              <a:t>After that, Abstract Factory Pattern Example class uses the Factory Creator to get an object of Abstract Factory class.</a:t>
            </a:r>
          </a:p>
          <a:p>
            <a:pPr lvl="1" algn="just">
              <a:buFont typeface="Arial" panose="020B0604020202020204" pitchFamily="34" charset="0"/>
              <a:buChar char="•"/>
            </a:pPr>
            <a:r>
              <a:rPr lang="en-US" sz="2200" i="0" dirty="0">
                <a:effectLst/>
              </a:rPr>
              <a:t>See the diagram carefully which is given below:</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4187135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762000" y="690282"/>
            <a:ext cx="10488706" cy="5710518"/>
          </a:xfrm>
        </p:spPr>
        <p:txBody>
          <a:bodyPr/>
          <a:lstStyle/>
          <a:p>
            <a:pPr algn="l"/>
            <a:r>
              <a:rPr lang="en-IN" sz="2800" b="1" i="0" dirty="0">
                <a:effectLst/>
              </a:rPr>
              <a:t>3. Singleton design pattern</a:t>
            </a:r>
          </a:p>
          <a:p>
            <a:pPr marL="342900" indent="-342900" algn="just">
              <a:buFont typeface="Wingdings" panose="05000000000000000000" pitchFamily="2" charset="2"/>
              <a:buChar char="Ø"/>
            </a:pPr>
            <a:r>
              <a:rPr lang="en-US" i="0" dirty="0">
                <a:effectLst/>
              </a:rPr>
              <a:t>Singleton Pattern says that just </a:t>
            </a:r>
            <a:r>
              <a:rPr lang="en-US" b="1" i="0" dirty="0">
                <a:effectLst/>
              </a:rPr>
              <a:t>"define a class that has only one instance and provides a global point of access to it".</a:t>
            </a:r>
          </a:p>
          <a:p>
            <a:pPr marL="342900" indent="-342900" algn="just">
              <a:buFont typeface="Wingdings" panose="05000000000000000000" pitchFamily="2" charset="2"/>
              <a:buChar char="Ø"/>
            </a:pPr>
            <a:r>
              <a:rPr lang="en-US" i="0" dirty="0">
                <a:effectLst/>
              </a:rPr>
              <a:t>In other words, a class must ensure that only single instance should be created and single object can be used by all other classes.</a:t>
            </a:r>
          </a:p>
          <a:p>
            <a:pPr algn="just"/>
            <a:r>
              <a:rPr lang="en-US" i="0" dirty="0">
                <a:effectLst/>
              </a:rPr>
              <a:t>   </a:t>
            </a:r>
            <a:r>
              <a:rPr lang="en-US" b="1" i="0" dirty="0">
                <a:effectLst/>
              </a:rPr>
              <a:t>There are two forms of singleton design pattern</a:t>
            </a:r>
          </a:p>
          <a:p>
            <a:pPr marL="914400" lvl="1" indent="-457200" algn="just">
              <a:buFont typeface="+mj-lt"/>
              <a:buAutoNum type="arabicPeriod"/>
            </a:pPr>
            <a:r>
              <a:rPr lang="en-US" sz="2400" i="0" dirty="0">
                <a:effectLst/>
              </a:rPr>
              <a:t>Early Instantiation: creation of instance at load time.</a:t>
            </a:r>
          </a:p>
          <a:p>
            <a:pPr marL="914400" lvl="1" indent="-457200" algn="just">
              <a:buFont typeface="+mj-lt"/>
              <a:buAutoNum type="arabicPeriod"/>
            </a:pPr>
            <a:r>
              <a:rPr lang="en-US" sz="2400" i="0" dirty="0">
                <a:effectLst/>
              </a:rPr>
              <a:t>Lazy Instantiation: creation of instance when required.</a:t>
            </a:r>
          </a:p>
          <a:p>
            <a:pPr marL="342900" indent="-342900" algn="just">
              <a:buFont typeface="Wingdings" panose="05000000000000000000" pitchFamily="2" charset="2"/>
              <a:buChar char="Ø"/>
            </a:pPr>
            <a:r>
              <a:rPr lang="en-US" b="1" i="0" dirty="0">
                <a:effectLst/>
              </a:rPr>
              <a:t>Advantage of Singleton design pattern</a:t>
            </a:r>
          </a:p>
          <a:p>
            <a:pPr lvl="1" algn="just">
              <a:buFont typeface="Arial" panose="020B0604020202020204" pitchFamily="34" charset="0"/>
              <a:buChar char="•"/>
            </a:pPr>
            <a:r>
              <a:rPr lang="en-US" i="0" dirty="0">
                <a:effectLst/>
              </a:rPr>
              <a:t>  </a:t>
            </a:r>
            <a:r>
              <a:rPr lang="en-US" sz="2400" i="0" dirty="0">
                <a:effectLst/>
              </a:rPr>
              <a:t>Saves memory because object is not created at each request. </a:t>
            </a:r>
          </a:p>
          <a:p>
            <a:pPr lvl="1" algn="just">
              <a:buFont typeface="Arial" panose="020B0604020202020204" pitchFamily="34" charset="0"/>
              <a:buChar char="•"/>
            </a:pPr>
            <a:r>
              <a:rPr lang="en-US" sz="2400" i="0" dirty="0">
                <a:effectLst/>
              </a:rPr>
              <a:t>  Only single instance is reused again and again.</a:t>
            </a: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57426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FC4B99-5F8D-449E-A47D-CCE46581977D}"/>
              </a:ext>
            </a:extLst>
          </p:cNvPr>
          <p:cNvSpPr>
            <a:spLocks noGrp="1"/>
          </p:cNvSpPr>
          <p:nvPr>
            <p:ph type="subTitle" idx="1"/>
          </p:nvPr>
        </p:nvSpPr>
        <p:spPr>
          <a:xfrm>
            <a:off x="681317" y="726141"/>
            <a:ext cx="10524565" cy="5674659"/>
          </a:xfrm>
        </p:spPr>
        <p:txBody>
          <a:bodyPr/>
          <a:lstStyle/>
          <a:p>
            <a:pPr marL="457200" indent="-457200" algn="just">
              <a:buFont typeface="Wingdings" panose="05000000000000000000" pitchFamily="2" charset="2"/>
              <a:buChar char="Ø"/>
            </a:pPr>
            <a:r>
              <a:rPr lang="en-US" sz="2800" b="1" i="0" dirty="0">
                <a:effectLst/>
              </a:rPr>
              <a:t>Usage of Singleton design pattern</a:t>
            </a:r>
          </a:p>
          <a:p>
            <a:pPr algn="just">
              <a:buFont typeface="Arial" panose="020B0604020202020204" pitchFamily="34" charset="0"/>
              <a:buChar char="•"/>
            </a:pPr>
            <a:r>
              <a:rPr lang="en-US" b="0" i="0" dirty="0">
                <a:effectLst/>
              </a:rPr>
              <a:t>Singleton pattern is mostly used in multi-threaded and database applications. </a:t>
            </a:r>
          </a:p>
          <a:p>
            <a:pPr algn="just">
              <a:buFont typeface="Arial" panose="020B0604020202020204" pitchFamily="34" charset="0"/>
              <a:buChar char="•"/>
            </a:pPr>
            <a:r>
              <a:rPr lang="en-US" b="0" i="0" dirty="0">
                <a:effectLst/>
              </a:rPr>
              <a:t>It is used in logging, caching, thread pools, configuration settings etc.</a:t>
            </a:r>
          </a:p>
          <a:p>
            <a:pPr marL="457200" indent="-457200" algn="just">
              <a:buFont typeface="Wingdings" panose="05000000000000000000" pitchFamily="2" charset="2"/>
              <a:buChar char="Ø"/>
            </a:pPr>
            <a:r>
              <a:rPr lang="en-US" sz="2800" b="1" i="0" dirty="0" err="1">
                <a:effectLst/>
              </a:rPr>
              <a:t>Uml</a:t>
            </a:r>
            <a:r>
              <a:rPr lang="en-US" sz="2800" b="1" i="0" dirty="0">
                <a:effectLst/>
              </a:rPr>
              <a:t> of Singleton design pattern</a:t>
            </a:r>
          </a:p>
          <a:p>
            <a:pPr algn="just"/>
            <a:endParaRPr lang="en-US" b="0" i="0" dirty="0">
              <a:solidFill>
                <a:srgbClr val="000000"/>
              </a:solidFill>
              <a:effectLst/>
              <a:latin typeface="inter-regular"/>
            </a:endParaRPr>
          </a:p>
          <a:p>
            <a:pPr algn="l"/>
            <a:endParaRPr lang="en-IN" dirty="0"/>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pic>
        <p:nvPicPr>
          <p:cNvPr id="5" name="Picture 4">
            <a:extLst>
              <a:ext uri="{FF2B5EF4-FFF2-40B4-BE49-F238E27FC236}">
                <a16:creationId xmlns:a16="http://schemas.microsoft.com/office/drawing/2014/main" id="{164F4344-E722-7EDD-A9A6-38B5B37173ED}"/>
              </a:ext>
            </a:extLst>
          </p:cNvPr>
          <p:cNvPicPr>
            <a:picLocks noChangeAspect="1"/>
          </p:cNvPicPr>
          <p:nvPr/>
        </p:nvPicPr>
        <p:blipFill rotWithShape="1">
          <a:blip r:embed="rId3">
            <a:extLst>
              <a:ext uri="{28A0092B-C50C-407E-A947-70E740481C1C}">
                <a14:useLocalDpi xmlns:a14="http://schemas.microsoft.com/office/drawing/2010/main" val="0"/>
              </a:ext>
            </a:extLst>
          </a:blip>
          <a:srcRect l="5417" t="3023" r="2941"/>
          <a:stretch/>
        </p:blipFill>
        <p:spPr>
          <a:xfrm>
            <a:off x="3254187" y="3002669"/>
            <a:ext cx="5378824" cy="3469341"/>
          </a:xfrm>
          <a:prstGeom prst="rect">
            <a:avLst/>
          </a:prstGeom>
        </p:spPr>
      </p:pic>
    </p:spTree>
    <p:extLst>
      <p:ext uri="{BB962C8B-B14F-4D97-AF65-F5344CB8AC3E}">
        <p14:creationId xmlns:p14="http://schemas.microsoft.com/office/powerpoint/2010/main" val="362732811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BOI - V4</Template>
  <TotalTime>25211</TotalTime>
  <Words>2623</Words>
  <Application>Microsoft Office PowerPoint</Application>
  <PresentationFormat>Widescreen</PresentationFormat>
  <Paragraphs>255</Paragraphs>
  <Slides>30</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30</vt:i4>
      </vt:variant>
    </vt:vector>
  </HeadingPairs>
  <TitlesOfParts>
    <vt:vector size="42" baseType="lpstr">
      <vt:lpstr>Arial</vt:lpstr>
      <vt:lpstr>Calibri</vt:lpstr>
      <vt:lpstr>Calibri Light</vt:lpstr>
      <vt:lpstr>Courier New</vt:lpstr>
      <vt:lpstr>erdana</vt:lpstr>
      <vt:lpstr>inter-regular</vt:lpstr>
      <vt:lpstr>Roboto</vt:lpstr>
      <vt:lpstr>Wingdings</vt:lpstr>
      <vt:lpstr>Custom Design</vt:lpstr>
      <vt:lpstr>Office Theme</vt:lpstr>
      <vt:lpstr>1_Custom Design</vt:lpstr>
      <vt:lpstr>2_Custom Design</vt:lpstr>
      <vt:lpstr>Design Pattern(Creational, Structural)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structure Learning Journey</dc:title>
  <dc:creator>Praveen B A [MAHE-BC]</dc:creator>
  <cp:lastModifiedBy>prajwalgr7@outlook.com</cp:lastModifiedBy>
  <cp:revision>210</cp:revision>
  <dcterms:created xsi:type="dcterms:W3CDTF">2021-09-21T08:34:11Z</dcterms:created>
  <dcterms:modified xsi:type="dcterms:W3CDTF">2023-02-24T06:55:29Z</dcterms:modified>
</cp:coreProperties>
</file>