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6A38BC-8F91-4433-A1C3-712ABC5B8AAA}">
  <a:tblStyle styleId="{576A38BC-8F91-4433-A1C3-712ABC5B8A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0fd004079695e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0fd004079695e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0fd004079695e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0fd004079695e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e80efea1b35f0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e80efea1b35f0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5792a09a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5792a09a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0fd004079695e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0fd004079695e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792a09a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5792a09a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aee0b7e492f360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aee0b7e492f360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aee0b7e492f360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ee0b7e492f360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e80efea1b35f0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e80efea1b35f0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aee0b7e492f360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aee0b7e492f360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5469733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5469733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0fd004079695e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0fd004079695e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c659ed01d894c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c659ed01d894c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c659ed01d894c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c659ed01d894c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245412e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245412e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d65ca9463a23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ad65ca9463a23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ad65ca9463a23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ad65ca9463a23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6a7dd557ab024ba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a7dd557ab024ba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ad65ca9463a23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ad65ca9463a23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ad65ca9463a231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ad65ca9463a231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245412e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245412e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254ac501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254ac501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245412e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245412e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25a67f2f1a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25a67f2f1a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5a67f2f1a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25a67f2f1a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5a67f2f1a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5a67f2f1a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245412e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245412e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245412e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245412e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5a67f2f1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5a67f2f1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2245412e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2245412e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2245412e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2245412e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2245412e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2245412e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5059b515fef0e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5059b515fef0e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2245412e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2245412e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57c8c8a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57c8c8a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ad65ca9463a231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ad65ca9463a231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5bdf0b4bc13c152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bdf0b4bc13c152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25a67f2f1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25a67f2f1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25a67f2f1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25a67f2f1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25a67f2f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25a67f2f1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25a67f2f1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25a67f2f1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53b44c223ce14a0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53b44c223ce14a0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20fd004079695e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20fd004079695e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85059b515fef0e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85059b515fef0e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4697335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4697335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585810428adccc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85810428adccc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585810428adccca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585810428adccca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422f4b59b836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422f4b59b836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hyperlink" Target="https://www.geeksforgeeks.org" TargetMode="External"/><Relationship Id="rId9" Type="http://schemas.openxmlformats.org/officeDocument/2006/relationships/image" Target="../media/image4.png"/><Relationship Id="rId5" Type="http://schemas.openxmlformats.org/officeDocument/2006/relationships/hyperlink" Target="https://www.researchgate.net" TargetMode="External"/><Relationship Id="rId6" Type="http://schemas.openxmlformats.org/officeDocument/2006/relationships/hyperlink" Target="http://www.cambridgegcsecomputing.org" TargetMode="External"/><Relationship Id="rId7" Type="http://schemas.openxmlformats.org/officeDocument/2006/relationships/hyperlink" Target="https://www.sciencedirect.com" TargetMode="External"/><Relationship Id="rId8" Type="http://schemas.openxmlformats.org/officeDocument/2006/relationships/hyperlink" Target="https://dl.acm.org/profile/8134449434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5" name="Google Shape;55;p13"/>
          <p:cNvSpPr txBox="1"/>
          <p:nvPr>
            <p:ph type="ctrTitle"/>
          </p:nvPr>
        </p:nvSpPr>
        <p:spPr>
          <a:xfrm>
            <a:off x="311700" y="1595700"/>
            <a:ext cx="8520600" cy="6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50" u="sng">
                <a:latin typeface="Times New Roman"/>
                <a:ea typeface="Times New Roman"/>
                <a:cs typeface="Times New Roman"/>
                <a:sym typeface="Times New Roman"/>
              </a:rPr>
              <a:t>Functioning of CPU</a:t>
            </a:r>
            <a:endParaRPr sz="7100" u="sng">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1744636" y="241600"/>
            <a:ext cx="5654726" cy="1267675"/>
          </a:xfrm>
          <a:prstGeom prst="rect">
            <a:avLst/>
          </a:prstGeom>
          <a:noFill/>
          <a:ln>
            <a:noFill/>
          </a:ln>
        </p:spPr>
      </p:pic>
      <p:sp>
        <p:nvSpPr>
          <p:cNvPr id="57" name="Google Shape;57;p13"/>
          <p:cNvSpPr txBox="1"/>
          <p:nvPr/>
        </p:nvSpPr>
        <p:spPr>
          <a:xfrm>
            <a:off x="846400" y="2220000"/>
            <a:ext cx="4037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C1130"/>
                </a:solidFill>
              </a:rPr>
              <a:t>Guided by,</a:t>
            </a:r>
            <a:r>
              <a:rPr lang="en" sz="1600">
                <a:solidFill>
                  <a:srgbClr val="4C1130"/>
                </a:solidFill>
              </a:rPr>
              <a:t> </a:t>
            </a:r>
            <a:r>
              <a:rPr b="1" i="1" lang="en" sz="1600">
                <a:solidFill>
                  <a:srgbClr val="4C1130"/>
                </a:solidFill>
              </a:rPr>
              <a:t>Dr. Sarvesh Pandey</a:t>
            </a:r>
            <a:endParaRPr b="1" i="1" sz="1600">
              <a:solidFill>
                <a:srgbClr val="4C1130"/>
              </a:solidFill>
            </a:endParaRPr>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Presented by,</a:t>
            </a:r>
            <a:endParaRPr b="1" sz="1600"/>
          </a:p>
          <a:p>
            <a:pPr indent="0" lvl="0" marL="0" rtl="0" algn="l">
              <a:spcBef>
                <a:spcPts val="0"/>
              </a:spcBef>
              <a:spcAft>
                <a:spcPts val="0"/>
              </a:spcAft>
              <a:buNone/>
            </a:pPr>
            <a:r>
              <a:rPr lang="en" sz="1600">
                <a:solidFill>
                  <a:srgbClr val="073763"/>
                </a:solidFill>
              </a:rPr>
              <a:t>Anjali Kumari           (20229CMP001)</a:t>
            </a:r>
            <a:endParaRPr sz="1600">
              <a:solidFill>
                <a:srgbClr val="073763"/>
              </a:solidFill>
            </a:endParaRPr>
          </a:p>
          <a:p>
            <a:pPr indent="0" lvl="0" marL="0" rtl="0" algn="l">
              <a:spcBef>
                <a:spcPts val="0"/>
              </a:spcBef>
              <a:spcAft>
                <a:spcPts val="0"/>
              </a:spcAft>
              <a:buNone/>
            </a:pPr>
            <a:r>
              <a:rPr lang="en" sz="1600">
                <a:solidFill>
                  <a:srgbClr val="073763"/>
                </a:solidFill>
              </a:rPr>
              <a:t>Anjali Verma            (20229PHY002)</a:t>
            </a:r>
            <a:endParaRPr sz="1600">
              <a:solidFill>
                <a:srgbClr val="073763"/>
              </a:solidFill>
            </a:endParaRPr>
          </a:p>
          <a:p>
            <a:pPr indent="0" lvl="0" marL="0" rtl="0" algn="l">
              <a:spcBef>
                <a:spcPts val="0"/>
              </a:spcBef>
              <a:spcAft>
                <a:spcPts val="0"/>
              </a:spcAft>
              <a:buNone/>
            </a:pPr>
            <a:r>
              <a:rPr lang="en" sz="1600">
                <a:solidFill>
                  <a:srgbClr val="073763"/>
                </a:solidFill>
              </a:rPr>
              <a:t>Anshika                    (20229PHY003)</a:t>
            </a:r>
            <a:endParaRPr sz="1600">
              <a:solidFill>
                <a:srgbClr val="073763"/>
              </a:solidFill>
            </a:endParaRPr>
          </a:p>
          <a:p>
            <a:pPr indent="0" lvl="0" marL="0" rtl="0" algn="l">
              <a:spcBef>
                <a:spcPts val="0"/>
              </a:spcBef>
              <a:spcAft>
                <a:spcPts val="0"/>
              </a:spcAft>
              <a:buNone/>
            </a:pPr>
            <a:r>
              <a:rPr lang="en" sz="1600">
                <a:solidFill>
                  <a:srgbClr val="073763"/>
                </a:solidFill>
              </a:rPr>
              <a:t>Jaya Chaudhary      (20229PHY006)</a:t>
            </a:r>
            <a:endParaRPr sz="1600">
              <a:solidFill>
                <a:srgbClr val="073763"/>
              </a:solidFill>
            </a:endParaRPr>
          </a:p>
          <a:p>
            <a:pPr indent="0" lvl="0" marL="0" rtl="0" algn="l">
              <a:spcBef>
                <a:spcPts val="0"/>
              </a:spcBef>
              <a:spcAft>
                <a:spcPts val="0"/>
              </a:spcAft>
              <a:buNone/>
            </a:pPr>
            <a:r>
              <a:rPr lang="en" sz="1600">
                <a:solidFill>
                  <a:srgbClr val="073763"/>
                </a:solidFill>
              </a:rPr>
              <a:t>Suchita Srivastava   (20229MAT006)</a:t>
            </a:r>
            <a:endParaRPr sz="16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46" name="Google Shape;146;p22"/>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p22"/>
          <p:cNvSpPr txBox="1"/>
          <p:nvPr/>
        </p:nvSpPr>
        <p:spPr>
          <a:xfrm>
            <a:off x="914399" y="597112"/>
            <a:ext cx="73152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To illustrate the influence of the number of address on computer programs, we will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evaluate the arithmetic statement X=(A+B)*(C+D) using Zero, one, two, or three address Instructions.</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i="1" lang="en" sz="1800">
                <a:latin typeface="Times New Roman"/>
                <a:ea typeface="Times New Roman"/>
                <a:cs typeface="Times New Roman"/>
                <a:sym typeface="Times New Roman"/>
              </a:rPr>
              <a:t>1</a:t>
            </a:r>
            <a:r>
              <a:rPr b="1" i="1" lang="en" sz="1800">
                <a:latin typeface="Times New Roman"/>
                <a:ea typeface="Times New Roman"/>
                <a:cs typeface="Times New Roman"/>
                <a:sym typeface="Times New Roman"/>
              </a:rPr>
              <a:t>. Three-Address Instructions:</a:t>
            </a:r>
            <a:endParaRPr b="1" i="1"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ADD    R1,A,B         R1&lt; </a:t>
            </a:r>
            <a:r>
              <a:rPr lang="en" sz="1500">
                <a:solidFill>
                  <a:schemeClr val="dk1"/>
                </a:solidFill>
                <a:latin typeface="Times New Roman"/>
                <a:ea typeface="Times New Roman"/>
                <a:cs typeface="Times New Roman"/>
                <a:sym typeface="Times New Roman"/>
              </a:rPr>
              <a:t>M[A] + M[B]</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ADD    </a:t>
            </a:r>
            <a:r>
              <a:rPr lang="en" sz="1500">
                <a:solidFill>
                  <a:schemeClr val="dk1"/>
                </a:solidFill>
                <a:latin typeface="Times New Roman"/>
                <a:ea typeface="Times New Roman"/>
                <a:cs typeface="Times New Roman"/>
                <a:sym typeface="Times New Roman"/>
              </a:rPr>
              <a:t>R2, C, D</a:t>
            </a:r>
            <a:r>
              <a:rPr lang="en" sz="1500">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R2&lt; M[C] + M[D]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MUL   </a:t>
            </a:r>
            <a:r>
              <a:rPr lang="en" sz="1500">
                <a:solidFill>
                  <a:schemeClr val="dk1"/>
                </a:solidFill>
                <a:latin typeface="Times New Roman"/>
                <a:ea typeface="Times New Roman"/>
                <a:cs typeface="Times New Roman"/>
                <a:sym typeface="Times New Roman"/>
              </a:rPr>
              <a:t> X, R1,R</a:t>
            </a:r>
            <a:r>
              <a:rPr lang="en" sz="1500">
                <a:solidFill>
                  <a:schemeClr val="dk1"/>
                </a:solidFill>
                <a:latin typeface="Times New Roman"/>
                <a:ea typeface="Times New Roman"/>
                <a:cs typeface="Times New Roman"/>
                <a:sym typeface="Times New Roman"/>
              </a:rPr>
              <a:t>2</a:t>
            </a:r>
            <a:r>
              <a:rPr lang="en" sz="1500">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M[X]&lt; R1 * R2</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i="1" lang="en" sz="1800">
                <a:latin typeface="Times New Roman"/>
                <a:ea typeface="Times New Roman"/>
                <a:cs typeface="Times New Roman"/>
                <a:sym typeface="Times New Roman"/>
              </a:rPr>
              <a:t>2. </a:t>
            </a:r>
            <a:r>
              <a:rPr b="1" i="1" lang="en" sz="1800">
                <a:latin typeface="Times New Roman"/>
                <a:ea typeface="Times New Roman"/>
                <a:cs typeface="Times New Roman"/>
                <a:sym typeface="Times New Roman"/>
              </a:rPr>
              <a:t>Two-Address Instructions: </a:t>
            </a:r>
            <a:endParaRPr b="1" i="1"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MOV      R1, A        R1&lt; M[A]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ADD       R1, B        R1&lt; R1 + M[B]</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MOV      R2, </a:t>
            </a:r>
            <a:r>
              <a:rPr lang="en" sz="1500">
                <a:latin typeface="Times New Roman"/>
                <a:ea typeface="Times New Roman"/>
                <a:cs typeface="Times New Roman"/>
                <a:sym typeface="Times New Roman"/>
              </a:rPr>
              <a:t>C</a:t>
            </a:r>
            <a:r>
              <a:rPr lang="en" sz="1500">
                <a:latin typeface="Times New Roman"/>
                <a:ea typeface="Times New Roman"/>
                <a:cs typeface="Times New Roman"/>
                <a:sym typeface="Times New Roman"/>
              </a:rPr>
              <a:t>        R2&lt; M[C]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ADD       R2, D        R2&lt; R2 + M[D]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MUL       R1, R2      R1&lt; R1 * R2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MOV       X, R1       M[X]&lt; R1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53" name="Google Shape;153;p23"/>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23"/>
          <p:cNvSpPr txBox="1"/>
          <p:nvPr/>
        </p:nvSpPr>
        <p:spPr>
          <a:xfrm>
            <a:off x="914397" y="855988"/>
            <a:ext cx="7315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3. </a:t>
            </a:r>
            <a:r>
              <a:rPr b="1" i="1" lang="en" sz="1800">
                <a:latin typeface="Times New Roman"/>
                <a:ea typeface="Times New Roman"/>
                <a:cs typeface="Times New Roman"/>
                <a:sym typeface="Times New Roman"/>
              </a:rPr>
              <a:t>One-Address Instruction:</a:t>
            </a:r>
            <a:r>
              <a:rPr i="1" lang="en" sz="1800">
                <a:latin typeface="Times New Roman"/>
                <a:ea typeface="Times New Roman"/>
                <a:cs typeface="Times New Roman"/>
                <a:sym typeface="Times New Roman"/>
              </a:rPr>
              <a:t> </a:t>
            </a:r>
            <a:endParaRPr i="1" sz="18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LOAD      A      Ac&lt; M[A]</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ADD        B      Ac&lt; Ac + M[B]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STORE    T      M[T]&lt; Ac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LOAD     C      Ac&lt; M[C]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ADD        D     Ac&lt; Ac + M[D]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MUL       T      Ac&lt; Ac * M[T]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STORE   X      M[X]&lt;  Ac</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Here, T is the temporary memory location required for storing the intermediate result.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60" name="Google Shape;160;p24"/>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1" name="Google Shape;161;p24"/>
          <p:cNvSpPr txBox="1"/>
          <p:nvPr/>
        </p:nvSpPr>
        <p:spPr>
          <a:xfrm>
            <a:off x="914393" y="791403"/>
            <a:ext cx="7315200" cy="277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4. </a:t>
            </a:r>
            <a:r>
              <a:rPr b="1" i="1" lang="en" sz="1800">
                <a:latin typeface="Times New Roman"/>
                <a:ea typeface="Times New Roman"/>
                <a:cs typeface="Times New Roman"/>
                <a:sym typeface="Times New Roman"/>
              </a:rPr>
              <a:t>Zero-Address Instructions: </a:t>
            </a:r>
            <a:endParaRPr b="1" i="1"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PUSH       A       TOS&lt; A</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PUSH       B       TOS&lt; B</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ADD                   TOS&lt; (A + B)</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PUSH      C         TOS&lt; C</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PUSH      D        TOS&lt; D</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ADD                   TOS&lt; (C + D)</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MUL                   TOS&lt; (C + D) * (A + B)</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POP        X          M[X]&lt; TOS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TOS stands for top of stack.</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67" name="Google Shape;167;p25"/>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8" name="Google Shape;168;p25"/>
          <p:cNvSpPr txBox="1"/>
          <p:nvPr/>
        </p:nvSpPr>
        <p:spPr>
          <a:xfrm>
            <a:off x="830400" y="1020425"/>
            <a:ext cx="7734300" cy="4436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73763"/>
              </a:buClr>
              <a:buSzPts val="2000"/>
              <a:buFont typeface="Times New Roman"/>
              <a:buAutoNum type="arabicPeriod"/>
            </a:pPr>
            <a:r>
              <a:rPr lang="en" sz="2000">
                <a:solidFill>
                  <a:srgbClr val="073763"/>
                </a:solidFill>
                <a:latin typeface="Times New Roman"/>
                <a:ea typeface="Times New Roman"/>
                <a:cs typeface="Times New Roman"/>
                <a:sym typeface="Times New Roman"/>
              </a:rPr>
              <a:t>Immediate Addressing</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simplest form of addressing is immediate addressing, in which the operand value is present in the instruction i.e.,</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Operand = A</a:t>
            </a:r>
            <a:endParaRPr sz="1600">
              <a:latin typeface="Times New Roman"/>
              <a:ea typeface="Times New Roman"/>
              <a:cs typeface="Times New Roman"/>
              <a:sym typeface="Times New Roman"/>
            </a:endParaRPr>
          </a:p>
          <a:p>
            <a:pPr indent="0" lvl="0" marL="457200" rtl="0" algn="l">
              <a:spcBef>
                <a:spcPts val="0"/>
              </a:spcBef>
              <a:spcAft>
                <a:spcPts val="0"/>
              </a:spcAft>
              <a:buNone/>
            </a:pPr>
            <a:r>
              <a:rPr lang="en" sz="1600">
                <a:latin typeface="Times New Roman"/>
                <a:ea typeface="Times New Roman"/>
                <a:cs typeface="Times New Roman"/>
                <a:sym typeface="Times New Roman"/>
              </a:rPr>
              <a:t>The advantage of immediate addressing is that no memory reference other than the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instruction fetch is required to obtain the operand. The disadvantage is that the size of the number is restricted to the size of the address field, which, in most instruction sets, is small compared with the word length.</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55600" lvl="0" marL="457200" rtl="0" algn="l">
              <a:spcBef>
                <a:spcPts val="0"/>
              </a:spcBef>
              <a:spcAft>
                <a:spcPts val="0"/>
              </a:spcAft>
              <a:buClr>
                <a:srgbClr val="073763"/>
              </a:buClr>
              <a:buSzPts val="2000"/>
              <a:buFont typeface="Times New Roman"/>
              <a:buAutoNum type="arabicPeriod"/>
            </a:pPr>
            <a:r>
              <a:rPr lang="en" sz="2000">
                <a:solidFill>
                  <a:srgbClr val="073763"/>
                </a:solidFill>
                <a:latin typeface="Times New Roman"/>
                <a:ea typeface="Times New Roman"/>
                <a:cs typeface="Times New Roman"/>
                <a:sym typeface="Times New Roman"/>
              </a:rPr>
              <a:t>Direct Addressing Mode</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In this mode the effective address is equal to the address part of the instruction. The operand resides in memory and its address is given directly by the address field of the instruction.</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EA=A</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25"/>
          <p:cNvSpPr txBox="1"/>
          <p:nvPr/>
        </p:nvSpPr>
        <p:spPr>
          <a:xfrm>
            <a:off x="830400" y="426213"/>
            <a:ext cx="7483200" cy="62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Addressing Modes</a:t>
            </a:r>
            <a:r>
              <a:rPr b="1" i="1" lang="en" sz="2500" u="sng">
                <a:solidFill>
                  <a:srgbClr val="0B5394"/>
                </a:solidFill>
                <a:latin typeface="Times New Roman"/>
                <a:ea typeface="Times New Roman"/>
                <a:cs typeface="Times New Roman"/>
                <a:sym typeface="Times New Roman"/>
              </a:rPr>
              <a:t>—</a:t>
            </a:r>
            <a:endParaRPr b="1" i="1" sz="2500" u="sng">
              <a:solidFill>
                <a:srgbClr val="0B5394"/>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75" name="Google Shape;175;p26"/>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6" name="Google Shape;176;p26"/>
          <p:cNvSpPr txBox="1"/>
          <p:nvPr/>
        </p:nvSpPr>
        <p:spPr>
          <a:xfrm>
            <a:off x="1000779" y="584262"/>
            <a:ext cx="76353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073763"/>
                </a:solidFill>
                <a:latin typeface="Times New Roman"/>
                <a:ea typeface="Times New Roman"/>
                <a:cs typeface="Times New Roman"/>
                <a:sym typeface="Times New Roman"/>
              </a:rPr>
              <a:t>3.      </a:t>
            </a:r>
            <a:r>
              <a:rPr lang="en" sz="2000">
                <a:solidFill>
                  <a:srgbClr val="073763"/>
                </a:solidFill>
                <a:latin typeface="Times New Roman"/>
                <a:ea typeface="Times New Roman"/>
                <a:cs typeface="Times New Roman"/>
                <a:sym typeface="Times New Roman"/>
              </a:rPr>
              <a:t>Indirect Addressing</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With direct addressing, the length of the address field is usually less than the word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length, thus limiting the address range. One solution is to have the address field refer to the address of a word in memory, which in turn contains a full-length address of the operand. This is known as indirect addressing:</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 = (A)</a:t>
            </a:r>
            <a:endParaRPr sz="1600">
              <a:latin typeface="Times New Roman"/>
              <a:ea typeface="Times New Roman"/>
              <a:cs typeface="Times New Roman"/>
              <a:sym typeface="Times New Roman"/>
            </a:endParaRPr>
          </a:p>
          <a:p>
            <a:pPr indent="0" lvl="0" marL="457200" rtl="0" algn="l">
              <a:spcBef>
                <a:spcPts val="0"/>
              </a:spcBef>
              <a:spcAft>
                <a:spcPts val="0"/>
              </a:spcAft>
              <a:buNone/>
            </a:pPr>
            <a:r>
              <a:rPr lang="en" sz="1600">
                <a:latin typeface="Times New Roman"/>
                <a:ea typeface="Times New Roman"/>
                <a:cs typeface="Times New Roman"/>
                <a:sym typeface="Times New Roman"/>
              </a:rPr>
              <a:t>There does not appear to be any particular advantage to this approach,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and its disadvantage is that three or more memory references could be required to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fetch an operand.</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4.     Register Addressing</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Register addressing is similar to direct addressing. The only difference is that the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address field refers to a register rather than a main memory address:</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 = R</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82" name="Google Shape;182;p27"/>
          <p:cNvSpPr txBox="1"/>
          <p:nvPr/>
        </p:nvSpPr>
        <p:spPr>
          <a:xfrm flipH="1" rot="10800000">
            <a:off x="1179425" y="11810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3" name="Google Shape;183;p27"/>
          <p:cNvSpPr txBox="1"/>
          <p:nvPr/>
        </p:nvSpPr>
        <p:spPr>
          <a:xfrm>
            <a:off x="690603" y="651825"/>
            <a:ext cx="8176200" cy="3879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advantages of register addressing are that</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 (1) only a small address field </a:t>
            </a:r>
            <a:r>
              <a:rPr lang="en" sz="1600">
                <a:latin typeface="Times New Roman"/>
                <a:ea typeface="Times New Roman"/>
                <a:cs typeface="Times New Roman"/>
                <a:sym typeface="Times New Roman"/>
              </a:rPr>
              <a:t>i</a:t>
            </a:r>
            <a:r>
              <a:rPr lang="en" sz="1600">
                <a:latin typeface="Times New Roman"/>
                <a:ea typeface="Times New Roman"/>
                <a:cs typeface="Times New Roman"/>
                <a:sym typeface="Times New Roman"/>
              </a:rPr>
              <a:t>s needed in the instruction</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(2) no time-​­consuming memory references are required.</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disadvantage of register addressing is that the address space is very limited.</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000">
                <a:solidFill>
                  <a:srgbClr val="073763"/>
                </a:solidFill>
                <a:latin typeface="Times New Roman"/>
                <a:ea typeface="Times New Roman"/>
                <a:cs typeface="Times New Roman"/>
                <a:sym typeface="Times New Roman"/>
              </a:rPr>
              <a:t>5.     Register Indirect Addressing</a:t>
            </a:r>
            <a:endParaRPr sz="2000">
              <a:solidFill>
                <a:srgbClr val="07376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Just as register addressing is analogous to direct addressing, register indirect addressing is analogous to indirect addressing. In both cases, the only difference is whether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address field refers to a memory location or a register. Thus, for register indirect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address,</a:t>
            </a:r>
            <a:endParaRPr sz="16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600">
                <a:latin typeface="Times New Roman"/>
                <a:ea typeface="Times New Roman"/>
                <a:cs typeface="Times New Roman"/>
                <a:sym typeface="Times New Roman"/>
              </a:rPr>
              <a:t>EA = (R)</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advantages and limitations of register indirect addressing are basically the same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as for indirect addressing.</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8"/>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89" name="Google Shape;189;p28"/>
          <p:cNvSpPr txBox="1"/>
          <p:nvPr/>
        </p:nvSpPr>
        <p:spPr>
          <a:xfrm>
            <a:off x="540845" y="435428"/>
            <a:ext cx="7315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6.     Displacement Addressing</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 very powerful mode of addressing combines the capabilities of direct addressing and register indirect addressing. It is known by a variety of names depending on the context of its use, but the basic mechanism is the same. We will refer to this as displacement addressing:</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 = A + ®</a:t>
            </a:r>
            <a:endParaRPr sz="1600">
              <a:latin typeface="Times New Roman"/>
              <a:ea typeface="Times New Roman"/>
              <a:cs typeface="Times New Roman"/>
              <a:sym typeface="Times New Roman"/>
            </a:endParaRPr>
          </a:p>
          <a:p>
            <a:pPr indent="0" lvl="0" marL="0" rtl="0" algn="ctr">
              <a:spcBef>
                <a:spcPts val="0"/>
              </a:spcBef>
              <a:spcAft>
                <a:spcPts val="0"/>
              </a:spcAft>
              <a:buNone/>
            </a:pPr>
            <a:r>
              <a:t/>
            </a:r>
            <a:endParaRPr sz="1500">
              <a:latin typeface="Times New Roman"/>
              <a:ea typeface="Times New Roman"/>
              <a:cs typeface="Times New Roman"/>
              <a:sym typeface="Times New Roman"/>
            </a:endParaRPr>
          </a:p>
          <a:p>
            <a:pPr indent="0" lvl="0" marL="0" rtl="0" algn="ctr">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7.       Relative Addressing Mode</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It is a version of Displacement addressing mode. In this the contents of PC(Program Counter) is added to address part of instruction to obtain the effective address.</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 = A + (PC)</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95" name="Google Shape;195;p29"/>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6" name="Google Shape;196;p29"/>
          <p:cNvSpPr txBox="1"/>
          <p:nvPr/>
        </p:nvSpPr>
        <p:spPr>
          <a:xfrm>
            <a:off x="636750" y="585975"/>
            <a:ext cx="80355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8.       Stack Addressing Mode</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In this mode, operand is at the top of the stack. For example: ADD, this instruction will POP top two items from the stack, add them, and will then PUSH the result to the top of the stack.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9.       Base Register Addressing Mode</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It is again a version of Displacement addressing mode. This can be defined a</a:t>
            </a:r>
            <a:r>
              <a:rPr lang="en" sz="1600">
                <a:latin typeface="Times New Roman"/>
                <a:ea typeface="Times New Roman"/>
                <a:cs typeface="Times New Roman"/>
                <a:sym typeface="Times New Roman"/>
              </a:rPr>
              <a:t>s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 = A + </a:t>
            </a:r>
            <a:r>
              <a:rPr lang="en" sz="1600">
                <a:latin typeface="Times New Roman"/>
                <a:ea typeface="Times New Roman"/>
                <a:cs typeface="Times New Roman"/>
                <a:sym typeface="Times New Roman"/>
              </a:rPr>
              <a:t>(R)</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where A is displacement and R holds pointer to base address.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73763"/>
                </a:solidFill>
                <a:latin typeface="Times New Roman"/>
                <a:ea typeface="Times New Roman"/>
                <a:cs typeface="Times New Roman"/>
                <a:sym typeface="Times New Roman"/>
              </a:rPr>
              <a:t>10.       Indexed Addressing Mode</a:t>
            </a:r>
            <a:endParaRPr sz="2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 </a:t>
            </a:r>
            <a:r>
              <a:rPr lang="en" sz="1600">
                <a:latin typeface="Times New Roman"/>
                <a:ea typeface="Times New Roman"/>
                <a:cs typeface="Times New Roman"/>
                <a:sym typeface="Times New Roman"/>
              </a:rPr>
              <a:t>In this mode the content of an index register (XR) is added to the address part of the instruction to obtain the effective address.</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The index register is a special CPU register that contains an index value.</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EA= XR + A</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202" name="Google Shape;202;p30"/>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03" name="Google Shape;203;p30"/>
          <p:cNvGraphicFramePr/>
          <p:nvPr/>
        </p:nvGraphicFramePr>
        <p:xfrm>
          <a:off x="952500" y="809950"/>
          <a:ext cx="3000000" cy="3000000"/>
        </p:xfrm>
        <a:graphic>
          <a:graphicData uri="http://schemas.openxmlformats.org/drawingml/2006/table">
            <a:tbl>
              <a:tblPr>
                <a:noFill/>
                <a:tableStyleId>{576A38BC-8F91-4433-A1C3-712ABC5B8AAA}</a:tableStyleId>
              </a:tblPr>
              <a:tblGrid>
                <a:gridCol w="2413000"/>
                <a:gridCol w="2413000"/>
                <a:gridCol w="2413000"/>
              </a:tblGrid>
              <a:tr h="1806700">
                <a:tc>
                  <a:txBody>
                    <a:bodyPr/>
                    <a:lstStyle/>
                    <a:p>
                      <a:pPr indent="0" lvl="0" marL="0" rtl="0" algn="l">
                        <a:spcBef>
                          <a:spcPts val="0"/>
                        </a:spcBef>
                        <a:spcAft>
                          <a:spcPts val="0"/>
                        </a:spcAft>
                        <a:buNone/>
                      </a:pPr>
                      <a:r>
                        <a:rPr lang="en"/>
                        <a:t>         Instruction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Instruction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Memory</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Instruction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Memory</a:t>
                      </a:r>
                      <a:endParaRPr/>
                    </a:p>
                    <a:p>
                      <a:pPr indent="0" lvl="0" marL="0" rtl="0" algn="l">
                        <a:spcBef>
                          <a:spcPts val="0"/>
                        </a:spcBef>
                        <a:spcAft>
                          <a:spcPts val="0"/>
                        </a:spcAft>
                        <a:buNone/>
                      </a:pPr>
                      <a:r>
                        <a:rPr lang="en"/>
                        <a:t>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806700">
                <a:tc>
                  <a:txBody>
                    <a:bodyPr/>
                    <a:lstStyle/>
                    <a:p>
                      <a:pPr indent="0" lvl="0" marL="0" rtl="0" algn="l">
                        <a:spcBef>
                          <a:spcPts val="0"/>
                        </a:spcBef>
                        <a:spcAft>
                          <a:spcPts val="0"/>
                        </a:spcAft>
                        <a:buNone/>
                      </a:pPr>
                      <a:r>
                        <a:rPr lang="en"/>
                        <a:t>         Instruction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1100"/>
                        <a:t>Registers</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Instruction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t>   Registers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Instruction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Memory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04" name="Google Shape;204;p30"/>
          <p:cNvSpPr/>
          <p:nvPr/>
        </p:nvSpPr>
        <p:spPr>
          <a:xfrm flipH="1">
            <a:off x="1281711" y="1126779"/>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latin typeface="Times New Roman"/>
                <a:ea typeface="Times New Roman"/>
                <a:cs typeface="Times New Roman"/>
                <a:sym typeface="Times New Roman"/>
              </a:rPr>
              <a:t>operand</a:t>
            </a:r>
            <a:endParaRPr sz="1200">
              <a:latin typeface="Times New Roman"/>
              <a:ea typeface="Times New Roman"/>
              <a:cs typeface="Times New Roman"/>
              <a:sym typeface="Times New Roman"/>
            </a:endParaRPr>
          </a:p>
        </p:txBody>
      </p:sp>
      <p:sp>
        <p:nvSpPr>
          <p:cNvPr id="205" name="Google Shape;205;p30"/>
          <p:cNvSpPr/>
          <p:nvPr/>
        </p:nvSpPr>
        <p:spPr>
          <a:xfrm flipH="1">
            <a:off x="3771046" y="1126781"/>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a:t>
            </a:r>
            <a:endParaRPr/>
          </a:p>
        </p:txBody>
      </p:sp>
      <p:sp>
        <p:nvSpPr>
          <p:cNvPr id="206" name="Google Shape;206;p30"/>
          <p:cNvSpPr/>
          <p:nvPr/>
        </p:nvSpPr>
        <p:spPr>
          <a:xfrm flipH="1">
            <a:off x="6191446" y="1126781"/>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a:t>
            </a:r>
            <a:endParaRPr/>
          </a:p>
        </p:txBody>
      </p:sp>
      <p:cxnSp>
        <p:nvCxnSpPr>
          <p:cNvPr id="207" name="Google Shape;207;p30"/>
          <p:cNvCxnSpPr/>
          <p:nvPr/>
        </p:nvCxnSpPr>
        <p:spPr>
          <a:xfrm>
            <a:off x="1640549" y="1119638"/>
            <a:ext cx="2700" cy="180000"/>
          </a:xfrm>
          <a:prstGeom prst="straightConnector1">
            <a:avLst/>
          </a:prstGeom>
          <a:noFill/>
          <a:ln cap="flat" cmpd="sng" w="9525">
            <a:solidFill>
              <a:schemeClr val="dk2"/>
            </a:solidFill>
            <a:prstDash val="solid"/>
            <a:round/>
            <a:headEnd len="med" w="med" type="none"/>
            <a:tailEnd len="med" w="med" type="none"/>
          </a:ln>
        </p:spPr>
      </p:cxnSp>
      <p:sp>
        <p:nvSpPr>
          <p:cNvPr id="208" name="Google Shape;208;p30"/>
          <p:cNvSpPr/>
          <p:nvPr/>
        </p:nvSpPr>
        <p:spPr>
          <a:xfrm flipH="1">
            <a:off x="1281711" y="2972679"/>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R</a:t>
            </a:r>
            <a:endParaRPr/>
          </a:p>
        </p:txBody>
      </p:sp>
      <p:sp>
        <p:nvSpPr>
          <p:cNvPr id="209" name="Google Shape;209;p30"/>
          <p:cNvSpPr/>
          <p:nvPr/>
        </p:nvSpPr>
        <p:spPr>
          <a:xfrm flipH="1">
            <a:off x="3771061" y="2972679"/>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R</a:t>
            </a:r>
            <a:endParaRPr/>
          </a:p>
        </p:txBody>
      </p:sp>
      <p:sp>
        <p:nvSpPr>
          <p:cNvPr id="210" name="Google Shape;210;p30"/>
          <p:cNvSpPr/>
          <p:nvPr/>
        </p:nvSpPr>
        <p:spPr>
          <a:xfrm flipH="1">
            <a:off x="6191461" y="2972679"/>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R        A</a:t>
            </a:r>
            <a:endParaRPr/>
          </a:p>
        </p:txBody>
      </p:sp>
      <p:cxnSp>
        <p:nvCxnSpPr>
          <p:cNvPr id="211" name="Google Shape;211;p30"/>
          <p:cNvCxnSpPr/>
          <p:nvPr/>
        </p:nvCxnSpPr>
        <p:spPr>
          <a:xfrm>
            <a:off x="4087949" y="1119563"/>
            <a:ext cx="2700" cy="1800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0"/>
          <p:cNvCxnSpPr/>
          <p:nvPr/>
        </p:nvCxnSpPr>
        <p:spPr>
          <a:xfrm>
            <a:off x="6535349" y="1119638"/>
            <a:ext cx="2700" cy="1800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0"/>
          <p:cNvCxnSpPr/>
          <p:nvPr/>
        </p:nvCxnSpPr>
        <p:spPr>
          <a:xfrm>
            <a:off x="2114224" y="2972663"/>
            <a:ext cx="2700" cy="1800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0"/>
          <p:cNvCxnSpPr/>
          <p:nvPr/>
        </p:nvCxnSpPr>
        <p:spPr>
          <a:xfrm>
            <a:off x="4654299" y="2972663"/>
            <a:ext cx="2700" cy="1800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30"/>
          <p:cNvCxnSpPr/>
          <p:nvPr/>
        </p:nvCxnSpPr>
        <p:spPr>
          <a:xfrm>
            <a:off x="6566174" y="2965463"/>
            <a:ext cx="2700" cy="1800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0"/>
          <p:cNvCxnSpPr/>
          <p:nvPr/>
        </p:nvCxnSpPr>
        <p:spPr>
          <a:xfrm>
            <a:off x="6800799" y="2965463"/>
            <a:ext cx="2700" cy="18000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30"/>
          <p:cNvSpPr/>
          <p:nvPr/>
        </p:nvSpPr>
        <p:spPr>
          <a:xfrm>
            <a:off x="4813675" y="1540700"/>
            <a:ext cx="749400" cy="9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t>Operand</a:t>
            </a:r>
            <a:endParaRPr sz="1100"/>
          </a:p>
        </p:txBody>
      </p:sp>
      <p:cxnSp>
        <p:nvCxnSpPr>
          <p:cNvPr id="218" name="Google Shape;218;p30"/>
          <p:cNvCxnSpPr/>
          <p:nvPr/>
        </p:nvCxnSpPr>
        <p:spPr>
          <a:xfrm>
            <a:off x="4813675" y="2144275"/>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0"/>
          <p:cNvCxnSpPr/>
          <p:nvPr/>
        </p:nvCxnSpPr>
        <p:spPr>
          <a:xfrm>
            <a:off x="4813675" y="2352150"/>
            <a:ext cx="749400" cy="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0"/>
          <p:cNvSpPr/>
          <p:nvPr/>
        </p:nvSpPr>
        <p:spPr>
          <a:xfrm>
            <a:off x="7076300" y="1540700"/>
            <a:ext cx="749400" cy="9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1456950" y="3399525"/>
            <a:ext cx="569700" cy="5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2" name="Google Shape;222;p30"/>
          <p:cNvSpPr/>
          <p:nvPr/>
        </p:nvSpPr>
        <p:spPr>
          <a:xfrm>
            <a:off x="4813675" y="3343575"/>
            <a:ext cx="749400" cy="9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6020625" y="3343575"/>
            <a:ext cx="585600" cy="71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227575" y="3343575"/>
            <a:ext cx="749400" cy="9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30"/>
          <p:cNvCxnSpPr>
            <a:stCxn id="205" idx="2"/>
          </p:cNvCxnSpPr>
          <p:nvPr/>
        </p:nvCxnSpPr>
        <p:spPr>
          <a:xfrm>
            <a:off x="4362796" y="1292381"/>
            <a:ext cx="8100" cy="9693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30"/>
          <p:cNvCxnSpPr/>
          <p:nvPr/>
        </p:nvCxnSpPr>
        <p:spPr>
          <a:xfrm>
            <a:off x="4370039" y="2249633"/>
            <a:ext cx="450900" cy="3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0"/>
          <p:cNvCxnSpPr/>
          <p:nvPr/>
        </p:nvCxnSpPr>
        <p:spPr>
          <a:xfrm>
            <a:off x="7076300" y="1658625"/>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30"/>
          <p:cNvCxnSpPr/>
          <p:nvPr/>
        </p:nvCxnSpPr>
        <p:spPr>
          <a:xfrm>
            <a:off x="7076300" y="1838750"/>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0"/>
          <p:cNvCxnSpPr/>
          <p:nvPr/>
        </p:nvCxnSpPr>
        <p:spPr>
          <a:xfrm>
            <a:off x="7076300" y="2144275"/>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0"/>
          <p:cNvCxnSpPr/>
          <p:nvPr/>
        </p:nvCxnSpPr>
        <p:spPr>
          <a:xfrm>
            <a:off x="7076300" y="2352150"/>
            <a:ext cx="749400" cy="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30"/>
          <p:cNvSpPr txBox="1"/>
          <p:nvPr/>
        </p:nvSpPr>
        <p:spPr>
          <a:xfrm>
            <a:off x="7044698" y="1578500"/>
            <a:ext cx="10008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Operand</a:t>
            </a:r>
            <a:endParaRPr/>
          </a:p>
        </p:txBody>
      </p:sp>
      <p:cxnSp>
        <p:nvCxnSpPr>
          <p:cNvPr id="232" name="Google Shape;232;p30"/>
          <p:cNvCxnSpPr>
            <a:stCxn id="206" idx="2"/>
          </p:cNvCxnSpPr>
          <p:nvPr/>
        </p:nvCxnSpPr>
        <p:spPr>
          <a:xfrm rot="5400000">
            <a:off x="6209296" y="1687781"/>
            <a:ext cx="969300" cy="1785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33" name="Google Shape;233;p30"/>
          <p:cNvCxnSpPr/>
          <p:nvPr/>
        </p:nvCxnSpPr>
        <p:spPr>
          <a:xfrm flipH="1" rot="10800000">
            <a:off x="6606253" y="2259534"/>
            <a:ext cx="466500" cy="42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30"/>
          <p:cNvCxnSpPr>
            <a:stCxn id="231" idx="3"/>
          </p:cNvCxnSpPr>
          <p:nvPr/>
        </p:nvCxnSpPr>
        <p:spPr>
          <a:xfrm>
            <a:off x="8045498" y="1757450"/>
            <a:ext cx="1500" cy="4932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0"/>
          <p:cNvCxnSpPr/>
          <p:nvPr/>
        </p:nvCxnSpPr>
        <p:spPr>
          <a:xfrm>
            <a:off x="7824823" y="1748090"/>
            <a:ext cx="224100" cy="1200"/>
          </a:xfrm>
          <a:prstGeom prst="straightConnector1">
            <a:avLst/>
          </a:prstGeom>
          <a:noFill/>
          <a:ln cap="flat" cmpd="sng" w="9525">
            <a:solidFill>
              <a:schemeClr val="dk2"/>
            </a:solidFill>
            <a:prstDash val="solid"/>
            <a:round/>
            <a:headEnd len="med" w="med" type="triangle"/>
            <a:tailEnd len="med" w="med" type="none"/>
          </a:ln>
        </p:spPr>
      </p:cxnSp>
      <p:cxnSp>
        <p:nvCxnSpPr>
          <p:cNvPr id="236" name="Google Shape;236;p30"/>
          <p:cNvCxnSpPr/>
          <p:nvPr/>
        </p:nvCxnSpPr>
        <p:spPr>
          <a:xfrm>
            <a:off x="7824823" y="2247602"/>
            <a:ext cx="224100" cy="1200"/>
          </a:xfrm>
          <a:prstGeom prst="straightConnector1">
            <a:avLst/>
          </a:prstGeom>
          <a:noFill/>
          <a:ln cap="flat" cmpd="sng" w="9525">
            <a:solidFill>
              <a:schemeClr val="dk2"/>
            </a:solidFill>
            <a:prstDash val="solid"/>
            <a:round/>
            <a:headEnd len="med" w="med" type="none"/>
            <a:tailEnd len="med" w="med" type="none"/>
          </a:ln>
        </p:spPr>
      </p:cxnSp>
      <p:sp>
        <p:nvSpPr>
          <p:cNvPr id="237" name="Google Shape;237;p30"/>
          <p:cNvSpPr/>
          <p:nvPr/>
        </p:nvSpPr>
        <p:spPr>
          <a:xfrm>
            <a:off x="3600026" y="3343575"/>
            <a:ext cx="569700" cy="5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30"/>
          <p:cNvCxnSpPr/>
          <p:nvPr/>
        </p:nvCxnSpPr>
        <p:spPr>
          <a:xfrm flipH="1" rot="10800000">
            <a:off x="1456950" y="3664306"/>
            <a:ext cx="569700" cy="81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0"/>
          <p:cNvCxnSpPr/>
          <p:nvPr/>
        </p:nvCxnSpPr>
        <p:spPr>
          <a:xfrm flipH="1" rot="10800000">
            <a:off x="1456950" y="3504880"/>
            <a:ext cx="579300" cy="108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30"/>
          <p:cNvSpPr txBox="1"/>
          <p:nvPr/>
        </p:nvSpPr>
        <p:spPr>
          <a:xfrm>
            <a:off x="1373050" y="3431801"/>
            <a:ext cx="100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Operand</a:t>
            </a:r>
            <a:endParaRPr sz="1000">
              <a:latin typeface="Times New Roman"/>
              <a:ea typeface="Times New Roman"/>
              <a:cs typeface="Times New Roman"/>
              <a:sym typeface="Times New Roman"/>
            </a:endParaRPr>
          </a:p>
        </p:txBody>
      </p:sp>
      <p:cxnSp>
        <p:nvCxnSpPr>
          <p:cNvPr id="241" name="Google Shape;241;p30"/>
          <p:cNvCxnSpPr/>
          <p:nvPr/>
        </p:nvCxnSpPr>
        <p:spPr>
          <a:xfrm>
            <a:off x="2254878" y="3145465"/>
            <a:ext cx="5700" cy="1470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0"/>
          <p:cNvCxnSpPr/>
          <p:nvPr/>
        </p:nvCxnSpPr>
        <p:spPr>
          <a:xfrm flipH="1">
            <a:off x="1129236" y="3286812"/>
            <a:ext cx="1132800" cy="69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30"/>
          <p:cNvCxnSpPr/>
          <p:nvPr/>
        </p:nvCxnSpPr>
        <p:spPr>
          <a:xfrm flipH="1" rot="10800000">
            <a:off x="1128312" y="3301334"/>
            <a:ext cx="3300" cy="3027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30"/>
          <p:cNvCxnSpPr/>
          <p:nvPr/>
        </p:nvCxnSpPr>
        <p:spPr>
          <a:xfrm rot="10800000">
            <a:off x="1133976" y="3601034"/>
            <a:ext cx="328200" cy="3000"/>
          </a:xfrm>
          <a:prstGeom prst="straightConnector1">
            <a:avLst/>
          </a:prstGeom>
          <a:noFill/>
          <a:ln cap="flat" cmpd="sng" w="9525">
            <a:solidFill>
              <a:schemeClr val="dk2"/>
            </a:solidFill>
            <a:prstDash val="solid"/>
            <a:round/>
            <a:headEnd len="med" w="med" type="triangle"/>
            <a:tailEnd len="med" w="med" type="none"/>
          </a:ln>
        </p:spPr>
      </p:cxnSp>
      <p:cxnSp>
        <p:nvCxnSpPr>
          <p:cNvPr id="245" name="Google Shape;245;p30"/>
          <p:cNvCxnSpPr/>
          <p:nvPr/>
        </p:nvCxnSpPr>
        <p:spPr>
          <a:xfrm flipH="1" rot="10800000">
            <a:off x="3603163" y="3521375"/>
            <a:ext cx="563400" cy="6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0"/>
          <p:cNvCxnSpPr/>
          <p:nvPr/>
        </p:nvCxnSpPr>
        <p:spPr>
          <a:xfrm>
            <a:off x="3600026" y="3697885"/>
            <a:ext cx="569700" cy="0"/>
          </a:xfrm>
          <a:prstGeom prst="straightConnector1">
            <a:avLst/>
          </a:prstGeom>
          <a:noFill/>
          <a:ln cap="flat" cmpd="sng" w="9525">
            <a:solidFill>
              <a:schemeClr val="dk2"/>
            </a:solidFill>
            <a:prstDash val="solid"/>
            <a:round/>
            <a:headEnd len="med" w="med" type="none"/>
            <a:tailEnd len="med" w="med" type="none"/>
          </a:ln>
        </p:spPr>
      </p:cxnSp>
      <p:sp>
        <p:nvSpPr>
          <p:cNvPr id="247" name="Google Shape;247;p30"/>
          <p:cNvSpPr txBox="1"/>
          <p:nvPr/>
        </p:nvSpPr>
        <p:spPr>
          <a:xfrm>
            <a:off x="4777705" y="3999001"/>
            <a:ext cx="100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Operand</a:t>
            </a:r>
            <a:endParaRPr sz="1000">
              <a:latin typeface="Times New Roman"/>
              <a:ea typeface="Times New Roman"/>
              <a:cs typeface="Times New Roman"/>
              <a:sym typeface="Times New Roman"/>
            </a:endParaRPr>
          </a:p>
        </p:txBody>
      </p:sp>
      <p:cxnSp>
        <p:nvCxnSpPr>
          <p:cNvPr id="248" name="Google Shape;248;p30"/>
          <p:cNvCxnSpPr/>
          <p:nvPr/>
        </p:nvCxnSpPr>
        <p:spPr>
          <a:xfrm flipH="1">
            <a:off x="4813976" y="3138265"/>
            <a:ext cx="2700" cy="1140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30"/>
          <p:cNvCxnSpPr/>
          <p:nvPr/>
        </p:nvCxnSpPr>
        <p:spPr>
          <a:xfrm flipH="1">
            <a:off x="3421978" y="3254050"/>
            <a:ext cx="1391700" cy="177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30"/>
          <p:cNvCxnSpPr/>
          <p:nvPr/>
        </p:nvCxnSpPr>
        <p:spPr>
          <a:xfrm rot="10800000">
            <a:off x="3434258" y="3271566"/>
            <a:ext cx="5400" cy="3561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0"/>
          <p:cNvCxnSpPr/>
          <p:nvPr/>
        </p:nvCxnSpPr>
        <p:spPr>
          <a:xfrm flipH="1" rot="10800000">
            <a:off x="3433004" y="3609813"/>
            <a:ext cx="167100" cy="63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30"/>
          <p:cNvCxnSpPr/>
          <p:nvPr/>
        </p:nvCxnSpPr>
        <p:spPr>
          <a:xfrm rot="10800000">
            <a:off x="4813675" y="4090036"/>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0"/>
          <p:cNvCxnSpPr/>
          <p:nvPr/>
        </p:nvCxnSpPr>
        <p:spPr>
          <a:xfrm rot="10800000">
            <a:off x="4813675" y="4242436"/>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0"/>
          <p:cNvCxnSpPr>
            <a:stCxn id="237" idx="3"/>
          </p:cNvCxnSpPr>
          <p:nvPr/>
        </p:nvCxnSpPr>
        <p:spPr>
          <a:xfrm>
            <a:off x="4169726" y="3641925"/>
            <a:ext cx="649200" cy="5130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55" name="Google Shape;255;p30"/>
          <p:cNvCxnSpPr/>
          <p:nvPr/>
        </p:nvCxnSpPr>
        <p:spPr>
          <a:xfrm flipH="1">
            <a:off x="6704825" y="3139925"/>
            <a:ext cx="1500" cy="1194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0"/>
          <p:cNvCxnSpPr/>
          <p:nvPr/>
        </p:nvCxnSpPr>
        <p:spPr>
          <a:xfrm flipH="1">
            <a:off x="5881351" y="3261293"/>
            <a:ext cx="823200" cy="186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0"/>
          <p:cNvCxnSpPr/>
          <p:nvPr/>
        </p:nvCxnSpPr>
        <p:spPr>
          <a:xfrm rot="10800000">
            <a:off x="5888119" y="3279725"/>
            <a:ext cx="3600" cy="3732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0"/>
          <p:cNvCxnSpPr/>
          <p:nvPr/>
        </p:nvCxnSpPr>
        <p:spPr>
          <a:xfrm flipH="1" rot="10800000">
            <a:off x="5887783" y="3638415"/>
            <a:ext cx="146400" cy="24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30"/>
          <p:cNvCxnSpPr/>
          <p:nvPr/>
        </p:nvCxnSpPr>
        <p:spPr>
          <a:xfrm>
            <a:off x="6020625" y="3557982"/>
            <a:ext cx="585600" cy="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0"/>
          <p:cNvCxnSpPr/>
          <p:nvPr/>
        </p:nvCxnSpPr>
        <p:spPr>
          <a:xfrm>
            <a:off x="6020625" y="3700582"/>
            <a:ext cx="585600" cy="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0"/>
          <p:cNvCxnSpPr/>
          <p:nvPr/>
        </p:nvCxnSpPr>
        <p:spPr>
          <a:xfrm>
            <a:off x="7227575" y="3999000"/>
            <a:ext cx="749400" cy="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0"/>
          <p:cNvCxnSpPr/>
          <p:nvPr/>
        </p:nvCxnSpPr>
        <p:spPr>
          <a:xfrm>
            <a:off x="7227575" y="4168350"/>
            <a:ext cx="749400" cy="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0"/>
          <p:cNvSpPr txBox="1"/>
          <p:nvPr/>
        </p:nvSpPr>
        <p:spPr>
          <a:xfrm>
            <a:off x="7190696" y="3920675"/>
            <a:ext cx="100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Operand</a:t>
            </a:r>
            <a:endParaRPr sz="1000">
              <a:latin typeface="Times New Roman"/>
              <a:ea typeface="Times New Roman"/>
              <a:cs typeface="Times New Roman"/>
              <a:sym typeface="Times New Roman"/>
            </a:endParaRPr>
          </a:p>
        </p:txBody>
      </p:sp>
      <p:sp>
        <p:nvSpPr>
          <p:cNvPr id="264" name="Google Shape;264;p30"/>
          <p:cNvSpPr txBox="1"/>
          <p:nvPr/>
        </p:nvSpPr>
        <p:spPr>
          <a:xfrm>
            <a:off x="5984196" y="3999350"/>
            <a:ext cx="100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Registers</a:t>
            </a:r>
            <a:endParaRPr sz="1000">
              <a:latin typeface="Times New Roman"/>
              <a:ea typeface="Times New Roman"/>
              <a:cs typeface="Times New Roman"/>
              <a:sym typeface="Times New Roman"/>
            </a:endParaRPr>
          </a:p>
        </p:txBody>
      </p:sp>
      <p:sp>
        <p:nvSpPr>
          <p:cNvPr id="265" name="Google Shape;265;p30"/>
          <p:cNvSpPr/>
          <p:nvPr/>
        </p:nvSpPr>
        <p:spPr>
          <a:xfrm flipH="1" rot="279677">
            <a:off x="6805819" y="3542007"/>
            <a:ext cx="125515" cy="13152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sz="600"/>
          </a:p>
        </p:txBody>
      </p:sp>
      <p:sp>
        <p:nvSpPr>
          <p:cNvPr id="266" name="Google Shape;266;p30"/>
          <p:cNvSpPr txBox="1"/>
          <p:nvPr/>
        </p:nvSpPr>
        <p:spPr>
          <a:xfrm>
            <a:off x="6756530" y="3467377"/>
            <a:ext cx="224100" cy="28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Lato"/>
                <a:ea typeface="Lato"/>
                <a:cs typeface="Lato"/>
                <a:sym typeface="Lato"/>
              </a:rPr>
              <a:t>+</a:t>
            </a:r>
            <a:endParaRPr sz="600">
              <a:latin typeface="Lato"/>
              <a:ea typeface="Lato"/>
              <a:cs typeface="Lato"/>
              <a:sym typeface="Lato"/>
            </a:endParaRPr>
          </a:p>
        </p:txBody>
      </p:sp>
      <p:cxnSp>
        <p:nvCxnSpPr>
          <p:cNvPr id="267" name="Google Shape;267;p30"/>
          <p:cNvCxnSpPr/>
          <p:nvPr/>
        </p:nvCxnSpPr>
        <p:spPr>
          <a:xfrm rot="10800000">
            <a:off x="6599527" y="3607331"/>
            <a:ext cx="212100" cy="900"/>
          </a:xfrm>
          <a:prstGeom prst="straightConnector1">
            <a:avLst/>
          </a:prstGeom>
          <a:noFill/>
          <a:ln cap="flat" cmpd="sng" w="9525">
            <a:solidFill>
              <a:schemeClr val="dk2"/>
            </a:solidFill>
            <a:prstDash val="solid"/>
            <a:round/>
            <a:headEnd len="med" w="med" type="triangle"/>
            <a:tailEnd len="med" w="med" type="none"/>
          </a:ln>
        </p:spPr>
      </p:cxnSp>
      <p:cxnSp>
        <p:nvCxnSpPr>
          <p:cNvPr id="268" name="Google Shape;268;p30"/>
          <p:cNvCxnSpPr/>
          <p:nvPr/>
        </p:nvCxnSpPr>
        <p:spPr>
          <a:xfrm rot="10800000">
            <a:off x="6842264" y="3138281"/>
            <a:ext cx="3600" cy="408300"/>
          </a:xfrm>
          <a:prstGeom prst="straightConnector1">
            <a:avLst/>
          </a:prstGeom>
          <a:noFill/>
          <a:ln cap="flat" cmpd="sng" w="9525">
            <a:solidFill>
              <a:schemeClr val="dk2"/>
            </a:solidFill>
            <a:prstDash val="solid"/>
            <a:round/>
            <a:headEnd len="med" w="med" type="triangle"/>
            <a:tailEnd len="med" w="med" type="none"/>
          </a:ln>
        </p:spPr>
      </p:cxnSp>
      <p:cxnSp>
        <p:nvCxnSpPr>
          <p:cNvPr id="269" name="Google Shape;269;p30"/>
          <p:cNvCxnSpPr/>
          <p:nvPr/>
        </p:nvCxnSpPr>
        <p:spPr>
          <a:xfrm rot="10800000">
            <a:off x="6866662" y="3672531"/>
            <a:ext cx="7800" cy="4557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0"/>
          <p:cNvCxnSpPr/>
          <p:nvPr/>
        </p:nvCxnSpPr>
        <p:spPr>
          <a:xfrm flipH="1" rot="10800000">
            <a:off x="6866644" y="4128230"/>
            <a:ext cx="355500" cy="57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30"/>
          <p:cNvSpPr txBox="1"/>
          <p:nvPr/>
        </p:nvSpPr>
        <p:spPr>
          <a:xfrm>
            <a:off x="1179425" y="2204111"/>
            <a:ext cx="1696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a. Immediate</a:t>
            </a:r>
            <a:endParaRPr b="1">
              <a:solidFill>
                <a:srgbClr val="0B5394"/>
              </a:solidFill>
              <a:latin typeface="Times New Roman"/>
              <a:ea typeface="Times New Roman"/>
              <a:cs typeface="Times New Roman"/>
              <a:sym typeface="Times New Roman"/>
            </a:endParaRPr>
          </a:p>
        </p:txBody>
      </p:sp>
      <p:sp>
        <p:nvSpPr>
          <p:cNvPr id="272" name="Google Shape;272;p30"/>
          <p:cNvSpPr txBox="1"/>
          <p:nvPr/>
        </p:nvSpPr>
        <p:spPr>
          <a:xfrm>
            <a:off x="1308250" y="4102050"/>
            <a:ext cx="1696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d. Register</a:t>
            </a:r>
            <a:endParaRPr b="1">
              <a:solidFill>
                <a:srgbClr val="0B5394"/>
              </a:solidFill>
              <a:latin typeface="Times New Roman"/>
              <a:ea typeface="Times New Roman"/>
              <a:cs typeface="Times New Roman"/>
              <a:sym typeface="Times New Roman"/>
            </a:endParaRPr>
          </a:p>
        </p:txBody>
      </p:sp>
      <p:sp>
        <p:nvSpPr>
          <p:cNvPr id="273" name="Google Shape;273;p30"/>
          <p:cNvSpPr txBox="1"/>
          <p:nvPr/>
        </p:nvSpPr>
        <p:spPr>
          <a:xfrm>
            <a:off x="5815450" y="2250838"/>
            <a:ext cx="169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c. Indirect</a:t>
            </a:r>
            <a:endParaRPr b="1">
              <a:solidFill>
                <a:srgbClr val="0B5394"/>
              </a:solidFill>
              <a:latin typeface="Times New Roman"/>
              <a:ea typeface="Times New Roman"/>
              <a:cs typeface="Times New Roman"/>
              <a:sym typeface="Times New Roman"/>
            </a:endParaRPr>
          </a:p>
        </p:txBody>
      </p:sp>
      <p:sp>
        <p:nvSpPr>
          <p:cNvPr id="274" name="Google Shape;274;p30"/>
          <p:cNvSpPr txBox="1"/>
          <p:nvPr/>
        </p:nvSpPr>
        <p:spPr>
          <a:xfrm>
            <a:off x="3497438" y="2261550"/>
            <a:ext cx="169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b. Direct</a:t>
            </a:r>
            <a:endParaRPr b="1">
              <a:solidFill>
                <a:srgbClr val="0B5394"/>
              </a:solidFill>
              <a:latin typeface="Times New Roman"/>
              <a:ea typeface="Times New Roman"/>
              <a:cs typeface="Times New Roman"/>
              <a:sym typeface="Times New Roman"/>
            </a:endParaRPr>
          </a:p>
        </p:txBody>
      </p:sp>
      <p:sp>
        <p:nvSpPr>
          <p:cNvPr id="275" name="Google Shape;275;p30"/>
          <p:cNvSpPr txBox="1"/>
          <p:nvPr/>
        </p:nvSpPr>
        <p:spPr>
          <a:xfrm>
            <a:off x="3365488" y="4112425"/>
            <a:ext cx="169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e</a:t>
            </a:r>
            <a:r>
              <a:rPr b="1" lang="en">
                <a:solidFill>
                  <a:srgbClr val="0B5394"/>
                </a:solidFill>
                <a:latin typeface="Times New Roman"/>
                <a:ea typeface="Times New Roman"/>
                <a:cs typeface="Times New Roman"/>
                <a:sym typeface="Times New Roman"/>
              </a:rPr>
              <a:t>. Register Ind</a:t>
            </a:r>
            <a:r>
              <a:rPr b="1" lang="en">
                <a:solidFill>
                  <a:srgbClr val="0B5394"/>
                </a:solidFill>
                <a:latin typeface="Times New Roman"/>
                <a:ea typeface="Times New Roman"/>
                <a:cs typeface="Times New Roman"/>
                <a:sym typeface="Times New Roman"/>
              </a:rPr>
              <a:t>irec</a:t>
            </a:r>
            <a:r>
              <a:rPr b="1" lang="en">
                <a:solidFill>
                  <a:srgbClr val="0B5394"/>
                </a:solidFill>
                <a:latin typeface="Times New Roman"/>
                <a:ea typeface="Times New Roman"/>
                <a:cs typeface="Times New Roman"/>
                <a:sym typeface="Times New Roman"/>
              </a:rPr>
              <a:t>t</a:t>
            </a:r>
            <a:endParaRPr b="1">
              <a:solidFill>
                <a:srgbClr val="0B5394"/>
              </a:solidFill>
              <a:latin typeface="Times New Roman"/>
              <a:ea typeface="Times New Roman"/>
              <a:cs typeface="Times New Roman"/>
              <a:sym typeface="Times New Roman"/>
            </a:endParaRPr>
          </a:p>
        </p:txBody>
      </p:sp>
      <p:sp>
        <p:nvSpPr>
          <p:cNvPr id="276" name="Google Shape;276;p30"/>
          <p:cNvSpPr txBox="1"/>
          <p:nvPr/>
        </p:nvSpPr>
        <p:spPr>
          <a:xfrm>
            <a:off x="5815438" y="4121250"/>
            <a:ext cx="169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f</a:t>
            </a:r>
            <a:r>
              <a:rPr b="1" lang="en">
                <a:solidFill>
                  <a:srgbClr val="0B5394"/>
                </a:solidFill>
                <a:latin typeface="Times New Roman"/>
                <a:ea typeface="Times New Roman"/>
                <a:cs typeface="Times New Roman"/>
                <a:sym typeface="Times New Roman"/>
              </a:rPr>
              <a:t>. Displacement</a:t>
            </a:r>
            <a:endParaRPr b="1">
              <a:solidFill>
                <a:srgbClr val="0B5394"/>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1"/>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282" name="Google Shape;282;p31"/>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83" name="Google Shape;283;p31"/>
          <p:cNvGraphicFramePr/>
          <p:nvPr/>
        </p:nvGraphicFramePr>
        <p:xfrm>
          <a:off x="952500" y="809950"/>
          <a:ext cx="3000000" cy="3000000"/>
        </p:xfrm>
        <a:graphic>
          <a:graphicData uri="http://schemas.openxmlformats.org/drawingml/2006/table">
            <a:tbl>
              <a:tblPr>
                <a:noFill/>
                <a:tableStyleId>{576A38BC-8F91-4433-A1C3-712ABC5B8AAA}</a:tableStyleId>
              </a:tblPr>
              <a:tblGrid>
                <a:gridCol w="2413000"/>
              </a:tblGrid>
              <a:tr h="1806700">
                <a:tc>
                  <a:txBody>
                    <a:bodyPr/>
                    <a:lstStyle/>
                    <a:p>
                      <a:pPr indent="0" lvl="0" marL="0" rtl="0" algn="l">
                        <a:spcBef>
                          <a:spcPts val="0"/>
                        </a:spcBef>
                        <a:spcAft>
                          <a:spcPts val="0"/>
                        </a:spcAft>
                        <a:buNone/>
                      </a:pPr>
                      <a:r>
                        <a:rPr lang="en"/>
                        <a:t>         Instruction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Implicit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Top of stack</a:t>
                      </a:r>
                      <a:endParaRPr/>
                    </a:p>
                    <a:p>
                      <a:pPr indent="0" lvl="0" marL="0" rtl="0" algn="l">
                        <a:spcBef>
                          <a:spcPts val="0"/>
                        </a:spcBef>
                        <a:spcAft>
                          <a:spcPts val="0"/>
                        </a:spcAft>
                        <a:buNone/>
                      </a:pPr>
                      <a:r>
                        <a:rPr lang="en"/>
                        <a:t>                 register</a:t>
                      </a:r>
                      <a:endParaRPr/>
                    </a:p>
                    <a:p>
                      <a:pPr indent="0" lvl="0" marL="0" rtl="0" algn="l">
                        <a:spcBef>
                          <a:spcPts val="0"/>
                        </a:spcBef>
                        <a:spcAft>
                          <a:spcPts val="0"/>
                        </a:spcAft>
                        <a:buNone/>
                      </a:pPr>
                      <a:r>
                        <a:rPr b="1" lang="en" sz="1600">
                          <a:solidFill>
                            <a:srgbClr val="0B5394"/>
                          </a:solidFill>
                          <a:latin typeface="Times New Roman"/>
                          <a:ea typeface="Times New Roman"/>
                          <a:cs typeface="Times New Roman"/>
                          <a:sym typeface="Times New Roman"/>
                        </a:rPr>
                        <a:t>  g. Stack</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84" name="Google Shape;284;p31"/>
          <p:cNvSpPr/>
          <p:nvPr/>
        </p:nvSpPr>
        <p:spPr>
          <a:xfrm flipH="1">
            <a:off x="1254711" y="1148979"/>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flipH="1">
            <a:off x="1567261" y="1898254"/>
            <a:ext cx="1183500" cy="1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31"/>
          <p:cNvCxnSpPr/>
          <p:nvPr/>
        </p:nvCxnSpPr>
        <p:spPr>
          <a:xfrm>
            <a:off x="1248653" y="1789650"/>
            <a:ext cx="0" cy="1944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1"/>
          <p:cNvCxnSpPr>
            <a:endCxn id="285" idx="3"/>
          </p:cNvCxnSpPr>
          <p:nvPr/>
        </p:nvCxnSpPr>
        <p:spPr>
          <a:xfrm flipH="1" rot="10800000">
            <a:off x="1248661" y="1981054"/>
            <a:ext cx="318600" cy="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3" name="Google Shape;63;p14"/>
          <p:cNvSpPr txBox="1"/>
          <p:nvPr>
            <p:ph type="ctrTitle"/>
          </p:nvPr>
        </p:nvSpPr>
        <p:spPr>
          <a:xfrm>
            <a:off x="630850" y="458750"/>
            <a:ext cx="4322700" cy="55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36940"/>
              <a:buNone/>
            </a:pPr>
            <a:r>
              <a:rPr b="1" lang="en" sz="2680">
                <a:latin typeface="Times New Roman"/>
                <a:ea typeface="Times New Roman"/>
                <a:cs typeface="Times New Roman"/>
                <a:sym typeface="Times New Roman"/>
              </a:rPr>
              <a:t>Contents:</a:t>
            </a:r>
            <a:endParaRPr b="1" sz="1240">
              <a:latin typeface="Times New Roman"/>
              <a:ea typeface="Times New Roman"/>
              <a:cs typeface="Times New Roman"/>
              <a:sym typeface="Times New Roman"/>
            </a:endParaRPr>
          </a:p>
        </p:txBody>
      </p:sp>
      <p:sp>
        <p:nvSpPr>
          <p:cNvPr id="64" name="Google Shape;64;p14"/>
          <p:cNvSpPr txBox="1"/>
          <p:nvPr>
            <p:ph idx="1" type="subTitle"/>
          </p:nvPr>
        </p:nvSpPr>
        <p:spPr>
          <a:xfrm>
            <a:off x="464325" y="1123850"/>
            <a:ext cx="8520600" cy="3274800"/>
          </a:xfrm>
          <a:prstGeom prst="rect">
            <a:avLst/>
          </a:prstGeom>
        </p:spPr>
        <p:txBody>
          <a:bodyPr anchorCtr="0" anchor="t" bIns="91425" lIns="91425" spcFirstLastPara="1" rIns="91425" wrap="square" tIns="91425">
            <a:noAutofit/>
          </a:bodyPr>
          <a:lstStyle/>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Introduction</a:t>
            </a:r>
            <a:endParaRPr sz="1900">
              <a:solidFill>
                <a:schemeClr val="dk1"/>
              </a:solidFill>
              <a:latin typeface="Times New Roman"/>
              <a:ea typeface="Times New Roman"/>
              <a:cs typeface="Times New Roman"/>
              <a:sym typeface="Times New Roman"/>
            </a:endParaRPr>
          </a:p>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Instruction Formats​</a:t>
            </a:r>
            <a:endParaRPr sz="1900">
              <a:solidFill>
                <a:schemeClr val="dk1"/>
              </a:solidFill>
              <a:latin typeface="Times New Roman"/>
              <a:ea typeface="Times New Roman"/>
              <a:cs typeface="Times New Roman"/>
              <a:sym typeface="Times New Roman"/>
            </a:endParaRPr>
          </a:p>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Instruction types​</a:t>
            </a:r>
            <a:endParaRPr sz="1900">
              <a:solidFill>
                <a:schemeClr val="dk1"/>
              </a:solidFill>
              <a:latin typeface="Times New Roman"/>
              <a:ea typeface="Times New Roman"/>
              <a:cs typeface="Times New Roman"/>
              <a:sym typeface="Times New Roman"/>
            </a:endParaRPr>
          </a:p>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Addressing Modes​</a:t>
            </a:r>
            <a:endParaRPr sz="1900">
              <a:solidFill>
                <a:schemeClr val="dk1"/>
              </a:solidFill>
              <a:latin typeface="Times New Roman"/>
              <a:ea typeface="Times New Roman"/>
              <a:cs typeface="Times New Roman"/>
              <a:sym typeface="Times New Roman"/>
            </a:endParaRPr>
          </a:p>
          <a:p>
            <a:pPr indent="-349250" lvl="0" marL="584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General Register Organization</a:t>
            </a:r>
            <a:endParaRPr sz="1900">
              <a:solidFill>
                <a:schemeClr val="dk1"/>
              </a:solidFill>
              <a:latin typeface="Times New Roman"/>
              <a:ea typeface="Times New Roman"/>
              <a:cs typeface="Times New Roman"/>
              <a:sym typeface="Times New Roman"/>
            </a:endParaRPr>
          </a:p>
          <a:p>
            <a:pPr indent="-349250" lvl="0" marL="584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Control Words</a:t>
            </a:r>
            <a:endParaRPr sz="1900">
              <a:solidFill>
                <a:schemeClr val="dk1"/>
              </a:solidFill>
              <a:latin typeface="Times New Roman"/>
              <a:ea typeface="Times New Roman"/>
              <a:cs typeface="Times New Roman"/>
              <a:sym typeface="Times New Roman"/>
            </a:endParaRPr>
          </a:p>
          <a:p>
            <a:pPr indent="-349250" lvl="0" marL="584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Stack Organization​</a:t>
            </a:r>
            <a:endParaRPr sz="19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65" name="Google Shape;65;p14"/>
          <p:cNvPicPr preferRelativeResize="0"/>
          <p:nvPr/>
        </p:nvPicPr>
        <p:blipFill rotWithShape="1">
          <a:blip r:embed="rId4">
            <a:alphaModFix amt="83000"/>
          </a:blip>
          <a:srcRect b="0" l="58321" r="0" t="0"/>
          <a:stretch/>
        </p:blipFill>
        <p:spPr>
          <a:xfrm>
            <a:off x="5579800" y="278850"/>
            <a:ext cx="2907125" cy="4306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2"/>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293" name="Google Shape;293;p32"/>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32"/>
          <p:cNvSpPr txBox="1"/>
          <p:nvPr/>
        </p:nvSpPr>
        <p:spPr>
          <a:xfrm>
            <a:off x="714700" y="525950"/>
            <a:ext cx="7347900" cy="400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Instruction Types</a:t>
            </a:r>
            <a:r>
              <a:rPr b="1" i="1" lang="en" sz="2500" u="sng">
                <a:solidFill>
                  <a:srgbClr val="0B5394"/>
                </a:solidFill>
                <a:latin typeface="Times New Roman"/>
                <a:ea typeface="Times New Roman"/>
                <a:cs typeface="Times New Roman"/>
                <a:sym typeface="Times New Roman"/>
              </a:rPr>
              <a:t>—</a:t>
            </a:r>
            <a:endParaRPr b="1" i="1" sz="2500" u="sng">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Computer manufacturers regularly group instructions into the following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Categories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Data Movement Instructions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Arithmetic Instructions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Boolean Instructions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Bit Manipulation Instructions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I/O Instructions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Control Instructions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Special Purpose Instructions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3"/>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300" name="Google Shape;300;p33"/>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1" name="Google Shape;301;p33"/>
          <p:cNvSpPr txBox="1"/>
          <p:nvPr/>
        </p:nvSpPr>
        <p:spPr>
          <a:xfrm>
            <a:off x="1179425" y="925675"/>
            <a:ext cx="2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02" name="Google Shape;302;p33"/>
          <p:cNvSpPr txBox="1"/>
          <p:nvPr/>
        </p:nvSpPr>
        <p:spPr>
          <a:xfrm>
            <a:off x="612625" y="461500"/>
            <a:ext cx="8059500" cy="501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1.  Data Movement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These are most frequently used instructions. Through this instructions data</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Is moved from memory to register, from register to register, and from registers to memory, and many machines provide different instructions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depending upon the source and destination.</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For example: MOVE, LOAD etc.</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2.  Arithmetic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These include those instructions that use integers and floating point numbers. These instructions are used to perform arithmetic operations.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For example: ADD etc.</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3.  Boolean Logic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These instructions perform Boolean operations, much in the same way that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arithmetic operation. For example: NOT, OR, AND etc.</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4"/>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308" name="Google Shape;308;p34"/>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9" name="Google Shape;309;p34"/>
          <p:cNvSpPr txBox="1"/>
          <p:nvPr/>
        </p:nvSpPr>
        <p:spPr>
          <a:xfrm>
            <a:off x="531000" y="464725"/>
            <a:ext cx="73479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 4.  Bit Manipulation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310" name="Google Shape;310;p34"/>
          <p:cNvSpPr txBox="1"/>
          <p:nvPr/>
        </p:nvSpPr>
        <p:spPr>
          <a:xfrm>
            <a:off x="714700" y="811700"/>
            <a:ext cx="7347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These instructions are used for setting and resetting individual bits within a given data word. These include both arithmetic and logical shift instructions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and rotate instructions, both to the left and to the right.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311" name="Google Shape;311;p34"/>
          <p:cNvSpPr txBox="1"/>
          <p:nvPr/>
        </p:nvSpPr>
        <p:spPr>
          <a:xfrm>
            <a:off x="612625" y="1668950"/>
            <a:ext cx="7347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5.  I/O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An instruction which is used to print something on the screen or any other</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o</a:t>
            </a:r>
            <a:r>
              <a:rPr lang="en" sz="1700">
                <a:latin typeface="Times New Roman"/>
                <a:ea typeface="Times New Roman"/>
                <a:cs typeface="Times New Roman"/>
                <a:sym typeface="Times New Roman"/>
              </a:rPr>
              <a:t>utput device is known as output instruction. Similarly, an instruction which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a:t>
            </a:r>
            <a:r>
              <a:rPr lang="en" sz="1700">
                <a:latin typeface="Times New Roman"/>
                <a:ea typeface="Times New Roman"/>
                <a:cs typeface="Times New Roman"/>
                <a:sym typeface="Times New Roman"/>
              </a:rPr>
              <a:t>s used to input information from the user is known as input instruction.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6.  Special Purpose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These includes those used for string processing, high level language support,</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p</a:t>
            </a:r>
            <a:r>
              <a:rPr lang="en" sz="1700">
                <a:latin typeface="Times New Roman"/>
                <a:ea typeface="Times New Roman"/>
                <a:cs typeface="Times New Roman"/>
                <a:sym typeface="Times New Roman"/>
              </a:rPr>
              <a:t>rotection, flag control, and cache management.</a:t>
            </a:r>
            <a:endParaRPr sz="17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5"/>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317" name="Google Shape;317;p35"/>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8" name="Google Shape;318;p35"/>
          <p:cNvSpPr txBox="1"/>
          <p:nvPr/>
        </p:nvSpPr>
        <p:spPr>
          <a:xfrm>
            <a:off x="551400" y="505550"/>
            <a:ext cx="7347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7.  Control Instructions</a:t>
            </a:r>
            <a:endParaRPr b="1" sz="19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These includes branches, skips, and procedure calls.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Branching can be unconditional or conditional. Skip instructions are basically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Branch instructions with implied address. Because no operand is required,</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a:t>
            </a:r>
            <a:r>
              <a:rPr lang="en" sz="1700">
                <a:latin typeface="Times New Roman"/>
                <a:ea typeface="Times New Roman"/>
                <a:cs typeface="Times New Roman"/>
                <a:sym typeface="Times New Roman"/>
              </a:rPr>
              <a:t>kip instructions often use bits if the address field specify different situations. Procedure calls are branch instruction that automatically save the</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r</a:t>
            </a:r>
            <a:r>
              <a:rPr lang="en" sz="1700">
                <a:latin typeface="Times New Roman"/>
                <a:ea typeface="Times New Roman"/>
                <a:cs typeface="Times New Roman"/>
                <a:sym typeface="Times New Roman"/>
              </a:rPr>
              <a:t>eturn address.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36"/>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324" name="Google Shape;324;p36"/>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5" name="Google Shape;325;p36"/>
          <p:cNvSpPr txBox="1"/>
          <p:nvPr/>
        </p:nvSpPr>
        <p:spPr>
          <a:xfrm>
            <a:off x="525501" y="606125"/>
            <a:ext cx="8026500" cy="405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General Register Organization</a:t>
            </a:r>
            <a:r>
              <a:rPr b="1" i="1" lang="en" sz="2500" u="sng">
                <a:solidFill>
                  <a:srgbClr val="0B5394"/>
                </a:solidFill>
                <a:latin typeface="Times New Roman"/>
                <a:ea typeface="Times New Roman"/>
                <a:cs typeface="Times New Roman"/>
                <a:sym typeface="Times New Roman"/>
              </a:rPr>
              <a:t>—</a:t>
            </a:r>
            <a:endParaRPr b="1" i="1" sz="2500" u="sng">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b="1" lang="en" sz="2000" u="sng">
                <a:solidFill>
                  <a:srgbClr val="073763"/>
                </a:solidFill>
                <a:latin typeface="Times New Roman"/>
                <a:ea typeface="Times New Roman"/>
                <a:cs typeface="Times New Roman"/>
                <a:sym typeface="Times New Roman"/>
              </a:rPr>
              <a:t> </a:t>
            </a:r>
            <a:endParaRPr b="1" sz="2000" u="sng">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 design of a CPU is a task that involves choosing the hardware for implementing the machine instructions.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Let's</a:t>
            </a:r>
            <a:r>
              <a:rPr lang="en" sz="1700">
                <a:latin typeface="Times New Roman"/>
                <a:ea typeface="Times New Roman"/>
                <a:cs typeface="Times New Roman"/>
                <a:sym typeface="Times New Roman"/>
              </a:rPr>
              <a:t> describe how the registers communicate with the ALU through buses and explain the operation of the memory stack-</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                    A bus organization for seven CPU registers is shown in Fig. The output of each register is connected to two multiplexers (MUX) to form the two buses A and B. The selection lines in each multiplexer select one register or the input data for the particular bus. The A and B buses form the inputs to a common arithmetic logic unit (ALU). The operation selected in the ALU determines the arithmetic or logic </a:t>
            </a:r>
            <a:r>
              <a:rPr lang="en" sz="1700">
                <a:latin typeface="Times New Roman"/>
                <a:ea typeface="Times New Roman"/>
                <a:cs typeface="Times New Roman"/>
                <a:sym typeface="Times New Roman"/>
              </a:rPr>
              <a:t>micro operation</a:t>
            </a:r>
            <a:r>
              <a:rPr lang="en" sz="1700">
                <a:latin typeface="Times New Roman"/>
                <a:ea typeface="Times New Roman"/>
                <a:cs typeface="Times New Roman"/>
                <a:sym typeface="Times New Roman"/>
              </a:rPr>
              <a:t> that is to be performed.</a:t>
            </a:r>
            <a:endParaRPr sz="17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37"/>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331" name="Google Shape;331;p37"/>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2" name="Google Shape;332;p37"/>
          <p:cNvSpPr txBox="1"/>
          <p:nvPr/>
        </p:nvSpPr>
        <p:spPr>
          <a:xfrm>
            <a:off x="721525" y="888050"/>
            <a:ext cx="74511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            The result of the micro operation is available for output data and also goes into the inputs of all the registers. The register that receives the information from the output bus is selected by a decoder. The decoder activates one of the register load inputs, thus providing a transfer path between the data in the output bus and the inputs of the selected destination register.</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8"/>
          <p:cNvPicPr preferRelativeResize="0"/>
          <p:nvPr/>
        </p:nvPicPr>
        <p:blipFill>
          <a:blip r:embed="rId3">
            <a:alphaModFix/>
          </a:blip>
          <a:stretch>
            <a:fillRect/>
          </a:stretch>
        </p:blipFill>
        <p:spPr>
          <a:xfrm>
            <a:off x="-971550" y="-585800"/>
            <a:ext cx="11007426" cy="6298300"/>
          </a:xfrm>
          <a:prstGeom prst="rect">
            <a:avLst/>
          </a:prstGeom>
          <a:noFill/>
          <a:ln>
            <a:noFill/>
          </a:ln>
        </p:spPr>
      </p:pic>
      <p:sp>
        <p:nvSpPr>
          <p:cNvPr id="338" name="Google Shape;338;p38"/>
          <p:cNvSpPr/>
          <p:nvPr/>
        </p:nvSpPr>
        <p:spPr>
          <a:xfrm>
            <a:off x="1019475" y="563550"/>
            <a:ext cx="939300" cy="1767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R1</a:t>
            </a:r>
            <a:endParaRPr/>
          </a:p>
          <a:p>
            <a:pPr indent="0" lvl="0" marL="0" rtl="0" algn="ctr">
              <a:lnSpc>
                <a:spcPct val="115000"/>
              </a:lnSpc>
              <a:spcBef>
                <a:spcPts val="0"/>
              </a:spcBef>
              <a:spcAft>
                <a:spcPts val="0"/>
              </a:spcAft>
              <a:buNone/>
            </a:pPr>
            <a:r>
              <a:rPr lang="en"/>
              <a:t>R2</a:t>
            </a:r>
            <a:endParaRPr/>
          </a:p>
          <a:p>
            <a:pPr indent="0" lvl="0" marL="0" rtl="0" algn="ctr">
              <a:lnSpc>
                <a:spcPct val="115000"/>
              </a:lnSpc>
              <a:spcBef>
                <a:spcPts val="0"/>
              </a:spcBef>
              <a:spcAft>
                <a:spcPts val="0"/>
              </a:spcAft>
              <a:buNone/>
            </a:pPr>
            <a:r>
              <a:rPr lang="en"/>
              <a:t>R3</a:t>
            </a:r>
            <a:endParaRPr/>
          </a:p>
          <a:p>
            <a:pPr indent="0" lvl="0" marL="0" rtl="0" algn="ctr">
              <a:lnSpc>
                <a:spcPct val="115000"/>
              </a:lnSpc>
              <a:spcBef>
                <a:spcPts val="0"/>
              </a:spcBef>
              <a:spcAft>
                <a:spcPts val="0"/>
              </a:spcAft>
              <a:buNone/>
            </a:pPr>
            <a:r>
              <a:rPr lang="en"/>
              <a:t>R4</a:t>
            </a:r>
            <a:endParaRPr/>
          </a:p>
          <a:p>
            <a:pPr indent="0" lvl="0" marL="0" rtl="0" algn="ctr">
              <a:lnSpc>
                <a:spcPct val="115000"/>
              </a:lnSpc>
              <a:spcBef>
                <a:spcPts val="0"/>
              </a:spcBef>
              <a:spcAft>
                <a:spcPts val="0"/>
              </a:spcAft>
              <a:buNone/>
            </a:pPr>
            <a:r>
              <a:rPr lang="en"/>
              <a:t>R5</a:t>
            </a:r>
            <a:endParaRPr/>
          </a:p>
          <a:p>
            <a:pPr indent="0" lvl="0" marL="0" rtl="0" algn="ctr">
              <a:lnSpc>
                <a:spcPct val="115000"/>
              </a:lnSpc>
              <a:spcBef>
                <a:spcPts val="0"/>
              </a:spcBef>
              <a:spcAft>
                <a:spcPts val="0"/>
              </a:spcAft>
              <a:buNone/>
            </a:pPr>
            <a:r>
              <a:rPr lang="en"/>
              <a:t>R6</a:t>
            </a:r>
            <a:endParaRPr/>
          </a:p>
          <a:p>
            <a:pPr indent="0" lvl="0" marL="0" rtl="0" algn="ctr">
              <a:lnSpc>
                <a:spcPct val="115000"/>
              </a:lnSpc>
              <a:spcBef>
                <a:spcPts val="0"/>
              </a:spcBef>
              <a:spcAft>
                <a:spcPts val="0"/>
              </a:spcAft>
              <a:buNone/>
            </a:pPr>
            <a:r>
              <a:rPr lang="en"/>
              <a:t>R7</a:t>
            </a:r>
            <a:endParaRPr/>
          </a:p>
        </p:txBody>
      </p:sp>
      <p:cxnSp>
        <p:nvCxnSpPr>
          <p:cNvPr id="339" name="Google Shape;339;p38"/>
          <p:cNvCxnSpPr/>
          <p:nvPr/>
        </p:nvCxnSpPr>
        <p:spPr>
          <a:xfrm>
            <a:off x="1028625" y="830908"/>
            <a:ext cx="927000" cy="129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8"/>
          <p:cNvCxnSpPr/>
          <p:nvPr/>
        </p:nvCxnSpPr>
        <p:spPr>
          <a:xfrm>
            <a:off x="1019475" y="2068740"/>
            <a:ext cx="939300" cy="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38"/>
          <p:cNvCxnSpPr/>
          <p:nvPr/>
        </p:nvCxnSpPr>
        <p:spPr>
          <a:xfrm>
            <a:off x="1019475" y="1079846"/>
            <a:ext cx="942300" cy="138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38"/>
          <p:cNvCxnSpPr/>
          <p:nvPr/>
        </p:nvCxnSpPr>
        <p:spPr>
          <a:xfrm>
            <a:off x="1019475" y="1329688"/>
            <a:ext cx="942600" cy="42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8"/>
          <p:cNvCxnSpPr/>
          <p:nvPr/>
        </p:nvCxnSpPr>
        <p:spPr>
          <a:xfrm>
            <a:off x="1019475" y="1570860"/>
            <a:ext cx="951000" cy="69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8"/>
          <p:cNvCxnSpPr/>
          <p:nvPr/>
        </p:nvCxnSpPr>
        <p:spPr>
          <a:xfrm flipH="1" rot="10800000">
            <a:off x="1019475" y="1819503"/>
            <a:ext cx="945300" cy="6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8"/>
          <p:cNvSpPr/>
          <p:nvPr/>
        </p:nvSpPr>
        <p:spPr>
          <a:xfrm>
            <a:off x="4238950" y="2722025"/>
            <a:ext cx="1256700" cy="502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MUX</a:t>
            </a:r>
            <a:endParaRPr/>
          </a:p>
        </p:txBody>
      </p:sp>
      <p:sp>
        <p:nvSpPr>
          <p:cNvPr id="346" name="Google Shape;346;p38"/>
          <p:cNvSpPr/>
          <p:nvPr/>
        </p:nvSpPr>
        <p:spPr>
          <a:xfrm>
            <a:off x="6200800" y="2722025"/>
            <a:ext cx="1256700" cy="502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MUX</a:t>
            </a:r>
            <a:endParaRPr/>
          </a:p>
        </p:txBody>
      </p:sp>
      <p:sp>
        <p:nvSpPr>
          <p:cNvPr id="347" name="Google Shape;347;p38"/>
          <p:cNvSpPr/>
          <p:nvPr/>
        </p:nvSpPr>
        <p:spPr>
          <a:xfrm>
            <a:off x="863775" y="3215400"/>
            <a:ext cx="1256700" cy="502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3x8</a:t>
            </a:r>
            <a:endParaRPr/>
          </a:p>
          <a:p>
            <a:pPr indent="0" lvl="0" marL="0" rtl="0" algn="ctr">
              <a:spcBef>
                <a:spcPts val="0"/>
              </a:spcBef>
              <a:spcAft>
                <a:spcPts val="0"/>
              </a:spcAft>
              <a:buNone/>
            </a:pPr>
            <a:r>
              <a:rPr lang="en"/>
              <a:t>decoder</a:t>
            </a:r>
            <a:endParaRPr/>
          </a:p>
        </p:txBody>
      </p:sp>
      <p:sp>
        <p:nvSpPr>
          <p:cNvPr id="348" name="Google Shape;348;p38"/>
          <p:cNvSpPr/>
          <p:nvPr/>
        </p:nvSpPr>
        <p:spPr>
          <a:xfrm>
            <a:off x="4389750" y="3736025"/>
            <a:ext cx="2881800" cy="75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Arithmetic logic unit</a:t>
            </a:r>
            <a:endParaRPr/>
          </a:p>
          <a:p>
            <a:pPr indent="0" lvl="0" marL="0" rtl="0" algn="ctr">
              <a:spcBef>
                <a:spcPts val="0"/>
              </a:spcBef>
              <a:spcAft>
                <a:spcPts val="0"/>
              </a:spcAft>
              <a:buNone/>
            </a:pPr>
            <a:r>
              <a:rPr lang="en"/>
              <a:t>(ALU)</a:t>
            </a:r>
            <a:endParaRPr/>
          </a:p>
        </p:txBody>
      </p:sp>
      <p:cxnSp>
        <p:nvCxnSpPr>
          <p:cNvPr id="349" name="Google Shape;349;p38"/>
          <p:cNvCxnSpPr/>
          <p:nvPr/>
        </p:nvCxnSpPr>
        <p:spPr>
          <a:xfrm flipH="1" rot="10800000">
            <a:off x="1955603" y="1693495"/>
            <a:ext cx="4635900" cy="51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8"/>
          <p:cNvCxnSpPr/>
          <p:nvPr/>
        </p:nvCxnSpPr>
        <p:spPr>
          <a:xfrm>
            <a:off x="1955619" y="1945170"/>
            <a:ext cx="4491000" cy="1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38"/>
          <p:cNvCxnSpPr/>
          <p:nvPr/>
        </p:nvCxnSpPr>
        <p:spPr>
          <a:xfrm flipH="1" rot="10800000">
            <a:off x="1955619" y="2149135"/>
            <a:ext cx="4333500" cy="1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8"/>
          <p:cNvCxnSpPr/>
          <p:nvPr/>
        </p:nvCxnSpPr>
        <p:spPr>
          <a:xfrm>
            <a:off x="1955615" y="1453122"/>
            <a:ext cx="4816800" cy="168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38"/>
          <p:cNvCxnSpPr/>
          <p:nvPr/>
        </p:nvCxnSpPr>
        <p:spPr>
          <a:xfrm>
            <a:off x="1955615" y="1212422"/>
            <a:ext cx="4978200" cy="72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8"/>
          <p:cNvCxnSpPr/>
          <p:nvPr/>
        </p:nvCxnSpPr>
        <p:spPr>
          <a:xfrm>
            <a:off x="1955615" y="962572"/>
            <a:ext cx="5168400" cy="24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8"/>
          <p:cNvCxnSpPr/>
          <p:nvPr/>
        </p:nvCxnSpPr>
        <p:spPr>
          <a:xfrm>
            <a:off x="1955623" y="713622"/>
            <a:ext cx="5316000" cy="192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8"/>
          <p:cNvCxnSpPr/>
          <p:nvPr/>
        </p:nvCxnSpPr>
        <p:spPr>
          <a:xfrm>
            <a:off x="5435892" y="463839"/>
            <a:ext cx="2027100" cy="4200"/>
          </a:xfrm>
          <a:prstGeom prst="straightConnector1">
            <a:avLst/>
          </a:prstGeom>
          <a:noFill/>
          <a:ln cap="flat" cmpd="sng" w="9525">
            <a:solidFill>
              <a:schemeClr val="dk2"/>
            </a:solidFill>
            <a:prstDash val="solid"/>
            <a:round/>
            <a:headEnd len="med" w="med" type="none"/>
            <a:tailEnd len="med" w="med" type="oval"/>
          </a:ln>
        </p:spPr>
      </p:cxnSp>
      <p:cxnSp>
        <p:nvCxnSpPr>
          <p:cNvPr id="357" name="Google Shape;357;p38"/>
          <p:cNvCxnSpPr/>
          <p:nvPr/>
        </p:nvCxnSpPr>
        <p:spPr>
          <a:xfrm flipH="1">
            <a:off x="4275462" y="2116576"/>
            <a:ext cx="3600" cy="598200"/>
          </a:xfrm>
          <a:prstGeom prst="straightConnector1">
            <a:avLst/>
          </a:prstGeom>
          <a:noFill/>
          <a:ln cap="flat" cmpd="sng" w="9525">
            <a:solidFill>
              <a:schemeClr val="dk2"/>
            </a:solidFill>
            <a:prstDash val="solid"/>
            <a:round/>
            <a:headEnd len="med" w="med" type="oval"/>
            <a:tailEnd len="med" w="med" type="triangle"/>
          </a:ln>
        </p:spPr>
      </p:cxnSp>
      <p:cxnSp>
        <p:nvCxnSpPr>
          <p:cNvPr id="358" name="Google Shape;358;p38"/>
          <p:cNvCxnSpPr/>
          <p:nvPr/>
        </p:nvCxnSpPr>
        <p:spPr>
          <a:xfrm>
            <a:off x="4418485" y="1912655"/>
            <a:ext cx="9600" cy="801900"/>
          </a:xfrm>
          <a:prstGeom prst="straightConnector1">
            <a:avLst/>
          </a:prstGeom>
          <a:noFill/>
          <a:ln cap="flat" cmpd="sng" w="9525">
            <a:solidFill>
              <a:schemeClr val="dk2"/>
            </a:solidFill>
            <a:prstDash val="solid"/>
            <a:round/>
            <a:headEnd len="med" w="med" type="oval"/>
            <a:tailEnd len="med" w="med" type="triangle"/>
          </a:ln>
        </p:spPr>
      </p:cxnSp>
      <p:cxnSp>
        <p:nvCxnSpPr>
          <p:cNvPr id="359" name="Google Shape;359;p38"/>
          <p:cNvCxnSpPr/>
          <p:nvPr/>
        </p:nvCxnSpPr>
        <p:spPr>
          <a:xfrm flipH="1">
            <a:off x="4580666" y="1667292"/>
            <a:ext cx="1800" cy="1047300"/>
          </a:xfrm>
          <a:prstGeom prst="straightConnector1">
            <a:avLst/>
          </a:prstGeom>
          <a:noFill/>
          <a:ln cap="flat" cmpd="sng" w="9525">
            <a:solidFill>
              <a:schemeClr val="dk2"/>
            </a:solidFill>
            <a:prstDash val="solid"/>
            <a:round/>
            <a:headEnd len="med" w="med" type="oval"/>
            <a:tailEnd len="med" w="med" type="triangle"/>
          </a:ln>
        </p:spPr>
      </p:cxnSp>
      <p:cxnSp>
        <p:nvCxnSpPr>
          <p:cNvPr id="360" name="Google Shape;360;p38"/>
          <p:cNvCxnSpPr/>
          <p:nvPr/>
        </p:nvCxnSpPr>
        <p:spPr>
          <a:xfrm>
            <a:off x="4751086" y="1435588"/>
            <a:ext cx="1500" cy="1282800"/>
          </a:xfrm>
          <a:prstGeom prst="straightConnector1">
            <a:avLst/>
          </a:prstGeom>
          <a:noFill/>
          <a:ln cap="flat" cmpd="sng" w="9525">
            <a:solidFill>
              <a:schemeClr val="dk2"/>
            </a:solidFill>
            <a:prstDash val="solid"/>
            <a:round/>
            <a:headEnd len="med" w="med" type="oval"/>
            <a:tailEnd len="med" w="med" type="triangle"/>
          </a:ln>
        </p:spPr>
      </p:cxnSp>
      <p:cxnSp>
        <p:nvCxnSpPr>
          <p:cNvPr id="361" name="Google Shape;361;p38"/>
          <p:cNvCxnSpPr/>
          <p:nvPr/>
        </p:nvCxnSpPr>
        <p:spPr>
          <a:xfrm>
            <a:off x="4936851" y="1191255"/>
            <a:ext cx="1500" cy="1525500"/>
          </a:xfrm>
          <a:prstGeom prst="straightConnector1">
            <a:avLst/>
          </a:prstGeom>
          <a:noFill/>
          <a:ln cap="flat" cmpd="sng" w="9525">
            <a:solidFill>
              <a:schemeClr val="dk2"/>
            </a:solidFill>
            <a:prstDash val="solid"/>
            <a:round/>
            <a:headEnd len="med" w="med" type="oval"/>
            <a:tailEnd len="med" w="med" type="triangle"/>
          </a:ln>
        </p:spPr>
      </p:cxnSp>
      <p:cxnSp>
        <p:nvCxnSpPr>
          <p:cNvPr id="362" name="Google Shape;362;p38"/>
          <p:cNvCxnSpPr/>
          <p:nvPr/>
        </p:nvCxnSpPr>
        <p:spPr>
          <a:xfrm flipH="1">
            <a:off x="5118480" y="935654"/>
            <a:ext cx="3000" cy="1779000"/>
          </a:xfrm>
          <a:prstGeom prst="straightConnector1">
            <a:avLst/>
          </a:prstGeom>
          <a:noFill/>
          <a:ln cap="flat" cmpd="sng" w="9525">
            <a:solidFill>
              <a:schemeClr val="dk2"/>
            </a:solidFill>
            <a:prstDash val="solid"/>
            <a:round/>
            <a:headEnd len="med" w="med" type="oval"/>
            <a:tailEnd len="med" w="med" type="triangle"/>
          </a:ln>
        </p:spPr>
      </p:cxnSp>
      <p:cxnSp>
        <p:nvCxnSpPr>
          <p:cNvPr id="363" name="Google Shape;363;p38"/>
          <p:cNvCxnSpPr/>
          <p:nvPr/>
        </p:nvCxnSpPr>
        <p:spPr>
          <a:xfrm>
            <a:off x="6289124" y="2149139"/>
            <a:ext cx="300" cy="5655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38"/>
          <p:cNvCxnSpPr/>
          <p:nvPr/>
        </p:nvCxnSpPr>
        <p:spPr>
          <a:xfrm flipH="1">
            <a:off x="5282562" y="698879"/>
            <a:ext cx="5700" cy="2015700"/>
          </a:xfrm>
          <a:prstGeom prst="straightConnector1">
            <a:avLst/>
          </a:prstGeom>
          <a:noFill/>
          <a:ln cap="flat" cmpd="sng" w="9525">
            <a:solidFill>
              <a:schemeClr val="dk2"/>
            </a:solidFill>
            <a:prstDash val="solid"/>
            <a:round/>
            <a:headEnd len="med" w="med" type="oval"/>
            <a:tailEnd len="med" w="med" type="triangle"/>
          </a:ln>
        </p:spPr>
      </p:cxnSp>
      <p:cxnSp>
        <p:nvCxnSpPr>
          <p:cNvPr id="365" name="Google Shape;365;p38"/>
          <p:cNvCxnSpPr/>
          <p:nvPr/>
        </p:nvCxnSpPr>
        <p:spPr>
          <a:xfrm>
            <a:off x="5434213" y="463780"/>
            <a:ext cx="600" cy="225090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38"/>
          <p:cNvCxnSpPr/>
          <p:nvPr/>
        </p:nvCxnSpPr>
        <p:spPr>
          <a:xfrm>
            <a:off x="6440876" y="1951844"/>
            <a:ext cx="6900" cy="7635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38"/>
          <p:cNvCxnSpPr/>
          <p:nvPr/>
        </p:nvCxnSpPr>
        <p:spPr>
          <a:xfrm flipH="1">
            <a:off x="6749928" y="1460473"/>
            <a:ext cx="13800" cy="12576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38"/>
          <p:cNvCxnSpPr/>
          <p:nvPr/>
        </p:nvCxnSpPr>
        <p:spPr>
          <a:xfrm>
            <a:off x="6597658" y="1694136"/>
            <a:ext cx="2400" cy="10164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38"/>
          <p:cNvCxnSpPr/>
          <p:nvPr/>
        </p:nvCxnSpPr>
        <p:spPr>
          <a:xfrm flipH="1">
            <a:off x="6913602" y="1210020"/>
            <a:ext cx="8400" cy="150660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38"/>
          <p:cNvCxnSpPr/>
          <p:nvPr/>
        </p:nvCxnSpPr>
        <p:spPr>
          <a:xfrm flipH="1">
            <a:off x="7105059" y="962581"/>
            <a:ext cx="8400" cy="175680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38"/>
          <p:cNvCxnSpPr/>
          <p:nvPr/>
        </p:nvCxnSpPr>
        <p:spPr>
          <a:xfrm flipH="1">
            <a:off x="7235820" y="738285"/>
            <a:ext cx="23700" cy="197640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38"/>
          <p:cNvCxnSpPr/>
          <p:nvPr/>
        </p:nvCxnSpPr>
        <p:spPr>
          <a:xfrm flipH="1">
            <a:off x="7421471" y="275294"/>
            <a:ext cx="11700" cy="24360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38"/>
          <p:cNvCxnSpPr/>
          <p:nvPr/>
        </p:nvCxnSpPr>
        <p:spPr>
          <a:xfrm>
            <a:off x="5804856" y="4489934"/>
            <a:ext cx="1200" cy="3075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38"/>
          <p:cNvCxnSpPr/>
          <p:nvPr/>
        </p:nvCxnSpPr>
        <p:spPr>
          <a:xfrm flipH="1" rot="10800000">
            <a:off x="667928" y="4602738"/>
            <a:ext cx="5171700" cy="9900"/>
          </a:xfrm>
          <a:prstGeom prst="straightConnector1">
            <a:avLst/>
          </a:prstGeom>
          <a:noFill/>
          <a:ln cap="flat" cmpd="sng" w="9525">
            <a:solidFill>
              <a:schemeClr val="dk2"/>
            </a:solidFill>
            <a:prstDash val="solid"/>
            <a:round/>
            <a:headEnd len="med" w="med" type="none"/>
            <a:tailEnd len="med" w="med" type="oval"/>
          </a:ln>
        </p:spPr>
      </p:cxnSp>
      <p:cxnSp>
        <p:nvCxnSpPr>
          <p:cNvPr id="375" name="Google Shape;375;p38"/>
          <p:cNvCxnSpPr/>
          <p:nvPr/>
        </p:nvCxnSpPr>
        <p:spPr>
          <a:xfrm flipH="1">
            <a:off x="676592" y="678015"/>
            <a:ext cx="2700" cy="39375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38"/>
          <p:cNvCxnSpPr/>
          <p:nvPr/>
        </p:nvCxnSpPr>
        <p:spPr>
          <a:xfrm>
            <a:off x="678143" y="2201414"/>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77" name="Google Shape;377;p38"/>
          <p:cNvCxnSpPr/>
          <p:nvPr/>
        </p:nvCxnSpPr>
        <p:spPr>
          <a:xfrm>
            <a:off x="678143" y="1945914"/>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8"/>
          <p:cNvCxnSpPr/>
          <p:nvPr/>
        </p:nvCxnSpPr>
        <p:spPr>
          <a:xfrm>
            <a:off x="678143" y="1696039"/>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8"/>
          <p:cNvCxnSpPr/>
          <p:nvPr/>
        </p:nvCxnSpPr>
        <p:spPr>
          <a:xfrm>
            <a:off x="678143" y="1447039"/>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8"/>
          <p:cNvCxnSpPr/>
          <p:nvPr/>
        </p:nvCxnSpPr>
        <p:spPr>
          <a:xfrm>
            <a:off x="678143" y="1216014"/>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8"/>
          <p:cNvCxnSpPr/>
          <p:nvPr/>
        </p:nvCxnSpPr>
        <p:spPr>
          <a:xfrm>
            <a:off x="678143" y="948164"/>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38"/>
          <p:cNvCxnSpPr/>
          <p:nvPr/>
        </p:nvCxnSpPr>
        <p:spPr>
          <a:xfrm>
            <a:off x="678143" y="692664"/>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38"/>
          <p:cNvCxnSpPr/>
          <p:nvPr/>
        </p:nvCxnSpPr>
        <p:spPr>
          <a:xfrm>
            <a:off x="3898139" y="2902742"/>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p38"/>
          <p:cNvCxnSpPr/>
          <p:nvPr/>
        </p:nvCxnSpPr>
        <p:spPr>
          <a:xfrm>
            <a:off x="3898139" y="2986943"/>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8"/>
          <p:cNvCxnSpPr/>
          <p:nvPr/>
        </p:nvCxnSpPr>
        <p:spPr>
          <a:xfrm>
            <a:off x="3898139" y="3068057"/>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38"/>
          <p:cNvCxnSpPr/>
          <p:nvPr/>
        </p:nvCxnSpPr>
        <p:spPr>
          <a:xfrm>
            <a:off x="4048939" y="3907668"/>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38"/>
          <p:cNvCxnSpPr/>
          <p:nvPr/>
        </p:nvCxnSpPr>
        <p:spPr>
          <a:xfrm>
            <a:off x="4048939" y="4012331"/>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38"/>
          <p:cNvCxnSpPr/>
          <p:nvPr/>
        </p:nvCxnSpPr>
        <p:spPr>
          <a:xfrm>
            <a:off x="4048939" y="4112964"/>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38"/>
          <p:cNvCxnSpPr/>
          <p:nvPr/>
        </p:nvCxnSpPr>
        <p:spPr>
          <a:xfrm>
            <a:off x="4048939" y="4222278"/>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38"/>
          <p:cNvCxnSpPr/>
          <p:nvPr/>
        </p:nvCxnSpPr>
        <p:spPr>
          <a:xfrm>
            <a:off x="4048939" y="4313958"/>
            <a:ext cx="340800" cy="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38"/>
          <p:cNvCxnSpPr/>
          <p:nvPr/>
        </p:nvCxnSpPr>
        <p:spPr>
          <a:xfrm>
            <a:off x="7457489" y="3068057"/>
            <a:ext cx="340800" cy="0"/>
          </a:xfrm>
          <a:prstGeom prst="straightConnector1">
            <a:avLst/>
          </a:prstGeom>
          <a:noFill/>
          <a:ln cap="flat" cmpd="sng" w="9525">
            <a:solidFill>
              <a:schemeClr val="dk2"/>
            </a:solidFill>
            <a:prstDash val="solid"/>
            <a:round/>
            <a:headEnd len="med" w="med" type="triangle"/>
            <a:tailEnd len="med" w="med" type="none"/>
          </a:ln>
        </p:spPr>
      </p:cxnSp>
      <p:cxnSp>
        <p:nvCxnSpPr>
          <p:cNvPr id="392" name="Google Shape;392;p38"/>
          <p:cNvCxnSpPr/>
          <p:nvPr/>
        </p:nvCxnSpPr>
        <p:spPr>
          <a:xfrm>
            <a:off x="7457489" y="2973282"/>
            <a:ext cx="340800" cy="0"/>
          </a:xfrm>
          <a:prstGeom prst="straightConnector1">
            <a:avLst/>
          </a:prstGeom>
          <a:noFill/>
          <a:ln cap="flat" cmpd="sng" w="9525">
            <a:solidFill>
              <a:schemeClr val="dk2"/>
            </a:solidFill>
            <a:prstDash val="solid"/>
            <a:round/>
            <a:headEnd len="med" w="med" type="triangle"/>
            <a:tailEnd len="med" w="med" type="none"/>
          </a:ln>
        </p:spPr>
      </p:cxnSp>
      <p:cxnSp>
        <p:nvCxnSpPr>
          <p:cNvPr id="393" name="Google Shape;393;p38"/>
          <p:cNvCxnSpPr/>
          <p:nvPr/>
        </p:nvCxnSpPr>
        <p:spPr>
          <a:xfrm>
            <a:off x="7457489" y="2878507"/>
            <a:ext cx="340800" cy="0"/>
          </a:xfrm>
          <a:prstGeom prst="straightConnector1">
            <a:avLst/>
          </a:prstGeom>
          <a:noFill/>
          <a:ln cap="flat" cmpd="sng" w="9525">
            <a:solidFill>
              <a:schemeClr val="dk2"/>
            </a:solidFill>
            <a:prstDash val="solid"/>
            <a:round/>
            <a:headEnd len="med" w="med" type="triangle"/>
            <a:tailEnd len="med" w="med" type="none"/>
          </a:ln>
        </p:spPr>
      </p:cxnSp>
      <p:cxnSp>
        <p:nvCxnSpPr>
          <p:cNvPr id="394" name="Google Shape;394;p38"/>
          <p:cNvCxnSpPr/>
          <p:nvPr/>
        </p:nvCxnSpPr>
        <p:spPr>
          <a:xfrm>
            <a:off x="4864462" y="3224526"/>
            <a:ext cx="5700" cy="504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8"/>
          <p:cNvCxnSpPr/>
          <p:nvPr/>
        </p:nvCxnSpPr>
        <p:spPr>
          <a:xfrm>
            <a:off x="6826312" y="3227976"/>
            <a:ext cx="5700" cy="5046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8"/>
          <p:cNvCxnSpPr>
            <a:stCxn id="338" idx="2"/>
            <a:endCxn id="347" idx="0"/>
          </p:cNvCxnSpPr>
          <p:nvPr/>
        </p:nvCxnSpPr>
        <p:spPr>
          <a:xfrm>
            <a:off x="1489125" y="2330550"/>
            <a:ext cx="3000" cy="885000"/>
          </a:xfrm>
          <a:prstGeom prst="straightConnector1">
            <a:avLst/>
          </a:prstGeom>
          <a:noFill/>
          <a:ln cap="flat" cmpd="sng" w="9525">
            <a:solidFill>
              <a:schemeClr val="dk2"/>
            </a:solidFill>
            <a:prstDash val="solid"/>
            <a:round/>
            <a:headEnd len="med" w="med" type="triangle"/>
            <a:tailEnd len="med" w="med" type="none"/>
          </a:ln>
        </p:spPr>
      </p:cxnSp>
      <p:cxnSp>
        <p:nvCxnSpPr>
          <p:cNvPr id="397" name="Google Shape;397;p38"/>
          <p:cNvCxnSpPr>
            <a:endCxn id="347" idx="2"/>
          </p:cNvCxnSpPr>
          <p:nvPr/>
        </p:nvCxnSpPr>
        <p:spPr>
          <a:xfrm flipH="1" rot="10800000">
            <a:off x="1490325" y="3717900"/>
            <a:ext cx="1800" cy="2853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8"/>
          <p:cNvCxnSpPr/>
          <p:nvPr/>
        </p:nvCxnSpPr>
        <p:spPr>
          <a:xfrm flipH="1" rot="10800000">
            <a:off x="1617284" y="3718005"/>
            <a:ext cx="1800" cy="2853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8"/>
          <p:cNvCxnSpPr/>
          <p:nvPr/>
        </p:nvCxnSpPr>
        <p:spPr>
          <a:xfrm flipH="1" rot="10800000">
            <a:off x="1363616" y="3718005"/>
            <a:ext cx="1800" cy="2853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8"/>
          <p:cNvCxnSpPr>
            <a:endCxn id="338" idx="0"/>
          </p:cNvCxnSpPr>
          <p:nvPr/>
        </p:nvCxnSpPr>
        <p:spPr>
          <a:xfrm>
            <a:off x="1486725" y="383550"/>
            <a:ext cx="2400" cy="18000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38"/>
          <p:cNvSpPr txBox="1"/>
          <p:nvPr/>
        </p:nvSpPr>
        <p:spPr>
          <a:xfrm>
            <a:off x="3684628" y="2718802"/>
            <a:ext cx="477600" cy="52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ato"/>
                <a:ea typeface="Lato"/>
                <a:cs typeface="Lato"/>
                <a:sym typeface="Lato"/>
              </a:rPr>
              <a:t>{</a:t>
            </a:r>
            <a:endParaRPr sz="2200">
              <a:latin typeface="Lato"/>
              <a:ea typeface="Lato"/>
              <a:cs typeface="Lato"/>
              <a:sym typeface="Lato"/>
            </a:endParaRPr>
          </a:p>
        </p:txBody>
      </p:sp>
      <p:sp>
        <p:nvSpPr>
          <p:cNvPr id="402" name="Google Shape;402;p38"/>
          <p:cNvSpPr txBox="1"/>
          <p:nvPr/>
        </p:nvSpPr>
        <p:spPr>
          <a:xfrm>
            <a:off x="3759188" y="3710325"/>
            <a:ext cx="927000" cy="7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Lato"/>
                <a:ea typeface="Lato"/>
                <a:cs typeface="Lato"/>
                <a:sym typeface="Lato"/>
              </a:rPr>
              <a:t>{</a:t>
            </a:r>
            <a:endParaRPr sz="3800">
              <a:latin typeface="Lato"/>
              <a:ea typeface="Lato"/>
              <a:cs typeface="Lato"/>
              <a:sym typeface="Lato"/>
            </a:endParaRPr>
          </a:p>
        </p:txBody>
      </p:sp>
      <p:sp>
        <p:nvSpPr>
          <p:cNvPr id="403" name="Google Shape;403;p38"/>
          <p:cNvSpPr txBox="1"/>
          <p:nvPr/>
        </p:nvSpPr>
        <p:spPr>
          <a:xfrm flipH="1">
            <a:off x="7765000" y="2688575"/>
            <a:ext cx="690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ato"/>
                <a:ea typeface="Lato"/>
                <a:cs typeface="Lato"/>
                <a:sym typeface="Lato"/>
              </a:rPr>
              <a:t>}</a:t>
            </a:r>
            <a:endParaRPr sz="2500">
              <a:latin typeface="Lato"/>
              <a:ea typeface="Lato"/>
              <a:cs typeface="Lato"/>
              <a:sym typeface="Lato"/>
            </a:endParaRPr>
          </a:p>
        </p:txBody>
      </p:sp>
      <p:sp>
        <p:nvSpPr>
          <p:cNvPr id="404" name="Google Shape;404;p38"/>
          <p:cNvSpPr txBox="1"/>
          <p:nvPr/>
        </p:nvSpPr>
        <p:spPr>
          <a:xfrm>
            <a:off x="7942440" y="2841750"/>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SELB</a:t>
            </a:r>
            <a:endParaRPr sz="1000">
              <a:latin typeface="Times New Roman"/>
              <a:ea typeface="Times New Roman"/>
              <a:cs typeface="Times New Roman"/>
              <a:sym typeface="Times New Roman"/>
            </a:endParaRPr>
          </a:p>
        </p:txBody>
      </p:sp>
      <p:sp>
        <p:nvSpPr>
          <p:cNvPr id="405" name="Google Shape;405;p38"/>
          <p:cNvSpPr txBox="1"/>
          <p:nvPr/>
        </p:nvSpPr>
        <p:spPr>
          <a:xfrm>
            <a:off x="6826290" y="3335075"/>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B bus</a:t>
            </a:r>
            <a:endParaRPr sz="1000">
              <a:latin typeface="Times New Roman"/>
              <a:ea typeface="Times New Roman"/>
              <a:cs typeface="Times New Roman"/>
              <a:sym typeface="Times New Roman"/>
            </a:endParaRPr>
          </a:p>
        </p:txBody>
      </p:sp>
      <p:sp>
        <p:nvSpPr>
          <p:cNvPr id="406" name="Google Shape;406;p38"/>
          <p:cNvSpPr txBox="1"/>
          <p:nvPr/>
        </p:nvSpPr>
        <p:spPr>
          <a:xfrm>
            <a:off x="4824165" y="3308525"/>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A bus</a:t>
            </a:r>
            <a:endParaRPr sz="1000">
              <a:latin typeface="Times New Roman"/>
              <a:ea typeface="Times New Roman"/>
              <a:cs typeface="Times New Roman"/>
              <a:sym typeface="Times New Roman"/>
            </a:endParaRPr>
          </a:p>
        </p:txBody>
      </p:sp>
      <p:sp>
        <p:nvSpPr>
          <p:cNvPr id="407" name="Google Shape;407;p38"/>
          <p:cNvSpPr txBox="1"/>
          <p:nvPr/>
        </p:nvSpPr>
        <p:spPr>
          <a:xfrm>
            <a:off x="3457350" y="3965613"/>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OPR</a:t>
            </a:r>
            <a:endParaRPr sz="1000">
              <a:latin typeface="Times New Roman"/>
              <a:ea typeface="Times New Roman"/>
              <a:cs typeface="Times New Roman"/>
              <a:sym typeface="Times New Roman"/>
            </a:endParaRPr>
          </a:p>
        </p:txBody>
      </p:sp>
      <p:sp>
        <p:nvSpPr>
          <p:cNvPr id="408" name="Google Shape;408;p38"/>
          <p:cNvSpPr txBox="1"/>
          <p:nvPr/>
        </p:nvSpPr>
        <p:spPr>
          <a:xfrm>
            <a:off x="3335691" y="2829825"/>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SELA</a:t>
            </a:r>
            <a:endParaRPr sz="1000">
              <a:latin typeface="Times New Roman"/>
              <a:ea typeface="Times New Roman"/>
              <a:cs typeface="Times New Roman"/>
              <a:sym typeface="Times New Roman"/>
            </a:endParaRPr>
          </a:p>
        </p:txBody>
      </p:sp>
      <p:sp>
        <p:nvSpPr>
          <p:cNvPr id="409" name="Google Shape;409;p38"/>
          <p:cNvSpPr txBox="1"/>
          <p:nvPr/>
        </p:nvSpPr>
        <p:spPr>
          <a:xfrm>
            <a:off x="1199175" y="4212200"/>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SELD</a:t>
            </a:r>
            <a:endParaRPr sz="1000">
              <a:latin typeface="Times New Roman"/>
              <a:ea typeface="Times New Roman"/>
              <a:cs typeface="Times New Roman"/>
              <a:sym typeface="Times New Roman"/>
            </a:endParaRPr>
          </a:p>
        </p:txBody>
      </p:sp>
      <p:sp>
        <p:nvSpPr>
          <p:cNvPr id="410" name="Google Shape;410;p38"/>
          <p:cNvSpPr txBox="1"/>
          <p:nvPr/>
        </p:nvSpPr>
        <p:spPr>
          <a:xfrm>
            <a:off x="731025" y="2666375"/>
            <a:ext cx="761100" cy="453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latin typeface="Times New Roman"/>
                <a:ea typeface="Times New Roman"/>
                <a:cs typeface="Times New Roman"/>
                <a:sym typeface="Times New Roman"/>
              </a:rPr>
              <a:t>Load</a:t>
            </a:r>
            <a:endParaRPr sz="900">
              <a:latin typeface="Times New Roman"/>
              <a:ea typeface="Times New Roman"/>
              <a:cs typeface="Times New Roman"/>
              <a:sym typeface="Times New Roman"/>
            </a:endParaRPr>
          </a:p>
          <a:p>
            <a:pPr indent="0" lvl="0" marL="0" rtl="0" algn="r">
              <a:spcBef>
                <a:spcPts val="0"/>
              </a:spcBef>
              <a:spcAft>
                <a:spcPts val="0"/>
              </a:spcAft>
              <a:buNone/>
            </a:pPr>
            <a:r>
              <a:rPr lang="en" sz="900">
                <a:latin typeface="Times New Roman"/>
                <a:ea typeface="Times New Roman"/>
                <a:cs typeface="Times New Roman"/>
                <a:sym typeface="Times New Roman"/>
              </a:rPr>
              <a:t>(7 lines)</a:t>
            </a:r>
            <a:endParaRPr sz="900">
              <a:latin typeface="Times New Roman"/>
              <a:ea typeface="Times New Roman"/>
              <a:cs typeface="Times New Roman"/>
              <a:sym typeface="Times New Roman"/>
            </a:endParaRPr>
          </a:p>
        </p:txBody>
      </p:sp>
      <p:sp>
        <p:nvSpPr>
          <p:cNvPr id="411" name="Google Shape;411;p38"/>
          <p:cNvSpPr txBox="1"/>
          <p:nvPr/>
        </p:nvSpPr>
        <p:spPr>
          <a:xfrm>
            <a:off x="1322375" y="145175"/>
            <a:ext cx="9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Clock</a:t>
            </a:r>
            <a:endParaRPr sz="1000">
              <a:latin typeface="Times New Roman"/>
              <a:ea typeface="Times New Roman"/>
              <a:cs typeface="Times New Roman"/>
              <a:sym typeface="Times New Roman"/>
            </a:endParaRPr>
          </a:p>
        </p:txBody>
      </p:sp>
      <p:sp>
        <p:nvSpPr>
          <p:cNvPr id="412" name="Google Shape;412;p38"/>
          <p:cNvSpPr txBox="1"/>
          <p:nvPr/>
        </p:nvSpPr>
        <p:spPr>
          <a:xfrm>
            <a:off x="5534850" y="4725471"/>
            <a:ext cx="6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Output</a:t>
            </a:r>
            <a:endParaRPr sz="1000">
              <a:latin typeface="Times New Roman"/>
              <a:ea typeface="Times New Roman"/>
              <a:cs typeface="Times New Roman"/>
              <a:sym typeface="Times New Roman"/>
            </a:endParaRPr>
          </a:p>
        </p:txBody>
      </p:sp>
      <p:sp>
        <p:nvSpPr>
          <p:cNvPr id="413" name="Google Shape;413;p38"/>
          <p:cNvSpPr txBox="1"/>
          <p:nvPr/>
        </p:nvSpPr>
        <p:spPr>
          <a:xfrm>
            <a:off x="7235815" y="-2"/>
            <a:ext cx="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Input</a:t>
            </a:r>
            <a:endParaRPr sz="1000">
              <a:latin typeface="Times New Roman"/>
              <a:ea typeface="Times New Roman"/>
              <a:cs typeface="Times New Roman"/>
              <a:sym typeface="Times New Roman"/>
            </a:endParaRPr>
          </a:p>
        </p:txBody>
      </p:sp>
      <p:sp>
        <p:nvSpPr>
          <p:cNvPr id="414" name="Google Shape;414;p38"/>
          <p:cNvSpPr txBox="1"/>
          <p:nvPr/>
        </p:nvSpPr>
        <p:spPr>
          <a:xfrm flipH="1" rot="5400000">
            <a:off x="1329225" y="3825125"/>
            <a:ext cx="3315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Lato"/>
                <a:ea typeface="Lato"/>
                <a:cs typeface="Lato"/>
                <a:sym typeface="Lato"/>
              </a:rPr>
              <a:t>}</a:t>
            </a:r>
            <a:endParaRPr sz="28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9"/>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20" name="Google Shape;420;p39"/>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421" name="Google Shape;421;p39"/>
          <p:cNvGraphicFramePr/>
          <p:nvPr/>
        </p:nvGraphicFramePr>
        <p:xfrm>
          <a:off x="974686" y="1248888"/>
          <a:ext cx="3000000" cy="3000000"/>
        </p:xfrm>
        <a:graphic>
          <a:graphicData uri="http://schemas.openxmlformats.org/drawingml/2006/table">
            <a:tbl>
              <a:tblPr>
                <a:noFill/>
                <a:tableStyleId>{576A38BC-8F91-4433-A1C3-712ABC5B8AAA}</a:tableStyleId>
              </a:tblPr>
              <a:tblGrid>
                <a:gridCol w="1009425"/>
                <a:gridCol w="1009425"/>
                <a:gridCol w="1009425"/>
                <a:gridCol w="1009425"/>
              </a:tblGrid>
              <a:tr h="190500">
                <a:tc>
                  <a:txBody>
                    <a:bodyPr/>
                    <a:lstStyle/>
                    <a:p>
                      <a:pPr indent="0" lvl="0" marL="0" rtl="0" algn="ctr">
                        <a:spcBef>
                          <a:spcPts val="0"/>
                        </a:spcBef>
                        <a:spcAft>
                          <a:spcPts val="0"/>
                        </a:spcAft>
                        <a:buNone/>
                      </a:pPr>
                      <a:r>
                        <a:rPr lang="en"/>
                        <a:t>SELA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SELB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SELD</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OPR</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sp>
        <p:nvSpPr>
          <p:cNvPr id="422" name="Google Shape;422;p39"/>
          <p:cNvSpPr txBox="1"/>
          <p:nvPr/>
        </p:nvSpPr>
        <p:spPr>
          <a:xfrm>
            <a:off x="639500" y="607600"/>
            <a:ext cx="6789900" cy="332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100" u="sng">
                <a:solidFill>
                  <a:srgbClr val="0B5394"/>
                </a:solidFill>
                <a:latin typeface="Times New Roman"/>
                <a:ea typeface="Times New Roman"/>
                <a:cs typeface="Times New Roman"/>
                <a:sym typeface="Times New Roman"/>
              </a:rPr>
              <a:t>Control Words</a:t>
            </a:r>
            <a:r>
              <a:rPr b="1" i="1" lang="en" sz="2500" u="sng">
                <a:solidFill>
                  <a:srgbClr val="0B5394"/>
                </a:solidFill>
                <a:latin typeface="Times New Roman"/>
                <a:ea typeface="Times New Roman"/>
                <a:cs typeface="Times New Roman"/>
                <a:sym typeface="Times New Roman"/>
              </a:rPr>
              <a:t>—</a:t>
            </a:r>
            <a:endParaRPr b="1" sz="2200" u="sng">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a:latin typeface="Lato"/>
                <a:ea typeface="Lato"/>
                <a:cs typeface="Lato"/>
                <a:sym typeface="Lato"/>
              </a:rPr>
              <a:t>           </a:t>
            </a:r>
            <a:r>
              <a:rPr b="1" lang="en" sz="1200">
                <a:latin typeface="Lato"/>
                <a:ea typeface="Lato"/>
                <a:cs typeface="Lato"/>
                <a:sym typeface="Lato"/>
              </a:rPr>
              <a:t>     3                                    3                               3                                5        </a:t>
            </a:r>
            <a:endParaRPr b="1" sz="12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500">
                <a:latin typeface="Times New Roman"/>
                <a:ea typeface="Times New Roman"/>
                <a:cs typeface="Times New Roman"/>
                <a:sym typeface="Times New Roman"/>
              </a:rPr>
              <a:t>A control Word (CW) is a word whose individual bits represent a various control signals. There are 14 binary selection inputs in the unit, and their combined value specifies a control word.</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14-bit control word is defined in Fig. above. It consists of four fields. Three fields contain three bits each, and one field has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five bits.</a:t>
            </a:r>
            <a:endParaRPr sz="1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40"/>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28" name="Google Shape;428;p40"/>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9" name="Google Shape;429;p40"/>
          <p:cNvSpPr txBox="1"/>
          <p:nvPr/>
        </p:nvSpPr>
        <p:spPr>
          <a:xfrm>
            <a:off x="848825" y="886950"/>
            <a:ext cx="72444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three bits of SELA select a source register for the A input of the ALU.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three bits of SELB select a register for the B input of the ALU.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three bits of SELD select a destination register using the decoder and its seven load outputs.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five bits of OPR select one of the operations in the ALU.</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 The 14-bit control word when applied to the selection inputs specify a particular </a:t>
            </a:r>
            <a:r>
              <a:rPr lang="en" sz="1700">
                <a:latin typeface="Times New Roman"/>
                <a:ea typeface="Times New Roman"/>
                <a:cs typeface="Times New Roman"/>
                <a:sym typeface="Times New Roman"/>
              </a:rPr>
              <a:t>micro operation</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1"/>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35" name="Google Shape;435;p41"/>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6" name="Google Shape;436;p41"/>
          <p:cNvSpPr txBox="1"/>
          <p:nvPr/>
        </p:nvSpPr>
        <p:spPr>
          <a:xfrm>
            <a:off x="620075" y="586275"/>
            <a:ext cx="7344900" cy="355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Stack Organization</a:t>
            </a:r>
            <a:r>
              <a:rPr b="1" i="1" lang="en" sz="2500" u="sng">
                <a:solidFill>
                  <a:srgbClr val="0B5394"/>
                </a:solidFill>
                <a:latin typeface="Times New Roman"/>
                <a:ea typeface="Times New Roman"/>
                <a:cs typeface="Times New Roman"/>
                <a:sym typeface="Times New Roman"/>
              </a:rPr>
              <a:t>—</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b="1" sz="2100" u="sng">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Stack is a storage device that stores information in a way that the item is stored last is the first to be </a:t>
            </a:r>
            <a:r>
              <a:rPr lang="en" sz="1700">
                <a:latin typeface="Times New Roman"/>
                <a:ea typeface="Times New Roman"/>
                <a:cs typeface="Times New Roman"/>
                <a:sym typeface="Times New Roman"/>
              </a:rPr>
              <a:t>retrieved (</a:t>
            </a:r>
            <a:r>
              <a:rPr b="1" lang="en" sz="1700">
                <a:latin typeface="Times New Roman"/>
                <a:ea typeface="Times New Roman"/>
                <a:cs typeface="Times New Roman"/>
                <a:sym typeface="Times New Roman"/>
              </a:rPr>
              <a:t>LIFO</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Stack in computers is actually a memory unit with address register (stack pointer SP) that can count only. SP value always points at points at top item</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in stack.</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The two operations done on stack are:</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PUSH </a:t>
            </a:r>
            <a:r>
              <a:rPr lang="en" sz="1700">
                <a:latin typeface="Times New Roman"/>
                <a:ea typeface="Times New Roman"/>
                <a:cs typeface="Times New Roman"/>
                <a:sym typeface="Times New Roman"/>
              </a:rPr>
              <a:t>(Push Down), operation of insertion of item into stack.</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POP </a:t>
            </a:r>
            <a:r>
              <a:rPr lang="en" sz="1700">
                <a:latin typeface="Times New Roman"/>
                <a:ea typeface="Times New Roman"/>
                <a:cs typeface="Times New Roman"/>
                <a:sym typeface="Times New Roman"/>
              </a:rPr>
              <a:t>(Pop Up), operation of deletion item from stack.</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71" name="Google Shape;71;p15"/>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p15"/>
          <p:cNvSpPr txBox="1"/>
          <p:nvPr/>
        </p:nvSpPr>
        <p:spPr>
          <a:xfrm>
            <a:off x="534300" y="790900"/>
            <a:ext cx="4037700" cy="1531500"/>
          </a:xfrm>
          <a:prstGeom prst="rect">
            <a:avLst/>
          </a:prstGeom>
          <a:noFill/>
          <a:ln>
            <a:noFill/>
          </a:ln>
        </p:spPr>
        <p:txBody>
          <a:bodyPr anchorCtr="0" anchor="t" bIns="91425" lIns="91425" spcFirstLastPara="1" rIns="91425" wrap="square" tIns="91425">
            <a:spAutoFit/>
          </a:bodyPr>
          <a:lstStyle/>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Multicore architecture</a:t>
            </a:r>
            <a:endParaRPr sz="1900">
              <a:solidFill>
                <a:schemeClr val="dk1"/>
              </a:solidFill>
              <a:latin typeface="Times New Roman"/>
              <a:ea typeface="Times New Roman"/>
              <a:cs typeface="Times New Roman"/>
              <a:sym typeface="Times New Roman"/>
            </a:endParaRPr>
          </a:p>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Multiprocessor​</a:t>
            </a:r>
            <a:endParaRPr sz="1900">
              <a:solidFill>
                <a:schemeClr val="dk1"/>
              </a:solidFill>
              <a:latin typeface="Times New Roman"/>
              <a:ea typeface="Times New Roman"/>
              <a:cs typeface="Times New Roman"/>
              <a:sym typeface="Times New Roman"/>
            </a:endParaRPr>
          </a:p>
          <a:p>
            <a:pPr indent="-336550" lvl="0" marL="584200" rtl="0" algn="l">
              <a:lnSpc>
                <a:spcPct val="115000"/>
              </a:lnSpc>
              <a:spcBef>
                <a:spcPts val="0"/>
              </a:spcBef>
              <a:spcAft>
                <a:spcPts val="0"/>
              </a:spcAft>
              <a:buClr>
                <a:schemeClr val="dk1"/>
              </a:buClr>
              <a:buSzPts val="1700"/>
              <a:buFont typeface="Times New Roman"/>
              <a:buChar char="●"/>
            </a:pPr>
            <a:r>
              <a:rPr lang="en" sz="1900">
                <a:solidFill>
                  <a:schemeClr val="dk1"/>
                </a:solidFill>
                <a:latin typeface="Times New Roman"/>
                <a:ea typeface="Times New Roman"/>
                <a:cs typeface="Times New Roman"/>
                <a:sym typeface="Times New Roman"/>
              </a:rPr>
              <a:t>Multicomputer</a:t>
            </a:r>
            <a:endParaRPr sz="1900">
              <a:solidFill>
                <a:schemeClr val="dk1"/>
              </a:solidFill>
              <a:latin typeface="Times New Roman"/>
              <a:ea typeface="Times New Roman"/>
              <a:cs typeface="Times New Roman"/>
              <a:sym typeface="Times New Roman"/>
            </a:endParaRPr>
          </a:p>
          <a:p>
            <a:pPr indent="-349250" lvl="0" marL="584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Reverse Polish Notation</a:t>
            </a:r>
            <a:endParaRPr sz="1900">
              <a:solidFill>
                <a:schemeClr val="dk1"/>
              </a:solidFill>
              <a:latin typeface="Times New Roman"/>
              <a:ea typeface="Times New Roman"/>
              <a:cs typeface="Times New Roman"/>
              <a:sym typeface="Times New Roman"/>
            </a:endParaRPr>
          </a:p>
        </p:txBody>
      </p:sp>
      <p:pic>
        <p:nvPicPr>
          <p:cNvPr id="73" name="Google Shape;73;p15"/>
          <p:cNvPicPr preferRelativeResize="0"/>
          <p:nvPr/>
        </p:nvPicPr>
        <p:blipFill rotWithShape="1">
          <a:blip r:embed="rId4">
            <a:alphaModFix amt="83000"/>
          </a:blip>
          <a:srcRect b="0" l="58321" r="0" t="0"/>
          <a:stretch/>
        </p:blipFill>
        <p:spPr>
          <a:xfrm>
            <a:off x="5579800" y="278850"/>
            <a:ext cx="2907125" cy="4306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42"/>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42" name="Google Shape;442;p42"/>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3" name="Google Shape;443;p42"/>
          <p:cNvSpPr txBox="1"/>
          <p:nvPr/>
        </p:nvSpPr>
        <p:spPr>
          <a:xfrm>
            <a:off x="553075" y="536000"/>
            <a:ext cx="73449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B5394"/>
                </a:solidFill>
                <a:latin typeface="Times New Roman"/>
                <a:ea typeface="Times New Roman"/>
                <a:cs typeface="Times New Roman"/>
                <a:sym typeface="Times New Roman"/>
              </a:rPr>
              <a:t>1. Register stack</a:t>
            </a:r>
            <a:endParaRPr b="1" sz="19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 stack can be arranged as a set of registers.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Here, 64 location stack unit with SP that stores address of the word that is currently on the top of stack.</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B5394"/>
              </a:solidFill>
              <a:latin typeface="Times New Roman"/>
              <a:ea typeface="Times New Roman"/>
              <a:cs typeface="Times New Roman"/>
              <a:sym typeface="Times New Roman"/>
            </a:endParaRPr>
          </a:p>
        </p:txBody>
      </p:sp>
      <p:sp>
        <p:nvSpPr>
          <p:cNvPr id="444" name="Google Shape;444;p42"/>
          <p:cNvSpPr/>
          <p:nvPr/>
        </p:nvSpPr>
        <p:spPr>
          <a:xfrm>
            <a:off x="6031650" y="1993600"/>
            <a:ext cx="1524600" cy="2429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3786600" y="2010350"/>
            <a:ext cx="938100" cy="23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4959375" y="1993600"/>
            <a:ext cx="938100" cy="23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4373000" y="3518225"/>
            <a:ext cx="11394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txBox="1"/>
          <p:nvPr/>
        </p:nvSpPr>
        <p:spPr>
          <a:xfrm>
            <a:off x="3803350" y="1993600"/>
            <a:ext cx="7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49" name="Google Shape;449;p42"/>
          <p:cNvSpPr txBox="1"/>
          <p:nvPr/>
        </p:nvSpPr>
        <p:spPr>
          <a:xfrm>
            <a:off x="3719575" y="1725550"/>
            <a:ext cx="7344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FULL                    EMPTY</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Stack Pointer</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( 6 BITS)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SP</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t>
            </a:r>
            <a:endParaRPr b="1">
              <a:latin typeface="Lato"/>
              <a:ea typeface="Lato"/>
              <a:cs typeface="Lato"/>
              <a:sym typeface="Lato"/>
            </a:endParaRPr>
          </a:p>
        </p:txBody>
      </p:sp>
      <p:sp>
        <p:nvSpPr>
          <p:cNvPr id="450" name="Google Shape;450;p42"/>
          <p:cNvSpPr/>
          <p:nvPr/>
        </p:nvSpPr>
        <p:spPr>
          <a:xfrm>
            <a:off x="6048400" y="4540225"/>
            <a:ext cx="1524600" cy="23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2"/>
          <p:cNvCxnSpPr/>
          <p:nvPr/>
        </p:nvCxnSpPr>
        <p:spPr>
          <a:xfrm>
            <a:off x="6031650" y="2228175"/>
            <a:ext cx="1524600" cy="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42"/>
          <p:cNvCxnSpPr/>
          <p:nvPr/>
        </p:nvCxnSpPr>
        <p:spPr>
          <a:xfrm>
            <a:off x="6048400" y="3149650"/>
            <a:ext cx="1541400" cy="168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42"/>
          <p:cNvCxnSpPr/>
          <p:nvPr/>
        </p:nvCxnSpPr>
        <p:spPr>
          <a:xfrm>
            <a:off x="6031650" y="3384200"/>
            <a:ext cx="1524600" cy="168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42"/>
          <p:cNvCxnSpPr/>
          <p:nvPr/>
        </p:nvCxnSpPr>
        <p:spPr>
          <a:xfrm>
            <a:off x="6031650" y="3635500"/>
            <a:ext cx="1524600" cy="168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42"/>
          <p:cNvCxnSpPr/>
          <p:nvPr/>
        </p:nvCxnSpPr>
        <p:spPr>
          <a:xfrm>
            <a:off x="6031650" y="3870075"/>
            <a:ext cx="1558200" cy="168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42"/>
          <p:cNvCxnSpPr/>
          <p:nvPr/>
        </p:nvCxnSpPr>
        <p:spPr>
          <a:xfrm>
            <a:off x="6048400" y="4104625"/>
            <a:ext cx="0" cy="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42"/>
          <p:cNvCxnSpPr/>
          <p:nvPr/>
        </p:nvCxnSpPr>
        <p:spPr>
          <a:xfrm>
            <a:off x="6031650" y="2881575"/>
            <a:ext cx="1507800" cy="0"/>
          </a:xfrm>
          <a:prstGeom prst="straightConnector1">
            <a:avLst/>
          </a:prstGeom>
          <a:noFill/>
          <a:ln cap="flat" cmpd="sng" w="9525">
            <a:solidFill>
              <a:schemeClr val="dk2"/>
            </a:solidFill>
            <a:prstDash val="solid"/>
            <a:round/>
            <a:headEnd len="med" w="med" type="none"/>
            <a:tailEnd len="med" w="med" type="none"/>
          </a:ln>
        </p:spPr>
      </p:cxnSp>
      <p:sp>
        <p:nvSpPr>
          <p:cNvPr id="458" name="Google Shape;458;p42"/>
          <p:cNvSpPr txBox="1"/>
          <p:nvPr/>
        </p:nvSpPr>
        <p:spPr>
          <a:xfrm>
            <a:off x="3719572" y="1613075"/>
            <a:ext cx="73449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FLAGS                                         STACK                 Address</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63</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4</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3</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2</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1</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0</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459" name="Google Shape;459;p42"/>
          <p:cNvSpPr txBox="1"/>
          <p:nvPr/>
        </p:nvSpPr>
        <p:spPr>
          <a:xfrm>
            <a:off x="6417000" y="3116125"/>
            <a:ext cx="734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A</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B</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C</a:t>
            </a:r>
            <a:endParaRPr b="1">
              <a:latin typeface="Times New Roman"/>
              <a:ea typeface="Times New Roman"/>
              <a:cs typeface="Times New Roman"/>
              <a:sym typeface="Times New Roman"/>
            </a:endParaRPr>
          </a:p>
        </p:txBody>
      </p:sp>
      <p:sp>
        <p:nvSpPr>
          <p:cNvPr id="460" name="Google Shape;460;p42"/>
          <p:cNvSpPr txBox="1"/>
          <p:nvPr/>
        </p:nvSpPr>
        <p:spPr>
          <a:xfrm>
            <a:off x="6500750" y="4489975"/>
            <a:ext cx="7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DR</a:t>
            </a:r>
            <a:endParaRPr b="1">
              <a:latin typeface="Times New Roman"/>
              <a:ea typeface="Times New Roman"/>
              <a:cs typeface="Times New Roman"/>
              <a:sym typeface="Times New Roman"/>
            </a:endParaRPr>
          </a:p>
        </p:txBody>
      </p:sp>
      <p:cxnSp>
        <p:nvCxnSpPr>
          <p:cNvPr id="461" name="Google Shape;461;p42"/>
          <p:cNvCxnSpPr/>
          <p:nvPr/>
        </p:nvCxnSpPr>
        <p:spPr>
          <a:xfrm>
            <a:off x="5529025" y="3669025"/>
            <a:ext cx="502500" cy="168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42"/>
          <p:cNvCxnSpPr/>
          <p:nvPr/>
        </p:nvCxnSpPr>
        <p:spPr>
          <a:xfrm rot="10800000">
            <a:off x="8008625" y="2998800"/>
            <a:ext cx="0" cy="100530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42"/>
          <p:cNvSpPr txBox="1"/>
          <p:nvPr/>
        </p:nvSpPr>
        <p:spPr>
          <a:xfrm>
            <a:off x="553075" y="1934225"/>
            <a:ext cx="7344900" cy="148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3 items are placed in stack A,</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B, and C. Item C is in top of</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a:t>
            </a:r>
            <a:r>
              <a:rPr lang="en" sz="1700">
                <a:latin typeface="Times New Roman"/>
                <a:ea typeface="Times New Roman"/>
                <a:cs typeface="Times New Roman"/>
                <a:sym typeface="Times New Roman"/>
              </a:rPr>
              <a:t>tack so that SP holds 3 which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a:t>
            </a:r>
            <a:r>
              <a:rPr lang="en" sz="1700">
                <a:latin typeface="Times New Roman"/>
                <a:ea typeface="Times New Roman"/>
                <a:cs typeface="Times New Roman"/>
                <a:sym typeface="Times New Roman"/>
              </a:rPr>
              <a:t>ddress of item C.</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43"/>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69" name="Google Shape;469;p43"/>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0" name="Google Shape;470;p43"/>
          <p:cNvSpPr txBox="1"/>
          <p:nvPr/>
        </p:nvSpPr>
        <p:spPr>
          <a:xfrm>
            <a:off x="536300" y="552750"/>
            <a:ext cx="734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Lato"/>
              <a:ea typeface="Lato"/>
              <a:cs typeface="Lato"/>
              <a:sym typeface="Lato"/>
            </a:endParaRPr>
          </a:p>
        </p:txBody>
      </p:sp>
      <p:sp>
        <p:nvSpPr>
          <p:cNvPr id="471" name="Google Shape;471;p43"/>
          <p:cNvSpPr txBox="1"/>
          <p:nvPr/>
        </p:nvSpPr>
        <p:spPr>
          <a:xfrm>
            <a:off x="837875" y="368450"/>
            <a:ext cx="70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72" name="Google Shape;472;p43"/>
          <p:cNvSpPr txBox="1"/>
          <p:nvPr/>
        </p:nvSpPr>
        <p:spPr>
          <a:xfrm>
            <a:off x="595750" y="485750"/>
            <a:ext cx="73449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~To remove top item from stack we start by reading content of address 3 and decrementing the content of SP. Item B is  now in top of stack holding address 2.</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~To insert new item we start by incrementing SP then writing new word where SP now points top of stack.</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In 64 word stack we need to have SP of 6 bits only (000000 to 111111). If</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111111 is reached then at next push SP will be 000000, that is when the stack is </a:t>
            </a:r>
            <a:r>
              <a:rPr b="1" lang="en" sz="1700">
                <a:latin typeface="Times New Roman"/>
                <a:ea typeface="Times New Roman"/>
                <a:cs typeface="Times New Roman"/>
                <a:sym typeface="Times New Roman"/>
              </a:rPr>
              <a:t>FULL.</a:t>
            </a:r>
            <a:r>
              <a:rPr lang="en" sz="1700">
                <a:latin typeface="Times New Roman"/>
                <a:ea typeface="Times New Roman"/>
                <a:cs typeface="Times New Roman"/>
                <a:sym typeface="Times New Roman"/>
              </a:rPr>
              <a:t> Similarly when SP is 000001 then at next pop will go to 000000 that is when stack is</a:t>
            </a:r>
            <a:r>
              <a:rPr b="1" lang="en" sz="1700">
                <a:latin typeface="Times New Roman"/>
                <a:ea typeface="Times New Roman"/>
                <a:cs typeface="Times New Roman"/>
                <a:sym typeface="Times New Roman"/>
              </a:rPr>
              <a:t> EMPTY.</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Initially, SP = 0</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EMPTY=1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FULL=0 </a:t>
            </a:r>
            <a:endParaRPr sz="17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44"/>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78" name="Google Shape;478;p44"/>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9" name="Google Shape;479;p44"/>
          <p:cNvSpPr txBox="1"/>
          <p:nvPr/>
        </p:nvSpPr>
        <p:spPr>
          <a:xfrm>
            <a:off x="553075" y="502500"/>
            <a:ext cx="73449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Procedure for pushing stacks~</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SP ← SP + 1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M[ SP ] ← DR</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IF (SP = 0) THEN  (FULL = 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EMPTY ← 0</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Procedure for popping stack~</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DR ← M[ SP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SP ← SP - 1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IF (SP=0) THEN (EMPTY=1)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FULL ← 0</a:t>
            </a:r>
            <a:endParaRPr sz="17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45"/>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485" name="Google Shape;485;p45"/>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6" name="Google Shape;486;p45"/>
          <p:cNvSpPr txBox="1"/>
          <p:nvPr/>
        </p:nvSpPr>
        <p:spPr>
          <a:xfrm>
            <a:off x="569825" y="519250"/>
            <a:ext cx="7344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solidFill>
                <a:srgbClr val="1155CC"/>
              </a:solidFill>
              <a:latin typeface="Lato"/>
              <a:ea typeface="Lato"/>
              <a:cs typeface="Lato"/>
              <a:sym typeface="Lato"/>
            </a:endParaRPr>
          </a:p>
        </p:txBody>
      </p:sp>
      <p:sp>
        <p:nvSpPr>
          <p:cNvPr id="487" name="Google Shape;487;p45"/>
          <p:cNvSpPr txBox="1"/>
          <p:nvPr/>
        </p:nvSpPr>
        <p:spPr>
          <a:xfrm>
            <a:off x="536300" y="502500"/>
            <a:ext cx="69342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B5394"/>
                </a:solidFill>
                <a:latin typeface="Times New Roman"/>
                <a:ea typeface="Times New Roman"/>
                <a:cs typeface="Times New Roman"/>
                <a:sym typeface="Times New Roman"/>
              </a:rPr>
              <a:t>2. Memory Stack</a:t>
            </a:r>
            <a:endParaRPr b="1" sz="19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Stack can be implemented in RAM memory attached to CPU. Only by assigning special part of it for stack operation.</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Stack grows (pushed) with decreasing address and empties (pops) with increasing address.</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New item is inserted with push </a:t>
            </a:r>
            <a:r>
              <a:rPr b="1" lang="en" sz="1700">
                <a:latin typeface="Times New Roman"/>
                <a:ea typeface="Times New Roman"/>
                <a:cs typeface="Times New Roman"/>
                <a:sym typeface="Times New Roman"/>
              </a:rPr>
              <a:t>operation by decrementing </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SP then write to SP address is done.</a:t>
            </a:r>
            <a:endParaRPr b="1"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SP ← SP - 1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M[ SP ] ← DR</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Last item is inserted with pop operation by removing item</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by reading from memory location addressed by SP then</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SP is incremented. </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DR ← M[ SP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SP ← SP + 1</a:t>
            </a:r>
            <a:endParaRPr sz="1700">
              <a:latin typeface="Times New Roman"/>
              <a:ea typeface="Times New Roman"/>
              <a:cs typeface="Times New Roman"/>
              <a:sym typeface="Times New Roman"/>
            </a:endParaRPr>
          </a:p>
        </p:txBody>
      </p:sp>
      <p:sp>
        <p:nvSpPr>
          <p:cNvPr id="488" name="Google Shape;488;p45"/>
          <p:cNvSpPr/>
          <p:nvPr/>
        </p:nvSpPr>
        <p:spPr>
          <a:xfrm>
            <a:off x="6953125" y="2059975"/>
            <a:ext cx="1390500" cy="22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9" name="Google Shape;489;p45"/>
          <p:cNvCxnSpPr/>
          <p:nvPr/>
        </p:nvCxnSpPr>
        <p:spPr>
          <a:xfrm>
            <a:off x="6986625" y="2713400"/>
            <a:ext cx="1357200" cy="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45"/>
          <p:cNvCxnSpPr>
            <a:stCxn id="488" idx="1"/>
            <a:endCxn id="488" idx="3"/>
          </p:cNvCxnSpPr>
          <p:nvPr/>
        </p:nvCxnSpPr>
        <p:spPr>
          <a:xfrm>
            <a:off x="6953125" y="3207625"/>
            <a:ext cx="1390500" cy="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5"/>
          <p:cNvCxnSpPr/>
          <p:nvPr/>
        </p:nvCxnSpPr>
        <p:spPr>
          <a:xfrm flipH="1" rot="10800000">
            <a:off x="6969875" y="3718600"/>
            <a:ext cx="1357200" cy="168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45"/>
          <p:cNvCxnSpPr/>
          <p:nvPr/>
        </p:nvCxnSpPr>
        <p:spPr>
          <a:xfrm flipH="1" rot="10800000">
            <a:off x="6919600" y="3936400"/>
            <a:ext cx="1407300" cy="168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45"/>
          <p:cNvCxnSpPr/>
          <p:nvPr/>
        </p:nvCxnSpPr>
        <p:spPr>
          <a:xfrm>
            <a:off x="6969875" y="4204500"/>
            <a:ext cx="1373700" cy="0"/>
          </a:xfrm>
          <a:prstGeom prst="straightConnector1">
            <a:avLst/>
          </a:prstGeom>
          <a:noFill/>
          <a:ln cap="flat" cmpd="sng" w="9525">
            <a:solidFill>
              <a:schemeClr val="dk2"/>
            </a:solidFill>
            <a:prstDash val="solid"/>
            <a:round/>
            <a:headEnd len="med" w="med" type="none"/>
            <a:tailEnd len="med" w="med" type="none"/>
          </a:ln>
        </p:spPr>
      </p:cxnSp>
      <p:sp>
        <p:nvSpPr>
          <p:cNvPr id="494" name="Google Shape;494;p45"/>
          <p:cNvSpPr/>
          <p:nvPr/>
        </p:nvSpPr>
        <p:spPr>
          <a:xfrm>
            <a:off x="5964625" y="2328050"/>
            <a:ext cx="552900" cy="24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a:off x="6232700" y="3350050"/>
            <a:ext cx="402000" cy="24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5"/>
          <p:cNvCxnSpPr>
            <a:stCxn id="494" idx="3"/>
          </p:cNvCxnSpPr>
          <p:nvPr/>
        </p:nvCxnSpPr>
        <p:spPr>
          <a:xfrm>
            <a:off x="6517525" y="2449850"/>
            <a:ext cx="402000" cy="12300"/>
          </a:xfrm>
          <a:prstGeom prst="straightConnector1">
            <a:avLst/>
          </a:prstGeom>
          <a:noFill/>
          <a:ln cap="flat" cmpd="sng" w="9525">
            <a:solidFill>
              <a:schemeClr val="dk2"/>
            </a:solidFill>
            <a:prstDash val="solid"/>
            <a:round/>
            <a:headEnd len="med" w="med" type="none"/>
            <a:tailEnd len="med" w="med" type="triangle"/>
          </a:ln>
        </p:spPr>
      </p:cxnSp>
      <p:sp>
        <p:nvSpPr>
          <p:cNvPr id="497" name="Google Shape;497;p45"/>
          <p:cNvSpPr/>
          <p:nvPr/>
        </p:nvSpPr>
        <p:spPr>
          <a:xfrm>
            <a:off x="5663050" y="2847425"/>
            <a:ext cx="552900" cy="24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45"/>
          <p:cNvCxnSpPr>
            <a:stCxn id="497" idx="3"/>
          </p:cNvCxnSpPr>
          <p:nvPr/>
        </p:nvCxnSpPr>
        <p:spPr>
          <a:xfrm flipH="1" rot="10800000">
            <a:off x="6215950" y="2780525"/>
            <a:ext cx="703800" cy="1887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45"/>
          <p:cNvCxnSpPr>
            <a:stCxn id="495" idx="3"/>
          </p:cNvCxnSpPr>
          <p:nvPr/>
        </p:nvCxnSpPr>
        <p:spPr>
          <a:xfrm>
            <a:off x="6634700" y="3471850"/>
            <a:ext cx="285000" cy="792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45"/>
          <p:cNvCxnSpPr/>
          <p:nvPr/>
        </p:nvCxnSpPr>
        <p:spPr>
          <a:xfrm>
            <a:off x="8611775" y="3156200"/>
            <a:ext cx="0" cy="1223100"/>
          </a:xfrm>
          <a:prstGeom prst="straightConnector1">
            <a:avLst/>
          </a:prstGeom>
          <a:noFill/>
          <a:ln cap="flat" cmpd="sng" w="9525">
            <a:solidFill>
              <a:schemeClr val="dk2"/>
            </a:solidFill>
            <a:prstDash val="solid"/>
            <a:round/>
            <a:headEnd len="med" w="med" type="none"/>
            <a:tailEnd len="med" w="med" type="triangle"/>
          </a:ln>
        </p:spPr>
      </p:cxnSp>
      <p:sp>
        <p:nvSpPr>
          <p:cNvPr id="501" name="Google Shape;501;p45"/>
          <p:cNvSpPr txBox="1"/>
          <p:nvPr/>
        </p:nvSpPr>
        <p:spPr>
          <a:xfrm>
            <a:off x="6014900" y="2335250"/>
            <a:ext cx="7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502" name="Google Shape;502;p45"/>
          <p:cNvSpPr txBox="1"/>
          <p:nvPr/>
        </p:nvSpPr>
        <p:spPr>
          <a:xfrm>
            <a:off x="5847350" y="2207775"/>
            <a:ext cx="7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
        <p:nvSpPr>
          <p:cNvPr id="503" name="Google Shape;503;p45"/>
          <p:cNvSpPr txBox="1"/>
          <p:nvPr/>
        </p:nvSpPr>
        <p:spPr>
          <a:xfrm>
            <a:off x="5897600" y="2231075"/>
            <a:ext cx="7344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PC                       Program</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(instructions)</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Data(Operand)</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SP                     Stack</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t>
            </a:r>
            <a:endParaRPr b="1">
              <a:latin typeface="Lato"/>
              <a:ea typeface="Lato"/>
              <a:cs typeface="Lato"/>
              <a:sym typeface="Lato"/>
            </a:endParaRPr>
          </a:p>
        </p:txBody>
      </p:sp>
      <p:sp>
        <p:nvSpPr>
          <p:cNvPr id="504" name="Google Shape;504;p45"/>
          <p:cNvSpPr txBox="1"/>
          <p:nvPr/>
        </p:nvSpPr>
        <p:spPr>
          <a:xfrm>
            <a:off x="5579275" y="2767200"/>
            <a:ext cx="7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AR</a:t>
            </a:r>
            <a:endParaRPr b="1">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46"/>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10" name="Google Shape;510;p46"/>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11" name="Google Shape;511;p46"/>
          <p:cNvSpPr txBox="1"/>
          <p:nvPr/>
        </p:nvSpPr>
        <p:spPr>
          <a:xfrm>
            <a:off x="894421" y="548700"/>
            <a:ext cx="4037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Multiprocessor</a:t>
            </a:r>
            <a:r>
              <a:rPr b="1" i="1" lang="en" sz="2500" u="sng">
                <a:solidFill>
                  <a:srgbClr val="0B5394"/>
                </a:solidFill>
                <a:latin typeface="Times New Roman"/>
                <a:ea typeface="Times New Roman"/>
                <a:cs typeface="Times New Roman"/>
                <a:sym typeface="Times New Roman"/>
              </a:rPr>
              <a:t>—</a:t>
            </a:r>
            <a:endParaRPr b="1" sz="2500">
              <a:latin typeface="Lato"/>
              <a:ea typeface="Lato"/>
              <a:cs typeface="Lato"/>
              <a:sym typeface="Lato"/>
            </a:endParaRPr>
          </a:p>
          <a:p>
            <a:pPr indent="0" lvl="0" marL="0" rtl="0" algn="l">
              <a:spcBef>
                <a:spcPts val="0"/>
              </a:spcBef>
              <a:spcAft>
                <a:spcPts val="0"/>
              </a:spcAft>
              <a:buNone/>
            </a:pPr>
            <a:r>
              <a:t/>
            </a:r>
            <a:endParaRPr sz="2100">
              <a:latin typeface="Lato"/>
              <a:ea typeface="Lato"/>
              <a:cs typeface="Lato"/>
              <a:sym typeface="Lato"/>
            </a:endParaRPr>
          </a:p>
        </p:txBody>
      </p:sp>
      <p:sp>
        <p:nvSpPr>
          <p:cNvPr id="512" name="Google Shape;512;p46"/>
          <p:cNvSpPr txBox="1"/>
          <p:nvPr/>
        </p:nvSpPr>
        <p:spPr>
          <a:xfrm>
            <a:off x="678450" y="1503008"/>
            <a:ext cx="7787100" cy="2137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It is a collection of various processors which are arranged in a way which results in improved performance of the computer system.</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It provides faster speed in comparison to uniprocessors.</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It is system with two or more processors that share main memory and peripherals to  process programs simultaneously.</a:t>
            </a:r>
            <a:endParaRPr sz="18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47"/>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18" name="Google Shape;518;p47"/>
          <p:cNvSpPr txBox="1"/>
          <p:nvPr/>
        </p:nvSpPr>
        <p:spPr>
          <a:xfrm>
            <a:off x="556675" y="1557025"/>
            <a:ext cx="70098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There a</a:t>
            </a:r>
            <a:r>
              <a:rPr lang="en">
                <a:latin typeface="Times New Roman"/>
                <a:ea typeface="Times New Roman"/>
                <a:cs typeface="Times New Roman"/>
                <a:sym typeface="Times New Roman"/>
              </a:rPr>
              <a:t>re mainly two types of multiprocessors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Symmetric Multiprocessor System (SMP) -</a:t>
            </a:r>
            <a:endParaRPr b="1" sz="16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 this system, each processor has a similar copy of operating system and they all communicate with each other.</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This is also known as Multiprocessor system with symmetry.</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 this, all processors are in peer-to-peer arrangement.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Asymmetric Multiprocessor system  (ASMP)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 asymmetric system, each CPU is assigned a particular task/duty. Here, a master processor is in charge of giving instructions to other processors.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 master-slave relationship exists in this system.</a:t>
            </a:r>
            <a:endParaRPr>
              <a:latin typeface="Times New Roman"/>
              <a:ea typeface="Times New Roman"/>
              <a:cs typeface="Times New Roman"/>
              <a:sym typeface="Times New Roman"/>
            </a:endParaRPr>
          </a:p>
        </p:txBody>
      </p:sp>
      <p:sp>
        <p:nvSpPr>
          <p:cNvPr id="519" name="Google Shape;519;p47"/>
          <p:cNvSpPr txBox="1"/>
          <p:nvPr/>
        </p:nvSpPr>
        <p:spPr>
          <a:xfrm flipH="1">
            <a:off x="556683" y="804367"/>
            <a:ext cx="731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Types of Multiprocessor :-</a:t>
            </a:r>
            <a:endParaRPr b="1" sz="25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48"/>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25" name="Google Shape;525;p48"/>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26" name="Google Shape;526;p48"/>
          <p:cNvSpPr/>
          <p:nvPr/>
        </p:nvSpPr>
        <p:spPr>
          <a:xfrm>
            <a:off x="3338625" y="1899700"/>
            <a:ext cx="1675800" cy="14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073763"/>
                </a:solidFill>
              </a:rPr>
              <a:t>Shared Memory</a:t>
            </a:r>
            <a:endParaRPr sz="2100">
              <a:solidFill>
                <a:srgbClr val="073763"/>
              </a:solidFill>
            </a:endParaRPr>
          </a:p>
        </p:txBody>
      </p:sp>
      <p:sp>
        <p:nvSpPr>
          <p:cNvPr id="527" name="Google Shape;527;p48"/>
          <p:cNvSpPr/>
          <p:nvPr/>
        </p:nvSpPr>
        <p:spPr>
          <a:xfrm>
            <a:off x="2149175" y="3633825"/>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28" name="Google Shape;528;p48"/>
          <p:cNvSpPr/>
          <p:nvPr/>
        </p:nvSpPr>
        <p:spPr>
          <a:xfrm>
            <a:off x="2149170" y="2293600"/>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29" name="Google Shape;529;p48"/>
          <p:cNvSpPr/>
          <p:nvPr/>
        </p:nvSpPr>
        <p:spPr>
          <a:xfrm>
            <a:off x="2149175" y="953375"/>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30" name="Google Shape;530;p48"/>
          <p:cNvSpPr/>
          <p:nvPr/>
        </p:nvSpPr>
        <p:spPr>
          <a:xfrm>
            <a:off x="3759075" y="953370"/>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31" name="Google Shape;531;p48"/>
          <p:cNvSpPr/>
          <p:nvPr/>
        </p:nvSpPr>
        <p:spPr>
          <a:xfrm>
            <a:off x="3759075" y="3633836"/>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32" name="Google Shape;532;p48"/>
          <p:cNvSpPr/>
          <p:nvPr/>
        </p:nvSpPr>
        <p:spPr>
          <a:xfrm>
            <a:off x="5368975" y="2293600"/>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33" name="Google Shape;533;p48"/>
          <p:cNvSpPr/>
          <p:nvPr/>
        </p:nvSpPr>
        <p:spPr>
          <a:xfrm>
            <a:off x="5368975" y="3633826"/>
            <a:ext cx="834900" cy="631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34" name="Google Shape;534;p48"/>
          <p:cNvSpPr/>
          <p:nvPr/>
        </p:nvSpPr>
        <p:spPr>
          <a:xfrm>
            <a:off x="5368975" y="953375"/>
            <a:ext cx="834900" cy="63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1200">
              <a:solidFill>
                <a:srgbClr val="073763"/>
              </a:solidFill>
            </a:endParaRPr>
          </a:p>
        </p:txBody>
      </p:sp>
      <p:cxnSp>
        <p:nvCxnSpPr>
          <p:cNvPr id="535" name="Google Shape;535;p48"/>
          <p:cNvCxnSpPr>
            <a:stCxn id="530" idx="2"/>
            <a:endCxn id="526" idx="0"/>
          </p:cNvCxnSpPr>
          <p:nvPr/>
        </p:nvCxnSpPr>
        <p:spPr>
          <a:xfrm>
            <a:off x="4176525" y="1584870"/>
            <a:ext cx="0" cy="3147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8"/>
          <p:cNvCxnSpPr>
            <a:stCxn id="532" idx="1"/>
            <a:endCxn id="526" idx="3"/>
          </p:cNvCxnSpPr>
          <p:nvPr/>
        </p:nvCxnSpPr>
        <p:spPr>
          <a:xfrm rot="10800000">
            <a:off x="5014375" y="2609350"/>
            <a:ext cx="354600" cy="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48"/>
          <p:cNvCxnSpPr>
            <a:stCxn id="531" idx="0"/>
            <a:endCxn id="526" idx="2"/>
          </p:cNvCxnSpPr>
          <p:nvPr/>
        </p:nvCxnSpPr>
        <p:spPr>
          <a:xfrm rot="10800000">
            <a:off x="4176525" y="3319136"/>
            <a:ext cx="0" cy="3147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8"/>
          <p:cNvCxnSpPr>
            <a:stCxn id="526" idx="1"/>
            <a:endCxn id="528" idx="3"/>
          </p:cNvCxnSpPr>
          <p:nvPr/>
        </p:nvCxnSpPr>
        <p:spPr>
          <a:xfrm rot="10800000">
            <a:off x="2984025" y="2609350"/>
            <a:ext cx="35460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48"/>
          <p:cNvCxnSpPr/>
          <p:nvPr/>
        </p:nvCxnSpPr>
        <p:spPr>
          <a:xfrm>
            <a:off x="2973839" y="1576804"/>
            <a:ext cx="370800" cy="3288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48"/>
          <p:cNvCxnSpPr/>
          <p:nvPr/>
        </p:nvCxnSpPr>
        <p:spPr>
          <a:xfrm>
            <a:off x="5018669" y="3318854"/>
            <a:ext cx="349800" cy="3231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48"/>
          <p:cNvCxnSpPr/>
          <p:nvPr/>
        </p:nvCxnSpPr>
        <p:spPr>
          <a:xfrm flipH="1">
            <a:off x="2982953" y="3315474"/>
            <a:ext cx="366600" cy="3228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48"/>
          <p:cNvCxnSpPr/>
          <p:nvPr/>
        </p:nvCxnSpPr>
        <p:spPr>
          <a:xfrm flipH="1" rot="10800000">
            <a:off x="5016885" y="1582624"/>
            <a:ext cx="358800" cy="3213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48"/>
          <p:cNvCxnSpPr/>
          <p:nvPr/>
        </p:nvCxnSpPr>
        <p:spPr>
          <a:xfrm flipH="1">
            <a:off x="2145192" y="956685"/>
            <a:ext cx="11400" cy="3317700"/>
          </a:xfrm>
          <a:prstGeom prst="straightConnector1">
            <a:avLst/>
          </a:prstGeom>
          <a:noFill/>
          <a:ln cap="flat" cmpd="sng" w="19050">
            <a:solidFill>
              <a:schemeClr val="dk2"/>
            </a:solidFill>
            <a:prstDash val="solid"/>
            <a:round/>
            <a:headEnd len="med" w="med" type="none"/>
            <a:tailEnd len="med" w="med" type="none"/>
          </a:ln>
        </p:spPr>
      </p:cxnSp>
      <p:cxnSp>
        <p:nvCxnSpPr>
          <p:cNvPr id="544" name="Google Shape;544;p48"/>
          <p:cNvCxnSpPr/>
          <p:nvPr/>
        </p:nvCxnSpPr>
        <p:spPr>
          <a:xfrm flipH="1" rot="10800000">
            <a:off x="2151162" y="942860"/>
            <a:ext cx="4064400" cy="4500"/>
          </a:xfrm>
          <a:prstGeom prst="straightConnector1">
            <a:avLst/>
          </a:prstGeom>
          <a:noFill/>
          <a:ln cap="flat" cmpd="sng" w="19050">
            <a:solidFill>
              <a:schemeClr val="dk2"/>
            </a:solidFill>
            <a:prstDash val="solid"/>
            <a:round/>
            <a:headEnd len="med" w="med" type="none"/>
            <a:tailEnd len="med" w="med" type="none"/>
          </a:ln>
        </p:spPr>
      </p:cxnSp>
      <p:cxnSp>
        <p:nvCxnSpPr>
          <p:cNvPr id="545" name="Google Shape;545;p48"/>
          <p:cNvCxnSpPr/>
          <p:nvPr/>
        </p:nvCxnSpPr>
        <p:spPr>
          <a:xfrm flipH="1">
            <a:off x="6196409" y="941748"/>
            <a:ext cx="4800" cy="3313200"/>
          </a:xfrm>
          <a:prstGeom prst="straightConnector1">
            <a:avLst/>
          </a:prstGeom>
          <a:noFill/>
          <a:ln cap="flat" cmpd="sng" w="19050">
            <a:solidFill>
              <a:schemeClr val="dk2"/>
            </a:solidFill>
            <a:prstDash val="solid"/>
            <a:round/>
            <a:headEnd len="med" w="med" type="none"/>
            <a:tailEnd len="med" w="med" type="none"/>
          </a:ln>
        </p:spPr>
      </p:cxnSp>
      <p:cxnSp>
        <p:nvCxnSpPr>
          <p:cNvPr id="546" name="Google Shape;546;p48"/>
          <p:cNvCxnSpPr/>
          <p:nvPr/>
        </p:nvCxnSpPr>
        <p:spPr>
          <a:xfrm flipH="1" rot="10800000">
            <a:off x="2148167" y="4263948"/>
            <a:ext cx="4064400" cy="2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49"/>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52" name="Google Shape;552;p49"/>
          <p:cNvSpPr txBox="1"/>
          <p:nvPr/>
        </p:nvSpPr>
        <p:spPr>
          <a:xfrm>
            <a:off x="871000" y="1795625"/>
            <a:ext cx="4346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3" name="Google Shape;553;p49"/>
          <p:cNvSpPr txBox="1"/>
          <p:nvPr/>
        </p:nvSpPr>
        <p:spPr>
          <a:xfrm>
            <a:off x="630061" y="900428"/>
            <a:ext cx="731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Advantages :-</a:t>
            </a:r>
            <a:endParaRPr b="1" sz="2500">
              <a:latin typeface="Times New Roman"/>
              <a:ea typeface="Times New Roman"/>
              <a:cs typeface="Times New Roman"/>
              <a:sym typeface="Times New Roman"/>
            </a:endParaRPr>
          </a:p>
        </p:txBody>
      </p:sp>
      <p:sp>
        <p:nvSpPr>
          <p:cNvPr id="554" name="Google Shape;554;p49"/>
          <p:cNvSpPr txBox="1"/>
          <p:nvPr/>
        </p:nvSpPr>
        <p:spPr>
          <a:xfrm>
            <a:off x="420950" y="1709851"/>
            <a:ext cx="75243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reliable because different processors share their work and so, work is completed with cooperation.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helps the system to achieve parallel processing.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enhances the performance of computer.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gives immediate response.</a:t>
            </a:r>
            <a:endParaRPr sz="20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50"/>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60" name="Google Shape;560;p50"/>
          <p:cNvSpPr txBox="1"/>
          <p:nvPr/>
        </p:nvSpPr>
        <p:spPr>
          <a:xfrm>
            <a:off x="534300" y="884704"/>
            <a:ext cx="403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Disadvantages -</a:t>
            </a:r>
            <a:endParaRPr b="1" sz="2500">
              <a:latin typeface="Times New Roman"/>
              <a:ea typeface="Times New Roman"/>
              <a:cs typeface="Times New Roman"/>
              <a:sym typeface="Times New Roman"/>
            </a:endParaRPr>
          </a:p>
        </p:txBody>
      </p:sp>
      <p:sp>
        <p:nvSpPr>
          <p:cNvPr id="561" name="Google Shape;561;p50"/>
          <p:cNvSpPr txBox="1"/>
          <p:nvPr/>
        </p:nvSpPr>
        <p:spPr>
          <a:xfrm>
            <a:off x="534300" y="1573725"/>
            <a:ext cx="7943700" cy="2243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Since, they work with different systems,so processors require memory space.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These are very expensive.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creates deadlock if any processor already utilized the same  input output device.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complicated.</a:t>
            </a:r>
            <a:endParaRPr sz="20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51"/>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67" name="Google Shape;567;p51"/>
          <p:cNvSpPr txBox="1"/>
          <p:nvPr/>
        </p:nvSpPr>
        <p:spPr>
          <a:xfrm>
            <a:off x="575025" y="1263371"/>
            <a:ext cx="7315200" cy="3570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000"/>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can be used as a uniprocessor , such as single instruction single data (SISD).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used as Multiple instruction multiple data (MIMD) for executing multiple series of instructions.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can be used as Single instruction Multiple data (SIMD)  which is used for vector processing.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 As Multiple instruction single data (MISD) used for describing pipeline processors.</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Char char="○"/>
            </a:pPr>
            <a:r>
              <a:t/>
            </a:r>
            <a:endParaRPr sz="2000"/>
          </a:p>
          <a:p>
            <a:pPr indent="-355600" lvl="1" marL="914400" rtl="0" algn="l">
              <a:spcBef>
                <a:spcPts val="0"/>
              </a:spcBef>
              <a:spcAft>
                <a:spcPts val="0"/>
              </a:spcAft>
              <a:buSzPts val="2000"/>
              <a:buChar char="○"/>
            </a:pPr>
            <a:r>
              <a:t/>
            </a:r>
            <a:endParaRPr sz="2000"/>
          </a:p>
        </p:txBody>
      </p:sp>
      <p:sp>
        <p:nvSpPr>
          <p:cNvPr id="568" name="Google Shape;568;p51"/>
          <p:cNvSpPr txBox="1"/>
          <p:nvPr/>
        </p:nvSpPr>
        <p:spPr>
          <a:xfrm>
            <a:off x="575028" y="891251"/>
            <a:ext cx="731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Applications -</a:t>
            </a:r>
            <a:endParaRPr b="1" sz="2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79" name="Google Shape;79;p16"/>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 name="Google Shape;80;p16"/>
          <p:cNvSpPr txBox="1"/>
          <p:nvPr/>
        </p:nvSpPr>
        <p:spPr>
          <a:xfrm>
            <a:off x="665357" y="551029"/>
            <a:ext cx="7315200" cy="44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800" u="sng">
                <a:solidFill>
                  <a:srgbClr val="0B5394"/>
                </a:solidFill>
                <a:latin typeface="Times New Roman"/>
                <a:ea typeface="Times New Roman"/>
                <a:cs typeface="Times New Roman"/>
                <a:sym typeface="Times New Roman"/>
              </a:rPr>
              <a:t>Introduction—  </a:t>
            </a:r>
            <a:endParaRPr b="1" i="1" sz="2800" u="sng">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 central processing unit (CPU) is the electronic circuitry within a computer that carries out the instructions of a computer program by performing the basic arithmetic, logical, control and input/output (I/O) operations specified by the instructi</a:t>
            </a:r>
            <a:r>
              <a:rPr lang="en" sz="1500">
                <a:latin typeface="Times New Roman"/>
                <a:ea typeface="Times New Roman"/>
                <a:cs typeface="Times New Roman"/>
                <a:sym typeface="Times New Roman"/>
              </a:rPr>
              <a:t>ons.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 CPU comprises three major components, they are:</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 Register Set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t>
            </a:r>
            <a:r>
              <a:rPr lang="en" sz="1500">
                <a:latin typeface="Times New Roman"/>
                <a:ea typeface="Times New Roman"/>
                <a:cs typeface="Times New Roman"/>
                <a:sym typeface="Times New Roman"/>
              </a:rPr>
              <a:t> ALU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 Control Unit (CU)</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Register Set</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register set differs from one system to another. The register set comprises many registers which include general purpose registers and special purpose registers. The general purpose registers do not perform any specific function. They store the temporary data that is required by a program.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52"/>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74" name="Google Shape;574;p52"/>
          <p:cNvSpPr txBox="1"/>
          <p:nvPr/>
        </p:nvSpPr>
        <p:spPr>
          <a:xfrm>
            <a:off x="621850" y="1440123"/>
            <a:ext cx="74100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a computer system having multiple processors connected to</a:t>
            </a:r>
            <a:r>
              <a:rPr lang="en" sz="2000">
                <a:latin typeface="Times New Roman"/>
                <a:ea typeface="Times New Roman"/>
                <a:cs typeface="Times New Roman"/>
                <a:sym typeface="Times New Roman"/>
              </a:rPr>
              <a:t>gether to solve a problem.</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an interlinked structure of multiple autonomous computers.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 this, memory of processing elements is distributed</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constructed by interconnecting multiple autonomous computers through a network and each autonomous system has its own computing resource.</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
        <p:nvSpPr>
          <p:cNvPr id="575" name="Google Shape;575;p52"/>
          <p:cNvSpPr txBox="1"/>
          <p:nvPr/>
        </p:nvSpPr>
        <p:spPr>
          <a:xfrm>
            <a:off x="814599" y="629910"/>
            <a:ext cx="4551300" cy="62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Multi computer</a:t>
            </a:r>
            <a:r>
              <a:rPr b="1" i="1" lang="en" sz="2500" u="sng">
                <a:solidFill>
                  <a:srgbClr val="0B5394"/>
                </a:solidFill>
                <a:latin typeface="Times New Roman"/>
                <a:ea typeface="Times New Roman"/>
                <a:cs typeface="Times New Roman"/>
                <a:sym typeface="Times New Roman"/>
              </a:rPr>
              <a:t>—</a:t>
            </a:r>
            <a:endParaRPr b="1" sz="27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53"/>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81" name="Google Shape;581;p53"/>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2" name="Google Shape;582;p53"/>
          <p:cNvSpPr txBox="1"/>
          <p:nvPr/>
        </p:nvSpPr>
        <p:spPr>
          <a:xfrm>
            <a:off x="782550" y="700140"/>
            <a:ext cx="7578900" cy="3555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 this, communication between different processing elements is not compulsory.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An example of multicomputer is Message passing multicomputer.</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2500">
                <a:solidFill>
                  <a:schemeClr val="dk1"/>
                </a:solidFill>
                <a:latin typeface="Times New Roman"/>
                <a:ea typeface="Times New Roman"/>
                <a:cs typeface="Times New Roman"/>
                <a:sym typeface="Times New Roman"/>
              </a:rPr>
              <a:t>Advantages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cost-effective.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easier to build in comparison to Multiprocessor.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performs distributive computing.</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54"/>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588" name="Google Shape;588;p54"/>
          <p:cNvSpPr/>
          <p:nvPr/>
        </p:nvSpPr>
        <p:spPr>
          <a:xfrm>
            <a:off x="3338625" y="1899700"/>
            <a:ext cx="1675800" cy="14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073763"/>
                </a:solidFill>
              </a:rPr>
              <a:t>Inter</a:t>
            </a:r>
            <a:endParaRPr sz="2100">
              <a:solidFill>
                <a:srgbClr val="073763"/>
              </a:solidFill>
            </a:endParaRPr>
          </a:p>
          <a:p>
            <a:pPr indent="0" lvl="0" marL="0" rtl="0" algn="ctr">
              <a:spcBef>
                <a:spcPts val="0"/>
              </a:spcBef>
              <a:spcAft>
                <a:spcPts val="0"/>
              </a:spcAft>
              <a:buNone/>
            </a:pPr>
            <a:r>
              <a:rPr lang="en" sz="2100">
                <a:solidFill>
                  <a:srgbClr val="073763"/>
                </a:solidFill>
              </a:rPr>
              <a:t>Connect</a:t>
            </a:r>
            <a:endParaRPr sz="2100">
              <a:solidFill>
                <a:srgbClr val="073763"/>
              </a:solidFill>
            </a:endParaRPr>
          </a:p>
        </p:txBody>
      </p:sp>
      <p:sp>
        <p:nvSpPr>
          <p:cNvPr id="589" name="Google Shape;589;p54"/>
          <p:cNvSpPr/>
          <p:nvPr/>
        </p:nvSpPr>
        <p:spPr>
          <a:xfrm>
            <a:off x="2429525" y="3633825"/>
            <a:ext cx="554700" cy="400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0" name="Google Shape;590;p54"/>
          <p:cNvSpPr/>
          <p:nvPr/>
        </p:nvSpPr>
        <p:spPr>
          <a:xfrm>
            <a:off x="2345425" y="2372788"/>
            <a:ext cx="638700" cy="475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1" name="Google Shape;591;p54"/>
          <p:cNvSpPr/>
          <p:nvPr/>
        </p:nvSpPr>
        <p:spPr>
          <a:xfrm>
            <a:off x="2345275" y="1184675"/>
            <a:ext cx="638700" cy="400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2" name="Google Shape;592;p54"/>
          <p:cNvSpPr/>
          <p:nvPr/>
        </p:nvSpPr>
        <p:spPr>
          <a:xfrm>
            <a:off x="3759075" y="1184674"/>
            <a:ext cx="834900" cy="400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3" name="Google Shape;593;p54"/>
          <p:cNvSpPr/>
          <p:nvPr/>
        </p:nvSpPr>
        <p:spPr>
          <a:xfrm>
            <a:off x="3759075" y="3633829"/>
            <a:ext cx="834900" cy="400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4" name="Google Shape;594;p54"/>
          <p:cNvSpPr/>
          <p:nvPr/>
        </p:nvSpPr>
        <p:spPr>
          <a:xfrm>
            <a:off x="5368975" y="2375638"/>
            <a:ext cx="746400" cy="475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5" name="Google Shape;595;p54"/>
          <p:cNvSpPr/>
          <p:nvPr/>
        </p:nvSpPr>
        <p:spPr>
          <a:xfrm>
            <a:off x="5368975" y="3633825"/>
            <a:ext cx="638700" cy="400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2100">
              <a:solidFill>
                <a:srgbClr val="073763"/>
              </a:solidFill>
            </a:endParaRPr>
          </a:p>
        </p:txBody>
      </p:sp>
      <p:sp>
        <p:nvSpPr>
          <p:cNvPr id="596" name="Google Shape;596;p54"/>
          <p:cNvSpPr/>
          <p:nvPr/>
        </p:nvSpPr>
        <p:spPr>
          <a:xfrm>
            <a:off x="5368975" y="1184800"/>
            <a:ext cx="638700" cy="400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rPr>
              <a:t>CPU</a:t>
            </a:r>
            <a:endParaRPr sz="1200">
              <a:solidFill>
                <a:srgbClr val="073763"/>
              </a:solidFill>
            </a:endParaRPr>
          </a:p>
        </p:txBody>
      </p:sp>
      <p:cxnSp>
        <p:nvCxnSpPr>
          <p:cNvPr id="597" name="Google Shape;597;p54"/>
          <p:cNvCxnSpPr>
            <a:stCxn id="592" idx="2"/>
            <a:endCxn id="588" idx="0"/>
          </p:cNvCxnSpPr>
          <p:nvPr/>
        </p:nvCxnSpPr>
        <p:spPr>
          <a:xfrm>
            <a:off x="4176525" y="1584874"/>
            <a:ext cx="0" cy="3147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54"/>
          <p:cNvCxnSpPr>
            <a:stCxn id="594" idx="1"/>
            <a:endCxn id="588" idx="3"/>
          </p:cNvCxnSpPr>
          <p:nvPr/>
        </p:nvCxnSpPr>
        <p:spPr>
          <a:xfrm rot="10800000">
            <a:off x="5014375" y="2609488"/>
            <a:ext cx="354600" cy="39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54"/>
          <p:cNvCxnSpPr>
            <a:stCxn id="593" idx="0"/>
            <a:endCxn id="588" idx="2"/>
          </p:cNvCxnSpPr>
          <p:nvPr/>
        </p:nvCxnSpPr>
        <p:spPr>
          <a:xfrm rot="10800000">
            <a:off x="4176525" y="3319129"/>
            <a:ext cx="0" cy="3147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54"/>
          <p:cNvCxnSpPr>
            <a:stCxn id="588" idx="1"/>
            <a:endCxn id="590" idx="3"/>
          </p:cNvCxnSpPr>
          <p:nvPr/>
        </p:nvCxnSpPr>
        <p:spPr>
          <a:xfrm flipH="1">
            <a:off x="2984025" y="2609350"/>
            <a:ext cx="354600" cy="12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54"/>
          <p:cNvCxnSpPr/>
          <p:nvPr/>
        </p:nvCxnSpPr>
        <p:spPr>
          <a:xfrm>
            <a:off x="2973839" y="1576804"/>
            <a:ext cx="370800" cy="3288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54"/>
          <p:cNvCxnSpPr/>
          <p:nvPr/>
        </p:nvCxnSpPr>
        <p:spPr>
          <a:xfrm>
            <a:off x="5018669" y="3318854"/>
            <a:ext cx="349800" cy="3231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54"/>
          <p:cNvCxnSpPr/>
          <p:nvPr/>
        </p:nvCxnSpPr>
        <p:spPr>
          <a:xfrm flipH="1">
            <a:off x="2982953" y="3315474"/>
            <a:ext cx="366600" cy="3228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54"/>
          <p:cNvCxnSpPr/>
          <p:nvPr/>
        </p:nvCxnSpPr>
        <p:spPr>
          <a:xfrm flipH="1" rot="10800000">
            <a:off x="5016885" y="1582624"/>
            <a:ext cx="358800" cy="321300"/>
          </a:xfrm>
          <a:prstGeom prst="straightConnector1">
            <a:avLst/>
          </a:prstGeom>
          <a:noFill/>
          <a:ln cap="flat" cmpd="sng" w="9525">
            <a:solidFill>
              <a:schemeClr val="dk2"/>
            </a:solidFill>
            <a:prstDash val="solid"/>
            <a:round/>
            <a:headEnd len="med" w="med" type="none"/>
            <a:tailEnd len="med" w="med" type="none"/>
          </a:ln>
        </p:spPr>
      </p:cxnSp>
      <p:sp>
        <p:nvSpPr>
          <p:cNvPr id="605" name="Google Shape;605;p54"/>
          <p:cNvSpPr/>
          <p:nvPr/>
        </p:nvSpPr>
        <p:spPr>
          <a:xfrm>
            <a:off x="1408838" y="2378375"/>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a:t>
            </a:r>
            <a:endParaRPr/>
          </a:p>
        </p:txBody>
      </p:sp>
      <p:sp>
        <p:nvSpPr>
          <p:cNvPr id="606" name="Google Shape;606;p54"/>
          <p:cNvSpPr/>
          <p:nvPr/>
        </p:nvSpPr>
        <p:spPr>
          <a:xfrm>
            <a:off x="2329675" y="553750"/>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t>
            </a:r>
            <a:endParaRPr>
              <a:latin typeface="Times New Roman"/>
              <a:ea typeface="Times New Roman"/>
              <a:cs typeface="Times New Roman"/>
              <a:sym typeface="Times New Roman"/>
            </a:endParaRPr>
          </a:p>
        </p:txBody>
      </p:sp>
      <p:sp>
        <p:nvSpPr>
          <p:cNvPr id="607" name="Google Shape;607;p54"/>
          <p:cNvSpPr/>
          <p:nvPr/>
        </p:nvSpPr>
        <p:spPr>
          <a:xfrm>
            <a:off x="3841425" y="555350"/>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latin typeface="Times New Roman"/>
                <a:ea typeface="Times New Roman"/>
                <a:cs typeface="Times New Roman"/>
                <a:sym typeface="Times New Roman"/>
              </a:rPr>
              <a:t>M</a:t>
            </a:r>
            <a:endParaRPr/>
          </a:p>
        </p:txBody>
      </p:sp>
      <p:sp>
        <p:nvSpPr>
          <p:cNvPr id="608" name="Google Shape;608;p54"/>
          <p:cNvSpPr/>
          <p:nvPr/>
        </p:nvSpPr>
        <p:spPr>
          <a:xfrm>
            <a:off x="5353175" y="567750"/>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a:t>
            </a:r>
            <a:endParaRPr/>
          </a:p>
        </p:txBody>
      </p:sp>
      <p:sp>
        <p:nvSpPr>
          <p:cNvPr id="609" name="Google Shape;609;p54"/>
          <p:cNvSpPr/>
          <p:nvPr/>
        </p:nvSpPr>
        <p:spPr>
          <a:xfrm>
            <a:off x="2371775" y="4228900"/>
            <a:ext cx="670200" cy="47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a:t>
            </a:r>
            <a:endParaRPr/>
          </a:p>
        </p:txBody>
      </p:sp>
      <p:sp>
        <p:nvSpPr>
          <p:cNvPr id="610" name="Google Shape;610;p54"/>
          <p:cNvSpPr/>
          <p:nvPr/>
        </p:nvSpPr>
        <p:spPr>
          <a:xfrm>
            <a:off x="3841425" y="4194150"/>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a:t>
            </a:r>
            <a:endParaRPr/>
          </a:p>
        </p:txBody>
      </p:sp>
      <p:sp>
        <p:nvSpPr>
          <p:cNvPr id="611" name="Google Shape;611;p54"/>
          <p:cNvSpPr/>
          <p:nvPr/>
        </p:nvSpPr>
        <p:spPr>
          <a:xfrm>
            <a:off x="5353175" y="4189850"/>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a:t>
            </a:r>
            <a:endParaRPr/>
          </a:p>
        </p:txBody>
      </p:sp>
      <p:sp>
        <p:nvSpPr>
          <p:cNvPr id="612" name="Google Shape;612;p54"/>
          <p:cNvSpPr/>
          <p:nvPr/>
        </p:nvSpPr>
        <p:spPr>
          <a:xfrm>
            <a:off x="6469925" y="2380925"/>
            <a:ext cx="6702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a:t>
            </a:r>
            <a:endParaRPr/>
          </a:p>
        </p:txBody>
      </p:sp>
      <p:cxnSp>
        <p:nvCxnSpPr>
          <p:cNvPr id="613" name="Google Shape;613;p54"/>
          <p:cNvCxnSpPr>
            <a:stCxn id="605" idx="3"/>
            <a:endCxn id="590" idx="1"/>
          </p:cNvCxnSpPr>
          <p:nvPr/>
        </p:nvCxnSpPr>
        <p:spPr>
          <a:xfrm flipH="1" rot="10800000">
            <a:off x="2079038" y="2610575"/>
            <a:ext cx="266400" cy="24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54"/>
          <p:cNvCxnSpPr>
            <a:stCxn id="606" idx="2"/>
            <a:endCxn id="606" idx="2"/>
          </p:cNvCxnSpPr>
          <p:nvPr/>
        </p:nvCxnSpPr>
        <p:spPr>
          <a:xfrm>
            <a:off x="2664775" y="1022950"/>
            <a:ext cx="0" cy="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54"/>
          <p:cNvCxnSpPr>
            <a:stCxn id="606" idx="2"/>
            <a:endCxn id="606" idx="2"/>
          </p:cNvCxnSpPr>
          <p:nvPr/>
        </p:nvCxnSpPr>
        <p:spPr>
          <a:xfrm>
            <a:off x="2664775" y="1022950"/>
            <a:ext cx="0" cy="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54"/>
          <p:cNvCxnSpPr>
            <a:stCxn id="606" idx="2"/>
            <a:endCxn id="606" idx="2"/>
          </p:cNvCxnSpPr>
          <p:nvPr/>
        </p:nvCxnSpPr>
        <p:spPr>
          <a:xfrm>
            <a:off x="2664775" y="1022950"/>
            <a:ext cx="0" cy="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54"/>
          <p:cNvCxnSpPr>
            <a:stCxn id="606" idx="2"/>
            <a:endCxn id="606" idx="2"/>
          </p:cNvCxnSpPr>
          <p:nvPr/>
        </p:nvCxnSpPr>
        <p:spPr>
          <a:xfrm>
            <a:off x="2664775" y="1022950"/>
            <a:ext cx="0" cy="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54"/>
          <p:cNvCxnSpPr>
            <a:stCxn id="606" idx="2"/>
            <a:endCxn id="606" idx="2"/>
          </p:cNvCxnSpPr>
          <p:nvPr/>
        </p:nvCxnSpPr>
        <p:spPr>
          <a:xfrm>
            <a:off x="2664775" y="1022950"/>
            <a:ext cx="0" cy="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54"/>
          <p:cNvCxnSpPr>
            <a:stCxn id="594" idx="3"/>
            <a:endCxn id="612" idx="1"/>
          </p:cNvCxnSpPr>
          <p:nvPr/>
        </p:nvCxnSpPr>
        <p:spPr>
          <a:xfrm>
            <a:off x="6115375" y="2613388"/>
            <a:ext cx="354600" cy="21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54"/>
          <p:cNvCxnSpPr>
            <a:stCxn id="606" idx="2"/>
            <a:endCxn id="606" idx="2"/>
          </p:cNvCxnSpPr>
          <p:nvPr/>
        </p:nvCxnSpPr>
        <p:spPr>
          <a:xfrm>
            <a:off x="2664775" y="1022950"/>
            <a:ext cx="0" cy="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54"/>
          <p:cNvCxnSpPr>
            <a:stCxn id="607" idx="2"/>
          </p:cNvCxnSpPr>
          <p:nvPr/>
        </p:nvCxnSpPr>
        <p:spPr>
          <a:xfrm>
            <a:off x="4176525" y="1024550"/>
            <a:ext cx="0" cy="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54"/>
          <p:cNvCxnSpPr>
            <a:stCxn id="608" idx="2"/>
            <a:endCxn id="608" idx="2"/>
          </p:cNvCxnSpPr>
          <p:nvPr/>
        </p:nvCxnSpPr>
        <p:spPr>
          <a:xfrm>
            <a:off x="5688275" y="1036950"/>
            <a:ext cx="0" cy="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54"/>
          <p:cNvCxnSpPr>
            <a:stCxn id="608" idx="2"/>
            <a:endCxn id="596" idx="0"/>
          </p:cNvCxnSpPr>
          <p:nvPr/>
        </p:nvCxnSpPr>
        <p:spPr>
          <a:xfrm>
            <a:off x="5688275" y="10369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54"/>
          <p:cNvCxnSpPr>
            <a:stCxn id="607" idx="2"/>
            <a:endCxn id="592" idx="0"/>
          </p:cNvCxnSpPr>
          <p:nvPr/>
        </p:nvCxnSpPr>
        <p:spPr>
          <a:xfrm>
            <a:off x="4176525" y="1024550"/>
            <a:ext cx="0" cy="160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54"/>
          <p:cNvCxnSpPr>
            <a:stCxn id="606" idx="2"/>
            <a:endCxn id="591" idx="0"/>
          </p:cNvCxnSpPr>
          <p:nvPr/>
        </p:nvCxnSpPr>
        <p:spPr>
          <a:xfrm>
            <a:off x="2664775" y="1022950"/>
            <a:ext cx="0" cy="1617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54"/>
          <p:cNvCxnSpPr>
            <a:stCxn id="609" idx="0"/>
            <a:endCxn id="589" idx="2"/>
          </p:cNvCxnSpPr>
          <p:nvPr/>
        </p:nvCxnSpPr>
        <p:spPr>
          <a:xfrm rot="10800000">
            <a:off x="2706875" y="4033900"/>
            <a:ext cx="0" cy="1950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54"/>
          <p:cNvCxnSpPr>
            <a:stCxn id="610" idx="0"/>
            <a:endCxn id="593" idx="2"/>
          </p:cNvCxnSpPr>
          <p:nvPr/>
        </p:nvCxnSpPr>
        <p:spPr>
          <a:xfrm rot="10800000">
            <a:off x="4176525" y="4033950"/>
            <a:ext cx="0" cy="1602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54"/>
          <p:cNvCxnSpPr>
            <a:stCxn id="611" idx="0"/>
            <a:endCxn id="595" idx="2"/>
          </p:cNvCxnSpPr>
          <p:nvPr/>
        </p:nvCxnSpPr>
        <p:spPr>
          <a:xfrm rot="10800000">
            <a:off x="5688275" y="4034150"/>
            <a:ext cx="0" cy="15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id="633" name="Google Shape;633;p55"/>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34" name="Google Shape;634;p55"/>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5" name="Google Shape;635;p55"/>
          <p:cNvSpPr txBox="1"/>
          <p:nvPr/>
        </p:nvSpPr>
        <p:spPr>
          <a:xfrm>
            <a:off x="634288" y="540740"/>
            <a:ext cx="7315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Difference between Multiprocessor and Multicomputer :</a:t>
            </a:r>
            <a:endParaRPr b="1" sz="2500">
              <a:latin typeface="Times New Roman"/>
              <a:ea typeface="Times New Roman"/>
              <a:cs typeface="Times New Roman"/>
              <a:sym typeface="Times New Roman"/>
            </a:endParaRPr>
          </a:p>
        </p:txBody>
      </p:sp>
      <p:graphicFrame>
        <p:nvGraphicFramePr>
          <p:cNvPr id="636" name="Google Shape;636;p55"/>
          <p:cNvGraphicFramePr/>
          <p:nvPr/>
        </p:nvGraphicFramePr>
        <p:xfrm>
          <a:off x="765225" y="1495048"/>
          <a:ext cx="3000000" cy="3000000"/>
        </p:xfrm>
        <a:graphic>
          <a:graphicData uri="http://schemas.openxmlformats.org/drawingml/2006/table">
            <a:tbl>
              <a:tblPr>
                <a:noFill/>
                <a:tableStyleId>{576A38BC-8F91-4433-A1C3-712ABC5B8AAA}</a:tableStyleId>
              </a:tblPr>
              <a:tblGrid>
                <a:gridCol w="3806775"/>
                <a:gridCol w="3806775"/>
              </a:tblGrid>
              <a:tr h="426700">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Multiprocessor</a:t>
                      </a:r>
                      <a:endParaRPr b="1" sz="16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Multicomputer</a:t>
                      </a:r>
                      <a:endParaRPr b="1" sz="16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752275">
                <a:tc>
                  <a:txBody>
                    <a:bodyPr/>
                    <a:lstStyle/>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It is a </a:t>
                      </a:r>
                      <a:r>
                        <a:rPr lang="en" sz="1500">
                          <a:latin typeface="Times New Roman"/>
                          <a:ea typeface="Times New Roman"/>
                          <a:cs typeface="Times New Roman"/>
                          <a:sym typeface="Times New Roman"/>
                        </a:rPr>
                        <a:t>system with two or more CPUs that allows simultaneous processing of program.</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It is a set of processors connecting by communication network.</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5580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2. Programming of Multiprocessor is easier.</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2. Programming </a:t>
                      </a:r>
                      <a:r>
                        <a:rPr lang="en" sz="1500">
                          <a:latin typeface="Times New Roman"/>
                          <a:ea typeface="Times New Roman"/>
                          <a:cs typeface="Times New Roman"/>
                          <a:sym typeface="Times New Roman"/>
                        </a:rPr>
                        <a:t>of multicomputer is pretty     difficult.</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6377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3. Parallel computing is used.</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3. Distributive computing is used.</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6377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4. It is</a:t>
                      </a:r>
                      <a:r>
                        <a:rPr lang="en" sz="1500">
                          <a:latin typeface="Times New Roman"/>
                          <a:ea typeface="Times New Roman"/>
                          <a:cs typeface="Times New Roman"/>
                          <a:sym typeface="Times New Roman"/>
                        </a:rPr>
                        <a:t> expensive.</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4. Cost of system is less expensive.</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5580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5. It runs slower because it would be in one computer.</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5. It runs faster.</a:t>
                      </a:r>
                      <a:endParaRPr sz="1500">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56"/>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42" name="Google Shape;642;p56"/>
          <p:cNvSpPr txBox="1"/>
          <p:nvPr/>
        </p:nvSpPr>
        <p:spPr>
          <a:xfrm>
            <a:off x="914400" y="446375"/>
            <a:ext cx="5428200" cy="62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2900" u="sng">
                <a:solidFill>
                  <a:srgbClr val="0B5394"/>
                </a:solidFill>
                <a:latin typeface="Times New Roman"/>
                <a:ea typeface="Times New Roman"/>
                <a:cs typeface="Times New Roman"/>
                <a:sym typeface="Times New Roman"/>
              </a:rPr>
              <a:t>Multi core Architecture</a:t>
            </a:r>
            <a:r>
              <a:rPr b="1" i="1" lang="en" sz="2500" u="sng">
                <a:solidFill>
                  <a:srgbClr val="0B5394"/>
                </a:solidFill>
                <a:latin typeface="Times New Roman"/>
                <a:ea typeface="Times New Roman"/>
                <a:cs typeface="Times New Roman"/>
                <a:sym typeface="Times New Roman"/>
              </a:rPr>
              <a:t>—</a:t>
            </a:r>
            <a:endParaRPr/>
          </a:p>
        </p:txBody>
      </p:sp>
      <p:sp>
        <p:nvSpPr>
          <p:cNvPr id="643" name="Google Shape;643;p56"/>
          <p:cNvSpPr txBox="1"/>
          <p:nvPr/>
        </p:nvSpPr>
        <p:spPr>
          <a:xfrm>
            <a:off x="697075" y="1073675"/>
            <a:ext cx="669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Definition:</a:t>
            </a:r>
            <a:endParaRPr b="1" sz="2400">
              <a:latin typeface="Times New Roman"/>
              <a:ea typeface="Times New Roman"/>
              <a:cs typeface="Times New Roman"/>
              <a:sym typeface="Times New Roman"/>
            </a:endParaRPr>
          </a:p>
        </p:txBody>
      </p:sp>
      <p:sp>
        <p:nvSpPr>
          <p:cNvPr id="644" name="Google Shape;644;p56"/>
          <p:cNvSpPr txBox="1"/>
          <p:nvPr/>
        </p:nvSpPr>
        <p:spPr>
          <a:xfrm>
            <a:off x="697075" y="1619978"/>
            <a:ext cx="7989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 multi core architecture ( or a chip multiprocessor) is a general purpose  processor that consists of multiple cores on the same die and can execute programs simultaneously.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Multi-core refers to an architecture in which a single physical processor incorporates the core logic of more than one processors. These single integrated circuit are known as a die.</a:t>
            </a:r>
            <a:endParaRPr sz="2000">
              <a:latin typeface="Times New Roman"/>
              <a:ea typeface="Times New Roman"/>
              <a:cs typeface="Times New Roman"/>
              <a:sym typeface="Times New Roman"/>
            </a:endParaRPr>
          </a:p>
        </p:txBody>
      </p:sp>
      <p:sp>
        <p:nvSpPr>
          <p:cNvPr id="645" name="Google Shape;645;p56"/>
          <p:cNvSpPr txBox="1"/>
          <p:nvPr/>
        </p:nvSpPr>
        <p:spPr>
          <a:xfrm flipH="1" rot="10800000">
            <a:off x="914400" y="1645002"/>
            <a:ext cx="7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57"/>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51" name="Google Shape;651;p57"/>
          <p:cNvSpPr txBox="1"/>
          <p:nvPr/>
        </p:nvSpPr>
        <p:spPr>
          <a:xfrm flipH="1" rot="-944">
            <a:off x="914521" y="1752380"/>
            <a:ext cx="2185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52" name="Google Shape;652;p57"/>
          <p:cNvSpPr txBox="1"/>
          <p:nvPr/>
        </p:nvSpPr>
        <p:spPr>
          <a:xfrm>
            <a:off x="721783" y="1242523"/>
            <a:ext cx="73152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Multi-core architecture can be homogeneous or heterogeneous. Homogeneous processors are those that have identical cores on the chip. Heterogeneous processors have different type of cores on the chip..</a:t>
            </a:r>
            <a:endParaRPr sz="20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58"/>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58" name="Google Shape;658;p58"/>
          <p:cNvSpPr txBox="1"/>
          <p:nvPr/>
        </p:nvSpPr>
        <p:spPr>
          <a:xfrm>
            <a:off x="1179425" y="2775125"/>
            <a:ext cx="4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9" name="Google Shape;659;p58"/>
          <p:cNvSpPr txBox="1"/>
          <p:nvPr/>
        </p:nvSpPr>
        <p:spPr>
          <a:xfrm>
            <a:off x="584200" y="836191"/>
            <a:ext cx="731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Advantages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660" name="Google Shape;660;p58"/>
          <p:cNvSpPr txBox="1"/>
          <p:nvPr/>
        </p:nvSpPr>
        <p:spPr>
          <a:xfrm>
            <a:off x="584200" y="1709848"/>
            <a:ext cx="73152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 can complete more work than single-center processors.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Printed circuit board requires less space in case of utiliziing multi-core processors.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helps to complete complex work too.</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Can finish synchronous work as low recurrence.</a:t>
            </a:r>
            <a:endParaRPr sz="20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59"/>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66" name="Google Shape;666;p59"/>
          <p:cNvSpPr txBox="1"/>
          <p:nvPr/>
        </p:nvSpPr>
        <p:spPr>
          <a:xfrm>
            <a:off x="675925" y="1632900"/>
            <a:ext cx="77898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These are hard to oversee when comp</a:t>
            </a:r>
            <a:r>
              <a:rPr lang="en" sz="2000">
                <a:latin typeface="Times New Roman"/>
                <a:ea typeface="Times New Roman"/>
                <a:cs typeface="Times New Roman"/>
                <a:sym typeface="Times New Roman"/>
              </a:rPr>
              <a:t>ared with single-center processor.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If great power is supplied then,they burn out..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Very expensive.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Become hot while accomplishing more work.</a:t>
            </a:r>
            <a:endParaRPr sz="2000">
              <a:latin typeface="Times New Roman"/>
              <a:ea typeface="Times New Roman"/>
              <a:cs typeface="Times New Roman"/>
              <a:sym typeface="Times New Roman"/>
            </a:endParaRPr>
          </a:p>
        </p:txBody>
      </p:sp>
      <p:sp>
        <p:nvSpPr>
          <p:cNvPr id="667" name="Google Shape;667;p59"/>
          <p:cNvSpPr txBox="1"/>
          <p:nvPr/>
        </p:nvSpPr>
        <p:spPr>
          <a:xfrm>
            <a:off x="675922" y="794895"/>
            <a:ext cx="731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Disadvantages -</a:t>
            </a:r>
            <a:endParaRPr b="1" sz="25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60"/>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73" name="Google Shape;673;p60"/>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4" name="Google Shape;674;p60"/>
          <p:cNvSpPr txBox="1"/>
          <p:nvPr/>
        </p:nvSpPr>
        <p:spPr>
          <a:xfrm>
            <a:off x="651525" y="363000"/>
            <a:ext cx="7895700" cy="48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900" u="sng">
                <a:solidFill>
                  <a:srgbClr val="0B5394"/>
                </a:solidFill>
                <a:latin typeface="Times New Roman"/>
                <a:ea typeface="Times New Roman"/>
                <a:cs typeface="Times New Roman"/>
                <a:sym typeface="Times New Roman"/>
              </a:rPr>
              <a:t>Reverse Polish Notation in Stack</a:t>
            </a:r>
            <a:r>
              <a:rPr b="1" i="1" lang="en" sz="2500" u="sng">
                <a:solidFill>
                  <a:srgbClr val="0B5394"/>
                </a:solidFill>
                <a:latin typeface="Times New Roman"/>
                <a:ea typeface="Times New Roman"/>
                <a:cs typeface="Times New Roman"/>
                <a:sym typeface="Times New Roman"/>
              </a:rPr>
              <a:t>—</a:t>
            </a:r>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Very useful notation to utilize stacks to evaluate arithmetic expressions.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3 notations to evaluate expressions</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1. A + B Infix notation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2. +AB Prefix notation (Polish notation)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3. AB+ Postfix notation (reverse Polish notation)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Reverse Polish Notation is in a form suitable for stack manipulation. Starts by scanning expression from left to right. When operator is found then perform operation with 2 operands in left of operator and replace result place of 2 operands and operator. Then we can continue this until you reach final answer.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Example:</a:t>
            </a: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E</a:t>
            </a:r>
            <a:r>
              <a:rPr lang="en" sz="1600">
                <a:latin typeface="Times New Roman"/>
                <a:ea typeface="Times New Roman"/>
                <a:cs typeface="Times New Roman"/>
                <a:sym typeface="Times New Roman"/>
              </a:rPr>
              <a:t>xpression A*B + C*D is written in RPN as AB*CD*+. And will be computed as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(A*B) CD *+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(A*B)(C*D)+</a:t>
            </a:r>
            <a:endParaRPr sz="16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61"/>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680" name="Google Shape;680;p61"/>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1" name="Google Shape;681;p61"/>
          <p:cNvSpPr txBox="1"/>
          <p:nvPr/>
        </p:nvSpPr>
        <p:spPr>
          <a:xfrm>
            <a:off x="736700" y="620700"/>
            <a:ext cx="6214800" cy="426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900" u="sng">
                <a:solidFill>
                  <a:srgbClr val="0B5394"/>
                </a:solidFill>
                <a:latin typeface="Times New Roman"/>
                <a:ea typeface="Times New Roman"/>
                <a:cs typeface="Times New Roman"/>
                <a:sym typeface="Times New Roman"/>
              </a:rPr>
              <a:t>References</a:t>
            </a:r>
            <a:r>
              <a:rPr b="1" i="1" lang="en" sz="2500" u="sng">
                <a:solidFill>
                  <a:srgbClr val="0B5394"/>
                </a:solidFill>
                <a:latin typeface="Times New Roman"/>
                <a:ea typeface="Times New Roman"/>
                <a:cs typeface="Times New Roman"/>
                <a:sym typeface="Times New Roman"/>
              </a:rPr>
              <a:t>—</a:t>
            </a:r>
            <a:endParaRPr sz="2900" u="sng">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1. </a:t>
            </a:r>
            <a:r>
              <a:rPr lang="en" sz="1700">
                <a:latin typeface="Times New Roman"/>
                <a:ea typeface="Times New Roman"/>
                <a:cs typeface="Times New Roman"/>
                <a:sym typeface="Times New Roman"/>
              </a:rPr>
              <a:t>‘Computer System Architecture’, Morris M. Mano, 3rd edition,Prentice Hall India.</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2. Computer Organization and Achitecture, William Stallings ,8th edition,PHI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3. Computer Organization, Carl Hamachar, Vranesic, McGraw Hill.</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4. </a:t>
            </a:r>
            <a:r>
              <a:rPr lang="en" sz="1700" u="sng">
                <a:solidFill>
                  <a:schemeClr val="hlink"/>
                </a:solidFill>
                <a:latin typeface="Times New Roman"/>
                <a:ea typeface="Times New Roman"/>
                <a:cs typeface="Times New Roman"/>
                <a:sym typeface="Times New Roman"/>
                <a:hlinkClick r:id="rId4"/>
              </a:rPr>
              <a:t>https://www.geeksforgeeks.org</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5. </a:t>
            </a:r>
            <a:r>
              <a:rPr lang="en" sz="1700" u="sng">
                <a:solidFill>
                  <a:schemeClr val="hlink"/>
                </a:solidFill>
                <a:latin typeface="Times New Roman"/>
                <a:ea typeface="Times New Roman"/>
                <a:cs typeface="Times New Roman"/>
                <a:sym typeface="Times New Roman"/>
                <a:hlinkClick r:id="rId5"/>
              </a:rPr>
              <a:t>https://www.researchgate.net</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6. </a:t>
            </a:r>
            <a:r>
              <a:rPr lang="en" sz="1700" u="sng">
                <a:solidFill>
                  <a:schemeClr val="hlink"/>
                </a:solidFill>
                <a:latin typeface="Times New Roman"/>
                <a:ea typeface="Times New Roman"/>
                <a:cs typeface="Times New Roman"/>
                <a:sym typeface="Times New Roman"/>
                <a:hlinkClick r:id="rId6"/>
              </a:rPr>
              <a:t>http://www.cambridgegcsecomputing.org</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7. </a:t>
            </a:r>
            <a:r>
              <a:rPr lang="en" sz="1700" u="sng">
                <a:solidFill>
                  <a:schemeClr val="hlink"/>
                </a:solidFill>
                <a:latin typeface="Times New Roman"/>
                <a:ea typeface="Times New Roman"/>
                <a:cs typeface="Times New Roman"/>
                <a:sym typeface="Times New Roman"/>
                <a:hlinkClick r:id="rId7"/>
              </a:rPr>
              <a:t>https://www.sciencedirect.com</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8. </a:t>
            </a:r>
            <a:r>
              <a:rPr lang="en" sz="1700" u="sng">
                <a:solidFill>
                  <a:schemeClr val="hlink"/>
                </a:solidFill>
                <a:latin typeface="Times New Roman"/>
                <a:ea typeface="Times New Roman"/>
                <a:cs typeface="Times New Roman"/>
                <a:sym typeface="Times New Roman"/>
                <a:hlinkClick r:id="rId8"/>
              </a:rPr>
              <a:t>https://dl.acm.org/profile/81344494349</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682" name="Google Shape;682;p61"/>
          <p:cNvPicPr preferRelativeResize="0"/>
          <p:nvPr/>
        </p:nvPicPr>
        <p:blipFill rotWithShape="1">
          <a:blip r:embed="rId9">
            <a:alphaModFix amt="75000"/>
          </a:blip>
          <a:srcRect b="108502" l="5442" r="2315" t="100359"/>
          <a:stretch/>
        </p:blipFill>
        <p:spPr>
          <a:xfrm flipH="1" rot="10800000">
            <a:off x="5393300" y="3055375"/>
            <a:ext cx="2984750" cy="148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86" name="Google Shape;86;p17"/>
          <p:cNvSpPr txBox="1"/>
          <p:nvPr/>
        </p:nvSpPr>
        <p:spPr>
          <a:xfrm>
            <a:off x="1179425" y="2775125"/>
            <a:ext cx="40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7"/>
          <p:cNvSpPr txBox="1"/>
          <p:nvPr/>
        </p:nvSpPr>
        <p:spPr>
          <a:xfrm>
            <a:off x="720974" y="870428"/>
            <a:ext cx="7315200" cy="285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The special purpose registers perform specific functions for the CPU.</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Example: Instruction Register (IR) is a special purpose register that stores the instruction that is currently being executed.</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ALU</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ALU performs all the arithmetic, logical, and shift operations by providing necessary circuitry that supports these computations.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Control Unit</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control unit fetches the instructions from the main memory, decodes the instructions, and then executes it.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93" name="Google Shape;93;p18"/>
          <p:cNvSpPr txBox="1"/>
          <p:nvPr/>
        </p:nvSpPr>
        <p:spPr>
          <a:xfrm>
            <a:off x="690520" y="632250"/>
            <a:ext cx="7347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900" u="sng">
                <a:solidFill>
                  <a:srgbClr val="0B5394"/>
                </a:solidFill>
                <a:latin typeface="Times New Roman"/>
                <a:ea typeface="Times New Roman"/>
                <a:cs typeface="Times New Roman"/>
                <a:sym typeface="Times New Roman"/>
              </a:rPr>
              <a:t>Instruction Formats</a:t>
            </a:r>
            <a:r>
              <a:rPr b="1" i="1" lang="en" sz="2500" u="sng">
                <a:solidFill>
                  <a:srgbClr val="0B5394"/>
                </a:solidFill>
                <a:latin typeface="Times New Roman"/>
                <a:ea typeface="Times New Roman"/>
                <a:cs typeface="Times New Roman"/>
                <a:sym typeface="Times New Roman"/>
              </a:rPr>
              <a:t>—</a:t>
            </a:r>
            <a:endParaRPr b="1" i="1" sz="2500" u="sng">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i="1" sz="900" u="sng">
              <a:solidFill>
                <a:srgbClr val="0B5394"/>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An Instruction is composed of Operation Code (OPCODE) and Operand.</a:t>
            </a:r>
            <a:endParaRPr sz="17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The first part of the instruction specifies the task to be perform</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called OPCODE and second part of the instruction is data to be operand on, and it is called Operand. Now, operand of instruction can be in various forms such that 8-bit or 16-bit data, 8-bit or 16-bit address, register or memory address etc. So, instruction format may be different in different instructions. </a:t>
            </a:r>
            <a:r>
              <a:rPr b="1" lang="en" sz="1700">
                <a:latin typeface="Times New Roman"/>
                <a:ea typeface="Times New Roman"/>
                <a:cs typeface="Times New Roman"/>
                <a:sym typeface="Times New Roman"/>
              </a:rPr>
              <a:t>An instruction format is the layout of the bits of an instruction, in terms of constituent fields.</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Therefore, generally an instruction is of the following form-</a:t>
            </a:r>
            <a:r>
              <a:rPr lang="e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99" name="Google Shape;99;p19"/>
          <p:cNvSpPr/>
          <p:nvPr/>
        </p:nvSpPr>
        <p:spPr>
          <a:xfrm>
            <a:off x="918800" y="730075"/>
            <a:ext cx="5388300" cy="3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9"/>
          <p:cNvCxnSpPr>
            <a:stCxn id="99" idx="0"/>
            <a:endCxn id="99" idx="2"/>
          </p:cNvCxnSpPr>
          <p:nvPr/>
        </p:nvCxnSpPr>
        <p:spPr>
          <a:xfrm>
            <a:off x="3612950" y="730075"/>
            <a:ext cx="0" cy="3063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9"/>
          <p:cNvSpPr txBox="1"/>
          <p:nvPr/>
        </p:nvSpPr>
        <p:spPr>
          <a:xfrm>
            <a:off x="898050" y="730075"/>
            <a:ext cx="734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OPCODE-FIELD                         Address-Field</a:t>
            </a:r>
            <a:endParaRPr b="1" sz="1500">
              <a:latin typeface="Times New Roman"/>
              <a:ea typeface="Times New Roman"/>
              <a:cs typeface="Times New Roman"/>
              <a:sym typeface="Times New Roman"/>
            </a:endParaRPr>
          </a:p>
        </p:txBody>
      </p:sp>
      <p:sp>
        <p:nvSpPr>
          <p:cNvPr id="102" name="Google Shape;102;p19"/>
          <p:cNvSpPr txBox="1"/>
          <p:nvPr/>
        </p:nvSpPr>
        <p:spPr>
          <a:xfrm>
            <a:off x="857575" y="1342400"/>
            <a:ext cx="734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Generally, based on the address </a:t>
            </a:r>
            <a:r>
              <a:rPr lang="en" sz="1700">
                <a:latin typeface="Times New Roman"/>
                <a:ea typeface="Times New Roman"/>
                <a:cs typeface="Times New Roman"/>
                <a:sym typeface="Times New Roman"/>
              </a:rPr>
              <a:t>field, four common instruction formats are</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Available and they are-</a:t>
            </a:r>
            <a:endParaRPr sz="1700">
              <a:latin typeface="Times New Roman"/>
              <a:ea typeface="Times New Roman"/>
              <a:cs typeface="Times New Roman"/>
              <a:sym typeface="Times New Roman"/>
            </a:endParaRPr>
          </a:p>
        </p:txBody>
      </p:sp>
      <p:sp>
        <p:nvSpPr>
          <p:cNvPr id="103" name="Google Shape;103;p19"/>
          <p:cNvSpPr txBox="1"/>
          <p:nvPr/>
        </p:nvSpPr>
        <p:spPr>
          <a:xfrm>
            <a:off x="959625" y="2322100"/>
            <a:ext cx="734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  </a:t>
            </a:r>
            <a:r>
              <a:rPr b="1" lang="en" sz="1900">
                <a:latin typeface="Times New Roman"/>
                <a:ea typeface="Times New Roman"/>
                <a:cs typeface="Times New Roman"/>
                <a:sym typeface="Times New Roman"/>
              </a:rPr>
              <a:t>Zero- Address Instruction</a:t>
            </a:r>
            <a:endParaRPr b="1" sz="1900">
              <a:latin typeface="Times New Roman"/>
              <a:ea typeface="Times New Roman"/>
              <a:cs typeface="Times New Roman"/>
              <a:sym typeface="Times New Roman"/>
            </a:endParaRPr>
          </a:p>
        </p:txBody>
      </p:sp>
      <p:sp>
        <p:nvSpPr>
          <p:cNvPr id="104" name="Google Shape;104;p19"/>
          <p:cNvSpPr/>
          <p:nvPr/>
        </p:nvSpPr>
        <p:spPr>
          <a:xfrm>
            <a:off x="1000450" y="2567025"/>
            <a:ext cx="142800" cy="10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959625" y="3036475"/>
            <a:ext cx="5388300" cy="3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latin typeface="Times New Roman"/>
                <a:ea typeface="Times New Roman"/>
                <a:cs typeface="Times New Roman"/>
                <a:sym typeface="Times New Roman"/>
              </a:rPr>
              <a:t> OPCODE- FIELD                                     NIL</a:t>
            </a:r>
            <a:endParaRPr b="1">
              <a:latin typeface="Times New Roman"/>
              <a:ea typeface="Times New Roman"/>
              <a:cs typeface="Times New Roman"/>
              <a:sym typeface="Times New Roman"/>
            </a:endParaRPr>
          </a:p>
        </p:txBody>
      </p:sp>
      <p:cxnSp>
        <p:nvCxnSpPr>
          <p:cNvPr id="106" name="Google Shape;106;p19"/>
          <p:cNvCxnSpPr>
            <a:stCxn id="105" idx="0"/>
            <a:endCxn id="105" idx="2"/>
          </p:cNvCxnSpPr>
          <p:nvPr/>
        </p:nvCxnSpPr>
        <p:spPr>
          <a:xfrm>
            <a:off x="3653775" y="3036475"/>
            <a:ext cx="0" cy="3063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9"/>
          <p:cNvSpPr txBox="1"/>
          <p:nvPr/>
        </p:nvSpPr>
        <p:spPr>
          <a:xfrm>
            <a:off x="1020850" y="3607975"/>
            <a:ext cx="734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For example,</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PUSH A  i.e. , insert the content of A into the stack</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13" name="Google Shape;113;p20"/>
          <p:cNvSpPr/>
          <p:nvPr/>
        </p:nvSpPr>
        <p:spPr>
          <a:xfrm>
            <a:off x="755500" y="607600"/>
            <a:ext cx="244800" cy="20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1000300" y="486400"/>
            <a:ext cx="734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 One- Address Instructions</a:t>
            </a:r>
            <a:endParaRPr b="1" sz="1700">
              <a:latin typeface="Times New Roman"/>
              <a:ea typeface="Times New Roman"/>
              <a:cs typeface="Times New Roman"/>
              <a:sym typeface="Times New Roman"/>
            </a:endParaRPr>
          </a:p>
        </p:txBody>
      </p:sp>
      <p:sp>
        <p:nvSpPr>
          <p:cNvPr id="115" name="Google Shape;115;p20"/>
          <p:cNvSpPr txBox="1"/>
          <p:nvPr/>
        </p:nvSpPr>
        <p:spPr>
          <a:xfrm>
            <a:off x="714675" y="811600"/>
            <a:ext cx="73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20"/>
          <p:cNvSpPr/>
          <p:nvPr/>
        </p:nvSpPr>
        <p:spPr>
          <a:xfrm>
            <a:off x="959625" y="929450"/>
            <a:ext cx="60210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0"/>
          <p:cNvCxnSpPr>
            <a:stCxn id="116" idx="0"/>
            <a:endCxn id="116" idx="2"/>
          </p:cNvCxnSpPr>
          <p:nvPr/>
        </p:nvCxnSpPr>
        <p:spPr>
          <a:xfrm>
            <a:off x="3970125" y="929450"/>
            <a:ext cx="0" cy="3471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20"/>
          <p:cNvSpPr txBox="1"/>
          <p:nvPr/>
        </p:nvSpPr>
        <p:spPr>
          <a:xfrm>
            <a:off x="959625" y="970275"/>
            <a:ext cx="73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OPCODE- Field                                        Address 1</a:t>
            </a:r>
            <a:endParaRPr b="1"/>
          </a:p>
        </p:txBody>
      </p:sp>
      <p:sp>
        <p:nvSpPr>
          <p:cNvPr id="119" name="Google Shape;119;p20"/>
          <p:cNvSpPr txBox="1"/>
          <p:nvPr/>
        </p:nvSpPr>
        <p:spPr>
          <a:xfrm>
            <a:off x="918800" y="1500950"/>
            <a:ext cx="734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For example,</a:t>
            </a:r>
            <a:endParaRPr sz="1600"/>
          </a:p>
          <a:p>
            <a:pPr indent="0" lvl="0" marL="0" rtl="0" algn="l">
              <a:spcBef>
                <a:spcPts val="0"/>
              </a:spcBef>
              <a:spcAft>
                <a:spcPts val="0"/>
              </a:spcAft>
              <a:buNone/>
            </a:pPr>
            <a:r>
              <a:rPr lang="en" sz="1600"/>
              <a:t>ADD B     i.e., Accumulator ← Accumulator + B</a:t>
            </a:r>
            <a:endParaRPr sz="1600"/>
          </a:p>
        </p:txBody>
      </p:sp>
      <p:sp>
        <p:nvSpPr>
          <p:cNvPr id="120" name="Google Shape;120;p20"/>
          <p:cNvSpPr/>
          <p:nvPr/>
        </p:nvSpPr>
        <p:spPr>
          <a:xfrm>
            <a:off x="673875" y="2358200"/>
            <a:ext cx="244800" cy="20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918800" y="2178050"/>
            <a:ext cx="734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 Two- Address Instructions</a:t>
            </a:r>
            <a:endParaRPr b="1" sz="1700">
              <a:latin typeface="Times New Roman"/>
              <a:ea typeface="Times New Roman"/>
              <a:cs typeface="Times New Roman"/>
              <a:sym typeface="Times New Roman"/>
            </a:endParaRPr>
          </a:p>
        </p:txBody>
      </p:sp>
      <p:sp>
        <p:nvSpPr>
          <p:cNvPr id="122" name="Google Shape;122;p20"/>
          <p:cNvSpPr/>
          <p:nvPr/>
        </p:nvSpPr>
        <p:spPr>
          <a:xfrm>
            <a:off x="959625" y="2746000"/>
            <a:ext cx="60210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0"/>
          <p:cNvCxnSpPr/>
          <p:nvPr/>
        </p:nvCxnSpPr>
        <p:spPr>
          <a:xfrm>
            <a:off x="2919050" y="27664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20"/>
          <p:cNvCxnSpPr/>
          <p:nvPr/>
        </p:nvCxnSpPr>
        <p:spPr>
          <a:xfrm>
            <a:off x="4980525" y="2725600"/>
            <a:ext cx="0" cy="4287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20"/>
          <p:cNvSpPr txBox="1"/>
          <p:nvPr/>
        </p:nvSpPr>
        <p:spPr>
          <a:xfrm>
            <a:off x="959625" y="2786825"/>
            <a:ext cx="73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OPCODE- Field                     Address 1                    Address 2    </a:t>
            </a:r>
            <a:endParaRPr b="1"/>
          </a:p>
        </p:txBody>
      </p:sp>
      <p:sp>
        <p:nvSpPr>
          <p:cNvPr id="126" name="Google Shape;126;p20"/>
          <p:cNvSpPr txBox="1"/>
          <p:nvPr/>
        </p:nvSpPr>
        <p:spPr>
          <a:xfrm>
            <a:off x="959625" y="3195050"/>
            <a:ext cx="734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For example,</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ADD A, B    i.e.,    A ← A+B</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746038" y="-420125"/>
            <a:ext cx="10636075" cy="5983749"/>
          </a:xfrm>
          <a:prstGeom prst="rect">
            <a:avLst/>
          </a:prstGeom>
          <a:noFill/>
          <a:ln>
            <a:noFill/>
          </a:ln>
        </p:spPr>
      </p:pic>
      <p:sp>
        <p:nvSpPr>
          <p:cNvPr id="132" name="Google Shape;132;p21"/>
          <p:cNvSpPr/>
          <p:nvPr/>
        </p:nvSpPr>
        <p:spPr>
          <a:xfrm>
            <a:off x="694275" y="587200"/>
            <a:ext cx="204000" cy="12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nvSpPr>
        <p:spPr>
          <a:xfrm>
            <a:off x="918800" y="403500"/>
            <a:ext cx="734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Three- Address Instructions</a:t>
            </a:r>
            <a:endParaRPr b="1" sz="1700">
              <a:latin typeface="Lato"/>
              <a:ea typeface="Lato"/>
              <a:cs typeface="Lato"/>
              <a:sym typeface="Lato"/>
            </a:endParaRPr>
          </a:p>
        </p:txBody>
      </p:sp>
      <p:sp>
        <p:nvSpPr>
          <p:cNvPr id="134" name="Google Shape;134;p21"/>
          <p:cNvSpPr/>
          <p:nvPr/>
        </p:nvSpPr>
        <p:spPr>
          <a:xfrm>
            <a:off x="898375" y="934175"/>
            <a:ext cx="70008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1"/>
          <p:cNvCxnSpPr/>
          <p:nvPr/>
        </p:nvCxnSpPr>
        <p:spPr>
          <a:xfrm>
            <a:off x="2531250" y="954575"/>
            <a:ext cx="20400" cy="3879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1"/>
          <p:cNvCxnSpPr>
            <a:stCxn id="134" idx="0"/>
            <a:endCxn id="134" idx="2"/>
          </p:cNvCxnSpPr>
          <p:nvPr/>
        </p:nvCxnSpPr>
        <p:spPr>
          <a:xfrm>
            <a:off x="4398775" y="934175"/>
            <a:ext cx="0" cy="3963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1"/>
          <p:cNvCxnSpPr/>
          <p:nvPr/>
        </p:nvCxnSpPr>
        <p:spPr>
          <a:xfrm>
            <a:off x="6123525" y="934175"/>
            <a:ext cx="20400" cy="408300"/>
          </a:xfrm>
          <a:prstGeom prst="straightConnector1">
            <a:avLst/>
          </a:prstGeom>
          <a:noFill/>
          <a:ln cap="flat" cmpd="sng" w="9525">
            <a:solidFill>
              <a:schemeClr val="dk2"/>
            </a:solidFill>
            <a:prstDash val="solid"/>
            <a:round/>
            <a:headEnd len="med" w="med" type="none"/>
            <a:tailEnd len="med" w="med" type="none"/>
          </a:ln>
        </p:spPr>
      </p:cxnSp>
      <p:sp>
        <p:nvSpPr>
          <p:cNvPr id="138" name="Google Shape;138;p21"/>
          <p:cNvSpPr txBox="1"/>
          <p:nvPr/>
        </p:nvSpPr>
        <p:spPr>
          <a:xfrm>
            <a:off x="898375" y="954575"/>
            <a:ext cx="73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OPCODE- Field             Address  1                              Address  2                 Address  3</a:t>
            </a:r>
            <a:endParaRPr b="1">
              <a:latin typeface="Times New Roman"/>
              <a:ea typeface="Times New Roman"/>
              <a:cs typeface="Times New Roman"/>
              <a:sym typeface="Times New Roman"/>
            </a:endParaRPr>
          </a:p>
        </p:txBody>
      </p:sp>
      <p:sp>
        <p:nvSpPr>
          <p:cNvPr id="139" name="Google Shape;139;p21"/>
          <p:cNvSpPr txBox="1"/>
          <p:nvPr/>
        </p:nvSpPr>
        <p:spPr>
          <a:xfrm>
            <a:off x="857575" y="1526075"/>
            <a:ext cx="734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For example,</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ADD A, B, C     i.e.,    A ← B + C</a:t>
            </a:r>
            <a:endParaRPr sz="1600">
              <a:latin typeface="Times New Roman"/>
              <a:ea typeface="Times New Roman"/>
              <a:cs typeface="Times New Roman"/>
              <a:sym typeface="Times New Roman"/>
            </a:endParaRPr>
          </a:p>
        </p:txBody>
      </p:sp>
      <p:sp>
        <p:nvSpPr>
          <p:cNvPr id="140" name="Google Shape;140;p21"/>
          <p:cNvSpPr txBox="1"/>
          <p:nvPr/>
        </p:nvSpPr>
        <p:spPr>
          <a:xfrm>
            <a:off x="898050" y="2386775"/>
            <a:ext cx="7347900" cy="304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Instruction Length: </a:t>
            </a:r>
            <a:r>
              <a:rPr lang="en" sz="1700">
                <a:latin typeface="Times New Roman"/>
                <a:ea typeface="Times New Roman"/>
                <a:cs typeface="Times New Roman"/>
                <a:sym typeface="Times New Roman"/>
              </a:rPr>
              <a:t>Instruction length depends upon the memory size, Memory organization, bus structure,  processor complexity and processor speed.</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Some of the factors for determining number of bits for addressing are–</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Number</a:t>
            </a:r>
            <a:r>
              <a:rPr lang="en" sz="1700">
                <a:latin typeface="Times New Roman"/>
                <a:ea typeface="Times New Roman"/>
                <a:cs typeface="Times New Roman"/>
                <a:sym typeface="Times New Roman"/>
              </a:rPr>
              <a:t> of addressing modes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 Number of  operands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~Number of Register in the register set</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~Address range of referencing memory</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Lato"/>
                <a:ea typeface="Lato"/>
                <a:cs typeface="Lato"/>
                <a:sym typeface="Lato"/>
              </a:rPr>
              <a:t>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