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72" r:id="rId6"/>
    <p:sldId id="281" r:id="rId7"/>
    <p:sldId id="274" r:id="rId8"/>
    <p:sldId id="275" r:id="rId9"/>
    <p:sldId id="276" r:id="rId10"/>
    <p:sldId id="277" r:id="rId11"/>
    <p:sldId id="278" r:id="rId12"/>
    <p:sldId id="279" r:id="rId13"/>
    <p:sldId id="280" r:id="rId14"/>
    <p:sldId id="282" r:id="rId15"/>
    <p:sldId id="300" r:id="rId16"/>
    <p:sldId id="301" r:id="rId17"/>
    <p:sldId id="284" r:id="rId18"/>
    <p:sldId id="285" r:id="rId19"/>
    <p:sldId id="302" r:id="rId20"/>
    <p:sldId id="303" r:id="rId21"/>
    <p:sldId id="304" r:id="rId22"/>
    <p:sldId id="305" r:id="rId23"/>
    <p:sldId id="287" r:id="rId24"/>
    <p:sldId id="288" r:id="rId25"/>
    <p:sldId id="289" r:id="rId26"/>
    <p:sldId id="290" r:id="rId27"/>
    <p:sldId id="291" r:id="rId28"/>
    <p:sldId id="309" r:id="rId29"/>
    <p:sldId id="308" r:id="rId30"/>
    <p:sldId id="306" r:id="rId31"/>
    <p:sldId id="292" r:id="rId32"/>
    <p:sldId id="310"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4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B9C6F-9AA2-4B9B-B92D-700A16010C0F}"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IN"/>
        </a:p>
      </dgm:t>
    </dgm:pt>
    <dgm:pt modelId="{84D2A84A-9B77-4542-94C1-0E5C1581D906}">
      <dgm:prSet phldrT="[Text]"/>
      <dgm:spPr/>
      <dgm:t>
        <a:bodyPr/>
        <a:lstStyle/>
        <a:p>
          <a:r>
            <a:rPr lang="en-US" dirty="0"/>
            <a:t>Netra Shah (NPS210000)</a:t>
          </a:r>
          <a:endParaRPr lang="en-IN" dirty="0"/>
        </a:p>
      </dgm:t>
    </dgm:pt>
    <dgm:pt modelId="{B3B2BA14-DCFE-4AF0-870F-73AC03ECB4B4}" type="parTrans" cxnId="{C50D36FC-19D8-40AB-9D5E-52383E0B782F}">
      <dgm:prSet/>
      <dgm:spPr/>
      <dgm:t>
        <a:bodyPr/>
        <a:lstStyle/>
        <a:p>
          <a:endParaRPr lang="en-IN"/>
        </a:p>
      </dgm:t>
    </dgm:pt>
    <dgm:pt modelId="{5CA13D5B-62B1-4412-8616-28A33138EA10}" type="sibTrans" cxnId="{C50D36FC-19D8-40AB-9D5E-52383E0B782F}">
      <dgm:prSet/>
      <dgm:spPr/>
      <dgm:t>
        <a:bodyPr/>
        <a:lstStyle/>
        <a:p>
          <a:endParaRPr lang="en-IN"/>
        </a:p>
      </dgm:t>
    </dgm:pt>
    <dgm:pt modelId="{84B0B316-EDC5-423D-A42D-B41E293FBCF3}">
      <dgm:prSet phldrT="[Text]"/>
      <dgm:spPr/>
      <dgm:t>
        <a:bodyPr/>
        <a:lstStyle/>
        <a:p>
          <a:r>
            <a:rPr lang="en-US" dirty="0"/>
            <a:t>Suchith Natraj Javali  (SXJ200024)</a:t>
          </a:r>
          <a:endParaRPr lang="en-IN" dirty="0"/>
        </a:p>
      </dgm:t>
    </dgm:pt>
    <dgm:pt modelId="{FA35A37F-1213-4D79-8741-17F8339FA16F}" type="parTrans" cxnId="{E71F4181-82B3-4534-A40A-3633A7FD2EED}">
      <dgm:prSet/>
      <dgm:spPr/>
      <dgm:t>
        <a:bodyPr/>
        <a:lstStyle/>
        <a:p>
          <a:endParaRPr lang="en-IN"/>
        </a:p>
      </dgm:t>
    </dgm:pt>
    <dgm:pt modelId="{831A392D-F295-49EB-9877-B71FE1799815}" type="sibTrans" cxnId="{E71F4181-82B3-4534-A40A-3633A7FD2EED}">
      <dgm:prSet/>
      <dgm:spPr/>
      <dgm:t>
        <a:bodyPr/>
        <a:lstStyle/>
        <a:p>
          <a:endParaRPr lang="en-IN"/>
        </a:p>
      </dgm:t>
    </dgm:pt>
    <dgm:pt modelId="{17752F18-6D98-4F00-99D6-EF213847D0E7}" type="pres">
      <dgm:prSet presAssocID="{5E3B9C6F-9AA2-4B9B-B92D-700A16010C0F}" presName="vert0" presStyleCnt="0">
        <dgm:presLayoutVars>
          <dgm:dir/>
          <dgm:animOne val="branch"/>
          <dgm:animLvl val="lvl"/>
        </dgm:presLayoutVars>
      </dgm:prSet>
      <dgm:spPr/>
    </dgm:pt>
    <dgm:pt modelId="{AC4DE745-4010-42CB-9C3B-FB195AEED2B2}" type="pres">
      <dgm:prSet presAssocID="{84D2A84A-9B77-4542-94C1-0E5C1581D906}" presName="thickLine" presStyleLbl="alignNode1" presStyleIdx="0" presStyleCnt="2"/>
      <dgm:spPr/>
    </dgm:pt>
    <dgm:pt modelId="{DFD60C44-230D-4D16-B6FC-141859677619}" type="pres">
      <dgm:prSet presAssocID="{84D2A84A-9B77-4542-94C1-0E5C1581D906}" presName="horz1" presStyleCnt="0"/>
      <dgm:spPr/>
    </dgm:pt>
    <dgm:pt modelId="{F7ABA03F-927D-4484-8E00-6FA0977F063B}" type="pres">
      <dgm:prSet presAssocID="{84D2A84A-9B77-4542-94C1-0E5C1581D906}" presName="tx1" presStyleLbl="revTx" presStyleIdx="0" presStyleCnt="2"/>
      <dgm:spPr/>
    </dgm:pt>
    <dgm:pt modelId="{C28BAF33-CE2D-4BED-9C09-25F174937A5B}" type="pres">
      <dgm:prSet presAssocID="{84D2A84A-9B77-4542-94C1-0E5C1581D906}" presName="vert1" presStyleCnt="0"/>
      <dgm:spPr/>
    </dgm:pt>
    <dgm:pt modelId="{01A64EAC-B659-40DD-B08B-18E7AE1507D2}" type="pres">
      <dgm:prSet presAssocID="{84B0B316-EDC5-423D-A42D-B41E293FBCF3}" presName="thickLine" presStyleLbl="alignNode1" presStyleIdx="1" presStyleCnt="2"/>
      <dgm:spPr/>
    </dgm:pt>
    <dgm:pt modelId="{7B20DF7C-1F32-469D-B0A3-054F9B787BC7}" type="pres">
      <dgm:prSet presAssocID="{84B0B316-EDC5-423D-A42D-B41E293FBCF3}" presName="horz1" presStyleCnt="0"/>
      <dgm:spPr/>
    </dgm:pt>
    <dgm:pt modelId="{9C752396-70E4-425C-9970-6671A0E7ECC5}" type="pres">
      <dgm:prSet presAssocID="{84B0B316-EDC5-423D-A42D-B41E293FBCF3}" presName="tx1" presStyleLbl="revTx" presStyleIdx="1" presStyleCnt="2"/>
      <dgm:spPr/>
    </dgm:pt>
    <dgm:pt modelId="{55DEE0CA-42FA-4BEB-AEE9-F6B4E41E6CAD}" type="pres">
      <dgm:prSet presAssocID="{84B0B316-EDC5-423D-A42D-B41E293FBCF3}" presName="vert1" presStyleCnt="0"/>
      <dgm:spPr/>
    </dgm:pt>
  </dgm:ptLst>
  <dgm:cxnLst>
    <dgm:cxn modelId="{88D31417-08BC-43C8-94A3-A27E9C8067BD}" type="presOf" srcId="{84D2A84A-9B77-4542-94C1-0E5C1581D906}" destId="{F7ABA03F-927D-4484-8E00-6FA0977F063B}" srcOrd="0" destOrd="0" presId="urn:microsoft.com/office/officeart/2008/layout/LinedList"/>
    <dgm:cxn modelId="{2370DA20-9DF9-462D-B77E-ABA7DF9025A0}" type="presOf" srcId="{84B0B316-EDC5-423D-A42D-B41E293FBCF3}" destId="{9C752396-70E4-425C-9970-6671A0E7ECC5}" srcOrd="0" destOrd="0" presId="urn:microsoft.com/office/officeart/2008/layout/LinedList"/>
    <dgm:cxn modelId="{E71F4181-82B3-4534-A40A-3633A7FD2EED}" srcId="{5E3B9C6F-9AA2-4B9B-B92D-700A16010C0F}" destId="{84B0B316-EDC5-423D-A42D-B41E293FBCF3}" srcOrd="1" destOrd="0" parTransId="{FA35A37F-1213-4D79-8741-17F8339FA16F}" sibTransId="{831A392D-F295-49EB-9877-B71FE1799815}"/>
    <dgm:cxn modelId="{6A1D3199-EBB8-4923-BA24-B9F3FB58850D}" type="presOf" srcId="{5E3B9C6F-9AA2-4B9B-B92D-700A16010C0F}" destId="{17752F18-6D98-4F00-99D6-EF213847D0E7}" srcOrd="0" destOrd="0" presId="urn:microsoft.com/office/officeart/2008/layout/LinedList"/>
    <dgm:cxn modelId="{C50D36FC-19D8-40AB-9D5E-52383E0B782F}" srcId="{5E3B9C6F-9AA2-4B9B-B92D-700A16010C0F}" destId="{84D2A84A-9B77-4542-94C1-0E5C1581D906}" srcOrd="0" destOrd="0" parTransId="{B3B2BA14-DCFE-4AF0-870F-73AC03ECB4B4}" sibTransId="{5CA13D5B-62B1-4412-8616-28A33138EA10}"/>
    <dgm:cxn modelId="{451664E7-FBB1-40B5-9520-5BAC9A465163}" type="presParOf" srcId="{17752F18-6D98-4F00-99D6-EF213847D0E7}" destId="{AC4DE745-4010-42CB-9C3B-FB195AEED2B2}" srcOrd="0" destOrd="0" presId="urn:microsoft.com/office/officeart/2008/layout/LinedList"/>
    <dgm:cxn modelId="{51A0375B-123F-468E-B009-59472FDEF02E}" type="presParOf" srcId="{17752F18-6D98-4F00-99D6-EF213847D0E7}" destId="{DFD60C44-230D-4D16-B6FC-141859677619}" srcOrd="1" destOrd="0" presId="urn:microsoft.com/office/officeart/2008/layout/LinedList"/>
    <dgm:cxn modelId="{8C2E12B1-3179-46EC-8E14-399A46D917CB}" type="presParOf" srcId="{DFD60C44-230D-4D16-B6FC-141859677619}" destId="{F7ABA03F-927D-4484-8E00-6FA0977F063B}" srcOrd="0" destOrd="0" presId="urn:microsoft.com/office/officeart/2008/layout/LinedList"/>
    <dgm:cxn modelId="{28EE88C6-EC53-44E2-B84F-F2B2B1281B96}" type="presParOf" srcId="{DFD60C44-230D-4D16-B6FC-141859677619}" destId="{C28BAF33-CE2D-4BED-9C09-25F174937A5B}" srcOrd="1" destOrd="0" presId="urn:microsoft.com/office/officeart/2008/layout/LinedList"/>
    <dgm:cxn modelId="{023D4D7C-08D3-40C9-A817-605F577AEF99}" type="presParOf" srcId="{17752F18-6D98-4F00-99D6-EF213847D0E7}" destId="{01A64EAC-B659-40DD-B08B-18E7AE1507D2}" srcOrd="2" destOrd="0" presId="urn:microsoft.com/office/officeart/2008/layout/LinedList"/>
    <dgm:cxn modelId="{C61D5EFE-367B-44BD-AEF0-AD6C4EAB0F04}" type="presParOf" srcId="{17752F18-6D98-4F00-99D6-EF213847D0E7}" destId="{7B20DF7C-1F32-469D-B0A3-054F9B787BC7}" srcOrd="3" destOrd="0" presId="urn:microsoft.com/office/officeart/2008/layout/LinedList"/>
    <dgm:cxn modelId="{D32A08AD-EE8A-465E-805F-EA4C1F14F1AE}" type="presParOf" srcId="{7B20DF7C-1F32-469D-B0A3-054F9B787BC7}" destId="{9C752396-70E4-425C-9970-6671A0E7ECC5}" srcOrd="0" destOrd="0" presId="urn:microsoft.com/office/officeart/2008/layout/LinedList"/>
    <dgm:cxn modelId="{6E00A8D9-988E-4AB2-8D5A-5BB45E83EB21}" type="presParOf" srcId="{7B20DF7C-1F32-469D-B0A3-054F9B787BC7}" destId="{55DEE0CA-42FA-4BEB-AEE9-F6B4E41E6CA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DE745-4010-42CB-9C3B-FB195AEED2B2}">
      <dsp:nvSpPr>
        <dsp:cNvPr id="0" name=""/>
        <dsp:cNvSpPr/>
      </dsp:nvSpPr>
      <dsp:spPr>
        <a:xfrm>
          <a:off x="0" y="0"/>
          <a:ext cx="3967579" cy="0"/>
        </a:xfrm>
        <a:prstGeom prst="lin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w="9525" cap="flat" cmpd="sng" algn="ctr">
          <a:solidFill>
            <a:schemeClr val="accent1">
              <a:hueOff val="0"/>
              <a:satOff val="0"/>
              <a:lumOff val="0"/>
              <a:alphaOff val="0"/>
            </a:schemeClr>
          </a:solidFill>
          <a:miter lim="800000"/>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7ABA03F-927D-4484-8E00-6FA0977F063B}">
      <dsp:nvSpPr>
        <dsp:cNvPr id="0" name=""/>
        <dsp:cNvSpPr/>
      </dsp:nvSpPr>
      <dsp:spPr>
        <a:xfrm>
          <a:off x="0" y="0"/>
          <a:ext cx="3967579" cy="5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Netra Shah (NPS210000)</a:t>
          </a:r>
          <a:endParaRPr lang="en-IN" sz="2200" kern="1200" dirty="0"/>
        </a:p>
      </dsp:txBody>
      <dsp:txXfrm>
        <a:off x="0" y="0"/>
        <a:ext cx="3967579" cy="513828"/>
      </dsp:txXfrm>
    </dsp:sp>
    <dsp:sp modelId="{01A64EAC-B659-40DD-B08B-18E7AE1507D2}">
      <dsp:nvSpPr>
        <dsp:cNvPr id="0" name=""/>
        <dsp:cNvSpPr/>
      </dsp:nvSpPr>
      <dsp:spPr>
        <a:xfrm>
          <a:off x="0" y="513828"/>
          <a:ext cx="3967579" cy="0"/>
        </a:xfrm>
        <a:prstGeom prst="line">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100000"/>
                <a:shade val="100000"/>
                <a:satMod val="155000"/>
              </a:schemeClr>
            </a:gs>
          </a:gsLst>
          <a:lin ang="16200000" scaled="0"/>
        </a:gradFill>
        <a:ln w="9525" cap="flat" cmpd="sng" algn="ctr">
          <a:solidFill>
            <a:schemeClr val="accent1">
              <a:hueOff val="0"/>
              <a:satOff val="0"/>
              <a:lumOff val="0"/>
              <a:alphaOff val="0"/>
            </a:schemeClr>
          </a:solidFill>
          <a:miter lim="800000"/>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9C752396-70E4-425C-9970-6671A0E7ECC5}">
      <dsp:nvSpPr>
        <dsp:cNvPr id="0" name=""/>
        <dsp:cNvSpPr/>
      </dsp:nvSpPr>
      <dsp:spPr>
        <a:xfrm>
          <a:off x="0" y="513828"/>
          <a:ext cx="3967579" cy="51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Suchith Natraj Javali  (SXJ200024)</a:t>
          </a:r>
          <a:endParaRPr lang="en-IN" sz="2200" kern="1200" dirty="0"/>
        </a:p>
      </dsp:txBody>
      <dsp:txXfrm>
        <a:off x="0" y="513828"/>
        <a:ext cx="3967579" cy="51382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11/26/2021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11/26/2021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11/26/2021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11/26/2021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11/26/2021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11/26/2021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11/26/2021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11/26/2021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11/26/2021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CACHE DESIGN</a:t>
            </a:r>
          </a:p>
        </p:txBody>
      </p:sp>
      <p:sp>
        <p:nvSpPr>
          <p:cNvPr id="5" name="Subtitle 4"/>
          <p:cNvSpPr>
            <a:spLocks noGrp="1"/>
          </p:cNvSpPr>
          <p:nvPr>
            <p:ph type="subTitle" idx="1"/>
          </p:nvPr>
        </p:nvSpPr>
        <p:spPr/>
        <p:txBody>
          <a:bodyPr/>
          <a:lstStyle/>
          <a:p>
            <a:r>
              <a:rPr lang="en-US" dirty="0"/>
              <a:t>Fall 21 project 2</a:t>
            </a:r>
          </a:p>
        </p:txBody>
      </p:sp>
      <p:graphicFrame>
        <p:nvGraphicFramePr>
          <p:cNvPr id="7" name="Diagram 6">
            <a:extLst>
              <a:ext uri="{FF2B5EF4-FFF2-40B4-BE49-F238E27FC236}">
                <a16:creationId xmlns:a16="http://schemas.microsoft.com/office/drawing/2014/main" id="{8139AEA8-2AF6-447D-B204-DD821A8BDA08}"/>
              </a:ext>
            </a:extLst>
          </p:cNvPr>
          <p:cNvGraphicFramePr/>
          <p:nvPr>
            <p:extLst>
              <p:ext uri="{D42A27DB-BD31-4B8C-83A1-F6EECF244321}">
                <p14:modId xmlns:p14="http://schemas.microsoft.com/office/powerpoint/2010/main" val="3314485535"/>
              </p:ext>
            </p:extLst>
          </p:nvPr>
        </p:nvGraphicFramePr>
        <p:xfrm>
          <a:off x="1622777" y="4273550"/>
          <a:ext cx="3967579" cy="1027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1DCF-D219-4CF1-A050-F0B5FE380977}"/>
              </a:ext>
            </a:extLst>
          </p:cNvPr>
          <p:cNvSpPr>
            <a:spLocks noGrp="1"/>
          </p:cNvSpPr>
          <p:nvPr>
            <p:ph type="title"/>
          </p:nvPr>
        </p:nvSpPr>
        <p:spPr>
          <a:xfrm>
            <a:off x="914161" y="-496397"/>
            <a:ext cx="10360501" cy="1223963"/>
          </a:xfrm>
        </p:spPr>
        <p:txBody>
          <a:bodyPr>
            <a:normAutofit/>
          </a:bodyPr>
          <a:lstStyle/>
          <a:p>
            <a:r>
              <a:rPr lang="en-US" sz="2800" dirty="0">
                <a:solidFill>
                  <a:schemeClr val="accent1"/>
                </a:solidFill>
              </a:rPr>
              <a:t>Factors affecting cache performance – Cache optimization</a:t>
            </a:r>
            <a:endParaRPr lang="en-IN" sz="2800" dirty="0">
              <a:solidFill>
                <a:schemeClr val="accent1"/>
              </a:solidFill>
            </a:endParaRPr>
          </a:p>
        </p:txBody>
      </p:sp>
      <p:sp>
        <p:nvSpPr>
          <p:cNvPr id="3" name="TextBox 2">
            <a:extLst>
              <a:ext uri="{FF2B5EF4-FFF2-40B4-BE49-F238E27FC236}">
                <a16:creationId xmlns:a16="http://schemas.microsoft.com/office/drawing/2014/main" id="{E4A08A34-CA3C-4D2F-869B-10B4A04B414C}"/>
              </a:ext>
            </a:extLst>
          </p:cNvPr>
          <p:cNvSpPr txBox="1"/>
          <p:nvPr/>
        </p:nvSpPr>
        <p:spPr>
          <a:xfrm>
            <a:off x="1053852" y="733246"/>
            <a:ext cx="10724867" cy="6001643"/>
          </a:xfrm>
          <a:prstGeom prst="rect">
            <a:avLst/>
          </a:prstGeom>
          <a:noFill/>
        </p:spPr>
        <p:txBody>
          <a:bodyPr wrap="square" rtlCol="0">
            <a:spAutoFit/>
          </a:bodyPr>
          <a:lstStyle/>
          <a:p>
            <a:r>
              <a:rPr lang="en-US" u="sng" dirty="0"/>
              <a:t>Block Size(cache line size):</a:t>
            </a:r>
          </a:p>
          <a:p>
            <a:endParaRPr lang="en-US" u="sng" dirty="0"/>
          </a:p>
          <a:p>
            <a:pPr marL="342900" indent="-342900">
              <a:buClr>
                <a:schemeClr val="accent1"/>
              </a:buClr>
              <a:buFont typeface="Arial" panose="020B0604020202020204" pitchFamily="34" charset="0"/>
              <a:buChar char="•"/>
            </a:pPr>
            <a:r>
              <a:rPr lang="en-US" sz="2000" dirty="0"/>
              <a:t>Size of each block in a set will affect the performance of the CPU</a:t>
            </a:r>
          </a:p>
          <a:p>
            <a:pPr marL="342900" indent="-342900">
              <a:buClr>
                <a:schemeClr val="accent1"/>
              </a:buClr>
              <a:buFont typeface="Arial" panose="020B0604020202020204" pitchFamily="34" charset="0"/>
              <a:buChar char="•"/>
            </a:pPr>
            <a:endParaRPr lang="en-US" sz="2000" dirty="0"/>
          </a:p>
          <a:p>
            <a:pPr marL="342900" indent="-342900">
              <a:buClr>
                <a:schemeClr val="accent1"/>
              </a:buClr>
              <a:buFont typeface="Arial" panose="020B0604020202020204" pitchFamily="34" charset="0"/>
              <a:buChar char="•"/>
            </a:pPr>
            <a:r>
              <a:rPr lang="en-US" sz="2000" dirty="0"/>
              <a:t>As we increase the size of the block, miss rate decreases as there will be more addresses to search for (using principle of spatial locality) and more data can be loaded</a:t>
            </a:r>
          </a:p>
          <a:p>
            <a:pPr marL="342900" indent="-342900">
              <a:buClr>
                <a:schemeClr val="accent1"/>
              </a:buClr>
              <a:buFont typeface="Arial" panose="020B0604020202020204" pitchFamily="34" charset="0"/>
              <a:buChar char="•"/>
            </a:pPr>
            <a:endParaRPr lang="en-IN" sz="2000" dirty="0"/>
          </a:p>
          <a:p>
            <a:pPr marL="342900" indent="-342900">
              <a:buClr>
                <a:schemeClr val="accent1"/>
              </a:buClr>
              <a:buFont typeface="Arial" panose="020B0604020202020204" pitchFamily="34" charset="0"/>
              <a:buChar char="•"/>
            </a:pPr>
            <a:r>
              <a:rPr lang="en-US" sz="2000" dirty="0"/>
              <a:t>Large block size reduces the compulsory misses. </a:t>
            </a:r>
          </a:p>
          <a:p>
            <a:pPr marL="285750" indent="-285750">
              <a:buClr>
                <a:schemeClr val="accent1"/>
              </a:buClr>
              <a:buFont typeface="Arial" panose="020B0604020202020204" pitchFamily="34" charset="0"/>
              <a:buChar char="•"/>
            </a:pPr>
            <a:endParaRPr lang="en-IN" sz="2000" dirty="0"/>
          </a:p>
          <a:p>
            <a:pPr marL="285750" indent="-285750">
              <a:buClr>
                <a:schemeClr val="accent1"/>
              </a:buClr>
              <a:buFont typeface="Arial" panose="020B0604020202020204" pitchFamily="34" charset="0"/>
              <a:buChar char="•"/>
            </a:pPr>
            <a:r>
              <a:rPr lang="en-US" sz="2000" dirty="0"/>
              <a:t>But, increasing the block size too much increases miss penalty as they reduce the number of blocks in cache. </a:t>
            </a:r>
          </a:p>
          <a:p>
            <a:pPr marL="285750" indent="-285750">
              <a:buClr>
                <a:schemeClr val="accent1"/>
              </a:buClr>
              <a:buFont typeface="Arial" panose="020B0604020202020204" pitchFamily="34" charset="0"/>
              <a:buChar char="•"/>
            </a:pPr>
            <a:endParaRPr lang="en-US" sz="2000" dirty="0"/>
          </a:p>
          <a:p>
            <a:pPr marL="285750" indent="-285750">
              <a:buClr>
                <a:schemeClr val="accent1"/>
              </a:buClr>
              <a:buFont typeface="Arial" panose="020B0604020202020204" pitchFamily="34" charset="0"/>
              <a:buChar char="•"/>
            </a:pPr>
            <a:r>
              <a:rPr lang="en-US" sz="2000" dirty="0">
                <a:latin typeface="Calibri" panose="020F0502020204030204" pitchFamily="34" charset="0"/>
              </a:rPr>
              <a:t>We will analyze the miss rate of L1 and L2 cache, by keeping all the parameters constant and changing block size(cache line size)</a:t>
            </a:r>
          </a:p>
          <a:p>
            <a:pPr lvl="1">
              <a:buClr>
                <a:schemeClr val="accent1"/>
              </a:buClr>
            </a:pPr>
            <a:r>
              <a:rPr lang="en-US" sz="1600" dirty="0">
                <a:latin typeface="Calibri" panose="020F0502020204030204" pitchFamily="34" charset="0"/>
              </a:rPr>
              <a:t>For </a:t>
            </a:r>
          </a:p>
          <a:p>
            <a:pPr lvl="1">
              <a:buClr>
                <a:schemeClr val="accent1"/>
              </a:buClr>
            </a:pPr>
            <a:r>
              <a:rPr lang="en-US" sz="1600" dirty="0">
                <a:latin typeface="Calibri" panose="020F0502020204030204" pitchFamily="34" charset="0"/>
              </a:rPr>
              <a:t>L1 data size	  - 128kB</a:t>
            </a:r>
          </a:p>
          <a:p>
            <a:pPr lvl="1">
              <a:buClr>
                <a:schemeClr val="accent1"/>
              </a:buClr>
            </a:pPr>
            <a:r>
              <a:rPr lang="en-US" sz="1600" dirty="0">
                <a:latin typeface="Calibri" panose="020F0502020204030204" pitchFamily="34" charset="0"/>
              </a:rPr>
              <a:t>L1 Information size	  - 128kB</a:t>
            </a:r>
          </a:p>
          <a:p>
            <a:pPr lvl="1">
              <a:buClr>
                <a:schemeClr val="accent1"/>
              </a:buClr>
            </a:pPr>
            <a:r>
              <a:rPr lang="en-US" sz="1600" dirty="0">
                <a:latin typeface="Calibri" panose="020F0502020204030204" pitchFamily="34" charset="0"/>
              </a:rPr>
              <a:t>L2 size 		  - 1MB</a:t>
            </a:r>
          </a:p>
          <a:p>
            <a:pPr lvl="1">
              <a:buClr>
                <a:schemeClr val="accent1"/>
              </a:buClr>
            </a:pPr>
            <a:r>
              <a:rPr lang="en-US" sz="1600" dirty="0">
                <a:latin typeface="Calibri" panose="020F0502020204030204" pitchFamily="34" charset="0"/>
              </a:rPr>
              <a:t>L1 Associativity  - 2</a:t>
            </a:r>
          </a:p>
          <a:p>
            <a:pPr lvl="1">
              <a:buClr>
                <a:schemeClr val="accent1"/>
              </a:buClr>
            </a:pPr>
            <a:r>
              <a:rPr lang="en-US" sz="1600" dirty="0">
                <a:latin typeface="Calibri" panose="020F0502020204030204" pitchFamily="34" charset="0"/>
              </a:rPr>
              <a:t>L2 Associativity  - 1</a:t>
            </a:r>
            <a:endParaRPr lang="en-IN" sz="2800" dirty="0"/>
          </a:p>
        </p:txBody>
      </p:sp>
    </p:spTree>
    <p:extLst>
      <p:ext uri="{BB962C8B-B14F-4D97-AF65-F5344CB8AC3E}">
        <p14:creationId xmlns:p14="http://schemas.microsoft.com/office/powerpoint/2010/main" val="268879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ED6B31-0CA7-4B9A-9FC7-C4B9EA15B1AB}"/>
              </a:ext>
            </a:extLst>
          </p:cNvPr>
          <p:cNvSpPr txBox="1"/>
          <p:nvPr/>
        </p:nvSpPr>
        <p:spPr>
          <a:xfrm>
            <a:off x="1197868" y="358909"/>
            <a:ext cx="4320480" cy="400110"/>
          </a:xfrm>
          <a:prstGeom prst="rect">
            <a:avLst/>
          </a:prstGeom>
          <a:noFill/>
        </p:spPr>
        <p:txBody>
          <a:bodyPr wrap="square" rtlCol="0">
            <a:spAutoFit/>
          </a:bodyPr>
          <a:lstStyle/>
          <a:p>
            <a:r>
              <a:rPr lang="en-US" sz="2000" dirty="0"/>
              <a:t>For benchmark 470.lbm</a:t>
            </a:r>
            <a:endParaRPr lang="en-IN" sz="2000" dirty="0"/>
          </a:p>
        </p:txBody>
      </p:sp>
      <p:pic>
        <p:nvPicPr>
          <p:cNvPr id="11" name="Picture 10">
            <a:extLst>
              <a:ext uri="{FF2B5EF4-FFF2-40B4-BE49-F238E27FC236}">
                <a16:creationId xmlns:a16="http://schemas.microsoft.com/office/drawing/2014/main" id="{E6C75895-FC2C-419D-8481-03B345E69D11}"/>
              </a:ext>
            </a:extLst>
          </p:cNvPr>
          <p:cNvPicPr>
            <a:picLocks noChangeAspect="1"/>
          </p:cNvPicPr>
          <p:nvPr/>
        </p:nvPicPr>
        <p:blipFill>
          <a:blip r:embed="rId2"/>
          <a:stretch>
            <a:fillRect/>
          </a:stretch>
        </p:blipFill>
        <p:spPr>
          <a:xfrm>
            <a:off x="1177131" y="1052736"/>
            <a:ext cx="10113124" cy="1728192"/>
          </a:xfrm>
          <a:prstGeom prst="rect">
            <a:avLst/>
          </a:prstGeom>
        </p:spPr>
      </p:pic>
      <p:pic>
        <p:nvPicPr>
          <p:cNvPr id="14" name="Picture 13">
            <a:extLst>
              <a:ext uri="{FF2B5EF4-FFF2-40B4-BE49-F238E27FC236}">
                <a16:creationId xmlns:a16="http://schemas.microsoft.com/office/drawing/2014/main" id="{0E3C5590-4FD3-4A3D-A4A1-A0D6FABD5A35}"/>
              </a:ext>
            </a:extLst>
          </p:cNvPr>
          <p:cNvPicPr>
            <a:picLocks noChangeAspect="1"/>
          </p:cNvPicPr>
          <p:nvPr/>
        </p:nvPicPr>
        <p:blipFill>
          <a:blip r:embed="rId3"/>
          <a:stretch>
            <a:fillRect/>
          </a:stretch>
        </p:blipFill>
        <p:spPr>
          <a:xfrm>
            <a:off x="1205543" y="3356992"/>
            <a:ext cx="5454889" cy="2819430"/>
          </a:xfrm>
          <a:prstGeom prst="rect">
            <a:avLst/>
          </a:prstGeom>
        </p:spPr>
      </p:pic>
    </p:spTree>
    <p:extLst>
      <p:ext uri="{BB962C8B-B14F-4D97-AF65-F5344CB8AC3E}">
        <p14:creationId xmlns:p14="http://schemas.microsoft.com/office/powerpoint/2010/main" val="421848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C5B9-FB1C-4721-8A43-F3A29EF996CA}"/>
              </a:ext>
            </a:extLst>
          </p:cNvPr>
          <p:cNvSpPr>
            <a:spLocks noGrp="1"/>
          </p:cNvSpPr>
          <p:nvPr>
            <p:ph type="title"/>
          </p:nvPr>
        </p:nvSpPr>
        <p:spPr>
          <a:xfrm>
            <a:off x="1053852" y="-315416"/>
            <a:ext cx="10360501" cy="1223963"/>
          </a:xfrm>
        </p:spPr>
        <p:txBody>
          <a:bodyPr>
            <a:normAutofit/>
          </a:bodyPr>
          <a:lstStyle/>
          <a:p>
            <a:r>
              <a:rPr lang="en-US" sz="2400" dirty="0"/>
              <a:t>For 458.sjeng benchmark</a:t>
            </a:r>
            <a:endParaRPr lang="en-IN" sz="2400" dirty="0"/>
          </a:p>
        </p:txBody>
      </p:sp>
      <p:pic>
        <p:nvPicPr>
          <p:cNvPr id="4" name="Picture 3">
            <a:extLst>
              <a:ext uri="{FF2B5EF4-FFF2-40B4-BE49-F238E27FC236}">
                <a16:creationId xmlns:a16="http://schemas.microsoft.com/office/drawing/2014/main" id="{80EF55FC-5C90-4D80-AF50-51346C8C1D64}"/>
              </a:ext>
            </a:extLst>
          </p:cNvPr>
          <p:cNvPicPr>
            <a:picLocks noChangeAspect="1"/>
          </p:cNvPicPr>
          <p:nvPr/>
        </p:nvPicPr>
        <p:blipFill>
          <a:blip r:embed="rId2"/>
          <a:stretch>
            <a:fillRect/>
          </a:stretch>
        </p:blipFill>
        <p:spPr>
          <a:xfrm>
            <a:off x="1197868" y="1124744"/>
            <a:ext cx="9812890" cy="1656184"/>
          </a:xfrm>
          <a:prstGeom prst="rect">
            <a:avLst/>
          </a:prstGeom>
        </p:spPr>
      </p:pic>
      <p:pic>
        <p:nvPicPr>
          <p:cNvPr id="6" name="Picture 5">
            <a:extLst>
              <a:ext uri="{FF2B5EF4-FFF2-40B4-BE49-F238E27FC236}">
                <a16:creationId xmlns:a16="http://schemas.microsoft.com/office/drawing/2014/main" id="{D5C253B0-2F92-4994-8465-723FFFF339C3}"/>
              </a:ext>
            </a:extLst>
          </p:cNvPr>
          <p:cNvPicPr>
            <a:picLocks noChangeAspect="1"/>
          </p:cNvPicPr>
          <p:nvPr/>
        </p:nvPicPr>
        <p:blipFill>
          <a:blip r:embed="rId3"/>
          <a:stretch>
            <a:fillRect/>
          </a:stretch>
        </p:blipFill>
        <p:spPr>
          <a:xfrm>
            <a:off x="1197868" y="3429000"/>
            <a:ext cx="4896544" cy="2863604"/>
          </a:xfrm>
          <a:prstGeom prst="rect">
            <a:avLst/>
          </a:prstGeom>
        </p:spPr>
      </p:pic>
    </p:spTree>
    <p:extLst>
      <p:ext uri="{BB962C8B-B14F-4D97-AF65-F5344CB8AC3E}">
        <p14:creationId xmlns:p14="http://schemas.microsoft.com/office/powerpoint/2010/main" val="41939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BCC8-044D-4E46-94D0-493914A9632D}"/>
              </a:ext>
            </a:extLst>
          </p:cNvPr>
          <p:cNvSpPr>
            <a:spLocks noGrp="1"/>
          </p:cNvSpPr>
          <p:nvPr>
            <p:ph type="title"/>
          </p:nvPr>
        </p:nvSpPr>
        <p:spPr/>
        <p:txBody>
          <a:bodyPr/>
          <a:lstStyle/>
          <a:p>
            <a:r>
              <a:rPr lang="en-US" dirty="0">
                <a:solidFill>
                  <a:schemeClr val="accent1"/>
                </a:solidFill>
              </a:rPr>
              <a:t>Analysis</a:t>
            </a:r>
            <a:endParaRPr lang="en-IN" dirty="0">
              <a:solidFill>
                <a:schemeClr val="accent1"/>
              </a:solidFill>
            </a:endParaRPr>
          </a:p>
        </p:txBody>
      </p:sp>
      <p:sp>
        <p:nvSpPr>
          <p:cNvPr id="3" name="TextBox 2">
            <a:extLst>
              <a:ext uri="{FF2B5EF4-FFF2-40B4-BE49-F238E27FC236}">
                <a16:creationId xmlns:a16="http://schemas.microsoft.com/office/drawing/2014/main" id="{4E191A1E-330C-46FC-A6CC-FD9698971139}"/>
              </a:ext>
            </a:extLst>
          </p:cNvPr>
          <p:cNvSpPr txBox="1"/>
          <p:nvPr/>
        </p:nvSpPr>
        <p:spPr>
          <a:xfrm>
            <a:off x="1218883" y="1700808"/>
            <a:ext cx="10265638" cy="4154984"/>
          </a:xfrm>
          <a:prstGeom prst="rect">
            <a:avLst/>
          </a:prstGeom>
          <a:noFill/>
        </p:spPr>
        <p:txBody>
          <a:bodyPr wrap="square" rtlCol="0">
            <a:spAutoFit/>
          </a:bodyPr>
          <a:lstStyle/>
          <a:p>
            <a:pPr>
              <a:buClr>
                <a:schemeClr val="accent1"/>
              </a:buClr>
            </a:pPr>
            <a:r>
              <a:rPr lang="en-US" dirty="0"/>
              <a:t>By keeping other parameters constant except block size for both the benchmarks, we observe that:</a:t>
            </a:r>
          </a:p>
          <a:p>
            <a:pPr marL="457200" indent="-457200">
              <a:buClr>
                <a:schemeClr val="accent1"/>
              </a:buClr>
              <a:buFont typeface="Arial" panose="020B0604020202020204" pitchFamily="34" charset="0"/>
              <a:buChar char="•"/>
            </a:pPr>
            <a:endParaRPr lang="en-US" dirty="0"/>
          </a:p>
          <a:p>
            <a:pPr marL="457200" indent="-457200">
              <a:buClr>
                <a:schemeClr val="accent1"/>
              </a:buClr>
              <a:buFont typeface="Arial" panose="020B0604020202020204" pitchFamily="34" charset="0"/>
              <a:buChar char="•"/>
            </a:pPr>
            <a:r>
              <a:rPr lang="en-US" dirty="0"/>
              <a:t>CPI reduces till a point and then tend to increase. This is because we reduce the compulsory misses as we increase the block size. But beyond some point, number access and miss penalty will increase </a:t>
            </a:r>
          </a:p>
          <a:p>
            <a:pPr marL="457200" indent="-457200">
              <a:buClr>
                <a:schemeClr val="accent1"/>
              </a:buClr>
              <a:buFont typeface="Arial" panose="020B0604020202020204" pitchFamily="34" charset="0"/>
              <a:buChar char="•"/>
            </a:pPr>
            <a:endParaRPr lang="en-US" dirty="0"/>
          </a:p>
          <a:p>
            <a:pPr marL="457200" indent="-457200">
              <a:buClr>
                <a:schemeClr val="accent1"/>
              </a:buClr>
              <a:buFont typeface="Arial" panose="020B0604020202020204" pitchFamily="34" charset="0"/>
              <a:buChar char="•"/>
            </a:pPr>
            <a:r>
              <a:rPr lang="en-US" dirty="0"/>
              <a:t>Large block also reduces hit latency, decreases the miss rate of L1 and L2 cache as we can observe in the table data</a:t>
            </a:r>
          </a:p>
          <a:p>
            <a:pPr marL="457200" indent="-457200">
              <a:buClr>
                <a:schemeClr val="accent1"/>
              </a:buClr>
              <a:buFont typeface="Arial" panose="020B0604020202020204" pitchFamily="34" charset="0"/>
              <a:buChar char="•"/>
            </a:pPr>
            <a:endParaRPr lang="en-US" dirty="0"/>
          </a:p>
          <a:p>
            <a:pPr marL="457200" indent="-457200">
              <a:buClr>
                <a:schemeClr val="accent1"/>
              </a:buClr>
              <a:buFont typeface="Arial" panose="020B0604020202020204" pitchFamily="34" charset="0"/>
              <a:buChar char="•"/>
            </a:pPr>
            <a:r>
              <a:rPr lang="en-US" dirty="0"/>
              <a:t>It is better to have large block size but not too big</a:t>
            </a:r>
            <a:endParaRPr lang="en-IN" dirty="0"/>
          </a:p>
        </p:txBody>
      </p:sp>
    </p:spTree>
    <p:extLst>
      <p:ext uri="{BB962C8B-B14F-4D97-AF65-F5344CB8AC3E}">
        <p14:creationId xmlns:p14="http://schemas.microsoft.com/office/powerpoint/2010/main" val="298884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0FDF-DF3C-4553-B6E7-1E65F56F6B83}"/>
              </a:ext>
            </a:extLst>
          </p:cNvPr>
          <p:cNvSpPr>
            <a:spLocks noGrp="1"/>
          </p:cNvSpPr>
          <p:nvPr>
            <p:ph type="title"/>
          </p:nvPr>
        </p:nvSpPr>
        <p:spPr>
          <a:xfrm>
            <a:off x="837828" y="-459432"/>
            <a:ext cx="10360501" cy="1223963"/>
          </a:xfrm>
        </p:spPr>
        <p:txBody>
          <a:bodyPr>
            <a:normAutofit/>
          </a:bodyPr>
          <a:lstStyle/>
          <a:p>
            <a:r>
              <a:rPr lang="en-US" sz="2400" dirty="0">
                <a:solidFill>
                  <a:schemeClr val="accent1"/>
                </a:solidFill>
              </a:rPr>
              <a:t>Effect of cache associativity on cache performance</a:t>
            </a:r>
            <a:endParaRPr lang="en-IN" sz="2400" dirty="0">
              <a:solidFill>
                <a:schemeClr val="accent1"/>
              </a:solidFill>
            </a:endParaRPr>
          </a:p>
        </p:txBody>
      </p:sp>
      <p:sp>
        <p:nvSpPr>
          <p:cNvPr id="3" name="TextBox 2">
            <a:extLst>
              <a:ext uri="{FF2B5EF4-FFF2-40B4-BE49-F238E27FC236}">
                <a16:creationId xmlns:a16="http://schemas.microsoft.com/office/drawing/2014/main" id="{E70E567C-BC19-4B24-A7B6-0946453413D8}"/>
              </a:ext>
            </a:extLst>
          </p:cNvPr>
          <p:cNvSpPr txBox="1"/>
          <p:nvPr/>
        </p:nvSpPr>
        <p:spPr>
          <a:xfrm>
            <a:off x="852197" y="769332"/>
            <a:ext cx="10940891" cy="5786199"/>
          </a:xfrm>
          <a:prstGeom prst="rect">
            <a:avLst/>
          </a:prstGeom>
          <a:noFill/>
        </p:spPr>
        <p:txBody>
          <a:bodyPr wrap="square" rtlCol="0">
            <a:spAutoFit/>
          </a:bodyPr>
          <a:lstStyle/>
          <a:p>
            <a:pPr>
              <a:buClr>
                <a:schemeClr val="accent1"/>
              </a:buClr>
            </a:pPr>
            <a:r>
              <a:rPr lang="en-US" u="sng" dirty="0"/>
              <a:t>Associativity</a:t>
            </a:r>
          </a:p>
          <a:p>
            <a:pPr marL="342900" indent="-342900">
              <a:buClr>
                <a:schemeClr val="accent1"/>
              </a:buClr>
              <a:buFont typeface="Calibri" panose="020F0502020204030204" pitchFamily="34" charset="0"/>
              <a:buChar char="•"/>
            </a:pPr>
            <a:endParaRPr lang="en-US" dirty="0"/>
          </a:p>
          <a:p>
            <a:pPr marL="342900" indent="-342900">
              <a:buClr>
                <a:schemeClr val="accent1"/>
              </a:buClr>
              <a:buFont typeface="Calibri" panose="020F0502020204030204" pitchFamily="34" charset="0"/>
              <a:buChar char="•"/>
            </a:pPr>
            <a:r>
              <a:rPr lang="en-US" sz="2300" dirty="0"/>
              <a:t>To make efficient use cache space, sets are used which divides the cache into group of blocks.</a:t>
            </a:r>
          </a:p>
          <a:p>
            <a:pPr marL="342900" indent="-342900">
              <a:buClr>
                <a:schemeClr val="accent1"/>
              </a:buClr>
              <a:buFont typeface="Calibri" panose="020F0502020204030204" pitchFamily="34" charset="0"/>
              <a:buChar char="•"/>
            </a:pPr>
            <a:endParaRPr lang="en-US" sz="2300" dirty="0"/>
          </a:p>
          <a:p>
            <a:pPr marL="342900" indent="-342900">
              <a:buClr>
                <a:schemeClr val="accent1"/>
              </a:buClr>
              <a:buFont typeface="Calibri" panose="020F0502020204030204" pitchFamily="34" charset="0"/>
              <a:buChar char="•"/>
            </a:pPr>
            <a:r>
              <a:rPr lang="en-US" sz="2300" dirty="0"/>
              <a:t>As we increase the associativity, miss rate is decreased and conflict misses are reduced. CPI is also reduced as we can see from the graph for both the benchmarks</a:t>
            </a:r>
          </a:p>
          <a:p>
            <a:pPr marL="342900" indent="-342900">
              <a:buClr>
                <a:schemeClr val="accent1"/>
              </a:buClr>
              <a:buFont typeface="Calibri" panose="020F0502020204030204" pitchFamily="34" charset="0"/>
              <a:buChar char="•"/>
            </a:pPr>
            <a:endParaRPr lang="en-US" sz="2300" dirty="0"/>
          </a:p>
          <a:p>
            <a:pPr marL="342900" indent="-342900">
              <a:buClr>
                <a:schemeClr val="accent1"/>
              </a:buClr>
              <a:buFont typeface="Calibri" panose="020F0502020204030204" pitchFamily="34" charset="0"/>
              <a:buChar char="•"/>
            </a:pPr>
            <a:r>
              <a:rPr lang="en-US" sz="2300" dirty="0"/>
              <a:t>But, increasing the associativity will increase the cost due to extra hardware. This is the reason why fully associative cache are more expensive than direct mapped cache.</a:t>
            </a:r>
          </a:p>
          <a:p>
            <a:pPr marL="342900" indent="-342900">
              <a:buClr>
                <a:schemeClr val="accent1"/>
              </a:buClr>
              <a:buFont typeface="Calibri" panose="020F0502020204030204" pitchFamily="34" charset="0"/>
              <a:buChar char="•"/>
            </a:pPr>
            <a:endParaRPr lang="en-US" sz="2300" dirty="0"/>
          </a:p>
          <a:p>
            <a:pPr marL="342900" indent="-342900">
              <a:buClr>
                <a:schemeClr val="accent1"/>
              </a:buClr>
              <a:buFont typeface="Calibri" panose="020F0502020204030204" pitchFamily="34" charset="0"/>
              <a:buChar char="•"/>
            </a:pPr>
            <a:r>
              <a:rPr lang="en-US" sz="2300" dirty="0"/>
              <a:t>Fully associative cache will also increase hit time as data can be anywhere in the cache and need to check every tag of every cache block</a:t>
            </a:r>
          </a:p>
          <a:p>
            <a:pPr marL="342900" indent="-342900">
              <a:buClr>
                <a:schemeClr val="accent1"/>
              </a:buClr>
              <a:buFont typeface="Calibri" panose="020F0502020204030204" pitchFamily="34" charset="0"/>
              <a:buChar char="•"/>
            </a:pPr>
            <a:endParaRPr lang="en-US" sz="2300" dirty="0"/>
          </a:p>
          <a:p>
            <a:pPr marL="342900" indent="-342900">
              <a:buClr>
                <a:schemeClr val="accent1"/>
              </a:buClr>
              <a:buFont typeface="Calibri" panose="020F0502020204030204" pitchFamily="34" charset="0"/>
              <a:buChar char="•"/>
            </a:pPr>
            <a:r>
              <a:rPr lang="en-US" sz="2300" dirty="0"/>
              <a:t>By keeping other parameters constant, we shall vary associativity of L1, L2 cache and observe the effect of it on cache miss rate</a:t>
            </a:r>
            <a:endParaRPr lang="en-IN" sz="2300" dirty="0"/>
          </a:p>
        </p:txBody>
      </p:sp>
    </p:spTree>
    <p:extLst>
      <p:ext uri="{BB962C8B-B14F-4D97-AF65-F5344CB8AC3E}">
        <p14:creationId xmlns:p14="http://schemas.microsoft.com/office/powerpoint/2010/main" val="275334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E6B783-78CC-46AC-975A-2E8CB8C5CA24}"/>
              </a:ext>
            </a:extLst>
          </p:cNvPr>
          <p:cNvPicPr>
            <a:picLocks noChangeAspect="1"/>
          </p:cNvPicPr>
          <p:nvPr/>
        </p:nvPicPr>
        <p:blipFill>
          <a:blip r:embed="rId2"/>
          <a:stretch>
            <a:fillRect/>
          </a:stretch>
        </p:blipFill>
        <p:spPr>
          <a:xfrm>
            <a:off x="1341884" y="1196752"/>
            <a:ext cx="9809047" cy="2088232"/>
          </a:xfrm>
          <a:prstGeom prst="rect">
            <a:avLst/>
          </a:prstGeom>
        </p:spPr>
      </p:pic>
      <p:sp>
        <p:nvSpPr>
          <p:cNvPr id="7" name="TextBox 6">
            <a:extLst>
              <a:ext uri="{FF2B5EF4-FFF2-40B4-BE49-F238E27FC236}">
                <a16:creationId xmlns:a16="http://schemas.microsoft.com/office/drawing/2014/main" id="{5E2527FB-81E0-4672-8767-0D4378A8666A}"/>
              </a:ext>
            </a:extLst>
          </p:cNvPr>
          <p:cNvSpPr txBox="1"/>
          <p:nvPr/>
        </p:nvSpPr>
        <p:spPr>
          <a:xfrm>
            <a:off x="1269876" y="476672"/>
            <a:ext cx="5040560" cy="461665"/>
          </a:xfrm>
          <a:prstGeom prst="rect">
            <a:avLst/>
          </a:prstGeom>
          <a:noFill/>
        </p:spPr>
        <p:txBody>
          <a:bodyPr wrap="square" rtlCol="0">
            <a:spAutoFit/>
          </a:bodyPr>
          <a:lstStyle/>
          <a:p>
            <a:r>
              <a:rPr lang="en-US" dirty="0">
                <a:solidFill>
                  <a:schemeClr val="accent1"/>
                </a:solidFill>
              </a:rPr>
              <a:t>For 470.lbm</a:t>
            </a:r>
            <a:endParaRPr lang="en-IN" dirty="0">
              <a:solidFill>
                <a:schemeClr val="accent1"/>
              </a:solidFill>
            </a:endParaRPr>
          </a:p>
        </p:txBody>
      </p:sp>
      <p:pic>
        <p:nvPicPr>
          <p:cNvPr id="11" name="Picture 10">
            <a:extLst>
              <a:ext uri="{FF2B5EF4-FFF2-40B4-BE49-F238E27FC236}">
                <a16:creationId xmlns:a16="http://schemas.microsoft.com/office/drawing/2014/main" id="{A6DE56E5-1218-402F-B21A-06F220EC3291}"/>
              </a:ext>
            </a:extLst>
          </p:cNvPr>
          <p:cNvPicPr>
            <a:picLocks noChangeAspect="1"/>
          </p:cNvPicPr>
          <p:nvPr/>
        </p:nvPicPr>
        <p:blipFill>
          <a:blip r:embed="rId3"/>
          <a:stretch>
            <a:fillRect/>
          </a:stretch>
        </p:blipFill>
        <p:spPr>
          <a:xfrm>
            <a:off x="1341885" y="3717033"/>
            <a:ext cx="4968552" cy="2829954"/>
          </a:xfrm>
          <a:prstGeom prst="rect">
            <a:avLst/>
          </a:prstGeom>
        </p:spPr>
      </p:pic>
    </p:spTree>
    <p:extLst>
      <p:ext uri="{BB962C8B-B14F-4D97-AF65-F5344CB8AC3E}">
        <p14:creationId xmlns:p14="http://schemas.microsoft.com/office/powerpoint/2010/main" val="96442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06DB-EA03-45ED-8F13-F72805722B24}"/>
              </a:ext>
            </a:extLst>
          </p:cNvPr>
          <p:cNvSpPr>
            <a:spLocks noGrp="1"/>
          </p:cNvSpPr>
          <p:nvPr>
            <p:ph type="title"/>
          </p:nvPr>
        </p:nvSpPr>
        <p:spPr>
          <a:xfrm>
            <a:off x="1125860" y="-459432"/>
            <a:ext cx="10360501" cy="1223963"/>
          </a:xfrm>
        </p:spPr>
        <p:txBody>
          <a:bodyPr>
            <a:normAutofit/>
          </a:bodyPr>
          <a:lstStyle/>
          <a:p>
            <a:r>
              <a:rPr lang="en-US" sz="2400" dirty="0">
                <a:solidFill>
                  <a:schemeClr val="accent1"/>
                </a:solidFill>
              </a:rPr>
              <a:t>For 458.lbm</a:t>
            </a:r>
            <a:endParaRPr lang="en-IN" sz="2400" dirty="0">
              <a:solidFill>
                <a:schemeClr val="accent1"/>
              </a:solidFill>
            </a:endParaRPr>
          </a:p>
        </p:txBody>
      </p:sp>
      <p:pic>
        <p:nvPicPr>
          <p:cNvPr id="6" name="Picture 5">
            <a:extLst>
              <a:ext uri="{FF2B5EF4-FFF2-40B4-BE49-F238E27FC236}">
                <a16:creationId xmlns:a16="http://schemas.microsoft.com/office/drawing/2014/main" id="{85CBC8B3-CD10-435C-93B8-E70111FF3C40}"/>
              </a:ext>
            </a:extLst>
          </p:cNvPr>
          <p:cNvPicPr>
            <a:picLocks noChangeAspect="1"/>
          </p:cNvPicPr>
          <p:nvPr/>
        </p:nvPicPr>
        <p:blipFill>
          <a:blip r:embed="rId2"/>
          <a:stretch>
            <a:fillRect/>
          </a:stretch>
        </p:blipFill>
        <p:spPr>
          <a:xfrm>
            <a:off x="1269875" y="1052736"/>
            <a:ext cx="9805611" cy="2088232"/>
          </a:xfrm>
          <a:prstGeom prst="rect">
            <a:avLst/>
          </a:prstGeom>
        </p:spPr>
      </p:pic>
      <p:pic>
        <p:nvPicPr>
          <p:cNvPr id="8" name="Picture 7">
            <a:extLst>
              <a:ext uri="{FF2B5EF4-FFF2-40B4-BE49-F238E27FC236}">
                <a16:creationId xmlns:a16="http://schemas.microsoft.com/office/drawing/2014/main" id="{DCD8BCAA-56D3-45DA-A890-53704CA29ADA}"/>
              </a:ext>
            </a:extLst>
          </p:cNvPr>
          <p:cNvPicPr>
            <a:picLocks noChangeAspect="1"/>
          </p:cNvPicPr>
          <p:nvPr/>
        </p:nvPicPr>
        <p:blipFill>
          <a:blip r:embed="rId3"/>
          <a:stretch>
            <a:fillRect/>
          </a:stretch>
        </p:blipFill>
        <p:spPr>
          <a:xfrm>
            <a:off x="1266057" y="3509346"/>
            <a:ext cx="4828356" cy="2891453"/>
          </a:xfrm>
          <a:prstGeom prst="rect">
            <a:avLst/>
          </a:prstGeom>
        </p:spPr>
      </p:pic>
    </p:spTree>
    <p:extLst>
      <p:ext uri="{BB962C8B-B14F-4D97-AF65-F5344CB8AC3E}">
        <p14:creationId xmlns:p14="http://schemas.microsoft.com/office/powerpoint/2010/main" val="2397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4432-4A14-4DA7-BD9C-B01A7227D2BD}"/>
              </a:ext>
            </a:extLst>
          </p:cNvPr>
          <p:cNvSpPr>
            <a:spLocks noGrp="1"/>
          </p:cNvSpPr>
          <p:nvPr>
            <p:ph type="title"/>
          </p:nvPr>
        </p:nvSpPr>
        <p:spPr/>
        <p:txBody>
          <a:bodyPr/>
          <a:lstStyle/>
          <a:p>
            <a:r>
              <a:rPr lang="en-US" dirty="0">
                <a:solidFill>
                  <a:schemeClr val="accent1"/>
                </a:solidFill>
              </a:rPr>
              <a:t>Cache Size</a:t>
            </a:r>
            <a:endParaRPr lang="en-IN" dirty="0">
              <a:solidFill>
                <a:schemeClr val="accent1"/>
              </a:solidFill>
            </a:endParaRPr>
          </a:p>
        </p:txBody>
      </p:sp>
      <p:sp>
        <p:nvSpPr>
          <p:cNvPr id="3" name="TextBox 2">
            <a:extLst>
              <a:ext uri="{FF2B5EF4-FFF2-40B4-BE49-F238E27FC236}">
                <a16:creationId xmlns:a16="http://schemas.microsoft.com/office/drawing/2014/main" id="{2E4E5D80-E33C-43BA-9D47-53E5BB531ABB}"/>
              </a:ext>
            </a:extLst>
          </p:cNvPr>
          <p:cNvSpPr txBox="1"/>
          <p:nvPr/>
        </p:nvSpPr>
        <p:spPr>
          <a:xfrm>
            <a:off x="1629916" y="1988840"/>
            <a:ext cx="8496944"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Similar to the block size, as we increase the cache size, Miss rate is reduced and hence CPI is also reduced in both the benchmarks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 we increase L1 and L2 cache size, hit rate will increase as more data is present in the cache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But increasing cache size will result in expensive cache which we will observe </a:t>
            </a:r>
            <a:endParaRPr lang="en-IN" sz="2800" dirty="0"/>
          </a:p>
        </p:txBody>
      </p:sp>
    </p:spTree>
    <p:extLst>
      <p:ext uri="{BB962C8B-B14F-4D97-AF65-F5344CB8AC3E}">
        <p14:creationId xmlns:p14="http://schemas.microsoft.com/office/powerpoint/2010/main" val="119345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E42B-8070-46A5-92C1-A3AF4C4B05B3}"/>
              </a:ext>
            </a:extLst>
          </p:cNvPr>
          <p:cNvSpPr>
            <a:spLocks noGrp="1"/>
          </p:cNvSpPr>
          <p:nvPr>
            <p:ph type="title"/>
          </p:nvPr>
        </p:nvSpPr>
        <p:spPr>
          <a:xfrm>
            <a:off x="1125860" y="-387424"/>
            <a:ext cx="10360501" cy="1223963"/>
          </a:xfrm>
        </p:spPr>
        <p:txBody>
          <a:bodyPr>
            <a:normAutofit/>
          </a:bodyPr>
          <a:lstStyle/>
          <a:p>
            <a:r>
              <a:rPr lang="en-US" sz="2000" dirty="0"/>
              <a:t>For 470.lbm</a:t>
            </a:r>
            <a:endParaRPr lang="en-IN" sz="2000" dirty="0"/>
          </a:p>
        </p:txBody>
      </p:sp>
      <p:pic>
        <p:nvPicPr>
          <p:cNvPr id="4" name="Picture 3">
            <a:extLst>
              <a:ext uri="{FF2B5EF4-FFF2-40B4-BE49-F238E27FC236}">
                <a16:creationId xmlns:a16="http://schemas.microsoft.com/office/drawing/2014/main" id="{779A6267-4360-404D-B90D-FE43D2979FE4}"/>
              </a:ext>
            </a:extLst>
          </p:cNvPr>
          <p:cNvPicPr>
            <a:picLocks noChangeAspect="1"/>
          </p:cNvPicPr>
          <p:nvPr/>
        </p:nvPicPr>
        <p:blipFill>
          <a:blip r:embed="rId2"/>
          <a:stretch>
            <a:fillRect/>
          </a:stretch>
        </p:blipFill>
        <p:spPr>
          <a:xfrm>
            <a:off x="1269876" y="1124744"/>
            <a:ext cx="9289032" cy="2292520"/>
          </a:xfrm>
          <a:prstGeom prst="rect">
            <a:avLst/>
          </a:prstGeom>
        </p:spPr>
      </p:pic>
      <p:pic>
        <p:nvPicPr>
          <p:cNvPr id="8" name="Picture 7">
            <a:extLst>
              <a:ext uri="{FF2B5EF4-FFF2-40B4-BE49-F238E27FC236}">
                <a16:creationId xmlns:a16="http://schemas.microsoft.com/office/drawing/2014/main" id="{939AE4CC-4E0F-4333-A2A7-98A623A81DD4}"/>
              </a:ext>
            </a:extLst>
          </p:cNvPr>
          <p:cNvPicPr>
            <a:picLocks noChangeAspect="1"/>
          </p:cNvPicPr>
          <p:nvPr/>
        </p:nvPicPr>
        <p:blipFill>
          <a:blip r:embed="rId3"/>
          <a:stretch>
            <a:fillRect/>
          </a:stretch>
        </p:blipFill>
        <p:spPr>
          <a:xfrm>
            <a:off x="1293846" y="3705469"/>
            <a:ext cx="4607850" cy="2675859"/>
          </a:xfrm>
          <a:prstGeom prst="rect">
            <a:avLst/>
          </a:prstGeom>
        </p:spPr>
      </p:pic>
    </p:spTree>
    <p:extLst>
      <p:ext uri="{BB962C8B-B14F-4D97-AF65-F5344CB8AC3E}">
        <p14:creationId xmlns:p14="http://schemas.microsoft.com/office/powerpoint/2010/main" val="64161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F5DD45-6AB8-462A-A001-56558DA265BA}"/>
              </a:ext>
            </a:extLst>
          </p:cNvPr>
          <p:cNvPicPr>
            <a:picLocks noChangeAspect="1"/>
          </p:cNvPicPr>
          <p:nvPr/>
        </p:nvPicPr>
        <p:blipFill>
          <a:blip r:embed="rId2"/>
          <a:stretch>
            <a:fillRect/>
          </a:stretch>
        </p:blipFill>
        <p:spPr>
          <a:xfrm>
            <a:off x="1413892" y="1214264"/>
            <a:ext cx="9093195" cy="2214736"/>
          </a:xfrm>
          <a:prstGeom prst="rect">
            <a:avLst/>
          </a:prstGeom>
        </p:spPr>
      </p:pic>
      <p:sp>
        <p:nvSpPr>
          <p:cNvPr id="5" name="TextBox 4">
            <a:extLst>
              <a:ext uri="{FF2B5EF4-FFF2-40B4-BE49-F238E27FC236}">
                <a16:creationId xmlns:a16="http://schemas.microsoft.com/office/drawing/2014/main" id="{A82E03A2-1077-4829-B3E1-648A3C6DED85}"/>
              </a:ext>
            </a:extLst>
          </p:cNvPr>
          <p:cNvSpPr txBox="1"/>
          <p:nvPr/>
        </p:nvSpPr>
        <p:spPr>
          <a:xfrm>
            <a:off x="1341884" y="503094"/>
            <a:ext cx="3096344" cy="523220"/>
          </a:xfrm>
          <a:prstGeom prst="rect">
            <a:avLst/>
          </a:prstGeom>
          <a:noFill/>
        </p:spPr>
        <p:txBody>
          <a:bodyPr wrap="square" rtlCol="0">
            <a:spAutoFit/>
          </a:bodyPr>
          <a:lstStyle/>
          <a:p>
            <a:r>
              <a:rPr lang="en-US" sz="2800" dirty="0"/>
              <a:t>For 458.sjeng</a:t>
            </a:r>
            <a:endParaRPr lang="en-IN" sz="2800" dirty="0"/>
          </a:p>
        </p:txBody>
      </p:sp>
      <p:pic>
        <p:nvPicPr>
          <p:cNvPr id="7" name="Picture 6">
            <a:extLst>
              <a:ext uri="{FF2B5EF4-FFF2-40B4-BE49-F238E27FC236}">
                <a16:creationId xmlns:a16="http://schemas.microsoft.com/office/drawing/2014/main" id="{89275540-9019-461C-BABF-74153FC4A629}"/>
              </a:ext>
            </a:extLst>
          </p:cNvPr>
          <p:cNvPicPr>
            <a:picLocks noChangeAspect="1"/>
          </p:cNvPicPr>
          <p:nvPr/>
        </p:nvPicPr>
        <p:blipFill>
          <a:blip r:embed="rId3"/>
          <a:stretch>
            <a:fillRect/>
          </a:stretch>
        </p:blipFill>
        <p:spPr>
          <a:xfrm>
            <a:off x="1413892" y="3809204"/>
            <a:ext cx="4680520" cy="2514600"/>
          </a:xfrm>
          <a:prstGeom prst="rect">
            <a:avLst/>
          </a:prstGeom>
        </p:spPr>
      </p:pic>
    </p:spTree>
    <p:extLst>
      <p:ext uri="{BB962C8B-B14F-4D97-AF65-F5344CB8AC3E}">
        <p14:creationId xmlns:p14="http://schemas.microsoft.com/office/powerpoint/2010/main" val="108061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FAC8B09B-594B-4D68-B57F-03FBDD2546F3}"/>
              </a:ext>
            </a:extLst>
          </p:cNvPr>
          <p:cNvSpPr>
            <a:spLocks noGrp="1"/>
          </p:cNvSpPr>
          <p:nvPr>
            <p:ph type="title"/>
          </p:nvPr>
        </p:nvSpPr>
        <p:spPr>
          <a:xfrm>
            <a:off x="1053852" y="-12712"/>
            <a:ext cx="10360025" cy="1223962"/>
          </a:xfrm>
        </p:spPr>
        <p:txBody>
          <a:bodyPr/>
          <a:lstStyle/>
          <a:p>
            <a:r>
              <a:rPr lang="en-US" dirty="0">
                <a:solidFill>
                  <a:schemeClr val="accent1"/>
                </a:solidFill>
              </a:rPr>
              <a:t>Contents</a:t>
            </a:r>
            <a:endParaRPr lang="en-IN" dirty="0">
              <a:solidFill>
                <a:schemeClr val="accent1"/>
              </a:solidFill>
            </a:endParaRPr>
          </a:p>
        </p:txBody>
      </p:sp>
      <p:sp>
        <p:nvSpPr>
          <p:cNvPr id="4" name="TextBox 3">
            <a:extLst>
              <a:ext uri="{FF2B5EF4-FFF2-40B4-BE49-F238E27FC236}">
                <a16:creationId xmlns:a16="http://schemas.microsoft.com/office/drawing/2014/main" id="{1A13CB24-4682-49AD-A2C1-9C077EC9B280}"/>
              </a:ext>
            </a:extLst>
          </p:cNvPr>
          <p:cNvSpPr txBox="1"/>
          <p:nvPr/>
        </p:nvSpPr>
        <p:spPr>
          <a:xfrm>
            <a:off x="1413892" y="789868"/>
            <a:ext cx="8568952" cy="3970318"/>
          </a:xfrm>
          <a:prstGeom prst="rect">
            <a:avLst/>
          </a:prstGeom>
          <a:noFill/>
        </p:spPr>
        <p:txBody>
          <a:bodyPr wrap="square" rtlCol="0">
            <a:spAutoFit/>
          </a:bodyPr>
          <a:lstStyle/>
          <a:p>
            <a:pPr>
              <a:buClr>
                <a:schemeClr val="accent1"/>
              </a:buClr>
            </a:pPr>
            <a:r>
              <a:rPr lang="en-US" sz="2800" dirty="0"/>
              <a:t> </a:t>
            </a:r>
          </a:p>
          <a:p>
            <a:pPr marL="457200" indent="-457200">
              <a:buClr>
                <a:schemeClr val="accent1"/>
              </a:buClr>
              <a:buFont typeface="Arial" panose="020B0604020202020204" pitchFamily="34" charset="0"/>
              <a:buChar char="•"/>
            </a:pPr>
            <a:r>
              <a:rPr lang="en-US" sz="2800" dirty="0"/>
              <a:t>Terminologies</a:t>
            </a:r>
          </a:p>
          <a:p>
            <a:pPr marL="457200" indent="-457200">
              <a:buClr>
                <a:schemeClr val="accent1"/>
              </a:buClr>
              <a:buFont typeface="Arial" panose="020B0604020202020204" pitchFamily="34" charset="0"/>
              <a:buChar char="•"/>
            </a:pPr>
            <a:r>
              <a:rPr lang="en-US" sz="2800" dirty="0"/>
              <a:t>Gem5 Setup</a:t>
            </a:r>
          </a:p>
          <a:p>
            <a:pPr marL="457200" indent="-457200">
              <a:buClr>
                <a:schemeClr val="accent1"/>
              </a:buClr>
              <a:buFont typeface="Arial" panose="020B0604020202020204" pitchFamily="34" charset="0"/>
              <a:buChar char="•"/>
            </a:pPr>
            <a:r>
              <a:rPr lang="en-US" sz="2800" dirty="0"/>
              <a:t>Automation using python</a:t>
            </a:r>
          </a:p>
          <a:p>
            <a:pPr marL="457200" indent="-457200">
              <a:buClr>
                <a:schemeClr val="accent1"/>
              </a:buClr>
              <a:buFont typeface="Arial" panose="020B0604020202020204" pitchFamily="34" charset="0"/>
              <a:buChar char="•"/>
            </a:pPr>
            <a:r>
              <a:rPr lang="en-US" sz="2800" dirty="0"/>
              <a:t>Defining Cache parameters</a:t>
            </a:r>
          </a:p>
          <a:p>
            <a:pPr marL="457200" indent="-457200">
              <a:buClr>
                <a:schemeClr val="accent1"/>
              </a:buClr>
              <a:buFont typeface="Arial" panose="020B0604020202020204" pitchFamily="34" charset="0"/>
              <a:buChar char="•"/>
            </a:pPr>
            <a:r>
              <a:rPr lang="en-US" sz="2800" dirty="0"/>
              <a:t>Results</a:t>
            </a:r>
          </a:p>
          <a:p>
            <a:pPr marL="457200" indent="-457200">
              <a:buClr>
                <a:schemeClr val="accent1"/>
              </a:buClr>
              <a:buFont typeface="Arial" panose="020B0604020202020204" pitchFamily="34" charset="0"/>
              <a:buChar char="•"/>
            </a:pPr>
            <a:r>
              <a:rPr lang="en-US" sz="2800" dirty="0"/>
              <a:t>Analysis</a:t>
            </a:r>
          </a:p>
          <a:p>
            <a:pPr marL="457200" indent="-457200">
              <a:buClr>
                <a:schemeClr val="accent1"/>
              </a:buClr>
              <a:buFont typeface="Arial" panose="020B0604020202020204" pitchFamily="34" charset="0"/>
              <a:buChar char="•"/>
            </a:pPr>
            <a:r>
              <a:rPr lang="en-US" sz="2800" dirty="0"/>
              <a:t>Conclusion</a:t>
            </a:r>
          </a:p>
          <a:p>
            <a:pPr marL="457200" indent="-457200">
              <a:buFont typeface="Arial" panose="020B0604020202020204" pitchFamily="34" charset="0"/>
              <a:buChar char="•"/>
            </a:pPr>
            <a:endParaRPr lang="en-IN" sz="2800" dirty="0"/>
          </a:p>
        </p:txBody>
      </p:sp>
      <p:sp>
        <p:nvSpPr>
          <p:cNvPr id="5" name="Title 1">
            <a:extLst>
              <a:ext uri="{FF2B5EF4-FFF2-40B4-BE49-F238E27FC236}">
                <a16:creationId xmlns:a16="http://schemas.microsoft.com/office/drawing/2014/main" id="{FA7A0E5E-0B9B-4D5A-82F1-BA6B890B7802}"/>
              </a:ext>
            </a:extLst>
          </p:cNvPr>
          <p:cNvSpPr txBox="1">
            <a:spLocks/>
          </p:cNvSpPr>
          <p:nvPr/>
        </p:nvSpPr>
        <p:spPr>
          <a:xfrm>
            <a:off x="1053852" y="3789040"/>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solidFill>
                  <a:schemeClr val="accent1"/>
                </a:solidFill>
              </a:rPr>
              <a:t>Aim of this is project</a:t>
            </a:r>
            <a:endParaRPr lang="en-IN" sz="2400" dirty="0">
              <a:solidFill>
                <a:schemeClr val="accent1"/>
              </a:solidFill>
            </a:endParaRPr>
          </a:p>
        </p:txBody>
      </p:sp>
      <p:sp>
        <p:nvSpPr>
          <p:cNvPr id="7" name="TextBox 6">
            <a:extLst>
              <a:ext uri="{FF2B5EF4-FFF2-40B4-BE49-F238E27FC236}">
                <a16:creationId xmlns:a16="http://schemas.microsoft.com/office/drawing/2014/main" id="{01FBDF80-9DBE-42C5-9AAA-BCA53298DF5C}"/>
              </a:ext>
            </a:extLst>
          </p:cNvPr>
          <p:cNvSpPr txBox="1"/>
          <p:nvPr/>
        </p:nvSpPr>
        <p:spPr>
          <a:xfrm>
            <a:off x="1017848" y="5028825"/>
            <a:ext cx="9361040" cy="830997"/>
          </a:xfrm>
          <a:prstGeom prst="rect">
            <a:avLst/>
          </a:prstGeom>
          <a:noFill/>
        </p:spPr>
        <p:txBody>
          <a:bodyPr wrap="square">
            <a:spAutoFit/>
          </a:bodyPr>
          <a:lstStyle/>
          <a:p>
            <a:r>
              <a:rPr lang="en-US" sz="2400" dirty="0"/>
              <a:t>Design Cache parameters, analyze  and identify the optimal configuration considering the trade off between performance and cost </a:t>
            </a:r>
            <a:endParaRPr lang="en-IN" sz="2400" dirty="0"/>
          </a:p>
        </p:txBody>
      </p:sp>
    </p:spTree>
    <p:extLst>
      <p:ext uri="{BB962C8B-B14F-4D97-AF65-F5344CB8AC3E}">
        <p14:creationId xmlns:p14="http://schemas.microsoft.com/office/powerpoint/2010/main" val="177216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DA2B-D53F-4AE3-9E32-182C6A8468AD}"/>
              </a:ext>
            </a:extLst>
          </p:cNvPr>
          <p:cNvSpPr>
            <a:spLocks noGrp="1"/>
          </p:cNvSpPr>
          <p:nvPr>
            <p:ph type="title"/>
          </p:nvPr>
        </p:nvSpPr>
        <p:spPr>
          <a:xfrm>
            <a:off x="1053852" y="-459432"/>
            <a:ext cx="10360501" cy="1223963"/>
          </a:xfrm>
        </p:spPr>
        <p:txBody>
          <a:bodyPr>
            <a:normAutofit/>
          </a:bodyPr>
          <a:lstStyle/>
          <a:p>
            <a:r>
              <a:rPr lang="en-US" sz="3200" dirty="0">
                <a:solidFill>
                  <a:schemeClr val="accent1"/>
                </a:solidFill>
              </a:rPr>
              <a:t>Cost Function</a:t>
            </a:r>
            <a:endParaRPr lang="en-IN" sz="3200" dirty="0">
              <a:solidFill>
                <a:schemeClr val="accent1"/>
              </a:solidFill>
            </a:endParaRPr>
          </a:p>
        </p:txBody>
      </p:sp>
      <p:sp>
        <p:nvSpPr>
          <p:cNvPr id="3" name="TextBox 2">
            <a:extLst>
              <a:ext uri="{FF2B5EF4-FFF2-40B4-BE49-F238E27FC236}">
                <a16:creationId xmlns:a16="http://schemas.microsoft.com/office/drawing/2014/main" id="{1818F5BA-6C47-4748-AC75-E0F819AC5E94}"/>
              </a:ext>
            </a:extLst>
          </p:cNvPr>
          <p:cNvSpPr txBox="1"/>
          <p:nvPr/>
        </p:nvSpPr>
        <p:spPr>
          <a:xfrm>
            <a:off x="1197868" y="908720"/>
            <a:ext cx="10216485" cy="1323439"/>
          </a:xfrm>
          <a:prstGeom prst="rect">
            <a:avLst/>
          </a:prstGeom>
          <a:noFill/>
        </p:spPr>
        <p:txBody>
          <a:bodyPr wrap="square" rtlCol="0">
            <a:spAutoFit/>
          </a:bodyPr>
          <a:lstStyle/>
          <a:p>
            <a:r>
              <a:rPr lang="en-US" sz="2000" dirty="0"/>
              <a:t>We define cost function for various parts of the cache considering below:</a:t>
            </a:r>
          </a:p>
          <a:p>
            <a:pPr marL="952393" lvl="1" indent="-342900">
              <a:buFont typeface="Arial" panose="020B0604020202020204" pitchFamily="34" charset="0"/>
              <a:buChar char="•"/>
            </a:pPr>
            <a:r>
              <a:rPr lang="en-US" sz="2000" dirty="0"/>
              <a:t>Associativity increases the cost</a:t>
            </a:r>
          </a:p>
          <a:p>
            <a:pPr marL="952393" lvl="1" indent="-342900">
              <a:buFont typeface="Arial" panose="020B0604020202020204" pitchFamily="34" charset="0"/>
              <a:buChar char="•"/>
            </a:pPr>
            <a:r>
              <a:rPr lang="en-US" sz="2000" dirty="0"/>
              <a:t>Doubling the cache size will double the cost</a:t>
            </a:r>
          </a:p>
          <a:p>
            <a:pPr marL="952393" lvl="1" indent="-342900">
              <a:buFont typeface="Arial" panose="020B0604020202020204" pitchFamily="34" charset="0"/>
              <a:buChar char="•"/>
            </a:pPr>
            <a:r>
              <a:rPr lang="en-US" sz="2000" dirty="0"/>
              <a:t>L1 cache is costlier than L2 cache</a:t>
            </a:r>
          </a:p>
        </p:txBody>
      </p:sp>
      <p:pic>
        <p:nvPicPr>
          <p:cNvPr id="7" name="Picture 6">
            <a:extLst>
              <a:ext uri="{FF2B5EF4-FFF2-40B4-BE49-F238E27FC236}">
                <a16:creationId xmlns:a16="http://schemas.microsoft.com/office/drawing/2014/main" id="{8F5C397F-EF0C-4F83-AAE3-DC62C674F0BF}"/>
              </a:ext>
            </a:extLst>
          </p:cNvPr>
          <p:cNvPicPr>
            <a:picLocks noChangeAspect="1"/>
          </p:cNvPicPr>
          <p:nvPr/>
        </p:nvPicPr>
        <p:blipFill>
          <a:blip r:embed="rId2"/>
          <a:stretch>
            <a:fillRect/>
          </a:stretch>
        </p:blipFill>
        <p:spPr>
          <a:xfrm>
            <a:off x="6237923" y="2400468"/>
            <a:ext cx="3024336" cy="1459418"/>
          </a:xfrm>
          <a:prstGeom prst="rect">
            <a:avLst/>
          </a:prstGeom>
        </p:spPr>
      </p:pic>
      <p:sp>
        <p:nvSpPr>
          <p:cNvPr id="8" name="TextBox 7">
            <a:extLst>
              <a:ext uri="{FF2B5EF4-FFF2-40B4-BE49-F238E27FC236}">
                <a16:creationId xmlns:a16="http://schemas.microsoft.com/office/drawing/2014/main" id="{DBE13BF6-6974-42A7-9830-B253CF535D17}"/>
              </a:ext>
            </a:extLst>
          </p:cNvPr>
          <p:cNvSpPr txBox="1"/>
          <p:nvPr/>
        </p:nvSpPr>
        <p:spPr>
          <a:xfrm>
            <a:off x="1629916" y="5047673"/>
            <a:ext cx="9937104" cy="1323439"/>
          </a:xfrm>
          <a:prstGeom prst="rect">
            <a:avLst/>
          </a:prstGeom>
          <a:noFill/>
        </p:spPr>
        <p:txBody>
          <a:bodyPr wrap="square" rtlCol="0">
            <a:spAutoFit/>
          </a:bodyPr>
          <a:lstStyle/>
          <a:p>
            <a:pPr marL="457200" indent="-457200">
              <a:buFont typeface="Arial" panose="020B0604020202020204" pitchFamily="34" charset="0"/>
              <a:buChar char="•"/>
            </a:pPr>
            <a:r>
              <a:rPr lang="en-US" sz="2000" dirty="0"/>
              <a:t>We have defined cost function considering above listed parameters. Cost will be calculated in dollars. For </a:t>
            </a:r>
            <a:r>
              <a:rPr lang="en-US" sz="2000" dirty="0">
                <a:solidFill>
                  <a:schemeClr val="accent1"/>
                </a:solidFill>
              </a:rPr>
              <a:t>1KB of L1 cache, it is defined to cost 0.5$.And for L2 cache it would cost 0.125$</a:t>
            </a:r>
            <a:r>
              <a:rPr lang="en-US" sz="2000" dirty="0"/>
              <a:t>. L1 cache has lowest access time but expensive</a:t>
            </a:r>
          </a:p>
          <a:p>
            <a:pPr marL="457200" indent="-457200">
              <a:buFont typeface="Arial" panose="020B0604020202020204" pitchFamily="34" charset="0"/>
              <a:buChar char="•"/>
            </a:pPr>
            <a:r>
              <a:rPr lang="en-US" sz="2000" dirty="0"/>
              <a:t>L2 is cheaper because it is placed away from the chip</a:t>
            </a:r>
            <a:endParaRPr lang="en-IN" sz="2000" dirty="0"/>
          </a:p>
        </p:txBody>
      </p:sp>
      <p:pic>
        <p:nvPicPr>
          <p:cNvPr id="10" name="Picture 9">
            <a:extLst>
              <a:ext uri="{FF2B5EF4-FFF2-40B4-BE49-F238E27FC236}">
                <a16:creationId xmlns:a16="http://schemas.microsoft.com/office/drawing/2014/main" id="{1C9C1E2A-F359-4CBD-92E6-6F1AF4CF901A}"/>
              </a:ext>
            </a:extLst>
          </p:cNvPr>
          <p:cNvPicPr>
            <a:picLocks noChangeAspect="1"/>
          </p:cNvPicPr>
          <p:nvPr/>
        </p:nvPicPr>
        <p:blipFill>
          <a:blip r:embed="rId3"/>
          <a:stretch>
            <a:fillRect/>
          </a:stretch>
        </p:blipFill>
        <p:spPr>
          <a:xfrm>
            <a:off x="2061963" y="2398913"/>
            <a:ext cx="3302761" cy="2470247"/>
          </a:xfrm>
          <a:prstGeom prst="rect">
            <a:avLst/>
          </a:prstGeom>
        </p:spPr>
      </p:pic>
    </p:spTree>
    <p:extLst>
      <p:ext uri="{BB962C8B-B14F-4D97-AF65-F5344CB8AC3E}">
        <p14:creationId xmlns:p14="http://schemas.microsoft.com/office/powerpoint/2010/main" val="25833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C38064-4FD4-4AE7-832A-3EF31F0BCCCE}"/>
              </a:ext>
            </a:extLst>
          </p:cNvPr>
          <p:cNvPicPr>
            <a:picLocks noChangeAspect="1"/>
          </p:cNvPicPr>
          <p:nvPr/>
        </p:nvPicPr>
        <p:blipFill>
          <a:blip r:embed="rId2"/>
          <a:stretch>
            <a:fillRect/>
          </a:stretch>
        </p:blipFill>
        <p:spPr>
          <a:xfrm>
            <a:off x="7966619" y="1469976"/>
            <a:ext cx="3324489" cy="734887"/>
          </a:xfrm>
          <a:prstGeom prst="rect">
            <a:avLst/>
          </a:prstGeom>
        </p:spPr>
      </p:pic>
      <p:sp>
        <p:nvSpPr>
          <p:cNvPr id="9" name="TextBox 8">
            <a:extLst>
              <a:ext uri="{FF2B5EF4-FFF2-40B4-BE49-F238E27FC236}">
                <a16:creationId xmlns:a16="http://schemas.microsoft.com/office/drawing/2014/main" id="{E8D4D562-99DA-4EEE-8304-AD547A0C29B5}"/>
              </a:ext>
            </a:extLst>
          </p:cNvPr>
          <p:cNvSpPr txBox="1"/>
          <p:nvPr/>
        </p:nvSpPr>
        <p:spPr>
          <a:xfrm>
            <a:off x="1269876" y="404664"/>
            <a:ext cx="9145016" cy="523220"/>
          </a:xfrm>
          <a:prstGeom prst="rect">
            <a:avLst/>
          </a:prstGeom>
          <a:noFill/>
        </p:spPr>
        <p:txBody>
          <a:bodyPr wrap="square" rtlCol="0">
            <a:spAutoFit/>
          </a:bodyPr>
          <a:lstStyle/>
          <a:p>
            <a:r>
              <a:rPr lang="en-US" sz="2800" dirty="0">
                <a:solidFill>
                  <a:schemeClr val="accent1"/>
                </a:solidFill>
              </a:rPr>
              <a:t>Cost Function for block size, associativity and CPU model</a:t>
            </a:r>
            <a:endParaRPr lang="en-IN" sz="2800" dirty="0">
              <a:solidFill>
                <a:schemeClr val="accent1"/>
              </a:solidFill>
            </a:endParaRPr>
          </a:p>
        </p:txBody>
      </p:sp>
      <p:sp>
        <p:nvSpPr>
          <p:cNvPr id="10" name="TextBox 9">
            <a:extLst>
              <a:ext uri="{FF2B5EF4-FFF2-40B4-BE49-F238E27FC236}">
                <a16:creationId xmlns:a16="http://schemas.microsoft.com/office/drawing/2014/main" id="{197D3BCF-E107-4E83-8FA7-8077787005D1}"/>
              </a:ext>
            </a:extLst>
          </p:cNvPr>
          <p:cNvSpPr txBox="1"/>
          <p:nvPr/>
        </p:nvSpPr>
        <p:spPr>
          <a:xfrm>
            <a:off x="1557908" y="3429000"/>
            <a:ext cx="950505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As we increase the block size, cost function defined is increased since we need extra hardware to determine which block is to be used. But this increment is not significant compared to other factors.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Cost is changing associativity plays a major role. As we increase the associativity, cost increases and as it tends to reach full associativity, it becomes maximum. Doubling the associativity will double the cost. Price increases because we need to compare more values to locate the address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use timing simple CPU in our project. Hence this parameter will be constant 10$ in our analysis</a:t>
            </a:r>
            <a:endParaRPr lang="en-IN" sz="2000" dirty="0"/>
          </a:p>
        </p:txBody>
      </p:sp>
      <p:pic>
        <p:nvPicPr>
          <p:cNvPr id="12" name="Picture 11">
            <a:extLst>
              <a:ext uri="{FF2B5EF4-FFF2-40B4-BE49-F238E27FC236}">
                <a16:creationId xmlns:a16="http://schemas.microsoft.com/office/drawing/2014/main" id="{46C55F8D-994A-4FBA-9A2B-90D0C99F52B1}"/>
              </a:ext>
            </a:extLst>
          </p:cNvPr>
          <p:cNvPicPr>
            <a:picLocks noChangeAspect="1"/>
          </p:cNvPicPr>
          <p:nvPr/>
        </p:nvPicPr>
        <p:blipFill>
          <a:blip r:embed="rId3"/>
          <a:stretch>
            <a:fillRect/>
          </a:stretch>
        </p:blipFill>
        <p:spPr>
          <a:xfrm>
            <a:off x="4798268" y="1484784"/>
            <a:ext cx="2754840" cy="1512168"/>
          </a:xfrm>
          <a:prstGeom prst="rect">
            <a:avLst/>
          </a:prstGeom>
        </p:spPr>
      </p:pic>
      <p:pic>
        <p:nvPicPr>
          <p:cNvPr id="14" name="Picture 13">
            <a:extLst>
              <a:ext uri="{FF2B5EF4-FFF2-40B4-BE49-F238E27FC236}">
                <a16:creationId xmlns:a16="http://schemas.microsoft.com/office/drawing/2014/main" id="{1E0BBD9C-719E-4CF2-9ABF-33A26D30333E}"/>
              </a:ext>
            </a:extLst>
          </p:cNvPr>
          <p:cNvPicPr>
            <a:picLocks noChangeAspect="1"/>
          </p:cNvPicPr>
          <p:nvPr/>
        </p:nvPicPr>
        <p:blipFill>
          <a:blip r:embed="rId4"/>
          <a:stretch>
            <a:fillRect/>
          </a:stretch>
        </p:blipFill>
        <p:spPr>
          <a:xfrm>
            <a:off x="1553953" y="1469976"/>
            <a:ext cx="2671986" cy="1512168"/>
          </a:xfrm>
          <a:prstGeom prst="rect">
            <a:avLst/>
          </a:prstGeom>
        </p:spPr>
      </p:pic>
    </p:spTree>
    <p:extLst>
      <p:ext uri="{BB962C8B-B14F-4D97-AF65-F5344CB8AC3E}">
        <p14:creationId xmlns:p14="http://schemas.microsoft.com/office/powerpoint/2010/main" val="99635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D558-E233-40B4-B59E-4B4C3CFE0A81}"/>
              </a:ext>
            </a:extLst>
          </p:cNvPr>
          <p:cNvSpPr>
            <a:spLocks noGrp="1"/>
          </p:cNvSpPr>
          <p:nvPr>
            <p:ph type="title"/>
          </p:nvPr>
        </p:nvSpPr>
        <p:spPr>
          <a:xfrm>
            <a:off x="1125860" y="-611982"/>
            <a:ext cx="10360501" cy="1223963"/>
          </a:xfrm>
        </p:spPr>
        <p:txBody>
          <a:bodyPr>
            <a:normAutofit/>
          </a:bodyPr>
          <a:lstStyle/>
          <a:p>
            <a:r>
              <a:rPr lang="en-US" sz="2400" dirty="0">
                <a:solidFill>
                  <a:schemeClr val="accent1"/>
                </a:solidFill>
              </a:rPr>
              <a:t>Evaluation function and cost definition</a:t>
            </a:r>
            <a:endParaRPr lang="en-IN" sz="2400" dirty="0">
              <a:solidFill>
                <a:schemeClr val="accent1"/>
              </a:solidFill>
            </a:endParaRPr>
          </a:p>
        </p:txBody>
      </p:sp>
      <p:sp>
        <p:nvSpPr>
          <p:cNvPr id="3" name="TextBox 2">
            <a:extLst>
              <a:ext uri="{FF2B5EF4-FFF2-40B4-BE49-F238E27FC236}">
                <a16:creationId xmlns:a16="http://schemas.microsoft.com/office/drawing/2014/main" id="{DC705582-0874-41CE-A16A-3D56DC42BC5B}"/>
              </a:ext>
            </a:extLst>
          </p:cNvPr>
          <p:cNvSpPr txBox="1"/>
          <p:nvPr/>
        </p:nvSpPr>
        <p:spPr>
          <a:xfrm>
            <a:off x="1269876" y="908720"/>
            <a:ext cx="9865096" cy="1077218"/>
          </a:xfrm>
          <a:prstGeom prst="rect">
            <a:avLst/>
          </a:prstGeom>
          <a:noFill/>
        </p:spPr>
        <p:txBody>
          <a:bodyPr wrap="square" rtlCol="0">
            <a:spAutoFit/>
          </a:bodyPr>
          <a:lstStyle/>
          <a:p>
            <a:r>
              <a:rPr lang="en-US" sz="2000" dirty="0"/>
              <a:t>As a generic evaluation function, we define that cost and CPI is inversely proportional.</a:t>
            </a:r>
          </a:p>
          <a:p>
            <a:endParaRPr lang="en-US" sz="2000" dirty="0"/>
          </a:p>
          <a:p>
            <a:r>
              <a:rPr lang="en-US" dirty="0">
                <a:solidFill>
                  <a:schemeClr val="accent1"/>
                </a:solidFill>
              </a:rPr>
              <a:t>Cost = Constant /(CPI-1)^2</a:t>
            </a:r>
            <a:endParaRPr lang="en-IN" dirty="0">
              <a:solidFill>
                <a:schemeClr val="accent1"/>
              </a:solidFill>
            </a:endParaRPr>
          </a:p>
        </p:txBody>
      </p:sp>
      <p:sp>
        <p:nvSpPr>
          <p:cNvPr id="4" name="TextBox 3">
            <a:extLst>
              <a:ext uri="{FF2B5EF4-FFF2-40B4-BE49-F238E27FC236}">
                <a16:creationId xmlns:a16="http://schemas.microsoft.com/office/drawing/2014/main" id="{19E7AF21-CCCA-45A5-A862-ED18B67860E3}"/>
              </a:ext>
            </a:extLst>
          </p:cNvPr>
          <p:cNvSpPr txBox="1"/>
          <p:nvPr/>
        </p:nvSpPr>
        <p:spPr>
          <a:xfrm>
            <a:off x="1413892" y="2348880"/>
            <a:ext cx="9217024"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above evaluation functions means that to some extent, Cost can be compromised but after some point, tradeoff will be exponential.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Getting lowest CPI is our aim, but for this we need to compromise with the cost of the cache design which is determined by the requirement and necessity.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constant value might depend on various factors like architecture used, process parameters and CPU type.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calculate the cost of the various configurations defined, we use </a:t>
            </a:r>
            <a:r>
              <a:rPr lang="en-US" sz="2000" dirty="0">
                <a:solidFill>
                  <a:schemeClr val="accent1"/>
                </a:solidFill>
              </a:rPr>
              <a:t>weights</a:t>
            </a:r>
            <a:r>
              <a:rPr lang="en-US" sz="2000" dirty="0"/>
              <a:t> for each parameter like associativity, block size and cache size</a:t>
            </a:r>
            <a:endParaRPr lang="en-IN" sz="2000" dirty="0"/>
          </a:p>
        </p:txBody>
      </p:sp>
    </p:spTree>
    <p:extLst>
      <p:ext uri="{BB962C8B-B14F-4D97-AF65-F5344CB8AC3E}">
        <p14:creationId xmlns:p14="http://schemas.microsoft.com/office/powerpoint/2010/main" val="221458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057691-396D-4433-8271-00E28A23BAAB}"/>
              </a:ext>
            </a:extLst>
          </p:cNvPr>
          <p:cNvSpPr txBox="1"/>
          <p:nvPr/>
        </p:nvSpPr>
        <p:spPr>
          <a:xfrm>
            <a:off x="1197868" y="548680"/>
            <a:ext cx="8856984" cy="523220"/>
          </a:xfrm>
          <a:prstGeom prst="rect">
            <a:avLst/>
          </a:prstGeom>
          <a:noFill/>
        </p:spPr>
        <p:txBody>
          <a:bodyPr wrap="square" rtlCol="0">
            <a:spAutoFit/>
          </a:bodyPr>
          <a:lstStyle/>
          <a:p>
            <a:r>
              <a:rPr lang="en-US" sz="2800" dirty="0">
                <a:solidFill>
                  <a:schemeClr val="accent1"/>
                </a:solidFill>
              </a:rPr>
              <a:t>Calculating Cost</a:t>
            </a:r>
            <a:endParaRPr lang="en-IN" sz="2800" dirty="0">
              <a:solidFill>
                <a:schemeClr val="accent1"/>
              </a:solidFill>
            </a:endParaRPr>
          </a:p>
        </p:txBody>
      </p:sp>
      <p:sp>
        <p:nvSpPr>
          <p:cNvPr id="4" name="TextBox 3">
            <a:extLst>
              <a:ext uri="{FF2B5EF4-FFF2-40B4-BE49-F238E27FC236}">
                <a16:creationId xmlns:a16="http://schemas.microsoft.com/office/drawing/2014/main" id="{0C1EF8AB-8CF9-4141-BF07-4B50D2CDF322}"/>
              </a:ext>
            </a:extLst>
          </p:cNvPr>
          <p:cNvSpPr txBox="1"/>
          <p:nvPr/>
        </p:nvSpPr>
        <p:spPr>
          <a:xfrm>
            <a:off x="1485900" y="1340768"/>
            <a:ext cx="9721080" cy="3416320"/>
          </a:xfrm>
          <a:prstGeom prst="rect">
            <a:avLst/>
          </a:prstGeom>
          <a:noFill/>
        </p:spPr>
        <p:txBody>
          <a:bodyPr wrap="square" rtlCol="0">
            <a:spAutoFit/>
          </a:bodyPr>
          <a:lstStyle/>
          <a:p>
            <a:r>
              <a:rPr lang="en-US" dirty="0"/>
              <a:t>To calculate the cost of the cache as defined earlier, we consider below generic formula for this project</a:t>
            </a:r>
          </a:p>
          <a:p>
            <a:endParaRPr lang="en-US" dirty="0"/>
          </a:p>
          <a:p>
            <a:pPr marL="342900" indent="-342900">
              <a:buFont typeface="Arial" panose="020B0604020202020204" pitchFamily="34" charset="0"/>
              <a:buChar char="•"/>
            </a:pPr>
            <a:r>
              <a:rPr lang="en-US" dirty="0"/>
              <a:t>We add all the associativity and weigh them 4x except direct mapping which doesn’t incur extra charges</a:t>
            </a:r>
          </a:p>
          <a:p>
            <a:pPr marL="342900" indent="-342900">
              <a:buFont typeface="Arial" panose="020B0604020202020204" pitchFamily="34" charset="0"/>
              <a:buChar char="•"/>
            </a:pPr>
            <a:r>
              <a:rPr lang="en-US" dirty="0"/>
              <a:t>Each KB in L1 will cost 0.5$ whereas in L2 it will cost around 0.125$</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Total Cost = (L1 cache size * 0.5)+ (L2 cache size * 0.125) + (Total associativity * 4) + CPU type + (Block size/16)</a:t>
            </a:r>
            <a:endParaRPr lang="en-IN" dirty="0"/>
          </a:p>
        </p:txBody>
      </p:sp>
    </p:spTree>
    <p:extLst>
      <p:ext uri="{BB962C8B-B14F-4D97-AF65-F5344CB8AC3E}">
        <p14:creationId xmlns:p14="http://schemas.microsoft.com/office/powerpoint/2010/main" val="1501354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4EB0-B9B5-4C88-A355-4FC4D980F7B2}"/>
              </a:ext>
            </a:extLst>
          </p:cNvPr>
          <p:cNvSpPr>
            <a:spLocks noGrp="1"/>
          </p:cNvSpPr>
          <p:nvPr>
            <p:ph type="title"/>
          </p:nvPr>
        </p:nvSpPr>
        <p:spPr/>
        <p:txBody>
          <a:bodyPr/>
          <a:lstStyle/>
          <a:p>
            <a:r>
              <a:rPr lang="en-US" dirty="0"/>
              <a:t>Optimum CPI</a:t>
            </a:r>
            <a:endParaRPr lang="en-IN" dirty="0"/>
          </a:p>
        </p:txBody>
      </p:sp>
      <p:sp>
        <p:nvSpPr>
          <p:cNvPr id="3" name="TextBox 2">
            <a:extLst>
              <a:ext uri="{FF2B5EF4-FFF2-40B4-BE49-F238E27FC236}">
                <a16:creationId xmlns:a16="http://schemas.microsoft.com/office/drawing/2014/main" id="{7448CD67-D5DB-42D2-8060-56405AF557DB}"/>
              </a:ext>
            </a:extLst>
          </p:cNvPr>
          <p:cNvSpPr txBox="1"/>
          <p:nvPr/>
        </p:nvSpPr>
        <p:spPr>
          <a:xfrm>
            <a:off x="1413892" y="1772816"/>
            <a:ext cx="10165492" cy="4893647"/>
          </a:xfrm>
          <a:prstGeom prst="rect">
            <a:avLst/>
          </a:prstGeom>
          <a:noFill/>
        </p:spPr>
        <p:txBody>
          <a:bodyPr wrap="square" rtlCol="0">
            <a:spAutoFit/>
          </a:bodyPr>
          <a:lstStyle/>
          <a:p>
            <a:r>
              <a:rPr lang="en-US" dirty="0"/>
              <a:t>For 458, Total of 300+ configurations were checked</a:t>
            </a:r>
          </a:p>
          <a:p>
            <a:r>
              <a:rPr lang="en-US" dirty="0"/>
              <a:t>We got the smallest CPI of 1.24 but the cost is very high of 8743$. On the other hand, for least expensive cache of 110$ we got the CPI value of 3.109153.</a:t>
            </a:r>
          </a:p>
          <a:p>
            <a:endParaRPr lang="en-US" dirty="0"/>
          </a:p>
          <a:p>
            <a:r>
              <a:rPr lang="en-US" dirty="0"/>
              <a:t>We got the best optimum value  considering cost vs CPI trade off :</a:t>
            </a:r>
          </a:p>
          <a:p>
            <a:r>
              <a:rPr lang="en-US" dirty="0"/>
              <a:t>L1 Associativity : 2</a:t>
            </a:r>
          </a:p>
          <a:p>
            <a:r>
              <a:rPr lang="en-US" dirty="0"/>
              <a:t>L2 Associativity : 2</a:t>
            </a:r>
          </a:p>
          <a:p>
            <a:r>
              <a:rPr lang="en-US" dirty="0"/>
              <a:t>Block Size : 64</a:t>
            </a:r>
          </a:p>
          <a:p>
            <a:r>
              <a:rPr lang="en-US" dirty="0"/>
              <a:t>L1 Cache size : 64kB</a:t>
            </a:r>
          </a:p>
          <a:p>
            <a:r>
              <a:rPr lang="en-US" dirty="0"/>
              <a:t>L2 cache size : 512 </a:t>
            </a:r>
            <a:r>
              <a:rPr lang="en-US" dirty="0" err="1"/>
              <a:t>Kb</a:t>
            </a:r>
            <a:endParaRPr lang="en-US" dirty="0"/>
          </a:p>
          <a:p>
            <a:r>
              <a:rPr lang="en-US" u="sng" dirty="0"/>
              <a:t>CPI : </a:t>
            </a:r>
            <a:r>
              <a:rPr lang="en-IN" b="0" i="0" u="sng" strike="noStrike" dirty="0">
                <a:effectLst/>
                <a:latin typeface="Calibri" panose="020F0502020204030204" pitchFamily="34" charset="0"/>
              </a:rPr>
              <a:t>1.993726045</a:t>
            </a:r>
            <a:r>
              <a:rPr lang="en-IN" u="sng" dirty="0"/>
              <a:t> </a:t>
            </a:r>
          </a:p>
          <a:p>
            <a:r>
              <a:rPr lang="en-IN" u="sng" dirty="0"/>
              <a:t>Cost : 191$</a:t>
            </a:r>
            <a:endParaRPr lang="en-US" u="sng" dirty="0"/>
          </a:p>
          <a:p>
            <a:endParaRPr lang="en-IN" dirty="0"/>
          </a:p>
        </p:txBody>
      </p:sp>
    </p:spTree>
    <p:extLst>
      <p:ext uri="{BB962C8B-B14F-4D97-AF65-F5344CB8AC3E}">
        <p14:creationId xmlns:p14="http://schemas.microsoft.com/office/powerpoint/2010/main" val="179078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AB4F-D63F-42B9-9884-F185EFFA12E8}"/>
              </a:ext>
            </a:extLst>
          </p:cNvPr>
          <p:cNvSpPr>
            <a:spLocks noGrp="1"/>
          </p:cNvSpPr>
          <p:nvPr>
            <p:ph type="title"/>
          </p:nvPr>
        </p:nvSpPr>
        <p:spPr/>
        <p:txBody>
          <a:bodyPr/>
          <a:lstStyle/>
          <a:p>
            <a:r>
              <a:rPr lang="en-US" dirty="0"/>
              <a:t>458 CPI vs Cost (logarithmic graph)</a:t>
            </a:r>
            <a:endParaRPr lang="en-IN" dirty="0"/>
          </a:p>
        </p:txBody>
      </p:sp>
      <p:pic>
        <p:nvPicPr>
          <p:cNvPr id="3074" name="Picture 2">
            <a:extLst>
              <a:ext uri="{FF2B5EF4-FFF2-40B4-BE49-F238E27FC236}">
                <a16:creationId xmlns:a16="http://schemas.microsoft.com/office/drawing/2014/main" id="{180B6DD9-F998-49D1-818A-B1BDF843B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3" y="1692623"/>
            <a:ext cx="5646383" cy="30403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DED84C-E38A-40BA-9B50-316295B75B2A}"/>
              </a:ext>
            </a:extLst>
          </p:cNvPr>
          <p:cNvPicPr>
            <a:picLocks noChangeAspect="1"/>
          </p:cNvPicPr>
          <p:nvPr/>
        </p:nvPicPr>
        <p:blipFill>
          <a:blip r:embed="rId3"/>
          <a:stretch>
            <a:fillRect/>
          </a:stretch>
        </p:blipFill>
        <p:spPr>
          <a:xfrm>
            <a:off x="7318548" y="1692623"/>
            <a:ext cx="3651394" cy="3040360"/>
          </a:xfrm>
          <a:prstGeom prst="rect">
            <a:avLst/>
          </a:prstGeom>
        </p:spPr>
      </p:pic>
    </p:spTree>
    <p:extLst>
      <p:ext uri="{BB962C8B-B14F-4D97-AF65-F5344CB8AC3E}">
        <p14:creationId xmlns:p14="http://schemas.microsoft.com/office/powerpoint/2010/main" val="374168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45BC48-4111-4A22-BB53-2D57DC006C55}"/>
              </a:ext>
            </a:extLst>
          </p:cNvPr>
          <p:cNvSpPr>
            <a:spLocks noGrp="1"/>
          </p:cNvSpPr>
          <p:nvPr>
            <p:ph type="title"/>
          </p:nvPr>
        </p:nvSpPr>
        <p:spPr>
          <a:xfrm>
            <a:off x="1219200" y="274638"/>
            <a:ext cx="10360025" cy="1223962"/>
          </a:xfrm>
        </p:spPr>
        <p:txBody>
          <a:bodyPr/>
          <a:lstStyle/>
          <a:p>
            <a:r>
              <a:rPr lang="en-US" dirty="0"/>
              <a:t>Optimum CPI</a:t>
            </a:r>
            <a:endParaRPr lang="en-IN" dirty="0"/>
          </a:p>
        </p:txBody>
      </p:sp>
      <p:sp>
        <p:nvSpPr>
          <p:cNvPr id="6" name="TextBox 5">
            <a:extLst>
              <a:ext uri="{FF2B5EF4-FFF2-40B4-BE49-F238E27FC236}">
                <a16:creationId xmlns:a16="http://schemas.microsoft.com/office/drawing/2014/main" id="{CD24CFD8-EF02-476F-B017-1C8B604B1D9D}"/>
              </a:ext>
            </a:extLst>
          </p:cNvPr>
          <p:cNvSpPr txBox="1"/>
          <p:nvPr/>
        </p:nvSpPr>
        <p:spPr>
          <a:xfrm>
            <a:off x="1413892" y="1772816"/>
            <a:ext cx="10165492" cy="4893647"/>
          </a:xfrm>
          <a:prstGeom prst="rect">
            <a:avLst/>
          </a:prstGeom>
          <a:noFill/>
        </p:spPr>
        <p:txBody>
          <a:bodyPr wrap="square" rtlCol="0">
            <a:spAutoFit/>
          </a:bodyPr>
          <a:lstStyle/>
          <a:p>
            <a:r>
              <a:rPr lang="en-US" dirty="0"/>
              <a:t>For 470, Total of 432 combinations were checked</a:t>
            </a:r>
          </a:p>
          <a:p>
            <a:r>
              <a:rPr lang="en-US" dirty="0"/>
              <a:t>We got the smallest CPI of 1.220 but the cost is very high of 8478$. On the other hand, for least expensive cache of 80$ we got the CPI value of 4.05.</a:t>
            </a:r>
          </a:p>
          <a:p>
            <a:endParaRPr lang="en-US" dirty="0"/>
          </a:p>
          <a:p>
            <a:r>
              <a:rPr lang="en-US" dirty="0"/>
              <a:t>We got the best optimum value  considering cost vs CPI trade off :</a:t>
            </a:r>
          </a:p>
          <a:p>
            <a:r>
              <a:rPr lang="en-US" dirty="0"/>
              <a:t>L1 I Associativity : 2, L1 D Associativity : 4</a:t>
            </a:r>
          </a:p>
          <a:p>
            <a:r>
              <a:rPr lang="en-US" dirty="0"/>
              <a:t>L2 Associativity : 2</a:t>
            </a:r>
          </a:p>
          <a:p>
            <a:r>
              <a:rPr lang="en-US" dirty="0"/>
              <a:t>Block Size : 64B</a:t>
            </a:r>
          </a:p>
          <a:p>
            <a:r>
              <a:rPr lang="en-US" dirty="0"/>
              <a:t>L1 Cache size : 64kB</a:t>
            </a:r>
          </a:p>
          <a:p>
            <a:r>
              <a:rPr lang="en-US" dirty="0"/>
              <a:t>L2 cache size : 512 KB</a:t>
            </a:r>
          </a:p>
          <a:p>
            <a:r>
              <a:rPr lang="en-US" u="sng" dirty="0"/>
              <a:t>CPI : </a:t>
            </a:r>
            <a:r>
              <a:rPr lang="en-IN" b="0" i="0" u="sng" strike="noStrike" dirty="0">
                <a:effectLst/>
                <a:latin typeface="Calibri" panose="020F0502020204030204" pitchFamily="34" charset="0"/>
              </a:rPr>
              <a:t>1.801085</a:t>
            </a:r>
            <a:r>
              <a:rPr lang="en-IN" u="sng" dirty="0"/>
              <a:t>  </a:t>
            </a:r>
          </a:p>
          <a:p>
            <a:r>
              <a:rPr lang="en-IN" u="sng" dirty="0"/>
              <a:t>Cost : 128$</a:t>
            </a:r>
            <a:endParaRPr lang="en-US" u="sng" dirty="0"/>
          </a:p>
          <a:p>
            <a:endParaRPr lang="en-IN" dirty="0"/>
          </a:p>
        </p:txBody>
      </p:sp>
    </p:spTree>
    <p:extLst>
      <p:ext uri="{BB962C8B-B14F-4D97-AF65-F5344CB8AC3E}">
        <p14:creationId xmlns:p14="http://schemas.microsoft.com/office/powerpoint/2010/main" val="177462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EB2D-829C-4EB7-BC70-569F5616775E}"/>
              </a:ext>
            </a:extLst>
          </p:cNvPr>
          <p:cNvSpPr>
            <a:spLocks noGrp="1"/>
          </p:cNvSpPr>
          <p:nvPr>
            <p:ph type="title"/>
          </p:nvPr>
        </p:nvSpPr>
        <p:spPr/>
        <p:txBody>
          <a:bodyPr/>
          <a:lstStyle/>
          <a:p>
            <a:r>
              <a:rPr lang="en-US" dirty="0"/>
              <a:t>Cost vs CPI for 470.lbm (logarithmic graph)</a:t>
            </a:r>
            <a:endParaRPr lang="en-IN" dirty="0"/>
          </a:p>
        </p:txBody>
      </p:sp>
      <p:pic>
        <p:nvPicPr>
          <p:cNvPr id="2050" name="Picture 2">
            <a:extLst>
              <a:ext uri="{FF2B5EF4-FFF2-40B4-BE49-F238E27FC236}">
                <a16:creationId xmlns:a16="http://schemas.microsoft.com/office/drawing/2014/main" id="{3C67D9C4-26DA-40EF-9216-2ADFBC5971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601"/>
          <a:stretch/>
        </p:blipFill>
        <p:spPr bwMode="auto">
          <a:xfrm>
            <a:off x="1218883" y="1988840"/>
            <a:ext cx="5379585" cy="31683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255E1D-0430-4D2F-A52F-FC5276C9C34C}"/>
              </a:ext>
            </a:extLst>
          </p:cNvPr>
          <p:cNvSpPr txBox="1"/>
          <p:nvPr/>
        </p:nvSpPr>
        <p:spPr>
          <a:xfrm>
            <a:off x="1191737" y="5338683"/>
            <a:ext cx="10492153"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As we can observe in the graph, as CPI increases, cost decreases</a:t>
            </a:r>
          </a:p>
          <a:p>
            <a:pPr marL="457200" indent="-457200">
              <a:buFont typeface="Arial" panose="020B0604020202020204" pitchFamily="34" charset="0"/>
              <a:buChar char="•"/>
            </a:pPr>
            <a:r>
              <a:rPr lang="en-US" sz="2800" dirty="0"/>
              <a:t>Cost is calibrated(divided by 100) to plot the curve </a:t>
            </a:r>
            <a:endParaRPr lang="en-IN" sz="2800" dirty="0"/>
          </a:p>
        </p:txBody>
      </p:sp>
      <p:pic>
        <p:nvPicPr>
          <p:cNvPr id="5" name="Picture 4">
            <a:extLst>
              <a:ext uri="{FF2B5EF4-FFF2-40B4-BE49-F238E27FC236}">
                <a16:creationId xmlns:a16="http://schemas.microsoft.com/office/drawing/2014/main" id="{D4D8FE5A-9AC9-4FB2-952F-343540D9566E}"/>
              </a:ext>
            </a:extLst>
          </p:cNvPr>
          <p:cNvPicPr>
            <a:picLocks noChangeAspect="1"/>
          </p:cNvPicPr>
          <p:nvPr/>
        </p:nvPicPr>
        <p:blipFill>
          <a:blip r:embed="rId3"/>
          <a:stretch>
            <a:fillRect/>
          </a:stretch>
        </p:blipFill>
        <p:spPr>
          <a:xfrm>
            <a:off x="6814492" y="1988840"/>
            <a:ext cx="4155450" cy="2952328"/>
          </a:xfrm>
          <a:prstGeom prst="rect">
            <a:avLst/>
          </a:prstGeom>
        </p:spPr>
      </p:pic>
    </p:spTree>
    <p:extLst>
      <p:ext uri="{BB962C8B-B14F-4D97-AF65-F5344CB8AC3E}">
        <p14:creationId xmlns:p14="http://schemas.microsoft.com/office/powerpoint/2010/main" val="194777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1E81-FFF9-4F2B-B4E7-AEB28D3FEAAC}"/>
              </a:ext>
            </a:extLst>
          </p:cNvPr>
          <p:cNvSpPr>
            <a:spLocks noGrp="1"/>
          </p:cNvSpPr>
          <p:nvPr>
            <p:ph type="title"/>
          </p:nvPr>
        </p:nvSpPr>
        <p:spPr/>
        <p:txBody>
          <a:bodyPr/>
          <a:lstStyle/>
          <a:p>
            <a:r>
              <a:rPr lang="en-US" dirty="0">
                <a:solidFill>
                  <a:schemeClr val="accent1"/>
                </a:solidFill>
              </a:rPr>
              <a:t>Conclusion</a:t>
            </a:r>
            <a:endParaRPr lang="en-IN" dirty="0">
              <a:solidFill>
                <a:schemeClr val="accent1"/>
              </a:solidFill>
            </a:endParaRPr>
          </a:p>
        </p:txBody>
      </p:sp>
      <p:sp>
        <p:nvSpPr>
          <p:cNvPr id="4" name="TextBox 3">
            <a:extLst>
              <a:ext uri="{FF2B5EF4-FFF2-40B4-BE49-F238E27FC236}">
                <a16:creationId xmlns:a16="http://schemas.microsoft.com/office/drawing/2014/main" id="{C709025F-5029-4D56-B7A4-C068941A1354}"/>
              </a:ext>
            </a:extLst>
          </p:cNvPr>
          <p:cNvSpPr txBox="1"/>
          <p:nvPr/>
        </p:nvSpPr>
        <p:spPr>
          <a:xfrm>
            <a:off x="1218883" y="1498600"/>
            <a:ext cx="9937104" cy="4955203"/>
          </a:xfrm>
          <a:prstGeom prst="rect">
            <a:avLst/>
          </a:prstGeom>
          <a:noFill/>
        </p:spPr>
        <p:txBody>
          <a:bodyPr wrap="square">
            <a:spAutoFit/>
          </a:bodyPr>
          <a:lstStyle/>
          <a:p>
            <a:pPr algn="l"/>
            <a:endParaRPr lang="en-IN" sz="1400" b="0" i="0" u="none" strike="noStrike" baseline="0" dirty="0">
              <a:solidFill>
                <a:srgbClr val="000000"/>
              </a:solidFill>
              <a:latin typeface="Arial" panose="020B0604020202020204" pitchFamily="34" charset="0"/>
            </a:endParaRPr>
          </a:p>
          <a:p>
            <a:endParaRPr lang="en-IN" sz="1400" b="0" i="0" u="none" strike="noStrike" baseline="0" dirty="0">
              <a:latin typeface="Arial" panose="020B0604020202020204" pitchFamily="34" charset="0"/>
            </a:endParaRPr>
          </a:p>
          <a:p>
            <a:pPr marL="342900" indent="-342900">
              <a:buFont typeface="Arial" panose="020B0604020202020204" pitchFamily="34" charset="0"/>
              <a:buChar char="•"/>
            </a:pPr>
            <a:r>
              <a:rPr lang="en-US" sz="2400" b="0" i="0" u="none" strike="noStrike" baseline="0" dirty="0">
                <a:latin typeface="Calibri" panose="020F0502020204030204" pitchFamily="34" charset="0"/>
              </a:rPr>
              <a:t>Cache with higher block size is chosen as it allows the cache to take advantage of spatial locality</a:t>
            </a: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High cache size and associativity is always recommended but it comes with the trade off(cost) as we can observe in the total of 800 combinations tried.</a:t>
            </a:r>
          </a:p>
          <a:p>
            <a:pPr marL="342900" indent="-342900">
              <a:buFont typeface="Arial" panose="020B0604020202020204" pitchFamily="34" charset="0"/>
              <a:buChar char="•"/>
            </a:pPr>
            <a:r>
              <a:rPr lang="en-US" dirty="0">
                <a:latin typeface="Calibri" panose="020F0502020204030204" pitchFamily="34" charset="0"/>
              </a:rPr>
              <a:t>Adding one more hierarchy can boost the performance of cache</a:t>
            </a:r>
            <a:endParaRPr lang="en-IN"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Increasing associativity for the same L1 cache reduces conflict misses</a:t>
            </a:r>
          </a:p>
          <a:p>
            <a:pPr marL="342900" indent="-342900">
              <a:buFont typeface="Arial" panose="020B0604020202020204" pitchFamily="34" charset="0"/>
              <a:buChar char="•"/>
            </a:pPr>
            <a:r>
              <a:rPr lang="en-US" dirty="0">
                <a:latin typeface="Calibri" panose="020F0502020204030204" pitchFamily="34" charset="0"/>
              </a:rPr>
              <a:t>Observing various factors, 2 optimum Cache design was made in this project for both the benchmarks</a:t>
            </a:r>
          </a:p>
          <a:p>
            <a:pPr marL="342900" indent="-342900">
              <a:buFont typeface="Arial" panose="020B0604020202020204" pitchFamily="34" charset="0"/>
              <a:buChar char="•"/>
            </a:pPr>
            <a:r>
              <a:rPr lang="en-US" dirty="0">
                <a:latin typeface="Calibri" panose="020F0502020204030204" pitchFamily="34" charset="0"/>
              </a:rPr>
              <a:t>Python script which we used to automate the process and 800+ stats file along with all the cost  calculation is uploaded along with this ppt</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p:txBody>
      </p:sp>
    </p:spTree>
    <p:extLst>
      <p:ext uri="{BB962C8B-B14F-4D97-AF65-F5344CB8AC3E}">
        <p14:creationId xmlns:p14="http://schemas.microsoft.com/office/powerpoint/2010/main" val="90639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6611-11FD-4075-A397-45C4CB0947E6}"/>
              </a:ext>
            </a:extLst>
          </p:cNvPr>
          <p:cNvSpPr>
            <a:spLocks noGrp="1"/>
          </p:cNvSpPr>
          <p:nvPr>
            <p:ph type="title"/>
          </p:nvPr>
        </p:nvSpPr>
        <p:spPr>
          <a:xfrm>
            <a:off x="4294212" y="2232082"/>
            <a:ext cx="10360501" cy="1223963"/>
          </a:xfrm>
        </p:spPr>
        <p:txBody>
          <a:bodyPr/>
          <a:lstStyle/>
          <a:p>
            <a:r>
              <a:rPr lang="en-US" dirty="0"/>
              <a:t>THANK YOU</a:t>
            </a:r>
            <a:endParaRPr lang="en-IN" dirty="0"/>
          </a:p>
        </p:txBody>
      </p:sp>
    </p:spTree>
    <p:extLst>
      <p:ext uri="{BB962C8B-B14F-4D97-AF65-F5344CB8AC3E}">
        <p14:creationId xmlns:p14="http://schemas.microsoft.com/office/powerpoint/2010/main" val="220551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0C13-C0DC-4BA0-80D7-0CDB84B174A1}"/>
              </a:ext>
            </a:extLst>
          </p:cNvPr>
          <p:cNvSpPr>
            <a:spLocks noGrp="1"/>
          </p:cNvSpPr>
          <p:nvPr>
            <p:ph type="title"/>
          </p:nvPr>
        </p:nvSpPr>
        <p:spPr>
          <a:xfrm>
            <a:off x="914161" y="93674"/>
            <a:ext cx="10360501" cy="1223963"/>
          </a:xfrm>
        </p:spPr>
        <p:txBody>
          <a:bodyPr/>
          <a:lstStyle/>
          <a:p>
            <a:r>
              <a:rPr lang="en-US" dirty="0">
                <a:solidFill>
                  <a:schemeClr val="accent1"/>
                </a:solidFill>
              </a:rPr>
              <a:t>Cache and its importance</a:t>
            </a:r>
            <a:endParaRPr lang="en-IN" dirty="0">
              <a:solidFill>
                <a:schemeClr val="accent1"/>
              </a:solidFill>
            </a:endParaRPr>
          </a:p>
        </p:txBody>
      </p:sp>
      <p:sp>
        <p:nvSpPr>
          <p:cNvPr id="3" name="TextBox 2">
            <a:extLst>
              <a:ext uri="{FF2B5EF4-FFF2-40B4-BE49-F238E27FC236}">
                <a16:creationId xmlns:a16="http://schemas.microsoft.com/office/drawing/2014/main" id="{CEB8DC97-FE13-4967-A9ED-6869BAF1277D}"/>
              </a:ext>
            </a:extLst>
          </p:cNvPr>
          <p:cNvSpPr txBox="1"/>
          <p:nvPr/>
        </p:nvSpPr>
        <p:spPr>
          <a:xfrm>
            <a:off x="904732" y="1772816"/>
            <a:ext cx="10165492" cy="1200329"/>
          </a:xfrm>
          <a:prstGeom prst="rect">
            <a:avLst/>
          </a:prstGeom>
          <a:noFill/>
        </p:spPr>
        <p:txBody>
          <a:bodyPr wrap="square" rtlCol="0">
            <a:spAutoFit/>
          </a:bodyPr>
          <a:lstStyle/>
          <a:p>
            <a:r>
              <a:rPr lang="en-US" dirty="0"/>
              <a:t>Cache is an on chip memory which improves CPU performance since it is much faster and consume lower power than off chip memories by using principle of locality. Caches use SRAM technology.</a:t>
            </a:r>
            <a:endParaRPr lang="en-IN" dirty="0"/>
          </a:p>
        </p:txBody>
      </p:sp>
      <p:sp>
        <p:nvSpPr>
          <p:cNvPr id="5" name="TextBox 4">
            <a:extLst>
              <a:ext uri="{FF2B5EF4-FFF2-40B4-BE49-F238E27FC236}">
                <a16:creationId xmlns:a16="http://schemas.microsoft.com/office/drawing/2014/main" id="{D486EF4C-B0BD-40DC-BB0E-1A9B52915B17}"/>
              </a:ext>
            </a:extLst>
          </p:cNvPr>
          <p:cNvSpPr txBox="1"/>
          <p:nvPr/>
        </p:nvSpPr>
        <p:spPr>
          <a:xfrm>
            <a:off x="909836" y="3462401"/>
            <a:ext cx="9751058" cy="1569660"/>
          </a:xfrm>
          <a:prstGeom prst="rect">
            <a:avLst/>
          </a:prstGeom>
          <a:noFill/>
        </p:spPr>
        <p:txBody>
          <a:bodyPr wrap="square">
            <a:spAutoFit/>
          </a:bodyPr>
          <a:lstStyle/>
          <a:p>
            <a:pPr algn="l">
              <a:buFont typeface="Arial" panose="020B0604020202020204" pitchFamily="34" charset="0"/>
              <a:buChar char="•"/>
            </a:pPr>
            <a:r>
              <a:rPr lang="en-US" u="none" strike="noStrike" dirty="0">
                <a:solidFill>
                  <a:srgbClr val="FFFFFF"/>
                </a:solidFill>
                <a:effectLst/>
                <a:latin typeface="Segoe UI" panose="020B0502040204020203" pitchFamily="34" charset="0"/>
              </a:rPr>
              <a:t>It is faster than the main memory.</a:t>
            </a:r>
          </a:p>
          <a:p>
            <a:pPr algn="l">
              <a:buFont typeface="Arial" panose="020B0604020202020204" pitchFamily="34" charset="0"/>
              <a:buChar char="•"/>
            </a:pPr>
            <a:r>
              <a:rPr lang="en-US" u="none" strike="noStrike" dirty="0">
                <a:solidFill>
                  <a:srgbClr val="FFFFFF"/>
                </a:solidFill>
                <a:effectLst/>
                <a:latin typeface="Segoe UI" panose="020B0502040204020203" pitchFamily="34" charset="0"/>
              </a:rPr>
              <a:t>The access time is quite less in comparison to the main memory.</a:t>
            </a:r>
          </a:p>
          <a:p>
            <a:pPr algn="l">
              <a:buFont typeface="Arial" panose="020B0604020202020204" pitchFamily="34" charset="0"/>
              <a:buChar char="•"/>
            </a:pPr>
            <a:r>
              <a:rPr lang="en-US" u="none" strike="noStrike" dirty="0">
                <a:solidFill>
                  <a:srgbClr val="FFFFFF"/>
                </a:solidFill>
                <a:effectLst/>
                <a:latin typeface="Segoe UI" panose="020B0502040204020203" pitchFamily="34" charset="0"/>
              </a:rPr>
              <a:t>The speed of accessing data increases hence, the CPU works faster.</a:t>
            </a:r>
          </a:p>
          <a:p>
            <a:pPr algn="l">
              <a:buFont typeface="Arial" panose="020B0604020202020204" pitchFamily="34" charset="0"/>
              <a:buChar char="•"/>
            </a:pPr>
            <a:r>
              <a:rPr lang="en-US" u="none" strike="noStrike" dirty="0">
                <a:solidFill>
                  <a:srgbClr val="FFFFFF"/>
                </a:solidFill>
                <a:effectLst/>
                <a:latin typeface="Segoe UI" panose="020B0502040204020203" pitchFamily="34" charset="0"/>
              </a:rPr>
              <a:t>Moreover, the performance of the CPU also becomes better.</a:t>
            </a:r>
          </a:p>
        </p:txBody>
      </p:sp>
    </p:spTree>
    <p:extLst>
      <p:ext uri="{BB962C8B-B14F-4D97-AF65-F5344CB8AC3E}">
        <p14:creationId xmlns:p14="http://schemas.microsoft.com/office/powerpoint/2010/main" val="246127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F133-A10B-4D02-9CF6-BD926EAB52B3}"/>
              </a:ext>
            </a:extLst>
          </p:cNvPr>
          <p:cNvSpPr>
            <a:spLocks noGrp="1"/>
          </p:cNvSpPr>
          <p:nvPr>
            <p:ph type="title"/>
          </p:nvPr>
        </p:nvSpPr>
        <p:spPr>
          <a:xfrm>
            <a:off x="1146494" y="-317805"/>
            <a:ext cx="10360501" cy="1223963"/>
          </a:xfrm>
        </p:spPr>
        <p:txBody>
          <a:bodyPr/>
          <a:lstStyle/>
          <a:p>
            <a:r>
              <a:rPr lang="en-US" dirty="0">
                <a:solidFill>
                  <a:schemeClr val="accent1"/>
                </a:solidFill>
              </a:rPr>
              <a:t>Terminologies</a:t>
            </a:r>
            <a:endParaRPr lang="en-IN" dirty="0">
              <a:solidFill>
                <a:schemeClr val="accent1"/>
              </a:solidFill>
            </a:endParaRPr>
          </a:p>
        </p:txBody>
      </p:sp>
      <p:sp>
        <p:nvSpPr>
          <p:cNvPr id="4" name="TextBox 3">
            <a:extLst>
              <a:ext uri="{FF2B5EF4-FFF2-40B4-BE49-F238E27FC236}">
                <a16:creationId xmlns:a16="http://schemas.microsoft.com/office/drawing/2014/main" id="{8662C8C6-E949-43DF-9585-16A8E231D32C}"/>
              </a:ext>
            </a:extLst>
          </p:cNvPr>
          <p:cNvSpPr txBox="1"/>
          <p:nvPr/>
        </p:nvSpPr>
        <p:spPr>
          <a:xfrm>
            <a:off x="1105227" y="338193"/>
            <a:ext cx="9937104" cy="6555641"/>
          </a:xfrm>
          <a:prstGeom prst="rect">
            <a:avLst/>
          </a:prstGeom>
          <a:noFill/>
        </p:spPr>
        <p:txBody>
          <a:bodyPr wrap="square">
            <a:spAutoFit/>
          </a:bodyPr>
          <a:lstStyle/>
          <a:p>
            <a:pPr marL="285750" indent="-285750" algn="l">
              <a:buFont typeface="Arial" panose="020B0604020202020204" pitchFamily="34" charset="0"/>
              <a:buChar char="•"/>
            </a:pPr>
            <a:endParaRPr lang="en-IN" sz="2000" b="0" i="0" u="none" strike="noStrike" baseline="0" dirty="0">
              <a:solidFill>
                <a:schemeClr val="tx1">
                  <a:lumMod val="95000"/>
                </a:schemeClr>
              </a:solidFill>
              <a:latin typeface="Calibri" panose="020F0502020204030204" pitchFamily="34" charset="0"/>
            </a:endParaRPr>
          </a:p>
          <a:p>
            <a:endParaRPr lang="en-IN"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Cache associativity </a:t>
            </a:r>
            <a:r>
              <a:rPr lang="en-US" sz="2000" dirty="0">
                <a:solidFill>
                  <a:schemeClr val="tx1">
                    <a:lumMod val="95000"/>
                  </a:schemeClr>
                </a:solidFill>
                <a:latin typeface="Calibri" panose="020F0502020204030204" pitchFamily="34" charset="0"/>
              </a:rPr>
              <a:t>: M</a:t>
            </a:r>
            <a:r>
              <a:rPr lang="en-US" sz="2000" b="0" i="0" u="none" strike="noStrike" baseline="0" dirty="0">
                <a:solidFill>
                  <a:schemeClr val="tx1">
                    <a:lumMod val="95000"/>
                  </a:schemeClr>
                </a:solidFill>
                <a:latin typeface="Calibri" panose="020F0502020204030204" pitchFamily="34" charset="0"/>
              </a:rPr>
              <a:t>easure of how the individual blocks can be placed within cache </a:t>
            </a:r>
          </a:p>
          <a:p>
            <a:pPr marL="342900" indent="-342900">
              <a:buFont typeface="Arial" panose="020B0604020202020204" pitchFamily="34" charset="0"/>
              <a:buChar char="•"/>
            </a:pPr>
            <a:endParaRPr lang="en-IN"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Cache size </a:t>
            </a:r>
            <a:r>
              <a:rPr lang="en-US" sz="2000" dirty="0">
                <a:solidFill>
                  <a:schemeClr val="tx1">
                    <a:lumMod val="95000"/>
                  </a:schemeClr>
                </a:solidFill>
                <a:latin typeface="Calibri" panose="020F0502020204030204" pitchFamily="34" charset="0"/>
              </a:rPr>
              <a:t>:</a:t>
            </a:r>
            <a:r>
              <a:rPr lang="en-US" sz="2000" b="0" i="0" u="none" strike="noStrike" baseline="0" dirty="0">
                <a:solidFill>
                  <a:schemeClr val="tx1">
                    <a:lumMod val="95000"/>
                  </a:schemeClr>
                </a:solidFill>
                <a:latin typeface="Calibri" panose="020F0502020204030204" pitchFamily="34" charset="0"/>
              </a:rPr>
              <a:t> The physical size of cache memory </a:t>
            </a:r>
          </a:p>
          <a:p>
            <a:pPr marL="342900" indent="-342900">
              <a:buFont typeface="Arial" panose="020B0604020202020204" pitchFamily="34" charset="0"/>
              <a:buChar char="•"/>
            </a:pPr>
            <a:endParaRPr lang="en-IN"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Cache block size </a:t>
            </a:r>
            <a:r>
              <a:rPr lang="en-US" sz="2000" dirty="0">
                <a:solidFill>
                  <a:schemeClr val="tx1">
                    <a:lumMod val="95000"/>
                  </a:schemeClr>
                </a:solidFill>
                <a:latin typeface="Calibri" panose="020F0502020204030204" pitchFamily="34" charset="0"/>
              </a:rPr>
              <a:t>:</a:t>
            </a:r>
            <a:r>
              <a:rPr lang="en-US" sz="2000" b="0" i="0" u="none" strike="noStrike" baseline="0" dirty="0">
                <a:solidFill>
                  <a:schemeClr val="tx1">
                    <a:lumMod val="95000"/>
                  </a:schemeClr>
                </a:solidFill>
                <a:latin typeface="Calibri" panose="020F0502020204030204" pitchFamily="34" charset="0"/>
              </a:rPr>
              <a:t> The size of each block within each set </a:t>
            </a:r>
          </a:p>
          <a:p>
            <a:pPr marL="342900" indent="-342900">
              <a:buFont typeface="Arial" panose="020B0604020202020204" pitchFamily="34" charset="0"/>
              <a:buChar char="•"/>
            </a:pPr>
            <a:endParaRPr lang="en-US"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Hit : </a:t>
            </a:r>
            <a:r>
              <a:rPr lang="en-US" sz="2000" b="0" i="0" u="none" strike="noStrike" baseline="0" dirty="0">
                <a:solidFill>
                  <a:schemeClr val="tx1">
                    <a:lumMod val="95000"/>
                  </a:schemeClr>
                </a:solidFill>
                <a:latin typeface="Calibri" panose="020F0502020204030204" pitchFamily="34" charset="0"/>
              </a:rPr>
              <a:t>data appears in some block </a:t>
            </a:r>
            <a:r>
              <a:rPr lang="en-US" sz="2000" dirty="0">
                <a:solidFill>
                  <a:schemeClr val="tx1">
                    <a:lumMod val="95000"/>
                  </a:schemeClr>
                </a:solidFill>
                <a:latin typeface="Calibri" panose="020F0502020204030204" pitchFamily="34" charset="0"/>
              </a:rPr>
              <a:t>of the cache</a:t>
            </a:r>
          </a:p>
          <a:p>
            <a:pPr marL="342900" indent="-342900">
              <a:buFont typeface="Arial" panose="020B0604020202020204" pitchFamily="34" charset="0"/>
              <a:buChar char="•"/>
            </a:pPr>
            <a:endParaRPr lang="en-US" sz="200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Hite Rate</a:t>
            </a:r>
            <a:r>
              <a:rPr lang="en-US" sz="2000" b="0" i="0" u="none" strike="noStrike" baseline="0" dirty="0">
                <a:solidFill>
                  <a:schemeClr val="tx1">
                    <a:lumMod val="95000"/>
                  </a:schemeClr>
                </a:solidFill>
                <a:latin typeface="Calibri" panose="020F0502020204030204" pitchFamily="34" charset="0"/>
              </a:rPr>
              <a:t>: The fraction of memory access found in the cache</a:t>
            </a:r>
          </a:p>
          <a:p>
            <a:pPr marL="342900" indent="-342900">
              <a:buFont typeface="Arial" panose="020B0604020202020204" pitchFamily="34" charset="0"/>
              <a:buChar char="•"/>
            </a:pPr>
            <a:endParaRPr lang="en-US"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Hite Time</a:t>
            </a:r>
            <a:r>
              <a:rPr lang="en-US" sz="2000" b="0" i="0" u="none" strike="noStrike" baseline="0" dirty="0">
                <a:solidFill>
                  <a:schemeClr val="tx1">
                    <a:lumMod val="95000"/>
                  </a:schemeClr>
                </a:solidFill>
                <a:latin typeface="Calibri" panose="020F0502020204030204" pitchFamily="34" charset="0"/>
              </a:rPr>
              <a:t>: Time to find the data in cache</a:t>
            </a:r>
          </a:p>
          <a:p>
            <a:pPr marL="342900" indent="-342900">
              <a:buFont typeface="Arial" panose="020B0604020202020204" pitchFamily="34" charset="0"/>
              <a:buChar char="•"/>
            </a:pPr>
            <a:endParaRPr lang="en-US"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IN" sz="2000" b="1" i="0" u="none" strike="noStrike" baseline="0" dirty="0">
                <a:solidFill>
                  <a:schemeClr val="tx1">
                    <a:lumMod val="95000"/>
                  </a:schemeClr>
                </a:solidFill>
                <a:latin typeface="Calibri" panose="020F0502020204030204" pitchFamily="34" charset="0"/>
              </a:rPr>
              <a:t>Miss rate </a:t>
            </a:r>
            <a:r>
              <a:rPr lang="en-IN" sz="2000" b="0" i="0" u="none" strike="noStrike" baseline="0" dirty="0">
                <a:solidFill>
                  <a:schemeClr val="tx1">
                    <a:lumMod val="95000"/>
                  </a:schemeClr>
                </a:solidFill>
                <a:latin typeface="Calibri" panose="020F0502020204030204" pitchFamily="34" charset="0"/>
              </a:rPr>
              <a:t>: 1-(Hit Rate)</a:t>
            </a:r>
          </a:p>
          <a:p>
            <a:endParaRPr lang="en-IN"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Miss penalty </a:t>
            </a:r>
            <a:r>
              <a:rPr lang="en-US" sz="2000" b="0" i="0" u="none" strike="noStrike" baseline="0" dirty="0">
                <a:solidFill>
                  <a:schemeClr val="tx1">
                    <a:lumMod val="95000"/>
                  </a:schemeClr>
                </a:solidFill>
                <a:latin typeface="Calibri" panose="020F0502020204030204" pitchFamily="34" charset="0"/>
              </a:rPr>
              <a:t>: Time to replace a block in the cache when there is a miss</a:t>
            </a:r>
          </a:p>
          <a:p>
            <a:pPr marL="342900" indent="-342900">
              <a:buFont typeface="Arial" panose="020B0604020202020204" pitchFamily="34" charset="0"/>
              <a:buChar char="•"/>
            </a:pPr>
            <a:endParaRPr lang="en-US" sz="2000" b="0" i="0" u="none" strike="noStrike" baseline="0" dirty="0">
              <a:solidFill>
                <a:schemeClr val="tx1">
                  <a:lumMod val="95000"/>
                </a:schemeClr>
              </a:solidFill>
              <a:latin typeface="Calibri" panose="020F0502020204030204" pitchFamily="34" charset="0"/>
            </a:endParaRPr>
          </a:p>
          <a:p>
            <a:pPr marL="342900" indent="-342900">
              <a:buFont typeface="Arial" panose="020B0604020202020204" pitchFamily="34" charset="0"/>
              <a:buChar char="•"/>
            </a:pPr>
            <a:r>
              <a:rPr lang="en-US" sz="2000" b="1" i="0" u="none" strike="noStrike" baseline="0" dirty="0">
                <a:solidFill>
                  <a:schemeClr val="tx1">
                    <a:lumMod val="95000"/>
                  </a:schemeClr>
                </a:solidFill>
                <a:latin typeface="Calibri" panose="020F0502020204030204" pitchFamily="34" charset="0"/>
              </a:rPr>
              <a:t>Average Memory access time (AMAT) </a:t>
            </a:r>
            <a:endParaRPr lang="en-US" sz="2000" b="0" i="0" u="none" strike="noStrike" baseline="0" dirty="0">
              <a:solidFill>
                <a:schemeClr val="tx1">
                  <a:lumMod val="95000"/>
                </a:schemeClr>
              </a:solidFill>
              <a:latin typeface="Calibri" panose="020F0502020204030204" pitchFamily="34" charset="0"/>
            </a:endParaRPr>
          </a:p>
          <a:p>
            <a:r>
              <a:rPr lang="en-US" sz="2000" b="0" i="0" u="none" strike="noStrike" baseline="0" dirty="0">
                <a:solidFill>
                  <a:schemeClr val="tx1">
                    <a:lumMod val="95000"/>
                  </a:schemeClr>
                </a:solidFill>
                <a:latin typeface="Arial" panose="020B0604020202020204" pitchFamily="34" charset="0"/>
              </a:rPr>
              <a:t>	</a:t>
            </a:r>
            <a:r>
              <a:rPr lang="en-US" sz="2000" b="0" i="0" u="none" strike="noStrike" baseline="0" dirty="0">
                <a:solidFill>
                  <a:schemeClr val="tx1">
                    <a:lumMod val="95000"/>
                  </a:schemeClr>
                </a:solidFill>
                <a:latin typeface="Calibri" panose="020F0502020204030204" pitchFamily="34" charset="0"/>
              </a:rPr>
              <a:t>AMAT= Hit time + (Miss rate x Miss penalty)</a:t>
            </a:r>
          </a:p>
          <a:p>
            <a:pPr marL="342900" indent="-342900">
              <a:buFont typeface="Arial" panose="020B0604020202020204" pitchFamily="34" charset="0"/>
              <a:buChar char="•"/>
            </a:pPr>
            <a:endParaRPr lang="en-US" sz="2000" b="0" i="0" u="none" strike="noStrike" baseline="0" dirty="0">
              <a:solidFill>
                <a:schemeClr val="tx1">
                  <a:lumMod val="95000"/>
                </a:schemeClr>
              </a:solidFill>
              <a:latin typeface="Calibri" panose="020F0502020204030204" pitchFamily="34" charset="0"/>
            </a:endParaRPr>
          </a:p>
        </p:txBody>
      </p:sp>
    </p:spTree>
    <p:extLst>
      <p:ext uri="{BB962C8B-B14F-4D97-AF65-F5344CB8AC3E}">
        <p14:creationId xmlns:p14="http://schemas.microsoft.com/office/powerpoint/2010/main" val="1819672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AE3C-A687-4C4B-8AD9-04B01D27D9B7}"/>
              </a:ext>
            </a:extLst>
          </p:cNvPr>
          <p:cNvSpPr>
            <a:spLocks noGrp="1"/>
          </p:cNvSpPr>
          <p:nvPr>
            <p:ph type="title"/>
          </p:nvPr>
        </p:nvSpPr>
        <p:spPr/>
        <p:txBody>
          <a:bodyPr/>
          <a:lstStyle/>
          <a:p>
            <a:r>
              <a:rPr lang="en-US" dirty="0">
                <a:solidFill>
                  <a:schemeClr val="accent1"/>
                </a:solidFill>
              </a:rPr>
              <a:t>Gem5 Setup</a:t>
            </a:r>
            <a:endParaRPr lang="en-IN" dirty="0">
              <a:solidFill>
                <a:schemeClr val="accent1"/>
              </a:solidFill>
            </a:endParaRPr>
          </a:p>
        </p:txBody>
      </p:sp>
      <p:sp>
        <p:nvSpPr>
          <p:cNvPr id="3" name="TextBox 2">
            <a:extLst>
              <a:ext uri="{FF2B5EF4-FFF2-40B4-BE49-F238E27FC236}">
                <a16:creationId xmlns:a16="http://schemas.microsoft.com/office/drawing/2014/main" id="{34199256-DE36-4804-978C-5734B23F3FFB}"/>
              </a:ext>
            </a:extLst>
          </p:cNvPr>
          <p:cNvSpPr txBox="1"/>
          <p:nvPr/>
        </p:nvSpPr>
        <p:spPr>
          <a:xfrm>
            <a:off x="1186599" y="1772816"/>
            <a:ext cx="9649072" cy="2185214"/>
          </a:xfrm>
          <a:prstGeom prst="rect">
            <a:avLst/>
          </a:prstGeom>
          <a:noFill/>
        </p:spPr>
        <p:txBody>
          <a:bodyPr wrap="square" rtlCol="0">
            <a:spAutoFit/>
          </a:bodyPr>
          <a:lstStyle/>
          <a:p>
            <a:pPr>
              <a:buClr>
                <a:schemeClr val="accent1"/>
              </a:buClr>
            </a:pPr>
            <a:r>
              <a:rPr lang="en-US" sz="1800" dirty="0"/>
              <a:t>Accessed Gem5 on </a:t>
            </a:r>
            <a:r>
              <a:rPr lang="en-US" sz="1800" dirty="0">
                <a:solidFill>
                  <a:schemeClr val="accent1"/>
                </a:solidFill>
              </a:rPr>
              <a:t>ce6304.utdallas.edu </a:t>
            </a:r>
            <a:r>
              <a:rPr lang="en-US" sz="1800" dirty="0"/>
              <a:t>server via UTD VPN</a:t>
            </a:r>
          </a:p>
          <a:p>
            <a:pPr>
              <a:buClr>
                <a:schemeClr val="accent1"/>
              </a:buClr>
            </a:pPr>
            <a:r>
              <a:rPr lang="en-US" sz="1800" dirty="0"/>
              <a:t>Command in terminal :</a:t>
            </a:r>
          </a:p>
          <a:p>
            <a:pPr marL="285750" indent="-285750">
              <a:buClr>
                <a:schemeClr val="accent1"/>
              </a:buClr>
              <a:buFont typeface="Arial" panose="020B0604020202020204" pitchFamily="34" charset="0"/>
              <a:buChar char="•"/>
            </a:pPr>
            <a:r>
              <a:rPr lang="en-US" sz="1800" dirty="0"/>
              <a:t>   To access </a:t>
            </a:r>
            <a:r>
              <a:rPr lang="en-US" sz="1800"/>
              <a:t>server - </a:t>
            </a:r>
            <a:r>
              <a:rPr lang="en-US" sz="1800" dirty="0"/>
              <a:t>“</a:t>
            </a:r>
            <a:r>
              <a:rPr lang="en-US" sz="1800" dirty="0">
                <a:solidFill>
                  <a:schemeClr val="accent1"/>
                </a:solidFill>
              </a:rPr>
              <a:t>ssh nps210000@ce6304.utdallas.edu</a:t>
            </a:r>
            <a:r>
              <a:rPr lang="en-US" sz="1800" dirty="0"/>
              <a:t>”</a:t>
            </a:r>
          </a:p>
          <a:p>
            <a:pPr marL="285750" indent="-285750">
              <a:buClr>
                <a:schemeClr val="accent1"/>
              </a:buClr>
              <a:buFont typeface="Arial" panose="020B0604020202020204" pitchFamily="34" charset="0"/>
              <a:buChar char="•"/>
            </a:pPr>
            <a:r>
              <a:rPr lang="en-US" sz="1800" dirty="0"/>
              <a:t>   To copy Gem5 for local directory – </a:t>
            </a:r>
            <a:r>
              <a:rPr lang="en-US" sz="1800" dirty="0">
                <a:solidFill>
                  <a:schemeClr val="accent1"/>
                </a:solidFill>
              </a:rPr>
              <a:t>cp –rf /usr/local/gem5 /home/nps210000/m5out</a:t>
            </a:r>
          </a:p>
          <a:p>
            <a:pPr marL="285750" indent="-285750">
              <a:buClr>
                <a:schemeClr val="accent1"/>
              </a:buClr>
              <a:buFont typeface="Arial" panose="020B0604020202020204" pitchFamily="34" charset="0"/>
              <a:buChar char="•"/>
            </a:pPr>
            <a:r>
              <a:rPr lang="en-US" sz="1800" dirty="0">
                <a:solidFill>
                  <a:schemeClr val="accent1"/>
                </a:solidFill>
              </a:rPr>
              <a:t>   </a:t>
            </a:r>
            <a:r>
              <a:rPr lang="en-US" sz="1800" dirty="0"/>
              <a:t>To build </a:t>
            </a:r>
            <a:r>
              <a:rPr lang="en-US" sz="1800"/>
              <a:t>x86 - </a:t>
            </a:r>
            <a:r>
              <a:rPr lang="en-IN" sz="1800" dirty="0">
                <a:solidFill>
                  <a:schemeClr val="accent1"/>
                </a:solidFill>
              </a:rPr>
              <a:t>scons build/X86/gem5.opt </a:t>
            </a:r>
          </a:p>
          <a:p>
            <a:pPr marL="285750" indent="-285750">
              <a:buClr>
                <a:schemeClr val="accent1"/>
              </a:buClr>
              <a:buFont typeface="Arial" panose="020B0604020202020204" pitchFamily="34" charset="0"/>
              <a:buChar char="•"/>
            </a:pPr>
            <a:r>
              <a:rPr lang="en-IN" sz="1800" dirty="0">
                <a:solidFill>
                  <a:schemeClr val="accent1"/>
                </a:solidFill>
              </a:rPr>
              <a:t>   </a:t>
            </a:r>
            <a:r>
              <a:rPr lang="en-US" sz="1800" dirty="0"/>
              <a:t>This would build the “gem5.opt” executable which we will use to run the simulations </a:t>
            </a:r>
          </a:p>
          <a:p>
            <a:pPr>
              <a:buClr>
                <a:schemeClr val="accent1"/>
              </a:buClr>
            </a:pPr>
            <a:endParaRPr lang="en-IN" sz="2800" dirty="0"/>
          </a:p>
        </p:txBody>
      </p:sp>
      <p:sp>
        <p:nvSpPr>
          <p:cNvPr id="4" name="TextBox 3">
            <a:extLst>
              <a:ext uri="{FF2B5EF4-FFF2-40B4-BE49-F238E27FC236}">
                <a16:creationId xmlns:a16="http://schemas.microsoft.com/office/drawing/2014/main" id="{61143584-DEBA-4071-A6D0-940C1C8AFDC2}"/>
              </a:ext>
            </a:extLst>
          </p:cNvPr>
          <p:cNvSpPr txBox="1"/>
          <p:nvPr/>
        </p:nvSpPr>
        <p:spPr>
          <a:xfrm>
            <a:off x="1218883" y="3727197"/>
            <a:ext cx="6109252" cy="400110"/>
          </a:xfrm>
          <a:prstGeom prst="rect">
            <a:avLst/>
          </a:prstGeom>
          <a:noFill/>
        </p:spPr>
        <p:txBody>
          <a:bodyPr wrap="square">
            <a:spAutoFit/>
          </a:bodyPr>
          <a:lstStyle/>
          <a:p>
            <a:r>
              <a:rPr lang="en-US" sz="2000" cap="none" dirty="0"/>
              <a:t>CPU Benchmarks Used</a:t>
            </a:r>
            <a:endParaRPr lang="en-IN" sz="2000" cap="none" dirty="0"/>
          </a:p>
        </p:txBody>
      </p:sp>
      <p:sp>
        <p:nvSpPr>
          <p:cNvPr id="5" name="TextBox 4">
            <a:extLst>
              <a:ext uri="{FF2B5EF4-FFF2-40B4-BE49-F238E27FC236}">
                <a16:creationId xmlns:a16="http://schemas.microsoft.com/office/drawing/2014/main" id="{2D7F5738-4C0D-4BDE-831C-11C9821268F6}"/>
              </a:ext>
            </a:extLst>
          </p:cNvPr>
          <p:cNvSpPr txBox="1"/>
          <p:nvPr/>
        </p:nvSpPr>
        <p:spPr>
          <a:xfrm>
            <a:off x="1197213" y="4209596"/>
            <a:ext cx="2952328" cy="707886"/>
          </a:xfrm>
          <a:prstGeom prst="rect">
            <a:avLst/>
          </a:prstGeom>
          <a:noFill/>
        </p:spPr>
        <p:txBody>
          <a:bodyPr wrap="square" rtlCol="0">
            <a:spAutoFit/>
          </a:bodyPr>
          <a:lstStyle/>
          <a:p>
            <a:pPr marL="457200" indent="-457200">
              <a:buFont typeface="Arial" panose="020B0604020202020204" pitchFamily="34" charset="0"/>
              <a:buChar char="•"/>
            </a:pPr>
            <a:r>
              <a:rPr lang="en-IN" sz="2000" dirty="0">
                <a:solidFill>
                  <a:schemeClr val="accent1"/>
                </a:solidFill>
              </a:rPr>
              <a:t>458.sjeng</a:t>
            </a:r>
          </a:p>
          <a:p>
            <a:pPr marL="457200" indent="-457200">
              <a:buFont typeface="Arial" panose="020B0604020202020204" pitchFamily="34" charset="0"/>
              <a:buChar char="•"/>
            </a:pPr>
            <a:r>
              <a:rPr lang="en-IN" sz="2000" dirty="0">
                <a:solidFill>
                  <a:schemeClr val="accent1"/>
                </a:solidFill>
              </a:rPr>
              <a:t>470.lbm</a:t>
            </a:r>
          </a:p>
        </p:txBody>
      </p:sp>
      <p:sp>
        <p:nvSpPr>
          <p:cNvPr id="6" name="TextBox 5">
            <a:extLst>
              <a:ext uri="{FF2B5EF4-FFF2-40B4-BE49-F238E27FC236}">
                <a16:creationId xmlns:a16="http://schemas.microsoft.com/office/drawing/2014/main" id="{5CF4C9CF-9E9F-453D-B145-22A463F72A3D}"/>
              </a:ext>
            </a:extLst>
          </p:cNvPr>
          <p:cNvSpPr txBox="1"/>
          <p:nvPr/>
        </p:nvSpPr>
        <p:spPr>
          <a:xfrm>
            <a:off x="1186599" y="5513127"/>
            <a:ext cx="9073008" cy="400110"/>
          </a:xfrm>
          <a:prstGeom prst="rect">
            <a:avLst/>
          </a:prstGeom>
          <a:noFill/>
        </p:spPr>
        <p:txBody>
          <a:bodyPr wrap="square" rtlCol="0">
            <a:spAutoFit/>
          </a:bodyPr>
          <a:lstStyle/>
          <a:p>
            <a:r>
              <a:rPr lang="en-US" sz="2000" dirty="0"/>
              <a:t>Note: We don’t add any extra parameters unlike project 1 to CPU </a:t>
            </a:r>
            <a:endParaRPr lang="en-IN" sz="2000" dirty="0"/>
          </a:p>
        </p:txBody>
      </p:sp>
    </p:spTree>
    <p:extLst>
      <p:ext uri="{BB962C8B-B14F-4D97-AF65-F5344CB8AC3E}">
        <p14:creationId xmlns:p14="http://schemas.microsoft.com/office/powerpoint/2010/main" val="4389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0B91-8759-4E99-BE66-AB157CD2CFFC}"/>
              </a:ext>
            </a:extLst>
          </p:cNvPr>
          <p:cNvSpPr>
            <a:spLocks noGrp="1"/>
          </p:cNvSpPr>
          <p:nvPr>
            <p:ph type="title"/>
          </p:nvPr>
        </p:nvSpPr>
        <p:spPr>
          <a:xfrm>
            <a:off x="1449356" y="392643"/>
            <a:ext cx="10360501" cy="1223963"/>
          </a:xfrm>
        </p:spPr>
        <p:txBody>
          <a:bodyPr/>
          <a:lstStyle/>
          <a:p>
            <a:r>
              <a:rPr lang="en-US" dirty="0">
                <a:solidFill>
                  <a:schemeClr val="accent1"/>
                </a:solidFill>
              </a:rPr>
              <a:t>Automation using python</a:t>
            </a:r>
            <a:endParaRPr lang="en-IN" dirty="0">
              <a:solidFill>
                <a:schemeClr val="accent1"/>
              </a:solidFill>
            </a:endParaRPr>
          </a:p>
        </p:txBody>
      </p:sp>
      <p:sp>
        <p:nvSpPr>
          <p:cNvPr id="3" name="TextBox 2">
            <a:extLst>
              <a:ext uri="{FF2B5EF4-FFF2-40B4-BE49-F238E27FC236}">
                <a16:creationId xmlns:a16="http://schemas.microsoft.com/office/drawing/2014/main" id="{1DE0C7A9-64B4-4C56-9BC7-5487A4C38ADC}"/>
              </a:ext>
            </a:extLst>
          </p:cNvPr>
          <p:cNvSpPr txBox="1"/>
          <p:nvPr/>
        </p:nvSpPr>
        <p:spPr>
          <a:xfrm>
            <a:off x="1413892" y="1844824"/>
            <a:ext cx="9289032" cy="707886"/>
          </a:xfrm>
          <a:prstGeom prst="rect">
            <a:avLst/>
          </a:prstGeom>
          <a:noFill/>
        </p:spPr>
        <p:txBody>
          <a:bodyPr wrap="square" rtlCol="0">
            <a:spAutoFit/>
          </a:bodyPr>
          <a:lstStyle/>
          <a:p>
            <a:r>
              <a:rPr lang="en-US" sz="2000" dirty="0"/>
              <a:t>We create python script to automate the process of changing cache configuration and run it with all the required combinations</a:t>
            </a:r>
            <a:endParaRPr lang="en-IN" sz="2000" dirty="0"/>
          </a:p>
        </p:txBody>
      </p:sp>
      <p:sp>
        <p:nvSpPr>
          <p:cNvPr id="4" name="TextBox 3">
            <a:extLst>
              <a:ext uri="{FF2B5EF4-FFF2-40B4-BE49-F238E27FC236}">
                <a16:creationId xmlns:a16="http://schemas.microsoft.com/office/drawing/2014/main" id="{56BBCF19-4B61-4E6B-AA95-1583D6A5A7BE}"/>
              </a:ext>
            </a:extLst>
          </p:cNvPr>
          <p:cNvSpPr txBox="1"/>
          <p:nvPr/>
        </p:nvSpPr>
        <p:spPr>
          <a:xfrm>
            <a:off x="1413892" y="2780928"/>
            <a:ext cx="9577064" cy="3231654"/>
          </a:xfrm>
          <a:prstGeom prst="rect">
            <a:avLst/>
          </a:prstGeom>
          <a:noFill/>
        </p:spPr>
        <p:txBody>
          <a:bodyPr wrap="square" rtlCol="0">
            <a:spAutoFit/>
          </a:bodyPr>
          <a:lstStyle/>
          <a:p>
            <a:pPr rtl="0">
              <a:spcBef>
                <a:spcPts val="0"/>
              </a:spcBef>
              <a:spcAft>
                <a:spcPts val="0"/>
              </a:spcAft>
            </a:pPr>
            <a:r>
              <a:rPr lang="en-IN" sz="2000" u="sng" dirty="0"/>
              <a:t>Sample of the script: </a:t>
            </a:r>
          </a:p>
          <a:p>
            <a:pPr rtl="0">
              <a:spcBef>
                <a:spcPts val="0"/>
              </a:spcBef>
              <a:spcAft>
                <a:spcPts val="0"/>
              </a:spcAft>
            </a:pPr>
            <a:r>
              <a:rPr lang="en-IN" sz="2000" dirty="0"/>
              <a:t>benchmark_dir = </a:t>
            </a:r>
            <a:r>
              <a:rPr lang="en-IN" sz="2000" dirty="0">
                <a:solidFill>
                  <a:schemeClr val="accent1"/>
                </a:solidFill>
              </a:rPr>
              <a:t>"~/m5out/benchmarks/Project1_SPEC/470.lbm" </a:t>
            </a:r>
          </a:p>
          <a:p>
            <a:pPr rtl="0">
              <a:spcBef>
                <a:spcPts val="0"/>
              </a:spcBef>
              <a:spcAft>
                <a:spcPts val="0"/>
              </a:spcAft>
            </a:pPr>
            <a:r>
              <a:rPr lang="en-IN" sz="2000" dirty="0"/>
              <a:t>gem5_dir = </a:t>
            </a:r>
            <a:r>
              <a:rPr lang="en-IN" sz="2000" dirty="0">
                <a:solidFill>
                  <a:schemeClr val="accent1"/>
                </a:solidFill>
              </a:rPr>
              <a:t>"~/gem5"  </a:t>
            </a:r>
          </a:p>
          <a:p>
            <a:r>
              <a:rPr lang="en-IN" sz="2000" dirty="0"/>
              <a:t>benchmark_script = </a:t>
            </a:r>
            <a:r>
              <a:rPr lang="en-IN" sz="2000" dirty="0">
                <a:solidFill>
                  <a:schemeClr val="accent1"/>
                </a:solidFill>
              </a:rPr>
              <a:t>"./runGem5_470.sh“</a:t>
            </a:r>
          </a:p>
          <a:p>
            <a:r>
              <a:rPr lang="en-IN" sz="2000" dirty="0"/>
              <a:t>associativity = ["1","2"]</a:t>
            </a:r>
          </a:p>
          <a:p>
            <a:endParaRPr lang="en-IN" sz="2000" dirty="0"/>
          </a:p>
          <a:p>
            <a:pPr rtl="0">
              <a:spcBef>
                <a:spcPts val="0"/>
              </a:spcBef>
              <a:spcAft>
                <a:spcPts val="0"/>
              </a:spcAft>
            </a:pPr>
            <a:r>
              <a:rPr lang="en-IN" sz="1400" b="1" i="0" u="none" strike="noStrike" dirty="0">
                <a:effectLst/>
                <a:latin typeface="Courier New" panose="02070309020205020404" pitchFamily="49" charset="0"/>
              </a:rPr>
              <a:t>for </a:t>
            </a:r>
            <a:r>
              <a:rPr lang="en-IN" sz="1400" b="1" i="0" u="none" strike="noStrike" dirty="0" err="1">
                <a:effectLst/>
                <a:latin typeface="Courier New" panose="02070309020205020404" pitchFamily="49" charset="0"/>
              </a:rPr>
              <a:t>i</a:t>
            </a:r>
            <a:r>
              <a:rPr lang="en-IN" sz="1400" b="1" i="0" u="none" strike="noStrike" dirty="0">
                <a:effectLst/>
                <a:latin typeface="Courier New" panose="02070309020205020404" pitchFamily="49" charset="0"/>
              </a:rPr>
              <a:t> in associativity:</a:t>
            </a:r>
            <a:endParaRPr lang="en-IN" sz="1400" b="0" dirty="0">
              <a:effectLst/>
            </a:endParaRPr>
          </a:p>
          <a:p>
            <a:r>
              <a:rPr lang="en-IN" sz="1400" b="1" i="0" u="none" strike="noStrike" dirty="0">
                <a:effectLst/>
                <a:latin typeface="Courier New" panose="02070309020205020404" pitchFamily="49" charset="0"/>
              </a:rPr>
              <a:t>       </a:t>
            </a:r>
            <a:r>
              <a:rPr lang="en-IN" sz="1400" b="1" i="0" u="none" strike="noStrike" dirty="0" err="1">
                <a:effectLst/>
                <a:latin typeface="Courier New" panose="02070309020205020404" pitchFamily="49" charset="0"/>
              </a:rPr>
              <a:t>os.system</a:t>
            </a:r>
            <a:r>
              <a:rPr lang="en-IN" sz="1400" b="1" i="0" u="none" strike="noStrike" dirty="0">
                <a:effectLst/>
                <a:latin typeface="Courier New" panose="02070309020205020404" pitchFamily="49" charset="0"/>
              </a:rPr>
              <a:t>("gem5/build/X86/gem5.opt -d /home/013/n/np/nps210000/m5out gem5/configs/example/se.py -c ./m5out/benchmarks/Project1_SPEC/458.sjeng/</a:t>
            </a:r>
            <a:r>
              <a:rPr lang="en-IN" sz="1400" b="1" i="0" u="none" strike="noStrike" dirty="0" err="1">
                <a:effectLst/>
                <a:latin typeface="Courier New" panose="02070309020205020404" pitchFamily="49" charset="0"/>
              </a:rPr>
              <a:t>src</a:t>
            </a:r>
            <a:r>
              <a:rPr lang="en-IN" sz="1400" b="1" i="0" u="none" strike="noStrike" dirty="0">
                <a:effectLst/>
                <a:latin typeface="Courier New" panose="02070309020205020404" pitchFamily="49" charset="0"/>
              </a:rPr>
              <a:t>/benchmark -o ./m5out/benchmarks/Project1_SPEC/458.sjeng/data/test.txt -I 500000000 --</a:t>
            </a:r>
            <a:r>
              <a:rPr lang="en-IN" sz="1400" b="1" i="0" u="none" strike="noStrike" dirty="0" err="1">
                <a:effectLst/>
                <a:latin typeface="Courier New" panose="02070309020205020404" pitchFamily="49" charset="0"/>
              </a:rPr>
              <a:t>cpu</a:t>
            </a:r>
            <a:r>
              <a:rPr lang="en-IN" sz="1400" b="1" i="0" u="none" strike="noStrike" dirty="0">
                <a:effectLst/>
                <a:latin typeface="Courier New" panose="02070309020205020404" pitchFamily="49" charset="0"/>
              </a:rPr>
              <a:t>-type=TimingSimpleCPU --caches --l2cache --l1d_size=128kB --l1i_size=128kB --l2_size=1MB --l1d_assoc="+</a:t>
            </a:r>
            <a:r>
              <a:rPr lang="en-IN" sz="1400" b="1" i="0" u="none" strike="noStrike" dirty="0" err="1">
                <a:effectLst/>
                <a:latin typeface="Courier New" panose="02070309020205020404" pitchFamily="49" charset="0"/>
              </a:rPr>
              <a:t>i</a:t>
            </a:r>
            <a:r>
              <a:rPr lang="en-IN" sz="1400" b="1" i="0" u="none" strike="noStrike" dirty="0">
                <a:effectLst/>
                <a:latin typeface="Courier New" panose="02070309020205020404" pitchFamily="49" charset="0"/>
              </a:rPr>
              <a:t>+" --l1i_assoc="+</a:t>
            </a:r>
            <a:r>
              <a:rPr lang="en-IN" sz="1400" b="1" i="0" u="none" strike="noStrike" dirty="0" err="1">
                <a:effectLst/>
                <a:latin typeface="Courier New" panose="02070309020205020404" pitchFamily="49" charset="0"/>
              </a:rPr>
              <a:t>i</a:t>
            </a:r>
            <a:r>
              <a:rPr lang="en-IN" sz="1400" b="1" i="0" u="none" strike="noStrike" dirty="0">
                <a:effectLst/>
                <a:latin typeface="Courier New" panose="02070309020205020404" pitchFamily="49" charset="0"/>
              </a:rPr>
              <a:t>+" --l2_assoc=1 --</a:t>
            </a:r>
            <a:r>
              <a:rPr lang="en-IN" sz="1400" b="1" i="0" u="none" strike="noStrike" dirty="0" err="1">
                <a:effectLst/>
                <a:latin typeface="Courier New" panose="02070309020205020404" pitchFamily="49" charset="0"/>
              </a:rPr>
              <a:t>cacheline_size</a:t>
            </a:r>
            <a:r>
              <a:rPr lang="en-IN" sz="1400" b="1" i="0" u="none" strike="noStrike" dirty="0">
                <a:effectLst/>
                <a:latin typeface="Courier New" panose="02070309020205020404" pitchFamily="49" charset="0"/>
              </a:rPr>
              <a:t>=64")</a:t>
            </a:r>
            <a:endParaRPr lang="en-IN" sz="1400" dirty="0"/>
          </a:p>
        </p:txBody>
      </p:sp>
    </p:spTree>
    <p:extLst>
      <p:ext uri="{BB962C8B-B14F-4D97-AF65-F5344CB8AC3E}">
        <p14:creationId xmlns:p14="http://schemas.microsoft.com/office/powerpoint/2010/main" val="333274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C97E-D7E7-4CB8-B469-A7529AE8D443}"/>
              </a:ext>
            </a:extLst>
          </p:cNvPr>
          <p:cNvSpPr>
            <a:spLocks noGrp="1"/>
          </p:cNvSpPr>
          <p:nvPr>
            <p:ph type="title"/>
          </p:nvPr>
        </p:nvSpPr>
        <p:spPr>
          <a:xfrm>
            <a:off x="1125860" y="-243408"/>
            <a:ext cx="10360501" cy="1223963"/>
          </a:xfrm>
        </p:spPr>
        <p:txBody>
          <a:bodyPr/>
          <a:lstStyle/>
          <a:p>
            <a:r>
              <a:rPr lang="en-US" dirty="0">
                <a:solidFill>
                  <a:schemeClr val="accent1"/>
                </a:solidFill>
              </a:rPr>
              <a:t>Calculating CPI</a:t>
            </a:r>
            <a:endParaRPr lang="en-IN" dirty="0">
              <a:solidFill>
                <a:schemeClr val="accent1"/>
              </a:solidFill>
            </a:endParaRPr>
          </a:p>
        </p:txBody>
      </p:sp>
      <p:sp>
        <p:nvSpPr>
          <p:cNvPr id="3" name="TextBox 2">
            <a:extLst>
              <a:ext uri="{FF2B5EF4-FFF2-40B4-BE49-F238E27FC236}">
                <a16:creationId xmlns:a16="http://schemas.microsoft.com/office/drawing/2014/main" id="{C24985F9-F854-461D-B160-712374BC62D5}"/>
              </a:ext>
            </a:extLst>
          </p:cNvPr>
          <p:cNvSpPr txBox="1"/>
          <p:nvPr/>
        </p:nvSpPr>
        <p:spPr>
          <a:xfrm>
            <a:off x="1125860" y="1268760"/>
            <a:ext cx="8352928" cy="5016758"/>
          </a:xfrm>
          <a:prstGeom prst="rect">
            <a:avLst/>
          </a:prstGeom>
          <a:noFill/>
        </p:spPr>
        <p:txBody>
          <a:bodyPr wrap="square" rtlCol="0">
            <a:spAutoFit/>
          </a:bodyPr>
          <a:lstStyle/>
          <a:p>
            <a:r>
              <a:rPr lang="en-IN" sz="2000" dirty="0"/>
              <a:t>We calculate the CPI for the below data in benchmark 470.lbm benchmark:</a:t>
            </a:r>
          </a:p>
          <a:p>
            <a:endParaRPr lang="en-IN" sz="2000" dirty="0"/>
          </a:p>
          <a:p>
            <a:r>
              <a:rPr lang="en-IN" sz="2000" dirty="0"/>
              <a:t>CPU Model : TimingSimpleCPU (timing)</a:t>
            </a:r>
          </a:p>
          <a:p>
            <a:r>
              <a:rPr lang="en-IN" sz="2000" dirty="0"/>
              <a:t>Cache levels 	- 2 </a:t>
            </a:r>
          </a:p>
          <a:p>
            <a:r>
              <a:rPr lang="en-IN" sz="2000" dirty="0"/>
              <a:t>Separate L1 data and L1 Information</a:t>
            </a:r>
          </a:p>
          <a:p>
            <a:r>
              <a:rPr lang="en-IN" sz="2000" dirty="0"/>
              <a:t>Unified L2</a:t>
            </a:r>
          </a:p>
          <a:p>
            <a:r>
              <a:rPr lang="en-IN" sz="2000" dirty="0"/>
              <a:t>L1 data 	  	- 128kB</a:t>
            </a:r>
          </a:p>
          <a:p>
            <a:r>
              <a:rPr lang="en-IN" sz="2000" dirty="0"/>
              <a:t>L1 Information 	- 128kB</a:t>
            </a:r>
          </a:p>
          <a:p>
            <a:r>
              <a:rPr lang="en-IN" sz="2000" dirty="0"/>
              <a:t>L2		- 1MB</a:t>
            </a:r>
          </a:p>
          <a:p>
            <a:r>
              <a:rPr lang="en-IN" sz="2000" dirty="0"/>
              <a:t>L1 Associativity  	- 2</a:t>
            </a:r>
          </a:p>
          <a:p>
            <a:r>
              <a:rPr lang="en-IN" sz="2000" dirty="0"/>
              <a:t>L2 Associativity  	- 1</a:t>
            </a:r>
          </a:p>
          <a:p>
            <a:r>
              <a:rPr lang="en-IN" sz="2000" dirty="0"/>
              <a:t>Block Size 	  -	- 64B</a:t>
            </a:r>
          </a:p>
          <a:p>
            <a:r>
              <a:rPr lang="en-IN" sz="2000" dirty="0"/>
              <a:t>Replacement Policy	- LRU</a:t>
            </a:r>
          </a:p>
          <a:p>
            <a:r>
              <a:rPr lang="en-IN" sz="2000" dirty="0"/>
              <a:t>Instructions	- 50,000,000</a:t>
            </a:r>
          </a:p>
          <a:p>
            <a:r>
              <a:rPr lang="en-US" sz="2000" dirty="0"/>
              <a:t>L1 miss penalty 	- 6 cycles</a:t>
            </a:r>
          </a:p>
          <a:p>
            <a:r>
              <a:rPr lang="en-US" sz="2000" dirty="0"/>
              <a:t>L2 miss penalty	- 50 cycles </a:t>
            </a:r>
            <a:endParaRPr lang="en-IN" sz="2000" dirty="0"/>
          </a:p>
        </p:txBody>
      </p:sp>
    </p:spTree>
    <p:extLst>
      <p:ext uri="{BB962C8B-B14F-4D97-AF65-F5344CB8AC3E}">
        <p14:creationId xmlns:p14="http://schemas.microsoft.com/office/powerpoint/2010/main" val="380511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28E4-C43E-4D2F-BF4E-41A2938B39FE}"/>
              </a:ext>
            </a:extLst>
          </p:cNvPr>
          <p:cNvSpPr>
            <a:spLocks noGrp="1"/>
          </p:cNvSpPr>
          <p:nvPr>
            <p:ph type="title"/>
          </p:nvPr>
        </p:nvSpPr>
        <p:spPr>
          <a:xfrm>
            <a:off x="1135902" y="-243408"/>
            <a:ext cx="10360501" cy="1223963"/>
          </a:xfrm>
        </p:spPr>
        <p:txBody>
          <a:bodyPr>
            <a:normAutofit/>
          </a:bodyPr>
          <a:lstStyle/>
          <a:p>
            <a:r>
              <a:rPr lang="en-US" sz="2400" dirty="0">
                <a:solidFill>
                  <a:schemeClr val="accent1"/>
                </a:solidFill>
              </a:rPr>
              <a:t>Formula to calculate CPI</a:t>
            </a:r>
            <a:endParaRPr lang="en-IN" sz="2400" dirty="0">
              <a:solidFill>
                <a:schemeClr val="accent1"/>
              </a:solidFill>
            </a:endParaRPr>
          </a:p>
        </p:txBody>
      </p:sp>
      <p:sp>
        <p:nvSpPr>
          <p:cNvPr id="5" name="TextBox 4">
            <a:extLst>
              <a:ext uri="{FF2B5EF4-FFF2-40B4-BE49-F238E27FC236}">
                <a16:creationId xmlns:a16="http://schemas.microsoft.com/office/drawing/2014/main" id="{B6D8349F-0690-4593-B1AA-21962DADE8B5}"/>
              </a:ext>
            </a:extLst>
          </p:cNvPr>
          <p:cNvSpPr txBox="1"/>
          <p:nvPr/>
        </p:nvSpPr>
        <p:spPr>
          <a:xfrm>
            <a:off x="1135902" y="1268760"/>
            <a:ext cx="10081120" cy="4154984"/>
          </a:xfrm>
          <a:prstGeom prst="rect">
            <a:avLst/>
          </a:prstGeom>
          <a:noFill/>
        </p:spPr>
        <p:txBody>
          <a:bodyPr wrap="square" rtlCol="0">
            <a:spAutoFit/>
          </a:bodyPr>
          <a:lstStyle/>
          <a:p>
            <a:r>
              <a:rPr lang="en-US" dirty="0"/>
              <a:t>CPI = 1 + ( [(L1i_access*i_miss_num+L1d_access*</a:t>
            </a:r>
            <a:r>
              <a:rPr lang="en-US" dirty="0" err="1"/>
              <a:t>d_miss_num</a:t>
            </a:r>
            <a:r>
              <a:rPr lang="en-US" dirty="0"/>
              <a:t>)*6 + L2_access*l2_miss_num * 50] / </a:t>
            </a:r>
            <a:r>
              <a:rPr lang="en-US" dirty="0" err="1"/>
              <a:t>Total_Inst_num</a:t>
            </a:r>
            <a:r>
              <a:rPr lang="en-US" dirty="0"/>
              <a:t> )</a:t>
            </a:r>
          </a:p>
          <a:p>
            <a:endParaRPr lang="en-US" dirty="0"/>
          </a:p>
          <a:p>
            <a:r>
              <a:rPr lang="en-US" dirty="0"/>
              <a:t>Where</a:t>
            </a:r>
          </a:p>
          <a:p>
            <a:r>
              <a:rPr lang="en-US" dirty="0"/>
              <a:t>L1i_access</a:t>
            </a:r>
            <a:r>
              <a:rPr lang="en-IN" dirty="0"/>
              <a:t> 	Instruction cache overall accesses</a:t>
            </a:r>
          </a:p>
          <a:p>
            <a:r>
              <a:rPr lang="en-US" dirty="0" err="1"/>
              <a:t>i_miss_num</a:t>
            </a:r>
            <a:r>
              <a:rPr lang="en-US" dirty="0"/>
              <a:t> 	Instruction cache overall miss rate</a:t>
            </a:r>
          </a:p>
          <a:p>
            <a:r>
              <a:rPr lang="en-US" dirty="0"/>
              <a:t>L1d_access</a:t>
            </a:r>
            <a:r>
              <a:rPr lang="en-IN" dirty="0"/>
              <a:t> 	Data cache overall accesses</a:t>
            </a:r>
          </a:p>
          <a:p>
            <a:r>
              <a:rPr lang="en-US" dirty="0" err="1"/>
              <a:t>d_miss_num</a:t>
            </a:r>
            <a:r>
              <a:rPr lang="en-US" dirty="0"/>
              <a:t> 	Data cache overall miss rate</a:t>
            </a:r>
          </a:p>
          <a:p>
            <a:r>
              <a:rPr lang="en-US" dirty="0"/>
              <a:t>L2_access	L2 </a:t>
            </a:r>
            <a:r>
              <a:rPr lang="en-IN" dirty="0"/>
              <a:t>cache overall accesses</a:t>
            </a:r>
            <a:endParaRPr lang="en-US" dirty="0"/>
          </a:p>
          <a:p>
            <a:r>
              <a:rPr lang="en-US" dirty="0"/>
              <a:t>l2_miss_num	L2 cache overall miss rate</a:t>
            </a:r>
          </a:p>
          <a:p>
            <a:r>
              <a:rPr lang="en-US" dirty="0" err="1"/>
              <a:t>Total_Inst_num</a:t>
            </a:r>
            <a:r>
              <a:rPr lang="en-US" dirty="0"/>
              <a:t>	Total number of instructions</a:t>
            </a:r>
          </a:p>
        </p:txBody>
      </p:sp>
    </p:spTree>
    <p:extLst>
      <p:ext uri="{BB962C8B-B14F-4D97-AF65-F5344CB8AC3E}">
        <p14:creationId xmlns:p14="http://schemas.microsoft.com/office/powerpoint/2010/main" val="3017258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19948-387C-498C-B178-8417DBEB9498}"/>
              </a:ext>
            </a:extLst>
          </p:cNvPr>
          <p:cNvSpPr txBox="1"/>
          <p:nvPr/>
        </p:nvSpPr>
        <p:spPr>
          <a:xfrm>
            <a:off x="1269876" y="692696"/>
            <a:ext cx="9649072" cy="4832092"/>
          </a:xfrm>
          <a:prstGeom prst="rect">
            <a:avLst/>
          </a:prstGeom>
          <a:noFill/>
        </p:spPr>
        <p:txBody>
          <a:bodyPr wrap="square" rtlCol="0">
            <a:spAutoFit/>
          </a:bodyPr>
          <a:lstStyle/>
          <a:p>
            <a:r>
              <a:rPr lang="en-US" sz="2800" dirty="0">
                <a:solidFill>
                  <a:schemeClr val="accent1"/>
                </a:solidFill>
              </a:rPr>
              <a:t>Calculation :</a:t>
            </a:r>
          </a:p>
          <a:p>
            <a:endParaRPr lang="en-US" sz="2000" dirty="0"/>
          </a:p>
          <a:p>
            <a:r>
              <a:rPr lang="en-IN" sz="2000" dirty="0" err="1"/>
              <a:t>system.cpu.icache.overall_miss_rate</a:t>
            </a:r>
            <a:r>
              <a:rPr lang="en-IN" sz="2000" dirty="0"/>
              <a:t>::total     	0.000001</a:t>
            </a:r>
          </a:p>
          <a:p>
            <a:r>
              <a:rPr lang="en-IN" sz="2000" dirty="0" err="1"/>
              <a:t>system.cpu.icache.overall_accesses</a:t>
            </a:r>
            <a:r>
              <a:rPr lang="en-IN" sz="2000" dirty="0"/>
              <a:t>::total    	740208222</a:t>
            </a:r>
          </a:p>
          <a:p>
            <a:r>
              <a:rPr lang="en-IN" sz="2000" dirty="0"/>
              <a:t>						</a:t>
            </a:r>
          </a:p>
          <a:p>
            <a:r>
              <a:rPr lang="en-IN" sz="2000" dirty="0" err="1"/>
              <a:t>system.cpu.dcache.overall_miss_rate</a:t>
            </a:r>
            <a:r>
              <a:rPr lang="en-IN" sz="2000" dirty="0"/>
              <a:t>::total     	0.033135</a:t>
            </a:r>
          </a:p>
          <a:p>
            <a:r>
              <a:rPr lang="en-IN" sz="2000" dirty="0" err="1"/>
              <a:t>system.cpu.dcache.overall_accesses</a:t>
            </a:r>
            <a:r>
              <a:rPr lang="en-IN" sz="2000" dirty="0"/>
              <a:t>::total    	216142322</a:t>
            </a:r>
          </a:p>
          <a:p>
            <a:endParaRPr lang="en-IN" sz="2000" dirty="0"/>
          </a:p>
          <a:p>
            <a:r>
              <a:rPr lang="en-IN" sz="2000" dirty="0"/>
              <a:t>system.l2.overall_miss_rate::total           	0.998695</a:t>
            </a:r>
          </a:p>
          <a:p>
            <a:r>
              <a:rPr lang="en-IN" sz="2000" dirty="0"/>
              <a:t>system.l2.overall_accesses::total             	7162452</a:t>
            </a:r>
          </a:p>
          <a:p>
            <a:endParaRPr lang="en-IN" sz="2000" dirty="0"/>
          </a:p>
          <a:p>
            <a:endParaRPr lang="en-IN" sz="2000" dirty="0"/>
          </a:p>
          <a:p>
            <a:r>
              <a:rPr lang="en-IN" sz="2000" dirty="0"/>
              <a:t>CPI = 1 + [(740.208222 + 71,61,875.83947)* 6 + (71,53,105.00014 * 50)]/500000000</a:t>
            </a:r>
          </a:p>
          <a:p>
            <a:r>
              <a:rPr lang="en-IN" sz="2000" dirty="0"/>
              <a:t>       = 1 + 0.801261892586304</a:t>
            </a:r>
          </a:p>
          <a:p>
            <a:r>
              <a:rPr lang="en-IN" sz="2000" dirty="0"/>
              <a:t>       =  1.80126189</a:t>
            </a:r>
          </a:p>
        </p:txBody>
      </p:sp>
    </p:spTree>
    <p:extLst>
      <p:ext uri="{BB962C8B-B14F-4D97-AF65-F5344CB8AC3E}">
        <p14:creationId xmlns:p14="http://schemas.microsoft.com/office/powerpoint/2010/main" val="115912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3394</TotalTime>
  <Words>2128</Words>
  <Application>Microsoft Office PowerPoint</Application>
  <PresentationFormat>Custom</PresentationFormat>
  <Paragraphs>225</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Segoe UI</vt:lpstr>
      <vt:lpstr>Tech 16x9</vt:lpstr>
      <vt:lpstr>CACHE DESIGN</vt:lpstr>
      <vt:lpstr>Contents</vt:lpstr>
      <vt:lpstr>Cache and its importance</vt:lpstr>
      <vt:lpstr>Terminologies</vt:lpstr>
      <vt:lpstr>Gem5 Setup</vt:lpstr>
      <vt:lpstr>Automation using python</vt:lpstr>
      <vt:lpstr>Calculating CPI</vt:lpstr>
      <vt:lpstr>Formula to calculate CPI</vt:lpstr>
      <vt:lpstr>PowerPoint Presentation</vt:lpstr>
      <vt:lpstr>Factors affecting cache performance – Cache optimization</vt:lpstr>
      <vt:lpstr>PowerPoint Presentation</vt:lpstr>
      <vt:lpstr>For 458.sjeng benchmark</vt:lpstr>
      <vt:lpstr>Analysis</vt:lpstr>
      <vt:lpstr>Effect of cache associativity on cache performance</vt:lpstr>
      <vt:lpstr>PowerPoint Presentation</vt:lpstr>
      <vt:lpstr>For 458.lbm</vt:lpstr>
      <vt:lpstr>Cache Size</vt:lpstr>
      <vt:lpstr>For 470.lbm</vt:lpstr>
      <vt:lpstr>PowerPoint Presentation</vt:lpstr>
      <vt:lpstr>Cost Function</vt:lpstr>
      <vt:lpstr>PowerPoint Presentation</vt:lpstr>
      <vt:lpstr>Evaluation function and cost definition</vt:lpstr>
      <vt:lpstr>PowerPoint Presentation</vt:lpstr>
      <vt:lpstr>Optimum CPI</vt:lpstr>
      <vt:lpstr>458 CPI vs Cost (logarithmic graph)</vt:lpstr>
      <vt:lpstr>Optimum CPI</vt:lpstr>
      <vt:lpstr>Cost vs CPI for 470.lbm (logarithmic graph)</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DESIGN</dc:title>
  <dc:creator>Suchith NJ</dc:creator>
  <cp:lastModifiedBy>Suchith NJ</cp:lastModifiedBy>
  <cp:revision>126</cp:revision>
  <dcterms:created xsi:type="dcterms:W3CDTF">2021-11-26T21:08:50Z</dcterms:created>
  <dcterms:modified xsi:type="dcterms:W3CDTF">2021-11-29T05:43:32Z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