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57" r:id="rId5"/>
    <p:sldId id="293" r:id="rId6"/>
    <p:sldId id="292" r:id="rId7"/>
    <p:sldId id="274" r:id="rId8"/>
    <p:sldId id="275" r:id="rId9"/>
    <p:sldId id="279" r:id="rId10"/>
    <p:sldId id="280" r:id="rId11"/>
    <p:sldId id="281" r:id="rId12"/>
    <p:sldId id="298" r:id="rId13"/>
    <p:sldId id="276" r:id="rId14"/>
    <p:sldId id="277" r:id="rId15"/>
    <p:sldId id="299" r:id="rId16"/>
    <p:sldId id="283" r:id="rId17"/>
    <p:sldId id="284" r:id="rId18"/>
    <p:sldId id="285" r:id="rId19"/>
    <p:sldId id="300" r:id="rId20"/>
    <p:sldId id="286" r:id="rId21"/>
    <p:sldId id="301" r:id="rId22"/>
    <p:sldId id="287" r:id="rId23"/>
    <p:sldId id="288" r:id="rId24"/>
    <p:sldId id="289" r:id="rId25"/>
    <p:sldId id="290" r:id="rId26"/>
    <p:sldId id="291" r:id="rId27"/>
    <p:sldId id="302" r:id="rId28"/>
    <p:sldId id="311" r:id="rId29"/>
    <p:sldId id="303" r:id="rId30"/>
    <p:sldId id="304" r:id="rId31"/>
    <p:sldId id="315" r:id="rId32"/>
    <p:sldId id="305" r:id="rId33"/>
    <p:sldId id="306" r:id="rId34"/>
    <p:sldId id="314" r:id="rId35"/>
    <p:sldId id="307" r:id="rId36"/>
    <p:sldId id="308" r:id="rId37"/>
    <p:sldId id="297" r:id="rId38"/>
    <p:sldId id="310" r:id="rId3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801921-4C3B-4ECA-A9D1-7856A753BD50}">
          <p14:sldIdLst>
            <p14:sldId id="257"/>
          </p14:sldIdLst>
        </p14:section>
        <p14:section name="Untitled Section" id="{BA262349-C7BB-4F9C-96A1-57D00AFAD7BE}">
          <p14:sldIdLst>
            <p14:sldId id="293"/>
            <p14:sldId id="292"/>
            <p14:sldId id="274"/>
            <p14:sldId id="275"/>
            <p14:sldId id="279"/>
            <p14:sldId id="280"/>
            <p14:sldId id="281"/>
            <p14:sldId id="298"/>
            <p14:sldId id="276"/>
            <p14:sldId id="277"/>
            <p14:sldId id="299"/>
            <p14:sldId id="283"/>
            <p14:sldId id="284"/>
            <p14:sldId id="285"/>
            <p14:sldId id="300"/>
            <p14:sldId id="286"/>
            <p14:sldId id="301"/>
            <p14:sldId id="287"/>
            <p14:sldId id="288"/>
            <p14:sldId id="289"/>
            <p14:sldId id="290"/>
            <p14:sldId id="291"/>
            <p14:sldId id="302"/>
            <p14:sldId id="311"/>
            <p14:sldId id="303"/>
            <p14:sldId id="304"/>
            <p14:sldId id="315"/>
            <p14:sldId id="305"/>
            <p14:sldId id="306"/>
            <p14:sldId id="314"/>
            <p14:sldId id="307"/>
            <p14:sldId id="308"/>
            <p14:sldId id="297"/>
            <p14:sldId id="310"/>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660"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B9C6F-9AA2-4B9B-B92D-700A16010C0F}"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IN"/>
        </a:p>
      </dgm:t>
    </dgm:pt>
    <dgm:pt modelId="{84D2A84A-9B77-4542-94C1-0E5C1581D906}">
      <dgm:prSet phldrT="[Text]"/>
      <dgm:spPr/>
      <dgm:t>
        <a:bodyPr/>
        <a:lstStyle/>
        <a:p>
          <a:r>
            <a:rPr lang="en-US" dirty="0"/>
            <a:t>Netra Shah (NPS210000)</a:t>
          </a:r>
          <a:endParaRPr lang="en-IN" dirty="0"/>
        </a:p>
      </dgm:t>
    </dgm:pt>
    <dgm:pt modelId="{B3B2BA14-DCFE-4AF0-870F-73AC03ECB4B4}" type="parTrans" cxnId="{C50D36FC-19D8-40AB-9D5E-52383E0B782F}">
      <dgm:prSet/>
      <dgm:spPr/>
      <dgm:t>
        <a:bodyPr/>
        <a:lstStyle/>
        <a:p>
          <a:endParaRPr lang="en-IN"/>
        </a:p>
      </dgm:t>
    </dgm:pt>
    <dgm:pt modelId="{5CA13D5B-62B1-4412-8616-28A33138EA10}" type="sibTrans" cxnId="{C50D36FC-19D8-40AB-9D5E-52383E0B782F}">
      <dgm:prSet/>
      <dgm:spPr/>
      <dgm:t>
        <a:bodyPr/>
        <a:lstStyle/>
        <a:p>
          <a:endParaRPr lang="en-IN"/>
        </a:p>
      </dgm:t>
    </dgm:pt>
    <dgm:pt modelId="{84B0B316-EDC5-423D-A42D-B41E293FBCF3}">
      <dgm:prSet phldrT="[Text]"/>
      <dgm:spPr/>
      <dgm:t>
        <a:bodyPr/>
        <a:lstStyle/>
        <a:p>
          <a:r>
            <a:rPr lang="en-US" dirty="0"/>
            <a:t>Suchith Natraj Javali  (SXJ200024)</a:t>
          </a:r>
          <a:endParaRPr lang="en-IN" dirty="0"/>
        </a:p>
      </dgm:t>
    </dgm:pt>
    <dgm:pt modelId="{FA35A37F-1213-4D79-8741-17F8339FA16F}" type="parTrans" cxnId="{E71F4181-82B3-4534-A40A-3633A7FD2EED}">
      <dgm:prSet/>
      <dgm:spPr/>
      <dgm:t>
        <a:bodyPr/>
        <a:lstStyle/>
        <a:p>
          <a:endParaRPr lang="en-IN"/>
        </a:p>
      </dgm:t>
    </dgm:pt>
    <dgm:pt modelId="{831A392D-F295-49EB-9877-B71FE1799815}" type="sibTrans" cxnId="{E71F4181-82B3-4534-A40A-3633A7FD2EED}">
      <dgm:prSet/>
      <dgm:spPr/>
      <dgm:t>
        <a:bodyPr/>
        <a:lstStyle/>
        <a:p>
          <a:endParaRPr lang="en-IN"/>
        </a:p>
      </dgm:t>
    </dgm:pt>
    <dgm:pt modelId="{17752F18-6D98-4F00-99D6-EF213847D0E7}" type="pres">
      <dgm:prSet presAssocID="{5E3B9C6F-9AA2-4B9B-B92D-700A16010C0F}" presName="vert0" presStyleCnt="0">
        <dgm:presLayoutVars>
          <dgm:dir/>
          <dgm:animOne val="branch"/>
          <dgm:animLvl val="lvl"/>
        </dgm:presLayoutVars>
      </dgm:prSet>
      <dgm:spPr/>
    </dgm:pt>
    <dgm:pt modelId="{AC4DE745-4010-42CB-9C3B-FB195AEED2B2}" type="pres">
      <dgm:prSet presAssocID="{84D2A84A-9B77-4542-94C1-0E5C1581D906}" presName="thickLine" presStyleLbl="alignNode1" presStyleIdx="0" presStyleCnt="2"/>
      <dgm:spPr/>
    </dgm:pt>
    <dgm:pt modelId="{DFD60C44-230D-4D16-B6FC-141859677619}" type="pres">
      <dgm:prSet presAssocID="{84D2A84A-9B77-4542-94C1-0E5C1581D906}" presName="horz1" presStyleCnt="0"/>
      <dgm:spPr/>
    </dgm:pt>
    <dgm:pt modelId="{F7ABA03F-927D-4484-8E00-6FA0977F063B}" type="pres">
      <dgm:prSet presAssocID="{84D2A84A-9B77-4542-94C1-0E5C1581D906}" presName="tx1" presStyleLbl="revTx" presStyleIdx="0" presStyleCnt="2"/>
      <dgm:spPr/>
    </dgm:pt>
    <dgm:pt modelId="{C28BAF33-CE2D-4BED-9C09-25F174937A5B}" type="pres">
      <dgm:prSet presAssocID="{84D2A84A-9B77-4542-94C1-0E5C1581D906}" presName="vert1" presStyleCnt="0"/>
      <dgm:spPr/>
    </dgm:pt>
    <dgm:pt modelId="{01A64EAC-B659-40DD-B08B-18E7AE1507D2}" type="pres">
      <dgm:prSet presAssocID="{84B0B316-EDC5-423D-A42D-B41E293FBCF3}" presName="thickLine" presStyleLbl="alignNode1" presStyleIdx="1" presStyleCnt="2"/>
      <dgm:spPr/>
    </dgm:pt>
    <dgm:pt modelId="{7B20DF7C-1F32-469D-B0A3-054F9B787BC7}" type="pres">
      <dgm:prSet presAssocID="{84B0B316-EDC5-423D-A42D-B41E293FBCF3}" presName="horz1" presStyleCnt="0"/>
      <dgm:spPr/>
    </dgm:pt>
    <dgm:pt modelId="{9C752396-70E4-425C-9970-6671A0E7ECC5}" type="pres">
      <dgm:prSet presAssocID="{84B0B316-EDC5-423D-A42D-B41E293FBCF3}" presName="tx1" presStyleLbl="revTx" presStyleIdx="1" presStyleCnt="2"/>
      <dgm:spPr/>
    </dgm:pt>
    <dgm:pt modelId="{55DEE0CA-42FA-4BEB-AEE9-F6B4E41E6CAD}" type="pres">
      <dgm:prSet presAssocID="{84B0B316-EDC5-423D-A42D-B41E293FBCF3}" presName="vert1" presStyleCnt="0"/>
      <dgm:spPr/>
    </dgm:pt>
  </dgm:ptLst>
  <dgm:cxnLst>
    <dgm:cxn modelId="{88D31417-08BC-43C8-94A3-A27E9C8067BD}" type="presOf" srcId="{84D2A84A-9B77-4542-94C1-0E5C1581D906}" destId="{F7ABA03F-927D-4484-8E00-6FA0977F063B}" srcOrd="0" destOrd="0" presId="urn:microsoft.com/office/officeart/2008/layout/LinedList"/>
    <dgm:cxn modelId="{2370DA20-9DF9-462D-B77E-ABA7DF9025A0}" type="presOf" srcId="{84B0B316-EDC5-423D-A42D-B41E293FBCF3}" destId="{9C752396-70E4-425C-9970-6671A0E7ECC5}" srcOrd="0" destOrd="0" presId="urn:microsoft.com/office/officeart/2008/layout/LinedList"/>
    <dgm:cxn modelId="{E71F4181-82B3-4534-A40A-3633A7FD2EED}" srcId="{5E3B9C6F-9AA2-4B9B-B92D-700A16010C0F}" destId="{84B0B316-EDC5-423D-A42D-B41E293FBCF3}" srcOrd="1" destOrd="0" parTransId="{FA35A37F-1213-4D79-8741-17F8339FA16F}" sibTransId="{831A392D-F295-49EB-9877-B71FE1799815}"/>
    <dgm:cxn modelId="{6A1D3199-EBB8-4923-BA24-B9F3FB58850D}" type="presOf" srcId="{5E3B9C6F-9AA2-4B9B-B92D-700A16010C0F}" destId="{17752F18-6D98-4F00-99D6-EF213847D0E7}" srcOrd="0" destOrd="0" presId="urn:microsoft.com/office/officeart/2008/layout/LinedList"/>
    <dgm:cxn modelId="{C50D36FC-19D8-40AB-9D5E-52383E0B782F}" srcId="{5E3B9C6F-9AA2-4B9B-B92D-700A16010C0F}" destId="{84D2A84A-9B77-4542-94C1-0E5C1581D906}" srcOrd="0" destOrd="0" parTransId="{B3B2BA14-DCFE-4AF0-870F-73AC03ECB4B4}" sibTransId="{5CA13D5B-62B1-4412-8616-28A33138EA10}"/>
    <dgm:cxn modelId="{451664E7-FBB1-40B5-9520-5BAC9A465163}" type="presParOf" srcId="{17752F18-6D98-4F00-99D6-EF213847D0E7}" destId="{AC4DE745-4010-42CB-9C3B-FB195AEED2B2}" srcOrd="0" destOrd="0" presId="urn:microsoft.com/office/officeart/2008/layout/LinedList"/>
    <dgm:cxn modelId="{51A0375B-123F-468E-B009-59472FDEF02E}" type="presParOf" srcId="{17752F18-6D98-4F00-99D6-EF213847D0E7}" destId="{DFD60C44-230D-4D16-B6FC-141859677619}" srcOrd="1" destOrd="0" presId="urn:microsoft.com/office/officeart/2008/layout/LinedList"/>
    <dgm:cxn modelId="{8C2E12B1-3179-46EC-8E14-399A46D917CB}" type="presParOf" srcId="{DFD60C44-230D-4D16-B6FC-141859677619}" destId="{F7ABA03F-927D-4484-8E00-6FA0977F063B}" srcOrd="0" destOrd="0" presId="urn:microsoft.com/office/officeart/2008/layout/LinedList"/>
    <dgm:cxn modelId="{28EE88C6-EC53-44E2-B84F-F2B2B1281B96}" type="presParOf" srcId="{DFD60C44-230D-4D16-B6FC-141859677619}" destId="{C28BAF33-CE2D-4BED-9C09-25F174937A5B}" srcOrd="1" destOrd="0" presId="urn:microsoft.com/office/officeart/2008/layout/LinedList"/>
    <dgm:cxn modelId="{023D4D7C-08D3-40C9-A817-605F577AEF99}" type="presParOf" srcId="{17752F18-6D98-4F00-99D6-EF213847D0E7}" destId="{01A64EAC-B659-40DD-B08B-18E7AE1507D2}" srcOrd="2" destOrd="0" presId="urn:microsoft.com/office/officeart/2008/layout/LinedList"/>
    <dgm:cxn modelId="{C61D5EFE-367B-44BD-AEF0-AD6C4EAB0F04}" type="presParOf" srcId="{17752F18-6D98-4F00-99D6-EF213847D0E7}" destId="{7B20DF7C-1F32-469D-B0A3-054F9B787BC7}" srcOrd="3" destOrd="0" presId="urn:microsoft.com/office/officeart/2008/layout/LinedList"/>
    <dgm:cxn modelId="{D32A08AD-EE8A-465E-805F-EA4C1F14F1AE}" type="presParOf" srcId="{7B20DF7C-1F32-469D-B0A3-054F9B787BC7}" destId="{9C752396-70E4-425C-9970-6671A0E7ECC5}" srcOrd="0" destOrd="0" presId="urn:microsoft.com/office/officeart/2008/layout/LinedList"/>
    <dgm:cxn modelId="{6E00A8D9-988E-4AB2-8D5A-5BB45E83EB21}" type="presParOf" srcId="{7B20DF7C-1F32-469D-B0A3-054F9B787BC7}" destId="{55DEE0CA-42FA-4BEB-AEE9-F6B4E41E6C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DE745-4010-42CB-9C3B-FB195AEED2B2}">
      <dsp:nvSpPr>
        <dsp:cNvPr id="0" name=""/>
        <dsp:cNvSpPr/>
      </dsp:nvSpPr>
      <dsp:spPr>
        <a:xfrm>
          <a:off x="0" y="0"/>
          <a:ext cx="3967579" cy="0"/>
        </a:xfrm>
        <a:prstGeom prst="lin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w="9525" cap="flat" cmpd="sng" algn="ctr">
          <a:solidFill>
            <a:schemeClr val="accent1">
              <a:hueOff val="0"/>
              <a:satOff val="0"/>
              <a:lumOff val="0"/>
              <a:alphaOff val="0"/>
            </a:schemeClr>
          </a:solidFill>
          <a:miter lim="800000"/>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7ABA03F-927D-4484-8E00-6FA0977F063B}">
      <dsp:nvSpPr>
        <dsp:cNvPr id="0" name=""/>
        <dsp:cNvSpPr/>
      </dsp:nvSpPr>
      <dsp:spPr>
        <a:xfrm>
          <a:off x="0" y="0"/>
          <a:ext cx="3967579" cy="5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Netra Shah (NPS210000)</a:t>
          </a:r>
          <a:endParaRPr lang="en-IN" sz="2200" kern="1200" dirty="0"/>
        </a:p>
      </dsp:txBody>
      <dsp:txXfrm>
        <a:off x="0" y="0"/>
        <a:ext cx="3967579" cy="513828"/>
      </dsp:txXfrm>
    </dsp:sp>
    <dsp:sp modelId="{01A64EAC-B659-40DD-B08B-18E7AE1507D2}">
      <dsp:nvSpPr>
        <dsp:cNvPr id="0" name=""/>
        <dsp:cNvSpPr/>
      </dsp:nvSpPr>
      <dsp:spPr>
        <a:xfrm>
          <a:off x="0" y="513828"/>
          <a:ext cx="3967579" cy="0"/>
        </a:xfrm>
        <a:prstGeom prst="lin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w="9525" cap="flat" cmpd="sng" algn="ctr">
          <a:solidFill>
            <a:schemeClr val="accent1">
              <a:hueOff val="0"/>
              <a:satOff val="0"/>
              <a:lumOff val="0"/>
              <a:alphaOff val="0"/>
            </a:schemeClr>
          </a:solidFill>
          <a:miter lim="800000"/>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C752396-70E4-425C-9970-6671A0E7ECC5}">
      <dsp:nvSpPr>
        <dsp:cNvPr id="0" name=""/>
        <dsp:cNvSpPr/>
      </dsp:nvSpPr>
      <dsp:spPr>
        <a:xfrm>
          <a:off x="0" y="513828"/>
          <a:ext cx="3967579" cy="5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Suchith Natraj Javali  (SXJ200024)</a:t>
          </a:r>
          <a:endParaRPr lang="en-IN" sz="2200" kern="1200" dirty="0"/>
        </a:p>
      </dsp:txBody>
      <dsp:txXfrm>
        <a:off x="0" y="513828"/>
        <a:ext cx="3967579" cy="5138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r-FR"/>
              <a:t>Fig source: https://stackoverflow.com/</a:t>
            </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r-FR"/>
              <a:t>Fig source: https://stackoverflow.com/</a:t>
            </a: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EC7BABB3-F01D-4306-9B50-8298C2FDBE0F}" type="datetime1">
              <a:rPr lang="en-US" smtClean="0"/>
              <a:t>11/6/2021</a:t>
            </a:fld>
            <a:endParaRPr/>
          </a:p>
        </p:txBody>
      </p:sp>
      <p:sp>
        <p:nvSpPr>
          <p:cNvPr id="23" name="Footer Placeholder 22"/>
          <p:cNvSpPr>
            <a:spLocks noGrp="1"/>
          </p:cNvSpPr>
          <p:nvPr>
            <p:ph type="ftr" sz="quarter" idx="11"/>
          </p:nvPr>
        </p:nvSpPr>
        <p:spPr/>
        <p:txBody>
          <a:bodyPr/>
          <a:lstStyle/>
          <a:p>
            <a:r>
              <a:rPr lang="en-US"/>
              <a:t>Branch Predictor CE6304 Fall 2021- Gem5</a:t>
            </a:r>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7D008EA-CDC5-4D35-9465-22551F62750C}" type="datetime1">
              <a:rPr lang="en-US" smtClean="0"/>
              <a:t>11/6/2021</a:t>
            </a:fld>
            <a:endParaRPr/>
          </a:p>
        </p:txBody>
      </p:sp>
      <p:sp>
        <p:nvSpPr>
          <p:cNvPr id="5" name="Footer Placeholder 4"/>
          <p:cNvSpPr>
            <a:spLocks noGrp="1"/>
          </p:cNvSpPr>
          <p:nvPr>
            <p:ph type="ftr" sz="quarter" idx="11"/>
          </p:nvPr>
        </p:nvSpPr>
        <p:spPr/>
        <p:txBody>
          <a:bodyPr/>
          <a:lstStyle/>
          <a:p>
            <a:r>
              <a:rPr lang="en-US"/>
              <a:t>Branch Predictor CE6304 Fall 2021- Gem5</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65B440-FECF-4C52-A3C1-E9F0B6FFB350}" type="datetime1">
              <a:rPr lang="en-US" smtClean="0"/>
              <a:t>11/6/2021</a:t>
            </a:fld>
            <a:endParaRPr/>
          </a:p>
        </p:txBody>
      </p:sp>
      <p:sp>
        <p:nvSpPr>
          <p:cNvPr id="5" name="Footer Placeholder 4"/>
          <p:cNvSpPr>
            <a:spLocks noGrp="1"/>
          </p:cNvSpPr>
          <p:nvPr>
            <p:ph type="ftr" sz="quarter" idx="11"/>
          </p:nvPr>
        </p:nvSpPr>
        <p:spPr/>
        <p:txBody>
          <a:bodyPr/>
          <a:lstStyle/>
          <a:p>
            <a:r>
              <a:rPr lang="en-US"/>
              <a:t>Branch Predictor CE6304 Fall 2021- Gem5</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F8B9F57-92E0-44D2-AFE6-0F1B3F612BC5}" type="datetime1">
              <a:rPr lang="en-US" smtClean="0"/>
              <a:t>11/6/2021</a:t>
            </a:fld>
            <a:endParaRPr/>
          </a:p>
        </p:txBody>
      </p:sp>
      <p:sp>
        <p:nvSpPr>
          <p:cNvPr id="5" name="Footer Placeholder 4"/>
          <p:cNvSpPr>
            <a:spLocks noGrp="1"/>
          </p:cNvSpPr>
          <p:nvPr>
            <p:ph type="ftr" sz="quarter" idx="11"/>
          </p:nvPr>
        </p:nvSpPr>
        <p:spPr/>
        <p:txBody>
          <a:bodyPr/>
          <a:lstStyle/>
          <a:p>
            <a:r>
              <a:rPr lang="en-US"/>
              <a:t>Branch Predictor CE6304 Fall 2021- Gem5</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DC2F7-D0FF-473F-AC71-596D96CED510}" type="datetime1">
              <a:rPr lang="en-US" smtClean="0"/>
              <a:t>11/6/2021</a:t>
            </a:fld>
            <a:endParaRPr/>
          </a:p>
        </p:txBody>
      </p:sp>
      <p:sp>
        <p:nvSpPr>
          <p:cNvPr id="5" name="Footer Placeholder 4"/>
          <p:cNvSpPr>
            <a:spLocks noGrp="1"/>
          </p:cNvSpPr>
          <p:nvPr>
            <p:ph type="ftr" sz="quarter" idx="11"/>
          </p:nvPr>
        </p:nvSpPr>
        <p:spPr/>
        <p:txBody>
          <a:bodyPr/>
          <a:lstStyle/>
          <a:p>
            <a:r>
              <a:rPr lang="en-US"/>
              <a:t>Branch Predictor CE6304 Fall 2021- Gem5</a:t>
            </a:r>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23049DD-BF47-43C4-BFE8-D392107CD141}" type="datetime1">
              <a:rPr lang="en-US" smtClean="0"/>
              <a:t>11/6/2021</a:t>
            </a:fld>
            <a:endParaRPr/>
          </a:p>
        </p:txBody>
      </p:sp>
      <p:sp>
        <p:nvSpPr>
          <p:cNvPr id="6" name="Footer Placeholder 5"/>
          <p:cNvSpPr>
            <a:spLocks noGrp="1"/>
          </p:cNvSpPr>
          <p:nvPr>
            <p:ph type="ftr" sz="quarter" idx="11"/>
          </p:nvPr>
        </p:nvSpPr>
        <p:spPr/>
        <p:txBody>
          <a:bodyPr/>
          <a:lstStyle/>
          <a:p>
            <a:r>
              <a:rPr lang="en-US"/>
              <a:t>Branch Predictor CE6304 Fall 2021- Gem5</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6BD6C77-1010-4716-B3E0-B6D172EDFED6}" type="datetime1">
              <a:rPr lang="en-US" smtClean="0"/>
              <a:t>11/6/2021</a:t>
            </a:fld>
            <a:endParaRPr/>
          </a:p>
        </p:txBody>
      </p:sp>
      <p:sp>
        <p:nvSpPr>
          <p:cNvPr id="8" name="Footer Placeholder 7"/>
          <p:cNvSpPr>
            <a:spLocks noGrp="1"/>
          </p:cNvSpPr>
          <p:nvPr>
            <p:ph type="ftr" sz="quarter" idx="11"/>
          </p:nvPr>
        </p:nvSpPr>
        <p:spPr/>
        <p:txBody>
          <a:bodyPr/>
          <a:lstStyle/>
          <a:p>
            <a:r>
              <a:rPr lang="en-US"/>
              <a:t>Branch Predictor CE6304 Fall 2021- Gem5</a:t>
            </a:r>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0533D4C-A351-463C-B99C-527EB9FAD130}" type="datetime1">
              <a:rPr lang="en-US" smtClean="0"/>
              <a:t>11/6/2021</a:t>
            </a:fld>
            <a:endParaRPr/>
          </a:p>
        </p:txBody>
      </p:sp>
      <p:sp>
        <p:nvSpPr>
          <p:cNvPr id="4" name="Footer Placeholder 3"/>
          <p:cNvSpPr>
            <a:spLocks noGrp="1"/>
          </p:cNvSpPr>
          <p:nvPr>
            <p:ph type="ftr" sz="quarter" idx="11"/>
          </p:nvPr>
        </p:nvSpPr>
        <p:spPr/>
        <p:txBody>
          <a:bodyPr/>
          <a:lstStyle/>
          <a:p>
            <a:r>
              <a:rPr lang="en-US"/>
              <a:t>Branch Predictor CE6304 Fall 2021- Gem5</a:t>
            </a:r>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AD548-BA97-4874-8DD4-B3E073BD95A4}" type="datetime1">
              <a:rPr lang="en-US" smtClean="0"/>
              <a:t>11/6/2021</a:t>
            </a:fld>
            <a:endParaRPr/>
          </a:p>
        </p:txBody>
      </p:sp>
      <p:sp>
        <p:nvSpPr>
          <p:cNvPr id="3" name="Footer Placeholder 2"/>
          <p:cNvSpPr>
            <a:spLocks noGrp="1"/>
          </p:cNvSpPr>
          <p:nvPr>
            <p:ph type="ftr" sz="quarter" idx="11"/>
          </p:nvPr>
        </p:nvSpPr>
        <p:spPr/>
        <p:txBody>
          <a:bodyPr/>
          <a:lstStyle/>
          <a:p>
            <a:r>
              <a:rPr lang="en-US"/>
              <a:t>Branch Predictor CE6304 Fall 2021- Gem5</a:t>
            </a:r>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2C2D54F-F7BA-4443-A7B8-41B59A98700E}" type="datetime1">
              <a:rPr lang="en-US" smtClean="0"/>
              <a:t>11/6/2021</a:t>
            </a:fld>
            <a:endParaRPr/>
          </a:p>
        </p:txBody>
      </p:sp>
      <p:sp>
        <p:nvSpPr>
          <p:cNvPr id="6" name="Footer Placeholder 5"/>
          <p:cNvSpPr>
            <a:spLocks noGrp="1"/>
          </p:cNvSpPr>
          <p:nvPr>
            <p:ph type="ftr" sz="quarter" idx="11"/>
          </p:nvPr>
        </p:nvSpPr>
        <p:spPr/>
        <p:txBody>
          <a:bodyPr/>
          <a:lstStyle/>
          <a:p>
            <a:r>
              <a:rPr lang="en-US"/>
              <a:t>Branch Predictor CE6304 Fall 2021- Gem5</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093BBFF6-E289-4AAB-91A6-1A6B4865B95B}" type="datetime1">
              <a:rPr lang="en-US" smtClean="0"/>
              <a:t>11/6/2021</a:t>
            </a:fld>
            <a:endParaRPr/>
          </a:p>
        </p:txBody>
      </p:sp>
      <p:sp>
        <p:nvSpPr>
          <p:cNvPr id="6" name="Footer Placeholder 5"/>
          <p:cNvSpPr>
            <a:spLocks noGrp="1"/>
          </p:cNvSpPr>
          <p:nvPr>
            <p:ph type="ftr" sz="quarter" idx="11"/>
          </p:nvPr>
        </p:nvSpPr>
        <p:spPr/>
        <p:txBody>
          <a:bodyPr/>
          <a:lstStyle/>
          <a:p>
            <a:r>
              <a:rPr lang="en-US"/>
              <a:t>Branch Predictor CE6304 Fall 2021- Gem5</a:t>
            </a:r>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303535FF-3C90-46DD-861A-E6B6B237AF0F}" type="datetime1">
              <a:rPr lang="en-US" smtClean="0"/>
              <a:t>11/6/2021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r>
              <a:rPr lang="en-US"/>
              <a:t>Branch Predictor CE6304 Fall 2021- Gem5</a:t>
            </a:r>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m5.org/" TargetMode="External"/><Relationship Id="rId2" Type="http://schemas.openxmlformats.org/officeDocument/2006/relationships/hyperlink" Target="http://pages.cs.wisc.edu/~swilson/gem5-docs/"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Yu Gothic UI Semibold" panose="020B0700000000000000" pitchFamily="34" charset="-128"/>
                <a:ea typeface="Yu Gothic UI Semibold" panose="020B0700000000000000" pitchFamily="34" charset="-128"/>
              </a:rPr>
              <a:t>Branch Predictor</a:t>
            </a:r>
          </a:p>
        </p:txBody>
      </p:sp>
      <p:sp>
        <p:nvSpPr>
          <p:cNvPr id="5" name="Subtitle 4"/>
          <p:cNvSpPr>
            <a:spLocks noGrp="1"/>
          </p:cNvSpPr>
          <p:nvPr>
            <p:ph type="subTitle" idx="1"/>
          </p:nvPr>
        </p:nvSpPr>
        <p:spPr/>
        <p:txBody>
          <a:bodyPr/>
          <a:lstStyle/>
          <a:p>
            <a:r>
              <a:rPr lang="en-US" dirty="0"/>
              <a:t>CE6304 fall 21</a:t>
            </a:r>
          </a:p>
        </p:txBody>
      </p:sp>
      <p:graphicFrame>
        <p:nvGraphicFramePr>
          <p:cNvPr id="4" name="Diagram 3">
            <a:extLst>
              <a:ext uri="{FF2B5EF4-FFF2-40B4-BE49-F238E27FC236}">
                <a16:creationId xmlns:a16="http://schemas.microsoft.com/office/drawing/2014/main" id="{33E24BF5-A624-4E55-87B4-612D1CD6188A}"/>
              </a:ext>
            </a:extLst>
          </p:cNvPr>
          <p:cNvGraphicFramePr/>
          <p:nvPr>
            <p:extLst>
              <p:ext uri="{D42A27DB-BD31-4B8C-83A1-F6EECF244321}">
                <p14:modId xmlns:p14="http://schemas.microsoft.com/office/powerpoint/2010/main" val="2115151706"/>
              </p:ext>
            </p:extLst>
          </p:nvPr>
        </p:nvGraphicFramePr>
        <p:xfrm>
          <a:off x="1622777" y="4273550"/>
          <a:ext cx="3967579" cy="1027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9FAF34-77AC-4C46-8411-9B857A2118D2}"/>
              </a:ext>
            </a:extLst>
          </p:cNvPr>
          <p:cNvSpPr>
            <a:spLocks noGrp="1"/>
          </p:cNvSpPr>
          <p:nvPr>
            <p:ph type="title"/>
          </p:nvPr>
        </p:nvSpPr>
        <p:spPr/>
        <p:txBody>
          <a:bodyPr>
            <a:normAutofit/>
          </a:bodyPr>
          <a:lstStyle/>
          <a:p>
            <a:r>
              <a:rPr lang="en-US" sz="4000" dirty="0"/>
              <a:t>Gem5</a:t>
            </a:r>
            <a:endParaRPr lang="en-IN" sz="4000" dirty="0"/>
          </a:p>
        </p:txBody>
      </p:sp>
      <p:sp>
        <p:nvSpPr>
          <p:cNvPr id="4" name="Text Placeholder 3">
            <a:extLst>
              <a:ext uri="{FF2B5EF4-FFF2-40B4-BE49-F238E27FC236}">
                <a16:creationId xmlns:a16="http://schemas.microsoft.com/office/drawing/2014/main" id="{E75E4BC3-9195-45FE-965F-45CC2A100DB4}"/>
              </a:ext>
            </a:extLst>
          </p:cNvPr>
          <p:cNvSpPr>
            <a:spLocks noGrp="1"/>
          </p:cNvSpPr>
          <p:nvPr>
            <p:ph type="body" idx="4294967295"/>
          </p:nvPr>
        </p:nvSpPr>
        <p:spPr>
          <a:xfrm>
            <a:off x="1218883" y="1668251"/>
            <a:ext cx="10485437" cy="4535487"/>
          </a:xfrm>
        </p:spPr>
        <p:txBody>
          <a:bodyPr>
            <a:normAutofit/>
          </a:bodyPr>
          <a:lstStyle/>
          <a:p>
            <a:pPr marL="0" indent="0">
              <a:buNone/>
            </a:pPr>
            <a:r>
              <a:rPr lang="en-US" sz="2400" cap="none" dirty="0">
                <a:solidFill>
                  <a:schemeClr val="accent1"/>
                </a:solidFill>
              </a:rPr>
              <a:t>What is Gem5?</a:t>
            </a:r>
          </a:p>
          <a:p>
            <a:pPr marL="0" indent="0">
              <a:buNone/>
            </a:pPr>
            <a:r>
              <a:rPr lang="en-US" sz="2400" dirty="0"/>
              <a:t>It is </a:t>
            </a:r>
            <a:r>
              <a:rPr lang="en-IN" sz="2400" dirty="0"/>
              <a:t>an open source processor and system-level simulator</a:t>
            </a:r>
          </a:p>
          <a:p>
            <a:endParaRPr lang="en-IN" sz="2400" cap="none" dirty="0">
              <a:solidFill>
                <a:schemeClr val="tx1"/>
              </a:solidFill>
            </a:endParaRPr>
          </a:p>
          <a:p>
            <a:pPr marL="0" indent="0">
              <a:buNone/>
            </a:pPr>
            <a:r>
              <a:rPr lang="en-IN" sz="2400" cap="none" dirty="0">
                <a:solidFill>
                  <a:schemeClr val="accent1"/>
                </a:solidFill>
              </a:rPr>
              <a:t>Features</a:t>
            </a:r>
          </a:p>
          <a:p>
            <a:pPr marL="457200" indent="-457200">
              <a:buFont typeface="Arial" panose="020B0604020202020204" pitchFamily="34" charset="0"/>
              <a:buChar char="•"/>
            </a:pPr>
            <a:r>
              <a:rPr lang="en-US" sz="2400" dirty="0"/>
              <a:t>M</a:t>
            </a:r>
            <a:r>
              <a:rPr lang="en-US" sz="2400" cap="none" dirty="0">
                <a:solidFill>
                  <a:schemeClr val="tx1"/>
                </a:solidFill>
              </a:rPr>
              <a:t>odular platform </a:t>
            </a:r>
            <a:r>
              <a:rPr lang="en-IN" sz="2400" cap="none" dirty="0">
                <a:solidFill>
                  <a:schemeClr val="tx1"/>
                </a:solidFill>
              </a:rPr>
              <a:t>used to simulate multiple ISAs (ARM, Alpha, MIPS, x86,  RISC-V), processor types, full system emulation and CPUs.</a:t>
            </a:r>
          </a:p>
          <a:p>
            <a:pPr marL="457200" indent="-457200">
              <a:buFont typeface="Arial" panose="020B0604020202020204" pitchFamily="34" charset="0"/>
              <a:buChar char="•"/>
            </a:pPr>
            <a:r>
              <a:rPr lang="en-IN" sz="2400" cap="none" dirty="0">
                <a:solidFill>
                  <a:schemeClr val="tx1"/>
                </a:solidFill>
              </a:rPr>
              <a:t>Multiple interchangeable CPU models</a:t>
            </a:r>
          </a:p>
          <a:p>
            <a:pPr marL="457200" indent="-457200">
              <a:buFont typeface="Arial" panose="020B0604020202020204" pitchFamily="34" charset="0"/>
              <a:buChar char="•"/>
            </a:pPr>
            <a:r>
              <a:rPr lang="en-IN" sz="2400" cap="none" dirty="0">
                <a:solidFill>
                  <a:schemeClr val="tx1"/>
                </a:solidFill>
              </a:rPr>
              <a:t>A trace based CPU</a:t>
            </a:r>
          </a:p>
          <a:p>
            <a:pPr marL="0" indent="0">
              <a:buNone/>
            </a:pPr>
            <a:endParaRPr lang="en-US" cap="none" dirty="0">
              <a:solidFill>
                <a:schemeClr val="tx1"/>
              </a:solidFill>
            </a:endParaRPr>
          </a:p>
          <a:p>
            <a:pPr marL="0" indent="0">
              <a:buNone/>
            </a:pPr>
            <a:endParaRPr lang="en-IN" cap="none" dirty="0">
              <a:solidFill>
                <a:schemeClr val="tx1"/>
              </a:solidFill>
            </a:endParaRPr>
          </a:p>
        </p:txBody>
      </p:sp>
    </p:spTree>
    <p:extLst>
      <p:ext uri="{BB962C8B-B14F-4D97-AF65-F5344CB8AC3E}">
        <p14:creationId xmlns:p14="http://schemas.microsoft.com/office/powerpoint/2010/main" val="191224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382DA0-AD3C-42EF-B5EA-4DDF47C56104}"/>
              </a:ext>
            </a:extLst>
          </p:cNvPr>
          <p:cNvSpPr>
            <a:spLocks noGrp="1"/>
          </p:cNvSpPr>
          <p:nvPr>
            <p:ph type="title"/>
          </p:nvPr>
        </p:nvSpPr>
        <p:spPr>
          <a:xfrm>
            <a:off x="1218882" y="169315"/>
            <a:ext cx="10360501" cy="1223963"/>
          </a:xfrm>
        </p:spPr>
        <p:txBody>
          <a:bodyPr/>
          <a:lstStyle/>
          <a:p>
            <a:r>
              <a:rPr lang="en-US" dirty="0"/>
              <a:t>Gem5 Setup</a:t>
            </a:r>
            <a:endParaRPr lang="en-IN" dirty="0"/>
          </a:p>
        </p:txBody>
      </p:sp>
      <p:sp>
        <p:nvSpPr>
          <p:cNvPr id="4" name="Content Placeholder 3">
            <a:extLst>
              <a:ext uri="{FF2B5EF4-FFF2-40B4-BE49-F238E27FC236}">
                <a16:creationId xmlns:a16="http://schemas.microsoft.com/office/drawing/2014/main" id="{5C2B4339-47C4-4841-A664-F695A5722C15}"/>
              </a:ext>
            </a:extLst>
          </p:cNvPr>
          <p:cNvSpPr>
            <a:spLocks noGrp="1"/>
          </p:cNvSpPr>
          <p:nvPr>
            <p:ph idx="1"/>
          </p:nvPr>
        </p:nvSpPr>
        <p:spPr>
          <a:xfrm>
            <a:off x="1341884" y="1547537"/>
            <a:ext cx="10636169" cy="4654555"/>
          </a:xfrm>
        </p:spPr>
        <p:txBody>
          <a:bodyPr>
            <a:normAutofit fontScale="92500" lnSpcReduction="20000"/>
          </a:bodyPr>
          <a:lstStyle/>
          <a:p>
            <a:pPr marL="0" indent="0">
              <a:buNone/>
            </a:pPr>
            <a:r>
              <a:rPr lang="en-US" dirty="0"/>
              <a:t>Accessed Gem5 on </a:t>
            </a:r>
            <a:r>
              <a:rPr lang="en-US" dirty="0">
                <a:solidFill>
                  <a:schemeClr val="accent1"/>
                </a:solidFill>
              </a:rPr>
              <a:t>ce6304.utdallas.edu </a:t>
            </a:r>
            <a:r>
              <a:rPr lang="en-US" dirty="0"/>
              <a:t>server via UTD VPN</a:t>
            </a:r>
          </a:p>
          <a:p>
            <a:pPr marL="0" indent="0">
              <a:buNone/>
            </a:pPr>
            <a:r>
              <a:rPr lang="en-US" dirty="0"/>
              <a:t>Command in terminal :</a:t>
            </a:r>
          </a:p>
          <a:p>
            <a:r>
              <a:rPr lang="en-US" sz="2100" dirty="0"/>
              <a:t>   To access </a:t>
            </a:r>
            <a:r>
              <a:rPr lang="en-US" sz="2000" dirty="0"/>
              <a:t>server - “</a:t>
            </a:r>
            <a:r>
              <a:rPr lang="en-US" sz="2000" dirty="0">
                <a:solidFill>
                  <a:schemeClr val="accent1"/>
                </a:solidFill>
              </a:rPr>
              <a:t>ssh nps210000@ce6304.utdallas.edu</a:t>
            </a:r>
            <a:r>
              <a:rPr lang="en-US" sz="2000" dirty="0"/>
              <a:t>”</a:t>
            </a:r>
          </a:p>
          <a:p>
            <a:r>
              <a:rPr lang="en-US" sz="1900" dirty="0"/>
              <a:t>   </a:t>
            </a:r>
            <a:r>
              <a:rPr lang="en-US" sz="2000" dirty="0"/>
              <a:t>To copy Gem5 for local directory – </a:t>
            </a:r>
            <a:r>
              <a:rPr lang="en-US" sz="2000" dirty="0">
                <a:solidFill>
                  <a:schemeClr val="accent1"/>
                </a:solidFill>
              </a:rPr>
              <a:t>cp –rf /usr/local/gem5 /home/nps210000/m5out</a:t>
            </a:r>
          </a:p>
          <a:p>
            <a:r>
              <a:rPr lang="en-US" sz="2000" dirty="0">
                <a:solidFill>
                  <a:schemeClr val="accent1"/>
                </a:solidFill>
              </a:rPr>
              <a:t>   </a:t>
            </a:r>
            <a:r>
              <a:rPr lang="en-US" sz="2000" dirty="0"/>
              <a:t>To build x86 - </a:t>
            </a:r>
            <a:r>
              <a:rPr lang="en-IN" sz="2000" dirty="0">
                <a:solidFill>
                  <a:schemeClr val="accent1"/>
                </a:solidFill>
              </a:rPr>
              <a:t>scons build/X86/gem5.opt </a:t>
            </a:r>
          </a:p>
          <a:p>
            <a:r>
              <a:rPr lang="en-IN" sz="2000" dirty="0">
                <a:solidFill>
                  <a:schemeClr val="accent1"/>
                </a:solidFill>
              </a:rPr>
              <a:t>   </a:t>
            </a:r>
            <a:r>
              <a:rPr lang="en-US" sz="2000" dirty="0"/>
              <a:t>This would build the “gem5.opt” executable which we will use to run the simulations </a:t>
            </a:r>
          </a:p>
          <a:p>
            <a:pPr marL="0" indent="0">
              <a:buNone/>
            </a:pPr>
            <a:r>
              <a:rPr lang="en-US" dirty="0"/>
              <a:t>Challenges :</a:t>
            </a:r>
          </a:p>
          <a:p>
            <a:r>
              <a:rPr lang="en-US" sz="1700"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Server disconnected several times due to IT server error</a:t>
            </a:r>
          </a:p>
          <a:p>
            <a:r>
              <a:rPr lang="en-US" sz="1700" dirty="0"/>
              <a:t>    Requested IT team via professor to install python3 as per the prompt</a:t>
            </a:r>
          </a:p>
          <a:p>
            <a:r>
              <a:rPr lang="en-US" sz="1700" dirty="0"/>
              <a:t>    Incorrect stats.txt file – Deleted build and stats files, recompiled and run again</a:t>
            </a:r>
          </a:p>
          <a:p>
            <a:r>
              <a:rPr lang="en-US" sz="1700" dirty="0"/>
              <a:t>    Had to wait long time to check few of the build results</a:t>
            </a:r>
          </a:p>
          <a:p>
            <a:pPr marL="0" indent="0">
              <a:buNone/>
            </a:pPr>
            <a:endParaRPr lang="en-US" dirty="0"/>
          </a:p>
        </p:txBody>
      </p:sp>
    </p:spTree>
    <p:extLst>
      <p:ext uri="{BB962C8B-B14F-4D97-AF65-F5344CB8AC3E}">
        <p14:creationId xmlns:p14="http://schemas.microsoft.com/office/powerpoint/2010/main" val="361541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264D-AF00-4760-8E9C-C3D617D41E66}"/>
              </a:ext>
            </a:extLst>
          </p:cNvPr>
          <p:cNvSpPr>
            <a:spLocks noGrp="1"/>
          </p:cNvSpPr>
          <p:nvPr>
            <p:ph type="title"/>
          </p:nvPr>
        </p:nvSpPr>
        <p:spPr>
          <a:xfrm>
            <a:off x="1125860" y="-20217"/>
            <a:ext cx="10360501" cy="1577009"/>
          </a:xfrm>
        </p:spPr>
        <p:txBody>
          <a:bodyPr/>
          <a:lstStyle/>
          <a:p>
            <a:r>
              <a:rPr lang="en-US" sz="3600" dirty="0"/>
              <a:t>Branch Predictors available in Gem5</a:t>
            </a:r>
            <a:endParaRPr lang="en-IN" dirty="0"/>
          </a:p>
        </p:txBody>
      </p:sp>
      <p:sp>
        <p:nvSpPr>
          <p:cNvPr id="4" name="TextBox 3">
            <a:extLst>
              <a:ext uri="{FF2B5EF4-FFF2-40B4-BE49-F238E27FC236}">
                <a16:creationId xmlns:a16="http://schemas.microsoft.com/office/drawing/2014/main" id="{2F2F6811-A2AD-49F2-8FC5-E6BAAE04E4F1}"/>
              </a:ext>
            </a:extLst>
          </p:cNvPr>
          <p:cNvSpPr txBox="1"/>
          <p:nvPr/>
        </p:nvSpPr>
        <p:spPr>
          <a:xfrm>
            <a:off x="1269876" y="1772816"/>
            <a:ext cx="7344816" cy="1815882"/>
          </a:xfrm>
          <a:prstGeom prst="rect">
            <a:avLst/>
          </a:prstGeom>
          <a:noFill/>
        </p:spPr>
        <p:txBody>
          <a:bodyPr wrap="square" rtlCol="0">
            <a:spAutoFit/>
          </a:bodyPr>
          <a:lstStyle/>
          <a:p>
            <a:r>
              <a:rPr lang="en-US" sz="2800" cap="none" dirty="0">
                <a:solidFill>
                  <a:schemeClr val="accent1"/>
                </a:solidFill>
              </a:rPr>
              <a:t>2-bit Local Predictor</a:t>
            </a:r>
          </a:p>
          <a:p>
            <a:r>
              <a:rPr lang="en-US" sz="2800" cap="none" dirty="0">
                <a:solidFill>
                  <a:schemeClr val="accent1"/>
                </a:solidFill>
              </a:rPr>
              <a:t>Bi-mode Predictor</a:t>
            </a:r>
          </a:p>
          <a:p>
            <a:r>
              <a:rPr lang="en-US" sz="2800" cap="none" dirty="0">
                <a:solidFill>
                  <a:schemeClr val="accent1"/>
                </a:solidFill>
              </a:rPr>
              <a:t>Tournament Predictor</a:t>
            </a:r>
            <a:endParaRPr lang="en-IN" sz="2800" cap="none" dirty="0">
              <a:solidFill>
                <a:schemeClr val="accent1"/>
              </a:solidFill>
            </a:endParaRPr>
          </a:p>
          <a:p>
            <a:endParaRPr lang="en-IN" sz="2800" dirty="0"/>
          </a:p>
        </p:txBody>
      </p:sp>
      <p:sp>
        <p:nvSpPr>
          <p:cNvPr id="9" name="TextBox 8">
            <a:extLst>
              <a:ext uri="{FF2B5EF4-FFF2-40B4-BE49-F238E27FC236}">
                <a16:creationId xmlns:a16="http://schemas.microsoft.com/office/drawing/2014/main" id="{8ECC3D29-9D7F-49FE-B31A-EADFC9995AAC}"/>
              </a:ext>
            </a:extLst>
          </p:cNvPr>
          <p:cNvSpPr txBox="1"/>
          <p:nvPr/>
        </p:nvSpPr>
        <p:spPr>
          <a:xfrm>
            <a:off x="1269876" y="4869161"/>
            <a:ext cx="2952328" cy="830997"/>
          </a:xfrm>
          <a:prstGeom prst="rect">
            <a:avLst/>
          </a:prstGeom>
          <a:noFill/>
        </p:spPr>
        <p:txBody>
          <a:bodyPr wrap="square" rtlCol="0">
            <a:spAutoFit/>
          </a:bodyPr>
          <a:lstStyle/>
          <a:p>
            <a:pPr marL="457200" indent="-457200">
              <a:buFont typeface="Arial" panose="020B0604020202020204" pitchFamily="34" charset="0"/>
              <a:buChar char="•"/>
            </a:pPr>
            <a:r>
              <a:rPr lang="en-IN" dirty="0">
                <a:solidFill>
                  <a:schemeClr val="accent1"/>
                </a:solidFill>
              </a:rPr>
              <a:t>458.sjeng</a:t>
            </a:r>
          </a:p>
          <a:p>
            <a:pPr marL="457200" indent="-457200">
              <a:buFont typeface="Arial" panose="020B0604020202020204" pitchFamily="34" charset="0"/>
              <a:buChar char="•"/>
            </a:pPr>
            <a:r>
              <a:rPr lang="en-IN" dirty="0">
                <a:solidFill>
                  <a:schemeClr val="accent1"/>
                </a:solidFill>
              </a:rPr>
              <a:t>470.lbm</a:t>
            </a:r>
          </a:p>
        </p:txBody>
      </p:sp>
      <p:sp>
        <p:nvSpPr>
          <p:cNvPr id="10" name="TextBox 9">
            <a:extLst>
              <a:ext uri="{FF2B5EF4-FFF2-40B4-BE49-F238E27FC236}">
                <a16:creationId xmlns:a16="http://schemas.microsoft.com/office/drawing/2014/main" id="{E7A1490F-99D5-48C2-9CD6-6A20921BC53B}"/>
              </a:ext>
            </a:extLst>
          </p:cNvPr>
          <p:cNvSpPr txBox="1"/>
          <p:nvPr/>
        </p:nvSpPr>
        <p:spPr>
          <a:xfrm>
            <a:off x="1269876" y="4097386"/>
            <a:ext cx="6109252" cy="461665"/>
          </a:xfrm>
          <a:prstGeom prst="rect">
            <a:avLst/>
          </a:prstGeom>
          <a:noFill/>
        </p:spPr>
        <p:txBody>
          <a:bodyPr wrap="square">
            <a:spAutoFit/>
          </a:bodyPr>
          <a:lstStyle/>
          <a:p>
            <a:r>
              <a:rPr lang="en-US" cap="none" dirty="0"/>
              <a:t>CPU Benchmarks Used</a:t>
            </a:r>
            <a:endParaRPr lang="en-IN" cap="none" dirty="0"/>
          </a:p>
        </p:txBody>
      </p:sp>
    </p:spTree>
    <p:extLst>
      <p:ext uri="{BB962C8B-B14F-4D97-AF65-F5344CB8AC3E}">
        <p14:creationId xmlns:p14="http://schemas.microsoft.com/office/powerpoint/2010/main" val="45101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D1648D-1ECD-4032-A2AF-1948AD7FA295}"/>
              </a:ext>
            </a:extLst>
          </p:cNvPr>
          <p:cNvSpPr txBox="1"/>
          <p:nvPr/>
        </p:nvSpPr>
        <p:spPr>
          <a:xfrm>
            <a:off x="1125860" y="476672"/>
            <a:ext cx="6109252" cy="707886"/>
          </a:xfrm>
          <a:prstGeom prst="rect">
            <a:avLst/>
          </a:prstGeom>
          <a:noFill/>
        </p:spPr>
        <p:txBody>
          <a:bodyPr wrap="square">
            <a:spAutoFit/>
          </a:bodyPr>
          <a:lstStyle/>
          <a:p>
            <a:r>
              <a:rPr lang="en-US" sz="4000" dirty="0"/>
              <a:t>Working with Gem5</a:t>
            </a:r>
            <a:endParaRPr lang="en-IN" sz="4000" dirty="0"/>
          </a:p>
        </p:txBody>
      </p:sp>
      <p:sp>
        <p:nvSpPr>
          <p:cNvPr id="8" name="TextBox 7">
            <a:extLst>
              <a:ext uri="{FF2B5EF4-FFF2-40B4-BE49-F238E27FC236}">
                <a16:creationId xmlns:a16="http://schemas.microsoft.com/office/drawing/2014/main" id="{CBF53572-7850-474C-8C5D-7C5817444C12}"/>
              </a:ext>
            </a:extLst>
          </p:cNvPr>
          <p:cNvSpPr txBox="1"/>
          <p:nvPr/>
        </p:nvSpPr>
        <p:spPr>
          <a:xfrm>
            <a:off x="1125860" y="1184558"/>
            <a:ext cx="9574875" cy="1015663"/>
          </a:xfrm>
          <a:prstGeom prst="rect">
            <a:avLst/>
          </a:prstGeom>
          <a:noFill/>
        </p:spPr>
        <p:txBody>
          <a:bodyPr wrap="square" rtlCol="0">
            <a:spAutoFit/>
          </a:bodyPr>
          <a:lstStyle/>
          <a:p>
            <a:pPr>
              <a:lnSpc>
                <a:spcPct val="150000"/>
              </a:lnSpc>
            </a:pPr>
            <a:r>
              <a:rPr lang="en-US" dirty="0">
                <a:solidFill>
                  <a:schemeClr val="accent1"/>
                </a:solidFill>
              </a:rPr>
              <a:t>Adding Branch predictors to Timing Simple CPU </a:t>
            </a:r>
          </a:p>
          <a:p>
            <a:r>
              <a:rPr lang="en-US" dirty="0"/>
              <a:t>Edit</a:t>
            </a:r>
            <a:r>
              <a:rPr lang="en-US" dirty="0">
                <a:solidFill>
                  <a:schemeClr val="accent1"/>
                </a:solidFill>
              </a:rPr>
              <a:t> </a:t>
            </a:r>
            <a:r>
              <a:rPr lang="en-US" dirty="0"/>
              <a:t>“BaseSimpleCPU.py” and modify the line as shown below</a:t>
            </a:r>
            <a:endParaRPr lang="en-IN" dirty="0"/>
          </a:p>
        </p:txBody>
      </p:sp>
      <p:pic>
        <p:nvPicPr>
          <p:cNvPr id="10" name="Picture 9">
            <a:extLst>
              <a:ext uri="{FF2B5EF4-FFF2-40B4-BE49-F238E27FC236}">
                <a16:creationId xmlns:a16="http://schemas.microsoft.com/office/drawing/2014/main" id="{040DB3AE-20EB-4069-A51C-D50F709E47F5}"/>
              </a:ext>
            </a:extLst>
          </p:cNvPr>
          <p:cNvPicPr>
            <a:picLocks noChangeAspect="1"/>
          </p:cNvPicPr>
          <p:nvPr/>
        </p:nvPicPr>
        <p:blipFill>
          <a:blip r:embed="rId2"/>
          <a:stretch>
            <a:fillRect/>
          </a:stretch>
        </p:blipFill>
        <p:spPr>
          <a:xfrm>
            <a:off x="1125860" y="2579494"/>
            <a:ext cx="6819900" cy="657225"/>
          </a:xfrm>
          <a:prstGeom prst="rect">
            <a:avLst/>
          </a:prstGeom>
        </p:spPr>
      </p:pic>
      <p:sp>
        <p:nvSpPr>
          <p:cNvPr id="11" name="Rectangle 10">
            <a:extLst>
              <a:ext uri="{FF2B5EF4-FFF2-40B4-BE49-F238E27FC236}">
                <a16:creationId xmlns:a16="http://schemas.microsoft.com/office/drawing/2014/main" id="{CFA49C73-8FEA-422D-BFE1-9DEF82D8BD86}"/>
              </a:ext>
            </a:extLst>
          </p:cNvPr>
          <p:cNvSpPr/>
          <p:nvPr/>
        </p:nvSpPr>
        <p:spPr>
          <a:xfrm>
            <a:off x="4535810" y="2708920"/>
            <a:ext cx="1270570" cy="3600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pic>
        <p:nvPicPr>
          <p:cNvPr id="13" name="Picture 12">
            <a:extLst>
              <a:ext uri="{FF2B5EF4-FFF2-40B4-BE49-F238E27FC236}">
                <a16:creationId xmlns:a16="http://schemas.microsoft.com/office/drawing/2014/main" id="{42843792-D85E-4A27-84A2-6FCD69850C6D}"/>
              </a:ext>
            </a:extLst>
          </p:cNvPr>
          <p:cNvPicPr>
            <a:picLocks noChangeAspect="1"/>
          </p:cNvPicPr>
          <p:nvPr/>
        </p:nvPicPr>
        <p:blipFill>
          <a:blip r:embed="rId3"/>
          <a:stretch>
            <a:fillRect/>
          </a:stretch>
        </p:blipFill>
        <p:spPr>
          <a:xfrm>
            <a:off x="1125860" y="3599426"/>
            <a:ext cx="6819900" cy="657225"/>
          </a:xfrm>
          <a:prstGeom prst="rect">
            <a:avLst/>
          </a:prstGeom>
        </p:spPr>
      </p:pic>
      <p:pic>
        <p:nvPicPr>
          <p:cNvPr id="15" name="Picture 14">
            <a:extLst>
              <a:ext uri="{FF2B5EF4-FFF2-40B4-BE49-F238E27FC236}">
                <a16:creationId xmlns:a16="http://schemas.microsoft.com/office/drawing/2014/main" id="{3F7CC819-AC5C-4238-AB1C-A6EAFEB94605}"/>
              </a:ext>
            </a:extLst>
          </p:cNvPr>
          <p:cNvPicPr>
            <a:picLocks noChangeAspect="1"/>
          </p:cNvPicPr>
          <p:nvPr/>
        </p:nvPicPr>
        <p:blipFill>
          <a:blip r:embed="rId4"/>
          <a:stretch>
            <a:fillRect/>
          </a:stretch>
        </p:blipFill>
        <p:spPr>
          <a:xfrm>
            <a:off x="1125860" y="4588206"/>
            <a:ext cx="6868474" cy="568986"/>
          </a:xfrm>
          <a:prstGeom prst="rect">
            <a:avLst/>
          </a:prstGeom>
        </p:spPr>
      </p:pic>
      <p:sp>
        <p:nvSpPr>
          <p:cNvPr id="16" name="Rectangle 15">
            <a:extLst>
              <a:ext uri="{FF2B5EF4-FFF2-40B4-BE49-F238E27FC236}">
                <a16:creationId xmlns:a16="http://schemas.microsoft.com/office/drawing/2014/main" id="{E6265FE4-6D69-47CD-87EF-C76EA4C911C7}"/>
              </a:ext>
            </a:extLst>
          </p:cNvPr>
          <p:cNvSpPr/>
          <p:nvPr/>
        </p:nvSpPr>
        <p:spPr>
          <a:xfrm>
            <a:off x="4654252" y="3717032"/>
            <a:ext cx="1152128" cy="3600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
        <p:nvSpPr>
          <p:cNvPr id="17" name="Rectangle 16">
            <a:extLst>
              <a:ext uri="{FF2B5EF4-FFF2-40B4-BE49-F238E27FC236}">
                <a16:creationId xmlns:a16="http://schemas.microsoft.com/office/drawing/2014/main" id="{0933C960-1059-4E69-BFAB-857B2C9B6FD8}"/>
              </a:ext>
            </a:extLst>
          </p:cNvPr>
          <p:cNvSpPr/>
          <p:nvPr/>
        </p:nvSpPr>
        <p:spPr>
          <a:xfrm>
            <a:off x="4535810" y="4619358"/>
            <a:ext cx="1558602" cy="39381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Tree>
    <p:extLst>
      <p:ext uri="{BB962C8B-B14F-4D97-AF65-F5344CB8AC3E}">
        <p14:creationId xmlns:p14="http://schemas.microsoft.com/office/powerpoint/2010/main" val="315550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CFED25-2B52-4FCB-B7C2-4F13DB188986}"/>
              </a:ext>
            </a:extLst>
          </p:cNvPr>
          <p:cNvSpPr txBox="1"/>
          <p:nvPr/>
        </p:nvSpPr>
        <p:spPr>
          <a:xfrm>
            <a:off x="1053852" y="332656"/>
            <a:ext cx="6109252" cy="461665"/>
          </a:xfrm>
          <a:prstGeom prst="rect">
            <a:avLst/>
          </a:prstGeom>
          <a:noFill/>
        </p:spPr>
        <p:txBody>
          <a:bodyPr wrap="square">
            <a:spAutoFit/>
          </a:bodyPr>
          <a:lstStyle/>
          <a:p>
            <a:r>
              <a:rPr lang="en-US" sz="2400" dirty="0"/>
              <a:t>Working with Gem5 (Con’t)</a:t>
            </a:r>
            <a:endParaRPr lang="en-IN" sz="2400" dirty="0"/>
          </a:p>
        </p:txBody>
      </p:sp>
      <p:sp>
        <p:nvSpPr>
          <p:cNvPr id="6" name="TextBox 5">
            <a:extLst>
              <a:ext uri="{FF2B5EF4-FFF2-40B4-BE49-F238E27FC236}">
                <a16:creationId xmlns:a16="http://schemas.microsoft.com/office/drawing/2014/main" id="{FA262BA2-D0A4-419B-B562-B8BF350566C7}"/>
              </a:ext>
            </a:extLst>
          </p:cNvPr>
          <p:cNvSpPr txBox="1"/>
          <p:nvPr/>
        </p:nvSpPr>
        <p:spPr>
          <a:xfrm>
            <a:off x="1197868" y="980728"/>
            <a:ext cx="10081120" cy="1569660"/>
          </a:xfrm>
          <a:prstGeom prst="rect">
            <a:avLst/>
          </a:prstGeom>
          <a:noFill/>
        </p:spPr>
        <p:txBody>
          <a:bodyPr wrap="square" rtlCol="0">
            <a:spAutoFit/>
          </a:bodyPr>
          <a:lstStyle/>
          <a:p>
            <a:pPr marL="342900" indent="-342900">
              <a:buFont typeface="Arial" panose="020B0604020202020204" pitchFamily="34" charset="0"/>
              <a:buChar char="•"/>
            </a:pPr>
            <a:r>
              <a:rPr lang="en-US" dirty="0"/>
              <a:t>Recompile using </a:t>
            </a:r>
            <a:r>
              <a:rPr lang="en-IN" dirty="0">
                <a:solidFill>
                  <a:schemeClr val="accent1"/>
                </a:solidFill>
              </a:rPr>
              <a:t>scons build/X86/gem5.opt</a:t>
            </a:r>
          </a:p>
          <a:p>
            <a:pPr marL="342900" indent="-342900">
              <a:buFont typeface="Arial" panose="020B0604020202020204" pitchFamily="34" charset="0"/>
              <a:buChar char="•"/>
            </a:pPr>
            <a:r>
              <a:rPr lang="en-IN" dirty="0"/>
              <a:t>Run HelloWorld program to generate </a:t>
            </a:r>
            <a:r>
              <a:rPr lang="en-IN" dirty="0">
                <a:solidFill>
                  <a:schemeClr val="accent1"/>
                </a:solidFill>
              </a:rPr>
              <a:t>config.ini </a:t>
            </a:r>
            <a:r>
              <a:rPr lang="en-IN" dirty="0"/>
              <a:t>file in m5out folder in $gem5-stable directory</a:t>
            </a:r>
          </a:p>
          <a:p>
            <a:pPr marL="342900" indent="-342900">
              <a:buFont typeface="Arial" panose="020B0604020202020204" pitchFamily="34" charset="0"/>
              <a:buChar char="•"/>
            </a:pPr>
            <a:r>
              <a:rPr lang="en-IN" dirty="0"/>
              <a:t>Config.ini file is submitted in the file</a:t>
            </a:r>
          </a:p>
        </p:txBody>
      </p:sp>
      <p:pic>
        <p:nvPicPr>
          <p:cNvPr id="9" name="Picture 8">
            <a:extLst>
              <a:ext uri="{FF2B5EF4-FFF2-40B4-BE49-F238E27FC236}">
                <a16:creationId xmlns:a16="http://schemas.microsoft.com/office/drawing/2014/main" id="{BC7FF724-E9A1-4386-B06F-D2B20FBDF758}"/>
              </a:ext>
            </a:extLst>
          </p:cNvPr>
          <p:cNvPicPr>
            <a:picLocks noChangeAspect="1"/>
          </p:cNvPicPr>
          <p:nvPr/>
        </p:nvPicPr>
        <p:blipFill>
          <a:blip r:embed="rId2"/>
          <a:stretch>
            <a:fillRect/>
          </a:stretch>
        </p:blipFill>
        <p:spPr>
          <a:xfrm>
            <a:off x="1264433" y="2924944"/>
            <a:ext cx="3384376" cy="3792489"/>
          </a:xfrm>
          <a:prstGeom prst="rect">
            <a:avLst/>
          </a:prstGeom>
        </p:spPr>
      </p:pic>
      <p:sp>
        <p:nvSpPr>
          <p:cNvPr id="11" name="TextBox 10">
            <a:extLst>
              <a:ext uri="{FF2B5EF4-FFF2-40B4-BE49-F238E27FC236}">
                <a16:creationId xmlns:a16="http://schemas.microsoft.com/office/drawing/2014/main" id="{C43DA155-C316-4B91-AB48-B364D9E12D19}"/>
              </a:ext>
            </a:extLst>
          </p:cNvPr>
          <p:cNvSpPr txBox="1"/>
          <p:nvPr/>
        </p:nvSpPr>
        <p:spPr>
          <a:xfrm>
            <a:off x="1197868" y="2367464"/>
            <a:ext cx="6109252" cy="461665"/>
          </a:xfrm>
          <a:prstGeom prst="rect">
            <a:avLst/>
          </a:prstGeom>
          <a:noFill/>
        </p:spPr>
        <p:txBody>
          <a:bodyPr wrap="square">
            <a:spAutoFit/>
          </a:bodyPr>
          <a:lstStyle/>
          <a:p>
            <a:r>
              <a:rPr lang="en-IN" dirty="0">
                <a:solidFill>
                  <a:schemeClr val="accent1"/>
                </a:solidFill>
              </a:rPr>
              <a:t>config.ini for 458.sjeng </a:t>
            </a:r>
            <a:endParaRPr lang="en-IN" dirty="0"/>
          </a:p>
        </p:txBody>
      </p:sp>
      <p:pic>
        <p:nvPicPr>
          <p:cNvPr id="13" name="Picture 12">
            <a:extLst>
              <a:ext uri="{FF2B5EF4-FFF2-40B4-BE49-F238E27FC236}">
                <a16:creationId xmlns:a16="http://schemas.microsoft.com/office/drawing/2014/main" id="{8776C853-D8EC-4C50-8AA1-B9B386B3F9E6}"/>
              </a:ext>
            </a:extLst>
          </p:cNvPr>
          <p:cNvPicPr>
            <a:picLocks noChangeAspect="1"/>
          </p:cNvPicPr>
          <p:nvPr/>
        </p:nvPicPr>
        <p:blipFill>
          <a:blip r:embed="rId3"/>
          <a:stretch>
            <a:fillRect/>
          </a:stretch>
        </p:blipFill>
        <p:spPr>
          <a:xfrm>
            <a:off x="7108506" y="2924944"/>
            <a:ext cx="3090361" cy="3600400"/>
          </a:xfrm>
          <a:prstGeom prst="rect">
            <a:avLst/>
          </a:prstGeom>
        </p:spPr>
      </p:pic>
      <p:sp>
        <p:nvSpPr>
          <p:cNvPr id="15" name="TextBox 14">
            <a:extLst>
              <a:ext uri="{FF2B5EF4-FFF2-40B4-BE49-F238E27FC236}">
                <a16:creationId xmlns:a16="http://schemas.microsoft.com/office/drawing/2014/main" id="{259B24C2-E524-498E-AE83-CF29753A1F85}"/>
              </a:ext>
            </a:extLst>
          </p:cNvPr>
          <p:cNvSpPr txBox="1"/>
          <p:nvPr/>
        </p:nvSpPr>
        <p:spPr>
          <a:xfrm>
            <a:off x="6958508" y="2290447"/>
            <a:ext cx="6109252" cy="461665"/>
          </a:xfrm>
          <a:prstGeom prst="rect">
            <a:avLst/>
          </a:prstGeom>
          <a:noFill/>
        </p:spPr>
        <p:txBody>
          <a:bodyPr wrap="square">
            <a:spAutoFit/>
          </a:bodyPr>
          <a:lstStyle/>
          <a:p>
            <a:r>
              <a:rPr lang="en-IN" dirty="0">
                <a:solidFill>
                  <a:schemeClr val="accent1"/>
                </a:solidFill>
              </a:rPr>
              <a:t>config.ini for 470.lbm </a:t>
            </a:r>
            <a:endParaRPr lang="en-IN" dirty="0"/>
          </a:p>
        </p:txBody>
      </p:sp>
      <p:sp>
        <p:nvSpPr>
          <p:cNvPr id="16" name="Rectangle 15">
            <a:extLst>
              <a:ext uri="{FF2B5EF4-FFF2-40B4-BE49-F238E27FC236}">
                <a16:creationId xmlns:a16="http://schemas.microsoft.com/office/drawing/2014/main" id="{F3E06E3E-C061-4D90-911D-B4D9BE684823}"/>
              </a:ext>
            </a:extLst>
          </p:cNvPr>
          <p:cNvSpPr/>
          <p:nvPr/>
        </p:nvSpPr>
        <p:spPr>
          <a:xfrm>
            <a:off x="7606580" y="3212976"/>
            <a:ext cx="1656184" cy="2160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
        <p:nvSpPr>
          <p:cNvPr id="17" name="Rectangle 16">
            <a:extLst>
              <a:ext uri="{FF2B5EF4-FFF2-40B4-BE49-F238E27FC236}">
                <a16:creationId xmlns:a16="http://schemas.microsoft.com/office/drawing/2014/main" id="{5FCD9A43-B802-4F09-A900-55C588595738}"/>
              </a:ext>
            </a:extLst>
          </p:cNvPr>
          <p:cNvSpPr/>
          <p:nvPr/>
        </p:nvSpPr>
        <p:spPr>
          <a:xfrm>
            <a:off x="1629916" y="3333185"/>
            <a:ext cx="2232248" cy="2880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Tree>
    <p:extLst>
      <p:ext uri="{BB962C8B-B14F-4D97-AF65-F5344CB8AC3E}">
        <p14:creationId xmlns:p14="http://schemas.microsoft.com/office/powerpoint/2010/main" val="279269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C671870-26E8-46BE-BA45-C7B089033287}"/>
              </a:ext>
            </a:extLst>
          </p:cNvPr>
          <p:cNvSpPr>
            <a:spLocks noGrp="1"/>
          </p:cNvSpPr>
          <p:nvPr>
            <p:ph type="title"/>
          </p:nvPr>
        </p:nvSpPr>
        <p:spPr>
          <a:xfrm>
            <a:off x="1035755" y="555856"/>
            <a:ext cx="10360501" cy="1360976"/>
          </a:xfrm>
        </p:spPr>
        <p:txBody>
          <a:bodyPr>
            <a:normAutofit fontScale="90000"/>
          </a:bodyPr>
          <a:lstStyle/>
          <a:p>
            <a:pPr>
              <a:lnSpc>
                <a:spcPct val="150000"/>
              </a:lnSpc>
            </a:pPr>
            <a:br>
              <a:rPr lang="en-US" sz="3600" dirty="0"/>
            </a:br>
            <a:r>
              <a:rPr lang="en-US" sz="2700" dirty="0">
                <a:solidFill>
                  <a:schemeClr val="accent1"/>
                </a:solidFill>
              </a:rPr>
              <a:t>Adding BTB miss percentage</a:t>
            </a:r>
            <a:br>
              <a:rPr lang="en-US" dirty="0">
                <a:solidFill>
                  <a:schemeClr val="accent1"/>
                </a:solidFill>
              </a:rPr>
            </a:br>
            <a:endParaRPr lang="en-IN" dirty="0"/>
          </a:p>
        </p:txBody>
      </p:sp>
      <p:sp>
        <p:nvSpPr>
          <p:cNvPr id="7" name="Content Placeholder 6">
            <a:extLst>
              <a:ext uri="{FF2B5EF4-FFF2-40B4-BE49-F238E27FC236}">
                <a16:creationId xmlns:a16="http://schemas.microsoft.com/office/drawing/2014/main" id="{70548B24-C321-434A-AED7-E6894F673D74}"/>
              </a:ext>
            </a:extLst>
          </p:cNvPr>
          <p:cNvSpPr>
            <a:spLocks noGrp="1"/>
          </p:cNvSpPr>
          <p:nvPr>
            <p:ph sz="half" idx="1"/>
          </p:nvPr>
        </p:nvSpPr>
        <p:spPr>
          <a:xfrm>
            <a:off x="1218883" y="2040762"/>
            <a:ext cx="5078677" cy="4131437"/>
          </a:xfrm>
        </p:spPr>
        <p:txBody>
          <a:bodyPr/>
          <a:lstStyle/>
          <a:p>
            <a:r>
              <a:rPr lang="en-IN" sz="2400" dirty="0"/>
              <a:t>$Gem5/src/cpu/pred/bpred_unit.cc</a:t>
            </a:r>
          </a:p>
        </p:txBody>
      </p:sp>
      <p:sp>
        <p:nvSpPr>
          <p:cNvPr id="3" name="TextBox 2">
            <a:extLst>
              <a:ext uri="{FF2B5EF4-FFF2-40B4-BE49-F238E27FC236}">
                <a16:creationId xmlns:a16="http://schemas.microsoft.com/office/drawing/2014/main" id="{C7AF9D3A-25D6-4472-AD57-03980C6ED886}"/>
              </a:ext>
            </a:extLst>
          </p:cNvPr>
          <p:cNvSpPr txBox="1"/>
          <p:nvPr/>
        </p:nvSpPr>
        <p:spPr>
          <a:xfrm>
            <a:off x="1013072" y="1233797"/>
            <a:ext cx="10657184" cy="461665"/>
          </a:xfrm>
          <a:prstGeom prst="rect">
            <a:avLst/>
          </a:prstGeom>
          <a:noFill/>
        </p:spPr>
        <p:txBody>
          <a:bodyPr wrap="square" rtlCol="0">
            <a:spAutoFit/>
          </a:bodyPr>
          <a:lstStyle/>
          <a:p>
            <a:r>
              <a:rPr lang="en-US" dirty="0"/>
              <a:t> BTBMissPct is defined and declared in </a:t>
            </a:r>
            <a:r>
              <a:rPr lang="en-IN" dirty="0"/>
              <a:t>.cc and .hh files</a:t>
            </a:r>
          </a:p>
        </p:txBody>
      </p:sp>
      <p:pic>
        <p:nvPicPr>
          <p:cNvPr id="11" name="Picture 2">
            <a:extLst>
              <a:ext uri="{FF2B5EF4-FFF2-40B4-BE49-F238E27FC236}">
                <a16:creationId xmlns:a16="http://schemas.microsoft.com/office/drawing/2014/main" id="{B323FA07-F868-4DA0-8A9B-B683F895A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908" y="2594773"/>
            <a:ext cx="8881028" cy="304492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6CA1AE5-514F-4388-938F-7EEEC19B5E8A}"/>
              </a:ext>
            </a:extLst>
          </p:cNvPr>
          <p:cNvSpPr/>
          <p:nvPr/>
        </p:nvSpPr>
        <p:spPr>
          <a:xfrm>
            <a:off x="1749889" y="4149080"/>
            <a:ext cx="5496651" cy="13681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Tree>
    <p:extLst>
      <p:ext uri="{BB962C8B-B14F-4D97-AF65-F5344CB8AC3E}">
        <p14:creationId xmlns:p14="http://schemas.microsoft.com/office/powerpoint/2010/main" val="417176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F73AFD4-F2EA-455E-864C-77E751A6EAA0}"/>
              </a:ext>
            </a:extLst>
          </p:cNvPr>
          <p:cNvSpPr txBox="1">
            <a:spLocks/>
          </p:cNvSpPr>
          <p:nvPr/>
        </p:nvSpPr>
        <p:spPr>
          <a:xfrm>
            <a:off x="1218883" y="1816699"/>
            <a:ext cx="5078677" cy="4221553"/>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IN" sz="1800" b="1" dirty="0">
                <a:solidFill>
                  <a:srgbClr val="000000"/>
                </a:solidFill>
                <a:latin typeface="Calibri" panose="020F0502020204030204" pitchFamily="34" charset="0"/>
              </a:rPr>
              <a:t>$</a:t>
            </a:r>
            <a:r>
              <a:rPr lang="en-IN" sz="2400" dirty="0"/>
              <a:t>Gem5/</a:t>
            </a:r>
            <a:r>
              <a:rPr lang="en-IN" sz="2400" dirty="0" err="1"/>
              <a:t>src</a:t>
            </a:r>
            <a:r>
              <a:rPr lang="en-IN" sz="2400" dirty="0"/>
              <a:t>/</a:t>
            </a:r>
            <a:r>
              <a:rPr lang="en-IN" sz="2400" dirty="0" err="1"/>
              <a:t>cpu</a:t>
            </a:r>
            <a:r>
              <a:rPr lang="en-IN" sz="2400" dirty="0"/>
              <a:t>/pred/bpred_unit.hh</a:t>
            </a:r>
          </a:p>
        </p:txBody>
      </p:sp>
      <p:sp>
        <p:nvSpPr>
          <p:cNvPr id="10" name="TextBox 9">
            <a:extLst>
              <a:ext uri="{FF2B5EF4-FFF2-40B4-BE49-F238E27FC236}">
                <a16:creationId xmlns:a16="http://schemas.microsoft.com/office/drawing/2014/main" id="{28687756-5144-40EB-AAC8-7D48276AB4E5}"/>
              </a:ext>
            </a:extLst>
          </p:cNvPr>
          <p:cNvSpPr txBox="1"/>
          <p:nvPr/>
        </p:nvSpPr>
        <p:spPr>
          <a:xfrm>
            <a:off x="968968" y="1036934"/>
            <a:ext cx="10657184" cy="461665"/>
          </a:xfrm>
          <a:prstGeom prst="rect">
            <a:avLst/>
          </a:prstGeom>
          <a:noFill/>
        </p:spPr>
        <p:txBody>
          <a:bodyPr wrap="square" rtlCol="0">
            <a:spAutoFit/>
          </a:bodyPr>
          <a:lstStyle/>
          <a:p>
            <a:r>
              <a:rPr lang="en-US" dirty="0"/>
              <a:t> BTBMissPct is defined and declared in .cc and </a:t>
            </a:r>
            <a:r>
              <a:rPr lang="en-IN" dirty="0"/>
              <a:t>.hh files</a:t>
            </a:r>
          </a:p>
        </p:txBody>
      </p:sp>
      <p:sp>
        <p:nvSpPr>
          <p:cNvPr id="11" name="Title 5">
            <a:extLst>
              <a:ext uri="{FF2B5EF4-FFF2-40B4-BE49-F238E27FC236}">
                <a16:creationId xmlns:a16="http://schemas.microsoft.com/office/drawing/2014/main" id="{B9CEC745-8B9C-41EA-AC65-ABCD02C55829}"/>
              </a:ext>
            </a:extLst>
          </p:cNvPr>
          <p:cNvSpPr>
            <a:spLocks noGrp="1"/>
          </p:cNvSpPr>
          <p:nvPr>
            <p:ph type="title"/>
          </p:nvPr>
        </p:nvSpPr>
        <p:spPr>
          <a:xfrm>
            <a:off x="968968" y="356446"/>
            <a:ext cx="10360501" cy="1360976"/>
          </a:xfrm>
        </p:spPr>
        <p:txBody>
          <a:bodyPr>
            <a:normAutofit fontScale="90000"/>
          </a:bodyPr>
          <a:lstStyle/>
          <a:p>
            <a:pPr>
              <a:lnSpc>
                <a:spcPct val="150000"/>
              </a:lnSpc>
            </a:pPr>
            <a:br>
              <a:rPr lang="en-US" sz="3600" dirty="0"/>
            </a:br>
            <a:r>
              <a:rPr lang="en-US" sz="2700" dirty="0">
                <a:solidFill>
                  <a:schemeClr val="accent1"/>
                </a:solidFill>
              </a:rPr>
              <a:t>Adding BTB miss percentage</a:t>
            </a:r>
            <a:br>
              <a:rPr lang="en-US" dirty="0">
                <a:solidFill>
                  <a:schemeClr val="accent1"/>
                </a:solidFill>
              </a:rPr>
            </a:br>
            <a:endParaRPr lang="en-IN" dirty="0"/>
          </a:p>
        </p:txBody>
      </p:sp>
      <p:pic>
        <p:nvPicPr>
          <p:cNvPr id="14" name="Picture 13">
            <a:extLst>
              <a:ext uri="{FF2B5EF4-FFF2-40B4-BE49-F238E27FC236}">
                <a16:creationId xmlns:a16="http://schemas.microsoft.com/office/drawing/2014/main" id="{A4CA04DD-B8FF-4203-BE9C-09A43CC5D7F4}"/>
              </a:ext>
            </a:extLst>
          </p:cNvPr>
          <p:cNvPicPr>
            <a:picLocks noChangeAspect="1"/>
          </p:cNvPicPr>
          <p:nvPr/>
        </p:nvPicPr>
        <p:blipFill>
          <a:blip r:embed="rId2"/>
          <a:stretch>
            <a:fillRect/>
          </a:stretch>
        </p:blipFill>
        <p:spPr>
          <a:xfrm>
            <a:off x="2275430" y="2866648"/>
            <a:ext cx="7637963" cy="2867248"/>
          </a:xfrm>
          <a:prstGeom prst="rect">
            <a:avLst/>
          </a:prstGeom>
        </p:spPr>
      </p:pic>
      <p:sp>
        <p:nvSpPr>
          <p:cNvPr id="15" name="Rectangle 14">
            <a:extLst>
              <a:ext uri="{FF2B5EF4-FFF2-40B4-BE49-F238E27FC236}">
                <a16:creationId xmlns:a16="http://schemas.microsoft.com/office/drawing/2014/main" id="{58B8A972-0BF6-4413-84D4-808754CC8B07}"/>
              </a:ext>
            </a:extLst>
          </p:cNvPr>
          <p:cNvSpPr/>
          <p:nvPr/>
        </p:nvSpPr>
        <p:spPr>
          <a:xfrm>
            <a:off x="4366220" y="4437112"/>
            <a:ext cx="1224136" cy="2880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Tree>
    <p:extLst>
      <p:ext uri="{BB962C8B-B14F-4D97-AF65-F5344CB8AC3E}">
        <p14:creationId xmlns:p14="http://schemas.microsoft.com/office/powerpoint/2010/main" val="104868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99D7FE1-1CD0-4F06-A674-6564B3EBF42A}"/>
              </a:ext>
            </a:extLst>
          </p:cNvPr>
          <p:cNvSpPr>
            <a:spLocks noGrp="1"/>
          </p:cNvSpPr>
          <p:nvPr>
            <p:ph sz="half" idx="1"/>
          </p:nvPr>
        </p:nvSpPr>
        <p:spPr>
          <a:xfrm>
            <a:off x="1015735" y="1331616"/>
            <a:ext cx="10047229" cy="4840583"/>
          </a:xfrm>
        </p:spPr>
        <p:txBody>
          <a:bodyPr/>
          <a:lstStyle/>
          <a:p>
            <a:r>
              <a:rPr lang="en-IN" sz="2400" dirty="0"/>
              <a:t>$Gem5/src/cpu/simple/base.cc</a:t>
            </a:r>
          </a:p>
        </p:txBody>
      </p:sp>
      <p:sp>
        <p:nvSpPr>
          <p:cNvPr id="4" name="TextBox 3">
            <a:extLst>
              <a:ext uri="{FF2B5EF4-FFF2-40B4-BE49-F238E27FC236}">
                <a16:creationId xmlns:a16="http://schemas.microsoft.com/office/drawing/2014/main" id="{FEBA368D-5493-4812-99BD-3ACA28738112}"/>
              </a:ext>
            </a:extLst>
          </p:cNvPr>
          <p:cNvSpPr txBox="1"/>
          <p:nvPr/>
        </p:nvSpPr>
        <p:spPr>
          <a:xfrm>
            <a:off x="1047481" y="685800"/>
            <a:ext cx="9577064" cy="461665"/>
          </a:xfrm>
          <a:prstGeom prst="rect">
            <a:avLst/>
          </a:prstGeom>
          <a:noFill/>
        </p:spPr>
        <p:txBody>
          <a:bodyPr wrap="square">
            <a:spAutoFit/>
          </a:bodyPr>
          <a:lstStyle/>
          <a:p>
            <a:r>
              <a:rPr lang="en-US" sz="2400" dirty="0">
                <a:solidFill>
                  <a:schemeClr val="accent1"/>
                </a:solidFill>
              </a:rPr>
              <a:t>Adding Branch miss prediction percentage to the stats.txt file</a:t>
            </a:r>
            <a:endParaRPr lang="en-IN" dirty="0">
              <a:solidFill>
                <a:schemeClr val="accent1"/>
              </a:solidFill>
            </a:endParaRPr>
          </a:p>
        </p:txBody>
      </p:sp>
      <p:pic>
        <p:nvPicPr>
          <p:cNvPr id="15" name="Picture 14">
            <a:extLst>
              <a:ext uri="{FF2B5EF4-FFF2-40B4-BE49-F238E27FC236}">
                <a16:creationId xmlns:a16="http://schemas.microsoft.com/office/drawing/2014/main" id="{97A8B4D6-E650-41BD-899A-B9D8B800FBF5}"/>
              </a:ext>
            </a:extLst>
          </p:cNvPr>
          <p:cNvPicPr>
            <a:picLocks noChangeAspect="1"/>
          </p:cNvPicPr>
          <p:nvPr/>
        </p:nvPicPr>
        <p:blipFill>
          <a:blip r:embed="rId2"/>
          <a:stretch>
            <a:fillRect/>
          </a:stretch>
        </p:blipFill>
        <p:spPr>
          <a:xfrm>
            <a:off x="1629916" y="2060847"/>
            <a:ext cx="7811567" cy="4111351"/>
          </a:xfrm>
          <a:prstGeom prst="rect">
            <a:avLst/>
          </a:prstGeom>
        </p:spPr>
      </p:pic>
      <p:sp>
        <p:nvSpPr>
          <p:cNvPr id="16" name="Rectangle 15">
            <a:extLst>
              <a:ext uri="{FF2B5EF4-FFF2-40B4-BE49-F238E27FC236}">
                <a16:creationId xmlns:a16="http://schemas.microsoft.com/office/drawing/2014/main" id="{469550DF-7BBF-4F17-8BE5-C8756123B6F0}"/>
              </a:ext>
            </a:extLst>
          </p:cNvPr>
          <p:cNvSpPr/>
          <p:nvPr/>
        </p:nvSpPr>
        <p:spPr>
          <a:xfrm>
            <a:off x="1917948" y="4653136"/>
            <a:ext cx="7272808" cy="115212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Tree>
    <p:extLst>
      <p:ext uri="{BB962C8B-B14F-4D97-AF65-F5344CB8AC3E}">
        <p14:creationId xmlns:p14="http://schemas.microsoft.com/office/powerpoint/2010/main" val="109809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D12910-3E10-47AF-98A3-F4F21EF7D7B5}"/>
              </a:ext>
            </a:extLst>
          </p:cNvPr>
          <p:cNvSpPr txBox="1"/>
          <p:nvPr/>
        </p:nvSpPr>
        <p:spPr>
          <a:xfrm>
            <a:off x="1047481" y="685800"/>
            <a:ext cx="9577064" cy="461665"/>
          </a:xfrm>
          <a:prstGeom prst="rect">
            <a:avLst/>
          </a:prstGeom>
          <a:noFill/>
        </p:spPr>
        <p:txBody>
          <a:bodyPr wrap="square">
            <a:spAutoFit/>
          </a:bodyPr>
          <a:lstStyle/>
          <a:p>
            <a:r>
              <a:rPr lang="en-US" sz="2400" dirty="0">
                <a:solidFill>
                  <a:schemeClr val="accent1"/>
                </a:solidFill>
              </a:rPr>
              <a:t>Adding Branch miss prediction percentage to the stats.txt file</a:t>
            </a:r>
            <a:endParaRPr lang="en-IN" dirty="0">
              <a:solidFill>
                <a:schemeClr val="accent1"/>
              </a:solidFill>
            </a:endParaRPr>
          </a:p>
        </p:txBody>
      </p:sp>
      <p:sp>
        <p:nvSpPr>
          <p:cNvPr id="7" name="Content Placeholder 6">
            <a:extLst>
              <a:ext uri="{FF2B5EF4-FFF2-40B4-BE49-F238E27FC236}">
                <a16:creationId xmlns:a16="http://schemas.microsoft.com/office/drawing/2014/main" id="{8D0EA83C-DB66-455F-9AFF-165959CC32FB}"/>
              </a:ext>
            </a:extLst>
          </p:cNvPr>
          <p:cNvSpPr txBox="1">
            <a:spLocks/>
          </p:cNvSpPr>
          <p:nvPr/>
        </p:nvSpPr>
        <p:spPr>
          <a:xfrm>
            <a:off x="972287" y="1484784"/>
            <a:ext cx="9727451" cy="484058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IN" sz="2400" dirty="0"/>
              <a:t>$Gem5/</a:t>
            </a:r>
            <a:r>
              <a:rPr lang="en-IN" sz="2400" dirty="0" err="1"/>
              <a:t>src</a:t>
            </a:r>
            <a:r>
              <a:rPr lang="en-IN" sz="2400" dirty="0"/>
              <a:t>/</a:t>
            </a:r>
            <a:r>
              <a:rPr lang="en-IN" sz="2400" dirty="0" err="1"/>
              <a:t>cpu</a:t>
            </a:r>
            <a:r>
              <a:rPr lang="en-IN" sz="2400" dirty="0"/>
              <a:t>/simple/exec_context.hh</a:t>
            </a:r>
          </a:p>
        </p:txBody>
      </p:sp>
      <p:pic>
        <p:nvPicPr>
          <p:cNvPr id="14" name="Picture 13">
            <a:extLst>
              <a:ext uri="{FF2B5EF4-FFF2-40B4-BE49-F238E27FC236}">
                <a16:creationId xmlns:a16="http://schemas.microsoft.com/office/drawing/2014/main" id="{4ACD8B12-2460-41C6-8C00-02E48467B3C4}"/>
              </a:ext>
            </a:extLst>
          </p:cNvPr>
          <p:cNvPicPr>
            <a:picLocks noChangeAspect="1"/>
          </p:cNvPicPr>
          <p:nvPr/>
        </p:nvPicPr>
        <p:blipFill>
          <a:blip r:embed="rId2"/>
          <a:stretch>
            <a:fillRect/>
          </a:stretch>
        </p:blipFill>
        <p:spPr>
          <a:xfrm>
            <a:off x="2133972" y="2852936"/>
            <a:ext cx="6654321" cy="2318172"/>
          </a:xfrm>
          <a:prstGeom prst="rect">
            <a:avLst/>
          </a:prstGeom>
        </p:spPr>
      </p:pic>
      <p:sp>
        <p:nvSpPr>
          <p:cNvPr id="15" name="Rectangle 14">
            <a:extLst>
              <a:ext uri="{FF2B5EF4-FFF2-40B4-BE49-F238E27FC236}">
                <a16:creationId xmlns:a16="http://schemas.microsoft.com/office/drawing/2014/main" id="{3B2894BA-D1F2-467D-9D80-5DB516D3786D}"/>
              </a:ext>
            </a:extLst>
          </p:cNvPr>
          <p:cNvSpPr/>
          <p:nvPr/>
        </p:nvSpPr>
        <p:spPr>
          <a:xfrm>
            <a:off x="2566020" y="3905075"/>
            <a:ext cx="4608512" cy="4600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800"/>
          </a:p>
        </p:txBody>
      </p:sp>
    </p:spTree>
    <p:extLst>
      <p:ext uri="{BB962C8B-B14F-4D97-AF65-F5344CB8AC3E}">
        <p14:creationId xmlns:p14="http://schemas.microsoft.com/office/powerpoint/2010/main" val="89928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732A7-DCFF-4DE6-BF2E-45EB906B202B}"/>
              </a:ext>
            </a:extLst>
          </p:cNvPr>
          <p:cNvSpPr>
            <a:spLocks noGrp="1"/>
          </p:cNvSpPr>
          <p:nvPr>
            <p:ph type="title"/>
          </p:nvPr>
        </p:nvSpPr>
        <p:spPr>
          <a:xfrm>
            <a:off x="995527" y="-475459"/>
            <a:ext cx="10360501" cy="1223963"/>
          </a:xfrm>
        </p:spPr>
        <p:txBody>
          <a:bodyPr>
            <a:normAutofit/>
          </a:bodyPr>
          <a:lstStyle/>
          <a:p>
            <a:r>
              <a:rPr lang="en-US" sz="2800" dirty="0"/>
              <a:t>Terminologies</a:t>
            </a:r>
            <a:endParaRPr lang="en-IN" sz="2800" dirty="0"/>
          </a:p>
        </p:txBody>
      </p:sp>
      <p:sp>
        <p:nvSpPr>
          <p:cNvPr id="10" name="TextBox 9">
            <a:extLst>
              <a:ext uri="{FF2B5EF4-FFF2-40B4-BE49-F238E27FC236}">
                <a16:creationId xmlns:a16="http://schemas.microsoft.com/office/drawing/2014/main" id="{42EAAA56-C52B-4FD1-9E4E-6B95CAD86E9F}"/>
              </a:ext>
            </a:extLst>
          </p:cNvPr>
          <p:cNvSpPr txBox="1"/>
          <p:nvPr/>
        </p:nvSpPr>
        <p:spPr>
          <a:xfrm>
            <a:off x="1053852" y="836713"/>
            <a:ext cx="10081120" cy="5632311"/>
          </a:xfrm>
          <a:prstGeom prst="rect">
            <a:avLst/>
          </a:prstGeom>
          <a:noFill/>
        </p:spPr>
        <p:txBody>
          <a:bodyPr wrap="square">
            <a:spAutoFit/>
          </a:bodyPr>
          <a:lstStyle/>
          <a:p>
            <a:r>
              <a:rPr lang="en-IN" dirty="0">
                <a:solidFill>
                  <a:schemeClr val="accent1"/>
                </a:solidFill>
              </a:rPr>
              <a:t>BTB Hits -&gt;</a:t>
            </a:r>
            <a:r>
              <a:rPr lang="en-IN" dirty="0"/>
              <a:t> total number of BTB Hits</a:t>
            </a:r>
          </a:p>
          <a:p>
            <a:endParaRPr lang="en-IN" dirty="0"/>
          </a:p>
          <a:p>
            <a:r>
              <a:rPr lang="en-IN" dirty="0">
                <a:solidFill>
                  <a:schemeClr val="accent1"/>
                </a:solidFill>
              </a:rPr>
              <a:t>BTBLookups -&gt; </a:t>
            </a:r>
            <a:r>
              <a:rPr lang="en-IN" dirty="0"/>
              <a:t>total number of BTB References</a:t>
            </a:r>
          </a:p>
          <a:p>
            <a:endParaRPr lang="en-IN" dirty="0"/>
          </a:p>
          <a:p>
            <a:r>
              <a:rPr lang="en-IN" dirty="0">
                <a:solidFill>
                  <a:schemeClr val="accent1"/>
                </a:solidFill>
              </a:rPr>
              <a:t>numBranchMispred -&gt; </a:t>
            </a:r>
            <a:r>
              <a:rPr lang="en-IN" dirty="0"/>
              <a:t>total number of mis predicted Branches</a:t>
            </a:r>
          </a:p>
          <a:p>
            <a:endParaRPr lang="en-IN" dirty="0"/>
          </a:p>
          <a:p>
            <a:r>
              <a:rPr lang="en-IN" dirty="0">
                <a:solidFill>
                  <a:schemeClr val="accent1"/>
                </a:solidFill>
              </a:rPr>
              <a:t>numBranches -&gt; </a:t>
            </a:r>
            <a:r>
              <a:rPr lang="en-IN" dirty="0"/>
              <a:t>total number of branches fetched</a:t>
            </a:r>
          </a:p>
          <a:p>
            <a:endParaRPr lang="en-IN" dirty="0"/>
          </a:p>
          <a:p>
            <a:r>
              <a:rPr lang="en-US" dirty="0">
                <a:solidFill>
                  <a:schemeClr val="accent1"/>
                </a:solidFill>
              </a:rPr>
              <a:t>BTBHitPct –&gt; </a:t>
            </a:r>
            <a:r>
              <a:rPr lang="en-US" dirty="0"/>
              <a:t>The ratio of number of times branch predictor has successful HIT to the total number of times the CPU looked up to the branch predictor</a:t>
            </a:r>
          </a:p>
          <a:p>
            <a:endParaRPr lang="en-US" dirty="0"/>
          </a:p>
          <a:p>
            <a:r>
              <a:rPr lang="en-US" dirty="0">
                <a:solidFill>
                  <a:schemeClr val="accent1"/>
                </a:solidFill>
              </a:rPr>
              <a:t>BTBMissPct –&gt; </a:t>
            </a:r>
            <a:r>
              <a:rPr lang="en-US" dirty="0"/>
              <a:t>Number of times branch predictor failed to give a HIT or when the lookup encountered a miss</a:t>
            </a:r>
          </a:p>
          <a:p>
            <a:endParaRPr lang="en-US" dirty="0"/>
          </a:p>
          <a:p>
            <a:r>
              <a:rPr lang="en-US" dirty="0"/>
              <a:t>(1 - BTBHitPct) x 100  or  (1 – </a:t>
            </a:r>
            <a:r>
              <a:rPr lang="en-US" dirty="0" err="1"/>
              <a:t>BTBHits</a:t>
            </a:r>
            <a:r>
              <a:rPr lang="en-US" dirty="0"/>
              <a:t>/</a:t>
            </a:r>
            <a:r>
              <a:rPr lang="en-US" dirty="0" err="1"/>
              <a:t>BTBLookups</a:t>
            </a:r>
            <a:r>
              <a:rPr lang="en-US" dirty="0"/>
              <a:t>) x 100</a:t>
            </a:r>
            <a:endParaRPr lang="en-IN" dirty="0"/>
          </a:p>
        </p:txBody>
      </p:sp>
    </p:spTree>
    <p:extLst>
      <p:ext uri="{BB962C8B-B14F-4D97-AF65-F5344CB8AC3E}">
        <p14:creationId xmlns:p14="http://schemas.microsoft.com/office/powerpoint/2010/main" val="333083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A15A8C2-4BBE-4854-AC5C-5472D9316111}"/>
              </a:ext>
            </a:extLst>
          </p:cNvPr>
          <p:cNvSpPr>
            <a:spLocks noGrp="1"/>
          </p:cNvSpPr>
          <p:nvPr>
            <p:ph type="title"/>
          </p:nvPr>
        </p:nvSpPr>
        <p:spPr/>
        <p:txBody>
          <a:bodyPr/>
          <a:lstStyle/>
          <a:p>
            <a:r>
              <a:rPr lang="en-US" dirty="0"/>
              <a:t>Contents</a:t>
            </a:r>
            <a:endParaRPr lang="en-IN" dirty="0"/>
          </a:p>
        </p:txBody>
      </p:sp>
      <p:sp>
        <p:nvSpPr>
          <p:cNvPr id="9" name="Content Placeholder 8">
            <a:extLst>
              <a:ext uri="{FF2B5EF4-FFF2-40B4-BE49-F238E27FC236}">
                <a16:creationId xmlns:a16="http://schemas.microsoft.com/office/drawing/2014/main" id="{F4A60828-6601-4BEB-B7C2-DB7E1F32A761}"/>
              </a:ext>
            </a:extLst>
          </p:cNvPr>
          <p:cNvSpPr>
            <a:spLocks noGrp="1"/>
          </p:cNvSpPr>
          <p:nvPr>
            <p:ph idx="1"/>
          </p:nvPr>
        </p:nvSpPr>
        <p:spPr/>
        <p:txBody>
          <a:bodyPr>
            <a:normAutofit/>
          </a:bodyPr>
          <a:lstStyle/>
          <a:p>
            <a:r>
              <a:rPr lang="en-US" dirty="0"/>
              <a:t>Branch Predictors Overview</a:t>
            </a:r>
          </a:p>
          <a:p>
            <a:r>
              <a:rPr lang="en-US" dirty="0"/>
              <a:t>Comparison of different branch predictors</a:t>
            </a:r>
          </a:p>
          <a:p>
            <a:r>
              <a:rPr lang="en-US" dirty="0"/>
              <a:t>Working with Gem5</a:t>
            </a:r>
          </a:p>
          <a:p>
            <a:r>
              <a:rPr lang="en-US" dirty="0"/>
              <a:t>Modifications in Source code</a:t>
            </a:r>
          </a:p>
          <a:p>
            <a:r>
              <a:rPr lang="en-US" dirty="0"/>
              <a:t>Results</a:t>
            </a:r>
          </a:p>
          <a:p>
            <a:r>
              <a:rPr lang="en-US" dirty="0"/>
              <a:t>Analysis</a:t>
            </a:r>
          </a:p>
          <a:p>
            <a:r>
              <a:rPr lang="en-US" dirty="0"/>
              <a:t>Conclusion</a:t>
            </a:r>
          </a:p>
          <a:p>
            <a:pPr marL="0" indent="0">
              <a:buNone/>
            </a:pPr>
            <a:endParaRPr lang="en-US" dirty="0"/>
          </a:p>
          <a:p>
            <a:endParaRPr lang="en-IN" dirty="0"/>
          </a:p>
        </p:txBody>
      </p:sp>
      <p:sp>
        <p:nvSpPr>
          <p:cNvPr id="2" name="Footer Placeholder 1">
            <a:extLst>
              <a:ext uri="{FF2B5EF4-FFF2-40B4-BE49-F238E27FC236}">
                <a16:creationId xmlns:a16="http://schemas.microsoft.com/office/drawing/2014/main" id="{71EACB88-44E0-4A61-B3CF-3C6AFEDA9A15}"/>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170203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33E37-28DA-4DC3-8917-F534E711660D}"/>
              </a:ext>
            </a:extLst>
          </p:cNvPr>
          <p:cNvSpPr txBox="1"/>
          <p:nvPr/>
        </p:nvSpPr>
        <p:spPr>
          <a:xfrm>
            <a:off x="1197868" y="193061"/>
            <a:ext cx="8064896" cy="523220"/>
          </a:xfrm>
          <a:prstGeom prst="rect">
            <a:avLst/>
          </a:prstGeom>
          <a:noFill/>
        </p:spPr>
        <p:txBody>
          <a:bodyPr wrap="square" rtlCol="0">
            <a:spAutoFit/>
          </a:bodyPr>
          <a:lstStyle/>
          <a:p>
            <a:r>
              <a:rPr lang="en-US" sz="2800" dirty="0"/>
              <a:t>Running the benchmarks</a:t>
            </a:r>
            <a:endParaRPr lang="en-IN" sz="2800" dirty="0"/>
          </a:p>
        </p:txBody>
      </p:sp>
      <p:sp>
        <p:nvSpPr>
          <p:cNvPr id="4" name="TextBox 3">
            <a:extLst>
              <a:ext uri="{FF2B5EF4-FFF2-40B4-BE49-F238E27FC236}">
                <a16:creationId xmlns:a16="http://schemas.microsoft.com/office/drawing/2014/main" id="{AEF16C54-165A-4BDF-B616-A292684A08BA}"/>
              </a:ext>
            </a:extLst>
          </p:cNvPr>
          <p:cNvSpPr txBox="1"/>
          <p:nvPr/>
        </p:nvSpPr>
        <p:spPr>
          <a:xfrm>
            <a:off x="1393092" y="655022"/>
            <a:ext cx="2088232" cy="430887"/>
          </a:xfrm>
          <a:prstGeom prst="rect">
            <a:avLst/>
          </a:prstGeom>
          <a:noFill/>
        </p:spPr>
        <p:txBody>
          <a:bodyPr wrap="square" rtlCol="0">
            <a:spAutoFit/>
          </a:bodyPr>
          <a:lstStyle/>
          <a:p>
            <a:r>
              <a:rPr lang="en-US" sz="2200" dirty="0">
                <a:solidFill>
                  <a:schemeClr val="accent1"/>
                </a:solidFill>
              </a:rPr>
              <a:t>458.sjeng</a:t>
            </a:r>
            <a:endParaRPr lang="en-IN" sz="2200" dirty="0">
              <a:solidFill>
                <a:schemeClr val="accent1"/>
              </a:solidFill>
            </a:endParaRPr>
          </a:p>
        </p:txBody>
      </p:sp>
      <p:sp>
        <p:nvSpPr>
          <p:cNvPr id="5" name="TextBox 4">
            <a:extLst>
              <a:ext uri="{FF2B5EF4-FFF2-40B4-BE49-F238E27FC236}">
                <a16:creationId xmlns:a16="http://schemas.microsoft.com/office/drawing/2014/main" id="{5DFEA21F-FCFB-4A65-85A1-552A0D1296AF}"/>
              </a:ext>
            </a:extLst>
          </p:cNvPr>
          <p:cNvSpPr txBox="1"/>
          <p:nvPr/>
        </p:nvSpPr>
        <p:spPr>
          <a:xfrm>
            <a:off x="1393092" y="3644443"/>
            <a:ext cx="2088232" cy="430887"/>
          </a:xfrm>
          <a:prstGeom prst="rect">
            <a:avLst/>
          </a:prstGeom>
          <a:noFill/>
        </p:spPr>
        <p:txBody>
          <a:bodyPr wrap="square" rtlCol="0">
            <a:spAutoFit/>
          </a:bodyPr>
          <a:lstStyle/>
          <a:p>
            <a:r>
              <a:rPr lang="en-US" sz="2200" dirty="0">
                <a:solidFill>
                  <a:schemeClr val="accent1"/>
                </a:solidFill>
              </a:rPr>
              <a:t>470.lbm</a:t>
            </a:r>
            <a:endParaRPr lang="en-IN" sz="2200" dirty="0">
              <a:solidFill>
                <a:schemeClr val="accent1"/>
              </a:solidFill>
            </a:endParaRPr>
          </a:p>
        </p:txBody>
      </p:sp>
      <p:pic>
        <p:nvPicPr>
          <p:cNvPr id="5122" name="Picture 2">
            <a:extLst>
              <a:ext uri="{FF2B5EF4-FFF2-40B4-BE49-F238E27FC236}">
                <a16:creationId xmlns:a16="http://schemas.microsoft.com/office/drawing/2014/main" id="{DDD79A61-FBB6-4F2A-B19A-3AC05BBAB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4221088"/>
            <a:ext cx="9577064" cy="21012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EC7F400-5750-406D-9C41-5F70CC049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206852"/>
            <a:ext cx="9577064" cy="2101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1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CF1081-08B6-4730-B966-BF4E98146D20}"/>
              </a:ext>
            </a:extLst>
          </p:cNvPr>
          <p:cNvSpPr>
            <a:spLocks noGrp="1"/>
          </p:cNvSpPr>
          <p:nvPr>
            <p:ph type="title"/>
          </p:nvPr>
        </p:nvSpPr>
        <p:spPr>
          <a:xfrm>
            <a:off x="914161" y="-304207"/>
            <a:ext cx="10360501" cy="1223963"/>
          </a:xfrm>
        </p:spPr>
        <p:txBody>
          <a:bodyPr>
            <a:normAutofit/>
          </a:bodyPr>
          <a:lstStyle/>
          <a:p>
            <a:r>
              <a:rPr lang="en-US" sz="2400" dirty="0">
                <a:solidFill>
                  <a:schemeClr val="accent1"/>
                </a:solidFill>
              </a:rPr>
              <a:t>Example of change of BTB entries and size of predictors in source code “</a:t>
            </a:r>
            <a:r>
              <a:rPr lang="en-IN" sz="2400" dirty="0"/>
              <a:t>BaseSimpleCPU.py</a:t>
            </a:r>
            <a:r>
              <a:rPr lang="en-IN" sz="2400" dirty="0">
                <a:solidFill>
                  <a:schemeClr val="accent1"/>
                </a:solidFill>
              </a:rPr>
              <a:t>” </a:t>
            </a:r>
          </a:p>
        </p:txBody>
      </p:sp>
      <p:sp>
        <p:nvSpPr>
          <p:cNvPr id="5" name="TextBox 4">
            <a:extLst>
              <a:ext uri="{FF2B5EF4-FFF2-40B4-BE49-F238E27FC236}">
                <a16:creationId xmlns:a16="http://schemas.microsoft.com/office/drawing/2014/main" id="{1F9EE4F9-CAE3-4912-BFC0-714248B901B3}"/>
              </a:ext>
            </a:extLst>
          </p:cNvPr>
          <p:cNvSpPr txBox="1"/>
          <p:nvPr/>
        </p:nvSpPr>
        <p:spPr>
          <a:xfrm>
            <a:off x="989676" y="906405"/>
            <a:ext cx="4608512" cy="400110"/>
          </a:xfrm>
          <a:prstGeom prst="rect">
            <a:avLst/>
          </a:prstGeom>
          <a:noFill/>
        </p:spPr>
        <p:txBody>
          <a:bodyPr wrap="square" rtlCol="0">
            <a:spAutoFit/>
          </a:bodyPr>
          <a:lstStyle/>
          <a:p>
            <a:r>
              <a:rPr lang="en-US" sz="2000" dirty="0"/>
              <a:t>Changing BTB entries</a:t>
            </a:r>
            <a:endParaRPr lang="en-IN" sz="2000" dirty="0"/>
          </a:p>
        </p:txBody>
      </p:sp>
      <p:sp>
        <p:nvSpPr>
          <p:cNvPr id="6" name="TextBox 5">
            <a:extLst>
              <a:ext uri="{FF2B5EF4-FFF2-40B4-BE49-F238E27FC236}">
                <a16:creationId xmlns:a16="http://schemas.microsoft.com/office/drawing/2014/main" id="{1A28A634-C063-4F8A-A4C9-9654A9EEB5A5}"/>
              </a:ext>
            </a:extLst>
          </p:cNvPr>
          <p:cNvSpPr txBox="1"/>
          <p:nvPr/>
        </p:nvSpPr>
        <p:spPr>
          <a:xfrm>
            <a:off x="1163604" y="3840790"/>
            <a:ext cx="4896544" cy="400110"/>
          </a:xfrm>
          <a:prstGeom prst="rect">
            <a:avLst/>
          </a:prstGeom>
          <a:noFill/>
        </p:spPr>
        <p:txBody>
          <a:bodyPr wrap="square" rtlCol="0">
            <a:spAutoFit/>
          </a:bodyPr>
          <a:lstStyle/>
          <a:p>
            <a:r>
              <a:rPr lang="en-US" sz="2000" dirty="0"/>
              <a:t>Change in size of local predictor for Local BP</a:t>
            </a:r>
            <a:endParaRPr lang="en-IN" sz="2000" dirty="0"/>
          </a:p>
        </p:txBody>
      </p:sp>
      <p:pic>
        <p:nvPicPr>
          <p:cNvPr id="8" name="Picture 7">
            <a:extLst>
              <a:ext uri="{FF2B5EF4-FFF2-40B4-BE49-F238E27FC236}">
                <a16:creationId xmlns:a16="http://schemas.microsoft.com/office/drawing/2014/main" id="{36A64896-EEA1-494B-8D24-5D566EA58E6B}"/>
              </a:ext>
            </a:extLst>
          </p:cNvPr>
          <p:cNvPicPr>
            <a:picLocks noChangeAspect="1"/>
          </p:cNvPicPr>
          <p:nvPr/>
        </p:nvPicPr>
        <p:blipFill>
          <a:blip r:embed="rId2"/>
          <a:stretch>
            <a:fillRect/>
          </a:stretch>
        </p:blipFill>
        <p:spPr>
          <a:xfrm>
            <a:off x="1892963" y="1414182"/>
            <a:ext cx="7410450" cy="2133600"/>
          </a:xfrm>
          <a:prstGeom prst="rect">
            <a:avLst/>
          </a:prstGeom>
        </p:spPr>
      </p:pic>
      <p:sp>
        <p:nvSpPr>
          <p:cNvPr id="9" name="Rectangle 8">
            <a:extLst>
              <a:ext uri="{FF2B5EF4-FFF2-40B4-BE49-F238E27FC236}">
                <a16:creationId xmlns:a16="http://schemas.microsoft.com/office/drawing/2014/main" id="{FA94A963-AC3A-4D6A-9097-9B6A877F410F}"/>
              </a:ext>
            </a:extLst>
          </p:cNvPr>
          <p:cNvSpPr/>
          <p:nvPr/>
        </p:nvSpPr>
        <p:spPr>
          <a:xfrm>
            <a:off x="2494012" y="2864768"/>
            <a:ext cx="5904656" cy="25907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sz="2800">
              <a:ln w="0">
                <a:noFill/>
              </a:ln>
              <a:noFill/>
              <a:effectLst>
                <a:outerShdw blurRad="38100" dist="19050" dir="2700000" algn="tl" rotWithShape="0">
                  <a:schemeClr val="dk1">
                    <a:alpha val="40000"/>
                  </a:schemeClr>
                </a:outerShdw>
              </a:effectLst>
            </a:endParaRPr>
          </a:p>
        </p:txBody>
      </p:sp>
      <p:pic>
        <p:nvPicPr>
          <p:cNvPr id="11" name="Picture 10">
            <a:extLst>
              <a:ext uri="{FF2B5EF4-FFF2-40B4-BE49-F238E27FC236}">
                <a16:creationId xmlns:a16="http://schemas.microsoft.com/office/drawing/2014/main" id="{BF00FAAF-30C7-463A-8576-FF034C4F2ED4}"/>
              </a:ext>
            </a:extLst>
          </p:cNvPr>
          <p:cNvPicPr>
            <a:picLocks noChangeAspect="1"/>
          </p:cNvPicPr>
          <p:nvPr/>
        </p:nvPicPr>
        <p:blipFill>
          <a:blip r:embed="rId3"/>
          <a:stretch>
            <a:fillRect/>
          </a:stretch>
        </p:blipFill>
        <p:spPr>
          <a:xfrm>
            <a:off x="1878392" y="4377018"/>
            <a:ext cx="7410450" cy="2133599"/>
          </a:xfrm>
          <a:prstGeom prst="rect">
            <a:avLst/>
          </a:prstGeom>
        </p:spPr>
      </p:pic>
      <p:sp>
        <p:nvSpPr>
          <p:cNvPr id="12" name="Rectangle 11">
            <a:extLst>
              <a:ext uri="{FF2B5EF4-FFF2-40B4-BE49-F238E27FC236}">
                <a16:creationId xmlns:a16="http://schemas.microsoft.com/office/drawing/2014/main" id="{927BC2B6-6620-4D95-A359-C9B08F2E55E8}"/>
              </a:ext>
            </a:extLst>
          </p:cNvPr>
          <p:cNvSpPr/>
          <p:nvPr/>
        </p:nvSpPr>
        <p:spPr>
          <a:xfrm>
            <a:off x="2205980" y="5574279"/>
            <a:ext cx="6840760" cy="4001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sz="2800"/>
          </a:p>
        </p:txBody>
      </p:sp>
    </p:spTree>
    <p:extLst>
      <p:ext uri="{BB962C8B-B14F-4D97-AF65-F5344CB8AC3E}">
        <p14:creationId xmlns:p14="http://schemas.microsoft.com/office/powerpoint/2010/main" val="134503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1712B8-B4B9-4AD7-BA97-EA15653513CF}"/>
              </a:ext>
            </a:extLst>
          </p:cNvPr>
          <p:cNvSpPr txBox="1"/>
          <p:nvPr/>
        </p:nvSpPr>
        <p:spPr>
          <a:xfrm>
            <a:off x="1005228" y="332656"/>
            <a:ext cx="8833599" cy="400110"/>
          </a:xfrm>
          <a:prstGeom prst="rect">
            <a:avLst/>
          </a:prstGeom>
          <a:noFill/>
        </p:spPr>
        <p:txBody>
          <a:bodyPr wrap="square" rtlCol="0">
            <a:spAutoFit/>
          </a:bodyPr>
          <a:lstStyle/>
          <a:p>
            <a:r>
              <a:rPr lang="en-US" sz="2000" dirty="0"/>
              <a:t>Change in size of local, global, choice predictor for tournament predictor</a:t>
            </a:r>
            <a:endParaRPr lang="en-IN" sz="2000" dirty="0"/>
          </a:p>
        </p:txBody>
      </p:sp>
      <p:sp>
        <p:nvSpPr>
          <p:cNvPr id="4" name="TextBox 3">
            <a:extLst>
              <a:ext uri="{FF2B5EF4-FFF2-40B4-BE49-F238E27FC236}">
                <a16:creationId xmlns:a16="http://schemas.microsoft.com/office/drawing/2014/main" id="{58705D50-1181-4FE2-9455-C7661B1DDC1B}"/>
              </a:ext>
            </a:extLst>
          </p:cNvPr>
          <p:cNvSpPr txBox="1"/>
          <p:nvPr/>
        </p:nvSpPr>
        <p:spPr>
          <a:xfrm>
            <a:off x="1027913" y="3386514"/>
            <a:ext cx="8833599" cy="400110"/>
          </a:xfrm>
          <a:prstGeom prst="rect">
            <a:avLst/>
          </a:prstGeom>
          <a:noFill/>
        </p:spPr>
        <p:txBody>
          <a:bodyPr wrap="square" rtlCol="0">
            <a:spAutoFit/>
          </a:bodyPr>
          <a:lstStyle/>
          <a:p>
            <a:r>
              <a:rPr lang="en-US" sz="2000" dirty="0"/>
              <a:t>Change in size of global, choice predictor for BiMode predictor</a:t>
            </a:r>
            <a:endParaRPr lang="en-IN" sz="2000" dirty="0"/>
          </a:p>
        </p:txBody>
      </p:sp>
      <p:pic>
        <p:nvPicPr>
          <p:cNvPr id="6" name="Picture 5">
            <a:extLst>
              <a:ext uri="{FF2B5EF4-FFF2-40B4-BE49-F238E27FC236}">
                <a16:creationId xmlns:a16="http://schemas.microsoft.com/office/drawing/2014/main" id="{6126A60D-7115-4DE3-8510-043B5C2A0F14}"/>
              </a:ext>
            </a:extLst>
          </p:cNvPr>
          <p:cNvPicPr>
            <a:picLocks noChangeAspect="1"/>
          </p:cNvPicPr>
          <p:nvPr/>
        </p:nvPicPr>
        <p:blipFill>
          <a:blip r:embed="rId2"/>
          <a:stretch>
            <a:fillRect/>
          </a:stretch>
        </p:blipFill>
        <p:spPr>
          <a:xfrm>
            <a:off x="1701923" y="732766"/>
            <a:ext cx="6899905" cy="2408202"/>
          </a:xfrm>
          <a:prstGeom prst="rect">
            <a:avLst/>
          </a:prstGeom>
        </p:spPr>
      </p:pic>
      <p:pic>
        <p:nvPicPr>
          <p:cNvPr id="10" name="Picture 9">
            <a:extLst>
              <a:ext uri="{FF2B5EF4-FFF2-40B4-BE49-F238E27FC236}">
                <a16:creationId xmlns:a16="http://schemas.microsoft.com/office/drawing/2014/main" id="{6075C7DF-1724-437A-BD12-C8B71F9E564F}"/>
              </a:ext>
            </a:extLst>
          </p:cNvPr>
          <p:cNvPicPr>
            <a:picLocks noChangeAspect="1"/>
          </p:cNvPicPr>
          <p:nvPr/>
        </p:nvPicPr>
        <p:blipFill>
          <a:blip r:embed="rId3"/>
          <a:stretch>
            <a:fillRect/>
          </a:stretch>
        </p:blipFill>
        <p:spPr>
          <a:xfrm>
            <a:off x="1701923" y="4032170"/>
            <a:ext cx="6899905" cy="2277150"/>
          </a:xfrm>
          <a:prstGeom prst="rect">
            <a:avLst/>
          </a:prstGeom>
        </p:spPr>
      </p:pic>
    </p:spTree>
    <p:extLst>
      <p:ext uri="{BB962C8B-B14F-4D97-AF65-F5344CB8AC3E}">
        <p14:creationId xmlns:p14="http://schemas.microsoft.com/office/powerpoint/2010/main" val="293963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63EBC5-C0B3-4958-A0C9-8AF97961D220}"/>
              </a:ext>
            </a:extLst>
          </p:cNvPr>
          <p:cNvSpPr>
            <a:spLocks noGrp="1"/>
          </p:cNvSpPr>
          <p:nvPr>
            <p:ph type="title"/>
          </p:nvPr>
        </p:nvSpPr>
        <p:spPr>
          <a:xfrm>
            <a:off x="1557908" y="136523"/>
            <a:ext cx="8938472" cy="2764335"/>
          </a:xfrm>
        </p:spPr>
        <p:txBody>
          <a:bodyPr/>
          <a:lstStyle/>
          <a:p>
            <a:r>
              <a:rPr lang="en-US" dirty="0"/>
              <a:t>Result and Analysis</a:t>
            </a:r>
            <a:endParaRPr lang="en-IN" dirty="0"/>
          </a:p>
        </p:txBody>
      </p:sp>
      <p:sp>
        <p:nvSpPr>
          <p:cNvPr id="4" name="Text Placeholder 3">
            <a:extLst>
              <a:ext uri="{FF2B5EF4-FFF2-40B4-BE49-F238E27FC236}">
                <a16:creationId xmlns:a16="http://schemas.microsoft.com/office/drawing/2014/main" id="{3AB49E3B-90CF-48C7-BC1C-DB76E2B7931A}"/>
              </a:ext>
            </a:extLst>
          </p:cNvPr>
          <p:cNvSpPr>
            <a:spLocks noGrp="1"/>
          </p:cNvSpPr>
          <p:nvPr>
            <p:ph type="body" idx="1"/>
          </p:nvPr>
        </p:nvSpPr>
        <p:spPr>
          <a:xfrm>
            <a:off x="1654008" y="2996952"/>
            <a:ext cx="7069519" cy="1220933"/>
          </a:xfrm>
        </p:spPr>
        <p:txBody>
          <a:bodyPr/>
          <a:lstStyle/>
          <a:p>
            <a:r>
              <a:rPr lang="en-US" cap="none" dirty="0"/>
              <a:t>Comparing different branch predictors in 2 benchmarks</a:t>
            </a:r>
            <a:endParaRPr lang="en-IN" cap="none" dirty="0"/>
          </a:p>
        </p:txBody>
      </p:sp>
      <p:sp>
        <p:nvSpPr>
          <p:cNvPr id="2" name="Footer Placeholder 1">
            <a:extLst>
              <a:ext uri="{FF2B5EF4-FFF2-40B4-BE49-F238E27FC236}">
                <a16:creationId xmlns:a16="http://schemas.microsoft.com/office/drawing/2014/main" id="{D2A68F99-FF14-4FE8-9D42-02130BDE2896}"/>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19267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0D25DD-61CF-45BE-BFB5-11D24671C65E}"/>
              </a:ext>
            </a:extLst>
          </p:cNvPr>
          <p:cNvSpPr>
            <a:spLocks noGrp="1"/>
          </p:cNvSpPr>
          <p:nvPr>
            <p:ph type="ftr" sz="quarter" idx="11"/>
          </p:nvPr>
        </p:nvSpPr>
        <p:spPr/>
        <p:txBody>
          <a:bodyPr/>
          <a:lstStyle/>
          <a:p>
            <a:r>
              <a:rPr lang="en-US"/>
              <a:t>Branch Predictor CE6304 Fall 2021- Gem5</a:t>
            </a:r>
          </a:p>
        </p:txBody>
      </p:sp>
      <p:pic>
        <p:nvPicPr>
          <p:cNvPr id="4" name="Picture 3">
            <a:extLst>
              <a:ext uri="{FF2B5EF4-FFF2-40B4-BE49-F238E27FC236}">
                <a16:creationId xmlns:a16="http://schemas.microsoft.com/office/drawing/2014/main" id="{6F77D08A-DAE0-4048-BCF6-75FC9ECC46FB}"/>
              </a:ext>
            </a:extLst>
          </p:cNvPr>
          <p:cNvPicPr>
            <a:picLocks noChangeAspect="1"/>
          </p:cNvPicPr>
          <p:nvPr/>
        </p:nvPicPr>
        <p:blipFill>
          <a:blip r:embed="rId2"/>
          <a:stretch>
            <a:fillRect/>
          </a:stretch>
        </p:blipFill>
        <p:spPr>
          <a:xfrm>
            <a:off x="1341884" y="1196751"/>
            <a:ext cx="9217024" cy="1733723"/>
          </a:xfrm>
          <a:prstGeom prst="rect">
            <a:avLst/>
          </a:prstGeom>
        </p:spPr>
      </p:pic>
      <p:sp>
        <p:nvSpPr>
          <p:cNvPr id="5" name="TextBox 4">
            <a:extLst>
              <a:ext uri="{FF2B5EF4-FFF2-40B4-BE49-F238E27FC236}">
                <a16:creationId xmlns:a16="http://schemas.microsoft.com/office/drawing/2014/main" id="{192FEBBA-3B21-4ED7-9B8C-781444F7311F}"/>
              </a:ext>
            </a:extLst>
          </p:cNvPr>
          <p:cNvSpPr txBox="1"/>
          <p:nvPr/>
        </p:nvSpPr>
        <p:spPr>
          <a:xfrm>
            <a:off x="1197868" y="673532"/>
            <a:ext cx="6264696" cy="523220"/>
          </a:xfrm>
          <a:prstGeom prst="rect">
            <a:avLst/>
          </a:prstGeom>
          <a:noFill/>
        </p:spPr>
        <p:txBody>
          <a:bodyPr wrap="square" rtlCol="0">
            <a:spAutoFit/>
          </a:bodyPr>
          <a:lstStyle/>
          <a:p>
            <a:r>
              <a:rPr lang="en-US" sz="2800" dirty="0"/>
              <a:t>Local Branch predictor in 458.sjeng</a:t>
            </a:r>
            <a:endParaRPr lang="en-IN" sz="2800" dirty="0"/>
          </a:p>
        </p:txBody>
      </p:sp>
      <p:pic>
        <p:nvPicPr>
          <p:cNvPr id="7" name="Picture 6">
            <a:extLst>
              <a:ext uri="{FF2B5EF4-FFF2-40B4-BE49-F238E27FC236}">
                <a16:creationId xmlns:a16="http://schemas.microsoft.com/office/drawing/2014/main" id="{63B56F68-751C-4E76-A00E-12980232024F}"/>
              </a:ext>
            </a:extLst>
          </p:cNvPr>
          <p:cNvPicPr>
            <a:picLocks noChangeAspect="1"/>
          </p:cNvPicPr>
          <p:nvPr/>
        </p:nvPicPr>
        <p:blipFill>
          <a:blip r:embed="rId3"/>
          <a:stretch>
            <a:fillRect/>
          </a:stretch>
        </p:blipFill>
        <p:spPr>
          <a:xfrm>
            <a:off x="1200268" y="4005065"/>
            <a:ext cx="9358639" cy="1733723"/>
          </a:xfrm>
          <a:prstGeom prst="rect">
            <a:avLst/>
          </a:prstGeom>
        </p:spPr>
      </p:pic>
      <p:sp>
        <p:nvSpPr>
          <p:cNvPr id="8" name="TextBox 7">
            <a:extLst>
              <a:ext uri="{FF2B5EF4-FFF2-40B4-BE49-F238E27FC236}">
                <a16:creationId xmlns:a16="http://schemas.microsoft.com/office/drawing/2014/main" id="{C388E32A-EC5B-407A-AB98-7AEE7E38120F}"/>
              </a:ext>
            </a:extLst>
          </p:cNvPr>
          <p:cNvSpPr txBox="1"/>
          <p:nvPr/>
        </p:nvSpPr>
        <p:spPr>
          <a:xfrm>
            <a:off x="1197868" y="3470500"/>
            <a:ext cx="7393441" cy="523220"/>
          </a:xfrm>
          <a:prstGeom prst="rect">
            <a:avLst/>
          </a:prstGeom>
          <a:noFill/>
        </p:spPr>
        <p:txBody>
          <a:bodyPr wrap="square" rtlCol="0">
            <a:spAutoFit/>
          </a:bodyPr>
          <a:lstStyle/>
          <a:p>
            <a:r>
              <a:rPr lang="en-US" sz="2800" dirty="0"/>
              <a:t>Local Branch predictor in 470.lbm</a:t>
            </a:r>
            <a:endParaRPr lang="en-IN" sz="2800" dirty="0"/>
          </a:p>
        </p:txBody>
      </p:sp>
    </p:spTree>
    <p:extLst>
      <p:ext uri="{BB962C8B-B14F-4D97-AF65-F5344CB8AC3E}">
        <p14:creationId xmlns:p14="http://schemas.microsoft.com/office/powerpoint/2010/main" val="1946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3E5778-4151-4DCE-B5DC-D8ACCB349595}"/>
              </a:ext>
            </a:extLst>
          </p:cNvPr>
          <p:cNvSpPr>
            <a:spLocks noGrp="1"/>
          </p:cNvSpPr>
          <p:nvPr>
            <p:ph type="ftr" sz="quarter" idx="11"/>
          </p:nvPr>
        </p:nvSpPr>
        <p:spPr/>
        <p:txBody>
          <a:bodyPr/>
          <a:lstStyle/>
          <a:p>
            <a:r>
              <a:rPr lang="en-US"/>
              <a:t>Branch Predictor CE6304 Fall 2021- Gem5</a:t>
            </a:r>
          </a:p>
        </p:txBody>
      </p:sp>
      <p:pic>
        <p:nvPicPr>
          <p:cNvPr id="7170" name="Picture 2">
            <a:extLst>
              <a:ext uri="{FF2B5EF4-FFF2-40B4-BE49-F238E27FC236}">
                <a16:creationId xmlns:a16="http://schemas.microsoft.com/office/drawing/2014/main" id="{E83B8F22-3E98-4CE1-9A01-3DC788585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844" y="1412776"/>
            <a:ext cx="5464474" cy="338437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F2516E54-1750-47DC-9597-5F84FAEEB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326" y="1412776"/>
            <a:ext cx="546706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1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B95696-24EC-4B54-8A7C-424B07A23C53}"/>
              </a:ext>
            </a:extLst>
          </p:cNvPr>
          <p:cNvSpPr>
            <a:spLocks noGrp="1"/>
          </p:cNvSpPr>
          <p:nvPr>
            <p:ph type="title"/>
          </p:nvPr>
        </p:nvSpPr>
        <p:spPr>
          <a:xfrm>
            <a:off x="1125860" y="-203244"/>
            <a:ext cx="10360501" cy="1223963"/>
          </a:xfrm>
        </p:spPr>
        <p:txBody>
          <a:bodyPr/>
          <a:lstStyle/>
          <a:p>
            <a:r>
              <a:rPr lang="en-US" dirty="0">
                <a:solidFill>
                  <a:schemeClr val="accent1"/>
                </a:solidFill>
              </a:rPr>
              <a:t>Observation</a:t>
            </a:r>
            <a:endParaRPr lang="en-IN" dirty="0">
              <a:solidFill>
                <a:schemeClr val="accent1"/>
              </a:solidFill>
            </a:endParaRPr>
          </a:p>
        </p:txBody>
      </p:sp>
      <p:sp>
        <p:nvSpPr>
          <p:cNvPr id="4" name="Content Placeholder 3">
            <a:extLst>
              <a:ext uri="{FF2B5EF4-FFF2-40B4-BE49-F238E27FC236}">
                <a16:creationId xmlns:a16="http://schemas.microsoft.com/office/drawing/2014/main" id="{1CC824D7-633D-4E90-929D-254A9591998F}"/>
              </a:ext>
            </a:extLst>
          </p:cNvPr>
          <p:cNvSpPr>
            <a:spLocks noGrp="1"/>
          </p:cNvSpPr>
          <p:nvPr>
            <p:ph idx="1"/>
          </p:nvPr>
        </p:nvSpPr>
        <p:spPr>
          <a:xfrm>
            <a:off x="1269876" y="1197864"/>
            <a:ext cx="10729192" cy="5471496"/>
          </a:xfrm>
        </p:spPr>
        <p:txBody>
          <a:bodyPr>
            <a:normAutofit/>
          </a:bodyPr>
          <a:lstStyle/>
          <a:p>
            <a:r>
              <a:rPr lang="en-US" sz="2400" dirty="0"/>
              <a:t>Comparing Local Branch predictor in 458.sjeng and 470.lbm,</a:t>
            </a:r>
            <a:r>
              <a:rPr lang="en-IN" sz="2400" dirty="0"/>
              <a:t> we find that local BP performs better in 470.sjeng benchmark  in terms of branch mis prediction as it is on lower side for the same values</a:t>
            </a:r>
            <a:r>
              <a:rPr lang="en-US" sz="2400" dirty="0"/>
              <a:t> but has higher BTB miss percentage</a:t>
            </a:r>
          </a:p>
          <a:p>
            <a:r>
              <a:rPr lang="en-US" sz="2400" dirty="0"/>
              <a:t>Rate of increase in BTB mis percentage is high in 470 benchmark</a:t>
            </a:r>
            <a:endParaRPr lang="en-IN" sz="2400" dirty="0"/>
          </a:p>
          <a:p>
            <a:r>
              <a:rPr lang="en-IN" sz="2400" dirty="0"/>
              <a:t>In both the benchmarks, keeping predictor size constant, as the BTB entries decrease, BTB miss percentage and branch mis prediction increases but this rate is more in 458 than 470 benchmark</a:t>
            </a:r>
          </a:p>
          <a:p>
            <a:r>
              <a:rPr lang="en-IN" sz="2400" dirty="0"/>
              <a:t>With reduction in branch history table size, the associated predicted outcome of the branch now has lesser values to lookup to</a:t>
            </a:r>
          </a:p>
          <a:p>
            <a:r>
              <a:rPr lang="en-IN" sz="2400" dirty="0"/>
              <a:t>Keeping BTB entries constant, reducing the BP size, Branch mis prediction size increase at high rate in 458 while it decreases slightly in 470</a:t>
            </a:r>
          </a:p>
          <a:p>
            <a:r>
              <a:rPr lang="en-IN" sz="2400" dirty="0"/>
              <a:t>Larger the history buffer, the better would it perform. Hence we can explain its behaviour when the branch size was reduced</a:t>
            </a:r>
          </a:p>
          <a:p>
            <a:endParaRPr lang="en-US" dirty="0"/>
          </a:p>
        </p:txBody>
      </p:sp>
    </p:spTree>
    <p:extLst>
      <p:ext uri="{BB962C8B-B14F-4D97-AF65-F5344CB8AC3E}">
        <p14:creationId xmlns:p14="http://schemas.microsoft.com/office/powerpoint/2010/main" val="94659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8A603-DC28-45CA-A573-73DBADB75AC3}"/>
              </a:ext>
            </a:extLst>
          </p:cNvPr>
          <p:cNvSpPr>
            <a:spLocks noGrp="1"/>
          </p:cNvSpPr>
          <p:nvPr>
            <p:ph type="ftr" sz="quarter" idx="11"/>
          </p:nvPr>
        </p:nvSpPr>
        <p:spPr/>
        <p:txBody>
          <a:bodyPr/>
          <a:lstStyle/>
          <a:p>
            <a:r>
              <a:rPr lang="en-US"/>
              <a:t>Branch Predictor CE6304 Fall 2021- Gem5</a:t>
            </a:r>
          </a:p>
        </p:txBody>
      </p:sp>
      <p:sp>
        <p:nvSpPr>
          <p:cNvPr id="5" name="TextBox 4">
            <a:extLst>
              <a:ext uri="{FF2B5EF4-FFF2-40B4-BE49-F238E27FC236}">
                <a16:creationId xmlns:a16="http://schemas.microsoft.com/office/drawing/2014/main" id="{F6529044-7470-46F5-B135-28DC6E7C10CF}"/>
              </a:ext>
            </a:extLst>
          </p:cNvPr>
          <p:cNvSpPr txBox="1"/>
          <p:nvPr/>
        </p:nvSpPr>
        <p:spPr>
          <a:xfrm>
            <a:off x="1286169" y="313492"/>
            <a:ext cx="5472608" cy="523220"/>
          </a:xfrm>
          <a:prstGeom prst="rect">
            <a:avLst/>
          </a:prstGeom>
          <a:noFill/>
        </p:spPr>
        <p:txBody>
          <a:bodyPr wrap="square" rtlCol="0">
            <a:spAutoFit/>
          </a:bodyPr>
          <a:lstStyle/>
          <a:p>
            <a:r>
              <a:rPr lang="en-US" sz="2800" dirty="0"/>
              <a:t>Tournament BP in 458.sjeng</a:t>
            </a:r>
            <a:endParaRPr lang="en-IN" sz="2800" dirty="0"/>
          </a:p>
        </p:txBody>
      </p:sp>
      <p:pic>
        <p:nvPicPr>
          <p:cNvPr id="9" name="Picture 8">
            <a:extLst>
              <a:ext uri="{FF2B5EF4-FFF2-40B4-BE49-F238E27FC236}">
                <a16:creationId xmlns:a16="http://schemas.microsoft.com/office/drawing/2014/main" id="{93BF3DE7-6C62-4CF9-8C0C-EE0089983DB2}"/>
              </a:ext>
            </a:extLst>
          </p:cNvPr>
          <p:cNvPicPr>
            <a:picLocks noChangeAspect="1"/>
          </p:cNvPicPr>
          <p:nvPr/>
        </p:nvPicPr>
        <p:blipFill>
          <a:blip r:embed="rId2"/>
          <a:stretch>
            <a:fillRect/>
          </a:stretch>
        </p:blipFill>
        <p:spPr>
          <a:xfrm>
            <a:off x="1286169" y="4077072"/>
            <a:ext cx="10512971" cy="2088232"/>
          </a:xfrm>
          <a:prstGeom prst="rect">
            <a:avLst/>
          </a:prstGeom>
        </p:spPr>
      </p:pic>
      <p:sp>
        <p:nvSpPr>
          <p:cNvPr id="10" name="TextBox 9">
            <a:extLst>
              <a:ext uri="{FF2B5EF4-FFF2-40B4-BE49-F238E27FC236}">
                <a16:creationId xmlns:a16="http://schemas.microsoft.com/office/drawing/2014/main" id="{25442115-2AB4-4797-A33C-4E691B229305}"/>
              </a:ext>
            </a:extLst>
          </p:cNvPr>
          <p:cNvSpPr txBox="1"/>
          <p:nvPr/>
        </p:nvSpPr>
        <p:spPr>
          <a:xfrm>
            <a:off x="1131592" y="3530931"/>
            <a:ext cx="5472608" cy="523220"/>
          </a:xfrm>
          <a:prstGeom prst="rect">
            <a:avLst/>
          </a:prstGeom>
          <a:noFill/>
        </p:spPr>
        <p:txBody>
          <a:bodyPr wrap="square" rtlCol="0">
            <a:spAutoFit/>
          </a:bodyPr>
          <a:lstStyle/>
          <a:p>
            <a:r>
              <a:rPr lang="en-US" sz="2800" dirty="0"/>
              <a:t>Tournament BP in 470.lbm</a:t>
            </a:r>
            <a:endParaRPr lang="en-IN" sz="2800" dirty="0"/>
          </a:p>
        </p:txBody>
      </p:sp>
      <p:pic>
        <p:nvPicPr>
          <p:cNvPr id="12" name="Picture 11">
            <a:extLst>
              <a:ext uri="{FF2B5EF4-FFF2-40B4-BE49-F238E27FC236}">
                <a16:creationId xmlns:a16="http://schemas.microsoft.com/office/drawing/2014/main" id="{111B4044-0506-489B-A32E-05932B9F574C}"/>
              </a:ext>
            </a:extLst>
          </p:cNvPr>
          <p:cNvPicPr>
            <a:picLocks noChangeAspect="1"/>
          </p:cNvPicPr>
          <p:nvPr/>
        </p:nvPicPr>
        <p:blipFill>
          <a:blip r:embed="rId3"/>
          <a:stretch>
            <a:fillRect/>
          </a:stretch>
        </p:blipFill>
        <p:spPr>
          <a:xfrm>
            <a:off x="1286168" y="913842"/>
            <a:ext cx="10512971" cy="2088232"/>
          </a:xfrm>
          <a:prstGeom prst="rect">
            <a:avLst/>
          </a:prstGeom>
        </p:spPr>
      </p:pic>
    </p:spTree>
    <p:extLst>
      <p:ext uri="{BB962C8B-B14F-4D97-AF65-F5344CB8AC3E}">
        <p14:creationId xmlns:p14="http://schemas.microsoft.com/office/powerpoint/2010/main" val="394342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0632B63-76E9-43EC-A13D-A1E08A69D266}"/>
              </a:ext>
            </a:extLst>
          </p:cNvPr>
          <p:cNvSpPr>
            <a:spLocks noGrp="1"/>
          </p:cNvSpPr>
          <p:nvPr>
            <p:ph type="ftr" sz="quarter" idx="11"/>
          </p:nvPr>
        </p:nvSpPr>
        <p:spPr/>
        <p:txBody>
          <a:bodyPr/>
          <a:lstStyle/>
          <a:p>
            <a:r>
              <a:rPr lang="en-US"/>
              <a:t>Branch Predictor CE6304 Fall 2021- Gem5</a:t>
            </a:r>
          </a:p>
        </p:txBody>
      </p:sp>
      <p:pic>
        <p:nvPicPr>
          <p:cNvPr id="9219" name="Picture 3">
            <a:extLst>
              <a:ext uri="{FF2B5EF4-FFF2-40B4-BE49-F238E27FC236}">
                <a16:creationId xmlns:a16="http://schemas.microsoft.com/office/drawing/2014/main" id="{FAA2B748-2D27-4311-98FD-BB7709471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430" y="1340768"/>
            <a:ext cx="5304504" cy="33123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4EE7AD4F-A231-4F81-B277-6F7AD1C06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451" y="1340768"/>
            <a:ext cx="5439257"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18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86D427-67AF-4C1C-BE5E-AB579A9831C2}"/>
              </a:ext>
            </a:extLst>
          </p:cNvPr>
          <p:cNvSpPr txBox="1">
            <a:spLocks/>
          </p:cNvSpPr>
          <p:nvPr/>
        </p:nvSpPr>
        <p:spPr>
          <a:xfrm>
            <a:off x="1053852" y="332656"/>
            <a:ext cx="10360501" cy="122396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accent1"/>
                </a:solidFill>
              </a:rPr>
              <a:t>Observation</a:t>
            </a:r>
            <a:endParaRPr lang="en-IN" dirty="0">
              <a:solidFill>
                <a:schemeClr val="accent1"/>
              </a:solidFill>
            </a:endParaRPr>
          </a:p>
        </p:txBody>
      </p:sp>
      <p:sp>
        <p:nvSpPr>
          <p:cNvPr id="5" name="TextBox 4">
            <a:extLst>
              <a:ext uri="{FF2B5EF4-FFF2-40B4-BE49-F238E27FC236}">
                <a16:creationId xmlns:a16="http://schemas.microsoft.com/office/drawing/2014/main" id="{7868F603-D52B-4F93-9C17-C5A9799C611B}"/>
              </a:ext>
            </a:extLst>
          </p:cNvPr>
          <p:cNvSpPr txBox="1"/>
          <p:nvPr/>
        </p:nvSpPr>
        <p:spPr>
          <a:xfrm>
            <a:off x="1197868" y="1196752"/>
            <a:ext cx="10216485" cy="470898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mj-lt"/>
              </a:rPr>
              <a:t>In both the benchmarks for tournament predictor, decreasing the predictor size by keeping BTB entries constant, there is increase in  BTB miss percentage and branch mis prediction percentage. But the rate is very less compared to the values that we observed in local BP</a:t>
            </a:r>
          </a:p>
          <a:p>
            <a:pPr marL="457200" indent="-457200">
              <a:buFont typeface="Arial" panose="020B0604020202020204" pitchFamily="34" charset="0"/>
              <a:buChar char="•"/>
            </a:pPr>
            <a:r>
              <a:rPr lang="en-IN" sz="2000" dirty="0">
                <a:highlight>
                  <a:scrgbClr r="0" g="0" b="0">
                    <a:alpha val="0"/>
                  </a:scrgbClr>
                </a:highlight>
                <a:latin typeface="+mj-lt"/>
                <a:ea typeface="Noto Sans CJK SC" pitchFamily="2"/>
                <a:cs typeface="Lohit Devanagari" pitchFamily="2"/>
              </a:rPr>
              <a:t>Since </a:t>
            </a:r>
            <a:r>
              <a:rPr lang="en-IN" sz="2000" b="0" i="0" u="none" strike="noStrike" kern="1200" cap="none" dirty="0">
                <a:ln>
                  <a:noFill/>
                </a:ln>
                <a:highlight>
                  <a:scrgbClr r="0" g="0" b="0">
                    <a:alpha val="0"/>
                  </a:scrgbClr>
                </a:highlight>
                <a:latin typeface="+mj-lt"/>
                <a:ea typeface="Noto Sans CJK SC" pitchFamily="2"/>
                <a:cs typeface="Lohit Devanagari" pitchFamily="2"/>
              </a:rPr>
              <a:t> the tournament predictor being a hybrid predictor, containing Local, Global and Choice predictors, </a:t>
            </a:r>
            <a:r>
              <a:rPr lang="en-IN" sz="2000" dirty="0">
                <a:highlight>
                  <a:scrgbClr r="0" g="0" b="0">
                    <a:alpha val="0"/>
                  </a:scrgbClr>
                </a:highlight>
                <a:latin typeface="+mj-lt"/>
                <a:ea typeface="Noto Sans CJK SC" pitchFamily="2"/>
                <a:cs typeface="Lohit Devanagari" pitchFamily="2"/>
              </a:rPr>
              <a:t>r</a:t>
            </a:r>
            <a:r>
              <a:rPr lang="en-IN" sz="2000" b="0" i="0" u="none" strike="noStrike" kern="1200" cap="none" dirty="0">
                <a:ln>
                  <a:noFill/>
                </a:ln>
                <a:highlight>
                  <a:scrgbClr r="0" g="0" b="0">
                    <a:alpha val="0"/>
                  </a:scrgbClr>
                </a:highlight>
                <a:latin typeface="+mj-lt"/>
                <a:ea typeface="Noto Sans CJK SC" pitchFamily="2"/>
                <a:cs typeface="Lohit Devanagari" pitchFamily="2"/>
              </a:rPr>
              <a:t>educing the branch sizes forces the predictor to now have lesser number of branch </a:t>
            </a:r>
            <a:r>
              <a:rPr lang="en-IN" sz="2000" dirty="0">
                <a:highlight>
                  <a:scrgbClr r="0" g="0" b="0">
                    <a:alpha val="0"/>
                  </a:scrgbClr>
                </a:highlight>
                <a:latin typeface="+mj-lt"/>
              </a:rPr>
              <a:t>entries in its local/global history buffers</a:t>
            </a:r>
          </a:p>
          <a:p>
            <a:pPr marL="457200" indent="-457200">
              <a:buFont typeface="Arial" panose="020B0604020202020204" pitchFamily="34" charset="0"/>
              <a:buChar char="•"/>
            </a:pPr>
            <a:r>
              <a:rPr lang="en-IN" sz="2000" dirty="0">
                <a:highlight>
                  <a:scrgbClr r="0" g="0" b="0">
                    <a:alpha val="0"/>
                  </a:scrgbClr>
                </a:highlight>
                <a:latin typeface="+mj-lt"/>
              </a:rPr>
              <a:t>Branch predictor refers to its history register to predict the next target address, so smaller the size, more inaccurate is the prediction</a:t>
            </a:r>
          </a:p>
          <a:p>
            <a:pPr marL="457200" indent="-457200">
              <a:buFont typeface="Arial" panose="020B0604020202020204" pitchFamily="34" charset="0"/>
              <a:buChar char="•"/>
            </a:pPr>
            <a:r>
              <a:rPr lang="en-IN" sz="2000" dirty="0">
                <a:highlight>
                  <a:scrgbClr r="0" g="0" b="0">
                    <a:alpha val="0"/>
                  </a:scrgbClr>
                </a:highlight>
                <a:latin typeface="+mj-lt"/>
              </a:rPr>
              <a:t>We can observe that accuracy is directly proportional to size of predictors and BTB entries in both the cases</a:t>
            </a:r>
            <a:endParaRPr lang="en-US" sz="2000" dirty="0">
              <a:highlight>
                <a:scrgbClr r="0" g="0" b="0">
                  <a:alpha val="0"/>
                </a:scrgbClr>
              </a:highlight>
              <a:latin typeface="+mj-lt"/>
            </a:endParaRPr>
          </a:p>
          <a:p>
            <a:pPr marL="457200" indent="-457200">
              <a:buFont typeface="Arial" panose="020B0604020202020204" pitchFamily="34" charset="0"/>
              <a:buChar char="•"/>
            </a:pPr>
            <a:r>
              <a:rPr lang="en-IN" sz="2000" dirty="0">
                <a:highlight>
                  <a:scrgbClr r="0" g="0" b="0">
                    <a:alpha val="0"/>
                  </a:scrgbClr>
                </a:highlight>
                <a:latin typeface="+mj-lt"/>
              </a:rPr>
              <a:t>Decreasing BTB entries keeping BP size constant also results in similar trend</a:t>
            </a:r>
          </a:p>
          <a:p>
            <a:pPr marL="457200" indent="-457200">
              <a:buFont typeface="Arial" panose="020B0604020202020204" pitchFamily="34" charset="0"/>
              <a:buChar char="•"/>
            </a:pPr>
            <a:r>
              <a:rPr lang="en-IN" sz="2000" dirty="0">
                <a:highlight>
                  <a:scrgbClr r="0" g="0" b="0">
                    <a:alpha val="0"/>
                  </a:scrgbClr>
                </a:highlight>
                <a:latin typeface="+mj-lt"/>
              </a:rPr>
              <a:t>When we compare the data between 458.sjeng benchmark and 470.lbm , BTB miss percentage is more in 470.lbm but branch miss prediction is less</a:t>
            </a:r>
          </a:p>
          <a:p>
            <a:pPr marL="457200" indent="-457200">
              <a:buFont typeface="Arial" panose="020B0604020202020204" pitchFamily="34" charset="0"/>
              <a:buChar char="•"/>
            </a:pPr>
            <a:r>
              <a:rPr lang="en-IN" sz="2000" dirty="0">
                <a:highlight>
                  <a:scrgbClr r="0" g="0" b="0">
                    <a:alpha val="0"/>
                  </a:scrgbClr>
                </a:highlight>
                <a:latin typeface="+mj-lt"/>
              </a:rPr>
              <a:t>So, according to the requirement, we can choose between the two for better performance and less branch mis prediction.</a:t>
            </a:r>
          </a:p>
        </p:txBody>
      </p:sp>
    </p:spTree>
    <p:extLst>
      <p:ext uri="{BB962C8B-B14F-4D97-AF65-F5344CB8AC3E}">
        <p14:creationId xmlns:p14="http://schemas.microsoft.com/office/powerpoint/2010/main" val="282384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9682B-60E5-4D58-9F81-B6AAA2856B4D}"/>
              </a:ext>
            </a:extLst>
          </p:cNvPr>
          <p:cNvSpPr>
            <a:spLocks noGrp="1"/>
          </p:cNvSpPr>
          <p:nvPr>
            <p:ph type="title"/>
          </p:nvPr>
        </p:nvSpPr>
        <p:spPr>
          <a:xfrm>
            <a:off x="1233872" y="-696367"/>
            <a:ext cx="9721080" cy="2764335"/>
          </a:xfrm>
        </p:spPr>
        <p:txBody>
          <a:bodyPr/>
          <a:lstStyle/>
          <a:p>
            <a:r>
              <a:rPr lang="en-US" dirty="0"/>
              <a:t>Overview of Branch Predictors</a:t>
            </a:r>
            <a:endParaRPr lang="en-IN" dirty="0"/>
          </a:p>
        </p:txBody>
      </p:sp>
      <p:sp>
        <p:nvSpPr>
          <p:cNvPr id="5" name="Text Placeholder 4">
            <a:extLst>
              <a:ext uri="{FF2B5EF4-FFF2-40B4-BE49-F238E27FC236}">
                <a16:creationId xmlns:a16="http://schemas.microsoft.com/office/drawing/2014/main" id="{A0896025-D51D-44DA-A3D0-3E90D2F46A2B}"/>
              </a:ext>
            </a:extLst>
          </p:cNvPr>
          <p:cNvSpPr>
            <a:spLocks noGrp="1"/>
          </p:cNvSpPr>
          <p:nvPr>
            <p:ph type="body" idx="1"/>
          </p:nvPr>
        </p:nvSpPr>
        <p:spPr>
          <a:xfrm>
            <a:off x="1304972" y="2492896"/>
            <a:ext cx="7741768" cy="1800200"/>
          </a:xfrm>
        </p:spPr>
        <p:txBody>
          <a:bodyPr>
            <a:normAutofit/>
          </a:bodyPr>
          <a:lstStyle/>
          <a:p>
            <a:pPr marL="457200" indent="-457200">
              <a:buFont typeface="Arial" panose="020B0604020202020204" pitchFamily="34" charset="0"/>
              <a:buChar char="•"/>
            </a:pPr>
            <a:r>
              <a:rPr lang="en-US" cap="none" dirty="0"/>
              <a:t>Motivation</a:t>
            </a:r>
          </a:p>
          <a:p>
            <a:pPr marL="457200" indent="-457200">
              <a:buFont typeface="Arial" panose="020B0604020202020204" pitchFamily="34" charset="0"/>
              <a:buChar char="•"/>
            </a:pPr>
            <a:r>
              <a:rPr lang="en-US" cap="none" dirty="0"/>
              <a:t>Branch Prediction Idea</a:t>
            </a:r>
          </a:p>
          <a:p>
            <a:pPr marL="457200" indent="-457200">
              <a:buFont typeface="Arial" panose="020B0604020202020204" pitchFamily="34" charset="0"/>
              <a:buChar char="•"/>
            </a:pPr>
            <a:r>
              <a:rPr lang="en-US" cap="none" dirty="0"/>
              <a:t>BP Types in Gem5</a:t>
            </a:r>
          </a:p>
          <a:p>
            <a:pPr marL="457200" indent="-457200">
              <a:buFont typeface="Arial" panose="020B0604020202020204" pitchFamily="34" charset="0"/>
              <a:buChar char="•"/>
            </a:pPr>
            <a:r>
              <a:rPr lang="en-US" cap="none" dirty="0"/>
              <a:t>Comparison and Trade-offs</a:t>
            </a:r>
          </a:p>
          <a:p>
            <a:endParaRPr lang="en-US" dirty="0"/>
          </a:p>
          <a:p>
            <a:endParaRPr lang="en-IN" dirty="0"/>
          </a:p>
        </p:txBody>
      </p:sp>
      <p:sp>
        <p:nvSpPr>
          <p:cNvPr id="3" name="Footer Placeholder 2">
            <a:extLst>
              <a:ext uri="{FF2B5EF4-FFF2-40B4-BE49-F238E27FC236}">
                <a16:creationId xmlns:a16="http://schemas.microsoft.com/office/drawing/2014/main" id="{F242D1F6-46C7-444E-A1DB-48F5E98F89C4}"/>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157245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865C01-AACE-4CFB-9DFD-62FF2A2FA18B}"/>
              </a:ext>
            </a:extLst>
          </p:cNvPr>
          <p:cNvSpPr>
            <a:spLocks noGrp="1"/>
          </p:cNvSpPr>
          <p:nvPr>
            <p:ph type="ftr" sz="quarter" idx="11"/>
          </p:nvPr>
        </p:nvSpPr>
        <p:spPr/>
        <p:txBody>
          <a:bodyPr/>
          <a:lstStyle/>
          <a:p>
            <a:r>
              <a:rPr lang="en-US"/>
              <a:t>Branch Predictor CE6304 Fall 2021- Gem5</a:t>
            </a:r>
          </a:p>
        </p:txBody>
      </p:sp>
      <p:pic>
        <p:nvPicPr>
          <p:cNvPr id="4" name="Picture 3">
            <a:extLst>
              <a:ext uri="{FF2B5EF4-FFF2-40B4-BE49-F238E27FC236}">
                <a16:creationId xmlns:a16="http://schemas.microsoft.com/office/drawing/2014/main" id="{C290E301-857E-4B67-AEFD-C4969A8A55A6}"/>
              </a:ext>
            </a:extLst>
          </p:cNvPr>
          <p:cNvPicPr>
            <a:picLocks noChangeAspect="1"/>
          </p:cNvPicPr>
          <p:nvPr/>
        </p:nvPicPr>
        <p:blipFill>
          <a:blip r:embed="rId2"/>
          <a:stretch>
            <a:fillRect/>
          </a:stretch>
        </p:blipFill>
        <p:spPr>
          <a:xfrm>
            <a:off x="1341884" y="980728"/>
            <a:ext cx="9073008" cy="1656184"/>
          </a:xfrm>
          <a:prstGeom prst="rect">
            <a:avLst/>
          </a:prstGeom>
        </p:spPr>
      </p:pic>
      <p:sp>
        <p:nvSpPr>
          <p:cNvPr id="6" name="TextBox 5">
            <a:extLst>
              <a:ext uri="{FF2B5EF4-FFF2-40B4-BE49-F238E27FC236}">
                <a16:creationId xmlns:a16="http://schemas.microsoft.com/office/drawing/2014/main" id="{9BB9A3FF-2FB3-4E16-AD6A-28C0E9904C08}"/>
              </a:ext>
            </a:extLst>
          </p:cNvPr>
          <p:cNvSpPr txBox="1"/>
          <p:nvPr/>
        </p:nvSpPr>
        <p:spPr>
          <a:xfrm>
            <a:off x="1197868" y="518657"/>
            <a:ext cx="6109252" cy="461665"/>
          </a:xfrm>
          <a:prstGeom prst="rect">
            <a:avLst/>
          </a:prstGeom>
          <a:noFill/>
        </p:spPr>
        <p:txBody>
          <a:bodyPr wrap="square">
            <a:spAutoFit/>
          </a:bodyPr>
          <a:lstStyle/>
          <a:p>
            <a:r>
              <a:rPr lang="en-US" sz="2400" dirty="0"/>
              <a:t>BiMode BP in 458.sjeng</a:t>
            </a:r>
            <a:endParaRPr lang="en-IN" dirty="0"/>
          </a:p>
        </p:txBody>
      </p:sp>
      <p:pic>
        <p:nvPicPr>
          <p:cNvPr id="8" name="Picture 7">
            <a:extLst>
              <a:ext uri="{FF2B5EF4-FFF2-40B4-BE49-F238E27FC236}">
                <a16:creationId xmlns:a16="http://schemas.microsoft.com/office/drawing/2014/main" id="{9DEB3CCA-A737-4714-95F2-F44610CE6AF4}"/>
              </a:ext>
            </a:extLst>
          </p:cNvPr>
          <p:cNvPicPr>
            <a:picLocks noChangeAspect="1"/>
          </p:cNvPicPr>
          <p:nvPr/>
        </p:nvPicPr>
        <p:blipFill>
          <a:blip r:embed="rId3"/>
          <a:stretch>
            <a:fillRect/>
          </a:stretch>
        </p:blipFill>
        <p:spPr>
          <a:xfrm>
            <a:off x="1341883" y="3825119"/>
            <a:ext cx="9148231" cy="1908137"/>
          </a:xfrm>
          <a:prstGeom prst="rect">
            <a:avLst/>
          </a:prstGeom>
        </p:spPr>
      </p:pic>
      <p:sp>
        <p:nvSpPr>
          <p:cNvPr id="9" name="TextBox 8">
            <a:extLst>
              <a:ext uri="{FF2B5EF4-FFF2-40B4-BE49-F238E27FC236}">
                <a16:creationId xmlns:a16="http://schemas.microsoft.com/office/drawing/2014/main" id="{D10B3F9C-D9C2-43F9-81A3-1D81CA3A47FF}"/>
              </a:ext>
            </a:extLst>
          </p:cNvPr>
          <p:cNvSpPr txBox="1"/>
          <p:nvPr/>
        </p:nvSpPr>
        <p:spPr>
          <a:xfrm>
            <a:off x="1197868" y="3332146"/>
            <a:ext cx="6109252" cy="461665"/>
          </a:xfrm>
          <a:prstGeom prst="rect">
            <a:avLst/>
          </a:prstGeom>
          <a:noFill/>
        </p:spPr>
        <p:txBody>
          <a:bodyPr wrap="square">
            <a:spAutoFit/>
          </a:bodyPr>
          <a:lstStyle/>
          <a:p>
            <a:r>
              <a:rPr lang="en-US" sz="2400" dirty="0"/>
              <a:t>BiMode BP in </a:t>
            </a:r>
            <a:r>
              <a:rPr lang="en-US" dirty="0"/>
              <a:t>470.lbm</a:t>
            </a:r>
            <a:endParaRPr lang="en-IN" dirty="0"/>
          </a:p>
        </p:txBody>
      </p:sp>
    </p:spTree>
    <p:extLst>
      <p:ext uri="{BB962C8B-B14F-4D97-AF65-F5344CB8AC3E}">
        <p14:creationId xmlns:p14="http://schemas.microsoft.com/office/powerpoint/2010/main" val="294562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29810E-408D-4EB1-9D96-FCA2C132C5C4}"/>
              </a:ext>
            </a:extLst>
          </p:cNvPr>
          <p:cNvSpPr>
            <a:spLocks noGrp="1"/>
          </p:cNvSpPr>
          <p:nvPr>
            <p:ph type="ftr" sz="quarter" idx="11"/>
          </p:nvPr>
        </p:nvSpPr>
        <p:spPr/>
        <p:txBody>
          <a:bodyPr/>
          <a:lstStyle/>
          <a:p>
            <a:r>
              <a:rPr lang="en-US"/>
              <a:t>Branch Predictor CE6304 Fall 2021- Gem5</a:t>
            </a:r>
          </a:p>
        </p:txBody>
      </p:sp>
      <p:pic>
        <p:nvPicPr>
          <p:cNvPr id="11266" name="Picture 2">
            <a:extLst>
              <a:ext uri="{FF2B5EF4-FFF2-40B4-BE49-F238E27FC236}">
                <a16:creationId xmlns:a16="http://schemas.microsoft.com/office/drawing/2014/main" id="{11E3EFE1-26E4-469B-BFA7-F38B6AD19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36" y="1268760"/>
            <a:ext cx="5340872" cy="33123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5DAABD1-79D5-4B0C-8246-02519D887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4452" y="1295941"/>
            <a:ext cx="5552047"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10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8FAA71-929A-4289-8FB6-60017361C731}"/>
              </a:ext>
            </a:extLst>
          </p:cNvPr>
          <p:cNvSpPr>
            <a:spLocks noGrp="1"/>
          </p:cNvSpPr>
          <p:nvPr>
            <p:ph type="ftr" sz="quarter" idx="11"/>
          </p:nvPr>
        </p:nvSpPr>
        <p:spPr/>
        <p:txBody>
          <a:bodyPr/>
          <a:lstStyle/>
          <a:p>
            <a:r>
              <a:rPr lang="en-US"/>
              <a:t>Branch Predictor CE6304 Fall 2021- Gem5</a:t>
            </a:r>
          </a:p>
        </p:txBody>
      </p:sp>
      <p:sp>
        <p:nvSpPr>
          <p:cNvPr id="4" name="TextBox 3">
            <a:extLst>
              <a:ext uri="{FF2B5EF4-FFF2-40B4-BE49-F238E27FC236}">
                <a16:creationId xmlns:a16="http://schemas.microsoft.com/office/drawing/2014/main" id="{829AE150-0E05-4878-95C3-0B1B037A2814}"/>
              </a:ext>
            </a:extLst>
          </p:cNvPr>
          <p:cNvSpPr txBox="1"/>
          <p:nvPr/>
        </p:nvSpPr>
        <p:spPr>
          <a:xfrm>
            <a:off x="1173156" y="872629"/>
            <a:ext cx="10585176"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mj-lt"/>
              </a:rPr>
              <a:t>In both the benchmarks for Bi Mode predictor, decreasing the predictor size by keeping BTB entries constant, there is increase in  BTB miss percentage and branch mis prediction percentage</a:t>
            </a:r>
          </a:p>
          <a:p>
            <a:pPr marL="342900" indent="-342900">
              <a:buFont typeface="Arial" panose="020B0604020202020204" pitchFamily="34" charset="0"/>
              <a:buChar char="•"/>
            </a:pPr>
            <a:r>
              <a:rPr lang="en-IN" dirty="0">
                <a:latin typeface="+mj-lt"/>
              </a:rPr>
              <a:t>BiMode predictor performs better when compared to Local predictor, but has very similar scoring as tournament predictor</a:t>
            </a:r>
          </a:p>
          <a:p>
            <a:pPr marL="342900" indent="-342900">
              <a:buFont typeface="Arial" panose="020B0604020202020204" pitchFamily="34" charset="0"/>
              <a:buChar char="•"/>
            </a:pPr>
            <a:r>
              <a:rPr lang="en-IN" dirty="0">
                <a:latin typeface="+mj-lt"/>
              </a:rPr>
              <a:t>Reducing the table size (BTB entries) also increases the inaccuracy but the change observed is very less</a:t>
            </a:r>
          </a:p>
          <a:p>
            <a:pPr marL="342900" indent="-342900">
              <a:buFont typeface="Arial" panose="020B0604020202020204" pitchFamily="34" charset="0"/>
              <a:buChar char="•"/>
            </a:pPr>
            <a:r>
              <a:rPr lang="en-IN" dirty="0">
                <a:latin typeface="+mj-lt"/>
              </a:rPr>
              <a:t>With a reduced branch size, lesser amount of branch history is stored. This causes the reduction in performance we observe in the data tables</a:t>
            </a:r>
          </a:p>
          <a:p>
            <a:pPr marL="342900" indent="-342900">
              <a:buFont typeface="Arial" panose="020B0604020202020204" pitchFamily="34" charset="0"/>
              <a:buChar char="•"/>
            </a:pPr>
            <a:endParaRPr lang="en-IN" dirty="0"/>
          </a:p>
        </p:txBody>
      </p:sp>
      <p:sp>
        <p:nvSpPr>
          <p:cNvPr id="5" name="Title 2">
            <a:extLst>
              <a:ext uri="{FF2B5EF4-FFF2-40B4-BE49-F238E27FC236}">
                <a16:creationId xmlns:a16="http://schemas.microsoft.com/office/drawing/2014/main" id="{B52975B9-2F1D-492B-882C-796AF5468370}"/>
              </a:ext>
            </a:extLst>
          </p:cNvPr>
          <p:cNvSpPr txBox="1">
            <a:spLocks/>
          </p:cNvSpPr>
          <p:nvPr/>
        </p:nvSpPr>
        <p:spPr>
          <a:xfrm>
            <a:off x="1100608" y="269181"/>
            <a:ext cx="10360501" cy="1223963"/>
          </a:xfrm>
          <a:prstGeom prst="rect">
            <a:avLst/>
          </a:prstGeom>
        </p:spPr>
        <p:txBody>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solidFill>
                  <a:schemeClr val="accent1"/>
                </a:solidFill>
              </a:rPr>
              <a:t>Observation</a:t>
            </a:r>
            <a:endParaRPr lang="en-IN" dirty="0">
              <a:solidFill>
                <a:schemeClr val="accent1"/>
              </a:solidFill>
            </a:endParaRPr>
          </a:p>
        </p:txBody>
      </p:sp>
    </p:spTree>
    <p:extLst>
      <p:ext uri="{BB962C8B-B14F-4D97-AF65-F5344CB8AC3E}">
        <p14:creationId xmlns:p14="http://schemas.microsoft.com/office/powerpoint/2010/main" val="131174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2254-59C4-4820-BFC5-E635572279AA}"/>
              </a:ext>
            </a:extLst>
          </p:cNvPr>
          <p:cNvSpPr>
            <a:spLocks noGrp="1"/>
          </p:cNvSpPr>
          <p:nvPr>
            <p:ph type="title"/>
          </p:nvPr>
        </p:nvSpPr>
        <p:spPr>
          <a:xfrm>
            <a:off x="1053852" y="-230289"/>
            <a:ext cx="10360501" cy="1223963"/>
          </a:xfrm>
        </p:spPr>
        <p:txBody>
          <a:bodyPr/>
          <a:lstStyle/>
          <a:p>
            <a:r>
              <a:rPr lang="en-US" dirty="0">
                <a:solidFill>
                  <a:schemeClr val="accent1"/>
                </a:solidFill>
              </a:rPr>
              <a:t>Conclusion</a:t>
            </a:r>
            <a:endParaRPr lang="en-IN" dirty="0">
              <a:solidFill>
                <a:schemeClr val="accent1"/>
              </a:solidFill>
            </a:endParaRPr>
          </a:p>
        </p:txBody>
      </p:sp>
      <p:sp>
        <p:nvSpPr>
          <p:cNvPr id="3" name="Content Placeholder 2">
            <a:extLst>
              <a:ext uri="{FF2B5EF4-FFF2-40B4-BE49-F238E27FC236}">
                <a16:creationId xmlns:a16="http://schemas.microsoft.com/office/drawing/2014/main" id="{C84F6CB8-8BF8-4EC3-9B45-8AFBEF7427DC}"/>
              </a:ext>
            </a:extLst>
          </p:cNvPr>
          <p:cNvSpPr>
            <a:spLocks noGrp="1"/>
          </p:cNvSpPr>
          <p:nvPr>
            <p:ph idx="1"/>
          </p:nvPr>
        </p:nvSpPr>
        <p:spPr>
          <a:xfrm>
            <a:off x="1197868" y="1340768"/>
            <a:ext cx="10360501" cy="4462272"/>
          </a:xfrm>
        </p:spPr>
        <p:txBody>
          <a:bodyPr>
            <a:normAutofit lnSpcReduction="10000"/>
          </a:bodyPr>
          <a:lstStyle/>
          <a:p>
            <a:r>
              <a:rPr lang="en-US" dirty="0"/>
              <a:t>In </a:t>
            </a:r>
            <a:r>
              <a:rPr lang="en-US" dirty="0">
                <a:solidFill>
                  <a:schemeClr val="accent1"/>
                </a:solidFill>
              </a:rPr>
              <a:t>458.sjeng </a:t>
            </a:r>
            <a:r>
              <a:rPr lang="en-US" dirty="0"/>
              <a:t>benchmark among all the branch predictors, Tournament BP is way better than local BP but when compared with BiMode BP, it is very close yet is more consistent with the values which means rate of change is very less while we change the parameters</a:t>
            </a:r>
          </a:p>
          <a:p>
            <a:r>
              <a:rPr lang="en-US" dirty="0"/>
              <a:t>In </a:t>
            </a:r>
            <a:r>
              <a:rPr lang="en-US" dirty="0">
                <a:solidFill>
                  <a:schemeClr val="accent1"/>
                </a:solidFill>
              </a:rPr>
              <a:t>470.lbm</a:t>
            </a:r>
            <a:r>
              <a:rPr lang="en-US" dirty="0"/>
              <a:t>, local BP fluctuates a lot with change in parameters. Tournament BP has very high BTB miss rate even though misprediction percentage is less. BiMode has less BTB miss Percentage but  fluctuates more compared to Tournament BP. Considering branch misprediction, tournament BP makes better BP in this particular benchmark overtaking BiMode by slight margin </a:t>
            </a:r>
          </a:p>
        </p:txBody>
      </p:sp>
      <p:sp>
        <p:nvSpPr>
          <p:cNvPr id="4" name="Footer Placeholder 3">
            <a:extLst>
              <a:ext uri="{FF2B5EF4-FFF2-40B4-BE49-F238E27FC236}">
                <a16:creationId xmlns:a16="http://schemas.microsoft.com/office/drawing/2014/main" id="{1448AADC-33E9-45F6-85AB-7689BCF7A155}"/>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332413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CDF962-25AD-43FF-BE77-A59385C86751}"/>
              </a:ext>
            </a:extLst>
          </p:cNvPr>
          <p:cNvSpPr>
            <a:spLocks noGrp="1"/>
          </p:cNvSpPr>
          <p:nvPr>
            <p:ph type="title"/>
          </p:nvPr>
        </p:nvSpPr>
        <p:spPr>
          <a:xfrm>
            <a:off x="1197868" y="-1245645"/>
            <a:ext cx="8938472" cy="2764335"/>
          </a:xfrm>
        </p:spPr>
        <p:txBody>
          <a:bodyPr/>
          <a:lstStyle/>
          <a:p>
            <a:r>
              <a:rPr lang="en-US" dirty="0"/>
              <a:t>References</a:t>
            </a:r>
            <a:endParaRPr lang="en-IN" dirty="0"/>
          </a:p>
        </p:txBody>
      </p:sp>
      <p:sp>
        <p:nvSpPr>
          <p:cNvPr id="8" name="Text Placeholder 7">
            <a:extLst>
              <a:ext uri="{FF2B5EF4-FFF2-40B4-BE49-F238E27FC236}">
                <a16:creationId xmlns:a16="http://schemas.microsoft.com/office/drawing/2014/main" id="{AC9419BD-9D84-4724-BF9D-0DFC877DD26E}"/>
              </a:ext>
            </a:extLst>
          </p:cNvPr>
          <p:cNvSpPr>
            <a:spLocks noGrp="1"/>
          </p:cNvSpPr>
          <p:nvPr>
            <p:ph type="body" idx="1"/>
          </p:nvPr>
        </p:nvSpPr>
        <p:spPr>
          <a:xfrm>
            <a:off x="1197868" y="1628800"/>
            <a:ext cx="10081120" cy="1220933"/>
          </a:xfrm>
        </p:spPr>
        <p:txBody>
          <a:bodyPr>
            <a:normAutofit lnSpcReduction="10000"/>
          </a:bodyPr>
          <a:lstStyle/>
          <a:p>
            <a:r>
              <a:rPr lang="en-IN" cap="none" dirty="0">
                <a:hlinkClick r:id="rId2"/>
              </a:rPr>
              <a:t>http://pages.cs.wisc.edu/~swilson/gem5-docs/</a:t>
            </a:r>
            <a:endParaRPr lang="en-IN" cap="none" dirty="0"/>
          </a:p>
          <a:p>
            <a:endParaRPr lang="en-IN" cap="none" dirty="0"/>
          </a:p>
          <a:p>
            <a:r>
              <a:rPr lang="en-IN" cap="none" dirty="0">
                <a:hlinkClick r:id="rId3"/>
              </a:rPr>
              <a:t>https://www.gem5.org/</a:t>
            </a:r>
            <a:endParaRPr lang="en-IN" cap="none" dirty="0"/>
          </a:p>
          <a:p>
            <a:endParaRPr lang="en-IN" cap="none" dirty="0"/>
          </a:p>
          <a:p>
            <a:endParaRPr lang="en-IN" cap="none" dirty="0"/>
          </a:p>
        </p:txBody>
      </p:sp>
      <p:sp>
        <p:nvSpPr>
          <p:cNvPr id="5" name="Footer Placeholder 4">
            <a:extLst>
              <a:ext uri="{FF2B5EF4-FFF2-40B4-BE49-F238E27FC236}">
                <a16:creationId xmlns:a16="http://schemas.microsoft.com/office/drawing/2014/main" id="{EE18A9F3-0D3B-4639-814C-91F1A32944E0}"/>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239388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4E715DE-E60F-4CEC-8046-D4F0376D60E1}"/>
              </a:ext>
            </a:extLst>
          </p:cNvPr>
          <p:cNvSpPr>
            <a:spLocks noGrp="1"/>
          </p:cNvSpPr>
          <p:nvPr>
            <p:ph type="body" idx="1"/>
          </p:nvPr>
        </p:nvSpPr>
        <p:spPr>
          <a:xfrm>
            <a:off x="693812" y="2636912"/>
            <a:ext cx="10165863" cy="1220933"/>
          </a:xfrm>
        </p:spPr>
        <p:txBody>
          <a:bodyPr/>
          <a:lstStyle/>
          <a:p>
            <a:r>
              <a:rPr lang="en-US" dirty="0"/>
              <a:t>			</a:t>
            </a:r>
            <a:r>
              <a:rPr lang="en-US" sz="4400" dirty="0"/>
              <a:t>THANK YOU</a:t>
            </a:r>
            <a:endParaRPr lang="en-IN" sz="4400" dirty="0"/>
          </a:p>
        </p:txBody>
      </p:sp>
      <p:sp>
        <p:nvSpPr>
          <p:cNvPr id="4" name="Footer Placeholder 3">
            <a:extLst>
              <a:ext uri="{FF2B5EF4-FFF2-40B4-BE49-F238E27FC236}">
                <a16:creationId xmlns:a16="http://schemas.microsoft.com/office/drawing/2014/main" id="{4D68081E-7765-4B03-B7DC-EB7FD22A41E6}"/>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261059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CAA84F-CB32-46F6-B0F3-7DDE74115708}"/>
              </a:ext>
            </a:extLst>
          </p:cNvPr>
          <p:cNvSpPr>
            <a:spLocks noGrp="1"/>
          </p:cNvSpPr>
          <p:nvPr>
            <p:ph type="title"/>
          </p:nvPr>
        </p:nvSpPr>
        <p:spPr/>
        <p:txBody>
          <a:bodyPr/>
          <a:lstStyle/>
          <a:p>
            <a:r>
              <a:rPr lang="en-US" dirty="0">
                <a:solidFill>
                  <a:schemeClr val="accent1"/>
                </a:solidFill>
              </a:rPr>
              <a:t>Motivation [Importance of BP]</a:t>
            </a:r>
            <a:endParaRPr lang="en-IN" dirty="0">
              <a:solidFill>
                <a:schemeClr val="accent1"/>
              </a:solidFill>
            </a:endParaRPr>
          </a:p>
        </p:txBody>
      </p:sp>
      <p:sp>
        <p:nvSpPr>
          <p:cNvPr id="4" name="Content Placeholder 3">
            <a:extLst>
              <a:ext uri="{FF2B5EF4-FFF2-40B4-BE49-F238E27FC236}">
                <a16:creationId xmlns:a16="http://schemas.microsoft.com/office/drawing/2014/main" id="{33894A23-BD1A-43AE-ADE8-2315F7A41172}"/>
              </a:ext>
            </a:extLst>
          </p:cNvPr>
          <p:cNvSpPr>
            <a:spLocks noGrp="1"/>
          </p:cNvSpPr>
          <p:nvPr>
            <p:ph idx="1"/>
          </p:nvPr>
        </p:nvSpPr>
        <p:spPr/>
        <p:txBody>
          <a:bodyPr/>
          <a:lstStyle/>
          <a:p>
            <a:r>
              <a:rPr lang="en-US" dirty="0"/>
              <a:t>Deeply pipelined processor enforce control dependencies through branch hazards and stalls</a:t>
            </a:r>
          </a:p>
          <a:p>
            <a:r>
              <a:rPr lang="en-US" dirty="0"/>
              <a:t>These control hazards cause greater performance loss than data hazards</a:t>
            </a:r>
          </a:p>
          <a:p>
            <a:r>
              <a:rPr lang="en-US" dirty="0"/>
              <a:t>Important to keep pipeline full without stalls (NOP instructions)</a:t>
            </a:r>
          </a:p>
          <a:p>
            <a:r>
              <a:rPr lang="en-US" dirty="0"/>
              <a:t>Loop unrolling which is a compile-time technique reduces branch hazards</a:t>
            </a:r>
          </a:p>
          <a:p>
            <a:r>
              <a:rPr lang="en-US" dirty="0"/>
              <a:t>As pipeline get deeper and potential penalty of branch increases,</a:t>
            </a:r>
            <a:r>
              <a:rPr lang="en-IN" dirty="0"/>
              <a:t> aggressive means of branch prediction required</a:t>
            </a:r>
            <a:endParaRPr lang="en-US" dirty="0"/>
          </a:p>
        </p:txBody>
      </p:sp>
      <p:sp>
        <p:nvSpPr>
          <p:cNvPr id="2" name="Footer Placeholder 1">
            <a:extLst>
              <a:ext uri="{FF2B5EF4-FFF2-40B4-BE49-F238E27FC236}">
                <a16:creationId xmlns:a16="http://schemas.microsoft.com/office/drawing/2014/main" id="{786D6433-28AC-4A16-8EBC-F3909C9887C6}"/>
              </a:ext>
            </a:extLst>
          </p:cNvPr>
          <p:cNvSpPr>
            <a:spLocks noGrp="1"/>
          </p:cNvSpPr>
          <p:nvPr>
            <p:ph type="ftr" sz="quarter" idx="11"/>
          </p:nvPr>
        </p:nvSpPr>
        <p:spPr/>
        <p:txBody>
          <a:bodyPr/>
          <a:lstStyle/>
          <a:p>
            <a:r>
              <a:rPr lang="en-US"/>
              <a:t>Branch Predictor CE6304 Fall 2021- Gem5</a:t>
            </a:r>
          </a:p>
        </p:txBody>
      </p:sp>
    </p:spTree>
    <p:extLst>
      <p:ext uri="{BB962C8B-B14F-4D97-AF65-F5344CB8AC3E}">
        <p14:creationId xmlns:p14="http://schemas.microsoft.com/office/powerpoint/2010/main" val="71819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42EA09-260D-459E-A6F2-3FED69DF54DF}"/>
              </a:ext>
            </a:extLst>
          </p:cNvPr>
          <p:cNvSpPr>
            <a:spLocks noGrp="1"/>
          </p:cNvSpPr>
          <p:nvPr>
            <p:ph type="title"/>
          </p:nvPr>
        </p:nvSpPr>
        <p:spPr/>
        <p:txBody>
          <a:bodyPr/>
          <a:lstStyle/>
          <a:p>
            <a:r>
              <a:rPr lang="en-US" dirty="0"/>
              <a:t>Branch Prediction Idea</a:t>
            </a:r>
            <a:endParaRPr lang="en-IN" dirty="0"/>
          </a:p>
        </p:txBody>
      </p:sp>
      <p:sp>
        <p:nvSpPr>
          <p:cNvPr id="7" name="Content Placeholder 6">
            <a:extLst>
              <a:ext uri="{FF2B5EF4-FFF2-40B4-BE49-F238E27FC236}">
                <a16:creationId xmlns:a16="http://schemas.microsoft.com/office/drawing/2014/main" id="{59753F50-7DFD-4736-AF4F-9E15D3DC6A61}"/>
              </a:ext>
            </a:extLst>
          </p:cNvPr>
          <p:cNvSpPr>
            <a:spLocks noGrp="1"/>
          </p:cNvSpPr>
          <p:nvPr>
            <p:ph idx="1"/>
          </p:nvPr>
        </p:nvSpPr>
        <p:spPr>
          <a:xfrm>
            <a:off x="1218883" y="1701796"/>
            <a:ext cx="10360501" cy="4654555"/>
          </a:xfrm>
        </p:spPr>
        <p:txBody>
          <a:bodyPr>
            <a:normAutofit fontScale="77500" lnSpcReduction="20000"/>
          </a:bodyPr>
          <a:lstStyle/>
          <a:p>
            <a:pPr marL="0" indent="0">
              <a:buNone/>
            </a:pPr>
            <a:r>
              <a:rPr lang="en-US" sz="3200" dirty="0">
                <a:solidFill>
                  <a:schemeClr val="accent1"/>
                </a:solidFill>
              </a:rPr>
              <a:t>Definition</a:t>
            </a:r>
          </a:p>
          <a:p>
            <a:pPr marL="0" indent="0">
              <a:buNone/>
            </a:pPr>
            <a:r>
              <a:rPr lang="en-IN" dirty="0"/>
              <a:t>Predict the branch direction, start fetching the instruction based on it</a:t>
            </a:r>
          </a:p>
          <a:p>
            <a:pPr lvl="1"/>
            <a:r>
              <a:rPr lang="en-IN" dirty="0"/>
              <a:t>Predict branch direction</a:t>
            </a:r>
          </a:p>
          <a:p>
            <a:pPr lvl="1"/>
            <a:r>
              <a:rPr lang="en-IN" dirty="0"/>
              <a:t>Prediction based on branch history</a:t>
            </a:r>
          </a:p>
          <a:p>
            <a:pPr lvl="1"/>
            <a:r>
              <a:rPr lang="en-IN" dirty="0"/>
              <a:t>Fetch instructions at predicted directions</a:t>
            </a:r>
          </a:p>
          <a:p>
            <a:pPr lvl="1"/>
            <a:r>
              <a:rPr lang="en-IN" dirty="0"/>
              <a:t>Instead of NOP instructions, run potential instruction</a:t>
            </a:r>
          </a:p>
          <a:p>
            <a:pPr marL="0" indent="0">
              <a:buNone/>
            </a:pPr>
            <a:r>
              <a:rPr lang="en-IN" dirty="0">
                <a:solidFill>
                  <a:schemeClr val="accent1"/>
                </a:solidFill>
              </a:rPr>
              <a:t>Prediction correct -&gt; </a:t>
            </a:r>
            <a:r>
              <a:rPr lang="en-IN" sz="2400" dirty="0"/>
              <a:t>Zero branch penalty</a:t>
            </a:r>
          </a:p>
          <a:p>
            <a:pPr marL="0" indent="0">
              <a:buNone/>
            </a:pPr>
            <a:r>
              <a:rPr lang="en-IN" dirty="0">
                <a:solidFill>
                  <a:schemeClr val="accent1"/>
                </a:solidFill>
              </a:rPr>
              <a:t>Prediction Incorrect -&gt; </a:t>
            </a:r>
          </a:p>
          <a:p>
            <a:pPr lvl="1"/>
            <a:r>
              <a:rPr lang="en-IN" dirty="0"/>
              <a:t>Flush wrongly fetched and issued instructions</a:t>
            </a:r>
          </a:p>
          <a:p>
            <a:pPr lvl="1"/>
            <a:r>
              <a:rPr lang="en-IN" dirty="0"/>
              <a:t>Fetch and issue instructions from different path</a:t>
            </a:r>
          </a:p>
          <a:p>
            <a:pPr lvl="1"/>
            <a:r>
              <a:rPr lang="en-IN" dirty="0"/>
              <a:t>Severe misprediction penalty</a:t>
            </a:r>
          </a:p>
          <a:p>
            <a:pPr lvl="1"/>
            <a:r>
              <a:rPr lang="en-IN" dirty="0"/>
              <a:t>Miss prediction recovery</a:t>
            </a:r>
          </a:p>
          <a:p>
            <a:pPr marL="0" indent="0">
              <a:buNone/>
            </a:pPr>
            <a:r>
              <a:rPr lang="en-IN" dirty="0"/>
              <a:t>       </a:t>
            </a:r>
          </a:p>
        </p:txBody>
      </p:sp>
      <p:sp>
        <p:nvSpPr>
          <p:cNvPr id="2" name="Footer Placeholder 1">
            <a:extLst>
              <a:ext uri="{FF2B5EF4-FFF2-40B4-BE49-F238E27FC236}">
                <a16:creationId xmlns:a16="http://schemas.microsoft.com/office/drawing/2014/main" id="{A7258E39-CC36-4CAD-B7ED-3C1935CB23A0}"/>
              </a:ext>
            </a:extLst>
          </p:cNvPr>
          <p:cNvSpPr>
            <a:spLocks noGrp="1"/>
          </p:cNvSpPr>
          <p:nvPr>
            <p:ph type="ftr" sz="quarter" idx="11"/>
          </p:nvPr>
        </p:nvSpPr>
        <p:spPr/>
        <p:txBody>
          <a:bodyPr/>
          <a:lstStyle/>
          <a:p>
            <a:r>
              <a:rPr lang="en-US"/>
              <a:t>Branch Predictor CE6304 Fall 2021- Gem5</a:t>
            </a:r>
          </a:p>
        </p:txBody>
      </p:sp>
      <p:sp>
        <p:nvSpPr>
          <p:cNvPr id="9" name="Rectangle 8">
            <a:extLst>
              <a:ext uri="{FF2B5EF4-FFF2-40B4-BE49-F238E27FC236}">
                <a16:creationId xmlns:a16="http://schemas.microsoft.com/office/drawing/2014/main" id="{84A45059-5AA8-441E-B1C1-8850742DE775}"/>
              </a:ext>
            </a:extLst>
          </p:cNvPr>
          <p:cNvSpPr/>
          <p:nvPr/>
        </p:nvSpPr>
        <p:spPr>
          <a:xfrm>
            <a:off x="9735362" y="2313249"/>
            <a:ext cx="648072" cy="3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0" name="Rectangle 9">
            <a:extLst>
              <a:ext uri="{FF2B5EF4-FFF2-40B4-BE49-F238E27FC236}">
                <a16:creationId xmlns:a16="http://schemas.microsoft.com/office/drawing/2014/main" id="{4B8CD87E-5513-44D7-88C5-851F060546F5}"/>
              </a:ext>
            </a:extLst>
          </p:cNvPr>
          <p:cNvSpPr/>
          <p:nvPr/>
        </p:nvSpPr>
        <p:spPr>
          <a:xfrm>
            <a:off x="9735362" y="2781915"/>
            <a:ext cx="648072" cy="3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1" name="Rectangle 10">
            <a:extLst>
              <a:ext uri="{FF2B5EF4-FFF2-40B4-BE49-F238E27FC236}">
                <a16:creationId xmlns:a16="http://schemas.microsoft.com/office/drawing/2014/main" id="{40E03085-F519-4551-B16E-49D869F006C4}"/>
              </a:ext>
            </a:extLst>
          </p:cNvPr>
          <p:cNvSpPr/>
          <p:nvPr/>
        </p:nvSpPr>
        <p:spPr>
          <a:xfrm>
            <a:off x="9735362" y="3250581"/>
            <a:ext cx="648072" cy="3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2" name="Rectangle 11">
            <a:extLst>
              <a:ext uri="{FF2B5EF4-FFF2-40B4-BE49-F238E27FC236}">
                <a16:creationId xmlns:a16="http://schemas.microsoft.com/office/drawing/2014/main" id="{A1EC15F7-A2B5-45D7-9E24-1609A99C7054}"/>
              </a:ext>
            </a:extLst>
          </p:cNvPr>
          <p:cNvSpPr/>
          <p:nvPr/>
        </p:nvSpPr>
        <p:spPr>
          <a:xfrm>
            <a:off x="9735362" y="3719247"/>
            <a:ext cx="648072" cy="3568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dirty="0"/>
          </a:p>
        </p:txBody>
      </p:sp>
      <p:cxnSp>
        <p:nvCxnSpPr>
          <p:cNvPr id="13" name="Straight Arrow Connector 12">
            <a:extLst>
              <a:ext uri="{FF2B5EF4-FFF2-40B4-BE49-F238E27FC236}">
                <a16:creationId xmlns:a16="http://schemas.microsoft.com/office/drawing/2014/main" id="{72962175-23E5-4133-990F-F3D7CB0715EE}"/>
              </a:ext>
            </a:extLst>
          </p:cNvPr>
          <p:cNvCxnSpPr>
            <a:stCxn id="12" idx="2"/>
          </p:cNvCxnSpPr>
          <p:nvPr/>
        </p:nvCxnSpPr>
        <p:spPr>
          <a:xfrm flipH="1">
            <a:off x="9535800" y="4076084"/>
            <a:ext cx="523598" cy="4352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8F79CF9-2996-43EF-A326-5F75AEBD6466}"/>
              </a:ext>
            </a:extLst>
          </p:cNvPr>
          <p:cNvCxnSpPr>
            <a:stCxn id="12" idx="2"/>
          </p:cNvCxnSpPr>
          <p:nvPr/>
        </p:nvCxnSpPr>
        <p:spPr>
          <a:xfrm>
            <a:off x="10059398" y="4076084"/>
            <a:ext cx="324036" cy="2176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57D987-E505-4239-B162-C1FEF6C60BAB}"/>
              </a:ext>
            </a:extLst>
          </p:cNvPr>
          <p:cNvSpPr/>
          <p:nvPr/>
        </p:nvSpPr>
        <p:spPr>
          <a:xfrm>
            <a:off x="9163104" y="4588193"/>
            <a:ext cx="648072" cy="3568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6" name="Rectangle 15">
            <a:extLst>
              <a:ext uri="{FF2B5EF4-FFF2-40B4-BE49-F238E27FC236}">
                <a16:creationId xmlns:a16="http://schemas.microsoft.com/office/drawing/2014/main" id="{A3CDF6D2-82F6-447E-A10C-B35A7B9C9A84}"/>
              </a:ext>
            </a:extLst>
          </p:cNvPr>
          <p:cNvSpPr/>
          <p:nvPr/>
        </p:nvSpPr>
        <p:spPr>
          <a:xfrm>
            <a:off x="9163104" y="5074555"/>
            <a:ext cx="648072" cy="3568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7" name="Rectangle 16">
            <a:extLst>
              <a:ext uri="{FF2B5EF4-FFF2-40B4-BE49-F238E27FC236}">
                <a16:creationId xmlns:a16="http://schemas.microsoft.com/office/drawing/2014/main" id="{3188459C-01A0-4FD0-A3D0-7B122F752FA5}"/>
              </a:ext>
            </a:extLst>
          </p:cNvPr>
          <p:cNvSpPr/>
          <p:nvPr/>
        </p:nvSpPr>
        <p:spPr>
          <a:xfrm>
            <a:off x="9163104" y="5560918"/>
            <a:ext cx="648072" cy="3568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8" name="Rectangle 17">
            <a:extLst>
              <a:ext uri="{FF2B5EF4-FFF2-40B4-BE49-F238E27FC236}">
                <a16:creationId xmlns:a16="http://schemas.microsoft.com/office/drawing/2014/main" id="{90898F69-B884-4D0A-A076-A3F0A02AACF4}"/>
              </a:ext>
            </a:extLst>
          </p:cNvPr>
          <p:cNvSpPr/>
          <p:nvPr/>
        </p:nvSpPr>
        <p:spPr>
          <a:xfrm>
            <a:off x="10337659" y="4354310"/>
            <a:ext cx="648072" cy="3568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9" name="Rectangle 18">
            <a:extLst>
              <a:ext uri="{FF2B5EF4-FFF2-40B4-BE49-F238E27FC236}">
                <a16:creationId xmlns:a16="http://schemas.microsoft.com/office/drawing/2014/main" id="{78E99350-2CB7-463A-AB0D-CCB7774DFAB3}"/>
              </a:ext>
            </a:extLst>
          </p:cNvPr>
          <p:cNvSpPr/>
          <p:nvPr/>
        </p:nvSpPr>
        <p:spPr>
          <a:xfrm>
            <a:off x="10337659" y="4836206"/>
            <a:ext cx="648072" cy="3568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20" name="Rectangle 19">
            <a:extLst>
              <a:ext uri="{FF2B5EF4-FFF2-40B4-BE49-F238E27FC236}">
                <a16:creationId xmlns:a16="http://schemas.microsoft.com/office/drawing/2014/main" id="{B26722FB-FDEF-40D2-B92B-B179C649959D}"/>
              </a:ext>
            </a:extLst>
          </p:cNvPr>
          <p:cNvSpPr/>
          <p:nvPr/>
        </p:nvSpPr>
        <p:spPr>
          <a:xfrm>
            <a:off x="9735362" y="1881072"/>
            <a:ext cx="648072" cy="356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Tree>
    <p:extLst>
      <p:ext uri="{BB962C8B-B14F-4D97-AF65-F5344CB8AC3E}">
        <p14:creationId xmlns:p14="http://schemas.microsoft.com/office/powerpoint/2010/main" val="74218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3CB27D-0189-40F5-832C-B63FC9FFD19E}"/>
              </a:ext>
            </a:extLst>
          </p:cNvPr>
          <p:cNvSpPr>
            <a:spLocks noGrp="1"/>
          </p:cNvSpPr>
          <p:nvPr>
            <p:ph type="title"/>
          </p:nvPr>
        </p:nvSpPr>
        <p:spPr>
          <a:xfrm>
            <a:off x="1218882" y="332656"/>
            <a:ext cx="4875530" cy="1215256"/>
          </a:xfrm>
        </p:spPr>
        <p:txBody>
          <a:bodyPr>
            <a:normAutofit fontScale="90000"/>
          </a:bodyPr>
          <a:lstStyle/>
          <a:p>
            <a:r>
              <a:rPr lang="en-US" sz="2800" cap="none" dirty="0"/>
              <a:t>2-bit Local branch predictor</a:t>
            </a:r>
            <a:br>
              <a:rPr lang="en-US" sz="2800" cap="none" dirty="0"/>
            </a:br>
            <a:endParaRPr lang="en-IN" dirty="0"/>
          </a:p>
        </p:txBody>
      </p:sp>
      <p:sp>
        <p:nvSpPr>
          <p:cNvPr id="8" name="Text Placeholder 7">
            <a:extLst>
              <a:ext uri="{FF2B5EF4-FFF2-40B4-BE49-F238E27FC236}">
                <a16:creationId xmlns:a16="http://schemas.microsoft.com/office/drawing/2014/main" id="{4A6139C8-1408-4D5B-94D1-D25808DC4AF2}"/>
              </a:ext>
            </a:extLst>
          </p:cNvPr>
          <p:cNvSpPr>
            <a:spLocks noGrp="1"/>
          </p:cNvSpPr>
          <p:nvPr>
            <p:ph type="body" sz="half" idx="2"/>
          </p:nvPr>
        </p:nvSpPr>
        <p:spPr>
          <a:xfrm>
            <a:off x="1218881" y="1412776"/>
            <a:ext cx="9751061" cy="4759424"/>
          </a:xfrm>
        </p:spPr>
        <p:txBody>
          <a:bodyPr/>
          <a:lstStyle/>
          <a:p>
            <a:pPr marL="342900" indent="-342900">
              <a:buFont typeface="Arial" panose="020B0604020202020204" pitchFamily="34" charset="0"/>
              <a:buChar char="•"/>
            </a:pPr>
            <a:r>
              <a:rPr lang="en-US" dirty="0"/>
              <a:t>Correlates the outcomes taken in past by the same branch</a:t>
            </a:r>
          </a:p>
          <a:p>
            <a:pPr marL="342900" indent="-342900">
              <a:buFont typeface="Arial" panose="020B0604020202020204" pitchFamily="34" charset="0"/>
              <a:buChar char="•"/>
            </a:pPr>
            <a:r>
              <a:rPr lang="en-US" dirty="0"/>
              <a:t>Implements a local predictor that uses the PC to index into a table of saturating counters</a:t>
            </a:r>
            <a:endParaRPr lang="en-IN" dirty="0"/>
          </a:p>
          <a:p>
            <a:pPr marL="342900" indent="-342900">
              <a:buFont typeface="Arial" panose="020B0604020202020204" pitchFamily="34" charset="0"/>
              <a:buChar char="•"/>
            </a:pPr>
            <a:r>
              <a:rPr lang="en-US" dirty="0"/>
              <a:t>Makes use of temporal locality which works well for loops</a:t>
            </a:r>
            <a:endParaRPr lang="en-IN" dirty="0"/>
          </a:p>
          <a:p>
            <a:pPr marL="342900" indent="-342900">
              <a:buFont typeface="Arial" panose="020B0604020202020204" pitchFamily="34" charset="0"/>
              <a:buChar char="•"/>
            </a:pPr>
            <a:r>
              <a:rPr lang="en-US" dirty="0"/>
              <a:t>It has a separate history buffer for each conditional jump instruction known as a Branch history table (BHT)</a:t>
            </a:r>
          </a:p>
          <a:p>
            <a:pPr marL="342900" indent="-342900">
              <a:buFont typeface="Arial" panose="020B0604020202020204" pitchFamily="34" charset="0"/>
              <a:buChar char="•"/>
            </a:pPr>
            <a:r>
              <a:rPr lang="en-IN" dirty="0"/>
              <a:t>Value of saturating counters determine the local prediction</a:t>
            </a:r>
          </a:p>
          <a:p>
            <a:pPr marL="342900" indent="-342900">
              <a:buFont typeface="Arial" panose="020B0604020202020204" pitchFamily="34" charset="0"/>
              <a:buChar char="•"/>
            </a:pPr>
            <a:endParaRPr lang="en-US" dirty="0"/>
          </a:p>
        </p:txBody>
      </p:sp>
      <p:sp>
        <p:nvSpPr>
          <p:cNvPr id="2" name="Footer Placeholder 1">
            <a:extLst>
              <a:ext uri="{FF2B5EF4-FFF2-40B4-BE49-F238E27FC236}">
                <a16:creationId xmlns:a16="http://schemas.microsoft.com/office/drawing/2014/main" id="{024E44F8-9FEB-4DA4-B9CB-04774997FC94}"/>
              </a:ext>
            </a:extLst>
          </p:cNvPr>
          <p:cNvSpPr>
            <a:spLocks noGrp="1"/>
          </p:cNvSpPr>
          <p:nvPr>
            <p:ph type="ftr" sz="quarter" idx="11"/>
          </p:nvPr>
        </p:nvSpPr>
        <p:spPr>
          <a:xfrm>
            <a:off x="3453500" y="6356352"/>
            <a:ext cx="5737255" cy="365125"/>
          </a:xfrm>
        </p:spPr>
        <p:txBody>
          <a:bodyPr/>
          <a:lstStyle/>
          <a:p>
            <a:r>
              <a:rPr lang="en-US" dirty="0"/>
              <a:t>Branch Predictor CE6304 Fall 2021- Gem5</a:t>
            </a:r>
          </a:p>
          <a:p>
            <a:r>
              <a:rPr lang="en-US" dirty="0"/>
              <a:t>Fig source: www.researchgate.net &amp; </a:t>
            </a:r>
            <a:r>
              <a:rPr lang="en-IN" cap="none" dirty="0"/>
              <a:t>http://pages.cs.wisc.edu/~swilson/gem5-docs/</a:t>
            </a:r>
          </a:p>
          <a:p>
            <a:endParaRPr lang="en-US" dirty="0"/>
          </a:p>
        </p:txBody>
      </p:sp>
      <p:pic>
        <p:nvPicPr>
          <p:cNvPr id="10" name="Picture 9">
            <a:extLst>
              <a:ext uri="{FF2B5EF4-FFF2-40B4-BE49-F238E27FC236}">
                <a16:creationId xmlns:a16="http://schemas.microsoft.com/office/drawing/2014/main" id="{F722EF89-382C-4052-B5AF-0A6961722761}"/>
              </a:ext>
            </a:extLst>
          </p:cNvPr>
          <p:cNvPicPr>
            <a:picLocks noChangeAspect="1"/>
          </p:cNvPicPr>
          <p:nvPr/>
        </p:nvPicPr>
        <p:blipFill>
          <a:blip r:embed="rId2"/>
          <a:stretch>
            <a:fillRect/>
          </a:stretch>
        </p:blipFill>
        <p:spPr>
          <a:xfrm>
            <a:off x="7663506" y="4149080"/>
            <a:ext cx="3306436" cy="1997562"/>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8281A643-7D71-47D5-935D-F3A368662E27}"/>
              </a:ext>
            </a:extLst>
          </p:cNvPr>
          <p:cNvPicPr>
            <a:picLocks noChangeAspect="1"/>
          </p:cNvPicPr>
          <p:nvPr/>
        </p:nvPicPr>
        <p:blipFill>
          <a:blip r:embed="rId3"/>
          <a:stretch>
            <a:fillRect/>
          </a:stretch>
        </p:blipFill>
        <p:spPr>
          <a:xfrm>
            <a:off x="1557908" y="4270217"/>
            <a:ext cx="3295650" cy="1876425"/>
          </a:xfrm>
          <a:prstGeom prst="rect">
            <a:avLst/>
          </a:prstGeom>
        </p:spPr>
      </p:pic>
    </p:spTree>
    <p:extLst>
      <p:ext uri="{BB962C8B-B14F-4D97-AF65-F5344CB8AC3E}">
        <p14:creationId xmlns:p14="http://schemas.microsoft.com/office/powerpoint/2010/main" val="208290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A37C1-9CA0-4C0B-B5AF-B9A6A5BCADEF}"/>
              </a:ext>
            </a:extLst>
          </p:cNvPr>
          <p:cNvSpPr>
            <a:spLocks noGrp="1"/>
          </p:cNvSpPr>
          <p:nvPr>
            <p:ph type="title"/>
          </p:nvPr>
        </p:nvSpPr>
        <p:spPr>
          <a:xfrm>
            <a:off x="1053852" y="-208991"/>
            <a:ext cx="10360501" cy="1223963"/>
          </a:xfrm>
        </p:spPr>
        <p:txBody>
          <a:bodyPr>
            <a:normAutofit/>
          </a:bodyPr>
          <a:lstStyle/>
          <a:p>
            <a:r>
              <a:rPr lang="en-US" sz="2400" cap="none" dirty="0">
                <a:solidFill>
                  <a:schemeClr val="accent1"/>
                </a:solidFill>
              </a:rPr>
              <a:t>2-bit Local branch predictor (con’t)</a:t>
            </a:r>
            <a:endParaRPr lang="en-IN" sz="2400" dirty="0">
              <a:solidFill>
                <a:schemeClr val="accent1"/>
              </a:solidFill>
            </a:endParaRPr>
          </a:p>
        </p:txBody>
      </p:sp>
      <p:sp>
        <p:nvSpPr>
          <p:cNvPr id="5" name="Content Placeholder 4">
            <a:extLst>
              <a:ext uri="{FF2B5EF4-FFF2-40B4-BE49-F238E27FC236}">
                <a16:creationId xmlns:a16="http://schemas.microsoft.com/office/drawing/2014/main" id="{C84638B5-C6E8-4E65-999D-907A4FA374D8}"/>
              </a:ext>
            </a:extLst>
          </p:cNvPr>
          <p:cNvSpPr>
            <a:spLocks noGrp="1"/>
          </p:cNvSpPr>
          <p:nvPr>
            <p:ph idx="1"/>
          </p:nvPr>
        </p:nvSpPr>
        <p:spPr>
          <a:xfrm>
            <a:off x="1094926" y="1197864"/>
            <a:ext cx="10360501" cy="4462272"/>
          </a:xfrm>
        </p:spPr>
        <p:txBody>
          <a:bodyPr>
            <a:normAutofit/>
          </a:bodyPr>
          <a:lstStyle/>
          <a:p>
            <a:r>
              <a:rPr lang="en-US" sz="2000" dirty="0"/>
              <a:t>The outcome of the branch is stored (In local history register) and serves as the entry to the Local history table, for 2 bit predictors, last 2 branches are relevant</a:t>
            </a:r>
          </a:p>
          <a:p>
            <a:r>
              <a:rPr lang="en-IN" sz="2000" dirty="0"/>
              <a:t>Each of the branch’s local history pattern has a Pattern history table associated with it which contains the branch prediction value</a:t>
            </a:r>
          </a:p>
          <a:p>
            <a:r>
              <a:rPr lang="en-IN" sz="2000" dirty="0"/>
              <a:t>2bit local branch predictor has 2 bit state machine which implies change prediction only on 2 consecutive mispredictions</a:t>
            </a:r>
          </a:p>
          <a:p>
            <a:r>
              <a:rPr lang="en-IN" sz="2000" dirty="0"/>
              <a:t>Drawbacks</a:t>
            </a:r>
          </a:p>
          <a:p>
            <a:pPr lvl="1"/>
            <a:r>
              <a:rPr lang="en-IN" sz="1600" dirty="0"/>
              <a:t>Other branches might direct to the same entry</a:t>
            </a:r>
          </a:p>
          <a:p>
            <a:pPr lvl="1"/>
            <a:r>
              <a:rPr lang="en-IN" sz="1600" dirty="0"/>
              <a:t>Branch prediction rates saturates at 97%</a:t>
            </a:r>
          </a:p>
          <a:p>
            <a:pPr lvl="1"/>
            <a:r>
              <a:rPr lang="en-IN" sz="1600" dirty="0"/>
              <a:t>History of other branches are same and might map </a:t>
            </a:r>
          </a:p>
          <a:p>
            <a:pPr marL="377886" lvl="1" indent="0">
              <a:buNone/>
            </a:pPr>
            <a:r>
              <a:rPr lang="en-IN" sz="1600" dirty="0"/>
              <a:t>     to the same counter entry</a:t>
            </a:r>
          </a:p>
          <a:p>
            <a:endParaRPr lang="en-IN" sz="2000" dirty="0"/>
          </a:p>
        </p:txBody>
      </p:sp>
      <p:sp>
        <p:nvSpPr>
          <p:cNvPr id="2" name="Footer Placeholder 1">
            <a:extLst>
              <a:ext uri="{FF2B5EF4-FFF2-40B4-BE49-F238E27FC236}">
                <a16:creationId xmlns:a16="http://schemas.microsoft.com/office/drawing/2014/main" id="{C01D2D75-38E7-4CF9-8322-3ED08FB4AFC1}"/>
              </a:ext>
            </a:extLst>
          </p:cNvPr>
          <p:cNvSpPr>
            <a:spLocks noGrp="1"/>
          </p:cNvSpPr>
          <p:nvPr>
            <p:ph type="ftr" sz="quarter" idx="11"/>
          </p:nvPr>
        </p:nvSpPr>
        <p:spPr/>
        <p:txBody>
          <a:bodyPr/>
          <a:lstStyle/>
          <a:p>
            <a:r>
              <a:rPr lang="en-US"/>
              <a:t>Branch Predictor CE6304 Fall 2021- Gem5, Fig source: https://stackoverflow.com/</a:t>
            </a:r>
          </a:p>
        </p:txBody>
      </p:sp>
      <p:pic>
        <p:nvPicPr>
          <p:cNvPr id="2050" name="Picture 2" descr="enter image description here">
            <a:extLst>
              <a:ext uri="{FF2B5EF4-FFF2-40B4-BE49-F238E27FC236}">
                <a16:creationId xmlns:a16="http://schemas.microsoft.com/office/drawing/2014/main" id="{B23339D0-D7BC-4EEA-B389-5C71D8091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377" y="3768418"/>
            <a:ext cx="4860607" cy="258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22891C-7437-4BBE-9284-0D14C97BF951}"/>
              </a:ext>
            </a:extLst>
          </p:cNvPr>
          <p:cNvSpPr>
            <a:spLocks noGrp="1"/>
          </p:cNvSpPr>
          <p:nvPr>
            <p:ph type="title"/>
          </p:nvPr>
        </p:nvSpPr>
        <p:spPr>
          <a:xfrm>
            <a:off x="1190791" y="-230289"/>
            <a:ext cx="10360501" cy="1223963"/>
          </a:xfrm>
        </p:spPr>
        <p:txBody>
          <a:bodyPr>
            <a:normAutofit/>
          </a:bodyPr>
          <a:lstStyle/>
          <a:p>
            <a:r>
              <a:rPr lang="en-US" sz="2400" cap="none" dirty="0">
                <a:solidFill>
                  <a:schemeClr val="accent1"/>
                </a:solidFill>
              </a:rPr>
              <a:t>Bi-mode Predictor</a:t>
            </a:r>
            <a:endParaRPr lang="en-IN" sz="2400" dirty="0">
              <a:solidFill>
                <a:schemeClr val="accent1"/>
              </a:solidFill>
            </a:endParaRPr>
          </a:p>
        </p:txBody>
      </p:sp>
      <p:sp>
        <p:nvSpPr>
          <p:cNvPr id="6" name="Content Placeholder 5">
            <a:extLst>
              <a:ext uri="{FF2B5EF4-FFF2-40B4-BE49-F238E27FC236}">
                <a16:creationId xmlns:a16="http://schemas.microsoft.com/office/drawing/2014/main" id="{18E62F05-CF82-44F1-8E7A-47D4E0C3C918}"/>
              </a:ext>
            </a:extLst>
          </p:cNvPr>
          <p:cNvSpPr>
            <a:spLocks noGrp="1"/>
          </p:cNvSpPr>
          <p:nvPr>
            <p:ph idx="1"/>
          </p:nvPr>
        </p:nvSpPr>
        <p:spPr>
          <a:xfrm>
            <a:off x="1226728" y="1197864"/>
            <a:ext cx="10360501" cy="5158488"/>
          </a:xfrm>
        </p:spPr>
        <p:txBody>
          <a:bodyPr>
            <a:normAutofit/>
          </a:bodyPr>
          <a:lstStyle/>
          <a:p>
            <a:r>
              <a:rPr lang="en-US" sz="2000" dirty="0"/>
              <a:t>It’s type of dynamic branch predictor which divides the prediction tables into two halves </a:t>
            </a:r>
            <a:r>
              <a:rPr lang="en-IN" sz="2000" dirty="0"/>
              <a:t>and selects the appropriate half for prediction</a:t>
            </a:r>
          </a:p>
          <a:p>
            <a:r>
              <a:rPr lang="en-US" sz="2000" dirty="0"/>
              <a:t>It preserves the merits of global history based prediction while reducing destructive aliasing and, as a result, improving prediction accuracy</a:t>
            </a:r>
          </a:p>
          <a:p>
            <a:r>
              <a:rPr lang="en-IN" sz="2000" dirty="0"/>
              <a:t>Second level counter is divided into two halves</a:t>
            </a:r>
          </a:p>
          <a:p>
            <a:r>
              <a:rPr lang="en-IN" sz="2000" dirty="0"/>
              <a:t>Branch PC is used to provide final selection for these two second level counters</a:t>
            </a:r>
          </a:p>
          <a:p>
            <a:pPr marL="0" indent="0">
              <a:buNone/>
            </a:pPr>
            <a:endParaRPr lang="en-IN" sz="2000" dirty="0"/>
          </a:p>
        </p:txBody>
      </p:sp>
      <p:sp>
        <p:nvSpPr>
          <p:cNvPr id="2" name="Footer Placeholder 1">
            <a:extLst>
              <a:ext uri="{FF2B5EF4-FFF2-40B4-BE49-F238E27FC236}">
                <a16:creationId xmlns:a16="http://schemas.microsoft.com/office/drawing/2014/main" id="{A1BBE136-D495-45DA-A5D7-C896991CB5C3}"/>
              </a:ext>
            </a:extLst>
          </p:cNvPr>
          <p:cNvSpPr>
            <a:spLocks noGrp="1"/>
          </p:cNvSpPr>
          <p:nvPr>
            <p:ph type="ftr" sz="quarter" idx="11"/>
          </p:nvPr>
        </p:nvSpPr>
        <p:spPr/>
        <p:txBody>
          <a:bodyPr/>
          <a:lstStyle/>
          <a:p>
            <a:r>
              <a:rPr lang="en-US" dirty="0"/>
              <a:t>Branch Predictor CE6304 Fall 2021- Gem5</a:t>
            </a:r>
          </a:p>
          <a:p>
            <a:r>
              <a:rPr lang="en-US" dirty="0"/>
              <a:t>Fig Source : www.semanticscholar.org</a:t>
            </a:r>
          </a:p>
        </p:txBody>
      </p:sp>
      <p:pic>
        <p:nvPicPr>
          <p:cNvPr id="8" name="Picture 7">
            <a:extLst>
              <a:ext uri="{FF2B5EF4-FFF2-40B4-BE49-F238E27FC236}">
                <a16:creationId xmlns:a16="http://schemas.microsoft.com/office/drawing/2014/main" id="{C8BE65D2-E0BD-4244-9DFC-F6E0E58EDA23}"/>
              </a:ext>
            </a:extLst>
          </p:cNvPr>
          <p:cNvPicPr>
            <a:picLocks noChangeAspect="1"/>
          </p:cNvPicPr>
          <p:nvPr/>
        </p:nvPicPr>
        <p:blipFill>
          <a:blip r:embed="rId2"/>
          <a:stretch>
            <a:fillRect/>
          </a:stretch>
        </p:blipFill>
        <p:spPr>
          <a:xfrm>
            <a:off x="7664887" y="3721838"/>
            <a:ext cx="3886405" cy="2629916"/>
          </a:xfrm>
          <a:prstGeom prst="rect">
            <a:avLst/>
          </a:prstGeom>
        </p:spPr>
      </p:pic>
    </p:spTree>
    <p:extLst>
      <p:ext uri="{BB962C8B-B14F-4D97-AF65-F5344CB8AC3E}">
        <p14:creationId xmlns:p14="http://schemas.microsoft.com/office/powerpoint/2010/main" val="359027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22891C-7437-4BBE-9284-0D14C97BF951}"/>
              </a:ext>
            </a:extLst>
          </p:cNvPr>
          <p:cNvSpPr>
            <a:spLocks noGrp="1"/>
          </p:cNvSpPr>
          <p:nvPr>
            <p:ph type="title"/>
          </p:nvPr>
        </p:nvSpPr>
        <p:spPr>
          <a:xfrm>
            <a:off x="1190791" y="-230289"/>
            <a:ext cx="10360501" cy="1223963"/>
          </a:xfrm>
        </p:spPr>
        <p:txBody>
          <a:bodyPr>
            <a:normAutofit/>
          </a:bodyPr>
          <a:lstStyle/>
          <a:p>
            <a:r>
              <a:rPr lang="en-US" sz="2400" cap="none" dirty="0">
                <a:solidFill>
                  <a:schemeClr val="accent1"/>
                </a:solidFill>
              </a:rPr>
              <a:t>Tournament Predictor</a:t>
            </a:r>
            <a:endParaRPr lang="en-IN" sz="2400" cap="none" dirty="0">
              <a:solidFill>
                <a:schemeClr val="accent1"/>
              </a:solidFill>
            </a:endParaRPr>
          </a:p>
        </p:txBody>
      </p:sp>
      <p:sp>
        <p:nvSpPr>
          <p:cNvPr id="6" name="Content Placeholder 5">
            <a:extLst>
              <a:ext uri="{FF2B5EF4-FFF2-40B4-BE49-F238E27FC236}">
                <a16:creationId xmlns:a16="http://schemas.microsoft.com/office/drawing/2014/main" id="{18E62F05-CF82-44F1-8E7A-47D4E0C3C918}"/>
              </a:ext>
            </a:extLst>
          </p:cNvPr>
          <p:cNvSpPr>
            <a:spLocks noGrp="1"/>
          </p:cNvSpPr>
          <p:nvPr>
            <p:ph idx="1"/>
          </p:nvPr>
        </p:nvSpPr>
        <p:spPr>
          <a:xfrm>
            <a:off x="1226728" y="1197864"/>
            <a:ext cx="10360501" cy="5158488"/>
          </a:xfrm>
        </p:spPr>
        <p:txBody>
          <a:bodyPr>
            <a:normAutofit/>
          </a:bodyPr>
          <a:lstStyle/>
          <a:p>
            <a:r>
              <a:rPr lang="en-US" sz="2000" dirty="0"/>
              <a:t>Considers both local and global branch predictors and choose the better one as per branch</a:t>
            </a:r>
          </a:p>
          <a:p>
            <a:r>
              <a:rPr lang="en-US" sz="2000" dirty="0"/>
              <a:t>It selects between 1 local and 1 global information depending on their accuracy. </a:t>
            </a:r>
            <a:r>
              <a:rPr lang="en-IN" sz="2000" dirty="0"/>
              <a:t>Idea is, prediction bit of 2 bit counter tells which of the 2 predictors to be selected</a:t>
            </a:r>
            <a:endParaRPr lang="en-US" sz="2000" dirty="0"/>
          </a:p>
          <a:p>
            <a:r>
              <a:rPr lang="en-US" sz="2000" dirty="0"/>
              <a:t>Used in modern high performance cores</a:t>
            </a:r>
          </a:p>
          <a:p>
            <a:r>
              <a:rPr lang="en-IN" sz="2000" dirty="0"/>
              <a:t>It has better accuracy because it combines strength of two type of predictors</a:t>
            </a:r>
          </a:p>
          <a:p>
            <a:r>
              <a:rPr lang="en-IN" sz="2000" dirty="0"/>
              <a:t>It needs selector mechanism</a:t>
            </a:r>
          </a:p>
          <a:p>
            <a:r>
              <a:rPr lang="en-IN" sz="2000" dirty="0"/>
              <a:t>It has longer access latency</a:t>
            </a:r>
          </a:p>
        </p:txBody>
      </p:sp>
      <p:sp>
        <p:nvSpPr>
          <p:cNvPr id="2" name="Footer Placeholder 1">
            <a:extLst>
              <a:ext uri="{FF2B5EF4-FFF2-40B4-BE49-F238E27FC236}">
                <a16:creationId xmlns:a16="http://schemas.microsoft.com/office/drawing/2014/main" id="{A1BBE136-D495-45DA-A5D7-C896991CB5C3}"/>
              </a:ext>
            </a:extLst>
          </p:cNvPr>
          <p:cNvSpPr>
            <a:spLocks noGrp="1"/>
          </p:cNvSpPr>
          <p:nvPr>
            <p:ph type="ftr" sz="quarter" idx="11"/>
          </p:nvPr>
        </p:nvSpPr>
        <p:spPr/>
        <p:txBody>
          <a:bodyPr/>
          <a:lstStyle/>
          <a:p>
            <a:r>
              <a:rPr lang="en-US" dirty="0"/>
              <a:t>Branch Predictor CE6304 Fall 2021- Gem5</a:t>
            </a:r>
          </a:p>
          <a:p>
            <a:r>
              <a:rPr lang="en-US" dirty="0"/>
              <a:t>Fig Source : people.engr.ncsu.edu</a:t>
            </a:r>
          </a:p>
        </p:txBody>
      </p:sp>
      <p:pic>
        <p:nvPicPr>
          <p:cNvPr id="4" name="Picture 3">
            <a:extLst>
              <a:ext uri="{FF2B5EF4-FFF2-40B4-BE49-F238E27FC236}">
                <a16:creationId xmlns:a16="http://schemas.microsoft.com/office/drawing/2014/main" id="{C2C3E62C-DACE-4093-954E-6AB6287B5C08}"/>
              </a:ext>
            </a:extLst>
          </p:cNvPr>
          <p:cNvPicPr>
            <a:picLocks noChangeAspect="1"/>
          </p:cNvPicPr>
          <p:nvPr/>
        </p:nvPicPr>
        <p:blipFill>
          <a:blip r:embed="rId2"/>
          <a:stretch>
            <a:fillRect/>
          </a:stretch>
        </p:blipFill>
        <p:spPr>
          <a:xfrm>
            <a:off x="5590356" y="3429000"/>
            <a:ext cx="5772150" cy="2914650"/>
          </a:xfrm>
          <a:prstGeom prst="rect">
            <a:avLst/>
          </a:prstGeom>
        </p:spPr>
      </p:pic>
    </p:spTree>
    <p:extLst>
      <p:ext uri="{BB962C8B-B14F-4D97-AF65-F5344CB8AC3E}">
        <p14:creationId xmlns:p14="http://schemas.microsoft.com/office/powerpoint/2010/main" val="620867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A57ED34-90CF-4996-9547-1090AA023C1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2866</TotalTime>
  <Words>1876</Words>
  <Application>Microsoft Office PowerPoint</Application>
  <PresentationFormat>Custom</PresentationFormat>
  <Paragraphs>190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Yu Gothic UI Semibold</vt:lpstr>
      <vt:lpstr>Arial</vt:lpstr>
      <vt:lpstr>Calibri</vt:lpstr>
      <vt:lpstr>Tech 16x9</vt:lpstr>
      <vt:lpstr>Branch Predictor</vt:lpstr>
      <vt:lpstr>Contents</vt:lpstr>
      <vt:lpstr>Overview of Branch Predictors</vt:lpstr>
      <vt:lpstr>Motivation [Importance of BP]</vt:lpstr>
      <vt:lpstr>Branch Prediction Idea</vt:lpstr>
      <vt:lpstr>2-bit Local branch predictor </vt:lpstr>
      <vt:lpstr>2-bit Local branch predictor (con’t)</vt:lpstr>
      <vt:lpstr>Bi-mode Predictor</vt:lpstr>
      <vt:lpstr>Tournament Predictor</vt:lpstr>
      <vt:lpstr>Gem5</vt:lpstr>
      <vt:lpstr>Gem5 Setup</vt:lpstr>
      <vt:lpstr>Branch Predictors available in Gem5</vt:lpstr>
      <vt:lpstr>PowerPoint Presentation</vt:lpstr>
      <vt:lpstr>PowerPoint Presentation</vt:lpstr>
      <vt:lpstr> Adding BTB miss percentage </vt:lpstr>
      <vt:lpstr> Adding BTB miss percentage </vt:lpstr>
      <vt:lpstr>PowerPoint Presentation</vt:lpstr>
      <vt:lpstr>PowerPoint Presentation</vt:lpstr>
      <vt:lpstr>Terminologies</vt:lpstr>
      <vt:lpstr>PowerPoint Presentation</vt:lpstr>
      <vt:lpstr>Example of change of BTB entries and size of predictors in source code “BaseSimpleCPU.py” </vt:lpstr>
      <vt:lpstr>PowerPoint Presentation</vt:lpstr>
      <vt:lpstr>Result and Analysis</vt:lpstr>
      <vt:lpstr>PowerPoint Presentation</vt:lpstr>
      <vt:lpstr>PowerPoint Presentation</vt:lpstr>
      <vt:lpstr>Observation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Suchith NJ</dc:creator>
  <cp:lastModifiedBy>Suchith NJ</cp:lastModifiedBy>
  <cp:revision>178</cp:revision>
  <dcterms:created xsi:type="dcterms:W3CDTF">2021-10-31T17:46:31Z</dcterms:created>
  <dcterms:modified xsi:type="dcterms:W3CDTF">2021-11-08T05:40:55Z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