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3" r:id="rId3"/>
    <p:sldId id="268" r:id="rId4"/>
    <p:sldId id="260" r:id="rId5"/>
    <p:sldId id="259" r:id="rId6"/>
    <p:sldId id="266" r:id="rId7"/>
    <p:sldId id="267" r:id="rId8"/>
    <p:sldId id="261" r:id="rId9"/>
    <p:sldId id="264" r:id="rId10"/>
    <p:sldId id="265" r:id="rId11"/>
    <p:sldId id="269" r:id="rId12"/>
    <p:sldId id="270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8" autoAdjust="0"/>
    <p:restoredTop sz="94660"/>
  </p:normalViewPr>
  <p:slideViewPr>
    <p:cSldViewPr>
      <p:cViewPr varScale="1">
        <p:scale>
          <a:sx n="66" d="100"/>
          <a:sy n="66" d="100"/>
        </p:scale>
        <p:origin x="11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attachment.asp" TargetMode="External"/><Relationship Id="rId7" Type="http://schemas.openxmlformats.org/officeDocument/2006/relationships/hyperlink" Target="http://www.w3schools.com/cssref/pr_background-repeat.asp" TargetMode="External"/><Relationship Id="rId2" Type="http://schemas.openxmlformats.org/officeDocument/2006/relationships/hyperlink" Target="http://www.w3schools.com/cssref/css3_pr_background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background-position.asp" TargetMode="External"/><Relationship Id="rId5" Type="http://schemas.openxmlformats.org/officeDocument/2006/relationships/hyperlink" Target="http://www.w3schools.com/cssref/pr_background-image.asp" TargetMode="External"/><Relationship Id="rId4" Type="http://schemas.openxmlformats.org/officeDocument/2006/relationships/hyperlink" Target="http://www.w3schools.com/cssref/pr_background-color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transform.asp" TargetMode="External"/><Relationship Id="rId3" Type="http://schemas.openxmlformats.org/officeDocument/2006/relationships/hyperlink" Target="http://www.w3schools.com/cssref/pr_text_letter-spacing.asp" TargetMode="External"/><Relationship Id="rId7" Type="http://schemas.openxmlformats.org/officeDocument/2006/relationships/hyperlink" Target="http://www.w3schools.com/cssref/css3_pr_text-shadow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text_text-decoration.asp" TargetMode="External"/><Relationship Id="rId5" Type="http://schemas.openxmlformats.org/officeDocument/2006/relationships/hyperlink" Target="http://www.w3schools.com/cssref/pr_text_text-align.asp" TargetMode="External"/><Relationship Id="rId4" Type="http://schemas.openxmlformats.org/officeDocument/2006/relationships/hyperlink" Target="http://www.w3schools.com/cssref/pr_dim_line-height.asp" TargetMode="External"/><Relationship Id="rId9" Type="http://schemas.openxmlformats.org/officeDocument/2006/relationships/hyperlink" Target="http://www.w3schools.com/cssref/pr_text_word-spacing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family.asp" TargetMode="External"/><Relationship Id="rId7" Type="http://schemas.openxmlformats.org/officeDocument/2006/relationships/hyperlink" Target="http://www.w3schools.com/cssref/pr_font_weight.asp" TargetMode="External"/><Relationship Id="rId2" Type="http://schemas.openxmlformats.org/officeDocument/2006/relationships/hyperlink" Target="http://www.w3schools.com/cssref/pr_font_fon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font_font-variant.asp" TargetMode="External"/><Relationship Id="rId5" Type="http://schemas.openxmlformats.org/officeDocument/2006/relationships/hyperlink" Target="http://www.w3schools.com/cssref/pr_font_font-style.asp" TargetMode="External"/><Relationship Id="rId4" Type="http://schemas.openxmlformats.org/officeDocument/2006/relationships/hyperlink" Target="http://www.w3schools.com/cssref/pr_font_font-size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margin-bottom.asp" TargetMode="External"/><Relationship Id="rId2" Type="http://schemas.openxmlformats.org/officeDocument/2006/relationships/hyperlink" Target="http://www.w3schools.com/cssref/pr_margin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margin-top.asp" TargetMode="External"/><Relationship Id="rId5" Type="http://schemas.openxmlformats.org/officeDocument/2006/relationships/hyperlink" Target="http://www.w3schools.com/cssref/pr_margin-right.asp" TargetMode="External"/><Relationship Id="rId4" Type="http://schemas.openxmlformats.org/officeDocument/2006/relationships/hyperlink" Target="http://www.w3schools.com/cssref/pr_margin-left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padding-bottom.asp" TargetMode="External"/><Relationship Id="rId2" Type="http://schemas.openxmlformats.org/officeDocument/2006/relationships/hyperlink" Target="http://www.w3schools.com/cssref/pr_padding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padding-top.asp" TargetMode="External"/><Relationship Id="rId5" Type="http://schemas.openxmlformats.org/officeDocument/2006/relationships/hyperlink" Target="http://www.w3schools.com/cssref/pr_padding-right.asp" TargetMode="External"/><Relationship Id="rId4" Type="http://schemas.openxmlformats.org/officeDocument/2006/relationships/hyperlink" Target="http://www.w3schools.com/cssref/pr_padding-lef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>
                <a:latin typeface="Berlin Sans FB" pitchFamily="34" charset="0"/>
              </a:rPr>
              <a:t>CSS stands for Cascading Style Sheets.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>
                <a:latin typeface="Berlin Sans FB" pitchFamily="34" charset="0"/>
              </a:rPr>
              <a:t>It is used to define styles for the html elements.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>
                <a:latin typeface="Berlin Sans FB" pitchFamily="34" charset="0"/>
              </a:rPr>
              <a:t>Styles define how to display HTML elements.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>
                <a:latin typeface="Berlin Sans FB" pitchFamily="34" charset="0"/>
              </a:rPr>
              <a:t>Example: colors, fonts, borders, margins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Syntax</a:t>
            </a:r>
          </a:p>
        </p:txBody>
      </p:sp>
    </p:spTree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3) Class Selector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>
                <a:latin typeface="Candara" pitchFamily="34" charset="0"/>
              </a:rPr>
              <a:t>.</a:t>
            </a:r>
            <a:r>
              <a:rPr lang="en-US" sz="2400" i="1" dirty="0" err="1">
                <a:latin typeface="Candara" pitchFamily="34" charset="0"/>
              </a:rPr>
              <a:t>YourClassNameHere</a:t>
            </a:r>
            <a:endParaRPr lang="en-US" sz="2400" i="1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Background Properties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80023"/>
              </p:ext>
            </p:extLst>
          </p:nvPr>
        </p:nvGraphicFramePr>
        <p:xfrm>
          <a:off x="381000" y="1142999"/>
          <a:ext cx="7820025" cy="2807970"/>
        </p:xfrm>
        <a:graphic>
          <a:graphicData uri="http://schemas.openxmlformats.org/drawingml/2006/table">
            <a:tbl>
              <a:tblPr/>
              <a:tblGrid>
                <a:gridCol w="2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background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all the background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background-attachment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whether a background image is fixed or scrolls with the rest of the page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background-color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background color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background-image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background image for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background-position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starting position of a background image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background-repeat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Sets how a background image will be repeated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65211"/>
      </p:ext>
    </p:extLst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Text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68432"/>
              </p:ext>
            </p:extLst>
          </p:nvPr>
        </p:nvGraphicFramePr>
        <p:xfrm>
          <a:off x="533400" y="838200"/>
          <a:ext cx="8305800" cy="3248286"/>
        </p:xfrm>
        <a:graphic>
          <a:graphicData uri="http://schemas.openxmlformats.org/drawingml/2006/table">
            <a:tbl>
              <a:tblPr/>
              <a:tblGrid>
                <a:gridCol w="158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15443" marR="15443" marT="15443" marB="154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15443" marR="15443" marT="15443" marB="154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color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Sets the color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letter-spacing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Increases or decreases the space between characters in a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line-height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Sets the line height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text-align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Specifies the horizontal alignment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text-decoration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Specifies the decoration added to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text-shadow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Specifies the shadow effect added to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8"/>
                        </a:rPr>
                        <a:t>text-transform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Controls the capitalization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9"/>
                        </a:rPr>
                        <a:t>word-spacing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Increases or decreases the space between words in a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962418"/>
      </p:ext>
    </p:extLst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Font Properties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307"/>
              </p:ext>
            </p:extLst>
          </p:nvPr>
        </p:nvGraphicFramePr>
        <p:xfrm>
          <a:off x="457200" y="1143000"/>
          <a:ext cx="7820025" cy="305181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font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all the font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font-family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family for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font-size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size of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font-style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style for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font-variant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whether or not a text should be displayed in a small-caps font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font-weight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the weight of a font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33345"/>
      </p:ext>
    </p:extLst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Margin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50847"/>
              </p:ext>
            </p:extLst>
          </p:nvPr>
        </p:nvGraphicFramePr>
        <p:xfrm>
          <a:off x="228600" y="838200"/>
          <a:ext cx="7820025" cy="3192780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margin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 shorthand property for setting the margin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margin-bottom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bottom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margin-left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left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margin-right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right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margin-top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Sets the top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5000" y="4267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margin-top: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100px;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margin-bottom: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100px;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margin-right: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150px;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margin-left: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240"/>
      </p:ext>
    </p:extLst>
  </p:cSld>
  <p:clrMapOvr>
    <a:masterClrMapping/>
  </p:clrMapOvr>
  <p:transition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Margin Properties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45835"/>
              </p:ext>
            </p:extLst>
          </p:nvPr>
        </p:nvGraphicFramePr>
        <p:xfrm>
          <a:off x="471487" y="1302982"/>
          <a:ext cx="7820025" cy="3192780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padding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 shorthand property for setting all the padding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padding-bottom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bottom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padding-left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left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padding-right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right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padding-top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Sets the top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653431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CSS padding properties define the space between the element border and the element content.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4800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padding-top: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25px;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padding-right: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padding-bottom: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25px;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padding-left: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43249"/>
      </p:ext>
    </p:extLst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Syntax</a:t>
            </a:r>
          </a:p>
        </p:txBody>
      </p:sp>
      <p:pic>
        <p:nvPicPr>
          <p:cNvPr id="1026" name="Picture 2" descr="C:\Documents and Settings\Administrator\Desktop\select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22" y="1447800"/>
            <a:ext cx="8380078" cy="17526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914400" y="3505200"/>
            <a:ext cx="716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property name and a value, separated by a colon.</a:t>
            </a:r>
          </a:p>
          <a:p>
            <a:r>
              <a:rPr lang="en-US" dirty="0"/>
              <a:t>A CSS declaration always ends with a semicolon, and declaration groups are surrounded by curly braces: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Three Types of CSS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762001"/>
            <a:ext cx="8458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latin typeface="Berlin Sans FB" pitchFamily="34" charset="0"/>
              </a:rPr>
              <a:t>Inline Style Sheet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Styles will be defined in the tag itself, using </a:t>
            </a:r>
            <a:r>
              <a:rPr lang="en-US" sz="1400" b="1" dirty="0">
                <a:latin typeface="Berlin Sans FB" pitchFamily="34" charset="0"/>
              </a:rPr>
              <a:t>style</a:t>
            </a:r>
            <a:r>
              <a:rPr lang="en-US" sz="1400" dirty="0">
                <a:latin typeface="Berlin Sans FB" pitchFamily="34" charset="0"/>
              </a:rPr>
              <a:t> attribute.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Adds style to only current tag.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style=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"color:blue;margin-left:30px;"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This is a heading.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/h1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latin typeface="Berlin Sans FB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latin typeface="Berlin Sans FB" pitchFamily="34" charset="0"/>
              </a:rPr>
              <a:t>Internal Style Sheet: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Styles will be defined in the page itself, using </a:t>
            </a:r>
            <a:r>
              <a:rPr lang="en-US" sz="1400" b="1" dirty="0">
                <a:latin typeface="Berlin Sans FB" pitchFamily="34" charset="0"/>
              </a:rPr>
              <a:t>&lt;style&gt; </a:t>
            </a:r>
            <a:r>
              <a:rPr lang="en-US" sz="1400" dirty="0">
                <a:latin typeface="Berlin Sans FB" pitchFamily="34" charset="0"/>
              </a:rPr>
              <a:t>tag.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A52A2A"/>
                </a:solidFill>
                <a:latin typeface="Consolas"/>
              </a:rPr>
              <a:t>&lt;head&gt;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&lt;style&gt;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body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background-color: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linen;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h1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maroon;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margin-left: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40px;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 </a:t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&lt;/style&gt;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&lt;/head&gt;</a:t>
            </a:r>
            <a:endParaRPr lang="en-US" sz="1400" b="1" dirty="0">
              <a:latin typeface="Berlin Sans FB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latin typeface="Berlin Sans FB" pitchFamily="34" charset="0"/>
              </a:rPr>
              <a:t>External Style Sheet: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Styles will be defined in a .css file.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The .css file will be linked to the page, using </a:t>
            </a:r>
            <a:r>
              <a:rPr lang="en-US" sz="1400" b="1" dirty="0">
                <a:latin typeface="Berlin Sans FB" pitchFamily="34" charset="0"/>
              </a:rPr>
              <a:t>&lt;link&gt; </a:t>
            </a:r>
            <a:r>
              <a:rPr lang="en-US" sz="1400" dirty="0">
                <a:latin typeface="Berlin Sans FB" pitchFamily="34" charset="0"/>
              </a:rPr>
              <a:t>tag.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link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DC143C"/>
                </a:solidFill>
                <a:latin typeface="Consolas"/>
              </a:rPr>
              <a:t>rel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CD"/>
                </a:solidFill>
                <a:latin typeface="Consolas"/>
              </a:rPr>
              <a:t>stylesheet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type=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"text/</a:t>
            </a:r>
            <a:r>
              <a:rPr lang="en-US" sz="1400" dirty="0" err="1">
                <a:solidFill>
                  <a:srgbClr val="0000CD"/>
                </a:solidFill>
                <a:latin typeface="Consolas"/>
              </a:rPr>
              <a:t>css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DC143C"/>
                </a:solidFill>
                <a:latin typeface="Consolas"/>
              </a:rPr>
              <a:t>href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"mystyle.css"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/head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Comments in CSS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latin typeface="Berlin Sans FB" pitchFamily="34" charset="0"/>
              </a:rPr>
              <a:t>Comments are used to explain the code.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latin typeface="Berlin Sans FB" pitchFamily="34" charset="0"/>
              </a:rPr>
              <a:t>It will help you to edit the source code at a later date.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latin typeface="Berlin Sans FB" pitchFamily="34" charset="0"/>
              </a:rPr>
              <a:t>Comments will not be executed by browsers.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latin typeface="Berlin Sans FB" pitchFamily="34" charset="0"/>
              </a:rPr>
              <a:t>A CSS comment begins with </a:t>
            </a:r>
            <a:r>
              <a:rPr lang="en-US" sz="2800" b="1" dirty="0">
                <a:latin typeface="Berlin Sans FB" pitchFamily="34" charset="0"/>
              </a:rPr>
              <a:t>/*</a:t>
            </a:r>
            <a:r>
              <a:rPr lang="en-US" sz="2800" dirty="0">
                <a:latin typeface="Berlin Sans FB" pitchFamily="34" charset="0"/>
              </a:rPr>
              <a:t> and ends with </a:t>
            </a:r>
            <a:r>
              <a:rPr lang="en-US" sz="2800" b="1" dirty="0">
                <a:latin typeface="Berlin Sans FB" pitchFamily="34" charset="0"/>
              </a:rPr>
              <a:t>*/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3581400"/>
            <a:ext cx="8382000" cy="2590800"/>
          </a:xfrm>
          <a:prstGeom prst="roundRect">
            <a:avLst>
              <a:gd name="adj" fmla="val 11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ndara" pitchFamily="34" charset="0"/>
              </a:rPr>
              <a:t>/*specifies a common style for all the paragraphs*/</a:t>
            </a:r>
          </a:p>
          <a:p>
            <a:r>
              <a:rPr lang="en-US" sz="2400" dirty="0">
                <a:latin typeface="Candara" pitchFamily="34" charset="0"/>
              </a:rPr>
              <a:t>p</a:t>
            </a:r>
          </a:p>
          <a:p>
            <a:r>
              <a:rPr lang="en-US" sz="2400" dirty="0">
                <a:latin typeface="Candara" pitchFamily="34" charset="0"/>
              </a:rPr>
              <a:t>{</a:t>
            </a:r>
          </a:p>
          <a:p>
            <a:r>
              <a:rPr lang="en-US" sz="2400" dirty="0">
                <a:latin typeface="Candara" pitchFamily="34" charset="0"/>
              </a:rPr>
              <a:t>      color: black; </a:t>
            </a:r>
            <a:r>
              <a:rPr lang="en-US" sz="2400" b="1" dirty="0">
                <a:latin typeface="Candara" pitchFamily="34" charset="0"/>
              </a:rPr>
              <a:t>/*applies black color*/</a:t>
            </a:r>
          </a:p>
          <a:p>
            <a:r>
              <a:rPr lang="en-US" sz="2400" dirty="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Selectors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8300" y="262328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>
                <a:latin typeface="Candara" pitchFamily="34" charset="0"/>
              </a:rPr>
              <a:t>selector</a:t>
            </a:r>
          </a:p>
          <a:p>
            <a:pPr lvl="1"/>
            <a:r>
              <a:rPr lang="en-US" sz="2400" dirty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>
                <a:latin typeface="Candara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67881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selectors allow you to select and manipulate HTML element(s).</a:t>
            </a:r>
          </a:p>
          <a:p>
            <a:r>
              <a:rPr lang="en-US" dirty="0"/>
              <a:t>CSS selectors are used to "find" (or select) HTML elements based on their id, classes, types, attributes, values of attributes and much more.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Selector Types in CSS 2.1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257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Berlin Sans FB" pitchFamily="34" charset="0"/>
              </a:rPr>
              <a:t>A Selector is a syntax, which will select one or more elements on your html document.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Berlin Sans FB" pitchFamily="34" charset="0"/>
              </a:rPr>
              <a:t>Tag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Berlin Sans FB" pitchFamily="34" charset="0"/>
              </a:rPr>
              <a:t>Selects all the elements of a tag.</a:t>
            </a: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center;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red;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Berlin Sans FB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Berlin Sans FB" pitchFamily="34" charset="0"/>
              </a:rPr>
              <a:t>ID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Berlin Sans FB" pitchFamily="34" charset="0"/>
              </a:rPr>
              <a:t>Selects the element, that has a specific id.</a:t>
            </a:r>
          </a:p>
          <a:p>
            <a:pPr lvl="2">
              <a:spcAft>
                <a:spcPts val="600"/>
              </a:spcAft>
            </a:pPr>
            <a:r>
              <a:rPr lang="es-ES" sz="1600" dirty="0">
                <a:solidFill>
                  <a:srgbClr val="A52A2A"/>
                </a:solidFill>
                <a:latin typeface="Consolas"/>
              </a:rPr>
              <a:t>#para1 </a:t>
            </a:r>
            <a:r>
              <a:rPr lang="es-E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s-ES" sz="1600" dirty="0" err="1">
                <a:solidFill>
                  <a:srgbClr val="DC143C"/>
                </a:solidFill>
                <a:latin typeface="Consolas"/>
              </a:rPr>
              <a:t>text-align</a:t>
            </a:r>
            <a:r>
              <a:rPr lang="es-ES" sz="1600" dirty="0">
                <a:solidFill>
                  <a:srgbClr val="DC143C"/>
                </a:solidFill>
                <a:latin typeface="Consolas"/>
              </a:rPr>
              <a:t>:</a:t>
            </a:r>
            <a:r>
              <a:rPr lang="es-ES" sz="1600" dirty="0">
                <a:solidFill>
                  <a:srgbClr val="0000CD"/>
                </a:solidFill>
                <a:latin typeface="Consolas"/>
              </a:rPr>
              <a:t> center;</a:t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s-E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s-ES" sz="1600" dirty="0">
                <a:solidFill>
                  <a:srgbClr val="0000CD"/>
                </a:solidFill>
                <a:latin typeface="Consolas"/>
              </a:rPr>
              <a:t> red;</a:t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Berlin Sans FB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Berlin Sans FB" pitchFamily="34" charset="0"/>
              </a:rPr>
              <a:t>Class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Berlin Sans FB" pitchFamily="34" charset="0"/>
              </a:rPr>
              <a:t>Selects all the elements, with a specific class name.</a:t>
            </a: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A52A2A"/>
                </a:solidFill>
                <a:latin typeface="Consolas"/>
              </a:rPr>
              <a:t>.center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center;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red;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Berlin Sans FB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Grouping Selectors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h1, h2, 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center;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red;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1) Tag Selector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 err="1">
                <a:latin typeface="Candara" pitchFamily="34" charset="0"/>
              </a:rPr>
              <a:t>YourTagNameHere</a:t>
            </a:r>
            <a:endParaRPr lang="en-US" sz="2400" i="1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2) ID Selector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latin typeface="Candara" pitchFamily="34" charset="0"/>
              </a:rPr>
              <a:t>#</a:t>
            </a:r>
            <a:r>
              <a:rPr lang="en-US" sz="2400" i="1" dirty="0" err="1">
                <a:latin typeface="Candara" pitchFamily="34" charset="0"/>
              </a:rPr>
              <a:t>YourIDNameHere</a:t>
            </a:r>
            <a:endParaRPr lang="en-US" sz="2400" i="1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960</Words>
  <Application>Microsoft Office PowerPoint</Application>
  <PresentationFormat>On-screen Show (4:3)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Berlin Sans FB</vt:lpstr>
      <vt:lpstr>Berlin Sans FB Demi</vt:lpstr>
      <vt:lpstr>Calibri</vt:lpstr>
      <vt:lpstr>Candara</vt:lpstr>
      <vt:lpstr>Consolas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225</cp:revision>
  <dcterms:created xsi:type="dcterms:W3CDTF">2006-08-16T00:00:00Z</dcterms:created>
  <dcterms:modified xsi:type="dcterms:W3CDTF">2022-04-13T14:05:55Z</dcterms:modified>
</cp:coreProperties>
</file>