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42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8/9/2024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8/9/2024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8/9/2024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8/9/2024</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8/9/2024</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8/9/2024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8/9/2024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Transactions</a:t>
            </a:r>
          </a:p>
        </p:txBody>
      </p:sp>
      <p:sp>
        <p:nvSpPr>
          <p:cNvPr id="5" name="Content Placeholder 4"/>
          <p:cNvSpPr>
            <a:spLocks noGrp="1"/>
          </p:cNvSpPr>
          <p:nvPr>
            <p:ph sz="quarter" idx="1"/>
          </p:nvPr>
        </p:nvSpPr>
        <p:spPr/>
        <p:txBody>
          <a:bodyPr>
            <a:normAutofit fontScale="92500" lnSpcReduction="20000"/>
          </a:bodyPr>
          <a:lstStyle/>
          <a:p>
            <a:r>
              <a:rPr lang="en-US" dirty="0"/>
              <a:t>To ensure data integrity we implement transactions</a:t>
            </a:r>
          </a:p>
          <a:p>
            <a:r>
              <a:rPr lang="en-US" dirty="0"/>
              <a:t>Transactions are required when we execute sequence  of operations together as a single unit.</a:t>
            </a:r>
          </a:p>
          <a:p>
            <a:r>
              <a:rPr lang="en-US" dirty="0"/>
              <a:t>Transactions are two types in </a:t>
            </a:r>
            <a:r>
              <a:rPr lang="en-US" dirty="0" err="1"/>
              <a:t>sqlserver</a:t>
            </a:r>
            <a:endParaRPr lang="en-US" dirty="0"/>
          </a:p>
          <a:p>
            <a:pPr lvl="1"/>
            <a:r>
              <a:rPr lang="en-US" dirty="0"/>
              <a:t>Autocommit Transactions</a:t>
            </a:r>
          </a:p>
          <a:p>
            <a:pPr lvl="1"/>
            <a:r>
              <a:rPr lang="en-US" dirty="0"/>
              <a:t>Explicit Transactions</a:t>
            </a:r>
          </a:p>
          <a:p>
            <a:r>
              <a:rPr lang="en-US" dirty="0"/>
              <a:t>Autocommit Transactions: These are default Transaction mode in Sql Server. Based on Completeness of every T-Sql statement, transactions are automatically committed or rollbacked.A statement is committed if it is completed successfully and it is rolled back it encounters an error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Transactions</a:t>
            </a:r>
          </a:p>
        </p:txBody>
      </p:sp>
      <p:sp>
        <p:nvSpPr>
          <p:cNvPr id="5" name="Content Placeholder 4"/>
          <p:cNvSpPr>
            <a:spLocks noGrp="1"/>
          </p:cNvSpPr>
          <p:nvPr>
            <p:ph sz="quarter" idx="1"/>
          </p:nvPr>
        </p:nvSpPr>
        <p:spPr/>
        <p:txBody>
          <a:bodyPr>
            <a:normAutofit fontScale="85000" lnSpcReduction="20000"/>
          </a:bodyPr>
          <a:lstStyle/>
          <a:p>
            <a:r>
              <a:rPr lang="en-US" dirty="0">
                <a:solidFill>
                  <a:srgbClr val="C00000"/>
                </a:solidFill>
              </a:rPr>
              <a:t>Explicit Transaction: </a:t>
            </a:r>
            <a:r>
              <a:rPr lang="en-US" dirty="0"/>
              <a:t>Explicit Transactions were called user-defined Transactions.</a:t>
            </a:r>
          </a:p>
          <a:p>
            <a:r>
              <a:rPr lang="en-US" dirty="0"/>
              <a:t>Explicit Transactions are specified by the </a:t>
            </a:r>
          </a:p>
          <a:p>
            <a:pPr>
              <a:buNone/>
            </a:pPr>
            <a:r>
              <a:rPr lang="en-US" dirty="0">
                <a:solidFill>
                  <a:srgbClr val="C00000"/>
                </a:solidFill>
              </a:rPr>
              <a:t>BEGIN TRANSACTION </a:t>
            </a:r>
            <a:r>
              <a:rPr lang="en-US" dirty="0"/>
              <a:t>and </a:t>
            </a:r>
            <a:r>
              <a:rPr lang="en-US" dirty="0">
                <a:solidFill>
                  <a:srgbClr val="C00000"/>
                </a:solidFill>
              </a:rPr>
              <a:t>COMMIT TRANSACTION</a:t>
            </a:r>
          </a:p>
          <a:p>
            <a:r>
              <a:rPr lang="en-US" dirty="0">
                <a:solidFill>
                  <a:srgbClr val="C00000"/>
                </a:solidFill>
              </a:rPr>
              <a:t>BEGIN TRANSACTION </a:t>
            </a:r>
            <a:r>
              <a:rPr lang="en-US" dirty="0"/>
              <a:t>state the start of transaction</a:t>
            </a:r>
          </a:p>
          <a:p>
            <a:pPr>
              <a:buNone/>
            </a:pPr>
            <a:r>
              <a:rPr lang="en-US" dirty="0">
                <a:solidFill>
                  <a:srgbClr val="C00000"/>
                </a:solidFill>
              </a:rPr>
              <a:t>Syntax:</a:t>
            </a:r>
          </a:p>
          <a:p>
            <a:pPr>
              <a:buNone/>
            </a:pPr>
            <a:r>
              <a:rPr lang="en-US" dirty="0"/>
              <a:t>	Begin Transaction  (or) Begin Tran transaction_name</a:t>
            </a:r>
          </a:p>
          <a:p>
            <a:pPr lvl="0">
              <a:buClr>
                <a:srgbClr val="0BD0D9"/>
              </a:buClr>
            </a:pPr>
            <a:r>
              <a:rPr lang="en-US" dirty="0">
                <a:solidFill>
                  <a:srgbClr val="C00000"/>
                </a:solidFill>
              </a:rPr>
              <a:t>COMMIT TRANSACTION </a:t>
            </a:r>
            <a:r>
              <a:rPr lang="en-US" dirty="0">
                <a:solidFill>
                  <a:prstClr val="black"/>
                </a:solidFill>
              </a:rPr>
              <a:t>state the end of an explicit transaction this statement is used to end a transaction for which no errors were encountered during the transaction</a:t>
            </a:r>
          </a:p>
          <a:p>
            <a:pPr lvl="0">
              <a:buClr>
                <a:srgbClr val="0BD0D9"/>
              </a:buClr>
              <a:buNone/>
            </a:pPr>
            <a:r>
              <a:rPr lang="en-US" dirty="0">
                <a:solidFill>
                  <a:srgbClr val="C00000"/>
                </a:solidFill>
              </a:rPr>
              <a:t>Syntax:</a:t>
            </a:r>
          </a:p>
          <a:p>
            <a:pPr lvl="0">
              <a:buClr>
                <a:srgbClr val="0BD0D9"/>
              </a:buClr>
            </a:pPr>
            <a:r>
              <a:rPr lang="en-US" dirty="0">
                <a:solidFill>
                  <a:prstClr val="black"/>
                </a:solidFill>
              </a:rPr>
              <a:t>Commit Transaction (or) Commit Tran transaction_name</a:t>
            </a:r>
          </a:p>
          <a:p>
            <a:pPr lvl="1"/>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Transactions</a:t>
            </a:r>
          </a:p>
        </p:txBody>
      </p:sp>
      <p:sp>
        <p:nvSpPr>
          <p:cNvPr id="5" name="Content Placeholder 4"/>
          <p:cNvSpPr>
            <a:spLocks noGrp="1"/>
          </p:cNvSpPr>
          <p:nvPr>
            <p:ph sz="quarter" idx="1"/>
          </p:nvPr>
        </p:nvSpPr>
        <p:spPr/>
        <p:txBody>
          <a:bodyPr>
            <a:normAutofit fontScale="92500" lnSpcReduction="20000"/>
          </a:bodyPr>
          <a:lstStyle/>
          <a:p>
            <a:r>
              <a:rPr lang="en-US" dirty="0"/>
              <a:t>EX:</a:t>
            </a:r>
          </a:p>
          <a:p>
            <a:pPr lvl="1">
              <a:buNone/>
            </a:pPr>
            <a:r>
              <a:rPr lang="en-US" dirty="0">
                <a:solidFill>
                  <a:srgbClr val="C00000"/>
                </a:solidFill>
              </a:rPr>
              <a:t>Begin  Tran  </a:t>
            </a:r>
            <a:r>
              <a:rPr lang="en-US" dirty="0"/>
              <a:t>myTran</a:t>
            </a:r>
          </a:p>
          <a:p>
            <a:pPr lvl="1">
              <a:buNone/>
            </a:pPr>
            <a:r>
              <a:rPr lang="en-US" dirty="0"/>
              <a:t>Select * from products</a:t>
            </a:r>
          </a:p>
          <a:p>
            <a:pPr lvl="1">
              <a:buNone/>
            </a:pPr>
            <a:r>
              <a:rPr lang="en-US" dirty="0">
                <a:solidFill>
                  <a:srgbClr val="C00000"/>
                </a:solidFill>
              </a:rPr>
              <a:t>Commit Tran </a:t>
            </a:r>
            <a:r>
              <a:rPr lang="en-US" dirty="0"/>
              <a:t>myTran</a:t>
            </a:r>
          </a:p>
          <a:p>
            <a:pPr lvl="0">
              <a:buClr>
                <a:srgbClr val="0BD0D9"/>
              </a:buClr>
            </a:pPr>
            <a:r>
              <a:rPr lang="en-US" dirty="0">
                <a:solidFill>
                  <a:prstClr val="black"/>
                </a:solidFill>
              </a:rPr>
              <a:t>Reverting Transactions: There is a possibility that due to a problem all the statements of a transaction will not be successfully executed. For example, in case of power failure between two statements, one statement will be executed and not the other. This leaves the transaction in an invalid state. In such case ,to maintain consistency, you need to revert the statements that has been successfully execute</a:t>
            </a:r>
          </a:p>
          <a:p>
            <a:pPr lvl="1">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Transactions</a:t>
            </a:r>
          </a:p>
        </p:txBody>
      </p:sp>
      <p:sp>
        <p:nvSpPr>
          <p:cNvPr id="5" name="Content Placeholder 4"/>
          <p:cNvSpPr>
            <a:spLocks noGrp="1"/>
          </p:cNvSpPr>
          <p:nvPr>
            <p:ph sz="quarter" idx="1"/>
          </p:nvPr>
        </p:nvSpPr>
        <p:spPr/>
        <p:txBody>
          <a:bodyPr>
            <a:normAutofit/>
          </a:bodyPr>
          <a:lstStyle/>
          <a:p>
            <a:r>
              <a:rPr lang="en-US" dirty="0"/>
              <a:t>The ROLLBACK TRANSACTION statement rolls back an explicit Transaction to the beginning of the transaction.</a:t>
            </a:r>
          </a:p>
          <a:p>
            <a:pPr>
              <a:buNone/>
            </a:pPr>
            <a:r>
              <a:rPr lang="en-US" dirty="0"/>
              <a:t>Syntax:</a:t>
            </a:r>
          </a:p>
          <a:p>
            <a:pPr>
              <a:buNone/>
            </a:pPr>
            <a:r>
              <a:rPr lang="en-US" dirty="0"/>
              <a:t>	</a:t>
            </a:r>
            <a:r>
              <a:rPr lang="en-US" dirty="0">
                <a:solidFill>
                  <a:srgbClr val="C00000"/>
                </a:solidFill>
              </a:rPr>
              <a:t>Rollback Transaction</a:t>
            </a:r>
          </a:p>
          <a:p>
            <a:pPr>
              <a:buNone/>
            </a:pPr>
            <a:r>
              <a:rPr lang="en-US" dirty="0">
                <a:solidFill>
                  <a:srgbClr val="C00000"/>
                </a:solidFill>
              </a:rPr>
              <a:t>		or</a:t>
            </a:r>
          </a:p>
          <a:p>
            <a:pPr>
              <a:buNone/>
            </a:pPr>
            <a:r>
              <a:rPr lang="en-US" dirty="0">
                <a:solidFill>
                  <a:srgbClr val="C00000"/>
                </a:solidFill>
              </a:rPr>
              <a:t>	Rollback Tran transaction_name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Transactions</a:t>
            </a:r>
          </a:p>
        </p:txBody>
      </p:sp>
      <p:sp>
        <p:nvSpPr>
          <p:cNvPr id="5" name="Content Placeholder 4"/>
          <p:cNvSpPr>
            <a:spLocks noGrp="1"/>
          </p:cNvSpPr>
          <p:nvPr>
            <p:ph sz="quarter" idx="1"/>
          </p:nvPr>
        </p:nvSpPr>
        <p:spPr/>
        <p:txBody>
          <a:bodyPr>
            <a:normAutofit fontScale="92500" lnSpcReduction="20000"/>
          </a:bodyPr>
          <a:lstStyle/>
          <a:p>
            <a:r>
              <a:rPr lang="en-US" dirty="0">
                <a:solidFill>
                  <a:srgbClr val="C00000"/>
                </a:solidFill>
              </a:rPr>
              <a:t>Ex:</a:t>
            </a:r>
          </a:p>
          <a:p>
            <a:pPr lvl="1">
              <a:buNone/>
            </a:pPr>
            <a:r>
              <a:rPr lang="en-US" dirty="0">
                <a:solidFill>
                  <a:srgbClr val="C00000"/>
                </a:solidFill>
              </a:rPr>
              <a:t>Begin Transaction</a:t>
            </a:r>
          </a:p>
          <a:p>
            <a:pPr lvl="1">
              <a:buNone/>
            </a:pPr>
            <a:r>
              <a:rPr lang="en-US" dirty="0">
                <a:solidFill>
                  <a:srgbClr val="C00000"/>
                </a:solidFill>
              </a:rPr>
              <a:t>	Begin Try</a:t>
            </a:r>
          </a:p>
          <a:p>
            <a:pPr lvl="1">
              <a:buNone/>
            </a:pPr>
            <a:r>
              <a:rPr lang="en-US" dirty="0"/>
              <a:t>Update customer set amt=amt- wamt  where custid=@custid</a:t>
            </a:r>
          </a:p>
          <a:p>
            <a:pPr lvl="1">
              <a:buNone/>
            </a:pPr>
            <a:r>
              <a:rPr lang="en-US" dirty="0"/>
              <a:t>Update customer set amt=amt + damt where custid=@custid</a:t>
            </a:r>
          </a:p>
          <a:p>
            <a:pPr lvl="1">
              <a:buNone/>
            </a:pPr>
            <a:r>
              <a:rPr lang="en-US" dirty="0">
                <a:solidFill>
                  <a:srgbClr val="C00000"/>
                </a:solidFill>
              </a:rPr>
              <a:t>Commit Transaction</a:t>
            </a:r>
          </a:p>
          <a:p>
            <a:pPr lvl="1">
              <a:buNone/>
            </a:pPr>
            <a:r>
              <a:rPr lang="en-US" dirty="0">
                <a:solidFill>
                  <a:srgbClr val="C00000"/>
                </a:solidFill>
              </a:rPr>
              <a:t>Print </a:t>
            </a:r>
            <a:r>
              <a:rPr lang="en-US" dirty="0"/>
              <a:t>‘transaction executed’</a:t>
            </a:r>
          </a:p>
          <a:p>
            <a:pPr lvl="1">
              <a:buNone/>
            </a:pPr>
            <a:r>
              <a:rPr lang="en-US" dirty="0">
                <a:solidFill>
                  <a:srgbClr val="C00000"/>
                </a:solidFill>
              </a:rPr>
              <a:t>End try</a:t>
            </a:r>
          </a:p>
          <a:p>
            <a:pPr lvl="1">
              <a:buNone/>
            </a:pPr>
            <a:r>
              <a:rPr lang="en-US" dirty="0">
                <a:solidFill>
                  <a:srgbClr val="C00000"/>
                </a:solidFill>
              </a:rPr>
              <a:t>Begin catch</a:t>
            </a:r>
          </a:p>
          <a:p>
            <a:pPr lvl="1">
              <a:buNone/>
            </a:pPr>
            <a:r>
              <a:rPr lang="en-US" dirty="0">
                <a:solidFill>
                  <a:srgbClr val="C00000"/>
                </a:solidFill>
              </a:rPr>
              <a:t>Rollback Transaction</a:t>
            </a:r>
          </a:p>
          <a:p>
            <a:pPr lvl="1">
              <a:buNone/>
            </a:pPr>
            <a:r>
              <a:rPr lang="en-US" dirty="0">
                <a:solidFill>
                  <a:srgbClr val="C00000"/>
                </a:solidFill>
              </a:rPr>
              <a:t>Print </a:t>
            </a:r>
            <a:r>
              <a:rPr lang="en-US" dirty="0"/>
              <a:t>‘transaction rollbacked’</a:t>
            </a:r>
          </a:p>
          <a:p>
            <a:pPr lvl="1">
              <a:buNone/>
            </a:pPr>
            <a:r>
              <a:rPr lang="en-US" dirty="0">
                <a:solidFill>
                  <a:srgbClr val="C00000"/>
                </a:solidFill>
              </a:rPr>
              <a:t>End catch</a:t>
            </a:r>
          </a:p>
          <a:p>
            <a:pPr lvl="1">
              <a:buNone/>
            </a:pPr>
            <a:endParaRPr lang="en-US" dirty="0">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Transactions</a:t>
            </a:r>
          </a:p>
        </p:txBody>
      </p:sp>
      <p:sp>
        <p:nvSpPr>
          <p:cNvPr id="5" name="Content Placeholder 4"/>
          <p:cNvSpPr>
            <a:spLocks noGrp="1"/>
          </p:cNvSpPr>
          <p:nvPr>
            <p:ph sz="quarter" idx="1"/>
          </p:nvPr>
        </p:nvSpPr>
        <p:spPr/>
        <p:txBody>
          <a:bodyPr>
            <a:normAutofit/>
          </a:bodyPr>
          <a:lstStyle/>
          <a:p>
            <a:r>
              <a:rPr lang="en-US" dirty="0"/>
              <a:t>Locks: Locks are required when multiple </a:t>
            </a:r>
            <a:r>
              <a:rPr lang="en-US" dirty="0" err="1"/>
              <a:t>conncection</a:t>
            </a:r>
            <a:r>
              <a:rPr lang="en-US" dirty="0"/>
              <a:t> are trying to access the same database table or same database.</a:t>
            </a:r>
          </a:p>
          <a:p>
            <a:r>
              <a:rPr lang="en-US" dirty="0">
                <a:solidFill>
                  <a:prstClr val="black"/>
                </a:solidFill>
              </a:rPr>
              <a:t>Locks provide :</a:t>
            </a:r>
          </a:p>
          <a:p>
            <a:pPr lvl="1"/>
            <a:r>
              <a:rPr lang="en-US" dirty="0">
                <a:solidFill>
                  <a:prstClr val="black"/>
                </a:solidFill>
              </a:rPr>
              <a:t>Data integrity to the table</a:t>
            </a:r>
          </a:p>
          <a:p>
            <a:pPr lvl="0">
              <a:buClr>
                <a:srgbClr val="0BD0D9"/>
              </a:buClr>
            </a:pPr>
            <a:r>
              <a:rPr lang="en-US" dirty="0">
                <a:solidFill>
                  <a:prstClr val="black"/>
                </a:solidFill>
              </a:rPr>
              <a:t>Types of Locks:</a:t>
            </a:r>
          </a:p>
          <a:p>
            <a:pPr lvl="1">
              <a:buClr>
                <a:srgbClr val="0BD0D9"/>
              </a:buClr>
            </a:pPr>
            <a:r>
              <a:rPr lang="en-US" b="1" dirty="0"/>
              <a:t>Exclusive Lock X</a:t>
            </a:r>
          </a:p>
          <a:p>
            <a:pPr lvl="1">
              <a:buClr>
                <a:srgbClr val="0BD0D9"/>
              </a:buClr>
            </a:pPr>
            <a:r>
              <a:rPr lang="en-US" b="1" dirty="0"/>
              <a:t>Shared Lock S</a:t>
            </a:r>
          </a:p>
          <a:p>
            <a:pPr lvl="1">
              <a:buClr>
                <a:srgbClr val="0BD0D9"/>
              </a:buClr>
            </a:pPr>
            <a:r>
              <a:rPr lang="en-US" b="1"/>
              <a:t>Deadlocking</a:t>
            </a:r>
          </a:p>
          <a:p>
            <a:pPr lvl="1">
              <a:buClr>
                <a:srgbClr val="0BD0D9"/>
              </a:buClr>
            </a:pPr>
            <a:endParaRPr lang="en-US" dirty="0">
              <a:solidFill>
                <a:prstClr val="black"/>
              </a:solidFill>
            </a:endParaRPr>
          </a:p>
          <a:p>
            <a:pPr lvl="1">
              <a:buNone/>
            </a:pPr>
            <a:endParaRPr lang="en-US" dirty="0">
              <a:solidFill>
                <a:prstClr val="black"/>
              </a:solidFill>
            </a:endParaRPr>
          </a:p>
          <a:p>
            <a:pPr lvl="1">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3169</TotalTime>
  <Words>367</Words>
  <Application>Microsoft Office PowerPoint</Application>
  <PresentationFormat>On-screen Show (4:3)</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Tw Cen MT</vt:lpstr>
      <vt:lpstr>Wingdings</vt:lpstr>
      <vt:lpstr>Wingdings 2</vt:lpstr>
      <vt:lpstr>Median</vt:lpstr>
      <vt:lpstr>Transactions</vt:lpstr>
      <vt:lpstr>Transactions</vt:lpstr>
      <vt:lpstr>Transactions</vt:lpstr>
      <vt:lpstr>Transactions</vt:lpstr>
      <vt:lpstr>Transactions</vt:lpstr>
      <vt:lpstr>Transactions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Transactions</dc:title>
  <dc:creator/>
  <cp:lastModifiedBy>San San</cp:lastModifiedBy>
  <cp:revision>11</cp:revision>
  <dcterms:created xsi:type="dcterms:W3CDTF">2006-08-16T00:00:00Z</dcterms:created>
  <dcterms:modified xsi:type="dcterms:W3CDTF">2024-08-11T13:47:56Z</dcterms:modified>
</cp:coreProperties>
</file>