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256" r:id="rId2"/>
    <p:sldId id="281" r:id="rId3"/>
    <p:sldId id="310" r:id="rId4"/>
    <p:sldId id="334" r:id="rId5"/>
    <p:sldId id="335" r:id="rId6"/>
    <p:sldId id="257" r:id="rId7"/>
    <p:sldId id="273" r:id="rId8"/>
    <p:sldId id="276" r:id="rId9"/>
    <p:sldId id="274" r:id="rId10"/>
    <p:sldId id="275" r:id="rId11"/>
    <p:sldId id="285" r:id="rId12"/>
    <p:sldId id="292" r:id="rId13"/>
    <p:sldId id="282" r:id="rId14"/>
    <p:sldId id="284" r:id="rId15"/>
    <p:sldId id="295" r:id="rId16"/>
    <p:sldId id="298" r:id="rId17"/>
    <p:sldId id="333" r:id="rId18"/>
    <p:sldId id="299" r:id="rId19"/>
    <p:sldId id="336" r:id="rId20"/>
    <p:sldId id="312" r:id="rId21"/>
    <p:sldId id="329" r:id="rId22"/>
    <p:sldId id="337" r:id="rId23"/>
    <p:sldId id="339" r:id="rId24"/>
    <p:sldId id="340" r:id="rId25"/>
    <p:sldId id="338" r:id="rId26"/>
    <p:sldId id="341" r:id="rId27"/>
    <p:sldId id="342" r:id="rId28"/>
    <p:sldId id="277" r:id="rId29"/>
    <p:sldId id="27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4343" autoAdjust="0"/>
  </p:normalViewPr>
  <p:slideViewPr>
    <p:cSldViewPr snapToGrid="0">
      <p:cViewPr varScale="1">
        <p:scale>
          <a:sx n="65" d="100"/>
          <a:sy n="65" d="100"/>
        </p:scale>
        <p:origin x="792" y="4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20-06-2022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IN"/>
              <a:t>Hi to all</a:t>
            </a:r>
          </a:p>
        </p:txBody>
      </p:sp>
      <p:sp>
        <p:nvSpPr>
          <p:cNvPr id="5" name="Slide Number Placeholder 4"/>
          <p:cNvSpPr>
            <a:spLocks noGrp="1"/>
          </p:cNvSpPr>
          <p:nvPr>
            <p:ph type="sldNum" sz="quarter" idx="5"/>
          </p:nvPr>
        </p:nvSpPr>
        <p:spPr/>
        <p:txBody>
          <a:bodyPr/>
          <a:lstStyle/>
          <a:p>
            <a:fld id="{41FFBC11-2ED2-450E-A0CC-CEA7380C613F}" type="slidenum">
              <a:rPr lang="en-IN" smtClean="0"/>
              <a:t>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IN"/>
              <a:t>Hi to all</a:t>
            </a:r>
          </a:p>
        </p:txBody>
      </p:sp>
      <p:sp>
        <p:nvSpPr>
          <p:cNvPr id="5" name="Slide Number Placeholder 4"/>
          <p:cNvSpPr>
            <a:spLocks noGrp="1"/>
          </p:cNvSpPr>
          <p:nvPr>
            <p:ph type="sldNum" sz="quarter" idx="5"/>
          </p:nvPr>
        </p:nvSpPr>
        <p:spPr/>
        <p:txBody>
          <a:bodyPr/>
          <a:lstStyle/>
          <a:p>
            <a:fld id="{41FFBC11-2ED2-450E-A0CC-CEA7380C613F}" type="slidenum">
              <a:rPr lang="en-IN" smtClean="0"/>
              <a:t>11</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IN"/>
              <a:t>Hi to all</a:t>
            </a:r>
          </a:p>
        </p:txBody>
      </p:sp>
      <p:sp>
        <p:nvSpPr>
          <p:cNvPr id="5" name="Slide Number Placeholder 4"/>
          <p:cNvSpPr>
            <a:spLocks noGrp="1"/>
          </p:cNvSpPr>
          <p:nvPr>
            <p:ph type="sldNum" sz="quarter" idx="5"/>
          </p:nvPr>
        </p:nvSpPr>
        <p:spPr/>
        <p:txBody>
          <a:bodyPr/>
          <a:lstStyle/>
          <a:p>
            <a:fld id="{41FFBC11-2ED2-450E-A0CC-CEA7380C613F}" type="slidenum">
              <a:rPr lang="en-IN" smtClean="0"/>
              <a:t>17</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IN"/>
              <a:t>Hi to all</a:t>
            </a:r>
          </a:p>
        </p:txBody>
      </p:sp>
      <p:sp>
        <p:nvSpPr>
          <p:cNvPr id="5" name="Slide Number Placeholder 4"/>
          <p:cNvSpPr>
            <a:spLocks noGrp="1"/>
          </p:cNvSpPr>
          <p:nvPr>
            <p:ph type="sldNum" sz="quarter" idx="5"/>
          </p:nvPr>
        </p:nvSpPr>
        <p:spPr/>
        <p:txBody>
          <a:bodyPr/>
          <a:lstStyle/>
          <a:p>
            <a:fld id="{41FFBC11-2ED2-450E-A0CC-CEA7380C613F}" type="slidenum">
              <a:rPr lang="en-IN" smtClean="0"/>
              <a:t>28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IN" sz="1500" b="1" i="1" dirty="0">
                <a:solidFill>
                  <a:schemeClr val="bg1"/>
                </a:solidFill>
                <a:effectLst/>
                <a:latin typeface="Times New Roman" panose="02020603050405020304" pitchFamily="18" charset="0"/>
                <a:cs typeface="Times New Roman" panose="02020603050405020304" pitchFamily="18" charset="0"/>
              </a:rPr>
              <a:t>Crop Yield Prediction and Fertilizer Analysis Using Machine Learning Algorithms</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B-09</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P.Suchitha</a:t>
            </a:r>
          </a:p>
          <a:p>
            <a:pPr>
              <a:spcBef>
                <a:spcPts val="300"/>
              </a:spcBef>
            </a:pPr>
            <a:r>
              <a:rPr lang="en-US" sz="1200" b="0" dirty="0"/>
              <a:t>Roll No. 184G1A0598</a:t>
            </a:r>
          </a:p>
        </p:txBody>
      </p:sp>
      <p:sp>
        <p:nvSpPr>
          <p:cNvPr id="6" name="Subtitle 11"/>
          <p:cNvSpPr txBox="1"/>
          <p:nvPr/>
        </p:nvSpPr>
        <p:spPr>
          <a:xfrm>
            <a:off x="3759654" y="247304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Mr.Sreedhar B </a:t>
            </a:r>
            <a:r>
              <a:rPr lang="en-US" sz="1200" b="0" dirty="0">
                <a:effectLst>
                  <a:outerShdw blurRad="38100" dist="38100" dir="2700000" algn="tl">
                    <a:srgbClr val="000000">
                      <a:alpha val="43137"/>
                    </a:srgbClr>
                  </a:outerShdw>
                </a:effectLst>
              </a:rPr>
              <a:t>M.Tech,MBA</a:t>
            </a:r>
            <a:endParaRPr lang="en-IN" sz="1200" b="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2021 - 2022</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D.Varsha</a:t>
            </a:r>
          </a:p>
          <a:p>
            <a:pPr>
              <a:spcBef>
                <a:spcPts val="300"/>
              </a:spcBef>
            </a:pPr>
            <a:r>
              <a:rPr lang="en-US" sz="1200" b="0" dirty="0"/>
              <a:t>Roll No. 184G1A05A8</a:t>
            </a: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Y.Sreelakshmi</a:t>
            </a:r>
          </a:p>
          <a:p>
            <a:pPr>
              <a:spcBef>
                <a:spcPts val="300"/>
              </a:spcBef>
            </a:pPr>
            <a:r>
              <a:rPr lang="en-US" sz="1200" b="0" dirty="0"/>
              <a:t>Roll No. 184G1A0596</a:t>
            </a:r>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0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D.Venkata Naresh</a:t>
            </a:r>
          </a:p>
          <a:p>
            <a:pPr>
              <a:spcBef>
                <a:spcPts val="300"/>
              </a:spcBef>
            </a:pPr>
            <a:r>
              <a:rPr lang="en-US" sz="1200" b="0" dirty="0"/>
              <a:t>Roll No. 194G5A0510</a:t>
            </a:r>
          </a:p>
        </p:txBody>
      </p:sp>
      <p:sp>
        <p:nvSpPr>
          <p:cNvPr id="17" name="Rectangle: Rounded Corners 16"/>
          <p:cNvSpPr/>
          <p:nvPr/>
        </p:nvSpPr>
        <p:spPr>
          <a:xfrm>
            <a:off x="668014" y="220336"/>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Crop Yield Prediction and Fertilizer Analysis Using Machine Learning </a:t>
            </a:r>
            <a:r>
              <a:rPr lang="en-US" altLang="en-IN" sz="3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a:t>
            </a:r>
            <a:endParaRPr lang="en-US" alt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505" y="1097279"/>
            <a:ext cx="11779135" cy="5394960"/>
          </a:xfrm>
        </p:spPr>
        <p:txBody>
          <a:bodyPr>
            <a:normAutofit fontScale="82500" lnSpcReduction="10000"/>
          </a:bodyPr>
          <a:lstStyle/>
          <a:p>
            <a:pPr marL="457200" indent="-457200">
              <a:lnSpc>
                <a:spcPct val="150000"/>
              </a:lnSpc>
              <a:buFont typeface="Wingdings" panose="05000000000000000000" pitchFamily="2" charset="2"/>
              <a:buChar char="Ø"/>
            </a:pPr>
            <a:r>
              <a:rPr lang="en-US" sz="3100" dirty="0"/>
              <a:t>The proposed system uses the machine learning algorithms to suggest the fertilizers and to predict the crop yield.</a:t>
            </a:r>
          </a:p>
          <a:p>
            <a:pPr marL="457200" indent="-457200">
              <a:lnSpc>
                <a:spcPct val="150000"/>
              </a:lnSpc>
              <a:buFont typeface="Wingdings" panose="05000000000000000000" pitchFamily="2" charset="2"/>
              <a:buChar char="Ø"/>
            </a:pPr>
            <a:r>
              <a:rPr lang="en-US" sz="3100" dirty="0">
                <a:sym typeface="+mn-ea"/>
              </a:rPr>
              <a:t>Acknowledge the farmers what fertilizers can be used for crop to get better yield.</a:t>
            </a:r>
            <a:endParaRPr lang="en-US" sz="3100" dirty="0"/>
          </a:p>
          <a:p>
            <a:pPr marL="457200" indent="-457200">
              <a:lnSpc>
                <a:spcPct val="150000"/>
              </a:lnSpc>
              <a:buFont typeface="Wingdings" panose="05000000000000000000" pitchFamily="2" charset="2"/>
              <a:buChar char="Ø"/>
            </a:pPr>
            <a:r>
              <a:rPr lang="en-US" sz="3100" dirty="0"/>
              <a:t>The factors like temperature,humidity,moisture,crop type ,soil type etc are considered.</a:t>
            </a:r>
          </a:p>
          <a:p>
            <a:pPr marL="457200" indent="-457200">
              <a:lnSpc>
                <a:spcPct val="150000"/>
              </a:lnSpc>
              <a:buFont typeface="Wingdings" panose="05000000000000000000" pitchFamily="2" charset="2"/>
              <a:buChar char="Ø"/>
            </a:pPr>
            <a:r>
              <a:rPr lang="en-US" sz="3100" dirty="0"/>
              <a:t>By creating an web interface ,we take these factors as input and suggest fertilizers.</a:t>
            </a:r>
          </a:p>
          <a:p>
            <a:pPr marL="457200" indent="-457200">
              <a:lnSpc>
                <a:spcPct val="150000"/>
              </a:lnSpc>
              <a:buFont typeface="Wingdings" panose="05000000000000000000" pitchFamily="2" charset="2"/>
              <a:buChar char="Ø"/>
            </a:pPr>
            <a:r>
              <a:rPr lang="en-US" sz="3100" dirty="0"/>
              <a:t>The existing dataset is trained by using machine learning algorithms like Random forest </a:t>
            </a:r>
            <a:r>
              <a:rPr lang="en-US" sz="3100" dirty="0" smtClean="0"/>
              <a:t>algorithm</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Literature Survey</a:t>
            </a:r>
          </a:p>
        </p:txBody>
      </p:sp>
      <p:sp>
        <p:nvSpPr>
          <p:cNvPr id="3" name="Content Placeholder 2"/>
          <p:cNvSpPr>
            <a:spLocks noGrp="1"/>
          </p:cNvSpPr>
          <p:nvPr>
            <p:ph idx="1"/>
          </p:nvPr>
        </p:nvSpPr>
        <p:spPr/>
        <p:txBody>
          <a:bodyPr>
            <a:normAutofit fontScale="90000" lnSpcReduction="10000"/>
          </a:bodyPr>
          <a:lstStyle/>
          <a:p>
            <a:pPr>
              <a:lnSpc>
                <a:spcPct val="120000"/>
              </a:lnSpc>
              <a:buFont typeface="Wingdings" panose="05000000000000000000" charset="0"/>
              <a:buChar char="Ø"/>
            </a:pPr>
            <a:r>
              <a:rPr lang="en-US"/>
              <a:t>[Rushika Ghadge1, Juilee Kulkarni2, Pooja More3, Sachee Nene4, Priya R L5(Feb-2018)] used </a:t>
            </a:r>
            <a:r>
              <a:rPr lang="en-US" u="sng"/>
              <a:t>Multiple Linear Regression</a:t>
            </a:r>
            <a:r>
              <a:rPr lang="en-US"/>
              <a:t> technique for crop analysis.</a:t>
            </a:r>
            <a:r>
              <a:rPr lang="en-US" u="sng"/>
              <a:t>Back</a:t>
            </a:r>
            <a:r>
              <a:rPr lang="en-US"/>
              <a:t> </a:t>
            </a:r>
            <a:r>
              <a:rPr lang="en-US" u="sng"/>
              <a:t>Propagation Network</a:t>
            </a:r>
            <a:r>
              <a:rPr lang="en-US"/>
              <a:t> to evaluate the test data set and to predict soil properties with parameters.</a:t>
            </a:r>
            <a:r>
              <a:rPr lang="en-US" u="sng"/>
              <a:t>SVM</a:t>
            </a:r>
            <a:r>
              <a:rPr lang="en-US"/>
              <a:t> is used to show the effectiveness in soil quality prediction and to increase the accuracy.</a:t>
            </a:r>
            <a:r>
              <a:rPr lang="en-US" u="sng"/>
              <a:t>Back Propagation Algorithm</a:t>
            </a:r>
            <a:r>
              <a:rPr lang="en-US"/>
              <a:t> is used to check for Soil Fertility and Plant nutrient.</a:t>
            </a:r>
          </a:p>
          <a:p>
            <a:pPr>
              <a:lnSpc>
                <a:spcPct val="120000"/>
              </a:lnSpc>
              <a:buFont typeface="Wingdings" panose="05000000000000000000" charset="0"/>
              <a:buChar char="Ø"/>
            </a:pPr>
            <a:r>
              <a:rPr lang="en-US"/>
              <a:t>[ Niketa Gandhi,Leisa J. Armstrong,Owaiz Petkar ,Amiya Kumar Tripathy(2016 IEEE)] They mainly focused on one crop i.e.,Rice by using one machine learning algorithm (SVM).SVM is used to forecast the response patterns on climatic conditions and providing features contribution analysis for agricultural yield prediction.It creates functions from a set of training data.For performance evaluation they used confusion matrix.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sp>
        <p:nvSpPr>
          <p:cNvPr id="3" name="Content Placeholder 2"/>
          <p:cNvSpPr>
            <a:spLocks noGrp="1"/>
          </p:cNvSpPr>
          <p:nvPr>
            <p:ph idx="1"/>
          </p:nvPr>
        </p:nvSpPr>
        <p:spPr/>
        <p:txBody>
          <a:bodyPr/>
          <a:lstStyle/>
          <a:p>
            <a:pPr>
              <a:lnSpc>
                <a:spcPct val="110000"/>
              </a:lnSpc>
              <a:buFont typeface="Wingdings" panose="05000000000000000000" charset="0"/>
              <a:buChar char="Ø"/>
            </a:pPr>
            <a:r>
              <a:rPr lang="en-US"/>
              <a:t>[Arun Kumar1, Naveen Kumar2, Vishal Vats3(June-2018)] In this paper three supervised techniques are used like as K-Nearest Neighbor, Support Vector Machine and LS-SVM to train and build a model. This work is basically provides the comparative study of various algorithm when we apply these algorithm on datasets and it shows the accuracy of each algorithms to train the datasets and among these three Least Squared Support Vector Machine shown high Accuracy.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Definition</a:t>
            </a:r>
          </a:p>
        </p:txBody>
      </p:sp>
      <p:sp>
        <p:nvSpPr>
          <p:cNvPr id="3" name="Content Placeholder 2"/>
          <p:cNvSpPr>
            <a:spLocks noGrp="1"/>
          </p:cNvSpPr>
          <p:nvPr>
            <p:ph idx="1"/>
          </p:nvPr>
        </p:nvSpPr>
        <p:spPr/>
        <p:txBody>
          <a:bodyPr/>
          <a:lstStyle/>
          <a:p>
            <a:pPr>
              <a:lnSpc>
                <a:spcPct val="130000"/>
              </a:lnSpc>
            </a:pPr>
            <a:r>
              <a:rPr lang="en-US"/>
              <a:t>The works done till now are only concentrated on crop prediction using different soil properties and Data Mining Techniques. Fertilizer Analysis is not taken into much consideration.</a:t>
            </a:r>
          </a:p>
          <a:p>
            <a:pPr>
              <a:lnSpc>
                <a:spcPct val="130000"/>
              </a:lnSpc>
            </a:pPr>
            <a:r>
              <a:rPr lang="en-US"/>
              <a:t> So it is necessary to develop crop yield prediction and fertilizer Analysis system which predicts crop yield based on soil nutrients .</a:t>
            </a:r>
          </a:p>
          <a:p>
            <a:pPr>
              <a:lnSpc>
                <a:spcPct val="130000"/>
              </a:lnSpc>
            </a:pPr>
            <a:r>
              <a:rPr lang="en-US"/>
              <a:t>Crop yield and Fertilizer Analysis for selected crop based on different datasets like fertilizer dataset and Crop yield dataset.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of the Project</a:t>
            </a:r>
          </a:p>
        </p:txBody>
      </p:sp>
      <p:graphicFrame>
        <p:nvGraphicFramePr>
          <p:cNvPr id="6" name="Content Placeholder 5"/>
          <p:cNvGraphicFramePr>
            <a:graphicFrameLocks noGrp="1"/>
          </p:cNvGraphicFramePr>
          <p:nvPr>
            <p:ph idx="1"/>
          </p:nvPr>
        </p:nvGraphicFramePr>
        <p:xfrm>
          <a:off x="206375" y="1712595"/>
          <a:ext cx="11779250" cy="3867150"/>
        </p:xfrm>
        <a:graphic>
          <a:graphicData uri="http://schemas.openxmlformats.org/drawingml/2006/table">
            <a:tbl>
              <a:tblPr firstRow="1" bandRow="1">
                <a:tableStyleId>{5C22544A-7EE6-4342-B048-85BDC9FD1C3A}</a:tableStyleId>
              </a:tblPr>
              <a:tblGrid>
                <a:gridCol w="5889625">
                  <a:extLst>
                    <a:ext uri="{9D8B030D-6E8A-4147-A177-3AD203B41FA5}">
                      <a16:colId xmlns:a16="http://schemas.microsoft.com/office/drawing/2014/main" val="20000"/>
                    </a:ext>
                  </a:extLst>
                </a:gridCol>
                <a:gridCol w="5889625">
                  <a:extLst>
                    <a:ext uri="{9D8B030D-6E8A-4147-A177-3AD203B41FA5}">
                      <a16:colId xmlns:a16="http://schemas.microsoft.com/office/drawing/2014/main" val="20001"/>
                    </a:ext>
                  </a:extLst>
                </a:gridCol>
              </a:tblGrid>
              <a:tr h="644525">
                <a:tc>
                  <a:txBody>
                    <a:bodyPr/>
                    <a:lstStyle/>
                    <a:p>
                      <a:pPr>
                        <a:buNone/>
                      </a:pPr>
                      <a:r>
                        <a:rPr lang="en-US"/>
                        <a:t>                                                   WEEKS</a:t>
                      </a:r>
                    </a:p>
                  </a:txBody>
                  <a:tcPr/>
                </a:tc>
                <a:tc>
                  <a:txBody>
                    <a:bodyPr/>
                    <a:lstStyle/>
                    <a:p>
                      <a:pPr>
                        <a:buNone/>
                      </a:pPr>
                      <a:r>
                        <a:rPr lang="en-US"/>
                        <a:t>                                               TASK</a:t>
                      </a:r>
                    </a:p>
                  </a:txBody>
                  <a:tcPr/>
                </a:tc>
                <a:extLst>
                  <a:ext uri="{0D108BD9-81ED-4DB2-BD59-A6C34878D82A}">
                    <a16:rowId xmlns:a16="http://schemas.microsoft.com/office/drawing/2014/main" val="10000"/>
                  </a:ext>
                </a:extLst>
              </a:tr>
              <a:tr h="644525">
                <a:tc>
                  <a:txBody>
                    <a:bodyPr/>
                    <a:lstStyle/>
                    <a:p>
                      <a:pPr>
                        <a:buNone/>
                      </a:pPr>
                      <a:r>
                        <a:rPr lang="en-US"/>
                        <a:t>WEEK1</a:t>
                      </a:r>
                    </a:p>
                  </a:txBody>
                  <a:tcPr/>
                </a:tc>
                <a:tc>
                  <a:txBody>
                    <a:bodyPr/>
                    <a:lstStyle/>
                    <a:p>
                      <a:pPr>
                        <a:buNone/>
                      </a:pPr>
                      <a:r>
                        <a:rPr lang="en-US"/>
                        <a:t>Downloading and installing required softwares</a:t>
                      </a:r>
                    </a:p>
                  </a:txBody>
                  <a:tcPr/>
                </a:tc>
                <a:extLst>
                  <a:ext uri="{0D108BD9-81ED-4DB2-BD59-A6C34878D82A}">
                    <a16:rowId xmlns:a16="http://schemas.microsoft.com/office/drawing/2014/main" val="10001"/>
                  </a:ext>
                </a:extLst>
              </a:tr>
              <a:tr h="644525">
                <a:tc>
                  <a:txBody>
                    <a:bodyPr/>
                    <a:lstStyle/>
                    <a:p>
                      <a:pPr>
                        <a:buNone/>
                      </a:pPr>
                      <a:r>
                        <a:rPr lang="en-US"/>
                        <a:t>WEEK2</a:t>
                      </a:r>
                    </a:p>
                  </a:txBody>
                  <a:tcPr/>
                </a:tc>
                <a:tc>
                  <a:txBody>
                    <a:bodyPr/>
                    <a:lstStyle/>
                    <a:p>
                      <a:pPr>
                        <a:buNone/>
                      </a:pPr>
                      <a:r>
                        <a:rPr lang="en-US"/>
                        <a:t>Analysing the dataset</a:t>
                      </a:r>
                    </a:p>
                  </a:txBody>
                  <a:tcPr/>
                </a:tc>
                <a:extLst>
                  <a:ext uri="{0D108BD9-81ED-4DB2-BD59-A6C34878D82A}">
                    <a16:rowId xmlns:a16="http://schemas.microsoft.com/office/drawing/2014/main" val="10002"/>
                  </a:ext>
                </a:extLst>
              </a:tr>
              <a:tr h="644525">
                <a:tc>
                  <a:txBody>
                    <a:bodyPr/>
                    <a:lstStyle/>
                    <a:p>
                      <a:pPr>
                        <a:buNone/>
                      </a:pPr>
                      <a:r>
                        <a:rPr lang="en-US"/>
                        <a:t>WEEK3</a:t>
                      </a:r>
                    </a:p>
                  </a:txBody>
                  <a:tcPr/>
                </a:tc>
                <a:tc>
                  <a:txBody>
                    <a:bodyPr/>
                    <a:lstStyle/>
                    <a:p>
                      <a:pPr>
                        <a:buNone/>
                      </a:pPr>
                      <a:r>
                        <a:rPr lang="en-US"/>
                        <a:t>Develop a model</a:t>
                      </a:r>
                    </a:p>
                  </a:txBody>
                  <a:tcPr/>
                </a:tc>
                <a:extLst>
                  <a:ext uri="{0D108BD9-81ED-4DB2-BD59-A6C34878D82A}">
                    <a16:rowId xmlns:a16="http://schemas.microsoft.com/office/drawing/2014/main" val="10003"/>
                  </a:ext>
                </a:extLst>
              </a:tr>
              <a:tr h="644525">
                <a:tc>
                  <a:txBody>
                    <a:bodyPr/>
                    <a:lstStyle/>
                    <a:p>
                      <a:pPr>
                        <a:buNone/>
                      </a:pPr>
                      <a:r>
                        <a:rPr lang="en-US"/>
                        <a:t>WEEK4</a:t>
                      </a:r>
                    </a:p>
                  </a:txBody>
                  <a:tcPr/>
                </a:tc>
                <a:tc>
                  <a:txBody>
                    <a:bodyPr/>
                    <a:lstStyle/>
                    <a:p>
                      <a:pPr>
                        <a:buNone/>
                      </a:pPr>
                      <a:r>
                        <a:rPr lang="en-US"/>
                        <a:t>Test the model</a:t>
                      </a:r>
                    </a:p>
                  </a:txBody>
                  <a:tcPr/>
                </a:tc>
                <a:extLst>
                  <a:ext uri="{0D108BD9-81ED-4DB2-BD59-A6C34878D82A}">
                    <a16:rowId xmlns:a16="http://schemas.microsoft.com/office/drawing/2014/main" val="10004"/>
                  </a:ext>
                </a:extLst>
              </a:tr>
              <a:tr h="644525">
                <a:tc>
                  <a:txBody>
                    <a:bodyPr/>
                    <a:lstStyle/>
                    <a:p>
                      <a:pPr>
                        <a:buNone/>
                      </a:pPr>
                      <a:r>
                        <a:rPr lang="en-US"/>
                        <a:t>WEEK5</a:t>
                      </a:r>
                    </a:p>
                  </a:txBody>
                  <a:tcPr/>
                </a:tc>
                <a:tc>
                  <a:txBody>
                    <a:bodyPr/>
                    <a:lstStyle/>
                    <a:p>
                      <a:pPr>
                        <a:buNone/>
                      </a:pPr>
                      <a:r>
                        <a:rPr lang="en-US"/>
                        <a:t>Develop a webpage for our model</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Requirements</a:t>
            </a:r>
          </a:p>
        </p:txBody>
      </p:sp>
      <p:sp>
        <p:nvSpPr>
          <p:cNvPr id="3" name="Content Placeholder 2"/>
          <p:cNvSpPr>
            <a:spLocks noGrp="1"/>
          </p:cNvSpPr>
          <p:nvPr>
            <p:ph idx="1"/>
          </p:nvPr>
        </p:nvSpPr>
        <p:spPr/>
        <p:txBody>
          <a:bodyPr/>
          <a:lstStyle/>
          <a:p>
            <a:r>
              <a:rPr lang="en-US" dirty="0"/>
              <a:t>SYSTEM SPECIFICATIONS:</a:t>
            </a:r>
          </a:p>
          <a:p>
            <a:pPr lvl="1"/>
            <a:r>
              <a:rPr lang="en-US" dirty="0"/>
              <a:t>H/W Specifications:</a:t>
            </a:r>
          </a:p>
          <a:p>
            <a:pPr lvl="2"/>
            <a:r>
              <a:rPr lang="en-US" sz="2000" dirty="0"/>
              <a:t>Processor		:I3&amp;above/Intel Processor</a:t>
            </a:r>
          </a:p>
          <a:p>
            <a:pPr lvl="2"/>
            <a:r>
              <a:rPr lang="en-US" sz="2000" dirty="0"/>
              <a:t>RAM			:4GB</a:t>
            </a:r>
          </a:p>
          <a:p>
            <a:pPr lvl="2"/>
            <a:r>
              <a:rPr lang="en-US" sz="2000" dirty="0" smtClean="0"/>
              <a:t>Hard Disk</a:t>
            </a:r>
            <a:r>
              <a:rPr lang="en-US" sz="2000" dirty="0"/>
              <a:t>		:128GB</a:t>
            </a:r>
            <a:endParaRPr lang="en-US" dirty="0"/>
          </a:p>
          <a:p>
            <a:pPr lvl="1"/>
            <a:r>
              <a:rPr lang="en-US" dirty="0"/>
              <a:t>S/W Specifications:</a:t>
            </a:r>
          </a:p>
          <a:p>
            <a:pPr lvl="2"/>
            <a:r>
              <a:rPr lang="en-US" dirty="0"/>
              <a:t>Operating System    : Windows7+</a:t>
            </a:r>
          </a:p>
          <a:p>
            <a:pPr lvl="2"/>
            <a:r>
              <a:rPr lang="en-US" dirty="0"/>
              <a:t>Server side Script     :Python 3.8</a:t>
            </a:r>
          </a:p>
          <a:p>
            <a:pPr lvl="2"/>
            <a:r>
              <a:rPr lang="en-US" dirty="0"/>
              <a:t>IDE                           </a:t>
            </a:r>
            <a:r>
              <a:rPr lang="en-US" dirty="0" smtClean="0"/>
              <a:t>:Visual studio code, </a:t>
            </a:r>
            <a:r>
              <a:rPr lang="en-US" dirty="0" err="1" smtClean="0"/>
              <a:t>Jupyter</a:t>
            </a:r>
            <a:r>
              <a:rPr lang="en-US" dirty="0" smtClean="0"/>
              <a:t> notebook</a:t>
            </a:r>
            <a:endParaRPr lang="en-US" dirty="0"/>
          </a:p>
          <a:p>
            <a:pPr lvl="2"/>
            <a:r>
              <a:rPr lang="en-US" dirty="0" smtClean="0"/>
              <a:t>Libraries                   </a:t>
            </a:r>
            <a:r>
              <a:rPr lang="en-US" dirty="0"/>
              <a:t>:</a:t>
            </a:r>
            <a:r>
              <a:rPr lang="en-US" dirty="0" err="1" smtClean="0"/>
              <a:t>Numpy</a:t>
            </a:r>
            <a:r>
              <a:rPr lang="en-US" dirty="0" smtClean="0"/>
              <a:t>, Pandas, </a:t>
            </a:r>
            <a:r>
              <a:rPr lang="en-US" dirty="0" err="1" smtClean="0"/>
              <a:t>Sklearn</a:t>
            </a:r>
            <a:r>
              <a:rPr lang="en-US" dirty="0" smtClean="0"/>
              <a:t>, </a:t>
            </a:r>
            <a:r>
              <a:rPr lang="en-US" dirty="0" err="1" smtClean="0"/>
              <a:t>streamlit</a:t>
            </a: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pPr marL="0" indent="0">
              <a:buNone/>
            </a:pPr>
            <a:endParaRPr lang="en-US" dirty="0"/>
          </a:p>
          <a:p>
            <a:pPr marL="0" indent="0">
              <a:buNone/>
            </a:pPr>
            <a:endParaRPr lang="en-US" dirty="0"/>
          </a:p>
        </p:txBody>
      </p:sp>
      <p:sp>
        <p:nvSpPr>
          <p:cNvPr id="13" name="Rectangles 12"/>
          <p:cNvSpPr/>
          <p:nvPr/>
        </p:nvSpPr>
        <p:spPr>
          <a:xfrm>
            <a:off x="557530" y="2853690"/>
            <a:ext cx="1725295" cy="14312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Inputs: Crop </a:t>
            </a:r>
            <a:r>
              <a:rPr lang="en-US" dirty="0"/>
              <a:t>Yield </a:t>
            </a:r>
            <a:r>
              <a:rPr lang="en-US" dirty="0" smtClean="0"/>
              <a:t>data set , fertilizer data set.</a:t>
            </a:r>
            <a:endParaRPr lang="en-US" dirty="0"/>
          </a:p>
        </p:txBody>
      </p:sp>
      <p:sp>
        <p:nvSpPr>
          <p:cNvPr id="15" name="Rectangles 14"/>
          <p:cNvSpPr/>
          <p:nvPr/>
        </p:nvSpPr>
        <p:spPr>
          <a:xfrm>
            <a:off x="3488690" y="1423266"/>
            <a:ext cx="1583055"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Crop Yield Prediction</a:t>
            </a:r>
          </a:p>
        </p:txBody>
      </p:sp>
      <p:sp>
        <p:nvSpPr>
          <p:cNvPr id="16" name="Rectangles 15"/>
          <p:cNvSpPr/>
          <p:nvPr/>
        </p:nvSpPr>
        <p:spPr>
          <a:xfrm>
            <a:off x="3488689" y="4924822"/>
            <a:ext cx="1583055"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Fertilizer Suggestion</a:t>
            </a:r>
          </a:p>
        </p:txBody>
      </p:sp>
      <p:sp>
        <p:nvSpPr>
          <p:cNvPr id="17" name="Rectangles 16"/>
          <p:cNvSpPr/>
          <p:nvPr/>
        </p:nvSpPr>
        <p:spPr>
          <a:xfrm>
            <a:off x="7484745" y="2385695"/>
            <a:ext cx="185674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Random </a:t>
            </a:r>
            <a:r>
              <a:rPr lang="en-US" dirty="0" smtClean="0"/>
              <a:t>Forest</a:t>
            </a:r>
            <a:endParaRPr lang="en-US" dirty="0"/>
          </a:p>
        </p:txBody>
      </p:sp>
      <p:sp>
        <p:nvSpPr>
          <p:cNvPr id="18" name="Rectangles 17"/>
          <p:cNvSpPr/>
          <p:nvPr/>
        </p:nvSpPr>
        <p:spPr>
          <a:xfrm>
            <a:off x="7484745" y="4435475"/>
            <a:ext cx="1857375" cy="167449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a:t>
            </a:r>
            <a:r>
              <a:rPr lang="en-US" dirty="0" smtClean="0"/>
              <a:t>: Crop </a:t>
            </a:r>
            <a:r>
              <a:rPr lang="en-US" dirty="0"/>
              <a:t>Yield</a:t>
            </a:r>
            <a:r>
              <a:rPr lang="en-US" dirty="0" smtClean="0"/>
              <a:t>, Fertilizer</a:t>
            </a:r>
            <a:endParaRPr lang="en-US" dirty="0"/>
          </a:p>
        </p:txBody>
      </p:sp>
      <p:cxnSp>
        <p:nvCxnSpPr>
          <p:cNvPr id="23" name="Elbow Connector 22"/>
          <p:cNvCxnSpPr>
            <a:stCxn id="13" idx="2"/>
            <a:endCxn id="16" idx="1"/>
          </p:cNvCxnSpPr>
          <p:nvPr/>
        </p:nvCxnSpPr>
        <p:spPr>
          <a:xfrm rot="16200000" flipH="1">
            <a:off x="1905912" y="3799245"/>
            <a:ext cx="1097042" cy="2068511"/>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26" name="Elbow Connector 25"/>
          <p:cNvCxnSpPr>
            <a:stCxn id="15" idx="3"/>
            <a:endCxn id="17" idx="1"/>
          </p:cNvCxnSpPr>
          <p:nvPr/>
        </p:nvCxnSpPr>
        <p:spPr>
          <a:xfrm>
            <a:off x="5071745" y="1880466"/>
            <a:ext cx="2413000" cy="962429"/>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7" idx="2"/>
            <a:endCxn id="18" idx="0"/>
          </p:cNvCxnSpPr>
          <p:nvPr/>
        </p:nvCxnSpPr>
        <p:spPr>
          <a:xfrm>
            <a:off x="8413115" y="3300095"/>
            <a:ext cx="635" cy="11353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 name="Text Box 28"/>
          <p:cNvSpPr txBox="1"/>
          <p:nvPr/>
        </p:nvSpPr>
        <p:spPr>
          <a:xfrm>
            <a:off x="1776946" y="1283566"/>
            <a:ext cx="1163955" cy="645160"/>
          </a:xfrm>
          <a:prstGeom prst="rect">
            <a:avLst/>
          </a:prstGeom>
          <a:noFill/>
        </p:spPr>
        <p:txBody>
          <a:bodyPr wrap="square" rtlCol="0">
            <a:spAutoFit/>
          </a:bodyPr>
          <a:lstStyle/>
          <a:p>
            <a:r>
              <a:rPr lang="en-US" dirty="0"/>
              <a:t>Crop yield data</a:t>
            </a:r>
          </a:p>
        </p:txBody>
      </p:sp>
      <p:sp>
        <p:nvSpPr>
          <p:cNvPr id="31" name="Text Box 30"/>
          <p:cNvSpPr txBox="1"/>
          <p:nvPr/>
        </p:nvSpPr>
        <p:spPr>
          <a:xfrm>
            <a:off x="1869440" y="5012690"/>
            <a:ext cx="1670050" cy="369332"/>
          </a:xfrm>
          <a:prstGeom prst="rect">
            <a:avLst/>
          </a:prstGeom>
          <a:noFill/>
        </p:spPr>
        <p:txBody>
          <a:bodyPr wrap="square" rtlCol="0">
            <a:spAutoFit/>
          </a:bodyPr>
          <a:lstStyle/>
          <a:p>
            <a:r>
              <a:rPr lang="en-US" dirty="0"/>
              <a:t>Fertilizer </a:t>
            </a:r>
            <a:r>
              <a:rPr lang="en-US" dirty="0" smtClean="0"/>
              <a:t>data</a:t>
            </a:r>
            <a:endParaRPr lang="en-US" dirty="0"/>
          </a:p>
        </p:txBody>
      </p:sp>
      <p:sp>
        <p:nvSpPr>
          <p:cNvPr id="33" name="Text Box 32"/>
          <p:cNvSpPr txBox="1"/>
          <p:nvPr/>
        </p:nvSpPr>
        <p:spPr>
          <a:xfrm>
            <a:off x="7368540" y="1610360"/>
            <a:ext cx="1972945" cy="645160"/>
          </a:xfrm>
          <a:prstGeom prst="rect">
            <a:avLst/>
          </a:prstGeom>
          <a:noFill/>
        </p:spPr>
        <p:txBody>
          <a:bodyPr wrap="square" rtlCol="0">
            <a:spAutoFit/>
          </a:bodyPr>
          <a:lstStyle/>
          <a:p>
            <a:r>
              <a:rPr lang="en-US" dirty="0"/>
              <a:t>Machine learning </a:t>
            </a:r>
            <a:r>
              <a:rPr lang="en-US" dirty="0" smtClean="0"/>
              <a:t>algorithm</a:t>
            </a:r>
            <a:endParaRPr lang="en-US" dirty="0"/>
          </a:p>
        </p:txBody>
      </p:sp>
      <p:sp>
        <p:nvSpPr>
          <p:cNvPr id="3" name="Title 2"/>
          <p:cNvSpPr>
            <a:spLocks noGrp="1"/>
          </p:cNvSpPr>
          <p:nvPr>
            <p:ph type="title"/>
          </p:nvPr>
        </p:nvSpPr>
        <p:spPr/>
        <p:txBody>
          <a:bodyPr/>
          <a:lstStyle/>
          <a:p>
            <a:r>
              <a:rPr lang="en-US" dirty="0" smtClean="0"/>
              <a:t>System Architecture</a:t>
            </a:r>
            <a:endParaRPr lang="en-US" dirty="0"/>
          </a:p>
        </p:txBody>
      </p:sp>
      <p:cxnSp>
        <p:nvCxnSpPr>
          <p:cNvPr id="6" name="Elbow Connector 5"/>
          <p:cNvCxnSpPr>
            <a:stCxn id="13" idx="0"/>
            <a:endCxn id="15" idx="1"/>
          </p:cNvCxnSpPr>
          <p:nvPr/>
        </p:nvCxnSpPr>
        <p:spPr>
          <a:xfrm rot="5400000" flipH="1" flipV="1">
            <a:off x="1967822" y="1332822"/>
            <a:ext cx="973224" cy="206851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 name="Elbow Connector 10"/>
          <p:cNvCxnSpPr>
            <a:stCxn id="16" idx="3"/>
            <a:endCxn id="17" idx="1"/>
          </p:cNvCxnSpPr>
          <p:nvPr/>
        </p:nvCxnSpPr>
        <p:spPr>
          <a:xfrm flipV="1">
            <a:off x="5071744" y="2842895"/>
            <a:ext cx="2413001" cy="253912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Activity Diagram</a:t>
            </a:r>
          </a:p>
        </p:txBody>
      </p:sp>
      <p:sp>
        <p:nvSpPr>
          <p:cNvPr id="11" name="Oval 10"/>
          <p:cNvSpPr/>
          <p:nvPr/>
        </p:nvSpPr>
        <p:spPr>
          <a:xfrm>
            <a:off x="5590308" y="1211925"/>
            <a:ext cx="221672" cy="214746"/>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5" name="Rectangle: Rounded Corners 14"/>
          <p:cNvSpPr/>
          <p:nvPr/>
        </p:nvSpPr>
        <p:spPr>
          <a:xfrm>
            <a:off x="3557153" y="2122686"/>
            <a:ext cx="1475509" cy="37476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6" name="Rectangle: Rounded Corners 15"/>
          <p:cNvSpPr/>
          <p:nvPr/>
        </p:nvSpPr>
        <p:spPr>
          <a:xfrm>
            <a:off x="6345380" y="2127975"/>
            <a:ext cx="1475509" cy="37476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Rectangle: Rounded Corners 16"/>
          <p:cNvSpPr/>
          <p:nvPr/>
        </p:nvSpPr>
        <p:spPr>
          <a:xfrm>
            <a:off x="3584861" y="4395999"/>
            <a:ext cx="1475509" cy="47798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en-IN" sz="1600" dirty="0" smtClean="0"/>
              <a:t>Fertilizer Analysis Model</a:t>
            </a:r>
            <a:endParaRPr lang="en-US" altLang="en-IN" sz="1600" dirty="0"/>
          </a:p>
        </p:txBody>
      </p:sp>
      <p:sp>
        <p:nvSpPr>
          <p:cNvPr id="18" name="Rectangle: Rounded Corners 17"/>
          <p:cNvSpPr/>
          <p:nvPr/>
        </p:nvSpPr>
        <p:spPr>
          <a:xfrm>
            <a:off x="3557153" y="3239569"/>
            <a:ext cx="1475509" cy="36956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9" name="Rectangle: Rounded Corners 18"/>
          <p:cNvSpPr/>
          <p:nvPr/>
        </p:nvSpPr>
        <p:spPr>
          <a:xfrm>
            <a:off x="6317547" y="4358997"/>
            <a:ext cx="1531171" cy="49801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en-IN" sz="1600" dirty="0" smtClean="0"/>
              <a:t>Prediction of crop yield</a:t>
            </a:r>
            <a:endParaRPr lang="en-US" altLang="en-IN" sz="1600" dirty="0"/>
          </a:p>
        </p:txBody>
      </p:sp>
      <p:sp>
        <p:nvSpPr>
          <p:cNvPr id="20" name="Rectangle: Rounded Corners 19"/>
          <p:cNvSpPr/>
          <p:nvPr/>
        </p:nvSpPr>
        <p:spPr>
          <a:xfrm>
            <a:off x="6345380" y="3235359"/>
            <a:ext cx="1475509" cy="36956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1" name="Minus Sign 20"/>
          <p:cNvSpPr/>
          <p:nvPr/>
        </p:nvSpPr>
        <p:spPr>
          <a:xfrm>
            <a:off x="2793420" y="1566256"/>
            <a:ext cx="5815447" cy="328353"/>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cxnSp>
        <p:nvCxnSpPr>
          <p:cNvPr id="23" name="Straight Arrow Connector 22"/>
          <p:cNvCxnSpPr>
            <a:stCxn id="11" idx="4"/>
            <a:endCxn id="21" idx="3"/>
          </p:cNvCxnSpPr>
          <p:nvPr/>
        </p:nvCxnSpPr>
        <p:spPr>
          <a:xfrm>
            <a:off x="5701144" y="1426671"/>
            <a:ext cx="0" cy="265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Minus Sign 24"/>
          <p:cNvSpPr/>
          <p:nvPr/>
        </p:nvSpPr>
        <p:spPr>
          <a:xfrm>
            <a:off x="2793420" y="2694711"/>
            <a:ext cx="5815447" cy="328353"/>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6" name="Minus Sign 25"/>
          <p:cNvSpPr/>
          <p:nvPr/>
        </p:nvSpPr>
        <p:spPr>
          <a:xfrm>
            <a:off x="2793418" y="3946079"/>
            <a:ext cx="5815447" cy="134736"/>
          </a:xfrm>
          <a:prstGeom prst="mathMinus">
            <a:avLst>
              <a:gd name="adj1" fmla="val 4976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Oval 29"/>
          <p:cNvSpPr/>
          <p:nvPr/>
        </p:nvSpPr>
        <p:spPr>
          <a:xfrm>
            <a:off x="5590308" y="6180154"/>
            <a:ext cx="221672" cy="214746"/>
          </a:xfrm>
          <a:prstGeom prst="ellipse">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2" name="Rectangle 31"/>
          <p:cNvSpPr/>
          <p:nvPr/>
        </p:nvSpPr>
        <p:spPr>
          <a:xfrm>
            <a:off x="3584861" y="2170431"/>
            <a:ext cx="1378527" cy="276999"/>
          </a:xfrm>
          <a:prstGeom prst="rect">
            <a:avLst/>
          </a:prstGeom>
          <a:noFill/>
        </p:spPr>
        <p:txBody>
          <a:bodyPr wrap="square" lIns="91440" tIns="45720" rIns="91440" bIns="45720">
            <a:spAutoFit/>
          </a:bodyPr>
          <a:lstStyle/>
          <a:p>
            <a:pPr algn="ctr"/>
            <a:r>
              <a:rPr lang="en-US" sz="1200" b="0" cap="none" spc="0" dirty="0">
                <a:ln w="0"/>
                <a:solidFill>
                  <a:schemeClr val="tx1"/>
                </a:solidFill>
                <a:latin typeface="Times New Roman" panose="02020603050405020304" pitchFamily="18" charset="0"/>
                <a:cs typeface="Times New Roman" panose="02020603050405020304" pitchFamily="18" charset="0"/>
              </a:rPr>
              <a:t>Data preprocessing</a:t>
            </a:r>
          </a:p>
        </p:txBody>
      </p:sp>
      <p:sp>
        <p:nvSpPr>
          <p:cNvPr id="34" name="Rectangle 33"/>
          <p:cNvSpPr/>
          <p:nvPr/>
        </p:nvSpPr>
        <p:spPr>
          <a:xfrm>
            <a:off x="6325554" y="2184681"/>
            <a:ext cx="1515158" cy="307777"/>
          </a:xfrm>
          <a:prstGeom prst="rect">
            <a:avLst/>
          </a:prstGeom>
          <a:noFill/>
        </p:spPr>
        <p:txBody>
          <a:bodyPr wrap="none" lIns="91440" tIns="45720" rIns="91440" bIns="45720">
            <a:spAutoFit/>
          </a:bodyPr>
          <a:lstStyle/>
          <a:p>
            <a:pPr algn="ctr"/>
            <a:r>
              <a:rPr lang="en-US" sz="1400" b="0" cap="none" spc="0" dirty="0">
                <a:ln w="0"/>
                <a:solidFill>
                  <a:schemeClr val="tx1"/>
                </a:solidFill>
                <a:latin typeface="Times New Roman" panose="02020603050405020304" pitchFamily="18" charset="0"/>
                <a:cs typeface="Times New Roman" panose="02020603050405020304" pitchFamily="18" charset="0"/>
              </a:rPr>
              <a:t>Feature Extraction</a:t>
            </a:r>
          </a:p>
        </p:txBody>
      </p:sp>
      <p:sp>
        <p:nvSpPr>
          <p:cNvPr id="37" name="Rectangle 36"/>
          <p:cNvSpPr/>
          <p:nvPr/>
        </p:nvSpPr>
        <p:spPr>
          <a:xfrm>
            <a:off x="3733688" y="3300922"/>
            <a:ext cx="1080873" cy="307777"/>
          </a:xfrm>
          <a:prstGeom prst="rect">
            <a:avLst/>
          </a:prstGeom>
          <a:noFill/>
        </p:spPr>
        <p:txBody>
          <a:bodyPr wrap="none" lIns="91440" tIns="45720" rIns="91440" bIns="45720">
            <a:spAutoFit/>
          </a:bodyPr>
          <a:lstStyle/>
          <a:p>
            <a:pPr algn="ctr"/>
            <a:r>
              <a:rPr lang="en-US" sz="1400" b="0" cap="none" spc="0" dirty="0">
                <a:ln w="0"/>
                <a:solidFill>
                  <a:schemeClr val="tx1"/>
                </a:solidFill>
                <a:latin typeface="Times New Roman" panose="02020603050405020304" pitchFamily="18" charset="0"/>
                <a:cs typeface="Times New Roman" panose="02020603050405020304" pitchFamily="18" charset="0"/>
              </a:rPr>
              <a:t>Train Model</a:t>
            </a:r>
          </a:p>
        </p:txBody>
      </p:sp>
      <p:sp>
        <p:nvSpPr>
          <p:cNvPr id="39" name="TextBox 38"/>
          <p:cNvSpPr txBox="1"/>
          <p:nvPr/>
        </p:nvSpPr>
        <p:spPr>
          <a:xfrm>
            <a:off x="6525488" y="3298174"/>
            <a:ext cx="1115292" cy="307777"/>
          </a:xfrm>
          <a:prstGeom prst="rect">
            <a:avLst/>
          </a:prstGeom>
          <a:noFill/>
        </p:spPr>
        <p:txBody>
          <a:bodyPr wrap="square">
            <a:spAutoFit/>
          </a:bodyPr>
          <a:lstStyle/>
          <a:p>
            <a:pPr algn="ctr"/>
            <a:r>
              <a:rPr lang="en-US" sz="1400" b="0" cap="none" spc="0" dirty="0">
                <a:ln w="0"/>
                <a:solidFill>
                  <a:schemeClr val="tx1"/>
                </a:solidFill>
                <a:latin typeface="Times New Roman" panose="02020603050405020304" pitchFamily="18" charset="0"/>
                <a:cs typeface="Times New Roman" panose="02020603050405020304" pitchFamily="18" charset="0"/>
              </a:rPr>
              <a:t>Test Model</a:t>
            </a:r>
          </a:p>
        </p:txBody>
      </p:sp>
      <p:cxnSp>
        <p:nvCxnSpPr>
          <p:cNvPr id="49" name="Straight Arrow Connector 48"/>
          <p:cNvCxnSpPr>
            <a:endCxn id="18" idx="0"/>
          </p:cNvCxnSpPr>
          <p:nvPr/>
        </p:nvCxnSpPr>
        <p:spPr>
          <a:xfrm>
            <a:off x="4294908" y="2844028"/>
            <a:ext cx="0" cy="3955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a:endCxn id="20" idx="0"/>
          </p:cNvCxnSpPr>
          <p:nvPr/>
        </p:nvCxnSpPr>
        <p:spPr>
          <a:xfrm>
            <a:off x="7083134" y="2861995"/>
            <a:ext cx="1" cy="3733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p:cNvCxnSpPr>
            <a:endCxn id="15" idx="0"/>
          </p:cNvCxnSpPr>
          <p:nvPr/>
        </p:nvCxnSpPr>
        <p:spPr>
          <a:xfrm>
            <a:off x="4294905" y="1779788"/>
            <a:ext cx="3" cy="342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16" idx="0"/>
          </p:cNvCxnSpPr>
          <p:nvPr/>
        </p:nvCxnSpPr>
        <p:spPr>
          <a:xfrm>
            <a:off x="7083133" y="1785077"/>
            <a:ext cx="2" cy="342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p:cNvCxnSpPr>
            <a:stCxn id="15" idx="2"/>
          </p:cNvCxnSpPr>
          <p:nvPr/>
        </p:nvCxnSpPr>
        <p:spPr>
          <a:xfrm>
            <a:off x="4294908" y="2497452"/>
            <a:ext cx="0" cy="308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p:cNvCxnSpPr>
            <a:stCxn id="16" idx="2"/>
          </p:cNvCxnSpPr>
          <p:nvPr/>
        </p:nvCxnSpPr>
        <p:spPr>
          <a:xfrm flipH="1">
            <a:off x="7083133" y="2502741"/>
            <a:ext cx="2" cy="3028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p:cNvCxnSpPr>
            <a:stCxn id="18" idx="2"/>
          </p:cNvCxnSpPr>
          <p:nvPr/>
        </p:nvCxnSpPr>
        <p:spPr>
          <a:xfrm>
            <a:off x="4294908" y="3609137"/>
            <a:ext cx="0" cy="341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p:cNvCxnSpPr>
            <a:stCxn id="20" idx="2"/>
          </p:cNvCxnSpPr>
          <p:nvPr/>
        </p:nvCxnSpPr>
        <p:spPr>
          <a:xfrm>
            <a:off x="7083135" y="3604928"/>
            <a:ext cx="0" cy="371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5" name="Rectangle 104"/>
          <p:cNvSpPr/>
          <p:nvPr/>
        </p:nvSpPr>
        <p:spPr>
          <a:xfrm>
            <a:off x="5398012" y="963835"/>
            <a:ext cx="606256" cy="261610"/>
          </a:xfrm>
          <a:prstGeom prst="rect">
            <a:avLst/>
          </a:prstGeom>
          <a:noFill/>
        </p:spPr>
        <p:txBody>
          <a:bodyPr wrap="none" lIns="91440" tIns="45720" rIns="91440" bIns="45720">
            <a:spAutoFit/>
          </a:bodyPr>
          <a:lstStyle/>
          <a:p>
            <a:pPr algn="ctr"/>
            <a:r>
              <a:rPr lang="en-US" sz="1100" b="0" cap="none" spc="0" dirty="0">
                <a:ln w="0"/>
                <a:solidFill>
                  <a:schemeClr val="tx1"/>
                </a:solidFill>
                <a:latin typeface="Times New Roman" panose="02020603050405020304" pitchFamily="18" charset="0"/>
                <a:cs typeface="Times New Roman" panose="02020603050405020304" pitchFamily="18" charset="0"/>
              </a:rPr>
              <a:t>Dataset</a:t>
            </a:r>
          </a:p>
        </p:txBody>
      </p:sp>
      <p:sp>
        <p:nvSpPr>
          <p:cNvPr id="3" name="Rounded Rectangle 2"/>
          <p:cNvSpPr/>
          <p:nvPr/>
        </p:nvSpPr>
        <p:spPr>
          <a:xfrm>
            <a:off x="9317355" y="1318895"/>
            <a:ext cx="1035050" cy="40195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3"/>
          <p:cNvSpPr txBox="1"/>
          <p:nvPr/>
        </p:nvSpPr>
        <p:spPr>
          <a:xfrm>
            <a:off x="10708005" y="1335405"/>
            <a:ext cx="877570" cy="368300"/>
          </a:xfrm>
          <a:prstGeom prst="rect">
            <a:avLst/>
          </a:prstGeom>
          <a:noFill/>
        </p:spPr>
        <p:txBody>
          <a:bodyPr wrap="none" rtlCol="0">
            <a:spAutoFit/>
          </a:bodyPr>
          <a:lstStyle/>
          <a:p>
            <a:r>
              <a:rPr lang="en-US"/>
              <a:t>Activity</a:t>
            </a:r>
          </a:p>
        </p:txBody>
      </p:sp>
      <p:cxnSp>
        <p:nvCxnSpPr>
          <p:cNvPr id="5" name="Straight Arrow Connector 4"/>
          <p:cNvCxnSpPr/>
          <p:nvPr/>
        </p:nvCxnSpPr>
        <p:spPr>
          <a:xfrm flipV="1">
            <a:off x="9363710" y="2029460"/>
            <a:ext cx="911225" cy="158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 Box 5"/>
          <p:cNvSpPr txBox="1"/>
          <p:nvPr/>
        </p:nvSpPr>
        <p:spPr>
          <a:xfrm>
            <a:off x="10708005" y="1828800"/>
            <a:ext cx="1360805" cy="368300"/>
          </a:xfrm>
          <a:prstGeom prst="rect">
            <a:avLst/>
          </a:prstGeom>
          <a:noFill/>
        </p:spPr>
        <p:txBody>
          <a:bodyPr wrap="none" rtlCol="0">
            <a:spAutoFit/>
          </a:bodyPr>
          <a:lstStyle/>
          <a:p>
            <a:r>
              <a:rPr lang="en-US"/>
              <a:t>Control Flow</a:t>
            </a:r>
          </a:p>
        </p:txBody>
      </p:sp>
      <p:sp>
        <p:nvSpPr>
          <p:cNvPr id="7" name="Oval 6"/>
          <p:cNvSpPr/>
          <p:nvPr/>
        </p:nvSpPr>
        <p:spPr>
          <a:xfrm>
            <a:off x="9665335" y="2353945"/>
            <a:ext cx="339725" cy="3092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7"/>
          <p:cNvSpPr txBox="1"/>
          <p:nvPr/>
        </p:nvSpPr>
        <p:spPr>
          <a:xfrm>
            <a:off x="10815955" y="2322195"/>
            <a:ext cx="1112520" cy="368300"/>
          </a:xfrm>
          <a:prstGeom prst="rect">
            <a:avLst/>
          </a:prstGeom>
          <a:noFill/>
        </p:spPr>
        <p:txBody>
          <a:bodyPr wrap="none" rtlCol="0">
            <a:spAutoFit/>
          </a:bodyPr>
          <a:lstStyle/>
          <a:p>
            <a:r>
              <a:rPr lang="en-US"/>
              <a:t>Start/stop</a:t>
            </a:r>
          </a:p>
        </p:txBody>
      </p:sp>
      <p:cxnSp>
        <p:nvCxnSpPr>
          <p:cNvPr id="22" name="Straight Arrow Connector 21"/>
          <p:cNvCxnSpPr/>
          <p:nvPr/>
        </p:nvCxnSpPr>
        <p:spPr>
          <a:xfrm>
            <a:off x="4294905" y="4013447"/>
            <a:ext cx="0" cy="345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endCxn id="19" idx="0"/>
          </p:cNvCxnSpPr>
          <p:nvPr/>
        </p:nvCxnSpPr>
        <p:spPr>
          <a:xfrm>
            <a:off x="7083132" y="4080815"/>
            <a:ext cx="1" cy="2781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7" idx="2"/>
          </p:cNvCxnSpPr>
          <p:nvPr/>
        </p:nvCxnSpPr>
        <p:spPr>
          <a:xfrm flipH="1">
            <a:off x="4322615" y="4873980"/>
            <a:ext cx="1" cy="391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ounded Rectangle 30"/>
          <p:cNvSpPr/>
          <p:nvPr/>
        </p:nvSpPr>
        <p:spPr>
          <a:xfrm>
            <a:off x="3584861" y="5271712"/>
            <a:ext cx="1475509" cy="47144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Suitable Fertilizer</a:t>
            </a:r>
            <a:endParaRPr lang="en-US" dirty="0"/>
          </a:p>
        </p:txBody>
      </p:sp>
      <p:cxnSp>
        <p:nvCxnSpPr>
          <p:cNvPr id="35" name="Straight Arrow Connector 34"/>
          <p:cNvCxnSpPr>
            <a:stCxn id="19" idx="2"/>
          </p:cNvCxnSpPr>
          <p:nvPr/>
        </p:nvCxnSpPr>
        <p:spPr>
          <a:xfrm flipH="1">
            <a:off x="7083132" y="4857015"/>
            <a:ext cx="1" cy="408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ounded Rectangle 35"/>
          <p:cNvSpPr/>
          <p:nvPr/>
        </p:nvSpPr>
        <p:spPr>
          <a:xfrm>
            <a:off x="6345257" y="5286829"/>
            <a:ext cx="1503461" cy="45632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Crop yield</a:t>
            </a:r>
            <a:endParaRPr lang="en-US" dirty="0"/>
          </a:p>
        </p:txBody>
      </p:sp>
      <p:cxnSp>
        <p:nvCxnSpPr>
          <p:cNvPr id="40" name="Straight Arrow Connector 39"/>
          <p:cNvCxnSpPr>
            <a:endCxn id="30" idx="2"/>
          </p:cNvCxnSpPr>
          <p:nvPr/>
        </p:nvCxnSpPr>
        <p:spPr>
          <a:xfrm>
            <a:off x="4228012" y="5743155"/>
            <a:ext cx="1362296" cy="544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36" idx="2"/>
            <a:endCxn id="30" idx="6"/>
          </p:cNvCxnSpPr>
          <p:nvPr/>
        </p:nvCxnSpPr>
        <p:spPr>
          <a:xfrm flipH="1">
            <a:off x="5811980" y="5743155"/>
            <a:ext cx="1285008" cy="5443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Implementation</a:t>
            </a:r>
          </a:p>
        </p:txBody>
      </p:sp>
      <p:sp>
        <p:nvSpPr>
          <p:cNvPr id="3" name="Content Placeholder 2"/>
          <p:cNvSpPr>
            <a:spLocks noGrp="1"/>
          </p:cNvSpPr>
          <p:nvPr>
            <p:ph idx="1"/>
          </p:nvPr>
        </p:nvSpPr>
        <p:spPr/>
        <p:txBody>
          <a:bodyPr>
            <a:normAutofit/>
          </a:bodyPr>
          <a:lstStyle/>
          <a:p>
            <a:pPr>
              <a:lnSpc>
                <a:spcPct val="150000"/>
              </a:lnSpc>
            </a:pPr>
            <a:r>
              <a:rPr lang="en-US" dirty="0" smtClean="0"/>
              <a:t>Crop </a:t>
            </a:r>
            <a:r>
              <a:rPr lang="en-US" dirty="0"/>
              <a:t>Yield Prediction:</a:t>
            </a:r>
          </a:p>
          <a:p>
            <a:pPr marL="0" indent="0">
              <a:lnSpc>
                <a:spcPct val="150000"/>
              </a:lnSpc>
              <a:buNone/>
            </a:pPr>
            <a:r>
              <a:rPr lang="en-US" dirty="0"/>
              <a:t>	Crop Yield Prediction can be done using crop yield data</a:t>
            </a:r>
            <a:r>
              <a:rPr lang="en-US" dirty="0" smtClean="0"/>
              <a:t>, nutrients </a:t>
            </a:r>
            <a:r>
              <a:rPr lang="en-US" dirty="0"/>
              <a:t>and location data</a:t>
            </a:r>
            <a:r>
              <a:rPr lang="en-US" dirty="0" smtClean="0"/>
              <a:t>. These </a:t>
            </a:r>
            <a:r>
              <a:rPr lang="en-US" dirty="0"/>
              <a:t>inputs are passed to Random Forest algorithm</a:t>
            </a:r>
            <a:r>
              <a:rPr lang="en-US" dirty="0" smtClean="0"/>
              <a:t>. These </a:t>
            </a:r>
            <a:r>
              <a:rPr lang="en-US" dirty="0"/>
              <a:t>algorithms will predict crop based on present inputs.</a:t>
            </a:r>
          </a:p>
          <a:p>
            <a:pPr>
              <a:lnSpc>
                <a:spcPct val="150000"/>
              </a:lnSpc>
            </a:pPr>
            <a:r>
              <a:rPr lang="en-US" dirty="0"/>
              <a:t>Fertilizer Analysis:</a:t>
            </a:r>
          </a:p>
          <a:p>
            <a:pPr marL="0" indent="0">
              <a:lnSpc>
                <a:spcPct val="150000"/>
              </a:lnSpc>
              <a:buNone/>
            </a:pPr>
            <a:r>
              <a:rPr lang="en-US" dirty="0"/>
              <a:t>	Fertilizer Analysis can be done using fertilizer </a:t>
            </a:r>
            <a:r>
              <a:rPr lang="en-US" dirty="0" smtClean="0"/>
              <a:t>data , crop </a:t>
            </a:r>
            <a:r>
              <a:rPr lang="en-US" dirty="0"/>
              <a:t>and location data</a:t>
            </a:r>
            <a:r>
              <a:rPr lang="en-US" dirty="0" smtClean="0"/>
              <a:t>. In </a:t>
            </a:r>
            <a:r>
              <a:rPr lang="en-US" dirty="0"/>
              <a:t>this part suitable crops and required fertilizer for each crop is suggested.</a:t>
            </a:r>
          </a:p>
          <a:p>
            <a:pPr marL="0" indent="0">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Algorithm</a:t>
            </a:r>
            <a:endParaRPr lang="en-US" dirty="0"/>
          </a:p>
        </p:txBody>
      </p:sp>
      <p:sp>
        <p:nvSpPr>
          <p:cNvPr id="3" name="Content Placeholder 2"/>
          <p:cNvSpPr>
            <a:spLocks noGrp="1"/>
          </p:cNvSpPr>
          <p:nvPr>
            <p:ph idx="1"/>
          </p:nvPr>
        </p:nvSpPr>
        <p:spPr/>
        <p:txBody>
          <a:bodyPr/>
          <a:lstStyle/>
          <a:p>
            <a:r>
              <a:rPr lang="en-US" dirty="0" smtClean="0"/>
              <a:t>Random Forest is a popular Machine Learning algorithm that belongs to the supervised learning technique. It can be used for both classification and Regression problems in Machine Learning. </a:t>
            </a:r>
          </a:p>
          <a:p>
            <a:r>
              <a:rPr lang="en-US" dirty="0" smtClean="0"/>
              <a:t>It is based on the concept of ensemble learning, which is a process of combining multiple classifiers to solve a complex problem and to improve the performance of the problem.</a:t>
            </a:r>
          </a:p>
          <a:p>
            <a:r>
              <a:rPr lang="en-US" dirty="0" smtClean="0"/>
              <a:t>As the name suggests, “Random Forest is a classifier that contains a number of decision trees on various subsets of the given dataset and takes the average to improve the predictive accuracy of that dataset.” </a:t>
            </a:r>
          </a:p>
          <a:p>
            <a:r>
              <a:rPr lang="en-US" dirty="0" smtClean="0"/>
              <a:t>The greatest number of trees in the forest leads to higher accuracy and prevents the problem of overfitting.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Review-0 Remarks</a:t>
            </a:r>
            <a:br>
              <a:rPr lang="en-US"/>
            </a:br>
            <a:r>
              <a:rPr lang="en-US"/>
              <a:t/>
            </a:r>
            <a:br>
              <a:rPr lang="en-US"/>
            </a:br>
            <a:endParaRPr lang="en-US"/>
          </a:p>
        </p:txBody>
      </p:sp>
      <p:sp>
        <p:nvSpPr>
          <p:cNvPr id="3" name="Content Placeholder 2"/>
          <p:cNvSpPr>
            <a:spLocks noGrp="1"/>
          </p:cNvSpPr>
          <p:nvPr>
            <p:ph idx="1"/>
          </p:nvPr>
        </p:nvSpPr>
        <p:spPr/>
        <p:txBody>
          <a:bodyPr>
            <a:normAutofit fontScale="97500" lnSpcReduction="10000"/>
          </a:bodyPr>
          <a:lstStyle/>
          <a:p>
            <a:r>
              <a:rPr lang="en-US" dirty="0" smtClean="0"/>
              <a:t>Scope </a:t>
            </a:r>
            <a:r>
              <a:rPr lang="en-US" dirty="0"/>
              <a:t>of the project?</a:t>
            </a:r>
          </a:p>
          <a:p>
            <a:pPr lvl="1"/>
            <a:r>
              <a:rPr lang="en-US" dirty="0"/>
              <a:t>To predict the crop yield and suggest the suitable fertilizer to the crop at the early stages.</a:t>
            </a:r>
          </a:p>
          <a:p>
            <a:r>
              <a:rPr lang="en-US" dirty="0"/>
              <a:t>What is dataset ?</a:t>
            </a:r>
          </a:p>
          <a:p>
            <a:pPr lvl="1"/>
            <a:r>
              <a:rPr lang="en-US" dirty="0"/>
              <a:t>A Dataset is a collection of data. In Machine Learning projects we need a training dataset</a:t>
            </a:r>
            <a:r>
              <a:rPr lang="en-US" dirty="0" smtClean="0"/>
              <a:t>. It </a:t>
            </a:r>
            <a:r>
              <a:rPr lang="en-US" dirty="0"/>
              <a:t>is a actual dataset used to train the model for performing various actions.</a:t>
            </a:r>
          </a:p>
          <a:p>
            <a:r>
              <a:rPr lang="en-US" dirty="0"/>
              <a:t>What are different types of Datasets used?</a:t>
            </a:r>
          </a:p>
          <a:p>
            <a:pPr lvl="1"/>
            <a:r>
              <a:rPr lang="en-US" sz="2400" dirty="0"/>
              <a:t>Fertilizer Dataset</a:t>
            </a:r>
            <a:r>
              <a:rPr lang="en-US" sz="2400" dirty="0" smtClean="0"/>
              <a:t>, Crop Yield </a:t>
            </a:r>
            <a:r>
              <a:rPr lang="en-US" sz="2400" dirty="0"/>
              <a:t>Dataset.</a:t>
            </a:r>
            <a:endParaRPr lang="en-US" dirty="0"/>
          </a:p>
          <a:p>
            <a:r>
              <a:rPr lang="en-US" dirty="0"/>
              <a:t>Are u training on only one soil or different type of soils ?</a:t>
            </a:r>
          </a:p>
          <a:p>
            <a:pPr lvl="1"/>
            <a:r>
              <a:rPr lang="en-US" sz="2400" dirty="0"/>
              <a:t>Different types of soils like black soil</a:t>
            </a:r>
            <a:r>
              <a:rPr lang="en-US" sz="2400" dirty="0" smtClean="0"/>
              <a:t>, red </a:t>
            </a:r>
            <a:r>
              <a:rPr lang="en-US" sz="2400" dirty="0"/>
              <a:t>soil</a:t>
            </a:r>
            <a:endParaRPr lang="en-US" dirty="0"/>
          </a:p>
          <a:p>
            <a:r>
              <a:rPr lang="en-US" dirty="0"/>
              <a:t>What is Regression?</a:t>
            </a:r>
          </a:p>
          <a:p>
            <a:pPr lvl="1"/>
            <a:r>
              <a:rPr lang="en-US" dirty="0"/>
              <a:t>It is a technique used to model and analyze the relationships between variables.</a:t>
            </a:r>
          </a:p>
          <a:p>
            <a:r>
              <a:rPr lang="en-US" dirty="0"/>
              <a:t>What is SVM?</a:t>
            </a:r>
          </a:p>
          <a:p>
            <a:pPr lvl="1"/>
            <a:r>
              <a:rPr lang="en-US" sz="2400" dirty="0"/>
              <a:t>SVM is a Supervised Learning algorithm used for Classification and Regression.</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Contd...</a:t>
            </a:r>
          </a:p>
        </p:txBody>
      </p:sp>
      <p:sp>
        <p:nvSpPr>
          <p:cNvPr id="3" name="Content Placeholder 2"/>
          <p:cNvSpPr>
            <a:spLocks noGrp="1"/>
          </p:cNvSpPr>
          <p:nvPr>
            <p:ph idx="1"/>
          </p:nvPr>
        </p:nvSpPr>
        <p:spPr/>
        <p:txBody>
          <a:bodyPr>
            <a:normAutofit fontScale="90000"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r>
              <a:rPr lang="en-US" dirty="0"/>
              <a:t>                                       </a:t>
            </a:r>
            <a:endParaRPr lang="en-US" dirty="0" smtClean="0"/>
          </a:p>
          <a:p>
            <a:pPr marL="0" indent="0">
              <a:buNone/>
            </a:pPr>
            <a:r>
              <a:rPr lang="en-US" dirty="0"/>
              <a:t> </a:t>
            </a:r>
            <a:r>
              <a:rPr lang="en-US" dirty="0" smtClean="0"/>
              <a:t>                                        </a:t>
            </a:r>
            <a:r>
              <a:rPr lang="en-US" dirty="0"/>
              <a:t>Working of Random Forest algorithm</a:t>
            </a:r>
          </a:p>
        </p:txBody>
      </p:sp>
      <p:sp>
        <p:nvSpPr>
          <p:cNvPr id="4" name="Rectangles 3"/>
          <p:cNvSpPr/>
          <p:nvPr/>
        </p:nvSpPr>
        <p:spPr>
          <a:xfrm>
            <a:off x="1096645" y="2877820"/>
            <a:ext cx="1294765"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set</a:t>
            </a:r>
          </a:p>
        </p:txBody>
      </p:sp>
      <p:sp>
        <p:nvSpPr>
          <p:cNvPr id="5" name="Rectangles 4"/>
          <p:cNvSpPr/>
          <p:nvPr/>
        </p:nvSpPr>
        <p:spPr>
          <a:xfrm>
            <a:off x="3661410" y="1336040"/>
            <a:ext cx="128270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Decision tree 1</a:t>
            </a:r>
          </a:p>
        </p:txBody>
      </p:sp>
      <p:sp>
        <p:nvSpPr>
          <p:cNvPr id="6" name="Rectangles 5"/>
          <p:cNvSpPr/>
          <p:nvPr/>
        </p:nvSpPr>
        <p:spPr>
          <a:xfrm>
            <a:off x="3660775" y="2877820"/>
            <a:ext cx="128397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Decision tree 2</a:t>
            </a:r>
          </a:p>
        </p:txBody>
      </p:sp>
      <p:sp>
        <p:nvSpPr>
          <p:cNvPr id="7" name="Rectangles 6"/>
          <p:cNvSpPr/>
          <p:nvPr/>
        </p:nvSpPr>
        <p:spPr>
          <a:xfrm>
            <a:off x="3660775" y="4792980"/>
            <a:ext cx="128397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Decision tree 3</a:t>
            </a:r>
          </a:p>
        </p:txBody>
      </p:sp>
      <p:sp>
        <p:nvSpPr>
          <p:cNvPr id="8" name="Rectangles 7"/>
          <p:cNvSpPr/>
          <p:nvPr/>
        </p:nvSpPr>
        <p:spPr>
          <a:xfrm>
            <a:off x="6870700" y="1336040"/>
            <a:ext cx="123571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output 1</a:t>
            </a:r>
          </a:p>
        </p:txBody>
      </p:sp>
      <p:sp>
        <p:nvSpPr>
          <p:cNvPr id="9" name="Rectangles 8"/>
          <p:cNvSpPr/>
          <p:nvPr/>
        </p:nvSpPr>
        <p:spPr>
          <a:xfrm>
            <a:off x="6870700" y="2877820"/>
            <a:ext cx="123571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 2</a:t>
            </a:r>
          </a:p>
        </p:txBody>
      </p:sp>
      <p:sp>
        <p:nvSpPr>
          <p:cNvPr id="10" name="Rectangles 9"/>
          <p:cNvSpPr/>
          <p:nvPr/>
        </p:nvSpPr>
        <p:spPr>
          <a:xfrm>
            <a:off x="6870700" y="4792980"/>
            <a:ext cx="123571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output 1</a:t>
            </a:r>
          </a:p>
        </p:txBody>
      </p:sp>
      <p:sp>
        <p:nvSpPr>
          <p:cNvPr id="11" name="Rectangles 10"/>
          <p:cNvSpPr/>
          <p:nvPr/>
        </p:nvSpPr>
        <p:spPr>
          <a:xfrm>
            <a:off x="9596120" y="2877820"/>
            <a:ext cx="1327785"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output1</a:t>
            </a:r>
          </a:p>
        </p:txBody>
      </p:sp>
      <p:cxnSp>
        <p:nvCxnSpPr>
          <p:cNvPr id="12" name="Straight Arrow Connector 11"/>
          <p:cNvCxnSpPr>
            <a:stCxn id="4" idx="3"/>
            <a:endCxn id="5" idx="1"/>
          </p:cNvCxnSpPr>
          <p:nvPr/>
        </p:nvCxnSpPr>
        <p:spPr>
          <a:xfrm flipV="1">
            <a:off x="2391410" y="1793240"/>
            <a:ext cx="1270000" cy="15417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4" idx="3"/>
            <a:endCxn id="6" idx="1"/>
          </p:cNvCxnSpPr>
          <p:nvPr/>
        </p:nvCxnSpPr>
        <p:spPr>
          <a:xfrm>
            <a:off x="2391410" y="3335020"/>
            <a:ext cx="126936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4" idx="3"/>
            <a:endCxn id="7" idx="1"/>
          </p:cNvCxnSpPr>
          <p:nvPr/>
        </p:nvCxnSpPr>
        <p:spPr>
          <a:xfrm>
            <a:off x="2391410" y="3335020"/>
            <a:ext cx="1269365" cy="191516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5" idx="3"/>
            <a:endCxn id="8" idx="1"/>
          </p:cNvCxnSpPr>
          <p:nvPr/>
        </p:nvCxnSpPr>
        <p:spPr>
          <a:xfrm>
            <a:off x="4944110" y="1793240"/>
            <a:ext cx="192659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6" idx="3"/>
            <a:endCxn id="9" idx="1"/>
          </p:cNvCxnSpPr>
          <p:nvPr/>
        </p:nvCxnSpPr>
        <p:spPr>
          <a:xfrm>
            <a:off x="4944745" y="3335020"/>
            <a:ext cx="192595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7" idx="3"/>
            <a:endCxn id="10" idx="1"/>
          </p:cNvCxnSpPr>
          <p:nvPr/>
        </p:nvCxnSpPr>
        <p:spPr>
          <a:xfrm>
            <a:off x="4944745" y="5250180"/>
            <a:ext cx="192595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8" idx="3"/>
            <a:endCxn id="11" idx="1"/>
          </p:cNvCxnSpPr>
          <p:nvPr/>
        </p:nvCxnSpPr>
        <p:spPr>
          <a:xfrm>
            <a:off x="8106410" y="1793240"/>
            <a:ext cx="1489710" cy="15417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9" idx="3"/>
            <a:endCxn id="11" idx="1"/>
          </p:cNvCxnSpPr>
          <p:nvPr/>
        </p:nvCxnSpPr>
        <p:spPr>
          <a:xfrm>
            <a:off x="8106410" y="3335020"/>
            <a:ext cx="148971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0" idx="3"/>
            <a:endCxn id="11" idx="1"/>
          </p:cNvCxnSpPr>
          <p:nvPr/>
        </p:nvCxnSpPr>
        <p:spPr>
          <a:xfrm flipV="1">
            <a:off x="8106410" y="3335020"/>
            <a:ext cx="1489710" cy="191516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code</a:t>
            </a:r>
          </a:p>
        </p:txBody>
      </p:sp>
      <p:sp>
        <p:nvSpPr>
          <p:cNvPr id="3" name="Content Placeholder 2"/>
          <p:cNvSpPr>
            <a:spLocks noGrp="1"/>
          </p:cNvSpPr>
          <p:nvPr>
            <p:ph idx="1"/>
          </p:nvPr>
        </p:nvSpPr>
        <p:spPr/>
        <p:txBody>
          <a:bodyPr/>
          <a:lstStyle/>
          <a:p>
            <a:r>
              <a:rPr lang="en-US" b="1"/>
              <a:t>Reading data from dataset</a:t>
            </a:r>
          </a:p>
          <a:p>
            <a:pPr marL="0" indent="0">
              <a:buNone/>
            </a:pPr>
            <a:r>
              <a:rPr lang="en-US" sz="2400"/>
              <a:t># Load the Pandas libraries with alias 'pd' </a:t>
            </a:r>
          </a:p>
          <a:p>
            <a:pPr marL="0" indent="0">
              <a:buNone/>
            </a:pPr>
            <a:r>
              <a:rPr lang="en-US" sz="2400"/>
              <a:t>	import pandas as pd </a:t>
            </a:r>
          </a:p>
          <a:p>
            <a:pPr marL="0" indent="0">
              <a:buNone/>
            </a:pPr>
            <a:r>
              <a:rPr lang="en-US" sz="2400"/>
              <a:t>	Read data from file 'filename.csv' </a:t>
            </a:r>
          </a:p>
          <a:p>
            <a:pPr marL="0" indent="0">
              <a:buNone/>
            </a:pPr>
            <a:r>
              <a:rPr lang="en-US" sz="2400"/>
              <a:t># (in the same directory that your python process is based)</a:t>
            </a:r>
          </a:p>
          <a:p>
            <a:pPr marL="0" indent="0">
              <a:buNone/>
            </a:pPr>
            <a:r>
              <a:rPr lang="en-US" sz="2400"/>
              <a:t># Control delimiters, rows, column names with read_csv </a:t>
            </a:r>
          </a:p>
          <a:p>
            <a:pPr marL="0" indent="0">
              <a:buNone/>
            </a:pPr>
            <a:r>
              <a:rPr lang="en-US" sz="2400"/>
              <a:t>data = pd.read_csv("filename.csv") </a:t>
            </a:r>
          </a:p>
          <a:p>
            <a:endParaRPr lang="en-US" sz="2400"/>
          </a:p>
          <a:p>
            <a:r>
              <a:rPr lang="en-US" sz="2400"/>
              <a:t># Preview the first 5 lines of the loaded data </a:t>
            </a:r>
          </a:p>
          <a:p>
            <a:r>
              <a:rPr lang="en-US" sz="2400"/>
              <a:t>data.head()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from </a:t>
            </a:r>
            <a:r>
              <a:rPr lang="en-US" dirty="0" err="1"/>
              <a:t>sklearn.ensemble</a:t>
            </a:r>
            <a:r>
              <a:rPr lang="en-US" dirty="0"/>
              <a:t> import </a:t>
            </a:r>
            <a:r>
              <a:rPr lang="en-US" dirty="0" err="1" smtClean="0"/>
              <a:t>RandomForestClassifier</a:t>
            </a:r>
            <a:endParaRPr lang="en-US" dirty="0"/>
          </a:p>
          <a:p>
            <a:pPr marL="0" indent="0">
              <a:buNone/>
            </a:pPr>
            <a:r>
              <a:rPr lang="en-US" dirty="0"/>
              <a:t> </a:t>
            </a:r>
            <a:r>
              <a:rPr lang="en-US" dirty="0" smtClean="0"/>
              <a:t>   </a:t>
            </a:r>
            <a:r>
              <a:rPr lang="en-US" dirty="0" err="1" smtClean="0"/>
              <a:t>rf_random</a:t>
            </a:r>
            <a:r>
              <a:rPr lang="en-US" dirty="0" smtClean="0"/>
              <a:t> </a:t>
            </a:r>
            <a:r>
              <a:rPr lang="en-US" dirty="0"/>
              <a:t>= </a:t>
            </a:r>
            <a:r>
              <a:rPr lang="en-US" dirty="0" err="1"/>
              <a:t>RandomForestClassifier</a:t>
            </a:r>
            <a:r>
              <a:rPr lang="en-US" dirty="0" smtClean="0"/>
              <a:t>()</a:t>
            </a:r>
          </a:p>
          <a:p>
            <a:pPr marL="0" indent="0">
              <a:buNone/>
            </a:pPr>
            <a:r>
              <a:rPr lang="en-US" dirty="0"/>
              <a:t> </a:t>
            </a:r>
            <a:r>
              <a:rPr lang="en-US" dirty="0" smtClean="0"/>
              <a:t>   </a:t>
            </a:r>
            <a:r>
              <a:rPr lang="en-US" dirty="0" err="1"/>
              <a:t>rf_random.fit</a:t>
            </a:r>
            <a:r>
              <a:rPr lang="en-US" dirty="0"/>
              <a:t>(</a:t>
            </a:r>
            <a:r>
              <a:rPr lang="en-US" dirty="0" err="1"/>
              <a:t>X_train,y_train</a:t>
            </a:r>
            <a:r>
              <a:rPr lang="en-US" dirty="0"/>
              <a:t>)</a:t>
            </a:r>
          </a:p>
          <a:p>
            <a:pPr marL="0" indent="0">
              <a:buNone/>
            </a:pPr>
            <a:r>
              <a:rPr lang="en-US" dirty="0" smtClean="0"/>
              <a:t>    </a:t>
            </a:r>
            <a:r>
              <a:rPr lang="en-US" dirty="0"/>
              <a:t>predictions = </a:t>
            </a:r>
            <a:r>
              <a:rPr lang="en-US" dirty="0" err="1"/>
              <a:t>rf_random.predict</a:t>
            </a:r>
            <a:r>
              <a:rPr lang="en-US" dirty="0"/>
              <a:t>(</a:t>
            </a:r>
            <a:r>
              <a:rPr lang="en-US" dirty="0" err="1"/>
              <a:t>X_test</a:t>
            </a:r>
            <a:r>
              <a:rPr lang="en-US" dirty="0" smtClean="0"/>
              <a:t>)</a:t>
            </a:r>
          </a:p>
          <a:p>
            <a:pPr marL="0" indent="0">
              <a:buNone/>
            </a:pPr>
            <a:endParaRPr lang="en-US" dirty="0" smtClean="0"/>
          </a:p>
          <a:p>
            <a:r>
              <a:rPr lang="en-US" dirty="0" err="1" smtClean="0"/>
              <a:t>Scikit</a:t>
            </a:r>
            <a:r>
              <a:rPr lang="en-US" dirty="0" smtClean="0"/>
              <a:t>-learn(</a:t>
            </a:r>
            <a:r>
              <a:rPr lang="en-US" dirty="0" err="1" smtClean="0"/>
              <a:t>sklearn</a:t>
            </a:r>
            <a:r>
              <a:rPr lang="en-US" dirty="0" smtClean="0"/>
              <a:t>) is the most useful and robust library for machine learning in python. It provides a selection of efficient tools for machine learning and statistical modeling including classification, regression, clustering and dimensionality reduction via a consistence interface in python.</a:t>
            </a:r>
            <a:endParaRPr lang="en-US" dirty="0"/>
          </a:p>
          <a:p>
            <a:pPr marL="0" indent="0">
              <a:buNone/>
            </a:pPr>
            <a:endParaRPr lang="en-US" dirty="0" smtClean="0"/>
          </a:p>
          <a:p>
            <a:pPr marL="0" indent="0">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090" y="1096963"/>
            <a:ext cx="9769119" cy="5395912"/>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6348" y="1096963"/>
            <a:ext cx="9080896" cy="5395912"/>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354" y="1096963"/>
            <a:ext cx="10658591" cy="5395912"/>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812" y="1096963"/>
            <a:ext cx="11549676" cy="5395912"/>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en-US" dirty="0"/>
              <a:t>The system of Predicting crop yield and </a:t>
            </a:r>
            <a:r>
              <a:rPr lang="en-US" dirty="0" smtClean="0"/>
              <a:t>fertilizer Analysis </a:t>
            </a:r>
            <a:r>
              <a:rPr lang="en-US" dirty="0"/>
              <a:t>predicted crop yield and suggested suitable fertilizer for the crop. </a:t>
            </a:r>
            <a:endParaRPr lang="en-US" dirty="0" smtClean="0"/>
          </a:p>
          <a:p>
            <a:pPr>
              <a:lnSpc>
                <a:spcPct val="150000"/>
              </a:lnSpc>
            </a:pPr>
            <a:r>
              <a:rPr lang="en-US" dirty="0" smtClean="0"/>
              <a:t>The </a:t>
            </a:r>
            <a:r>
              <a:rPr lang="en-US" dirty="0"/>
              <a:t>prediction of crop yield based on locations and datasets, and proper implementation of algorithms proved that the higher crop yield can be achieved. </a:t>
            </a:r>
            <a:endParaRPr lang="en-US" dirty="0" smtClean="0"/>
          </a:p>
          <a:p>
            <a:pPr>
              <a:lnSpc>
                <a:spcPct val="150000"/>
              </a:lnSpc>
            </a:pPr>
            <a:r>
              <a:rPr lang="en-US" dirty="0" smtClean="0"/>
              <a:t>From </a:t>
            </a:r>
            <a:r>
              <a:rPr lang="en-US" dirty="0"/>
              <a:t>the work we conclude that crop yield is predicted with high accuracy of 95.1% using Random Forest algorithm and Fertilizer analysis is done with the accuracy of 96.7%.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p>
        </p:txBody>
      </p:sp>
      <p:sp>
        <p:nvSpPr>
          <p:cNvPr id="3" name="Content Placeholder 2"/>
          <p:cNvSpPr>
            <a:spLocks noGrp="1"/>
          </p:cNvSpPr>
          <p:nvPr>
            <p:ph idx="1"/>
          </p:nvPr>
        </p:nvSpPr>
        <p:spPr/>
        <p:txBody>
          <a:bodyPr/>
          <a:lstStyle/>
          <a:p>
            <a:pPr marL="577850" indent="-577850">
              <a:buNone/>
            </a:pPr>
            <a:r>
              <a:rPr lang="en-US" altLang="en-IN" dirty="0"/>
              <a:t>[1] Rushika G., Juilee K, Pooja M, Sachee N, and PriyaR.L.(2018). Prediction of Crop Yield using Machine Learning, Issue 02 IRJET (pg 2337-2339).</a:t>
            </a:r>
          </a:p>
          <a:p>
            <a:pPr marL="577850" indent="-577850">
              <a:buNone/>
            </a:pPr>
            <a:r>
              <a:rPr lang="en-US" altLang="en-IN" dirty="0"/>
              <a:t>[2] Niketa G, Leisa A.J., Owaiz Petkar, and Amiya K.T.(2016). Rice Crop Yield Prediction in India using Support Vector Machines 978-1-5090-2033-1/16/$31.00 ©2016 IEEE.</a:t>
            </a:r>
          </a:p>
          <a:p>
            <a:pPr marL="577850" indent="-577850">
              <a:buNone/>
            </a:pPr>
            <a:r>
              <a:rPr lang="en-US" altLang="en-IN" dirty="0"/>
              <a:t>[3] Arun K, Navin K, and Vishal V (2018). Efficient Crop Yield Prediction using Machine Learning, (pp.3151-3159),IRJET.</a:t>
            </a:r>
          </a:p>
          <a:p>
            <a:pPr marL="577850" indent="-577850">
              <a:buNone/>
            </a:pPr>
            <a:r>
              <a:rPr lang="en-US" altLang="en-IN" dirty="0"/>
              <a:t>[4] Potnuru Sai Nishant,Pinapa Sai Venkat,Bollu Lakshmi Avinash(2020) Crop Yield Prediction based on Indian Agriculture using Machine Learning.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Review-1 Remarks</a:t>
            </a:r>
          </a:p>
        </p:txBody>
      </p:sp>
      <p:sp>
        <p:nvSpPr>
          <p:cNvPr id="3" name="Content Placeholder 2"/>
          <p:cNvSpPr>
            <a:spLocks noGrp="1"/>
          </p:cNvSpPr>
          <p:nvPr>
            <p:ph idx="1"/>
          </p:nvPr>
        </p:nvSpPr>
        <p:spPr/>
        <p:txBody>
          <a:bodyPr>
            <a:normAutofit fontScale="92500" lnSpcReduction="10000"/>
          </a:bodyPr>
          <a:lstStyle/>
          <a:p>
            <a:r>
              <a:rPr lang="en-US" dirty="0"/>
              <a:t>What are the different stages of crop?</a:t>
            </a:r>
          </a:p>
          <a:p>
            <a:pPr lvl="1"/>
            <a:r>
              <a:rPr lang="en-US" sz="2400" dirty="0"/>
              <a:t>Seed stage</a:t>
            </a:r>
          </a:p>
          <a:p>
            <a:pPr lvl="1"/>
            <a:r>
              <a:rPr lang="en-US" sz="2400" dirty="0"/>
              <a:t>Young plant</a:t>
            </a:r>
          </a:p>
          <a:p>
            <a:pPr lvl="1"/>
            <a:r>
              <a:rPr lang="en-US" sz="2400" dirty="0"/>
              <a:t>Mature plant stage</a:t>
            </a:r>
          </a:p>
          <a:p>
            <a:pPr lvl="1"/>
            <a:r>
              <a:rPr lang="en-US" sz="2400" dirty="0"/>
              <a:t>Flowering stage</a:t>
            </a:r>
          </a:p>
          <a:p>
            <a:pPr lvl="1"/>
            <a:r>
              <a:rPr lang="en-US" sz="2400" dirty="0"/>
              <a:t>Fruit stage.</a:t>
            </a:r>
            <a:endParaRPr lang="en-US" dirty="0"/>
          </a:p>
          <a:p>
            <a:r>
              <a:rPr lang="en-US" dirty="0"/>
              <a:t>How do you merge two datasets?</a:t>
            </a:r>
          </a:p>
          <a:p>
            <a:pPr lvl="1"/>
            <a:r>
              <a:rPr lang="en-US" sz="2400" dirty="0"/>
              <a:t>Using pandas library and merge() method[having one common feature in both datasets].</a:t>
            </a:r>
            <a:endParaRPr lang="en-US" dirty="0"/>
          </a:p>
          <a:p>
            <a:r>
              <a:rPr lang="en-US" dirty="0"/>
              <a:t>Scope of the project?</a:t>
            </a:r>
          </a:p>
          <a:p>
            <a:pPr lvl="1"/>
            <a:r>
              <a:rPr lang="en-US" dirty="0"/>
              <a:t>To predict the crop yield and suggest the fertilizer to the </a:t>
            </a:r>
            <a:r>
              <a:rPr lang="en-US" dirty="0" smtClean="0"/>
              <a:t>crop at the Mature Plant Stage.</a:t>
            </a:r>
            <a:endParaRPr lang="en-US" dirty="0"/>
          </a:p>
          <a:p>
            <a:r>
              <a:rPr lang="en-US" dirty="0"/>
              <a:t>What locations you will consider from dataset?</a:t>
            </a:r>
          </a:p>
          <a:p>
            <a:pPr lvl="1"/>
            <a:r>
              <a:rPr lang="en-US" dirty="0"/>
              <a:t>India location is to be considered from the dataset.</a:t>
            </a:r>
          </a:p>
          <a:p>
            <a:r>
              <a:rPr lang="en-US" dirty="0"/>
              <a:t>What inputs you will consider?</a:t>
            </a:r>
          </a:p>
          <a:p>
            <a:pPr lvl="1"/>
            <a:r>
              <a:rPr lang="en-US" dirty="0"/>
              <a:t>The inputs are </a:t>
            </a:r>
            <a:r>
              <a:rPr lang="en-US" dirty="0" smtClean="0"/>
              <a:t>weather, humidity, location </a:t>
            </a:r>
            <a:r>
              <a:rPr lang="en-US" dirty="0"/>
              <a:t>and nutrients of soil.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Review 2 Remarks</a:t>
            </a:r>
            <a:endParaRPr lang="en-US" dirty="0"/>
          </a:p>
        </p:txBody>
      </p:sp>
      <p:sp>
        <p:nvSpPr>
          <p:cNvPr id="3" name="Content Placeholder 2"/>
          <p:cNvSpPr>
            <a:spLocks noGrp="1"/>
          </p:cNvSpPr>
          <p:nvPr>
            <p:ph idx="1"/>
          </p:nvPr>
        </p:nvSpPr>
        <p:spPr/>
        <p:txBody>
          <a:bodyPr>
            <a:normAutofit/>
          </a:bodyPr>
          <a:lstStyle/>
          <a:p>
            <a:r>
              <a:rPr lang="en-US" dirty="0"/>
              <a:t>Is stages of crops is same for all crops?</a:t>
            </a:r>
          </a:p>
          <a:p>
            <a:pPr lvl="1"/>
            <a:r>
              <a:rPr lang="en-US" dirty="0"/>
              <a:t>No,  we categorized it as 5 stages and applied at Mature stage plant.</a:t>
            </a:r>
          </a:p>
          <a:p>
            <a:r>
              <a:rPr lang="en-US" dirty="0" smtClean="0"/>
              <a:t>Limitation of the Project?</a:t>
            </a:r>
          </a:p>
          <a:p>
            <a:pPr lvl="1"/>
            <a:r>
              <a:rPr lang="en-US" dirty="0" smtClean="0"/>
              <a:t>Only 5 types of soils are considered, and is applied only at mature stage of the plant.</a:t>
            </a:r>
          </a:p>
          <a:p>
            <a:r>
              <a:rPr lang="en-US" dirty="0" smtClean="0"/>
              <a:t>How Random Forest algorithm works?</a:t>
            </a:r>
          </a:p>
          <a:p>
            <a:pPr lvl="1"/>
            <a:r>
              <a:rPr lang="en-US" dirty="0" smtClean="0"/>
              <a:t>Random Forest algorithm builds a forest in the form of an ensemble of decision trees which adds more randomness while growing the trees. While splitting a node ,the algorithm searches for the best features from the random subset of features  which adds more diversity, thereby resulting in a better model.</a:t>
            </a:r>
          </a:p>
          <a:p>
            <a:r>
              <a:rPr lang="en-US" dirty="0" smtClean="0"/>
              <a:t>How many Decision trees will be considering ?</a:t>
            </a:r>
          </a:p>
          <a:p>
            <a:pPr lvl="1"/>
            <a:r>
              <a:rPr lang="en-US" dirty="0" smtClean="0"/>
              <a:t>We can construct any number of trees based on the features of the Dataset and considering the depth of Decision tree.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nSpc>
                <a:spcPct val="150000"/>
              </a:lnSpc>
            </a:pPr>
            <a:r>
              <a:rPr lang="en-US" dirty="0" smtClean="0"/>
              <a:t>What are Cleaning Techniques?</a:t>
            </a:r>
          </a:p>
          <a:p>
            <a:pPr lvl="1">
              <a:lnSpc>
                <a:spcPct val="150000"/>
              </a:lnSpc>
            </a:pPr>
            <a:r>
              <a:rPr lang="en-US" dirty="0" smtClean="0"/>
              <a:t>Removal of Unwanted Observations</a:t>
            </a:r>
          </a:p>
          <a:p>
            <a:pPr lvl="1">
              <a:lnSpc>
                <a:spcPct val="150000"/>
              </a:lnSpc>
            </a:pPr>
            <a:r>
              <a:rPr lang="en-US" dirty="0" smtClean="0"/>
              <a:t>Fixing Structural errors</a:t>
            </a:r>
          </a:p>
          <a:p>
            <a:pPr lvl="1">
              <a:lnSpc>
                <a:spcPct val="150000"/>
              </a:lnSpc>
            </a:pPr>
            <a:r>
              <a:rPr lang="en-US" dirty="0" smtClean="0"/>
              <a:t>Managing unwanted outliers</a:t>
            </a:r>
          </a:p>
          <a:p>
            <a:pPr lvl="1">
              <a:lnSpc>
                <a:spcPct val="150000"/>
              </a:lnSpc>
            </a:pPr>
            <a:r>
              <a:rPr lang="en-US" dirty="0" smtClean="0"/>
              <a:t>Handling missing Data</a:t>
            </a:r>
          </a:p>
          <a:p>
            <a:pPr>
              <a:lnSpc>
                <a:spcPct val="150000"/>
              </a:lnSpc>
            </a:pPr>
            <a:r>
              <a:rPr lang="en-US" dirty="0" smtClean="0"/>
              <a:t>What are outputs of Random Forest algorithm?</a:t>
            </a:r>
          </a:p>
          <a:p>
            <a:pPr lvl="1">
              <a:lnSpc>
                <a:spcPct val="150000"/>
              </a:lnSpc>
            </a:pPr>
            <a:r>
              <a:rPr lang="en-US" dirty="0" smtClean="0"/>
              <a:t>Each decision tree gives a output,  and takes majority votes in case of Classification and average in case of Regression problems.</a:t>
            </a:r>
          </a:p>
          <a:p>
            <a:endParaRPr lang="en-US" dirty="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p:cNvSpPr>
            <a:spLocks noGrp="1"/>
          </p:cNvSpPr>
          <p:nvPr>
            <p:ph idx="1"/>
          </p:nvPr>
        </p:nvSpPr>
        <p:spPr>
          <a:xfrm>
            <a:off x="214745" y="1097279"/>
            <a:ext cx="11779135" cy="5394960"/>
          </a:xfrm>
        </p:spPr>
        <p:txBody>
          <a:bodyPr>
            <a:normAutofit/>
          </a:bodyPr>
          <a:lstStyle/>
          <a:p>
            <a:pPr marL="457200" indent="-457200">
              <a:lnSpc>
                <a:spcPct val="100000"/>
              </a:lnSpc>
              <a:buFont typeface="Wingdings" panose="05000000000000000000" pitchFamily="2" charset="2"/>
              <a:buChar char="Ø"/>
            </a:pPr>
            <a:r>
              <a:rPr lang="en-US" dirty="0"/>
              <a:t>This project will help the farmers to know the suitable fertilizers and to predict the crop yield.</a:t>
            </a:r>
          </a:p>
          <a:p>
            <a:pPr marL="457200" indent="-457200">
              <a:lnSpc>
                <a:spcPct val="100000"/>
              </a:lnSpc>
              <a:buFont typeface="Wingdings" panose="05000000000000000000" pitchFamily="2" charset="2"/>
              <a:buChar char="Ø"/>
            </a:pPr>
            <a:r>
              <a:rPr lang="en-US" dirty="0"/>
              <a:t>It attempts to suggest  by building a model using Machine Learning Algorithms.</a:t>
            </a:r>
          </a:p>
          <a:p>
            <a:pPr marL="457200" indent="-457200">
              <a:lnSpc>
                <a:spcPct val="100000"/>
              </a:lnSpc>
              <a:buFont typeface="Wingdings" panose="05000000000000000000" pitchFamily="2" charset="2"/>
              <a:buChar char="Ø"/>
            </a:pPr>
            <a:r>
              <a:rPr lang="en-US" dirty="0"/>
              <a:t>Machine Learning is an essential approach for achieving practical and effective solutions for this problem.</a:t>
            </a:r>
          </a:p>
          <a:p>
            <a:pPr marL="457200" indent="-457200">
              <a:lnSpc>
                <a:spcPct val="100000"/>
              </a:lnSpc>
              <a:buFont typeface="Wingdings" panose="05000000000000000000" pitchFamily="2" charset="2"/>
              <a:buChar char="Ø"/>
            </a:pPr>
            <a:r>
              <a:rPr lang="en-US" dirty="0"/>
              <a:t>We plan to predict the crop yield using Machine Learning </a:t>
            </a:r>
            <a:r>
              <a:rPr lang="en-US" dirty="0" smtClean="0"/>
              <a:t>Algorithm </a:t>
            </a:r>
            <a:r>
              <a:rPr lang="en-US" dirty="0"/>
              <a:t>like Random Forest </a:t>
            </a:r>
            <a:r>
              <a:rPr lang="en-US" dirty="0" smtClean="0"/>
              <a:t>Algorithm.</a:t>
            </a:r>
            <a:endParaRPr lang="en-US" dirty="0"/>
          </a:p>
          <a:p>
            <a:pPr marL="457200" indent="-457200">
              <a:lnSpc>
                <a:spcPct val="100000"/>
              </a:lnSpc>
              <a:buFont typeface="Wingdings" panose="05000000000000000000" pitchFamily="2" charset="2"/>
              <a:buChar char="Ø"/>
            </a:pPr>
            <a:r>
              <a:rPr lang="en-US" dirty="0"/>
              <a:t>To analyze Crop Yield Accuracy by differentiating the Dataset into trained dataset and test dataset.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lnSpcReduction="10000"/>
          </a:bodyPr>
          <a:lstStyle/>
          <a:p>
            <a:pPr marL="462280" indent="-462280">
              <a:buBlip>
                <a:blip r:embed="rId2"/>
              </a:buBlip>
            </a:pPr>
            <a:r>
              <a:rPr lang="en-US" dirty="0"/>
              <a:t>Introduction</a:t>
            </a:r>
          </a:p>
          <a:p>
            <a:pPr marL="462280" indent="-462280">
              <a:buBlip>
                <a:blip r:embed="rId2"/>
              </a:buBlip>
            </a:pPr>
            <a:r>
              <a:rPr lang="en-US" dirty="0"/>
              <a:t>Existing System</a:t>
            </a:r>
          </a:p>
          <a:p>
            <a:pPr marL="462280" indent="-462280">
              <a:buBlip>
                <a:blip r:embed="rId2"/>
              </a:buBlip>
            </a:pPr>
            <a:r>
              <a:rPr lang="en-US" dirty="0"/>
              <a:t>Proposed System</a:t>
            </a:r>
          </a:p>
          <a:p>
            <a:pPr marL="462280" indent="-462280">
              <a:buBlip>
                <a:blip r:embed="rId2"/>
              </a:buBlip>
            </a:pPr>
            <a:r>
              <a:rPr lang="en-US" dirty="0"/>
              <a:t>Literature Survey</a:t>
            </a:r>
          </a:p>
          <a:p>
            <a:pPr marL="462280" indent="-462280">
              <a:buBlip>
                <a:blip r:embed="rId2"/>
              </a:buBlip>
            </a:pPr>
            <a:r>
              <a:rPr lang="en-US" dirty="0"/>
              <a:t>Problem Definition</a:t>
            </a:r>
          </a:p>
          <a:p>
            <a:pPr marL="462280" indent="-462280">
              <a:buBlip>
                <a:blip r:embed="rId2"/>
              </a:buBlip>
            </a:pPr>
            <a:r>
              <a:rPr lang="en-US" dirty="0"/>
              <a:t>Planning of the project</a:t>
            </a:r>
          </a:p>
          <a:p>
            <a:pPr marL="462280" indent="-462280">
              <a:buBlip>
                <a:blip r:embed="rId2"/>
              </a:buBlip>
            </a:pPr>
            <a:r>
              <a:rPr lang="en-US" dirty="0"/>
              <a:t>Requirements to Develop/Implement the project</a:t>
            </a:r>
          </a:p>
          <a:p>
            <a:pPr marL="462280" indent="-462280">
              <a:buBlip>
                <a:blip r:embed="rId2"/>
              </a:buBlip>
            </a:pPr>
            <a:r>
              <a:rPr lang="en-US" dirty="0"/>
              <a:t>UML </a:t>
            </a:r>
            <a:r>
              <a:rPr lang="en-US" dirty="0" smtClean="0"/>
              <a:t>Diagrams</a:t>
            </a:r>
          </a:p>
          <a:p>
            <a:pPr marL="462280" indent="-462280">
              <a:buBlip>
                <a:blip r:embed="rId2"/>
              </a:buBlip>
            </a:pPr>
            <a:r>
              <a:rPr lang="en-US" dirty="0" smtClean="0"/>
              <a:t>Output screenshots</a:t>
            </a:r>
          </a:p>
          <a:p>
            <a:pPr marL="462280" indent="-462280">
              <a:buBlip>
                <a:blip r:embed="rId2"/>
              </a:buBlip>
            </a:pPr>
            <a:r>
              <a:rPr lang="en-US" dirty="0" smtClean="0"/>
              <a:t>Conclusion</a:t>
            </a:r>
            <a:endParaRPr lang="en-US" dirty="0"/>
          </a:p>
          <a:p>
            <a:pPr marL="462280" indent="-462280">
              <a:buBlip>
                <a:blip r:embed="rId2"/>
              </a:buBlip>
            </a:pPr>
            <a:r>
              <a:rPr lang="en-IN" dirty="0"/>
              <a:t>References</a:t>
            </a:r>
            <a:endParaRPr lang="en-US" dirty="0"/>
          </a:p>
          <a:p>
            <a:pPr marL="0" indent="0">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p:cNvSpPr>
            <a:spLocks noGrp="1"/>
          </p:cNvSpPr>
          <p:nvPr>
            <p:ph idx="1"/>
          </p:nvPr>
        </p:nvSpPr>
        <p:spPr>
          <a:xfrm>
            <a:off x="199505" y="1097279"/>
            <a:ext cx="11779135" cy="5394960"/>
          </a:xfrm>
        </p:spPr>
        <p:txBody>
          <a:bodyPr>
            <a:normAutofit/>
          </a:bodyPr>
          <a:lstStyle/>
          <a:p>
            <a:pPr marL="457200" indent="-457200">
              <a:lnSpc>
                <a:spcPct val="150000"/>
              </a:lnSpc>
              <a:buFont typeface="Wingdings" panose="05000000000000000000" pitchFamily="2" charset="2"/>
              <a:buChar char="Ø"/>
            </a:pPr>
            <a:r>
              <a:rPr lang="en-US" dirty="0"/>
              <a:t>Crop yield is an important agricultural problem.</a:t>
            </a:r>
          </a:p>
          <a:p>
            <a:pPr marL="457200" indent="-457200">
              <a:lnSpc>
                <a:spcPct val="150000"/>
              </a:lnSpc>
              <a:buFont typeface="Wingdings" panose="05000000000000000000" pitchFamily="2" charset="2"/>
              <a:buChar char="Ø"/>
            </a:pPr>
            <a:r>
              <a:rPr lang="en-US" dirty="0"/>
              <a:t>Every farmer always tries to know how much yield will be produced and whether it meets their expectations.</a:t>
            </a:r>
          </a:p>
          <a:p>
            <a:pPr marL="457200" indent="-457200">
              <a:lnSpc>
                <a:spcPct val="150000"/>
              </a:lnSpc>
              <a:buFont typeface="Wingdings" panose="05000000000000000000" pitchFamily="2" charset="2"/>
              <a:buChar char="Ø"/>
            </a:pPr>
            <a:r>
              <a:rPr lang="en-US" dirty="0"/>
              <a:t>In the past, yield prediction was calculated by analysing a farmer’s previous experience on a particular crop.</a:t>
            </a:r>
          </a:p>
          <a:p>
            <a:pPr marL="457200" indent="-457200">
              <a:lnSpc>
                <a:spcPct val="150000"/>
              </a:lnSpc>
              <a:buFont typeface="Wingdings" panose="05000000000000000000" pitchFamily="2" charset="2"/>
              <a:buChar char="Ø"/>
            </a:pPr>
            <a:r>
              <a:rPr lang="en-US" dirty="0"/>
              <a:t>The aim of this project is to suggest the right fertilizer to get the better yield and to predict the yield of the crop.</a:t>
            </a:r>
          </a:p>
          <a:p>
            <a:pPr marL="0" indent="0">
              <a:lnSpc>
                <a:spcPct val="150000"/>
              </a:lnSpc>
              <a:buFont typeface="Wingdings" panose="05000000000000000000" pitchFamily="2" charset="2"/>
              <a:buNone/>
            </a:pPr>
            <a:endParaRPr lang="en-US" dirty="0"/>
          </a:p>
          <a:p>
            <a:pPr marL="457200" indent="-457200">
              <a:buFont typeface="Wingdings" panose="05000000000000000000" pitchFamily="2" charset="2"/>
              <a:buChar char="Ø"/>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IN" dirty="0"/>
          </a:p>
        </p:txBody>
      </p:sp>
      <p:sp>
        <p:nvSpPr>
          <p:cNvPr id="6" name="Content Placeholder 2"/>
          <p:cNvSpPr>
            <a:spLocks noGrp="1"/>
          </p:cNvSpPr>
          <p:nvPr>
            <p:ph idx="1"/>
          </p:nvPr>
        </p:nvSpPr>
        <p:spPr>
          <a:xfrm>
            <a:off x="199505" y="1097279"/>
            <a:ext cx="11779135" cy="5394960"/>
          </a:xfrm>
        </p:spPr>
        <p:txBody>
          <a:bodyPr>
            <a:normAutofit/>
          </a:bodyPr>
          <a:lstStyle/>
          <a:p>
            <a:pPr marL="457200" indent="-457200">
              <a:lnSpc>
                <a:spcPct val="150000"/>
              </a:lnSpc>
              <a:buFont typeface="Wingdings" panose="05000000000000000000" pitchFamily="2" charset="2"/>
              <a:buChar char="Ø"/>
            </a:pPr>
            <a:r>
              <a:rPr lang="en-US" dirty="0"/>
              <a:t>There was an existing model on Crop recommendation System.</a:t>
            </a:r>
          </a:p>
          <a:p>
            <a:pPr marL="457200" indent="-457200">
              <a:lnSpc>
                <a:spcPct val="150000"/>
              </a:lnSpc>
              <a:buFont typeface="Wingdings" panose="05000000000000000000" pitchFamily="2" charset="2"/>
              <a:buChar char="Ø"/>
            </a:pPr>
            <a:r>
              <a:rPr lang="en-US" dirty="0"/>
              <a:t>By considering the season and type of soil,existed system used to recommend the crop.</a:t>
            </a:r>
          </a:p>
          <a:p>
            <a:pPr marL="457200" indent="-457200">
              <a:lnSpc>
                <a:spcPct val="150000"/>
              </a:lnSpc>
              <a:buFont typeface="Wingdings" panose="05000000000000000000" pitchFamily="2" charset="2"/>
              <a:buChar char="Ø"/>
            </a:pPr>
            <a:r>
              <a:rPr lang="en-US" dirty="0"/>
              <a:t>The existing model proved an efficency of detecting the crop prediction of 75.8%.</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1677</TotalTime>
  <Words>1844</Words>
  <Application>Microsoft Office PowerPoint</Application>
  <PresentationFormat>Widescreen</PresentationFormat>
  <Paragraphs>223</Paragraphs>
  <Slides>29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Courier New</vt:lpstr>
      <vt:lpstr>Times New Roman</vt:lpstr>
      <vt:lpstr>Wingdings</vt:lpstr>
      <vt:lpstr>Custom Design</vt:lpstr>
      <vt:lpstr>PowerPoint Presentation</vt:lpstr>
      <vt:lpstr>Review-0 Remarks  </vt:lpstr>
      <vt:lpstr>Review-1 Remarks</vt:lpstr>
      <vt:lpstr>Review 2 Remarks</vt:lpstr>
      <vt:lpstr>Contd…</vt:lpstr>
      <vt:lpstr>Abstract</vt:lpstr>
      <vt:lpstr>Contents</vt:lpstr>
      <vt:lpstr>Introduction</vt:lpstr>
      <vt:lpstr>Existing System</vt:lpstr>
      <vt:lpstr>Proposed System</vt:lpstr>
      <vt:lpstr>Literature Survey</vt:lpstr>
      <vt:lpstr>Contd...</vt:lpstr>
      <vt:lpstr>Problem Definition</vt:lpstr>
      <vt:lpstr>Planning of the Project</vt:lpstr>
      <vt:lpstr>Requirements</vt:lpstr>
      <vt:lpstr>System Architecture</vt:lpstr>
      <vt:lpstr>UML- Activity Diagram</vt:lpstr>
      <vt:lpstr>Implementation</vt:lpstr>
      <vt:lpstr>Random Forest Algorithm</vt:lpstr>
      <vt:lpstr>Contd...</vt:lpstr>
      <vt:lpstr>Sample code</vt:lpstr>
      <vt:lpstr>contd…</vt:lpstr>
      <vt:lpstr>Outputs</vt:lpstr>
      <vt:lpstr>Contd…</vt:lpstr>
      <vt:lpstr>Outputs </vt:lpstr>
      <vt:lpstr>Contd…</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Suchitha</cp:lastModifiedBy>
  <cp:revision>260</cp:revision>
  <dcterms:created xsi:type="dcterms:W3CDTF">2019-06-11T05:35:00Z</dcterms:created>
  <dcterms:modified xsi:type="dcterms:W3CDTF">2022-06-21T04:15:00Z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BFDFD7B2275643D88EBB42F2399914F8</vt:lpwstr>
  </property>
  <property fmtid="{D5CDD505-2E9C-101B-9397-08002B2CF9AE}" pid="3" name="KSOProductBuildVer">
    <vt:lpwstr>1033-11.2.0.11156</vt:lpwstr>
  </property>
</Properties>
</file>