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BD7D0-9412-4C3B-A2DF-C4DF229BE009}" v="2" dt="2024-10-18T08:50:17.954"/>
    <p1510:client id="{EEE34E9F-5607-41A4-BDC6-7F4119053918}" v="29" dt="2024-10-18T07:47:55.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2" d="100"/>
          <a:sy n="32" d="100"/>
        </p:scale>
        <p:origin x="260" y="-63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10055185" y="189683"/>
              <a:ext cx="9868433" cy="22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7200" dirty="0">
                  <a:latin typeface="Poppins" panose="00000500000000000000" pitchFamily="2" charset="0"/>
                  <a:cs typeface="Poppins" panose="00000500000000000000" pitchFamily="2" charset="0"/>
                </a:rPr>
                <a:t>Two-Dimensional Histogram Based Bilevel Image Segmentation.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1450298" y="3182844"/>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Dr. Pankaj </a:t>
              </a:r>
              <a:r>
                <a:rPr lang="en-US" altLang="zh-CN" sz="4500" baseline="0" dirty="0" err="1">
                  <a:latin typeface="Poppins" panose="00000500000000000000" pitchFamily="2" charset="0"/>
                  <a:ea typeface="SimSun" pitchFamily="2" charset="-122"/>
                  <a:cs typeface="Poppins" panose="00000500000000000000" pitchFamily="2" charset="0"/>
                </a:rPr>
                <a:t>Kandhway</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400765" y="4667421"/>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424022" y="1819976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148180" y="4901975"/>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88311" y="24947459"/>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400765" y="3714205"/>
            <a:ext cx="32050548" cy="830997"/>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a:t>
            </a:r>
            <a:r>
              <a:rPr lang="en-IN" sz="4800" b="1" dirty="0">
                <a:latin typeface="Poppins" panose="00000500000000000000" pitchFamily="2" charset="0"/>
                <a:cs typeface="Poppins" panose="00000500000000000000" pitchFamily="2" charset="0"/>
              </a:rPr>
              <a:t>P. </a:t>
            </a:r>
            <a:r>
              <a:rPr lang="en-IN" sz="4800" b="1" dirty="0" err="1">
                <a:latin typeface="Poppins" panose="00000500000000000000" pitchFamily="2" charset="0"/>
                <a:cs typeface="Poppins" panose="00000500000000000000" pitchFamily="2" charset="0"/>
              </a:rPr>
              <a:t>Sireesha</a:t>
            </a:r>
            <a:r>
              <a:rPr lang="en-IN" sz="4800" b="1" dirty="0">
                <a:latin typeface="Poppins" panose="00000500000000000000" pitchFamily="2" charset="0"/>
                <a:cs typeface="Poppins" panose="00000500000000000000" pitchFamily="2" charset="0"/>
              </a:rPr>
              <a:t>, C. </a:t>
            </a:r>
            <a:r>
              <a:rPr lang="en-IN" sz="4800" b="1" dirty="0" err="1">
                <a:latin typeface="Poppins" panose="00000500000000000000" pitchFamily="2" charset="0"/>
                <a:cs typeface="Poppins" panose="00000500000000000000" pitchFamily="2" charset="0"/>
              </a:rPr>
              <a:t>Suchithra</a:t>
            </a:r>
            <a:r>
              <a:rPr lang="en-IN" sz="4800" b="1" dirty="0">
                <a:latin typeface="Poppins" panose="00000500000000000000" pitchFamily="2" charset="0"/>
                <a:cs typeface="Poppins" panose="00000500000000000000" pitchFamily="2" charset="0"/>
              </a:rPr>
              <a:t>, S. Charisma</a:t>
            </a:r>
            <a:r>
              <a:rPr lang="en-IN" sz="4800" dirty="0"/>
              <a:t> </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83219"/>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41" name="TextBox 40">
            <a:extLst>
              <a:ext uri="{FF2B5EF4-FFF2-40B4-BE49-F238E27FC236}">
                <a16:creationId xmlns:a16="http://schemas.microsoft.com/office/drawing/2014/main" id="{16565D0A-303C-2DA0-2643-8A68232E4DDC}"/>
              </a:ext>
            </a:extLst>
          </p:cNvPr>
          <p:cNvSpPr txBox="1"/>
          <p:nvPr/>
        </p:nvSpPr>
        <p:spPr>
          <a:xfrm>
            <a:off x="304803" y="5884822"/>
            <a:ext cx="10037828" cy="10756791"/>
          </a:xfrm>
          <a:prstGeom prst="rect">
            <a:avLst/>
          </a:prstGeom>
          <a:noFill/>
        </p:spPr>
        <p:txBody>
          <a:bodyPr wrap="square">
            <a:spAutoFit/>
          </a:bodyPr>
          <a:lstStyle/>
          <a:p>
            <a:pPr algn="just" rtl="0">
              <a:spcBef>
                <a:spcPts val="0"/>
              </a:spcBef>
              <a:spcAft>
                <a:spcPts val="0"/>
              </a:spcAft>
            </a:pPr>
            <a:r>
              <a:rPr lang="en-US" sz="3300" dirty="0"/>
              <a:t>Traditional thresholding methods, in image segmentation often produce poor results as they rely solely on pixel brightness. To improve segmentation accuracy, a new method will be explored where both pixel brightness and local relative entropy bused contextual information of </a:t>
            </a:r>
            <a:r>
              <a:rPr lang="en-US" sz="3300" dirty="0" err="1"/>
              <a:t>neighbour</a:t>
            </a:r>
            <a:r>
              <a:rPr lang="en-US" sz="3300" dirty="0"/>
              <a:t> pixels will be designed. This approach will construct a two-dimensional histogram based on pixel brightness and contextual information, which quantifies brightness differences between a pixel and its </a:t>
            </a:r>
            <a:r>
              <a:rPr lang="en-US" sz="3300" dirty="0" err="1"/>
              <a:t>neighbours</a:t>
            </a:r>
            <a:r>
              <a:rPr lang="en-US" sz="3300" dirty="0"/>
              <a:t>. This additional contextual information will help differentiate regions with similar brightness. By plotting each pixel based on these values, the method reflects individual pixel intensities and local brightness variations based on </a:t>
            </a:r>
            <a:r>
              <a:rPr lang="en-US" sz="3300" dirty="0" err="1"/>
              <a:t>neighbouring</a:t>
            </a:r>
            <a:r>
              <a:rPr lang="en-US" sz="3300" dirty="0"/>
              <a:t> information. The optimal threshold value for bi-level segmented image will be determined by minimizing cross-entropy. For subjective analysis, the segmented image will be compared with its ground true and several image segmentation techniques. The SSIM, FSIM, PSNR, and entropy parameters will be explored for quantitative analysis.</a:t>
            </a:r>
            <a:endParaRPr lang="en-IN" sz="3300" kern="100" dirty="0">
              <a:effectLst/>
              <a:latin typeface="Poppins" panose="00000500000000000000" pitchFamily="2" charset="0"/>
              <a:ea typeface="Calibri" panose="020F0502020204030204" pitchFamily="34" charset="0"/>
              <a:cs typeface="Poppins" panose="00000500000000000000" pitchFamily="2" charset="0"/>
            </a:endParaRPr>
          </a:p>
        </p:txBody>
      </p:sp>
      <p:sp>
        <p:nvSpPr>
          <p:cNvPr id="44" name="TextBox 43">
            <a:extLst>
              <a:ext uri="{FF2B5EF4-FFF2-40B4-BE49-F238E27FC236}">
                <a16:creationId xmlns:a16="http://schemas.microsoft.com/office/drawing/2014/main" id="{279108F1-6700-210B-3A4B-E7B173B5FCDE}"/>
              </a:ext>
            </a:extLst>
          </p:cNvPr>
          <p:cNvSpPr txBox="1"/>
          <p:nvPr/>
        </p:nvSpPr>
        <p:spPr>
          <a:xfrm>
            <a:off x="424022" y="19509475"/>
            <a:ext cx="10127997" cy="11787842"/>
          </a:xfrm>
          <a:prstGeom prst="rect">
            <a:avLst/>
          </a:prstGeom>
          <a:noFill/>
        </p:spPr>
        <p:txBody>
          <a:bodyPr wrap="square">
            <a:spAutoFit/>
          </a:bodyPr>
          <a:lstStyle/>
          <a:p>
            <a:pPr marL="342900" indent="-342900" algn="just">
              <a:buFont typeface="Arial" panose="020B0604020202020204" pitchFamily="34" charset="0"/>
              <a:buChar char="•"/>
            </a:pPr>
            <a:r>
              <a:rPr lang="en-US" sz="4000" b="1" dirty="0"/>
              <a:t>Introduction to Image Segmentation</a:t>
            </a:r>
            <a:r>
              <a:rPr lang="en-US" sz="4000" dirty="0"/>
              <a:t>: Image segmentation is a process that divides an image into distinct regions based on pixel characteristics, facilitating easier analysis and interpretation. It is crucial in tasks such as object detection and scene understanding.</a:t>
            </a:r>
          </a:p>
          <a:p>
            <a:pPr marL="342900" indent="-342900" algn="just">
              <a:buFont typeface="Arial" panose="020B0604020202020204" pitchFamily="34" charset="0"/>
              <a:buChar char="•"/>
            </a:pPr>
            <a:r>
              <a:rPr lang="en-US" sz="4000" dirty="0"/>
              <a:t> </a:t>
            </a:r>
            <a:r>
              <a:rPr lang="en-US" sz="4000" b="1" dirty="0"/>
              <a:t>Bi-Level Segmentation</a:t>
            </a:r>
            <a:r>
              <a:rPr lang="en-US" sz="4000" dirty="0"/>
              <a:t>: This approach divides an image into two regions, typically foreground and background, to simplify the analysis of objects of interest by separating them from the rest of the image.</a:t>
            </a:r>
          </a:p>
          <a:p>
            <a:pPr marL="342900" indent="-342900" algn="just">
              <a:buFont typeface="Arial" panose="020B0604020202020204" pitchFamily="34" charset="0"/>
              <a:buChar char="•"/>
            </a:pPr>
            <a:r>
              <a:rPr lang="en-US" sz="4000" b="1" dirty="0"/>
              <a:t>Histogram-Based Methods</a:t>
            </a:r>
            <a:r>
              <a:rPr lang="en-US" sz="4000" dirty="0"/>
              <a:t>: Histograms represent the distribution of pixel intensities. Two-dimensional histograms extend this by showing the joint distribution of pairs of pixel intensities. This method captures complex relationships between intensity values, aiding in more accurate segmentation by identifying distinct regions in the intensity space.</a:t>
            </a:r>
            <a:endParaRPr lang="en-US" sz="4000" dirty="0">
              <a:latin typeface="Poppins" panose="00000500000000000000" pitchFamily="2" charset="0"/>
              <a:cs typeface="Poppins" panose="00000500000000000000" pitchFamily="2" charset="0"/>
            </a:endParaRPr>
          </a:p>
        </p:txBody>
      </p:sp>
      <p:sp>
        <p:nvSpPr>
          <p:cNvPr id="68" name="Rectangle 2">
            <a:extLst>
              <a:ext uri="{FF2B5EF4-FFF2-40B4-BE49-F238E27FC236}">
                <a16:creationId xmlns:a16="http://schemas.microsoft.com/office/drawing/2014/main" id="{974991A9-5A74-AF37-43F9-7254B34BBA7B}"/>
              </a:ext>
            </a:extLst>
          </p:cNvPr>
          <p:cNvSpPr>
            <a:spLocks noChangeArrowheads="1"/>
          </p:cNvSpPr>
          <p:nvPr/>
        </p:nvSpPr>
        <p:spPr bwMode="auto">
          <a:xfrm>
            <a:off x="20843631" y="17126167"/>
            <a:ext cx="1043302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b="1" dirty="0"/>
              <a:t>Summary of Findings</a:t>
            </a:r>
            <a:r>
              <a:rPr lang="en-US" sz="2800" dirty="0"/>
              <a:t>: The study demonstrated that two-dimensional histogram-based bi-level image segmentation effectively separates foreground from background by leveraging joint intensity distributions. The method showed improved accuracy in distinguishing regions compared to traditional approaches.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dirty="0"/>
              <a:t> </a:t>
            </a:r>
            <a:r>
              <a:rPr lang="en-US" sz="2800" b="1" dirty="0"/>
              <a:t>Advantages</a:t>
            </a:r>
            <a:r>
              <a:rPr lang="en-US" sz="2800" dirty="0"/>
              <a:t>: The 2D histogram approach excels at handling complex intensity distributions and capturing relationships between pixel pairs, leading to more robust segmentation results, especially in images with overlapping intensity values.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b="1" dirty="0"/>
              <a:t>Limitations</a:t>
            </a:r>
            <a:r>
              <a:rPr lang="en-US" sz="2800" dirty="0"/>
              <a:t>: Challenges include computational complexity due to the high-dimensional nature of the 2D histogram and potential sensitivity to noise and variations in image quality. The method may also require fine-tuning of thresholds, which can be time-consuming and dataset-specific.</a:t>
            </a:r>
            <a:endPar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
        <p:nvSpPr>
          <p:cNvPr id="69" name="Rectangle 3">
            <a:extLst>
              <a:ext uri="{FF2B5EF4-FFF2-40B4-BE49-F238E27FC236}">
                <a16:creationId xmlns:a16="http://schemas.microsoft.com/office/drawing/2014/main" id="{2DB465AB-952E-464C-88B4-1C3C03FCBE78}"/>
              </a:ext>
            </a:extLst>
          </p:cNvPr>
          <p:cNvSpPr>
            <a:spLocks noChangeArrowheads="1"/>
          </p:cNvSpPr>
          <p:nvPr/>
        </p:nvSpPr>
        <p:spPr bwMode="auto">
          <a:xfrm>
            <a:off x="11125200" y="26224375"/>
            <a:ext cx="1965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buFont typeface="Arial" panose="020B0604020202020204" pitchFamily="34" charset="0"/>
              <a:buChar char="•"/>
            </a:pPr>
            <a:r>
              <a:rPr lang="en-US" sz="3600" b="1" dirty="0"/>
              <a:t>Improvements</a:t>
            </a:r>
            <a:r>
              <a:rPr lang="en-US" sz="3600" dirty="0"/>
              <a:t>: Enhance segmentation accuracy by incorporating advanced techniques such as adaptive thresholding or multi-scale analysis to handle diverse image conditions.</a:t>
            </a:r>
          </a:p>
          <a:p>
            <a:pPr marL="457200" indent="-457200" algn="just">
              <a:buFont typeface="Arial" panose="020B0604020202020204" pitchFamily="34" charset="0"/>
              <a:buChar char="•"/>
            </a:pPr>
            <a:r>
              <a:rPr lang="en-US" sz="3600" b="1" dirty="0"/>
              <a:t>Application Areas</a:t>
            </a:r>
            <a:r>
              <a:rPr lang="en-US" sz="3600" dirty="0"/>
              <a:t>: Extend the method's use to fields like medical imaging for tumor detection, remote sensing for land classification, and industrial inspection for quality control.</a:t>
            </a:r>
          </a:p>
          <a:p>
            <a:pPr marL="457200" indent="-457200" algn="just">
              <a:buFont typeface="Arial" panose="020B0604020202020204" pitchFamily="34" charset="0"/>
              <a:buChar char="•"/>
            </a:pPr>
            <a:r>
              <a:rPr lang="en-US" sz="3600" b="1" dirty="0"/>
              <a:t>Integration with Other Techniques</a:t>
            </a:r>
            <a:r>
              <a:rPr lang="en-US" sz="3600" dirty="0"/>
              <a:t>: Combine the 2D histogram method with machine learning algorithms or deep learning models to improve segmentation results and handle more complex images effectively. </a:t>
            </a:r>
            <a:endParaRPr lang="en-US" sz="3600" dirty="0">
              <a:latin typeface="Poppins" panose="00000500000000000000" pitchFamily="2" charset="0"/>
              <a:cs typeface="Poppins" panose="00000500000000000000" pitchFamily="2" charset="0"/>
            </a:endParaRPr>
          </a:p>
        </p:txBody>
      </p:sp>
      <p:sp>
        <p:nvSpPr>
          <p:cNvPr id="72" name="Rectangle 4">
            <a:extLst>
              <a:ext uri="{FF2B5EF4-FFF2-40B4-BE49-F238E27FC236}">
                <a16:creationId xmlns:a16="http://schemas.microsoft.com/office/drawing/2014/main" id="{EECD13F7-92B4-152A-391D-CEDABE367FB7}"/>
              </a:ext>
            </a:extLst>
          </p:cNvPr>
          <p:cNvSpPr>
            <a:spLocks noChangeArrowheads="1"/>
          </p:cNvSpPr>
          <p:nvPr/>
        </p:nvSpPr>
        <p:spPr bwMode="auto">
          <a:xfrm>
            <a:off x="11037038" y="32511509"/>
            <a:ext cx="2026919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Healthcare Advancements Medical Imaging</a:t>
            </a:r>
            <a:r>
              <a:rPr kumimoji="0" lang="en-US" altLang="en-US" sz="25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Image segmentation is a critical step in analyzing medical images (like MRI, CT, and X-rays). It helps in more accurate diagnosis by automatically identifying abnormalities such as tumors, organ boundaries, and fractures.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Human-Computer Interaction Gesture Recognition</a:t>
            </a:r>
            <a:r>
              <a:rPr kumimoji="0" lang="en-US" altLang="en-US" sz="25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Segmentation is used in gesture-based interfaces to improve the interaction between humans and computers in fields like gaming, education, and accessibility tools.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Entertainment and Virtual Reality Image and Video Editing</a:t>
            </a:r>
            <a:r>
              <a:rPr kumimoji="0" lang="en-US" altLang="en-US" sz="25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 the entertainment industry, segmentation enhances special effects, allowing for precise manipulation of video and image elements.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Impact</a:t>
            </a:r>
            <a:r>
              <a:rPr kumimoji="0" lang="en-US" altLang="en-US" sz="25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Improved visual effects in movies, video games, and augmented reality experiences.</a:t>
            </a:r>
          </a:p>
        </p:txBody>
      </p:sp>
      <p:sp>
        <p:nvSpPr>
          <p:cNvPr id="36" name="TextBox 35">
            <a:extLst>
              <a:ext uri="{FF2B5EF4-FFF2-40B4-BE49-F238E27FC236}">
                <a16:creationId xmlns:a16="http://schemas.microsoft.com/office/drawing/2014/main" id="{0F5ABA1D-ABE0-1FC4-0599-18FADFD35870}"/>
              </a:ext>
            </a:extLst>
          </p:cNvPr>
          <p:cNvSpPr txBox="1"/>
          <p:nvPr/>
        </p:nvSpPr>
        <p:spPr>
          <a:xfrm>
            <a:off x="21393492" y="5527676"/>
            <a:ext cx="3834193"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INPUT:</a:t>
            </a:r>
          </a:p>
        </p:txBody>
      </p:sp>
      <p:sp>
        <p:nvSpPr>
          <p:cNvPr id="40" name="TextBox 39">
            <a:extLst>
              <a:ext uri="{FF2B5EF4-FFF2-40B4-BE49-F238E27FC236}">
                <a16:creationId xmlns:a16="http://schemas.microsoft.com/office/drawing/2014/main" id="{588B06C6-A9F6-F29B-AF72-63E58421148D}"/>
              </a:ext>
            </a:extLst>
          </p:cNvPr>
          <p:cNvSpPr txBox="1"/>
          <p:nvPr/>
        </p:nvSpPr>
        <p:spPr>
          <a:xfrm>
            <a:off x="25774986" y="5443956"/>
            <a:ext cx="6246226"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GRAYSCALE IMAGE:</a:t>
            </a:r>
          </a:p>
        </p:txBody>
      </p:sp>
      <p:sp>
        <p:nvSpPr>
          <p:cNvPr id="51" name="TextBox 50">
            <a:extLst>
              <a:ext uri="{FF2B5EF4-FFF2-40B4-BE49-F238E27FC236}">
                <a16:creationId xmlns:a16="http://schemas.microsoft.com/office/drawing/2014/main" id="{C92703C2-CB93-15F7-5723-8FA7E09779B9}"/>
              </a:ext>
            </a:extLst>
          </p:cNvPr>
          <p:cNvSpPr txBox="1"/>
          <p:nvPr/>
        </p:nvSpPr>
        <p:spPr>
          <a:xfrm>
            <a:off x="21304576" y="10580237"/>
            <a:ext cx="5074531"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OUTPUT:</a:t>
            </a:r>
          </a:p>
        </p:txBody>
      </p:sp>
      <p:pic>
        <p:nvPicPr>
          <p:cNvPr id="11" name="Picture 10">
            <a:extLst>
              <a:ext uri="{FF2B5EF4-FFF2-40B4-BE49-F238E27FC236}">
                <a16:creationId xmlns:a16="http://schemas.microsoft.com/office/drawing/2014/main" id="{872F44FA-A318-CB4C-AA7A-ACA627B591FF}"/>
              </a:ext>
            </a:extLst>
          </p:cNvPr>
          <p:cNvPicPr>
            <a:picLocks noChangeAspect="1"/>
          </p:cNvPicPr>
          <p:nvPr/>
        </p:nvPicPr>
        <p:blipFill>
          <a:blip r:embed="rId7"/>
          <a:stretch>
            <a:fillRect/>
          </a:stretch>
        </p:blipFill>
        <p:spPr>
          <a:xfrm>
            <a:off x="11482261" y="6694773"/>
            <a:ext cx="8448675" cy="16306444"/>
          </a:xfrm>
          <a:prstGeom prst="rect">
            <a:avLst/>
          </a:prstGeom>
        </p:spPr>
      </p:pic>
      <p:pic>
        <p:nvPicPr>
          <p:cNvPr id="32" name="Picture 31">
            <a:extLst>
              <a:ext uri="{FF2B5EF4-FFF2-40B4-BE49-F238E27FC236}">
                <a16:creationId xmlns:a16="http://schemas.microsoft.com/office/drawing/2014/main" id="{92A491C8-8BC5-9F16-0BCA-8F0A166251FE}"/>
              </a:ext>
            </a:extLst>
          </p:cNvPr>
          <p:cNvPicPr>
            <a:picLocks noChangeAspect="1"/>
          </p:cNvPicPr>
          <p:nvPr/>
        </p:nvPicPr>
        <p:blipFill>
          <a:blip r:embed="rId8"/>
          <a:stretch>
            <a:fillRect/>
          </a:stretch>
        </p:blipFill>
        <p:spPr>
          <a:xfrm>
            <a:off x="21396805" y="6478963"/>
            <a:ext cx="4177486" cy="3299406"/>
          </a:xfrm>
          <a:prstGeom prst="rect">
            <a:avLst/>
          </a:prstGeom>
        </p:spPr>
      </p:pic>
      <p:pic>
        <p:nvPicPr>
          <p:cNvPr id="37" name="Picture 36">
            <a:extLst>
              <a:ext uri="{FF2B5EF4-FFF2-40B4-BE49-F238E27FC236}">
                <a16:creationId xmlns:a16="http://schemas.microsoft.com/office/drawing/2014/main" id="{E915BFFB-5673-F7EC-A170-AB4A8B0C9674}"/>
              </a:ext>
            </a:extLst>
          </p:cNvPr>
          <p:cNvPicPr>
            <a:picLocks noChangeAspect="1"/>
          </p:cNvPicPr>
          <p:nvPr/>
        </p:nvPicPr>
        <p:blipFill>
          <a:blip r:embed="rId9"/>
          <a:stretch>
            <a:fillRect/>
          </a:stretch>
        </p:blipFill>
        <p:spPr>
          <a:xfrm>
            <a:off x="26095679" y="6465693"/>
            <a:ext cx="4652664" cy="3091960"/>
          </a:xfrm>
          <a:prstGeom prst="rect">
            <a:avLst/>
          </a:prstGeom>
        </p:spPr>
      </p:pic>
      <p:pic>
        <p:nvPicPr>
          <p:cNvPr id="43" name="Picture 42">
            <a:extLst>
              <a:ext uri="{FF2B5EF4-FFF2-40B4-BE49-F238E27FC236}">
                <a16:creationId xmlns:a16="http://schemas.microsoft.com/office/drawing/2014/main" id="{CAD0F903-F67C-A950-704D-9DF93FA31D05}"/>
              </a:ext>
            </a:extLst>
          </p:cNvPr>
          <p:cNvPicPr>
            <a:picLocks noChangeAspect="1"/>
          </p:cNvPicPr>
          <p:nvPr/>
        </p:nvPicPr>
        <p:blipFill>
          <a:blip r:embed="rId10"/>
          <a:stretch>
            <a:fillRect/>
          </a:stretch>
        </p:blipFill>
        <p:spPr>
          <a:xfrm>
            <a:off x="21488398" y="11424041"/>
            <a:ext cx="4085893" cy="3023285"/>
          </a:xfrm>
          <a:prstGeom prst="rect">
            <a:avLst/>
          </a:prstGeom>
        </p:spPr>
      </p:pic>
      <p:sp>
        <p:nvSpPr>
          <p:cNvPr id="46" name="TextBox 45">
            <a:extLst>
              <a:ext uri="{FF2B5EF4-FFF2-40B4-BE49-F238E27FC236}">
                <a16:creationId xmlns:a16="http://schemas.microsoft.com/office/drawing/2014/main" id="{9E586A8A-34D2-BE31-5006-D39F49700312}"/>
              </a:ext>
            </a:extLst>
          </p:cNvPr>
          <p:cNvSpPr txBox="1"/>
          <p:nvPr/>
        </p:nvSpPr>
        <p:spPr>
          <a:xfrm>
            <a:off x="26060142" y="9977491"/>
            <a:ext cx="4874625" cy="1446550"/>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GROUND TRUTH IMAGE:</a:t>
            </a:r>
          </a:p>
        </p:txBody>
      </p:sp>
      <p:pic>
        <p:nvPicPr>
          <p:cNvPr id="48" name="Picture 47">
            <a:extLst>
              <a:ext uri="{FF2B5EF4-FFF2-40B4-BE49-F238E27FC236}">
                <a16:creationId xmlns:a16="http://schemas.microsoft.com/office/drawing/2014/main" id="{E967102D-C308-B731-4FA4-17A391222F54}"/>
              </a:ext>
            </a:extLst>
          </p:cNvPr>
          <p:cNvPicPr>
            <a:picLocks noChangeAspect="1"/>
          </p:cNvPicPr>
          <p:nvPr/>
        </p:nvPicPr>
        <p:blipFill>
          <a:blip r:embed="rId11"/>
          <a:stretch>
            <a:fillRect/>
          </a:stretch>
        </p:blipFill>
        <p:spPr>
          <a:xfrm>
            <a:off x="26060142" y="11399506"/>
            <a:ext cx="4638744" cy="3112069"/>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6722</TotalTime>
  <Words>670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Hrushi Reddie</cp:lastModifiedBy>
  <cp:revision>204</cp:revision>
  <cp:lastPrinted>2013-08-04T02:58:23Z</cp:lastPrinted>
  <dcterms:created xsi:type="dcterms:W3CDTF">2011-10-21T15:46:33Z</dcterms:created>
  <dcterms:modified xsi:type="dcterms:W3CDTF">2024-10-22T14:10:48Z</dcterms:modified>
</cp:coreProperties>
</file>