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sldIdLst>
    <p:sldId id="256" r:id="rId2"/>
    <p:sldId id="257" r:id="rId3"/>
    <p:sldId id="289" r:id="rId4"/>
    <p:sldId id="294" r:id="rId5"/>
    <p:sldId id="308" r:id="rId6"/>
    <p:sldId id="309" r:id="rId7"/>
    <p:sldId id="310" r:id="rId8"/>
    <p:sldId id="296" r:id="rId9"/>
    <p:sldId id="297" r:id="rId10"/>
    <p:sldId id="298" r:id="rId11"/>
    <p:sldId id="301" r:id="rId12"/>
    <p:sldId id="302" r:id="rId13"/>
    <p:sldId id="313" r:id="rId14"/>
    <p:sldId id="306" r:id="rId15"/>
    <p:sldId id="312" r:id="rId16"/>
    <p:sldId id="307" r:id="rId17"/>
    <p:sldId id="266" r:id="rId18"/>
  </p:sldIdLst>
  <p:sldSz cx="12192000" cy="6858000"/>
  <p:notesSz cx="6858000" cy="9144000"/>
  <p:embeddedFontLst>
    <p:embeddedFont>
      <p:font typeface="Fira Sans Extra Condensed Medium" panose="020B060402020202020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Montserrat Medium" panose="000006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gzBJLxcvjvx6joxQV1xTs+4JFv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7C13AC-C4EB-4B75-A16E-F28B5C2F6171}">
  <a:tblStyle styleId="{487C13AC-C4EB-4B75-A16E-F28B5C2F617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466" y="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userDrawn="1">
  <p:cSld name="1_Vertical Title and Text">
    <p:spTree>
      <p:nvGrpSpPr>
        <p:cNvPr id="1" name="Shape 15"/>
        <p:cNvGrpSpPr/>
        <p:nvPr/>
      </p:nvGrpSpPr>
      <p:grpSpPr>
        <a:xfrm>
          <a:off x="0" y="0"/>
          <a:ext cx="0" cy="0"/>
          <a:chOff x="0" y="0"/>
          <a:chExt cx="0" cy="0"/>
        </a:xfrm>
      </p:grpSpPr>
      <p:sp>
        <p:nvSpPr>
          <p:cNvPr id="2" name="Google Shape;14;p38">
            <a:extLst>
              <a:ext uri="{FF2B5EF4-FFF2-40B4-BE49-F238E27FC236}">
                <a16:creationId xmlns:a16="http://schemas.microsoft.com/office/drawing/2014/main" id="{90F13E69-CB14-9187-6460-E802780AAC93}"/>
              </a:ext>
            </a:extLst>
          </p:cNvPr>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
        <p:nvSpPr>
          <p:cNvPr id="3" name="Google Shape;11;p38">
            <a:extLst>
              <a:ext uri="{FF2B5EF4-FFF2-40B4-BE49-F238E27FC236}">
                <a16:creationId xmlns:a16="http://schemas.microsoft.com/office/drawing/2014/main" id="{A8FFA602-AB20-78D1-ED2C-24B9CEE2B061}"/>
              </a:ext>
            </a:extLst>
          </p:cNvPr>
          <p:cNvSpPr txBox="1">
            <a:spLocks noGrp="1"/>
          </p:cNvSpPr>
          <p:nvPr>
            <p:ph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0"/>
          <p:cNvSpPr txBox="1">
            <a:spLocks noGrp="1"/>
          </p:cNvSpPr>
          <p:nvPr>
            <p:ph type="sldNum" idx="12"/>
          </p:nvPr>
        </p:nvSpPr>
        <p:spPr>
          <a:xfrm>
            <a:off x="944880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3"/>
          <p:cNvSpPr>
            <a:spLocks noGrp="1"/>
          </p:cNvSpPr>
          <p:nvPr>
            <p:ph type="pic" idx="2"/>
          </p:nvPr>
        </p:nvSpPr>
        <p:spPr>
          <a:xfrm>
            <a:off x="5183188" y="987425"/>
            <a:ext cx="6172200" cy="4873625"/>
          </a:xfrm>
          <a:prstGeom prst="rect">
            <a:avLst/>
          </a:prstGeom>
          <a:noFill/>
          <a:ln>
            <a:noFill/>
          </a:ln>
        </p:spPr>
      </p:sp>
      <p:sp>
        <p:nvSpPr>
          <p:cNvPr id="67" name="Google Shape;67;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pic>
        <p:nvPicPr>
          <p:cNvPr id="2" name="Google Shape;111;p76">
            <a:extLst>
              <a:ext uri="{FF2B5EF4-FFF2-40B4-BE49-F238E27FC236}">
                <a16:creationId xmlns:a16="http://schemas.microsoft.com/office/drawing/2014/main" id="{28B1863E-FEC0-1850-DEEC-798DDCBBF47B}"/>
              </a:ext>
            </a:extLst>
          </p:cNvPr>
          <p:cNvPicPr preferRelativeResize="0"/>
          <p:nvPr userDrawn="1"/>
        </p:nvPicPr>
        <p:blipFill rotWithShape="1">
          <a:blip r:embed="rId13">
            <a:alphaModFix/>
          </a:blip>
          <a:srcRect l="22326" t="32664" r="11836" b="35101"/>
          <a:stretch/>
        </p:blipFill>
        <p:spPr>
          <a:xfrm>
            <a:off x="262467" y="258234"/>
            <a:ext cx="1504951" cy="423333"/>
          </a:xfrm>
          <a:prstGeom prst="rect">
            <a:avLst/>
          </a:prstGeom>
          <a:noFill/>
          <a:ln>
            <a:noFill/>
          </a:ln>
        </p:spPr>
      </p:pic>
      <p:grpSp>
        <p:nvGrpSpPr>
          <p:cNvPr id="3" name="Google Shape;112;p76">
            <a:extLst>
              <a:ext uri="{FF2B5EF4-FFF2-40B4-BE49-F238E27FC236}">
                <a16:creationId xmlns:a16="http://schemas.microsoft.com/office/drawing/2014/main" id="{17E3BD69-F425-10D3-474C-86ECFE2A4F0F}"/>
              </a:ext>
            </a:extLst>
          </p:cNvPr>
          <p:cNvGrpSpPr/>
          <p:nvPr userDrawn="1"/>
        </p:nvGrpSpPr>
        <p:grpSpPr>
          <a:xfrm>
            <a:off x="11856720" y="140636"/>
            <a:ext cx="223520" cy="990718"/>
            <a:chOff x="11856720" y="140636"/>
            <a:chExt cx="223520" cy="990718"/>
          </a:xfrm>
        </p:grpSpPr>
        <p:grpSp>
          <p:nvGrpSpPr>
            <p:cNvPr id="4" name="Google Shape;113;p76">
              <a:extLst>
                <a:ext uri="{FF2B5EF4-FFF2-40B4-BE49-F238E27FC236}">
                  <a16:creationId xmlns:a16="http://schemas.microsoft.com/office/drawing/2014/main" id="{14FEC19D-E791-0250-9E87-5AA9896BF4A1}"/>
                </a:ext>
              </a:extLst>
            </p:cNvPr>
            <p:cNvGrpSpPr/>
            <p:nvPr/>
          </p:nvGrpSpPr>
          <p:grpSpPr>
            <a:xfrm>
              <a:off x="11856720" y="660278"/>
              <a:ext cx="223520" cy="471076"/>
              <a:chOff x="9734551" y="3138055"/>
              <a:chExt cx="2457449" cy="1328450"/>
            </a:xfrm>
          </p:grpSpPr>
          <p:sp>
            <p:nvSpPr>
              <p:cNvPr id="8" name="Google Shape;114;p76">
                <a:extLst>
                  <a:ext uri="{FF2B5EF4-FFF2-40B4-BE49-F238E27FC236}">
                    <a16:creationId xmlns:a16="http://schemas.microsoft.com/office/drawing/2014/main" id="{B6BFFDC3-06AC-5703-18E9-A57519E04846}"/>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 name="Google Shape;115;p76">
                <a:extLst>
                  <a:ext uri="{FF2B5EF4-FFF2-40B4-BE49-F238E27FC236}">
                    <a16:creationId xmlns:a16="http://schemas.microsoft.com/office/drawing/2014/main" id="{D650CC1D-4942-5654-E087-1C070702087B}"/>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5" name="Google Shape;116;p76">
              <a:extLst>
                <a:ext uri="{FF2B5EF4-FFF2-40B4-BE49-F238E27FC236}">
                  <a16:creationId xmlns:a16="http://schemas.microsoft.com/office/drawing/2014/main" id="{48321EEF-DE7D-28B5-6E9D-BC407D829594}"/>
                </a:ext>
              </a:extLst>
            </p:cNvPr>
            <p:cNvGrpSpPr/>
            <p:nvPr/>
          </p:nvGrpSpPr>
          <p:grpSpPr>
            <a:xfrm>
              <a:off x="11856720" y="140636"/>
              <a:ext cx="223520" cy="471076"/>
              <a:chOff x="9734551" y="3138055"/>
              <a:chExt cx="2457449" cy="1328450"/>
            </a:xfrm>
          </p:grpSpPr>
          <p:sp>
            <p:nvSpPr>
              <p:cNvPr id="6" name="Google Shape;117;p76">
                <a:extLst>
                  <a:ext uri="{FF2B5EF4-FFF2-40B4-BE49-F238E27FC236}">
                    <a16:creationId xmlns:a16="http://schemas.microsoft.com/office/drawing/2014/main" id="{74AAC7DD-6A02-D8D6-D1CB-5BBCDAC1774F}"/>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7" name="Google Shape;118;p76">
                <a:extLst>
                  <a:ext uri="{FF2B5EF4-FFF2-40B4-BE49-F238E27FC236}">
                    <a16:creationId xmlns:a16="http://schemas.microsoft.com/office/drawing/2014/main" id="{91DD3646-1FFE-8816-7209-ACCFCCC1BC16}"/>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5" name="Picture 14" descr="A logo with text overlay&#10;&#10;Description automatically generated">
            <a:extLst>
              <a:ext uri="{FF2B5EF4-FFF2-40B4-BE49-F238E27FC236}">
                <a16:creationId xmlns:a16="http://schemas.microsoft.com/office/drawing/2014/main" id="{52139B2A-ECE2-1B1E-7C02-2BF0D3F2D340}"/>
              </a:ext>
            </a:extLst>
          </p:cNvPr>
          <p:cNvPicPr>
            <a:picLocks noChangeAspect="1"/>
          </p:cNvPicPr>
          <p:nvPr userDrawn="1"/>
        </p:nvPicPr>
        <p:blipFill rotWithShape="1">
          <a:blip r:embed="rId14"/>
          <a:srcRect l="37906" t="34096" r="9606" b="36394"/>
          <a:stretch/>
        </p:blipFill>
        <p:spPr>
          <a:xfrm>
            <a:off x="11125200" y="11945"/>
            <a:ext cx="1066800" cy="599768"/>
          </a:xfrm>
          <a:prstGeom prst="rect">
            <a:avLst/>
          </a:prstGeom>
        </p:spPr>
      </p:pic>
      <p:sp>
        <p:nvSpPr>
          <p:cNvPr id="16" name="Google Shape;125;p3">
            <a:extLst>
              <a:ext uri="{FF2B5EF4-FFF2-40B4-BE49-F238E27FC236}">
                <a16:creationId xmlns:a16="http://schemas.microsoft.com/office/drawing/2014/main" id="{9C92DD54-17A7-636B-3D4B-C20DD0F68A2F}"/>
              </a:ext>
            </a:extLst>
          </p:cNvPr>
          <p:cNvSpPr txBox="1"/>
          <p:nvPr userDrawn="1"/>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Verdana" panose="020B0604030504040204" pitchFamily="34" charset="0"/>
          <a:ea typeface="Verdana" panose="020B060403050404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8C212C"/>
                </a:solidFill>
                <a:latin typeface="Arial"/>
                <a:ea typeface="Arial"/>
                <a:cs typeface="Arial"/>
                <a:sym typeface="Arial"/>
              </a:rPr>
              <a:t>GITAM UNIVERSITY</a:t>
            </a:r>
            <a:endParaRPr sz="1400" b="0" i="0" u="none" strike="noStrike" cap="none">
              <a:solidFill>
                <a:srgbClr val="000000"/>
              </a:solidFill>
              <a:latin typeface="Arial"/>
              <a:ea typeface="Arial"/>
              <a:cs typeface="Arial"/>
              <a:sym typeface="Arial"/>
            </a:endParaRPr>
          </a:p>
        </p:txBody>
      </p:sp>
      <p:grpSp>
        <p:nvGrpSpPr>
          <p:cNvPr id="89" name="Google Shape;89;p1"/>
          <p:cNvGrpSpPr/>
          <p:nvPr/>
        </p:nvGrpSpPr>
        <p:grpSpPr>
          <a:xfrm>
            <a:off x="0" y="3139018"/>
            <a:ext cx="12192000" cy="594783"/>
            <a:chOff x="0" y="3138055"/>
            <a:chExt cx="12192000" cy="595746"/>
          </a:xfrm>
        </p:grpSpPr>
        <p:sp>
          <p:nvSpPr>
            <p:cNvPr id="90" name="Google Shape;90;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2400" b="0" i="0" u="none" strike="noStrike" cap="none" dirty="0">
                  <a:solidFill>
                    <a:schemeClr val="lt1"/>
                  </a:solidFill>
                  <a:latin typeface="Calibri"/>
                  <a:ea typeface="Calibri"/>
                  <a:cs typeface="Calibri"/>
                  <a:sym typeface="Calibri"/>
                </a:rPr>
                <a:t>AY 2021-25</a:t>
              </a:r>
              <a:endParaRPr sz="2400" b="0" i="0" u="none" strike="noStrike" cap="none" dirty="0">
                <a:solidFill>
                  <a:schemeClr val="lt1"/>
                </a:solidFill>
                <a:latin typeface="Calibri"/>
                <a:ea typeface="Calibri"/>
                <a:cs typeface="Calibri"/>
                <a:sym typeface="Calibri"/>
              </a:endParaRPr>
            </a:p>
          </p:txBody>
        </p:sp>
        <p:sp>
          <p:nvSpPr>
            <p:cNvPr id="91" name="Google Shape;91;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lang="en-US" sz="2400" b="0" i="0" u="none" strike="noStrike" cap="none"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351"/>
                <a:buFont typeface="Arial"/>
                <a:buNone/>
              </a:pPr>
              <a:r>
                <a:rPr lang="en-US" sz="2400" b="0" i="0" u="none" strike="noStrike" cap="none" dirty="0">
                  <a:solidFill>
                    <a:schemeClr val="lt1"/>
                  </a:solidFill>
                  <a:latin typeface="Calibri"/>
                  <a:ea typeface="Calibri"/>
                  <a:cs typeface="Calibri"/>
                  <a:sym typeface="Calibri"/>
                </a:rPr>
                <a:t>Major Project</a:t>
              </a:r>
            </a:p>
            <a:p>
              <a:pPr marL="0" marR="0" lvl="0" indent="0" algn="ctr" rtl="0">
                <a:lnSpc>
                  <a:spcPct val="100000"/>
                </a:lnSpc>
                <a:spcBef>
                  <a:spcPts val="0"/>
                </a:spcBef>
                <a:spcAft>
                  <a:spcPts val="0"/>
                </a:spcAft>
                <a:buClr>
                  <a:srgbClr val="000000"/>
                </a:buClr>
                <a:buSzPts val="1351"/>
                <a:buFont typeface="Arial"/>
                <a:buNone/>
              </a:pPr>
              <a:endParaRPr sz="2400" b="0" i="0" u="none" strike="noStrike" cap="none" dirty="0">
                <a:solidFill>
                  <a:schemeClr val="lt1"/>
                </a:solidFill>
                <a:latin typeface="Calibri"/>
                <a:ea typeface="Calibri"/>
                <a:cs typeface="Calibri"/>
                <a:sym typeface="Calibri"/>
              </a:endParaRPr>
            </a:p>
          </p:txBody>
        </p:sp>
      </p:grpSp>
      <p:sp>
        <p:nvSpPr>
          <p:cNvPr id="92" name="Google Shape;92;p1"/>
          <p:cNvSpPr/>
          <p:nvPr/>
        </p:nvSpPr>
        <p:spPr>
          <a:xfrm>
            <a:off x="3060700" y="3797300"/>
            <a:ext cx="6096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7F7F7F"/>
                </a:solidFill>
                <a:latin typeface="Montserrat Medium"/>
                <a:ea typeface="Montserrat Medium"/>
                <a:cs typeface="Montserrat Medium"/>
                <a:sym typeface="Montserrat Medium"/>
              </a:rPr>
              <a:t>A University should be a place of light, of liberty, and of learning.</a:t>
            </a:r>
            <a:endParaRPr sz="1400" b="0" i="0" u="none" strike="noStrike" cap="none" dirty="0">
              <a:solidFill>
                <a:srgbClr val="000000"/>
              </a:solidFill>
              <a:latin typeface="Arial"/>
              <a:ea typeface="Arial"/>
              <a:cs typeface="Arial"/>
              <a:sym typeface="Arial"/>
            </a:endParaRPr>
          </a:p>
        </p:txBody>
      </p:sp>
      <p:sp>
        <p:nvSpPr>
          <p:cNvPr id="93" name="Google Shape;93;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Montserrat Medium"/>
                <a:ea typeface="Montserrat Medium"/>
                <a:cs typeface="Montserrat Medium"/>
                <a:sym typeface="Montserrat Medium"/>
              </a:rPr>
              <a:t>www.gitamedu.com</a:t>
            </a:r>
            <a:endParaRPr sz="1200" b="0" i="0" u="none" strike="noStrike" cap="none">
              <a:solidFill>
                <a:srgbClr val="7F7F7F"/>
              </a:solidFill>
              <a:latin typeface="Montserrat Medium"/>
              <a:ea typeface="Montserrat Medium"/>
              <a:cs typeface="Montserrat Medium"/>
              <a:sym typeface="Montserrat Medium"/>
            </a:endParaRPr>
          </a:p>
        </p:txBody>
      </p:sp>
      <p:grpSp>
        <p:nvGrpSpPr>
          <p:cNvPr id="94" name="Google Shape;94;p1"/>
          <p:cNvGrpSpPr/>
          <p:nvPr/>
        </p:nvGrpSpPr>
        <p:grpSpPr>
          <a:xfrm rot="2700000">
            <a:off x="5984712" y="5183993"/>
            <a:ext cx="231043" cy="225933"/>
            <a:chOff x="11087593" y="13905"/>
            <a:chExt cx="1085533" cy="1061509"/>
          </a:xfrm>
        </p:grpSpPr>
        <p:sp>
          <p:nvSpPr>
            <p:cNvPr id="95" name="Google Shape;95;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6" name="Google Shape;96;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7" name="Google Shape;97;p1"/>
          <p:cNvPicPr preferRelativeResize="0"/>
          <p:nvPr/>
        </p:nvPicPr>
        <p:blipFill rotWithShape="1">
          <a:blip r:embed="rId3">
            <a:alphaModFix/>
          </a:blip>
          <a:srcRect l="22328" t="32664" r="61002" b="35101"/>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6" name="Google Shape;106;p1"/>
          <p:cNvSpPr/>
          <p:nvPr/>
        </p:nvSpPr>
        <p:spPr>
          <a:xfrm>
            <a:off x="2149311" y="432083"/>
            <a:ext cx="8672659" cy="5947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a:ea typeface="Montserrat"/>
                <a:cs typeface="Montserrat"/>
                <a:sym typeface="Montserrat"/>
              </a:rPr>
              <a:t>Two Dimensional </a:t>
            </a:r>
            <a:r>
              <a:rPr lang="en-US" sz="1800" b="1" dirty="0">
                <a:solidFill>
                  <a:schemeClr val="dk1"/>
                </a:solidFill>
                <a:latin typeface="Montserrat"/>
                <a:ea typeface="Montserrat"/>
                <a:cs typeface="Montserrat"/>
                <a:sym typeface="Montserrat"/>
              </a:rPr>
              <a:t>H</a:t>
            </a:r>
            <a:r>
              <a:rPr lang="en-US" sz="1800" b="1" i="0" u="none" strike="noStrike" cap="none" dirty="0">
                <a:solidFill>
                  <a:schemeClr val="dk1"/>
                </a:solidFill>
                <a:latin typeface="Montserrat"/>
                <a:ea typeface="Montserrat"/>
                <a:cs typeface="Montserrat"/>
                <a:sym typeface="Montserrat"/>
              </a:rPr>
              <a:t>istogram </a:t>
            </a:r>
            <a:r>
              <a:rPr lang="en-US" sz="1800" b="1" dirty="0">
                <a:solidFill>
                  <a:schemeClr val="dk1"/>
                </a:solidFill>
                <a:latin typeface="Montserrat"/>
                <a:ea typeface="Montserrat"/>
                <a:cs typeface="Montserrat"/>
                <a:sym typeface="Montserrat"/>
              </a:rPr>
              <a:t>B</a:t>
            </a:r>
            <a:r>
              <a:rPr lang="en-US" sz="1800" b="1" i="0" u="none" strike="noStrike" cap="none" dirty="0">
                <a:solidFill>
                  <a:schemeClr val="dk1"/>
                </a:solidFill>
                <a:latin typeface="Montserrat"/>
                <a:ea typeface="Montserrat"/>
                <a:cs typeface="Montserrat"/>
                <a:sym typeface="Montserrat"/>
              </a:rPr>
              <a:t>ased Bi-level </a:t>
            </a:r>
            <a:r>
              <a:rPr lang="en-US" sz="1800" b="1" dirty="0">
                <a:solidFill>
                  <a:schemeClr val="dk1"/>
                </a:solidFill>
                <a:latin typeface="Montserrat"/>
                <a:ea typeface="Montserrat"/>
                <a:cs typeface="Montserrat"/>
                <a:sym typeface="Montserrat"/>
              </a:rPr>
              <a:t>I</a:t>
            </a:r>
            <a:r>
              <a:rPr lang="en-US" sz="1800" b="1" i="0" u="none" strike="noStrike" cap="none" dirty="0">
                <a:solidFill>
                  <a:schemeClr val="dk1"/>
                </a:solidFill>
                <a:latin typeface="Montserrat"/>
                <a:ea typeface="Montserrat"/>
                <a:cs typeface="Montserrat"/>
                <a:sym typeface="Montserrat"/>
              </a:rPr>
              <a:t>mage </a:t>
            </a:r>
            <a:r>
              <a:rPr lang="en-US" sz="1800" b="1" dirty="0">
                <a:solidFill>
                  <a:schemeClr val="dk1"/>
                </a:solidFill>
                <a:latin typeface="Montserrat"/>
                <a:ea typeface="Montserrat"/>
                <a:cs typeface="Montserrat"/>
                <a:sym typeface="Montserrat"/>
              </a:rPr>
              <a:t>S</a:t>
            </a:r>
            <a:r>
              <a:rPr lang="en-US" sz="1800" b="1" i="0" u="none" strike="noStrike" cap="none" dirty="0">
                <a:solidFill>
                  <a:schemeClr val="dk1"/>
                </a:solidFill>
                <a:latin typeface="Montserrat"/>
                <a:ea typeface="Montserrat"/>
                <a:cs typeface="Montserrat"/>
                <a:sym typeface="Montserrat"/>
              </a:rPr>
              <a:t>egmentation</a:t>
            </a:r>
          </a:p>
        </p:txBody>
      </p:sp>
      <p:sp>
        <p:nvSpPr>
          <p:cNvPr id="2" name="Google Shape;111;p1">
            <a:extLst>
              <a:ext uri="{FF2B5EF4-FFF2-40B4-BE49-F238E27FC236}">
                <a16:creationId xmlns:a16="http://schemas.microsoft.com/office/drawing/2014/main" id="{9D6E9948-A142-7B28-3C91-30F0929BCAEC}"/>
              </a:ext>
            </a:extLst>
          </p:cNvPr>
          <p:cNvSpPr/>
          <p:nvPr/>
        </p:nvSpPr>
        <p:spPr>
          <a:xfrm>
            <a:off x="283076" y="5205024"/>
            <a:ext cx="2926946"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i="0" u="none" strike="noStrike" cap="none" dirty="0">
                <a:solidFill>
                  <a:schemeClr val="dk1"/>
                </a:solidFill>
                <a:latin typeface="Montserrat Medium"/>
                <a:ea typeface="Arial"/>
                <a:cs typeface="Arial"/>
                <a:sym typeface="Montserrat Medium"/>
              </a:rPr>
              <a:t>SUCHITHRA C</a:t>
            </a:r>
            <a:endParaRPr lang="en-US" sz="1400" i="0" u="none" strike="noStrike" cap="none" dirty="0">
              <a:solidFill>
                <a:schemeClr val="dk1"/>
              </a:solidFill>
              <a:latin typeface="Arial"/>
              <a:ea typeface="Arial"/>
              <a:cs typeface="Arial"/>
              <a:sym typeface="Arial"/>
            </a:endParaRPr>
          </a:p>
          <a:p>
            <a:pPr marL="285750" indent="-285750">
              <a:buSzPts val="1400"/>
              <a:buFont typeface="Arial" panose="020B0604020202020204" pitchFamily="34" charset="0"/>
              <a:buChar char="•"/>
            </a:pPr>
            <a:r>
              <a:rPr lang="en-US" dirty="0">
                <a:solidFill>
                  <a:schemeClr val="dk1"/>
                </a:solidFill>
                <a:latin typeface="Montserrat Medium"/>
                <a:sym typeface="Montserrat Medium"/>
              </a:rPr>
              <a:t>S.CHARISMA SULTHANA</a:t>
            </a:r>
          </a:p>
          <a:p>
            <a:pPr marL="285750" indent="-285750" algn="just">
              <a:buSzPts val="1400"/>
              <a:buFont typeface="Arial" panose="020B0604020202020204" pitchFamily="34" charset="0"/>
              <a:buChar char="•"/>
            </a:pPr>
            <a:r>
              <a:rPr lang="en-US" dirty="0">
                <a:solidFill>
                  <a:schemeClr val="dk1"/>
                </a:solidFill>
                <a:latin typeface="Montserrat Medium"/>
                <a:sym typeface="Montserrat Medium"/>
              </a:rPr>
              <a:t>P.SIREESHA</a:t>
            </a:r>
            <a:endParaRPr lang="en-US" sz="1400" i="0" u="none" strike="noStrike" cap="none" dirty="0">
              <a:solidFill>
                <a:schemeClr val="dk1"/>
              </a:solidFill>
              <a:latin typeface="Arial"/>
              <a:ea typeface="Arial"/>
              <a:cs typeface="Arial"/>
              <a:sym typeface="Arial"/>
            </a:endParaRP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3" name="Google Shape;111;p1">
            <a:extLst>
              <a:ext uri="{FF2B5EF4-FFF2-40B4-BE49-F238E27FC236}">
                <a16:creationId xmlns:a16="http://schemas.microsoft.com/office/drawing/2014/main" id="{17A4430A-651A-8136-68E4-294987EE07F8}"/>
              </a:ext>
            </a:extLst>
          </p:cNvPr>
          <p:cNvSpPr/>
          <p:nvPr/>
        </p:nvSpPr>
        <p:spPr>
          <a:xfrm>
            <a:off x="9449802" y="5295901"/>
            <a:ext cx="2926946" cy="52318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0" marR="0" lvl="0" indent="0" rtl="0">
              <a:lnSpc>
                <a:spcPct val="100000"/>
              </a:lnSpc>
              <a:spcBef>
                <a:spcPts val="0"/>
              </a:spcBef>
              <a:spcAft>
                <a:spcPts val="0"/>
              </a:spcAft>
              <a:buClr>
                <a:srgbClr val="000000"/>
              </a:buClr>
              <a:buSzPts val="1400"/>
              <a:buFont typeface="Arial"/>
              <a:buNone/>
            </a:pPr>
            <a:r>
              <a:rPr lang="en-US" dirty="0">
                <a:solidFill>
                  <a:schemeClr val="dk1"/>
                </a:solidFill>
                <a:latin typeface="Montserrat Medium"/>
                <a:sym typeface="Montserrat Medium"/>
              </a:rPr>
              <a:t>DR. PANKAJ KANDHWAY</a:t>
            </a:r>
            <a:endParaRPr lang="en-US" sz="1400" i="0" u="none" strike="noStrike" cap="none" dirty="0">
              <a:solidFill>
                <a:schemeClr val="dk1"/>
              </a:solidFill>
              <a:latin typeface="Montserrat Medium"/>
              <a:ea typeface="Arial"/>
              <a:cs typeface="Arial"/>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algn="ctr"/>
            <a:r>
              <a:rPr lang="en-IN" sz="2400" b="1" dirty="0">
                <a:latin typeface="Verdana" panose="020B0604030504040204" pitchFamily="34" charset="0"/>
                <a:ea typeface="Verdana" panose="020B0604030504040204" pitchFamily="34" charset="0"/>
              </a:rPr>
              <a:t>Structural Diagram</a:t>
            </a:r>
          </a:p>
          <a:p>
            <a:pPr marL="0" marR="0" lvl="0" indent="0" algn="ctr" rtl="0">
              <a:lnSpc>
                <a:spcPct val="100000"/>
              </a:lnSpc>
              <a:spcBef>
                <a:spcPts val="0"/>
              </a:spcBef>
              <a:spcAft>
                <a:spcPts val="0"/>
              </a:spcAft>
              <a:buNone/>
            </a:pPr>
            <a:r>
              <a:rPr lang="en-US" sz="2400" b="1" dirty="0">
                <a:latin typeface="Montserrat"/>
                <a:sym typeface="Montserrat"/>
              </a:rPr>
              <a:t>  </a:t>
            </a:r>
            <a:endParaRPr dirty="0"/>
          </a:p>
        </p:txBody>
      </p:sp>
      <p:pic>
        <p:nvPicPr>
          <p:cNvPr id="5" name="Picture 4">
            <a:extLst>
              <a:ext uri="{FF2B5EF4-FFF2-40B4-BE49-F238E27FC236}">
                <a16:creationId xmlns:a16="http://schemas.microsoft.com/office/drawing/2014/main" id="{757989E9-12BC-A44C-345A-DFADD9F6DDE2}"/>
              </a:ext>
            </a:extLst>
          </p:cNvPr>
          <p:cNvPicPr>
            <a:picLocks noChangeAspect="1"/>
          </p:cNvPicPr>
          <p:nvPr/>
        </p:nvPicPr>
        <p:blipFill>
          <a:blip r:embed="rId2"/>
          <a:stretch>
            <a:fillRect/>
          </a:stretch>
        </p:blipFill>
        <p:spPr>
          <a:xfrm>
            <a:off x="1915886" y="1088571"/>
            <a:ext cx="7846423" cy="4998721"/>
          </a:xfrm>
          <a:prstGeom prst="rect">
            <a:avLst/>
          </a:prstGeom>
        </p:spPr>
      </p:pic>
    </p:spTree>
    <p:extLst>
      <p:ext uri="{BB962C8B-B14F-4D97-AF65-F5344CB8AC3E}">
        <p14:creationId xmlns:p14="http://schemas.microsoft.com/office/powerpoint/2010/main" val="1869460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400" b="1" dirty="0">
                <a:latin typeface="Times New Roman" panose="02020603050405020304" pitchFamily="18" charset="0"/>
                <a:ea typeface="Verdana" panose="020B0604030504040204" pitchFamily="34" charset="0"/>
                <a:cs typeface="Times New Roman" panose="02020603050405020304" pitchFamily="18" charset="0"/>
              </a:rPr>
              <a:t>Use Cases</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Medical Imaging: Segment </a:t>
            </a:r>
            <a:r>
              <a:rPr lang="en-IN" sz="1600" dirty="0" err="1">
                <a:latin typeface="Times New Roman" panose="02020603050405020304" pitchFamily="18" charset="0"/>
                <a:ea typeface="Verdana" panose="020B0604030504040204" pitchFamily="34" charset="0"/>
                <a:cs typeface="Times New Roman" panose="02020603050405020304" pitchFamily="18" charset="0"/>
              </a:rPr>
              <a:t>tumors</a:t>
            </a:r>
            <a:r>
              <a:rPr lang="en-IN" sz="1600" dirty="0">
                <a:latin typeface="Times New Roman" panose="02020603050405020304" pitchFamily="18" charset="0"/>
                <a:ea typeface="Verdana" panose="020B0604030504040204" pitchFamily="34" charset="0"/>
                <a:cs typeface="Times New Roman" panose="02020603050405020304" pitchFamily="18" charset="0"/>
              </a:rPr>
              <a:t> and organs in MRI/CT scans for diagnosis.</a:t>
            </a:r>
          </a:p>
          <a:p>
            <a:pPr marL="285750" marR="0" lvl="0" indent="-285750" rtl="0">
              <a:lnSpc>
                <a:spcPct val="100000"/>
              </a:lnSpc>
              <a:spcBef>
                <a:spcPts val="0"/>
              </a:spcBef>
              <a:spcAft>
                <a:spcPts val="0"/>
              </a:spcAft>
              <a:buFont typeface="Arial" panose="020B0604020202020204" pitchFamily="34" charset="0"/>
              <a:buChar char="•"/>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Remote Sensing: Classify land use and detect changes in satellite images.</a:t>
            </a:r>
          </a:p>
          <a:p>
            <a:pPr marL="285750" marR="0" lvl="0" indent="-285750" rtl="0">
              <a:lnSpc>
                <a:spcPct val="100000"/>
              </a:lnSpc>
              <a:spcBef>
                <a:spcPts val="0"/>
              </a:spcBef>
              <a:spcAft>
                <a:spcPts val="0"/>
              </a:spcAft>
              <a:buFont typeface="Arial" panose="020B0604020202020204" pitchFamily="34" charset="0"/>
              <a:buChar char="•"/>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Industrial Inspection: Identify defects and components in manufactured products.</a:t>
            </a:r>
          </a:p>
          <a:p>
            <a:pPr marL="285750" marR="0" lvl="0" indent="-285750" rtl="0">
              <a:lnSpc>
                <a:spcPct val="100000"/>
              </a:lnSpc>
              <a:spcBef>
                <a:spcPts val="0"/>
              </a:spcBef>
              <a:spcAft>
                <a:spcPts val="0"/>
              </a:spcAft>
              <a:buFont typeface="Arial" panose="020B0604020202020204" pitchFamily="34" charset="0"/>
              <a:buChar char="•"/>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Autonomous Vehicles: Detect objects and lanes for safe navigation.</a:t>
            </a:r>
          </a:p>
          <a:p>
            <a:pPr marL="285750" marR="0" lvl="0" indent="-285750" rtl="0">
              <a:lnSpc>
                <a:spcPct val="100000"/>
              </a:lnSpc>
              <a:spcBef>
                <a:spcPts val="0"/>
              </a:spcBef>
              <a:spcAft>
                <a:spcPts val="0"/>
              </a:spcAft>
              <a:buFont typeface="Arial" panose="020B0604020202020204" pitchFamily="34" charset="0"/>
              <a:buChar char="•"/>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Agriculture: Monitor crop health and detect weeds in aerial imagery.</a:t>
            </a:r>
          </a:p>
          <a:p>
            <a:pPr marL="285750" marR="0" lvl="0" indent="-285750" rtl="0">
              <a:lnSpc>
                <a:spcPct val="100000"/>
              </a:lnSpc>
              <a:spcBef>
                <a:spcPts val="0"/>
              </a:spcBef>
              <a:spcAft>
                <a:spcPts val="0"/>
              </a:spcAft>
              <a:buFont typeface="Arial" panose="020B0604020202020204" pitchFamily="34" charset="0"/>
              <a:buChar char="•"/>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Biometric Recognition: Detect faces and recognize fingerprints.</a:t>
            </a:r>
          </a:p>
          <a:p>
            <a:pPr marL="285750" marR="0" lvl="0" indent="-285750" rtl="0">
              <a:lnSpc>
                <a:spcPct val="100000"/>
              </a:lnSpc>
              <a:spcBef>
                <a:spcPts val="0"/>
              </a:spcBef>
              <a:spcAft>
                <a:spcPts val="0"/>
              </a:spcAft>
              <a:buFont typeface="Arial" panose="020B0604020202020204" pitchFamily="34" charset="0"/>
              <a:buChar char="•"/>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Image Retrieval: Improve search accuracy in image databases.</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400" b="1" dirty="0">
                <a:latin typeface="Times New Roman" panose="02020603050405020304" pitchFamily="18" charset="0"/>
                <a:ea typeface="Verdana" panose="020B0604030504040204" pitchFamily="34" charset="0"/>
                <a:cs typeface="Times New Roman" panose="02020603050405020304" pitchFamily="18" charset="0"/>
              </a:rPr>
              <a:t>Test Cases </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Simple Bimodal Image: An image with two distinct intensity levels (e.g., a synthetic image with two regions: one region with pixel values of 50 and another with pixel values of 200)</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Image with Gradual Intensity Variation: An image where intensity gradually changes from one side of the image to the other (e.g., a vignette effect).</a:t>
            </a:r>
          </a:p>
          <a:p>
            <a:pPr marR="0" lvl="0"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Image with High Dynamic Range: An image with both very bright and very dark areas (high dynamic range).</a:t>
            </a:r>
          </a:p>
          <a:p>
            <a:pPr marL="285750" marR="0" lvl="0" indent="-285750" rtl="0">
              <a:lnSpc>
                <a:spcPct val="100000"/>
              </a:lnSpc>
              <a:spcBef>
                <a:spcPts val="0"/>
              </a:spcBef>
              <a:spcAft>
                <a:spcPts val="0"/>
              </a:spcAft>
              <a:buFont typeface="Arial" panose="020B0604020202020204" pitchFamily="34" charset="0"/>
              <a:buChar char="•"/>
            </a:pP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Real-world Image with Shadows: A real-world image containing objects with shadows. The shadows introduce intermediate intensity values between the foreground object and background.</a:t>
            </a:r>
          </a:p>
          <a:p>
            <a:pPr marL="285750" marR="0" lvl="0" indent="-285750" rtl="0">
              <a:lnSpc>
                <a:spcPct val="100000"/>
              </a:lnSpc>
              <a:spcBef>
                <a:spcPts val="0"/>
              </a:spcBef>
              <a:spcAft>
                <a:spcPts val="0"/>
              </a:spcAft>
              <a:buFont typeface="Arial" panose="020B0604020202020204" pitchFamily="34" charset="0"/>
              <a:buChar char="•"/>
            </a:pP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Textured Image Test Case: An image where texture causes local intensity variations within the same region (e.g., an image of grass or fabric).</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995428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12333-A005-FEA0-4811-C852E2C24B3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AD13B1-3AD5-5F48-5EA6-8283F4D732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4" name="Google Shape;125;p3">
            <a:extLst>
              <a:ext uri="{FF2B5EF4-FFF2-40B4-BE49-F238E27FC236}">
                <a16:creationId xmlns:a16="http://schemas.microsoft.com/office/drawing/2014/main" id="{3B14D212-DF1F-F61D-ECD3-9D20601BCEB3}"/>
              </a:ext>
            </a:extLst>
          </p:cNvPr>
          <p:cNvSpPr txBox="1"/>
          <p:nvPr/>
        </p:nvSpPr>
        <p:spPr>
          <a:xfrm>
            <a:off x="1243780" y="321988"/>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Arial"/>
                <a:cs typeface="Arial"/>
                <a:sym typeface="Montserrat"/>
              </a:rPr>
              <a:t>Expected output - </a:t>
            </a:r>
            <a:r>
              <a:rPr lang="en-US" sz="2400" b="1" i="0" u="none" strike="noStrike" cap="none" dirty="0">
                <a:solidFill>
                  <a:srgbClr val="000000"/>
                </a:solidFill>
                <a:latin typeface="Montserrat"/>
                <a:ea typeface="Montserrat"/>
                <a:cs typeface="Montserrat"/>
                <a:sym typeface="Montserrat"/>
              </a:rPr>
              <a:t>Iteration 1</a:t>
            </a:r>
            <a:r>
              <a:rPr lang="en-US" sz="2400" b="1" i="0" u="none" strike="noStrike" cap="none" dirty="0">
                <a:solidFill>
                  <a:srgbClr val="000000"/>
                </a:solidFill>
                <a:latin typeface="Montserrat"/>
                <a:ea typeface="Arial"/>
                <a:cs typeface="Arial"/>
                <a:sym typeface="Montserrat"/>
              </a:rPr>
              <a:t>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ECA415C5-05E9-EE8C-B516-CAA160872052}"/>
              </a:ext>
            </a:extLst>
          </p:cNvPr>
          <p:cNvSpPr txBox="1"/>
          <p:nvPr/>
        </p:nvSpPr>
        <p:spPr>
          <a:xfrm>
            <a:off x="432619" y="815845"/>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Times New Roman" panose="02020603050405020304" pitchFamily="18" charset="0"/>
                <a:ea typeface="Verdana" panose="020B0604030504040204" pitchFamily="34" charset="0"/>
                <a:cs typeface="Times New Roman" panose="02020603050405020304" pitchFamily="18" charset="0"/>
              </a:rPr>
              <a:t>Input Image:                                                                      Grayscale image:                                                            Output image:</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dirty="0">
                <a:latin typeface="Verdana" panose="020B0604030504040204" pitchFamily="34" charset="0"/>
                <a:ea typeface="Verdana" panose="020B0604030504040204" pitchFamily="34" charset="0"/>
              </a:rPr>
              <a:t>                                                                                </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IN" b="1" dirty="0">
                <a:latin typeface="Times New Roman" panose="02020603050405020304" pitchFamily="18" charset="0"/>
                <a:ea typeface="Verdana" panose="020B0604030504040204" pitchFamily="34" charset="0"/>
                <a:cs typeface="Times New Roman" panose="02020603050405020304" pitchFamily="18" charset="0"/>
              </a:rPr>
              <a:t>Ground truth Image</a:t>
            </a:r>
          </a:p>
        </p:txBody>
      </p:sp>
      <p:pic>
        <p:nvPicPr>
          <p:cNvPr id="7" name="Picture 6">
            <a:extLst>
              <a:ext uri="{FF2B5EF4-FFF2-40B4-BE49-F238E27FC236}">
                <a16:creationId xmlns:a16="http://schemas.microsoft.com/office/drawing/2014/main" id="{64EFC544-DBDE-7B71-4F20-72570F2146FE}"/>
              </a:ext>
            </a:extLst>
          </p:cNvPr>
          <p:cNvPicPr>
            <a:picLocks noChangeAspect="1"/>
          </p:cNvPicPr>
          <p:nvPr/>
        </p:nvPicPr>
        <p:blipFill>
          <a:blip r:embed="rId2"/>
          <a:stretch>
            <a:fillRect/>
          </a:stretch>
        </p:blipFill>
        <p:spPr>
          <a:xfrm>
            <a:off x="651793" y="1430660"/>
            <a:ext cx="2187201" cy="2253066"/>
          </a:xfrm>
          <a:prstGeom prst="rect">
            <a:avLst/>
          </a:prstGeom>
        </p:spPr>
      </p:pic>
      <p:pic>
        <p:nvPicPr>
          <p:cNvPr id="10" name="Picture 9">
            <a:extLst>
              <a:ext uri="{FF2B5EF4-FFF2-40B4-BE49-F238E27FC236}">
                <a16:creationId xmlns:a16="http://schemas.microsoft.com/office/drawing/2014/main" id="{1F78F09C-3C27-C7CF-83C3-75129DBD4F2E}"/>
              </a:ext>
            </a:extLst>
          </p:cNvPr>
          <p:cNvPicPr>
            <a:picLocks noChangeAspect="1"/>
          </p:cNvPicPr>
          <p:nvPr/>
        </p:nvPicPr>
        <p:blipFill>
          <a:blip r:embed="rId3"/>
          <a:stretch>
            <a:fillRect/>
          </a:stretch>
        </p:blipFill>
        <p:spPr>
          <a:xfrm>
            <a:off x="4467497" y="1430659"/>
            <a:ext cx="2272937" cy="2253067"/>
          </a:xfrm>
          <a:prstGeom prst="rect">
            <a:avLst/>
          </a:prstGeom>
        </p:spPr>
      </p:pic>
      <p:pic>
        <p:nvPicPr>
          <p:cNvPr id="12" name="Picture 11">
            <a:extLst>
              <a:ext uri="{FF2B5EF4-FFF2-40B4-BE49-F238E27FC236}">
                <a16:creationId xmlns:a16="http://schemas.microsoft.com/office/drawing/2014/main" id="{D629C08D-ED7B-37C5-E381-C11E54848730}"/>
              </a:ext>
            </a:extLst>
          </p:cNvPr>
          <p:cNvPicPr>
            <a:picLocks noChangeAspect="1"/>
          </p:cNvPicPr>
          <p:nvPr/>
        </p:nvPicPr>
        <p:blipFill>
          <a:blip r:embed="rId4"/>
          <a:stretch>
            <a:fillRect/>
          </a:stretch>
        </p:blipFill>
        <p:spPr>
          <a:xfrm>
            <a:off x="8586651" y="1430659"/>
            <a:ext cx="2394858" cy="2253067"/>
          </a:xfrm>
          <a:prstGeom prst="rect">
            <a:avLst/>
          </a:prstGeom>
        </p:spPr>
      </p:pic>
      <p:pic>
        <p:nvPicPr>
          <p:cNvPr id="16" name="Picture 15">
            <a:extLst>
              <a:ext uri="{FF2B5EF4-FFF2-40B4-BE49-F238E27FC236}">
                <a16:creationId xmlns:a16="http://schemas.microsoft.com/office/drawing/2014/main" id="{9E23B566-75E7-0F9E-7129-26F2EE1663C4}"/>
              </a:ext>
            </a:extLst>
          </p:cNvPr>
          <p:cNvPicPr>
            <a:picLocks noChangeAspect="1"/>
          </p:cNvPicPr>
          <p:nvPr/>
        </p:nvPicPr>
        <p:blipFill>
          <a:blip r:embed="rId5"/>
          <a:stretch>
            <a:fillRect/>
          </a:stretch>
        </p:blipFill>
        <p:spPr>
          <a:xfrm>
            <a:off x="4223657" y="4511040"/>
            <a:ext cx="2124891" cy="1733006"/>
          </a:xfrm>
          <a:prstGeom prst="rect">
            <a:avLst/>
          </a:prstGeom>
        </p:spPr>
      </p:pic>
    </p:spTree>
    <p:extLst>
      <p:ext uri="{BB962C8B-B14F-4D97-AF65-F5344CB8AC3E}">
        <p14:creationId xmlns:p14="http://schemas.microsoft.com/office/powerpoint/2010/main" val="1229190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23AF8-DF93-B999-E43C-2DF55E40005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8E6F651-ECC7-3735-E60D-B317A9C05A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4" name="Google Shape;125;p3">
            <a:extLst>
              <a:ext uri="{FF2B5EF4-FFF2-40B4-BE49-F238E27FC236}">
                <a16:creationId xmlns:a16="http://schemas.microsoft.com/office/drawing/2014/main" id="{A29B9078-FC74-BF63-D869-297E9F615DC8}"/>
              </a:ext>
            </a:extLst>
          </p:cNvPr>
          <p:cNvSpPr txBox="1"/>
          <p:nvPr/>
        </p:nvSpPr>
        <p:spPr>
          <a:xfrm>
            <a:off x="1043666" y="305759"/>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panose="00000500000000000000" pitchFamily="2" charset="0"/>
                <a:cs typeface="Times New Roman" panose="02020603050405020304" pitchFamily="18" charset="0"/>
                <a:sym typeface="Montserrat"/>
              </a:rPr>
              <a:t>Expected output - </a:t>
            </a:r>
            <a:r>
              <a:rPr lang="en-US" sz="2400" b="1" i="0" u="none" strike="noStrike" cap="none" dirty="0">
                <a:solidFill>
                  <a:srgbClr val="000000"/>
                </a:solidFill>
                <a:latin typeface="Montserrat" panose="00000500000000000000" pitchFamily="2" charset="0"/>
                <a:ea typeface="Montserrat"/>
                <a:cs typeface="Times New Roman" panose="02020603050405020304" pitchFamily="18" charset="0"/>
                <a:sym typeface="Montserrat"/>
              </a:rPr>
              <a:t>Iteration 2</a:t>
            </a:r>
            <a:r>
              <a:rPr lang="en-US" sz="2400" b="1" i="0" u="none" strike="noStrike" cap="none" dirty="0">
                <a:solidFill>
                  <a:srgbClr val="000000"/>
                </a:solidFill>
                <a:latin typeface="Montserrat" panose="00000500000000000000" pitchFamily="2" charset="0"/>
                <a:cs typeface="Times New Roman" panose="02020603050405020304" pitchFamily="18" charset="0"/>
                <a:sym typeface="Montserrat"/>
              </a:rPr>
              <a:t> </a:t>
            </a:r>
            <a:endParaRPr lang="en-US" sz="2400" b="0" i="0" u="none" strike="noStrike" cap="none" dirty="0">
              <a:solidFill>
                <a:srgbClr val="000000"/>
              </a:solidFill>
              <a:latin typeface="Montserrat" panose="00000500000000000000" pitchFamily="2" charset="0"/>
              <a:cs typeface="Times New Roman" panose="02020603050405020304" pitchFamily="18" charset="0"/>
              <a:sym typeface="Arial"/>
            </a:endParaRPr>
          </a:p>
        </p:txBody>
      </p:sp>
      <p:sp>
        <p:nvSpPr>
          <p:cNvPr id="5" name="Google Shape;125;p3">
            <a:extLst>
              <a:ext uri="{FF2B5EF4-FFF2-40B4-BE49-F238E27FC236}">
                <a16:creationId xmlns:a16="http://schemas.microsoft.com/office/drawing/2014/main" id="{4B0678E9-61A0-3028-56DD-C236F434B038}"/>
              </a:ext>
            </a:extLst>
          </p:cNvPr>
          <p:cNvSpPr txBox="1"/>
          <p:nvPr/>
        </p:nvSpPr>
        <p:spPr>
          <a:xfrm>
            <a:off x="432619" y="815845"/>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Times New Roman" panose="02020603050405020304" pitchFamily="18" charset="0"/>
                <a:ea typeface="Verdana" panose="020B0604030504040204" pitchFamily="34" charset="0"/>
                <a:cs typeface="Times New Roman" panose="02020603050405020304" pitchFamily="18" charset="0"/>
              </a:rPr>
              <a:t>Input Image:                                                                      Grayscale image:                                                            Output image:</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dirty="0">
                <a:latin typeface="Verdana" panose="020B0604030504040204" pitchFamily="34" charset="0"/>
                <a:ea typeface="Verdana" panose="020B0604030504040204" pitchFamily="34" charset="0"/>
              </a:rPr>
              <a:t>                                                                                </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IN" b="1" dirty="0">
                <a:latin typeface="Times New Roman" panose="02020603050405020304" pitchFamily="18" charset="0"/>
                <a:ea typeface="Verdana" panose="020B0604030504040204" pitchFamily="34" charset="0"/>
                <a:cs typeface="Times New Roman" panose="02020603050405020304" pitchFamily="18" charset="0"/>
              </a:rPr>
              <a:t>Ground truth Image</a:t>
            </a:r>
          </a:p>
        </p:txBody>
      </p:sp>
      <p:pic>
        <p:nvPicPr>
          <p:cNvPr id="6" name="Picture 5">
            <a:extLst>
              <a:ext uri="{FF2B5EF4-FFF2-40B4-BE49-F238E27FC236}">
                <a16:creationId xmlns:a16="http://schemas.microsoft.com/office/drawing/2014/main" id="{838152BE-FC91-88E8-9942-C7C81D4D5FDF}"/>
              </a:ext>
            </a:extLst>
          </p:cNvPr>
          <p:cNvPicPr>
            <a:picLocks noChangeAspect="1"/>
          </p:cNvPicPr>
          <p:nvPr/>
        </p:nvPicPr>
        <p:blipFill>
          <a:blip r:embed="rId2"/>
          <a:stretch>
            <a:fillRect/>
          </a:stretch>
        </p:blipFill>
        <p:spPr>
          <a:xfrm>
            <a:off x="756295" y="1524000"/>
            <a:ext cx="1864985" cy="1905000"/>
          </a:xfrm>
          <a:prstGeom prst="rect">
            <a:avLst/>
          </a:prstGeom>
        </p:spPr>
      </p:pic>
      <p:pic>
        <p:nvPicPr>
          <p:cNvPr id="9" name="Picture 8">
            <a:extLst>
              <a:ext uri="{FF2B5EF4-FFF2-40B4-BE49-F238E27FC236}">
                <a16:creationId xmlns:a16="http://schemas.microsoft.com/office/drawing/2014/main" id="{80C4DF30-6A69-A879-F720-1636BF525013}"/>
              </a:ext>
            </a:extLst>
          </p:cNvPr>
          <p:cNvPicPr>
            <a:picLocks noChangeAspect="1"/>
          </p:cNvPicPr>
          <p:nvPr/>
        </p:nvPicPr>
        <p:blipFill>
          <a:blip r:embed="rId3"/>
          <a:stretch>
            <a:fillRect/>
          </a:stretch>
        </p:blipFill>
        <p:spPr>
          <a:xfrm>
            <a:off x="4631609" y="1524000"/>
            <a:ext cx="2047865" cy="1802674"/>
          </a:xfrm>
          <a:prstGeom prst="rect">
            <a:avLst/>
          </a:prstGeom>
        </p:spPr>
      </p:pic>
      <p:pic>
        <p:nvPicPr>
          <p:cNvPr id="13" name="Picture 12">
            <a:extLst>
              <a:ext uri="{FF2B5EF4-FFF2-40B4-BE49-F238E27FC236}">
                <a16:creationId xmlns:a16="http://schemas.microsoft.com/office/drawing/2014/main" id="{C63581FC-A669-473D-C5BC-DFCF64D5DD21}"/>
              </a:ext>
            </a:extLst>
          </p:cNvPr>
          <p:cNvPicPr>
            <a:picLocks noChangeAspect="1"/>
          </p:cNvPicPr>
          <p:nvPr/>
        </p:nvPicPr>
        <p:blipFill>
          <a:blip r:embed="rId4"/>
          <a:stretch>
            <a:fillRect/>
          </a:stretch>
        </p:blipFill>
        <p:spPr>
          <a:xfrm>
            <a:off x="8800064" y="1524000"/>
            <a:ext cx="1864985" cy="1905000"/>
          </a:xfrm>
          <a:prstGeom prst="rect">
            <a:avLst/>
          </a:prstGeom>
        </p:spPr>
      </p:pic>
      <p:pic>
        <p:nvPicPr>
          <p:cNvPr id="15" name="Picture 14">
            <a:extLst>
              <a:ext uri="{FF2B5EF4-FFF2-40B4-BE49-F238E27FC236}">
                <a16:creationId xmlns:a16="http://schemas.microsoft.com/office/drawing/2014/main" id="{E5616C4A-EE08-CA2B-FE48-F8E15208D7B9}"/>
              </a:ext>
            </a:extLst>
          </p:cNvPr>
          <p:cNvPicPr>
            <a:picLocks noChangeAspect="1"/>
          </p:cNvPicPr>
          <p:nvPr/>
        </p:nvPicPr>
        <p:blipFill>
          <a:blip r:embed="rId5"/>
          <a:stretch>
            <a:fillRect/>
          </a:stretch>
        </p:blipFill>
        <p:spPr>
          <a:xfrm>
            <a:off x="3587256" y="4572001"/>
            <a:ext cx="2343281" cy="1920874"/>
          </a:xfrm>
          <a:prstGeom prst="rect">
            <a:avLst/>
          </a:prstGeom>
        </p:spPr>
      </p:pic>
    </p:spTree>
    <p:extLst>
      <p:ext uri="{BB962C8B-B14F-4D97-AF65-F5344CB8AC3E}">
        <p14:creationId xmlns:p14="http://schemas.microsoft.com/office/powerpoint/2010/main" val="875108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E2842-485B-A1BA-74A8-3079DADFFA4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35B471-CC7E-7CB9-A4D6-FB503C8052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5" name="Google Shape;125;p3">
            <a:extLst>
              <a:ext uri="{FF2B5EF4-FFF2-40B4-BE49-F238E27FC236}">
                <a16:creationId xmlns:a16="http://schemas.microsoft.com/office/drawing/2014/main" id="{5951DA8A-453F-9B13-3160-FA60A7CB42E6}"/>
              </a:ext>
            </a:extLst>
          </p:cNvPr>
          <p:cNvSpPr txBox="1"/>
          <p:nvPr/>
        </p:nvSpPr>
        <p:spPr>
          <a:xfrm>
            <a:off x="452284" y="788096"/>
            <a:ext cx="11063440"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400" b="1" dirty="0">
                <a:latin typeface="Times New Roman" panose="02020603050405020304" pitchFamily="18" charset="0"/>
                <a:ea typeface="Verdana" panose="020B0604030504040204" pitchFamily="34" charset="0"/>
                <a:cs typeface="Times New Roman" panose="02020603050405020304" pitchFamily="18" charset="0"/>
              </a:rPr>
              <a:t>Team Progress and Movement</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sz="2400" dirty="0">
                <a:latin typeface="Times New Roman" panose="02020603050405020304" pitchFamily="18" charset="0"/>
                <a:ea typeface="Verdana" panose="020B0604030504040204" pitchFamily="34" charset="0"/>
                <a:cs typeface="Times New Roman" panose="02020603050405020304" pitchFamily="18" charset="0"/>
              </a:rPr>
              <a:t>   We have made significant progress on the Bilevel 2D histogram-based image</a:t>
            </a:r>
          </a:p>
          <a:p>
            <a:pPr marR="0" lvl="0" rtl="0">
              <a:lnSpc>
                <a:spcPct val="100000"/>
              </a:lnSpc>
              <a:spcBef>
                <a:spcPts val="0"/>
              </a:spcBef>
              <a:spcAft>
                <a:spcPts val="0"/>
              </a:spcAft>
            </a:pPr>
            <a:r>
              <a:rPr lang="en-US" sz="2400" dirty="0">
                <a:latin typeface="Times New Roman" panose="02020603050405020304" pitchFamily="18" charset="0"/>
                <a:ea typeface="Verdana" panose="020B0604030504040204" pitchFamily="34" charset="0"/>
                <a:cs typeface="Times New Roman" panose="02020603050405020304" pitchFamily="18" charset="0"/>
              </a:rPr>
              <a:t>  segmentation project, completing approximately 40-50% of the work. Key milestones </a:t>
            </a:r>
          </a:p>
          <a:p>
            <a:pPr marR="0" lvl="0" rtl="0">
              <a:lnSpc>
                <a:spcPct val="100000"/>
              </a:lnSpc>
              <a:spcBef>
                <a:spcPts val="0"/>
              </a:spcBef>
              <a:spcAft>
                <a:spcPts val="0"/>
              </a:spcAft>
            </a:pPr>
            <a:r>
              <a:rPr lang="en-US" sz="2400" dirty="0">
                <a:latin typeface="Times New Roman" panose="02020603050405020304" pitchFamily="18" charset="0"/>
                <a:ea typeface="Verdana" panose="020B0604030504040204" pitchFamily="34" charset="0"/>
                <a:cs typeface="Times New Roman" panose="02020603050405020304" pitchFamily="18" charset="0"/>
              </a:rPr>
              <a:t> achieved include a comprehensive literature review, initial  algorithm development,  and preliminary testing on various image datasets. </a:t>
            </a:r>
          </a:p>
          <a:p>
            <a:pPr marR="0" lvl="0" rtl="0">
              <a:lnSpc>
                <a:spcPct val="100000"/>
              </a:lnSpc>
              <a:spcBef>
                <a:spcPts val="0"/>
              </a:spcBef>
              <a:spcAft>
                <a:spcPts val="0"/>
              </a:spcAft>
            </a:pP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r>
              <a:rPr lang="en-US" sz="2400" dirty="0">
                <a:latin typeface="Times New Roman" panose="02020603050405020304" pitchFamily="18" charset="0"/>
                <a:ea typeface="Verdana" panose="020B0604030504040204" pitchFamily="34" charset="0"/>
                <a:cs typeface="Times New Roman" panose="02020603050405020304" pitchFamily="18" charset="0"/>
              </a:rPr>
              <a:t>However, we are facing challenges as the segmentation results are not meeting expected accuracy levels, with issues such as varying intensity distributions and noise interference. To address these concerns, we will conduct in-depth data analysis, optimize the histogram thresholding parameters, and incorporate feedback from team members.</a:t>
            </a:r>
          </a:p>
          <a:p>
            <a:pPr marR="0" lvl="0" rtl="0">
              <a:lnSpc>
                <a:spcPct val="100000"/>
              </a:lnSpc>
              <a:spcBef>
                <a:spcPts val="0"/>
              </a:spcBef>
              <a:spcAft>
                <a:spcPts val="0"/>
              </a:spcAft>
            </a:pP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r>
              <a:rPr lang="en-US" sz="2400" dirty="0">
                <a:latin typeface="Times New Roman" panose="02020603050405020304" pitchFamily="18" charset="0"/>
                <a:ea typeface="Verdana" panose="020B0604030504040204" pitchFamily="34" charset="0"/>
                <a:cs typeface="Times New Roman" panose="02020603050405020304" pitchFamily="18" charset="0"/>
              </a:rPr>
              <a:t> Regular meetings will enhance collaboration and task delegation, ensuring we refine the segmentation algorithm effectively and continue to advance towards our project goals.</a:t>
            </a:r>
            <a:endParaRPr lang="en-IN" sz="2400"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7572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58E37-7A17-CD83-B787-594CA850BF8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0D346B-5F73-69E8-701F-2D2F210357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sp>
        <p:nvSpPr>
          <p:cNvPr id="4" name="Google Shape;125;p3">
            <a:extLst>
              <a:ext uri="{FF2B5EF4-FFF2-40B4-BE49-F238E27FC236}">
                <a16:creationId xmlns:a16="http://schemas.microsoft.com/office/drawing/2014/main" id="{ECBB4FE4-C565-740E-1C81-44BE80E5464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Contribution</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8FFE497-691E-A1EA-5232-ACC90033A869}"/>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9D69348E-69AA-F0BB-88EC-59C1B1E51568}"/>
              </a:ext>
            </a:extLst>
          </p:cNvPr>
          <p:cNvSpPr txBox="1"/>
          <p:nvPr/>
        </p:nvSpPr>
        <p:spPr>
          <a:xfrm>
            <a:off x="1306286" y="1097279"/>
            <a:ext cx="8769531" cy="5138058"/>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400" b="1" dirty="0">
                <a:latin typeface="Times New Roman" panose="02020603050405020304" pitchFamily="18" charset="0"/>
                <a:ea typeface="Verdana" panose="020B0604030504040204" pitchFamily="34" charset="0"/>
                <a:cs typeface="Times New Roman" panose="02020603050405020304" pitchFamily="18" charset="0"/>
              </a:rPr>
              <a:t>Individual Contribution </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lvl="3"/>
            <a:r>
              <a:rPr lang="en-IN" sz="1600" dirty="0">
                <a:latin typeface="Times New Roman" panose="02020603050405020304" pitchFamily="18" charset="0"/>
                <a:ea typeface="Verdana" panose="020B0604030504040204" pitchFamily="34" charset="0"/>
                <a:cs typeface="Times New Roman" panose="02020603050405020304" pitchFamily="18" charset="0"/>
              </a:rPr>
              <a:t>Key contributions: </a:t>
            </a:r>
            <a:r>
              <a:rPr lang="en-US" sz="1600" dirty="0" err="1">
                <a:latin typeface="Times New Roman" panose="02020603050405020304" pitchFamily="18" charset="0"/>
                <a:ea typeface="Verdana" panose="020B0604030504040204" pitchFamily="34" charset="0"/>
                <a:cs typeface="Times New Roman" panose="02020603050405020304" pitchFamily="18" charset="0"/>
              </a:rPr>
              <a:t>Suchithra</a:t>
            </a: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lvl="3"/>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lvl="3"/>
            <a:r>
              <a:rPr lang="en-US" sz="1600" dirty="0">
                <a:latin typeface="Times New Roman" panose="02020603050405020304" pitchFamily="18" charset="0"/>
                <a:ea typeface="Verdana" panose="020B0604030504040204" pitchFamily="34" charset="0"/>
                <a:cs typeface="Times New Roman" panose="02020603050405020304" pitchFamily="18" charset="0"/>
              </a:rPr>
              <a:t>Algorithm Development and Implementation, and Data Analysis: Developed and implemented the Bilevel 2D Histogram-Based Image Segmentation algorithm, optimizing pixel brightness and local relative entropy. Collaborated with other team members to integrate the segmentation algorithm into existing image processing frameworks, focusing on improving segmentation accuracy.</a:t>
            </a:r>
          </a:p>
          <a:p>
            <a:pPr lvl="3"/>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lvl="3"/>
            <a:r>
              <a:rPr lang="en-US" sz="1600" dirty="0">
                <a:latin typeface="Times New Roman" panose="02020603050405020304" pitchFamily="18" charset="0"/>
                <a:ea typeface="Verdana" panose="020B0604030504040204" pitchFamily="34" charset="0"/>
                <a:cs typeface="Times New Roman" panose="02020603050405020304" pitchFamily="18" charset="0"/>
              </a:rPr>
              <a:t>Key Contributions: Charisma</a:t>
            </a:r>
          </a:p>
          <a:p>
            <a:pPr lvl="3"/>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lvl="3"/>
            <a:r>
              <a:rPr lang="en-US" sz="1600" dirty="0">
                <a:latin typeface="Times New Roman" panose="02020603050405020304" pitchFamily="18" charset="0"/>
                <a:ea typeface="Verdana" panose="020B0604030504040204" pitchFamily="34" charset="0"/>
                <a:cs typeface="Times New Roman" panose="02020603050405020304" pitchFamily="18" charset="0"/>
              </a:rPr>
              <a:t>Testing and Research: Gathered and prepared a diverse set of images to test the effectiveness of the segmentation algorithm. Conducted a detailed literature review on 2D histogram-based image segmentation techniques, examining their applications in various fields of image processing.</a:t>
            </a:r>
          </a:p>
          <a:p>
            <a:pPr lvl="3"/>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lvl="3"/>
            <a:r>
              <a:rPr lang="en-US" sz="1600" dirty="0">
                <a:latin typeface="Times New Roman" panose="02020603050405020304" pitchFamily="18" charset="0"/>
                <a:ea typeface="Verdana" panose="020B0604030504040204" pitchFamily="34" charset="0"/>
                <a:cs typeface="Times New Roman" panose="02020603050405020304" pitchFamily="18" charset="0"/>
              </a:rPr>
              <a:t>Key Contributions: </a:t>
            </a:r>
            <a:r>
              <a:rPr lang="en-US" sz="1600" dirty="0" err="1">
                <a:latin typeface="Times New Roman" panose="02020603050405020304" pitchFamily="18" charset="0"/>
                <a:ea typeface="Verdana" panose="020B0604030504040204" pitchFamily="34" charset="0"/>
                <a:cs typeface="Times New Roman" panose="02020603050405020304" pitchFamily="18" charset="0"/>
              </a:rPr>
              <a:t>Sireesha</a:t>
            </a: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lvl="3"/>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lvl="3"/>
            <a:r>
              <a:rPr lang="en-US" sz="1600" dirty="0">
                <a:latin typeface="Times New Roman" panose="02020603050405020304" pitchFamily="18" charset="0"/>
                <a:ea typeface="Verdana" panose="020B0604030504040204" pitchFamily="34" charset="0"/>
                <a:cs typeface="Times New Roman" panose="02020603050405020304" pitchFamily="18" charset="0"/>
              </a:rPr>
              <a:t>Documentation: Documented the entire development process, including methodologies, challenges, and results, ensuring clear communication and traceability within the team. Created user guides and technical reports detailing the algorithm's usage and performance, aiding future research and development efforts.</a:t>
            </a:r>
            <a:r>
              <a:rPr lang="en-IN" sz="1600" dirty="0">
                <a:latin typeface="Times New Roman" panose="02020603050405020304" pitchFamily="18" charset="0"/>
                <a:ea typeface="Verdana" panose="020B0604030504040204" pitchFamily="34" charset="0"/>
                <a:cs typeface="Times New Roman" panose="02020603050405020304" pitchFamily="18" charset="0"/>
              </a:rPr>
              <a:t> </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58923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400" b="1" dirty="0">
                <a:latin typeface="Times New Roman" panose="02020603050405020304" pitchFamily="18" charset="0"/>
                <a:ea typeface="Verdana" panose="020B0604030504040204" pitchFamily="34" charset="0"/>
                <a:cs typeface="Times New Roman" panose="02020603050405020304" pitchFamily="18" charset="0"/>
              </a:rPr>
              <a:t>Summary and Conclusion </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The Bilevel 2D histogram-based image segmentation project is currently in its early implementation phase, with significant progress made, but not all objectives have been fully realized. The team has encountered challenges such as varying intensity distributions, noise, and complex backgrounds, which have affected segmentation accuracy. To tackle these issues, the strategy has been revised to focus on refining the histogram thresholding techniques and validating the method across different image datasets. While the project is ongoing, these adjustments aim to enhance segmentation performance, leading to more accurate and reliable image analysis outcomes.</a:t>
            </a:r>
          </a:p>
          <a:p>
            <a:pPr marL="0" marR="0" lvl="0" indent="0" rtl="0">
              <a:lnSpc>
                <a:spcPct val="100000"/>
              </a:lnSpc>
              <a:spcBef>
                <a:spcPts val="0"/>
              </a:spcBef>
              <a:spcAft>
                <a:spcPts val="0"/>
              </a:spcAft>
              <a:buNone/>
            </a:pPr>
            <a:endParaRPr lang="en-US"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US"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US"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US" sz="2400" b="1" dirty="0">
                <a:latin typeface="Times New Roman" panose="02020603050405020304" pitchFamily="18" charset="0"/>
                <a:ea typeface="Verdana" panose="020B0604030504040204" pitchFamily="34" charset="0"/>
                <a:cs typeface="Times New Roman" panose="02020603050405020304" pitchFamily="18" charset="0"/>
              </a:rPr>
              <a:t>Future Work</a:t>
            </a:r>
          </a:p>
          <a:p>
            <a:pPr marL="0" marR="0" lvl="0" indent="0" rtl="0">
              <a:lnSpc>
                <a:spcPct val="100000"/>
              </a:lnSpc>
              <a:spcBef>
                <a:spcPts val="0"/>
              </a:spcBef>
              <a:spcAft>
                <a:spcPts val="0"/>
              </a:spcAft>
              <a:buNone/>
            </a:pPr>
            <a:endParaRPr lang="en-US"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Future efforts will prioritize the optimization of histogram thresholding parameters to achieve better segmentation results. </a:t>
            </a:r>
          </a:p>
          <a:p>
            <a:pPr marL="0" marR="0" lvl="0" indent="0" rtl="0">
              <a:lnSpc>
                <a:spcPct val="100000"/>
              </a:lnSpc>
              <a:spcBef>
                <a:spcPts val="0"/>
              </a:spcBef>
              <a:spcAft>
                <a:spcPts val="0"/>
              </a:spcAft>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Expanding the testing framework to include a wider variety of images from different domains will be essential for validating </a:t>
            </a:r>
          </a:p>
          <a:p>
            <a:pPr marL="0" marR="0" lvl="0" indent="0" rtl="0">
              <a:lnSpc>
                <a:spcPct val="100000"/>
              </a:lnSpc>
              <a:spcBef>
                <a:spcPts val="0"/>
              </a:spcBef>
              <a:spcAft>
                <a:spcPts val="0"/>
              </a:spcAft>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the method's robustness. Additionally, integrating the segmentation tool into automated workflows and ensuring its usability </a:t>
            </a:r>
          </a:p>
          <a:p>
            <a:pPr marL="0" marR="0" lvl="0" indent="0" rtl="0">
              <a:lnSpc>
                <a:spcPct val="100000"/>
              </a:lnSpc>
              <a:spcBef>
                <a:spcPts val="0"/>
              </a:spcBef>
              <a:spcAft>
                <a:spcPts val="0"/>
              </a:spcAft>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in practical applications will be crucial steps once the fundamental segmentation challenges are resolved.</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DF2A36"/>
                </a:solidFill>
                <a:latin typeface="Arial"/>
                <a:ea typeface="Arial"/>
                <a:cs typeface="Arial"/>
                <a:sym typeface="Arial"/>
              </a:rPr>
              <a:t>THANK YOU</a:t>
            </a:r>
            <a:endParaRPr sz="4400" b="0" i="0" u="none" strike="noStrike" cap="none">
              <a:solidFill>
                <a:srgbClr val="DF2A36"/>
              </a:solidFill>
              <a:latin typeface="Arial"/>
              <a:ea typeface="Arial"/>
              <a:cs typeface="Arial"/>
              <a:sym typeface="Arial"/>
            </a:endParaRPr>
          </a:p>
        </p:txBody>
      </p:sp>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grpSp>
        <p:nvGrpSpPr>
          <p:cNvPr id="232" name="Google Shape;232;p35"/>
          <p:cNvGrpSpPr/>
          <p:nvPr/>
        </p:nvGrpSpPr>
        <p:grpSpPr>
          <a:xfrm>
            <a:off x="11856720" y="1182857"/>
            <a:ext cx="223520" cy="990718"/>
            <a:chOff x="11856720" y="140636"/>
            <a:chExt cx="223520" cy="990718"/>
          </a:xfrm>
        </p:grpSpPr>
        <p:grpSp>
          <p:nvGrpSpPr>
            <p:cNvPr id="233" name="Google Shape;233;p35"/>
            <p:cNvGrpSpPr/>
            <p:nvPr/>
          </p:nvGrpSpPr>
          <p:grpSpPr>
            <a:xfrm>
              <a:off x="11856720" y="660278"/>
              <a:ext cx="223520" cy="471076"/>
              <a:chOff x="9734551" y="3138055"/>
              <a:chExt cx="2457449" cy="1328450"/>
            </a:xfrm>
          </p:grpSpPr>
          <p:sp>
            <p:nvSpPr>
              <p:cNvPr id="234" name="Google Shape;234;p3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5" name="Google Shape;235;p3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236" name="Google Shape;236;p35"/>
            <p:cNvGrpSpPr/>
            <p:nvPr/>
          </p:nvGrpSpPr>
          <p:grpSpPr>
            <a:xfrm>
              <a:off x="11856720" y="140636"/>
              <a:ext cx="223520" cy="471076"/>
              <a:chOff x="9734551" y="3138055"/>
              <a:chExt cx="2457449" cy="1328450"/>
            </a:xfrm>
          </p:grpSpPr>
          <p:sp>
            <p:nvSpPr>
              <p:cNvPr id="237" name="Google Shape;237;p3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8" name="Google Shape;238;p3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39" name="Google Shape;239;p35"/>
          <p:cNvPicPr preferRelativeResize="0"/>
          <p:nvPr/>
        </p:nvPicPr>
        <p:blipFill rotWithShape="1">
          <a:blip r:embed="rId4">
            <a:alphaModFix/>
          </a:blip>
          <a:srcRect/>
          <a:stretch/>
        </p:blipFill>
        <p:spPr>
          <a:xfrm>
            <a:off x="7829549" y="2637368"/>
            <a:ext cx="4931834" cy="49318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76"/>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1FDBF49F-EBC8-595E-8495-305F025C20F6}"/>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80C5FE84-A4F7-9B31-B0D9-70C0F0AE2C47}"/>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Group – Details</a:t>
            </a:r>
            <a:endParaRPr dirty="0"/>
          </a:p>
        </p:txBody>
      </p:sp>
      <p:grpSp>
        <p:nvGrpSpPr>
          <p:cNvPr id="16" name="Group 15">
            <a:extLst>
              <a:ext uri="{FF2B5EF4-FFF2-40B4-BE49-F238E27FC236}">
                <a16:creationId xmlns:a16="http://schemas.microsoft.com/office/drawing/2014/main" id="{3214F0F0-0070-3598-A718-7B19F2871B93}"/>
              </a:ext>
            </a:extLst>
          </p:cNvPr>
          <p:cNvGrpSpPr/>
          <p:nvPr/>
        </p:nvGrpSpPr>
        <p:grpSpPr>
          <a:xfrm>
            <a:off x="550606" y="762414"/>
            <a:ext cx="10965118" cy="305674"/>
            <a:chOff x="550606" y="762414"/>
            <a:chExt cx="10965118" cy="305674"/>
          </a:xfrm>
          <a:solidFill>
            <a:schemeClr val="tx2">
              <a:lumMod val="10000"/>
            </a:schemeClr>
          </a:solidFill>
        </p:grpSpPr>
        <p:sp>
          <p:nvSpPr>
            <p:cNvPr id="2" name="Google Shape;120;p76">
              <a:extLst>
                <a:ext uri="{FF2B5EF4-FFF2-40B4-BE49-F238E27FC236}">
                  <a16:creationId xmlns:a16="http://schemas.microsoft.com/office/drawing/2014/main" id="{73BC9062-DCB3-7306-E819-DCC861C0023D}"/>
                </a:ext>
              </a:extLst>
            </p:cNvPr>
            <p:cNvSpPr/>
            <p:nvPr/>
          </p:nvSpPr>
          <p:spPr>
            <a:xfrm>
              <a:off x="550606" y="765905"/>
              <a:ext cx="2114338" cy="3021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Photo </a:t>
              </a:r>
              <a:endParaRPr sz="1000" b="1" i="0" u="none" strike="noStrike" cap="none" dirty="0">
                <a:solidFill>
                  <a:srgbClr val="000000"/>
                </a:solidFill>
                <a:latin typeface="Arial"/>
                <a:ea typeface="Arial"/>
                <a:cs typeface="Arial"/>
                <a:sym typeface="Arial"/>
              </a:endParaRPr>
            </a:p>
          </p:txBody>
        </p:sp>
        <p:sp>
          <p:nvSpPr>
            <p:cNvPr id="9" name="Google Shape;120;p76">
              <a:extLst>
                <a:ext uri="{FF2B5EF4-FFF2-40B4-BE49-F238E27FC236}">
                  <a16:creationId xmlns:a16="http://schemas.microsoft.com/office/drawing/2014/main" id="{9B2C7E98-36BC-7E80-D761-7674F1BB1290}"/>
                </a:ext>
              </a:extLst>
            </p:cNvPr>
            <p:cNvSpPr/>
            <p:nvPr/>
          </p:nvSpPr>
          <p:spPr>
            <a:xfrm>
              <a:off x="2759165" y="762415"/>
              <a:ext cx="187182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Track</a:t>
              </a:r>
              <a:endParaRPr sz="1000" b="1" i="0" u="none" strike="noStrike" cap="none" dirty="0">
                <a:solidFill>
                  <a:srgbClr val="000000"/>
                </a:solidFill>
                <a:latin typeface="Arial"/>
                <a:ea typeface="Arial"/>
                <a:cs typeface="Arial"/>
                <a:sym typeface="Arial"/>
              </a:endParaRPr>
            </a:p>
          </p:txBody>
        </p:sp>
        <p:sp>
          <p:nvSpPr>
            <p:cNvPr id="10" name="Google Shape;120;p76">
              <a:extLst>
                <a:ext uri="{FF2B5EF4-FFF2-40B4-BE49-F238E27FC236}">
                  <a16:creationId xmlns:a16="http://schemas.microsoft.com/office/drawing/2014/main" id="{727B01B2-826E-A9BE-9114-38D3502E330D}"/>
                </a:ext>
              </a:extLst>
            </p:cNvPr>
            <p:cNvSpPr/>
            <p:nvPr/>
          </p:nvSpPr>
          <p:spPr>
            <a:xfrm>
              <a:off x="4799359" y="772109"/>
              <a:ext cx="2004564"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Roll No</a:t>
              </a:r>
              <a:endParaRPr sz="1000" b="1" i="0" u="none" strike="noStrike" cap="none" dirty="0">
                <a:solidFill>
                  <a:srgbClr val="000000"/>
                </a:solidFill>
                <a:latin typeface="Arial"/>
                <a:ea typeface="Arial"/>
                <a:cs typeface="Arial"/>
                <a:sym typeface="Arial"/>
              </a:endParaRPr>
            </a:p>
          </p:txBody>
        </p:sp>
        <p:sp>
          <p:nvSpPr>
            <p:cNvPr id="11" name="Google Shape;120;p76">
              <a:extLst>
                <a:ext uri="{FF2B5EF4-FFF2-40B4-BE49-F238E27FC236}">
                  <a16:creationId xmlns:a16="http://schemas.microsoft.com/office/drawing/2014/main" id="{25926E8D-BD84-A2C1-48C0-4E0D30CE99A8}"/>
                </a:ext>
              </a:extLst>
            </p:cNvPr>
            <p:cNvSpPr/>
            <p:nvPr/>
          </p:nvSpPr>
          <p:spPr>
            <a:xfrm>
              <a:off x="6937875" y="762414"/>
              <a:ext cx="457784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Name</a:t>
              </a:r>
              <a:endParaRPr lang="en-US" sz="1000" b="1" dirty="0">
                <a:ea typeface="Verdana"/>
              </a:endParaRPr>
            </a:p>
          </p:txBody>
        </p:sp>
      </p:grpSp>
      <p:grpSp>
        <p:nvGrpSpPr>
          <p:cNvPr id="15" name="Group 14">
            <a:extLst>
              <a:ext uri="{FF2B5EF4-FFF2-40B4-BE49-F238E27FC236}">
                <a16:creationId xmlns:a16="http://schemas.microsoft.com/office/drawing/2014/main" id="{7A25B51E-0316-3A04-0D09-C9B5A893FEEF}"/>
              </a:ext>
            </a:extLst>
          </p:cNvPr>
          <p:cNvGrpSpPr/>
          <p:nvPr/>
        </p:nvGrpSpPr>
        <p:grpSpPr>
          <a:xfrm>
            <a:off x="2631506" y="2024953"/>
            <a:ext cx="9106216" cy="376599"/>
            <a:chOff x="2534405" y="2025326"/>
            <a:chExt cx="9106216" cy="376599"/>
          </a:xfrm>
        </p:grpSpPr>
        <p:sp>
          <p:nvSpPr>
            <p:cNvPr id="12" name="Google Shape;120;p76">
              <a:extLst>
                <a:ext uri="{FF2B5EF4-FFF2-40B4-BE49-F238E27FC236}">
                  <a16:creationId xmlns:a16="http://schemas.microsoft.com/office/drawing/2014/main" id="{C3480FF3-25F3-638F-C9B0-ED60F7818170}"/>
                </a:ext>
              </a:extLst>
            </p:cNvPr>
            <p:cNvSpPr/>
            <p:nvPr/>
          </p:nvSpPr>
          <p:spPr>
            <a:xfrm>
              <a:off x="2534405" y="2032829"/>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AI/ML</a:t>
              </a:r>
              <a:endParaRPr sz="900" b="0" i="0" u="none" strike="noStrike" cap="none" dirty="0">
                <a:solidFill>
                  <a:srgbClr val="000000"/>
                </a:solidFill>
                <a:latin typeface="Arial"/>
                <a:ea typeface="Arial"/>
                <a:cs typeface="Arial"/>
                <a:sym typeface="Arial"/>
              </a:endParaRPr>
            </a:p>
          </p:txBody>
        </p:sp>
        <p:sp>
          <p:nvSpPr>
            <p:cNvPr id="13" name="Google Shape;120;p76">
              <a:extLst>
                <a:ext uri="{FF2B5EF4-FFF2-40B4-BE49-F238E27FC236}">
                  <a16:creationId xmlns:a16="http://schemas.microsoft.com/office/drawing/2014/main" id="{062AA0B2-B833-6559-2A32-970A49C4976B}"/>
                </a:ext>
              </a:extLst>
            </p:cNvPr>
            <p:cNvSpPr/>
            <p:nvPr/>
          </p:nvSpPr>
          <p:spPr>
            <a:xfrm>
              <a:off x="4799359" y="2032829"/>
              <a:ext cx="2004564" cy="369096"/>
            </a:xfrm>
            <a:prstGeom prst="roundRect">
              <a:avLst>
                <a:gd name="adj" fmla="val 19221"/>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dirty="0">
                  <a:solidFill>
                    <a:schemeClr val="lt1"/>
                  </a:solidFill>
                  <a:latin typeface="Verdana"/>
                  <a:ea typeface="Verdana"/>
                  <a:sym typeface="Verdana"/>
                </a:rPr>
                <a:t>BU21EECE0100426</a:t>
              </a:r>
              <a:endParaRPr b="0" i="0" u="none" strike="noStrike" cap="none" dirty="0">
                <a:solidFill>
                  <a:srgbClr val="000000"/>
                </a:solidFill>
                <a:latin typeface="Arial"/>
                <a:ea typeface="Arial"/>
                <a:cs typeface="Arial"/>
                <a:sym typeface="Arial"/>
              </a:endParaRPr>
            </a:p>
          </p:txBody>
        </p:sp>
        <p:sp>
          <p:nvSpPr>
            <p:cNvPr id="14" name="Google Shape;120;p76">
              <a:extLst>
                <a:ext uri="{FF2B5EF4-FFF2-40B4-BE49-F238E27FC236}">
                  <a16:creationId xmlns:a16="http://schemas.microsoft.com/office/drawing/2014/main" id="{24798C12-632D-B1A2-C441-76E8952EACEA}"/>
                </a:ext>
              </a:extLst>
            </p:cNvPr>
            <p:cNvSpPr/>
            <p:nvPr/>
          </p:nvSpPr>
          <p:spPr>
            <a:xfrm>
              <a:off x="7062772" y="202532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SUCHITHRA.C</a:t>
              </a:r>
              <a:endParaRPr sz="900" b="0" i="0" u="none" strike="noStrike" cap="none" dirty="0">
                <a:solidFill>
                  <a:srgbClr val="000000"/>
                </a:solidFill>
                <a:latin typeface="Arial"/>
                <a:ea typeface="Arial"/>
                <a:cs typeface="Arial"/>
                <a:sym typeface="Arial"/>
              </a:endParaRPr>
            </a:p>
          </p:txBody>
        </p:sp>
      </p:grpSp>
      <p:grpSp>
        <p:nvGrpSpPr>
          <p:cNvPr id="17" name="Group 16">
            <a:extLst>
              <a:ext uri="{FF2B5EF4-FFF2-40B4-BE49-F238E27FC236}">
                <a16:creationId xmlns:a16="http://schemas.microsoft.com/office/drawing/2014/main" id="{C61F5C13-96AD-11F8-724A-587975F3FBAF}"/>
              </a:ext>
            </a:extLst>
          </p:cNvPr>
          <p:cNvGrpSpPr/>
          <p:nvPr/>
        </p:nvGrpSpPr>
        <p:grpSpPr>
          <a:xfrm>
            <a:off x="2666153" y="3545163"/>
            <a:ext cx="9071569" cy="407115"/>
            <a:chOff x="2733615" y="2459545"/>
            <a:chExt cx="9071569" cy="407115"/>
          </a:xfrm>
        </p:grpSpPr>
        <p:sp>
          <p:nvSpPr>
            <p:cNvPr id="19" name="Google Shape;120;p76">
              <a:extLst>
                <a:ext uri="{FF2B5EF4-FFF2-40B4-BE49-F238E27FC236}">
                  <a16:creationId xmlns:a16="http://schemas.microsoft.com/office/drawing/2014/main" id="{453EAC09-D32E-7EED-F68B-2E1E43446A90}"/>
                </a:ext>
              </a:extLst>
            </p:cNvPr>
            <p:cNvSpPr/>
            <p:nvPr/>
          </p:nvSpPr>
          <p:spPr>
            <a:xfrm>
              <a:off x="2733615" y="2459545"/>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AI/ML</a:t>
              </a:r>
              <a:endParaRPr sz="900" b="0" i="0" u="none" strike="noStrike" cap="none" dirty="0">
                <a:solidFill>
                  <a:srgbClr val="000000"/>
                </a:solidFill>
                <a:latin typeface="Arial"/>
                <a:ea typeface="Arial"/>
                <a:cs typeface="Arial"/>
                <a:sym typeface="Arial"/>
              </a:endParaRPr>
            </a:p>
          </p:txBody>
        </p:sp>
        <p:sp>
          <p:nvSpPr>
            <p:cNvPr id="20" name="Google Shape;120;p76">
              <a:extLst>
                <a:ext uri="{FF2B5EF4-FFF2-40B4-BE49-F238E27FC236}">
                  <a16:creationId xmlns:a16="http://schemas.microsoft.com/office/drawing/2014/main" id="{BB107C69-9B8B-7B95-CD41-FC6D1BDA3C8A}"/>
                </a:ext>
              </a:extLst>
            </p:cNvPr>
            <p:cNvSpPr/>
            <p:nvPr/>
          </p:nvSpPr>
          <p:spPr>
            <a:xfrm>
              <a:off x="4866821" y="2497564"/>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dirty="0">
                  <a:solidFill>
                    <a:schemeClr val="lt1"/>
                  </a:solidFill>
                  <a:latin typeface="Verdana"/>
                  <a:ea typeface="Verdana"/>
                  <a:sym typeface="Verdana"/>
                </a:rPr>
                <a:t>BU21EECE0100356</a:t>
              </a:r>
              <a:endParaRPr b="0" i="0" u="none" strike="noStrike" cap="none" dirty="0">
                <a:solidFill>
                  <a:srgbClr val="000000"/>
                </a:solidFill>
                <a:latin typeface="Arial"/>
                <a:ea typeface="Arial"/>
                <a:cs typeface="Arial"/>
                <a:sym typeface="Arial"/>
              </a:endParaRPr>
            </a:p>
          </p:txBody>
        </p:sp>
        <p:sp>
          <p:nvSpPr>
            <p:cNvPr id="21" name="Google Shape;120;p76">
              <a:extLst>
                <a:ext uri="{FF2B5EF4-FFF2-40B4-BE49-F238E27FC236}">
                  <a16:creationId xmlns:a16="http://schemas.microsoft.com/office/drawing/2014/main" id="{DE56DF2B-5335-AE58-398A-10B30B744F1E}"/>
                </a:ext>
              </a:extLst>
            </p:cNvPr>
            <p:cNvSpPr/>
            <p:nvPr/>
          </p:nvSpPr>
          <p:spPr>
            <a:xfrm>
              <a:off x="7227335" y="2459545"/>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Arial"/>
                  <a:sym typeface="Verdana"/>
                </a:rPr>
                <a:t>CHARISMA SULTHANA</a:t>
              </a:r>
              <a:r>
                <a:rPr lang="en-US" sz="1800" dirty="0">
                  <a:solidFill>
                    <a:schemeClr val="lt1"/>
                  </a:solidFill>
                  <a:latin typeface="Verdana"/>
                  <a:ea typeface="Verdana"/>
                  <a:sym typeface="Verdana"/>
                </a:rPr>
                <a:t>.S</a:t>
              </a:r>
              <a:endParaRPr sz="900" b="0" i="0" u="none" strike="noStrike" cap="none" dirty="0">
                <a:solidFill>
                  <a:srgbClr val="000000"/>
                </a:solidFill>
                <a:latin typeface="Arial"/>
                <a:ea typeface="Arial"/>
                <a:cs typeface="Arial"/>
                <a:sym typeface="Arial"/>
              </a:endParaRPr>
            </a:p>
          </p:txBody>
        </p:sp>
      </p:grpSp>
      <p:grpSp>
        <p:nvGrpSpPr>
          <p:cNvPr id="22" name="Group 21">
            <a:extLst>
              <a:ext uri="{FF2B5EF4-FFF2-40B4-BE49-F238E27FC236}">
                <a16:creationId xmlns:a16="http://schemas.microsoft.com/office/drawing/2014/main" id="{F7DCE4E5-0271-1BA1-0E5E-99E9BFDC0095}"/>
              </a:ext>
            </a:extLst>
          </p:cNvPr>
          <p:cNvGrpSpPr/>
          <p:nvPr/>
        </p:nvGrpSpPr>
        <p:grpSpPr>
          <a:xfrm>
            <a:off x="2679186" y="5503005"/>
            <a:ext cx="9058537" cy="378138"/>
            <a:chOff x="2664944" y="3196923"/>
            <a:chExt cx="9058537" cy="378138"/>
          </a:xfrm>
        </p:grpSpPr>
        <p:sp>
          <p:nvSpPr>
            <p:cNvPr id="24" name="Google Shape;120;p76">
              <a:extLst>
                <a:ext uri="{FF2B5EF4-FFF2-40B4-BE49-F238E27FC236}">
                  <a16:creationId xmlns:a16="http://schemas.microsoft.com/office/drawing/2014/main" id="{3D317F98-521D-0A8B-87B6-C44AAC328168}"/>
                </a:ext>
              </a:extLst>
            </p:cNvPr>
            <p:cNvSpPr/>
            <p:nvPr/>
          </p:nvSpPr>
          <p:spPr>
            <a:xfrm>
              <a:off x="2664944" y="3205965"/>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AI/ML</a:t>
              </a:r>
              <a:endParaRPr sz="900" b="0" i="0" u="none" strike="noStrike" cap="none" dirty="0">
                <a:solidFill>
                  <a:srgbClr val="000000"/>
                </a:solidFill>
                <a:latin typeface="Arial"/>
                <a:ea typeface="Arial"/>
                <a:cs typeface="Arial"/>
                <a:sym typeface="Arial"/>
              </a:endParaRPr>
            </a:p>
          </p:txBody>
        </p:sp>
        <p:sp>
          <p:nvSpPr>
            <p:cNvPr id="25" name="Google Shape;120;p76">
              <a:extLst>
                <a:ext uri="{FF2B5EF4-FFF2-40B4-BE49-F238E27FC236}">
                  <a16:creationId xmlns:a16="http://schemas.microsoft.com/office/drawing/2014/main" id="{D386AA56-F2F5-56F4-0B77-077184791E12}"/>
                </a:ext>
              </a:extLst>
            </p:cNvPr>
            <p:cNvSpPr/>
            <p:nvPr/>
          </p:nvSpPr>
          <p:spPr>
            <a:xfrm>
              <a:off x="4799359" y="3196923"/>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dirty="0">
                  <a:solidFill>
                    <a:schemeClr val="lt1"/>
                  </a:solidFill>
                  <a:latin typeface="Verdana"/>
                  <a:ea typeface="Verdana"/>
                  <a:sym typeface="Verdana"/>
                </a:rPr>
                <a:t>BU21EECE0100210</a:t>
              </a:r>
              <a:endParaRPr b="0"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49905DAB-27F0-0BFC-C243-04C498A04B7C}"/>
                </a:ext>
              </a:extLst>
            </p:cNvPr>
            <p:cNvSpPr/>
            <p:nvPr/>
          </p:nvSpPr>
          <p:spPr>
            <a:xfrm>
              <a:off x="7145632" y="3205965"/>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SIREESHA.P</a:t>
              </a:r>
              <a:endParaRPr sz="900" b="0" i="0" u="none" strike="noStrike" cap="none" dirty="0">
                <a:solidFill>
                  <a:srgbClr val="000000"/>
                </a:solidFill>
                <a:latin typeface="Arial"/>
                <a:ea typeface="Arial"/>
                <a:cs typeface="Arial"/>
                <a:sym typeface="Arial"/>
              </a:endParaRPr>
            </a:p>
          </p:txBody>
        </p:sp>
      </p:grpSp>
      <p:sp>
        <p:nvSpPr>
          <p:cNvPr id="33" name="Slide Number Placeholder 32">
            <a:extLst>
              <a:ext uri="{FF2B5EF4-FFF2-40B4-BE49-F238E27FC236}">
                <a16:creationId xmlns:a16="http://schemas.microsoft.com/office/drawing/2014/main" id="{2D7765F4-D938-C625-7541-CDC9FD9AC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pic>
        <p:nvPicPr>
          <p:cNvPr id="32" name="Picture 31">
            <a:extLst>
              <a:ext uri="{FF2B5EF4-FFF2-40B4-BE49-F238E27FC236}">
                <a16:creationId xmlns:a16="http://schemas.microsoft.com/office/drawing/2014/main" id="{282C825E-65F2-FF75-5B28-D48707264A55}"/>
              </a:ext>
            </a:extLst>
          </p:cNvPr>
          <p:cNvPicPr>
            <a:picLocks noChangeAspect="1"/>
          </p:cNvPicPr>
          <p:nvPr/>
        </p:nvPicPr>
        <p:blipFill>
          <a:blip r:embed="rId5"/>
          <a:stretch>
            <a:fillRect/>
          </a:stretch>
        </p:blipFill>
        <p:spPr>
          <a:xfrm>
            <a:off x="823304" y="3046850"/>
            <a:ext cx="1260020" cy="1521790"/>
          </a:xfrm>
          <a:prstGeom prst="rect">
            <a:avLst/>
          </a:prstGeom>
        </p:spPr>
      </p:pic>
      <p:pic>
        <p:nvPicPr>
          <p:cNvPr id="41" name="Picture 40">
            <a:extLst>
              <a:ext uri="{FF2B5EF4-FFF2-40B4-BE49-F238E27FC236}">
                <a16:creationId xmlns:a16="http://schemas.microsoft.com/office/drawing/2014/main" id="{22448FF5-D604-0264-4431-A1D241E8F2A3}"/>
              </a:ext>
            </a:extLst>
          </p:cNvPr>
          <p:cNvPicPr>
            <a:picLocks noChangeAspect="1"/>
          </p:cNvPicPr>
          <p:nvPr/>
        </p:nvPicPr>
        <p:blipFill>
          <a:blip r:embed="rId6"/>
          <a:stretch>
            <a:fillRect/>
          </a:stretch>
        </p:blipFill>
        <p:spPr>
          <a:xfrm>
            <a:off x="823305" y="4955162"/>
            <a:ext cx="1260020" cy="1521790"/>
          </a:xfrm>
          <a:prstGeom prst="rect">
            <a:avLst/>
          </a:prstGeom>
        </p:spPr>
      </p:pic>
      <p:pic>
        <p:nvPicPr>
          <p:cNvPr id="4" name="Picture 3">
            <a:extLst>
              <a:ext uri="{FF2B5EF4-FFF2-40B4-BE49-F238E27FC236}">
                <a16:creationId xmlns:a16="http://schemas.microsoft.com/office/drawing/2014/main" id="{E042AEA3-D0E3-179B-C948-C37CF6FB5F01}"/>
              </a:ext>
            </a:extLst>
          </p:cNvPr>
          <p:cNvPicPr>
            <a:picLocks noChangeAspect="1"/>
          </p:cNvPicPr>
          <p:nvPr/>
        </p:nvPicPr>
        <p:blipFill>
          <a:blip r:embed="rId7"/>
          <a:stretch>
            <a:fillRect/>
          </a:stretch>
        </p:blipFill>
        <p:spPr>
          <a:xfrm>
            <a:off x="823304" y="1331799"/>
            <a:ext cx="1260021" cy="15217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42900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00124" y="1268361"/>
            <a:ext cx="9943179" cy="1631216"/>
          </a:xfrm>
          <a:prstGeom prst="rect">
            <a:avLst/>
          </a:prstGeom>
          <a:noFill/>
        </p:spPr>
        <p:txBody>
          <a:bodyPr wrap="square" rtlCol="0">
            <a:spAutoFit/>
          </a:bodyPr>
          <a:lstStyle/>
          <a:p>
            <a:r>
              <a:rPr lang="en-US" sz="2000" dirty="0">
                <a:latin typeface="Times New Roman" panose="02020603050405020304" pitchFamily="18" charset="0"/>
                <a:ea typeface="Verdana" panose="020B0604030504040204" pitchFamily="34" charset="0"/>
                <a:cs typeface="Times New Roman" panose="02020603050405020304" pitchFamily="18" charset="0"/>
              </a:rPr>
              <a:t>The objective of this study is to enhance image segmentation accuracy by incorporating contextual information into traditional thresholding methods. Specifically, the goal is to develop a new segmentation approach that combines pixel brightness with local relative entropy-based contextual information from neighboring pixels. This method aims to improve the differentiation of regions with similar brightness levels.</a:t>
            </a:r>
            <a:endParaRPr lang="en-IN" sz="20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1014942" y="3860497"/>
            <a:ext cx="9943179" cy="2769989"/>
          </a:xfrm>
          <a:prstGeom prst="rect">
            <a:avLst/>
          </a:prstGeom>
          <a:noFill/>
        </p:spPr>
        <p:txBody>
          <a:bodyPr wrap="square" rtlCol="0">
            <a:spAutoFit/>
          </a:bodyPr>
          <a:lstStyle/>
          <a:p>
            <a:r>
              <a:rPr lang="en-IN" sz="1600" b="1" dirty="0">
                <a:latin typeface="Times New Roman" panose="02020603050405020304" pitchFamily="18" charset="0"/>
                <a:ea typeface="Verdana" panose="020B0604030504040204" pitchFamily="34" charset="0"/>
                <a:cs typeface="Times New Roman" panose="02020603050405020304" pitchFamily="18" charset="0"/>
              </a:rPr>
              <a:t>Main Goals </a:t>
            </a:r>
          </a:p>
          <a:p>
            <a:pPr marL="285750" indent="-285750">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Develop a Novel Image Segmentation Method</a:t>
            </a:r>
          </a:p>
          <a:p>
            <a:pPr marL="285750" indent="-285750">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Integrate pixel brightness with local relative entropy-based contextual information to enhance segmentation accuracy.</a:t>
            </a:r>
          </a:p>
          <a:p>
            <a:pPr marL="285750" indent="-285750">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Optimize Thresholding Using Cross-Entropy Minimization</a:t>
            </a:r>
          </a:p>
          <a:p>
            <a:pPr marL="285750" indent="-285750">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Implement a two-dimensional histogram to determine optimal threshold values for effective segmentation.</a:t>
            </a:r>
          </a:p>
          <a:p>
            <a:r>
              <a:rPr lang="en-IN" sz="1600" b="1" dirty="0">
                <a:latin typeface="Times New Roman" panose="02020603050405020304" pitchFamily="18" charset="0"/>
                <a:ea typeface="Verdana" panose="020B0604030504040204" pitchFamily="34" charset="0"/>
                <a:cs typeface="Times New Roman" panose="02020603050405020304" pitchFamily="18" charset="0"/>
              </a:rPr>
              <a:t>Additional Goals </a:t>
            </a:r>
          </a:p>
          <a:p>
            <a:pPr marL="285750" indent="-285750">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Quantitative Analysis: Assess performance using SSIM, FSIM, PSNR, and entropy.</a:t>
            </a:r>
          </a:p>
          <a:p>
            <a:pPr marL="285750" indent="-285750">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Benchmarking: Compare the new method with existing segmentation techniques to evaluate its relative strengths and weaknesses.</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Tree>
    <p:extLst>
      <p:ext uri="{BB962C8B-B14F-4D97-AF65-F5344CB8AC3E}">
        <p14:creationId xmlns:p14="http://schemas.microsoft.com/office/powerpoint/2010/main" val="142964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r>
              <a:rPr lang="en-US" b="1" i="0" dirty="0">
                <a:solidFill>
                  <a:srgbClr val="ECECEC"/>
                </a:solidFill>
                <a:effectLst/>
                <a:highlight>
                  <a:srgbClr val="212121"/>
                </a:highlight>
                <a:latin typeface="+mn-lt"/>
                <a:cs typeface="Times New Roman" panose="02020603050405020304" pitchFamily="18" charset="0"/>
              </a:rPr>
              <a:t>Literature Review on Two-Dimensional Histogram-Based Bi-Level Image Segmentation</a:t>
            </a:r>
          </a:p>
          <a:p>
            <a:pPr algn="l"/>
            <a:endParaRPr lang="en-US" dirty="0">
              <a:latin typeface="+mn-lt"/>
            </a:endParaRPr>
          </a:p>
          <a:p>
            <a:pPr algn="l"/>
            <a:endParaRPr lang="en-US" dirty="0">
              <a:latin typeface="+mn-lt"/>
            </a:endParaRPr>
          </a:p>
          <a:p>
            <a:pPr algn="l"/>
            <a:r>
              <a:rPr lang="en-US" sz="2400" b="1" dirty="0">
                <a:latin typeface="Times New Roman" panose="02020603050405020304" pitchFamily="18" charset="0"/>
                <a:cs typeface="Times New Roman" panose="02020603050405020304" pitchFamily="18" charset="0"/>
              </a:rPr>
              <a:t>Abstract</a:t>
            </a:r>
          </a:p>
          <a:p>
            <a:pPr algn="l"/>
            <a:br>
              <a:rPr lang="en-US" sz="1600" dirty="0">
                <a:latin typeface="+mn-lt"/>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Traditional thresholding methods, in image segmentation often produce poor results as they rely solely on pixel brightness. To improve segmentation accuracy, a new method will be explored where both pixel brightness and local relative entropy bused contextual information of neighboring pixels will be designed. This approach will construct a two-dimensional histogram based on pixel brightness and contextual information, which quantifies brightness differences between a pixel and its </a:t>
            </a:r>
            <a:r>
              <a:rPr lang="en-US" sz="2000" dirty="0" err="1">
                <a:latin typeface="Times New Roman" panose="02020603050405020304" pitchFamily="18" charset="0"/>
                <a:cs typeface="Times New Roman" panose="02020603050405020304" pitchFamily="18" charset="0"/>
              </a:rPr>
              <a:t>neighbours</a:t>
            </a:r>
            <a:r>
              <a:rPr lang="en-US" sz="2000" dirty="0">
                <a:latin typeface="Times New Roman" panose="02020603050405020304" pitchFamily="18" charset="0"/>
                <a:cs typeface="Times New Roman" panose="02020603050405020304" pitchFamily="18" charset="0"/>
              </a:rPr>
              <a:t>. This additional contextual information will help differentiate regions with similar brightness. By plotting each pixel based on these values, the method reflects individual pixel intensities and local brightness variations based on neighboring information. The optimal threshold value for bi-level segmented image will be determined by minimizing cross-entropy. For subjective analysis, the segmented image will be compared with its ground true and several image segmentation techniques. The SSIM, FSIM, PSNR, and entropy parameters will be explored for quantitative analysis.</a:t>
            </a:r>
            <a:endParaRPr lang="en-US" sz="2000" b="1" i="0" dirty="0">
              <a:solidFill>
                <a:srgbClr val="ECECEC"/>
              </a:solidFill>
              <a:effectLst/>
              <a:highlight>
                <a:srgbClr val="212121"/>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824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CBD39F-BD4E-117A-D53D-1D675D5BBA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graphicFrame>
        <p:nvGraphicFramePr>
          <p:cNvPr id="4" name="Table 3">
            <a:extLst>
              <a:ext uri="{FF2B5EF4-FFF2-40B4-BE49-F238E27FC236}">
                <a16:creationId xmlns:a16="http://schemas.microsoft.com/office/drawing/2014/main" id="{9B349A00-C961-131B-FE73-8BF5E6A0CB85}"/>
              </a:ext>
            </a:extLst>
          </p:cNvPr>
          <p:cNvGraphicFramePr>
            <a:graphicFrameLocks noGrp="1"/>
          </p:cNvGraphicFramePr>
          <p:nvPr>
            <p:extLst>
              <p:ext uri="{D42A27DB-BD31-4B8C-83A1-F6EECF244321}">
                <p14:modId xmlns:p14="http://schemas.microsoft.com/office/powerpoint/2010/main" val="320994731"/>
              </p:ext>
            </p:extLst>
          </p:nvPr>
        </p:nvGraphicFramePr>
        <p:xfrm>
          <a:off x="721361" y="669300"/>
          <a:ext cx="10678159" cy="6126480"/>
        </p:xfrm>
        <a:graphic>
          <a:graphicData uri="http://schemas.openxmlformats.org/drawingml/2006/table">
            <a:tbl>
              <a:tblPr firstRow="1" bandRow="1">
                <a:tableStyleId>{487C13AC-C4EB-4B75-A16E-F28B5C2F6171}</a:tableStyleId>
              </a:tblPr>
              <a:tblGrid>
                <a:gridCol w="947604">
                  <a:extLst>
                    <a:ext uri="{9D8B030D-6E8A-4147-A177-3AD203B41FA5}">
                      <a16:colId xmlns:a16="http://schemas.microsoft.com/office/drawing/2014/main" val="1896897501"/>
                    </a:ext>
                  </a:extLst>
                </a:gridCol>
                <a:gridCol w="1899571">
                  <a:extLst>
                    <a:ext uri="{9D8B030D-6E8A-4147-A177-3AD203B41FA5}">
                      <a16:colId xmlns:a16="http://schemas.microsoft.com/office/drawing/2014/main" val="3161174780"/>
                    </a:ext>
                  </a:extLst>
                </a:gridCol>
                <a:gridCol w="1943189">
                  <a:extLst>
                    <a:ext uri="{9D8B030D-6E8A-4147-A177-3AD203B41FA5}">
                      <a16:colId xmlns:a16="http://schemas.microsoft.com/office/drawing/2014/main" val="3130206849"/>
                    </a:ext>
                  </a:extLst>
                </a:gridCol>
                <a:gridCol w="1442670">
                  <a:extLst>
                    <a:ext uri="{9D8B030D-6E8A-4147-A177-3AD203B41FA5}">
                      <a16:colId xmlns:a16="http://schemas.microsoft.com/office/drawing/2014/main" val="2436098602"/>
                    </a:ext>
                  </a:extLst>
                </a:gridCol>
                <a:gridCol w="4445125">
                  <a:extLst>
                    <a:ext uri="{9D8B030D-6E8A-4147-A177-3AD203B41FA5}">
                      <a16:colId xmlns:a16="http://schemas.microsoft.com/office/drawing/2014/main" val="1193139578"/>
                    </a:ext>
                  </a:extLst>
                </a:gridCol>
              </a:tblGrid>
              <a:tr h="509260">
                <a:tc>
                  <a:txBody>
                    <a:bodyPr/>
                    <a:lstStyle/>
                    <a:p>
                      <a:r>
                        <a:rPr lang="en-IN" dirty="0"/>
                        <a:t>s.no</a:t>
                      </a:r>
                    </a:p>
                  </a:txBody>
                  <a:tcPr/>
                </a:tc>
                <a:tc>
                  <a:txBody>
                    <a:bodyPr/>
                    <a:lstStyle/>
                    <a:p>
                      <a:r>
                        <a:rPr lang="en-IN" b="1" dirty="0"/>
                        <a:t>TITLE</a:t>
                      </a:r>
                    </a:p>
                  </a:txBody>
                  <a:tcPr/>
                </a:tc>
                <a:tc>
                  <a:txBody>
                    <a:bodyPr/>
                    <a:lstStyle/>
                    <a:p>
                      <a:r>
                        <a:rPr lang="en-IN" b="1" dirty="0"/>
                        <a:t>AUTHOR</a:t>
                      </a:r>
                    </a:p>
                  </a:txBody>
                  <a:tcPr/>
                </a:tc>
                <a:tc>
                  <a:txBody>
                    <a:bodyPr/>
                    <a:lstStyle/>
                    <a:p>
                      <a:r>
                        <a:rPr lang="en-IN" b="1" dirty="0"/>
                        <a:t>YEAR OF PUBLISHING</a:t>
                      </a:r>
                    </a:p>
                  </a:txBody>
                  <a:tcPr/>
                </a:tc>
                <a:tc>
                  <a:txBody>
                    <a:bodyPr/>
                    <a:lstStyle/>
                    <a:p>
                      <a:r>
                        <a:rPr lang="en-IN" b="1" dirty="0"/>
                        <a:t>DRAWBACKS</a:t>
                      </a:r>
                    </a:p>
                  </a:txBody>
                  <a:tcPr/>
                </a:tc>
                <a:extLst>
                  <a:ext uri="{0D108BD9-81ED-4DB2-BD59-A6C34878D82A}">
                    <a16:rowId xmlns:a16="http://schemas.microsoft.com/office/drawing/2014/main" val="4276614639"/>
                  </a:ext>
                </a:extLst>
              </a:tr>
              <a:tr h="1305778">
                <a:tc>
                  <a:txBody>
                    <a:bodyPr/>
                    <a:lstStyle/>
                    <a:p>
                      <a:r>
                        <a:rPr lang="en-IN" dirty="0"/>
                        <a:t>1.</a:t>
                      </a:r>
                    </a:p>
                  </a:txBody>
                  <a:tcPr/>
                </a:tc>
                <a:tc>
                  <a:txBody>
                    <a:bodyPr/>
                    <a:lstStyle/>
                    <a:p>
                      <a:r>
                        <a:rPr lang="en-US" sz="1400" b="0" i="0" u="none" strike="noStrike" cap="none" dirty="0">
                          <a:solidFill>
                            <a:srgbClr val="000000"/>
                          </a:solidFill>
                          <a:effectLst/>
                          <a:latin typeface="Arial"/>
                          <a:ea typeface="Arial"/>
                          <a:cs typeface="Arial"/>
                          <a:sym typeface="Arial"/>
                        </a:rPr>
                        <a:t>Two-Dimensional Histogram-Based Bi-Level Image Segmentation</a:t>
                      </a:r>
                      <a:endParaRPr lang="en-IN" dirty="0"/>
                    </a:p>
                  </a:txBody>
                  <a:tcPr/>
                </a:tc>
                <a:tc>
                  <a:txBody>
                    <a:bodyPr/>
                    <a:lstStyle/>
                    <a:p>
                      <a:r>
                        <a:rPr lang="en-IN" sz="1400" b="0" i="0" u="none" strike="noStrike" cap="none" dirty="0">
                          <a:solidFill>
                            <a:srgbClr val="000000"/>
                          </a:solidFill>
                          <a:effectLst/>
                          <a:latin typeface="Arial"/>
                          <a:ea typeface="Arial"/>
                          <a:cs typeface="Arial"/>
                          <a:sym typeface="Arial"/>
                        </a:rPr>
                        <a:t>Xu Ding and Jie Chen.</a:t>
                      </a:r>
                      <a:endParaRPr lang="en-IN" dirty="0"/>
                    </a:p>
                  </a:txBody>
                  <a:tcPr/>
                </a:tc>
                <a:tc>
                  <a:txBody>
                    <a:bodyPr/>
                    <a:lstStyle/>
                    <a:p>
                      <a:r>
                        <a:rPr lang="en-IN" sz="1400" b="0" i="0" u="none" strike="noStrike" cap="none" dirty="0">
                          <a:solidFill>
                            <a:srgbClr val="000000"/>
                          </a:solidFill>
                          <a:effectLst/>
                          <a:latin typeface="Arial"/>
                          <a:ea typeface="Arial"/>
                          <a:cs typeface="Arial"/>
                          <a:sym typeface="Arial"/>
                        </a:rPr>
                        <a:t>October 2002</a:t>
                      </a:r>
                      <a:endParaRPr lang="en-IN" b="0" dirty="0"/>
                    </a:p>
                  </a:txBody>
                  <a:tcPr/>
                </a:tc>
                <a:tc>
                  <a:txBody>
                    <a:bodyPr/>
                    <a:lstStyle/>
                    <a:p>
                      <a:pPr marL="285750" indent="-285750">
                        <a:buFont typeface="Arial" panose="020B0604020202020204" pitchFamily="34" charset="0"/>
                        <a:buChar char="•"/>
                      </a:pPr>
                      <a:r>
                        <a:rPr lang="en-IN" sz="1400" b="0" i="0" u="none" strike="noStrike" cap="none" dirty="0">
                          <a:solidFill>
                            <a:srgbClr val="000000"/>
                          </a:solidFill>
                          <a:effectLst/>
                          <a:latin typeface="Arial"/>
                          <a:ea typeface="Arial"/>
                          <a:cs typeface="Arial"/>
                          <a:sym typeface="Arial"/>
                        </a:rPr>
                        <a:t>High Computational</a:t>
                      </a:r>
                    </a:p>
                    <a:p>
                      <a:pPr marL="0" indent="0">
                        <a:buFont typeface="Arial" panose="020B0604020202020204" pitchFamily="34" charset="0"/>
                        <a:buNone/>
                      </a:pPr>
                      <a:r>
                        <a:rPr lang="en-IN" sz="1400" b="0" i="0" u="none" strike="noStrike" cap="none" dirty="0">
                          <a:solidFill>
                            <a:srgbClr val="000000"/>
                          </a:solidFill>
                          <a:effectLst/>
                          <a:latin typeface="Arial"/>
                          <a:ea typeface="Arial"/>
                          <a:cs typeface="Arial"/>
                          <a:sym typeface="Arial"/>
                        </a:rPr>
                        <a:t>      Cost </a:t>
                      </a:r>
                    </a:p>
                    <a:p>
                      <a:pPr marL="285750" indent="-285750">
                        <a:buFont typeface="Arial" panose="020B0604020202020204" pitchFamily="34" charset="0"/>
                        <a:buChar char="•"/>
                      </a:pPr>
                      <a:r>
                        <a:rPr lang="en-IN" sz="1400" b="0" i="0" u="none" strike="noStrike" cap="none" dirty="0">
                          <a:solidFill>
                            <a:srgbClr val="000000"/>
                          </a:solidFill>
                          <a:effectLst/>
                          <a:latin typeface="Arial"/>
                          <a:ea typeface="Arial"/>
                          <a:cs typeface="Arial"/>
                          <a:sym typeface="Arial"/>
                        </a:rPr>
                        <a:t> Sensitivity to Image Noise</a:t>
                      </a:r>
                    </a:p>
                    <a:p>
                      <a:pPr marL="285750" lvl="1" indent="-285750">
                        <a:buFont typeface="Arial" panose="020B0604020202020204" pitchFamily="34" charset="0"/>
                        <a:buChar char="•"/>
                      </a:pPr>
                      <a:r>
                        <a:rPr lang="en-IN" sz="1400" b="0" i="0" u="none" strike="noStrike" cap="none" dirty="0">
                          <a:solidFill>
                            <a:srgbClr val="000000"/>
                          </a:solidFill>
                          <a:effectLst/>
                          <a:latin typeface="Arial"/>
                          <a:ea typeface="Arial"/>
                          <a:cs typeface="Arial"/>
                          <a:sym typeface="Arial"/>
                        </a:rPr>
                        <a:t>Limited to Bi-Level Segmentation</a:t>
                      </a:r>
                    </a:p>
                    <a:p>
                      <a:pPr marL="285750" indent="-285750">
                        <a:buFont typeface="Arial" panose="020B0604020202020204" pitchFamily="34" charset="0"/>
                        <a:buChar char="•"/>
                      </a:pPr>
                      <a:r>
                        <a:rPr lang="en-IN" sz="1400" b="0" i="0" u="none" strike="noStrike" cap="none" dirty="0">
                          <a:solidFill>
                            <a:srgbClr val="000000"/>
                          </a:solidFill>
                          <a:effectLst/>
                          <a:latin typeface="Arial"/>
                          <a:ea typeface="Arial"/>
                          <a:cs typeface="Arial"/>
                          <a:sym typeface="Arial"/>
                        </a:rPr>
                        <a:t>Memory Intensive</a:t>
                      </a:r>
                    </a:p>
                    <a:p>
                      <a:pPr marL="342900" indent="-342900">
                        <a:buAutoNum type="arabicPeriod"/>
                      </a:pPr>
                      <a:endParaRPr lang="en-IN" b="0" dirty="0"/>
                    </a:p>
                  </a:txBody>
                  <a:tcPr/>
                </a:tc>
                <a:extLst>
                  <a:ext uri="{0D108BD9-81ED-4DB2-BD59-A6C34878D82A}">
                    <a16:rowId xmlns:a16="http://schemas.microsoft.com/office/drawing/2014/main" val="1022746191"/>
                  </a:ext>
                </a:extLst>
              </a:tr>
              <a:tr h="1305778">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rgbClr val="000000"/>
                          </a:solidFill>
                          <a:effectLst/>
                          <a:latin typeface="Arial"/>
                          <a:ea typeface="Arial"/>
                          <a:cs typeface="Arial"/>
                          <a:sym typeface="Arial"/>
                        </a:rPr>
                        <a:t>Digital Image Processing</a:t>
                      </a:r>
                    </a:p>
                    <a:p>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Rafael C. Gonzalez and Richard E. Woods</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August 28, 2007 (3rd Edition)</a:t>
                      </a:r>
                      <a:endParaRPr lang="en-IN" dirty="0"/>
                    </a:p>
                  </a:txBody>
                  <a:tcPr/>
                </a:tc>
                <a:tc>
                  <a:txBody>
                    <a:bodyPr/>
                    <a:lstStyle/>
                    <a:p>
                      <a:pPr marL="285750" indent="-285750">
                        <a:buFont typeface="Arial" panose="020B0604020202020204" pitchFamily="34" charset="0"/>
                        <a:buChar char="•"/>
                      </a:pPr>
                      <a:r>
                        <a:rPr lang="en-US" sz="1400" b="0" i="0" u="none" strike="noStrike" cap="none" dirty="0">
                          <a:solidFill>
                            <a:srgbClr val="000000"/>
                          </a:solidFill>
                          <a:effectLst/>
                          <a:latin typeface="Arial"/>
                          <a:ea typeface="Arial"/>
                          <a:cs typeface="Arial"/>
                          <a:sym typeface="Arial"/>
                        </a:rPr>
                        <a:t>The book covers a broad range of topics, which might be overwhelming for beginners.</a:t>
                      </a:r>
                    </a:p>
                    <a:p>
                      <a:pPr marL="285750" indent="-285750">
                        <a:buFont typeface="Arial" panose="020B0604020202020204" pitchFamily="34" charset="0"/>
                        <a:buChar char="•"/>
                      </a:pPr>
                      <a:r>
                        <a:rPr lang="en-US" sz="1400" b="0" i="0" u="none" strike="noStrike" cap="none" dirty="0">
                          <a:solidFill>
                            <a:srgbClr val="000000"/>
                          </a:solidFill>
                          <a:effectLst/>
                          <a:latin typeface="Arial"/>
                          <a:ea typeface="Arial"/>
                          <a:cs typeface="Arial"/>
                          <a:sym typeface="Arial"/>
                        </a:rPr>
                        <a:t>Some advanced topics may lack detailed explanations and might require supplementary reading.</a:t>
                      </a:r>
                    </a:p>
                    <a:p>
                      <a:endParaRPr lang="en-IN" dirty="0"/>
                    </a:p>
                  </a:txBody>
                  <a:tcPr/>
                </a:tc>
                <a:extLst>
                  <a:ext uri="{0D108BD9-81ED-4DB2-BD59-A6C34878D82A}">
                    <a16:rowId xmlns:a16="http://schemas.microsoft.com/office/drawing/2014/main" val="2700154939"/>
                  </a:ext>
                </a:extLst>
              </a:tr>
              <a:tr h="2727625">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Image Segmentation and Feature Extraction</a:t>
                      </a:r>
                    </a:p>
                    <a:p>
                      <a:endParaRPr lang="en-IN" dirty="0"/>
                    </a:p>
                  </a:txBody>
                  <a:tcPr/>
                </a:tc>
                <a:tc>
                  <a:txBody>
                    <a:bodyPr/>
                    <a:lstStyle/>
                    <a:p>
                      <a:r>
                        <a:rPr lang="en-IN" sz="1400" b="0" i="0" u="none" strike="noStrike" cap="none" dirty="0">
                          <a:solidFill>
                            <a:srgbClr val="000000"/>
                          </a:solidFill>
                          <a:effectLst/>
                          <a:latin typeface="Arial"/>
                          <a:ea typeface="Arial"/>
                          <a:cs typeface="Arial"/>
                          <a:sym typeface="Arial"/>
                        </a:rPr>
                        <a:t> Mark Nixon</a:t>
                      </a:r>
                      <a:endParaRPr lang="en-IN" dirty="0"/>
                    </a:p>
                  </a:txBody>
                  <a:tcPr/>
                </a:tc>
                <a:tc>
                  <a:txBody>
                    <a:bodyPr/>
                    <a:lstStyle/>
                    <a:p>
                      <a:r>
                        <a:rPr lang="en-IN" sz="1400" b="0" i="0" u="none" strike="noStrike" cap="none" dirty="0">
                          <a:solidFill>
                            <a:srgbClr val="000000"/>
                          </a:solidFill>
                          <a:effectLst/>
                          <a:latin typeface="Arial"/>
                          <a:ea typeface="Arial"/>
                          <a:cs typeface="Arial"/>
                          <a:sym typeface="Arial"/>
                        </a:rPr>
                        <a:t> April 22, 2013</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Focuses primarily on feature extraction alongside segmentation, which might not be ideal if you are looking for in-depth coverage of segmentation techniques only.</a:t>
                      </a:r>
                    </a:p>
                    <a:p>
                      <a:r>
                        <a:rPr lang="en-US" sz="1400" b="0" i="0" u="none" strike="noStrike" cap="none" dirty="0">
                          <a:solidFill>
                            <a:srgbClr val="000000"/>
                          </a:solidFill>
                          <a:effectLst/>
                          <a:latin typeface="Arial"/>
                          <a:ea typeface="Arial"/>
                          <a:cs typeface="Arial"/>
                          <a:sym typeface="Arial"/>
                        </a:rPr>
                        <a:t>The book assumes a fair amount of prior knowledge in image processing and may not be suitable for complete beginners.</a:t>
                      </a:r>
                    </a:p>
                    <a:p>
                      <a:endParaRPr lang="en-US" sz="1400" b="0" i="0" u="none" strike="noStrike" cap="none" dirty="0">
                        <a:solidFill>
                          <a:srgbClr val="000000"/>
                        </a:solidFill>
                        <a:effectLst/>
                        <a:latin typeface="Arial"/>
                        <a:ea typeface="Arial"/>
                        <a:cs typeface="Arial"/>
                        <a:sym typeface="Arial"/>
                      </a:endParaRPr>
                    </a:p>
                    <a:p>
                      <a:endParaRPr lang="en-US" sz="1400" b="0" i="0" u="none" strike="noStrike" cap="none" dirty="0">
                        <a:solidFill>
                          <a:srgbClr val="000000"/>
                        </a:solidFill>
                        <a:effectLst/>
                        <a:latin typeface="Arial"/>
                        <a:ea typeface="Arial"/>
                        <a:cs typeface="Arial"/>
                        <a:sym typeface="Arial"/>
                      </a:endParaRPr>
                    </a:p>
                    <a:p>
                      <a:endParaRPr lang="en-US" sz="1400" b="0" i="0" u="none" strike="noStrike" cap="none" dirty="0">
                        <a:solidFill>
                          <a:srgbClr val="000000"/>
                        </a:solidFill>
                        <a:effectLst/>
                        <a:latin typeface="Arial"/>
                        <a:ea typeface="Arial"/>
                        <a:cs typeface="Arial"/>
                        <a:sym typeface="Arial"/>
                      </a:endParaRPr>
                    </a:p>
                    <a:p>
                      <a:endParaRPr lang="en-US" sz="1400" b="0" i="0" u="none" strike="noStrike" cap="none" dirty="0">
                        <a:solidFill>
                          <a:srgbClr val="000000"/>
                        </a:solidFill>
                        <a:effectLst/>
                        <a:latin typeface="Arial"/>
                        <a:ea typeface="Arial"/>
                        <a:cs typeface="Arial"/>
                        <a:sym typeface="Arial"/>
                      </a:endParaRPr>
                    </a:p>
                    <a:p>
                      <a:endParaRPr lang="en-US" sz="1400" b="0" i="0" u="none" strike="noStrike" cap="none" dirty="0">
                        <a:solidFill>
                          <a:srgbClr val="000000"/>
                        </a:solidFill>
                        <a:effectLst/>
                        <a:latin typeface="Arial"/>
                        <a:ea typeface="Arial"/>
                        <a:cs typeface="Arial"/>
                        <a:sym typeface="Arial"/>
                      </a:endParaRPr>
                    </a:p>
                    <a:p>
                      <a:endParaRPr lang="en-IN" dirty="0"/>
                    </a:p>
                  </a:txBody>
                  <a:tcPr/>
                </a:tc>
                <a:extLst>
                  <a:ext uri="{0D108BD9-81ED-4DB2-BD59-A6C34878D82A}">
                    <a16:rowId xmlns:a16="http://schemas.microsoft.com/office/drawing/2014/main" val="4109698315"/>
                  </a:ext>
                </a:extLst>
              </a:tr>
            </a:tbl>
          </a:graphicData>
        </a:graphic>
      </p:graphicFrame>
    </p:spTree>
    <p:extLst>
      <p:ext uri="{BB962C8B-B14F-4D97-AF65-F5344CB8AC3E}">
        <p14:creationId xmlns:p14="http://schemas.microsoft.com/office/powerpoint/2010/main" val="3005818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CBD39F-BD4E-117A-D53D-1D675D5BBA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graphicFrame>
        <p:nvGraphicFramePr>
          <p:cNvPr id="4" name="Table 3">
            <a:extLst>
              <a:ext uri="{FF2B5EF4-FFF2-40B4-BE49-F238E27FC236}">
                <a16:creationId xmlns:a16="http://schemas.microsoft.com/office/drawing/2014/main" id="{9B349A00-C961-131B-FE73-8BF5E6A0CB85}"/>
              </a:ext>
            </a:extLst>
          </p:cNvPr>
          <p:cNvGraphicFramePr>
            <a:graphicFrameLocks noGrp="1"/>
          </p:cNvGraphicFramePr>
          <p:nvPr>
            <p:extLst>
              <p:ext uri="{D42A27DB-BD31-4B8C-83A1-F6EECF244321}">
                <p14:modId xmlns:p14="http://schemas.microsoft.com/office/powerpoint/2010/main" val="2525508642"/>
              </p:ext>
            </p:extLst>
          </p:nvPr>
        </p:nvGraphicFramePr>
        <p:xfrm>
          <a:off x="660401" y="762317"/>
          <a:ext cx="10678159" cy="5913120"/>
        </p:xfrm>
        <a:graphic>
          <a:graphicData uri="http://schemas.openxmlformats.org/drawingml/2006/table">
            <a:tbl>
              <a:tblPr firstRow="1" bandRow="1">
                <a:tableStyleId>{487C13AC-C4EB-4B75-A16E-F28B5C2F6171}</a:tableStyleId>
              </a:tblPr>
              <a:tblGrid>
                <a:gridCol w="447039">
                  <a:extLst>
                    <a:ext uri="{9D8B030D-6E8A-4147-A177-3AD203B41FA5}">
                      <a16:colId xmlns:a16="http://schemas.microsoft.com/office/drawing/2014/main" val="1896897501"/>
                    </a:ext>
                  </a:extLst>
                </a:gridCol>
                <a:gridCol w="1828800">
                  <a:extLst>
                    <a:ext uri="{9D8B030D-6E8A-4147-A177-3AD203B41FA5}">
                      <a16:colId xmlns:a16="http://schemas.microsoft.com/office/drawing/2014/main" val="3161174780"/>
                    </a:ext>
                  </a:extLst>
                </a:gridCol>
                <a:gridCol w="1574800">
                  <a:extLst>
                    <a:ext uri="{9D8B030D-6E8A-4147-A177-3AD203B41FA5}">
                      <a16:colId xmlns:a16="http://schemas.microsoft.com/office/drawing/2014/main" val="3130206849"/>
                    </a:ext>
                  </a:extLst>
                </a:gridCol>
                <a:gridCol w="1391920">
                  <a:extLst>
                    <a:ext uri="{9D8B030D-6E8A-4147-A177-3AD203B41FA5}">
                      <a16:colId xmlns:a16="http://schemas.microsoft.com/office/drawing/2014/main" val="2436098602"/>
                    </a:ext>
                  </a:extLst>
                </a:gridCol>
                <a:gridCol w="5435600">
                  <a:extLst>
                    <a:ext uri="{9D8B030D-6E8A-4147-A177-3AD203B41FA5}">
                      <a16:colId xmlns:a16="http://schemas.microsoft.com/office/drawing/2014/main" val="1193139578"/>
                    </a:ext>
                  </a:extLst>
                </a:gridCol>
              </a:tblGrid>
              <a:tr h="469992">
                <a:tc>
                  <a:txBody>
                    <a:bodyPr/>
                    <a:lstStyle/>
                    <a:p>
                      <a:endParaRPr lang="en-IN" dirty="0"/>
                    </a:p>
                  </a:txBody>
                  <a:tcPr/>
                </a:tc>
                <a:tc>
                  <a:txBody>
                    <a:bodyPr/>
                    <a:lstStyle/>
                    <a:p>
                      <a:r>
                        <a:rPr lang="en-IN" b="1" dirty="0"/>
                        <a:t>TITLE</a:t>
                      </a:r>
                    </a:p>
                  </a:txBody>
                  <a:tcPr/>
                </a:tc>
                <a:tc>
                  <a:txBody>
                    <a:bodyPr/>
                    <a:lstStyle/>
                    <a:p>
                      <a:r>
                        <a:rPr lang="en-IN" b="1" dirty="0"/>
                        <a:t>AUTHOR</a:t>
                      </a:r>
                    </a:p>
                  </a:txBody>
                  <a:tcPr/>
                </a:tc>
                <a:tc>
                  <a:txBody>
                    <a:bodyPr/>
                    <a:lstStyle/>
                    <a:p>
                      <a:r>
                        <a:rPr lang="en-IN" b="1" dirty="0"/>
                        <a:t>YEAR OF PUBLISHING</a:t>
                      </a:r>
                    </a:p>
                  </a:txBody>
                  <a:tcPr/>
                </a:tc>
                <a:tc>
                  <a:txBody>
                    <a:bodyPr/>
                    <a:lstStyle/>
                    <a:p>
                      <a:r>
                        <a:rPr lang="en-IN" b="1" dirty="0"/>
                        <a:t>DRAWBACKS</a:t>
                      </a:r>
                    </a:p>
                  </a:txBody>
                  <a:tcPr/>
                </a:tc>
                <a:extLst>
                  <a:ext uri="{0D108BD9-81ED-4DB2-BD59-A6C34878D82A}">
                    <a16:rowId xmlns:a16="http://schemas.microsoft.com/office/drawing/2014/main" val="4276614639"/>
                  </a:ext>
                </a:extLst>
              </a:tr>
              <a:tr h="1050570">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Image Segmentation: A Survey of Graph-Cut Methods</a:t>
                      </a:r>
                    </a:p>
                    <a:p>
                      <a:endParaRPr lang="en-IN" dirty="0"/>
                    </a:p>
                  </a:txBody>
                  <a:tcPr/>
                </a:tc>
                <a:tc>
                  <a:txBody>
                    <a:bodyPr/>
                    <a:lstStyle/>
                    <a:p>
                      <a:r>
                        <a:rPr lang="sv-SE" sz="1400" b="0" i="0" u="none" strike="noStrike" cap="none" dirty="0">
                          <a:solidFill>
                            <a:srgbClr val="000000"/>
                          </a:solidFill>
                          <a:effectLst/>
                          <a:latin typeface="Arial"/>
                          <a:ea typeface="Arial"/>
                          <a:cs typeface="Arial"/>
                          <a:sym typeface="Arial"/>
                        </a:rPr>
                        <a:t>Yuri Boykov and Vladimir Kolmogorov</a:t>
                      </a:r>
                      <a:endParaRPr lang="en-IN" dirty="0"/>
                    </a:p>
                  </a:txBody>
                  <a:tcPr/>
                </a:tc>
                <a:tc>
                  <a:txBody>
                    <a:bodyPr/>
                    <a:lstStyle/>
                    <a:p>
                      <a:r>
                        <a:rPr lang="en-IN" sz="1400" b="0" i="0" u="none" strike="noStrike" cap="none" dirty="0">
                          <a:solidFill>
                            <a:srgbClr val="000000"/>
                          </a:solidFill>
                          <a:effectLst/>
                          <a:latin typeface="Arial"/>
                          <a:ea typeface="Arial"/>
                          <a:cs typeface="Arial"/>
                          <a:sym typeface="Arial"/>
                        </a:rPr>
                        <a:t> September 2003</a:t>
                      </a:r>
                      <a:endParaRPr lang="en-IN" b="0" dirty="0"/>
                    </a:p>
                  </a:txBody>
                  <a:tcPr/>
                </a:tc>
                <a:tc>
                  <a:txBody>
                    <a:bodyPr/>
                    <a:lstStyle/>
                    <a:p>
                      <a:pPr marL="285750" indent="-285750">
                        <a:buFont typeface="Arial" panose="020B0604020202020204" pitchFamily="34" charset="0"/>
                        <a:buChar char="•"/>
                      </a:pPr>
                      <a:r>
                        <a:rPr lang="en-US" sz="1400" b="0" i="0" u="none" strike="noStrike" cap="none" dirty="0">
                          <a:solidFill>
                            <a:srgbClr val="000000"/>
                          </a:solidFill>
                          <a:effectLst/>
                          <a:latin typeface="Arial"/>
                          <a:ea typeface="Arial"/>
                          <a:cs typeface="Arial"/>
                          <a:sym typeface="Arial"/>
                        </a:rPr>
                        <a:t>It does not provide in-depth explanations of each method, rather it focuses on comparing various graph-cut approaches.</a:t>
                      </a:r>
                    </a:p>
                    <a:p>
                      <a:pPr marL="285750" indent="-285750">
                        <a:buFont typeface="Arial" panose="020B0604020202020204" pitchFamily="34" charset="0"/>
                        <a:buChar char="•"/>
                      </a:pPr>
                      <a:r>
                        <a:rPr lang="en-US" sz="1400" b="0" i="0" u="none" strike="noStrike" cap="none" dirty="0">
                          <a:solidFill>
                            <a:srgbClr val="000000"/>
                          </a:solidFill>
                          <a:effectLst/>
                          <a:latin typeface="Arial"/>
                          <a:ea typeface="Arial"/>
                          <a:cs typeface="Arial"/>
                          <a:sym typeface="Arial"/>
                        </a:rPr>
                        <a:t>It </a:t>
                      </a:r>
                      <a:r>
                        <a:rPr lang="en-IN" sz="1400" b="0" i="0" u="none" strike="noStrike" cap="none" dirty="0">
                          <a:solidFill>
                            <a:srgbClr val="000000"/>
                          </a:solidFill>
                          <a:effectLst/>
                          <a:latin typeface="Arial"/>
                          <a:ea typeface="Arial"/>
                          <a:cs typeface="Arial"/>
                          <a:sym typeface="Arial"/>
                        </a:rPr>
                        <a:t>doesn’t</a:t>
                      </a:r>
                      <a:r>
                        <a:rPr lang="en-US" sz="1400" b="0" i="0" u="none" strike="noStrike" cap="none" dirty="0">
                          <a:solidFill>
                            <a:srgbClr val="000000"/>
                          </a:solidFill>
                          <a:effectLst/>
                          <a:latin typeface="Arial"/>
                          <a:ea typeface="Arial"/>
                          <a:cs typeface="Arial"/>
                          <a:sym typeface="Arial"/>
                        </a:rPr>
                        <a:t> cover recent advancements since its publication.</a:t>
                      </a:r>
                    </a:p>
                    <a:p>
                      <a:pPr marL="285750" indent="-285750">
                        <a:buFont typeface="Arial" panose="020B0604020202020204" pitchFamily="34" charset="0"/>
                        <a:buChar char="•"/>
                      </a:pPr>
                      <a:endParaRPr lang="en-IN" b="0" dirty="0"/>
                    </a:p>
                  </a:txBody>
                  <a:tcPr/>
                </a:tc>
                <a:extLst>
                  <a:ext uri="{0D108BD9-81ED-4DB2-BD59-A6C34878D82A}">
                    <a16:rowId xmlns:a16="http://schemas.microsoft.com/office/drawing/2014/main" val="1022746191"/>
                  </a:ext>
                </a:extLst>
              </a:tr>
              <a:tr h="1437622">
                <a:tc>
                  <a:txBody>
                    <a:bodyPr/>
                    <a:lstStyle/>
                    <a:p>
                      <a:r>
                        <a:rPr lang="en-IN" dirty="0"/>
                        <a:t>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Image Processing, Analysis, and Machine Vision</a:t>
                      </a:r>
                      <a:endParaRPr lang="en-IN" sz="1400" b="0" i="0" u="none" strike="noStrike" cap="none" dirty="0">
                        <a:solidFill>
                          <a:srgbClr val="000000"/>
                        </a:solidFill>
                        <a:effectLst/>
                        <a:latin typeface="Arial"/>
                        <a:ea typeface="Arial"/>
                        <a:cs typeface="Arial"/>
                        <a:sym typeface="Arial"/>
                      </a:endParaRPr>
                    </a:p>
                    <a:p>
                      <a:endParaRPr lang="en-IN" dirty="0"/>
                    </a:p>
                  </a:txBody>
                  <a:tcPr/>
                </a:tc>
                <a:tc>
                  <a:txBody>
                    <a:bodyPr/>
                    <a:lstStyle/>
                    <a:p>
                      <a:r>
                        <a:rPr lang="en-IN" dirty="0"/>
                        <a:t>Milan </a:t>
                      </a:r>
                      <a:r>
                        <a:rPr lang="en-IN" dirty="0" err="1"/>
                        <a:t>Sonka</a:t>
                      </a:r>
                      <a:r>
                        <a:rPr lang="en-IN" dirty="0"/>
                        <a:t>, Vaclav </a:t>
                      </a:r>
                      <a:r>
                        <a:rPr lang="en-IN" dirty="0" err="1"/>
                        <a:t>Hlavac</a:t>
                      </a:r>
                      <a:r>
                        <a:rPr lang="en-IN" dirty="0"/>
                        <a:t>, Roger Boyle</a:t>
                      </a:r>
                    </a:p>
                  </a:txBody>
                  <a:tcPr/>
                </a:tc>
                <a:tc>
                  <a:txBody>
                    <a:bodyPr/>
                    <a:lstStyle/>
                    <a:p>
                      <a:r>
                        <a:rPr lang="en-US" b="0" dirty="0"/>
                        <a:t>February 2014</a:t>
                      </a:r>
                    </a:p>
                    <a:p>
                      <a:r>
                        <a:rPr lang="en-US" b="0" dirty="0"/>
                        <a:t>(4th Edition) </a:t>
                      </a:r>
                      <a:endParaRPr lang="en-IN" b="0" dirty="0"/>
                    </a:p>
                  </a:txBody>
                  <a:tcPr/>
                </a:tc>
                <a:tc>
                  <a:txBody>
                    <a:bodyPr/>
                    <a:lstStyle/>
                    <a:p>
                      <a:pPr marL="285750" indent="-285750">
                        <a:buFont typeface="Arial" panose="020B0604020202020204" pitchFamily="34" charset="0"/>
                        <a:buChar char="•"/>
                      </a:pPr>
                      <a:r>
                        <a:rPr lang="en-US" b="0" dirty="0"/>
                        <a:t>Broad Scope: The book covers a wide range of topics, which may result in a more general overview rather than an in-depth exploration of bilevel image segmentation.</a:t>
                      </a:r>
                    </a:p>
                    <a:p>
                      <a:pPr marL="285750" indent="-285750">
                        <a:buFont typeface="Arial" panose="020B0604020202020204" pitchFamily="34" charset="0"/>
                        <a:buChar char="•"/>
                      </a:pPr>
                      <a:r>
                        <a:rPr lang="en-US" b="0" dirty="0"/>
                        <a:t>Dated Content: The book was published in 2014, and newer methods or tools may not be included.</a:t>
                      </a:r>
                    </a:p>
                    <a:p>
                      <a:pPr marL="285750" indent="-285750">
                        <a:buFont typeface="Arial" panose="020B0604020202020204" pitchFamily="34" charset="0"/>
                        <a:buChar char="•"/>
                      </a:pPr>
                      <a:r>
                        <a:rPr lang="en-US" b="0" dirty="0"/>
                        <a:t>Complexity: Like many textbooks in this field, it requires a strong background in mathematics and image processing.</a:t>
                      </a:r>
                      <a:endParaRPr lang="en-IN" b="0" dirty="0"/>
                    </a:p>
                  </a:txBody>
                  <a:tcPr/>
                </a:tc>
                <a:extLst>
                  <a:ext uri="{0D108BD9-81ED-4DB2-BD59-A6C34878D82A}">
                    <a16:rowId xmlns:a16="http://schemas.microsoft.com/office/drawing/2014/main" val="2700154939"/>
                  </a:ext>
                </a:extLst>
              </a:tr>
              <a:tr h="2405252">
                <a:tc>
                  <a:txBody>
                    <a:bodyPr/>
                    <a:lstStyle/>
                    <a:p>
                      <a:r>
                        <a:rPr lang="en-IN" dirty="0"/>
                        <a:t>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Image Segmentation: Advanced Concepts and Practical Applications</a:t>
                      </a:r>
                      <a:endParaRPr lang="en-US" sz="1400" b="0" i="0" u="none" strike="noStrike" cap="none" dirty="0">
                        <a:solidFill>
                          <a:srgbClr val="000000"/>
                        </a:solidFill>
                        <a:effectLst/>
                        <a:latin typeface="Arial"/>
                        <a:ea typeface="Arial"/>
                        <a:cs typeface="Arial"/>
                        <a:sym typeface="Arial"/>
                      </a:endParaRPr>
                    </a:p>
                    <a:p>
                      <a:endParaRPr lang="en-IN" dirty="0"/>
                    </a:p>
                  </a:txBody>
                  <a:tcPr/>
                </a:tc>
                <a:tc>
                  <a:txBody>
                    <a:bodyPr/>
                    <a:lstStyle/>
                    <a:p>
                      <a:r>
                        <a:rPr lang="en-IN" sz="1400" b="0" i="0" u="none" strike="noStrike" cap="none" dirty="0">
                          <a:solidFill>
                            <a:srgbClr val="000000"/>
                          </a:solidFill>
                          <a:effectLst/>
                          <a:latin typeface="Arial"/>
                          <a:ea typeface="Arial"/>
                          <a:cs typeface="Arial"/>
                          <a:sym typeface="Arial"/>
                        </a:rPr>
                        <a:t> </a:t>
                      </a:r>
                      <a:r>
                        <a:rPr lang="en-IN" dirty="0"/>
                        <a:t>Vipin Tyagi</a:t>
                      </a:r>
                    </a:p>
                  </a:txBody>
                  <a:tcPr/>
                </a:tc>
                <a:tc>
                  <a:txBody>
                    <a:bodyPr/>
                    <a:lstStyle/>
                    <a:p>
                      <a:r>
                        <a:rPr lang="en-IN" sz="1400" b="0" i="0" u="none" strike="noStrike" cap="none" dirty="0">
                          <a:solidFill>
                            <a:srgbClr val="000000"/>
                          </a:solidFill>
                          <a:effectLst/>
                          <a:latin typeface="Arial"/>
                          <a:ea typeface="Arial"/>
                          <a:cs typeface="Arial"/>
                          <a:sym typeface="Arial"/>
                        </a:rPr>
                        <a:t> </a:t>
                      </a:r>
                      <a:r>
                        <a:rPr lang="en-IN" b="0" dirty="0"/>
                        <a:t>September 2018</a:t>
                      </a:r>
                    </a:p>
                  </a:txBody>
                  <a:tcPr/>
                </a:tc>
                <a:tc>
                  <a:txBody>
                    <a:bodyPr/>
                    <a:lstStyle/>
                    <a:p>
                      <a:pPr marL="285750" indent="-285750">
                        <a:buFont typeface="Arial" panose="020B0604020202020204" pitchFamily="34" charset="0"/>
                        <a:buChar char="•"/>
                      </a:pPr>
                      <a:r>
                        <a:rPr lang="en-US" b="0" dirty="0"/>
                        <a:t>Advanced Level: The content is more suitable for advanced learners or professionals, which can be a barrier for beginners.</a:t>
                      </a:r>
                    </a:p>
                    <a:p>
                      <a:pPr marL="285750" indent="-285750">
                        <a:buFont typeface="Arial" panose="020B0604020202020204" pitchFamily="34" charset="0"/>
                        <a:buChar char="•"/>
                      </a:pPr>
                      <a:r>
                        <a:rPr lang="en-US" b="0" dirty="0"/>
                        <a:t>Limited to Specific Techniques: The book focuses on advanced segmentation techniques, which might not include the most basic bilevel methods in sufficient detail</a:t>
                      </a:r>
                      <a:r>
                        <a:rPr lang="en-US" dirty="0"/>
                        <a:t>.</a:t>
                      </a:r>
                    </a:p>
                    <a:p>
                      <a:pPr marL="285750" indent="-285750">
                        <a:buFont typeface="Arial" panose="020B0604020202020204" pitchFamily="34" charset="0"/>
                        <a:buChar char="•"/>
                      </a:pPr>
                      <a:r>
                        <a:rPr lang="en-IN" dirty="0"/>
                        <a:t>Complexity level is high to understand </a:t>
                      </a:r>
                      <a:endParaRPr lang="en-US" dirty="0"/>
                    </a:p>
                    <a:p>
                      <a:pPr marL="0" indent="0">
                        <a:buFont typeface="Arial" panose="020B0604020202020204" pitchFamily="34" charset="0"/>
                        <a:buNone/>
                      </a:pPr>
                      <a:endParaRPr lang="en-US" sz="1400" b="0" i="0" u="none" strike="noStrike" cap="none" dirty="0">
                        <a:solidFill>
                          <a:srgbClr val="000000"/>
                        </a:solidFill>
                        <a:effectLst/>
                        <a:latin typeface="Arial"/>
                        <a:ea typeface="Arial"/>
                        <a:cs typeface="Arial"/>
                        <a:sym typeface="Arial"/>
                      </a:endParaRPr>
                    </a:p>
                    <a:p>
                      <a:endParaRPr lang="en-US" sz="1400" b="0" i="0" u="none" strike="noStrike" cap="none" dirty="0">
                        <a:solidFill>
                          <a:srgbClr val="000000"/>
                        </a:solidFill>
                        <a:effectLst/>
                        <a:latin typeface="Arial"/>
                        <a:ea typeface="Arial"/>
                        <a:cs typeface="Arial"/>
                        <a:sym typeface="Arial"/>
                      </a:endParaRPr>
                    </a:p>
                    <a:p>
                      <a:endParaRPr lang="en-US" sz="1400" b="0" i="0" u="none" strike="noStrike" cap="none" dirty="0">
                        <a:solidFill>
                          <a:srgbClr val="000000"/>
                        </a:solidFill>
                        <a:effectLst/>
                        <a:latin typeface="Arial"/>
                        <a:ea typeface="Arial"/>
                        <a:cs typeface="Arial"/>
                        <a:sym typeface="Arial"/>
                      </a:endParaRPr>
                    </a:p>
                    <a:p>
                      <a:endParaRPr lang="en-US" sz="1400" b="0" i="0" u="none" strike="noStrike" cap="none" dirty="0">
                        <a:solidFill>
                          <a:srgbClr val="000000"/>
                        </a:solidFill>
                        <a:effectLst/>
                        <a:latin typeface="Arial"/>
                        <a:ea typeface="Arial"/>
                        <a:cs typeface="Arial"/>
                        <a:sym typeface="Arial"/>
                      </a:endParaRPr>
                    </a:p>
                    <a:p>
                      <a:endParaRPr lang="en-US" sz="1400" b="0" i="0" u="none" strike="noStrike" cap="none" dirty="0">
                        <a:solidFill>
                          <a:srgbClr val="000000"/>
                        </a:solidFill>
                        <a:effectLst/>
                        <a:latin typeface="Arial"/>
                        <a:ea typeface="Arial"/>
                        <a:cs typeface="Arial"/>
                        <a:sym typeface="Arial"/>
                      </a:endParaRPr>
                    </a:p>
                    <a:p>
                      <a:endParaRPr lang="en-IN" dirty="0"/>
                    </a:p>
                  </a:txBody>
                  <a:tcPr/>
                </a:tc>
                <a:extLst>
                  <a:ext uri="{0D108BD9-81ED-4DB2-BD59-A6C34878D82A}">
                    <a16:rowId xmlns:a16="http://schemas.microsoft.com/office/drawing/2014/main" val="4109698315"/>
                  </a:ext>
                </a:extLst>
              </a:tr>
            </a:tbl>
          </a:graphicData>
        </a:graphic>
      </p:graphicFrame>
    </p:spTree>
    <p:extLst>
      <p:ext uri="{BB962C8B-B14F-4D97-AF65-F5344CB8AC3E}">
        <p14:creationId xmlns:p14="http://schemas.microsoft.com/office/powerpoint/2010/main" val="1740606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594543" y="757114"/>
            <a:ext cx="11326761" cy="5735761"/>
          </a:xfrm>
          <a:prstGeom prst="rect">
            <a:avLst/>
          </a:prstGeom>
          <a:noFill/>
          <a:ln>
            <a:noFill/>
          </a:ln>
        </p:spPr>
        <p:txBody>
          <a:bodyPr spcFirstLastPara="1" wrap="square" lIns="91425" tIns="45700" rIns="91425" bIns="45700" anchor="t" anchorCtr="0">
            <a:noAutofit/>
          </a:bodyPr>
          <a:lstStyle/>
          <a:p>
            <a:pPr algn="l"/>
            <a:r>
              <a:rPr lang="en-US" b="1" u="sng" dirty="0"/>
              <a:t>REFERENCE :-</a:t>
            </a:r>
          </a:p>
          <a:p>
            <a:pPr algn="l"/>
            <a:endParaRPr lang="en-US" dirty="0"/>
          </a:p>
          <a:p>
            <a:pPr algn="l"/>
            <a:r>
              <a:rPr lang="en-US" sz="1800" dirty="0">
                <a:latin typeface="Times New Roman" panose="02020603050405020304" pitchFamily="18" charset="0"/>
                <a:cs typeface="Times New Roman" panose="02020603050405020304" pitchFamily="18" charset="0"/>
              </a:rPr>
              <a:t>1.Otsu, N. (1979). A threshold selection method from gray-level histograms. IEEE Transactions on </a:t>
            </a:r>
          </a:p>
          <a:p>
            <a:pPr algn="l"/>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Systems, Man, and Cybernetics.</a:t>
            </a:r>
          </a:p>
          <a:p>
            <a:pPr algn="l"/>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2. Pal, N. R., &amp; Pal, S. K. (1989). Entropic thresholding. Signal Processing.</a:t>
            </a:r>
          </a:p>
          <a:p>
            <a:pPr algn="l"/>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3. Liao, P. S., Chen, T. S., &amp; Chung, P. C. (2001). A fast algorithm for multilevel thresholding. Journal </a:t>
            </a:r>
          </a:p>
          <a:p>
            <a:pPr algn="l"/>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of Information Science and Engineering.</a:t>
            </a:r>
          </a:p>
          <a:p>
            <a:pPr algn="l"/>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4. Cheng, H. D., &amp; Chen, Y. H. (2004). Fuzzy partitioning of two-dimensional histograms for </a:t>
            </a:r>
          </a:p>
          <a:p>
            <a:pPr algn="l"/>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thresholding. Pattern Recognition.</a:t>
            </a:r>
          </a:p>
          <a:p>
            <a:pPr algn="l"/>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5. Zhu, W., Huang, Y., &amp; Chen, Y. (2017). Hybrid methods for segmentation of medical images using </a:t>
            </a:r>
          </a:p>
          <a:p>
            <a:pPr algn="l"/>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deep learning and two-dimensional histograms. IEEE Access.</a:t>
            </a:r>
          </a:p>
        </p:txBody>
      </p:sp>
    </p:spTree>
    <p:extLst>
      <p:ext uri="{BB962C8B-B14F-4D97-AF65-F5344CB8AC3E}">
        <p14:creationId xmlns:p14="http://schemas.microsoft.com/office/powerpoint/2010/main" val="594396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844D3-0B34-E440-8562-0EBBCE6CD72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88D7664-2954-2DEE-0F36-EE6CFF1065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a:extLst>
              <a:ext uri="{FF2B5EF4-FFF2-40B4-BE49-F238E27FC236}">
                <a16:creationId xmlns:a16="http://schemas.microsoft.com/office/drawing/2014/main" id="{7C1DD96F-B851-93EE-E9EF-03723BCBDA7A}"/>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SWOT</a:t>
            </a:r>
            <a:endParaRPr dirty="0"/>
          </a:p>
        </p:txBody>
      </p:sp>
      <p:grpSp>
        <p:nvGrpSpPr>
          <p:cNvPr id="2" name="Google Shape;488;p10">
            <a:extLst>
              <a:ext uri="{FF2B5EF4-FFF2-40B4-BE49-F238E27FC236}">
                <a16:creationId xmlns:a16="http://schemas.microsoft.com/office/drawing/2014/main" id="{269C34FF-CDA4-B8DA-6F30-CF6FDF5266E1}"/>
              </a:ext>
            </a:extLst>
          </p:cNvPr>
          <p:cNvGrpSpPr/>
          <p:nvPr/>
        </p:nvGrpSpPr>
        <p:grpSpPr>
          <a:xfrm>
            <a:off x="213106" y="1087852"/>
            <a:ext cx="6735756" cy="3029576"/>
            <a:chOff x="928691" y="421011"/>
            <a:chExt cx="2812894" cy="2272239"/>
          </a:xfrm>
        </p:grpSpPr>
        <p:sp>
          <p:nvSpPr>
            <p:cNvPr id="6" name="Google Shape;489;p10">
              <a:extLst>
                <a:ext uri="{FF2B5EF4-FFF2-40B4-BE49-F238E27FC236}">
                  <a16:creationId xmlns:a16="http://schemas.microsoft.com/office/drawing/2014/main" id="{F9A37DA5-F2CD-1F6B-42EC-AAC693394F99}"/>
                </a:ext>
              </a:extLst>
            </p:cNvPr>
            <p:cNvSpPr/>
            <p:nvPr/>
          </p:nvSpPr>
          <p:spPr>
            <a:xfrm>
              <a:off x="2842986" y="1102623"/>
              <a:ext cx="898599" cy="431632"/>
            </a:xfrm>
            <a:custGeom>
              <a:avLst/>
              <a:gdLst/>
              <a:ahLst/>
              <a:cxnLst/>
              <a:rect l="l" t="t" r="r" b="b"/>
              <a:pathLst>
                <a:path w="52055" h="25004" fill="none" extrusionOk="0">
                  <a:moveTo>
                    <a:pt x="52055" y="25004"/>
                  </a:moveTo>
                  <a:lnTo>
                    <a:pt x="27052" y="1"/>
                  </a:lnTo>
                  <a:lnTo>
                    <a:pt x="1" y="1"/>
                  </a:lnTo>
                </a:path>
              </a:pathLst>
            </a:custGeom>
            <a:noFill/>
            <a:ln w="11025" cap="flat" cmpd="sng">
              <a:solidFill>
                <a:schemeClr val="accent6"/>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7" name="Google Shape;490;p10">
              <a:extLst>
                <a:ext uri="{FF2B5EF4-FFF2-40B4-BE49-F238E27FC236}">
                  <a16:creationId xmlns:a16="http://schemas.microsoft.com/office/drawing/2014/main" id="{3842D460-7852-7143-8294-DAE6FB2A59E6}"/>
                </a:ext>
              </a:extLst>
            </p:cNvPr>
            <p:cNvGrpSpPr/>
            <p:nvPr/>
          </p:nvGrpSpPr>
          <p:grpSpPr>
            <a:xfrm>
              <a:off x="928691" y="421011"/>
              <a:ext cx="1901510" cy="2272239"/>
              <a:chOff x="928691" y="421011"/>
              <a:chExt cx="1901510" cy="2272239"/>
            </a:xfrm>
          </p:grpSpPr>
          <p:sp>
            <p:nvSpPr>
              <p:cNvPr id="8" name="Google Shape;491;p10">
                <a:extLst>
                  <a:ext uri="{FF2B5EF4-FFF2-40B4-BE49-F238E27FC236}">
                    <a16:creationId xmlns:a16="http://schemas.microsoft.com/office/drawing/2014/main" id="{E5FE54F9-1A63-D277-24B9-BD4404A327F6}"/>
                  </a:ext>
                </a:extLst>
              </p:cNvPr>
              <p:cNvSpPr txBox="1"/>
              <p:nvPr/>
            </p:nvSpPr>
            <p:spPr>
              <a:xfrm>
                <a:off x="945601" y="1279050"/>
                <a:ext cx="1884600" cy="1414200"/>
              </a:xfrm>
              <a:prstGeom prst="rect">
                <a:avLst/>
              </a:prstGeom>
              <a:noFill/>
              <a:ln>
                <a:noFill/>
              </a:ln>
            </p:spPr>
            <p:txBody>
              <a:bodyPr spcFirstLastPara="1" wrap="square" lIns="121900" tIns="121900" rIns="121900" bIns="121900" anchor="ctr" anchorCtr="0">
                <a:noAutofit/>
              </a:bodyPr>
              <a:lstStyle/>
              <a:p>
                <a:pPr marL="0" marR="0" lvl="0" indent="0" algn="just" rtl="0">
                  <a:spcBef>
                    <a:spcPts val="0"/>
                  </a:spcBef>
                  <a:spcAft>
                    <a:spcPts val="0"/>
                  </a:spcAft>
                  <a:buNone/>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1. Enhanced Accuracy</a:t>
                </a:r>
              </a:p>
              <a:p>
                <a:pPr marL="0" marR="0" lvl="0" indent="0" rtl="0">
                  <a:spcBef>
                    <a:spcPts val="0"/>
                  </a:spcBef>
                  <a:spcAft>
                    <a:spcPts val="0"/>
                  </a:spcAft>
                  <a:buNone/>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2. Two-Dimensional Histogram</a:t>
                </a:r>
              </a:p>
              <a:p>
                <a:pPr marL="0" marR="0" lvl="0" indent="0" algn="just" rtl="0">
                  <a:spcBef>
                    <a:spcPts val="0"/>
                  </a:spcBef>
                  <a:spcAft>
                    <a:spcPts val="0"/>
                  </a:spcAft>
                  <a:buNone/>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3. Optimal Thresholding </a:t>
                </a:r>
                <a:endParaRPr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sz="1600" dirty="0">
                  <a:solidFill>
                    <a:srgbClr val="434343"/>
                  </a:solidFill>
                  <a:latin typeface="Roboto"/>
                  <a:ea typeface="Roboto"/>
                  <a:cs typeface="Roboto"/>
                  <a:sym typeface="Roboto"/>
                </a:endParaRPr>
              </a:p>
            </p:txBody>
          </p:sp>
          <p:sp>
            <p:nvSpPr>
              <p:cNvPr id="9" name="Google Shape;492;p10">
                <a:extLst>
                  <a:ext uri="{FF2B5EF4-FFF2-40B4-BE49-F238E27FC236}">
                    <a16:creationId xmlns:a16="http://schemas.microsoft.com/office/drawing/2014/main" id="{E4482AD6-2715-CF44-0AD5-5E77FB24E6FD}"/>
                  </a:ext>
                </a:extLst>
              </p:cNvPr>
              <p:cNvSpPr txBox="1"/>
              <p:nvPr/>
            </p:nvSpPr>
            <p:spPr>
              <a:xfrm>
                <a:off x="928691" y="421011"/>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6"/>
                    </a:solidFill>
                    <a:latin typeface="Fira Sans Extra Condensed Medium"/>
                    <a:ea typeface="Fira Sans Extra Condensed Medium"/>
                    <a:cs typeface="Fira Sans Extra Condensed Medium"/>
                    <a:sym typeface="Fira Sans Extra Condensed Medium"/>
                  </a:rPr>
                  <a:t>Strengths</a:t>
                </a:r>
                <a:endParaRPr sz="2267" b="1">
                  <a:solidFill>
                    <a:schemeClr val="accent6"/>
                  </a:solidFill>
                  <a:latin typeface="Fira Sans Extra Condensed Medium"/>
                  <a:ea typeface="Fira Sans Extra Condensed Medium"/>
                  <a:cs typeface="Fira Sans Extra Condensed Medium"/>
                  <a:sym typeface="Fira Sans Extra Condensed Medium"/>
                </a:endParaRPr>
              </a:p>
            </p:txBody>
          </p:sp>
        </p:grpSp>
      </p:grpSp>
      <p:grpSp>
        <p:nvGrpSpPr>
          <p:cNvPr id="10" name="Google Shape;483;p10">
            <a:extLst>
              <a:ext uri="{FF2B5EF4-FFF2-40B4-BE49-F238E27FC236}">
                <a16:creationId xmlns:a16="http://schemas.microsoft.com/office/drawing/2014/main" id="{A77B6CF2-86FF-F242-427B-686D0329AF30}"/>
              </a:ext>
            </a:extLst>
          </p:cNvPr>
          <p:cNvGrpSpPr/>
          <p:nvPr/>
        </p:nvGrpSpPr>
        <p:grpSpPr>
          <a:xfrm>
            <a:off x="6803168" y="1025414"/>
            <a:ext cx="5368913" cy="2855205"/>
            <a:chOff x="5188548" y="1062506"/>
            <a:chExt cx="4026684" cy="1505514"/>
          </a:xfrm>
        </p:grpSpPr>
        <p:sp>
          <p:nvSpPr>
            <p:cNvPr id="11" name="Google Shape;484;p10">
              <a:extLst>
                <a:ext uri="{FF2B5EF4-FFF2-40B4-BE49-F238E27FC236}">
                  <a16:creationId xmlns:a16="http://schemas.microsoft.com/office/drawing/2014/main" id="{6800CA5A-EB54-7A93-DB12-7831175802B6}"/>
                </a:ext>
              </a:extLst>
            </p:cNvPr>
            <p:cNvSpPr/>
            <p:nvPr/>
          </p:nvSpPr>
          <p:spPr>
            <a:xfrm>
              <a:off x="5188548" y="1644028"/>
              <a:ext cx="898599" cy="431632"/>
            </a:xfrm>
            <a:custGeom>
              <a:avLst/>
              <a:gdLst/>
              <a:ahLst/>
              <a:cxnLst/>
              <a:rect l="l" t="t" r="r" b="b"/>
              <a:pathLst>
                <a:path w="52055" h="25004" fill="none" extrusionOk="0">
                  <a:moveTo>
                    <a:pt x="0" y="25004"/>
                  </a:moveTo>
                  <a:lnTo>
                    <a:pt x="25003" y="1"/>
                  </a:lnTo>
                  <a:lnTo>
                    <a:pt x="52054" y="1"/>
                  </a:lnTo>
                </a:path>
              </a:pathLst>
            </a:custGeom>
            <a:noFill/>
            <a:ln w="11025" cap="flat" cmpd="sng">
              <a:solidFill>
                <a:schemeClr val="accent1"/>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12" name="Google Shape;485;p10">
              <a:extLst>
                <a:ext uri="{FF2B5EF4-FFF2-40B4-BE49-F238E27FC236}">
                  <a16:creationId xmlns:a16="http://schemas.microsoft.com/office/drawing/2014/main" id="{3A1B4FA6-53DA-BECD-B941-81C8CB1EFA80}"/>
                </a:ext>
              </a:extLst>
            </p:cNvPr>
            <p:cNvGrpSpPr/>
            <p:nvPr/>
          </p:nvGrpSpPr>
          <p:grpSpPr>
            <a:xfrm>
              <a:off x="6338734" y="1062506"/>
              <a:ext cx="2876498" cy="1505514"/>
              <a:chOff x="6338734" y="1062506"/>
              <a:chExt cx="2876498" cy="1505514"/>
            </a:xfrm>
          </p:grpSpPr>
          <p:sp>
            <p:nvSpPr>
              <p:cNvPr id="13" name="Google Shape;486;p10">
                <a:extLst>
                  <a:ext uri="{FF2B5EF4-FFF2-40B4-BE49-F238E27FC236}">
                    <a16:creationId xmlns:a16="http://schemas.microsoft.com/office/drawing/2014/main" id="{972EB651-2134-7EAB-B40B-35978B6FCF59}"/>
                  </a:ext>
                </a:extLst>
              </p:cNvPr>
              <p:cNvSpPr txBox="1"/>
              <p:nvPr/>
            </p:nvSpPr>
            <p:spPr>
              <a:xfrm>
                <a:off x="6551742" y="1062506"/>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1"/>
                    </a:solidFill>
                    <a:latin typeface="Fira Sans Extra Condensed Medium"/>
                    <a:ea typeface="Fira Sans Extra Condensed Medium"/>
                    <a:cs typeface="Fira Sans Extra Condensed Medium"/>
                    <a:sym typeface="Fira Sans Extra Condensed Medium"/>
                  </a:rPr>
                  <a:t>Weaknesses</a:t>
                </a:r>
                <a:endParaRPr sz="2267" b="1">
                  <a:solidFill>
                    <a:schemeClr val="accent1"/>
                  </a:solidFill>
                  <a:latin typeface="Fira Sans Extra Condensed Medium"/>
                  <a:ea typeface="Fira Sans Extra Condensed Medium"/>
                  <a:cs typeface="Fira Sans Extra Condensed Medium"/>
                  <a:sym typeface="Fira Sans Extra Condensed Medium"/>
                </a:endParaRPr>
              </a:p>
            </p:txBody>
          </p:sp>
          <p:sp>
            <p:nvSpPr>
              <p:cNvPr id="14" name="Google Shape;487;p10">
                <a:extLst>
                  <a:ext uri="{FF2B5EF4-FFF2-40B4-BE49-F238E27FC236}">
                    <a16:creationId xmlns:a16="http://schemas.microsoft.com/office/drawing/2014/main" id="{C0ADCA5D-65F3-914E-8EA9-6F13EA0D1DE6}"/>
                  </a:ext>
                </a:extLst>
              </p:cNvPr>
              <p:cNvSpPr txBox="1"/>
              <p:nvPr/>
            </p:nvSpPr>
            <p:spPr>
              <a:xfrm>
                <a:off x="6338734" y="1457719"/>
                <a:ext cx="2876498" cy="1110301"/>
              </a:xfrm>
              <a:prstGeom prst="rect">
                <a:avLst/>
              </a:prstGeom>
              <a:noFill/>
              <a:ln>
                <a:noFill/>
              </a:ln>
            </p:spPr>
            <p:txBody>
              <a:bodyPr spcFirstLastPara="1" wrap="square" lIns="121900" tIns="121900" rIns="121900" bIns="121900" anchor="ctr" anchorCtr="0">
                <a:noAutofit/>
              </a:bodyPr>
              <a:lstStyle/>
              <a:p>
                <a:r>
                  <a:rPr lang="en-US" sz="1600" dirty="0">
                    <a:solidFill>
                      <a:srgbClr val="434343"/>
                    </a:solidFill>
                    <a:latin typeface="Times New Roman" panose="02020603050405020304" pitchFamily="18" charset="0"/>
                    <a:ea typeface="Roboto"/>
                    <a:cs typeface="Times New Roman" panose="02020603050405020304" pitchFamily="18" charset="0"/>
                    <a:sym typeface="Roboto"/>
                  </a:rPr>
                  <a:t>1. Increased Complexity </a:t>
                </a:r>
              </a:p>
              <a:p>
                <a:r>
                  <a:rPr lang="en-US" sz="1600" dirty="0">
                    <a:solidFill>
                      <a:srgbClr val="434343"/>
                    </a:solidFill>
                    <a:latin typeface="Times New Roman" panose="02020603050405020304" pitchFamily="18" charset="0"/>
                    <a:ea typeface="Roboto"/>
                    <a:cs typeface="Times New Roman" panose="02020603050405020304" pitchFamily="18" charset="0"/>
                    <a:sym typeface="Roboto"/>
                  </a:rPr>
                  <a:t>2. </a:t>
                </a:r>
                <a:r>
                  <a:rPr lang="en-IN" sz="1600" dirty="0">
                    <a:effectLst/>
                    <a:latin typeface="Times New Roman" panose="02020603050405020304" pitchFamily="18" charset="0"/>
                    <a:cs typeface="Times New Roman" panose="02020603050405020304" pitchFamily="18" charset="0"/>
                  </a:rPr>
                  <a:t>Computational Cost</a:t>
                </a:r>
                <a:endParaRPr lang="en-IN" sz="1600" dirty="0">
                  <a:latin typeface="Times New Roman" panose="02020603050405020304" pitchFamily="18" charset="0"/>
                  <a:cs typeface="Times New Roman" panose="02020603050405020304" pitchFamily="18" charset="0"/>
                </a:endParaRPr>
              </a:p>
              <a:p>
                <a:r>
                  <a:rPr lang="en-IN" sz="1600" dirty="0">
                    <a:effectLst/>
                    <a:latin typeface="Times New Roman" panose="02020603050405020304" pitchFamily="18" charset="0"/>
                    <a:cs typeface="Times New Roman" panose="02020603050405020304" pitchFamily="18" charset="0"/>
                  </a:rPr>
                  <a:t>3.Parameter Sensitivity</a:t>
                </a:r>
                <a:r>
                  <a:rPr lang="en-US" sz="1600" dirty="0">
                    <a:solidFill>
                      <a:srgbClr val="434343"/>
                    </a:solidFill>
                    <a:latin typeface="Times New Roman" panose="02020603050405020304" pitchFamily="18" charset="0"/>
                    <a:ea typeface="Roboto"/>
                    <a:cs typeface="Times New Roman" panose="02020603050405020304" pitchFamily="18" charset="0"/>
                    <a:sym typeface="Roboto"/>
                  </a:rPr>
                  <a:t> </a:t>
                </a:r>
                <a:endParaRPr sz="1600" dirty="0">
                  <a:solidFill>
                    <a:srgbClr val="434343"/>
                  </a:solidFill>
                  <a:latin typeface="Times New Roman" panose="02020603050405020304" pitchFamily="18" charset="0"/>
                  <a:ea typeface="Roboto"/>
                  <a:cs typeface="Times New Roman" panose="02020603050405020304" pitchFamily="18" charset="0"/>
                  <a:sym typeface="Roboto"/>
                </a:endParaRPr>
              </a:p>
              <a:p>
                <a:endParaRPr lang="en-US" sz="1600" dirty="0">
                  <a:solidFill>
                    <a:srgbClr val="434343"/>
                  </a:solidFill>
                  <a:latin typeface="Roboto"/>
                  <a:ea typeface="Roboto"/>
                  <a:cs typeface="Roboto"/>
                  <a:sym typeface="Roboto"/>
                </a:endParaRPr>
              </a:p>
              <a:p>
                <a:pPr marL="0" marR="0" lvl="0" indent="0" rtl="0">
                  <a:spcBef>
                    <a:spcPts val="0"/>
                  </a:spcBef>
                  <a:spcAft>
                    <a:spcPts val="0"/>
                  </a:spcAft>
                  <a:buNone/>
                </a:pPr>
                <a:endParaRPr lang="en-US" sz="1600" dirty="0">
                  <a:solidFill>
                    <a:srgbClr val="434343"/>
                  </a:solidFill>
                  <a:latin typeface="Roboto"/>
                  <a:ea typeface="Roboto"/>
                  <a:cs typeface="Roboto"/>
                  <a:sym typeface="Roboto"/>
                </a:endParaRPr>
              </a:p>
            </p:txBody>
          </p:sp>
        </p:grpSp>
      </p:grpSp>
      <p:grpSp>
        <p:nvGrpSpPr>
          <p:cNvPr id="15" name="Google Shape;493;p10">
            <a:extLst>
              <a:ext uri="{FF2B5EF4-FFF2-40B4-BE49-F238E27FC236}">
                <a16:creationId xmlns:a16="http://schemas.microsoft.com/office/drawing/2014/main" id="{851F0995-F55B-90A8-117C-17925C68C4C1}"/>
              </a:ext>
            </a:extLst>
          </p:cNvPr>
          <p:cNvGrpSpPr/>
          <p:nvPr/>
        </p:nvGrpSpPr>
        <p:grpSpPr>
          <a:xfrm>
            <a:off x="7154227" y="4689464"/>
            <a:ext cx="4870319" cy="1832066"/>
            <a:chOff x="5188548" y="2952300"/>
            <a:chExt cx="3698040" cy="1374083"/>
          </a:xfrm>
        </p:grpSpPr>
        <p:sp>
          <p:nvSpPr>
            <p:cNvPr id="16" name="Google Shape;494;p10">
              <a:extLst>
                <a:ext uri="{FF2B5EF4-FFF2-40B4-BE49-F238E27FC236}">
                  <a16:creationId xmlns:a16="http://schemas.microsoft.com/office/drawing/2014/main" id="{B778ABFC-F572-C69A-D4CA-CCE0E3C52B75}"/>
                </a:ext>
              </a:extLst>
            </p:cNvPr>
            <p:cNvSpPr/>
            <p:nvPr/>
          </p:nvSpPr>
          <p:spPr>
            <a:xfrm>
              <a:off x="5188548" y="3381901"/>
              <a:ext cx="898599" cy="431632"/>
            </a:xfrm>
            <a:custGeom>
              <a:avLst/>
              <a:gdLst/>
              <a:ahLst/>
              <a:cxnLst/>
              <a:rect l="l" t="t" r="r" b="b"/>
              <a:pathLst>
                <a:path w="52055" h="25004" fill="none" extrusionOk="0">
                  <a:moveTo>
                    <a:pt x="0" y="1"/>
                  </a:moveTo>
                  <a:lnTo>
                    <a:pt x="25003" y="25004"/>
                  </a:lnTo>
                  <a:lnTo>
                    <a:pt x="52054" y="25004"/>
                  </a:lnTo>
                </a:path>
              </a:pathLst>
            </a:custGeom>
            <a:noFill/>
            <a:ln w="11025" cap="flat" cmpd="sng">
              <a:solidFill>
                <a:schemeClr val="accent5"/>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17" name="Google Shape;495;p10">
              <a:extLst>
                <a:ext uri="{FF2B5EF4-FFF2-40B4-BE49-F238E27FC236}">
                  <a16:creationId xmlns:a16="http://schemas.microsoft.com/office/drawing/2014/main" id="{5EAB7177-C39F-1239-7629-99522C12A496}"/>
                </a:ext>
              </a:extLst>
            </p:cNvPr>
            <p:cNvGrpSpPr/>
            <p:nvPr/>
          </p:nvGrpSpPr>
          <p:grpSpPr>
            <a:xfrm>
              <a:off x="6368088" y="2952300"/>
              <a:ext cx="2518500" cy="1374083"/>
              <a:chOff x="6368088" y="2952300"/>
              <a:chExt cx="2518500" cy="1374083"/>
            </a:xfrm>
          </p:grpSpPr>
          <p:sp>
            <p:nvSpPr>
              <p:cNvPr id="18" name="Google Shape;496;p10">
                <a:extLst>
                  <a:ext uri="{FF2B5EF4-FFF2-40B4-BE49-F238E27FC236}">
                    <a16:creationId xmlns:a16="http://schemas.microsoft.com/office/drawing/2014/main" id="{5212DB45-A20F-41FD-6D1A-C0A3D72DE187}"/>
                  </a:ext>
                </a:extLst>
              </p:cNvPr>
              <p:cNvSpPr txBox="1"/>
              <p:nvPr/>
            </p:nvSpPr>
            <p:spPr>
              <a:xfrm>
                <a:off x="6524669" y="2952300"/>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5"/>
                    </a:solidFill>
                    <a:latin typeface="Fira Sans Extra Condensed Medium"/>
                    <a:ea typeface="Fira Sans Extra Condensed Medium"/>
                    <a:cs typeface="Fira Sans Extra Condensed Medium"/>
                    <a:sym typeface="Fira Sans Extra Condensed Medium"/>
                  </a:rPr>
                  <a:t>Threats</a:t>
                </a:r>
                <a:endParaRPr sz="2267" b="1">
                  <a:solidFill>
                    <a:schemeClr val="accent5"/>
                  </a:solidFill>
                  <a:latin typeface="Fira Sans Extra Condensed Medium"/>
                  <a:ea typeface="Fira Sans Extra Condensed Medium"/>
                  <a:cs typeface="Fira Sans Extra Condensed Medium"/>
                  <a:sym typeface="Fira Sans Extra Condensed Medium"/>
                </a:endParaRPr>
              </a:p>
            </p:txBody>
          </p:sp>
          <p:sp>
            <p:nvSpPr>
              <p:cNvPr id="19" name="Google Shape;497;p10">
                <a:extLst>
                  <a:ext uri="{FF2B5EF4-FFF2-40B4-BE49-F238E27FC236}">
                    <a16:creationId xmlns:a16="http://schemas.microsoft.com/office/drawing/2014/main" id="{B04B8B1B-38AA-9E17-833E-007F20119B83}"/>
                  </a:ext>
                </a:extLst>
              </p:cNvPr>
              <p:cNvSpPr txBox="1"/>
              <p:nvPr/>
            </p:nvSpPr>
            <p:spPr>
              <a:xfrm>
                <a:off x="6368088" y="3300683"/>
                <a:ext cx="2518500" cy="1025700"/>
              </a:xfrm>
              <a:prstGeom prst="rect">
                <a:avLst/>
              </a:prstGeom>
              <a:no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lang="en-US" sz="2000" dirty="0">
                  <a:effectLst/>
                </a:endParaRPr>
              </a:p>
              <a:p>
                <a:pPr marL="0" marR="0" lvl="0" indent="0" algn="l" rtl="0">
                  <a:spcBef>
                    <a:spcPts val="0"/>
                  </a:spcBef>
                  <a:spcAft>
                    <a:spcPts val="0"/>
                  </a:spcAft>
                  <a:buNone/>
                </a:pPr>
                <a:endParaRPr lang="en-US" sz="2000" dirty="0"/>
              </a:p>
              <a:p>
                <a:pPr marL="0" marR="0" lvl="0" indent="0" algn="l" rtl="0">
                  <a:spcBef>
                    <a:spcPts val="0"/>
                  </a:spcBef>
                  <a:spcAft>
                    <a:spcPts val="0"/>
                  </a:spcAft>
                  <a:buNone/>
                </a:pPr>
                <a:r>
                  <a:rPr lang="en-US" sz="1600" dirty="0">
                    <a:effectLst/>
                    <a:latin typeface="Times New Roman" panose="02020603050405020304" pitchFamily="18" charset="0"/>
                    <a:cs typeface="Times New Roman" panose="02020603050405020304" pitchFamily="18" charset="0"/>
                  </a:rPr>
                  <a:t>1.Complexity vs. Usability </a:t>
                </a:r>
              </a:p>
              <a:p>
                <a:pPr marL="0" marR="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2.</a:t>
                </a:r>
                <a:r>
                  <a:rPr lang="en-US" sz="1600" dirty="0">
                    <a:effectLst/>
                    <a:latin typeface="Times New Roman" panose="02020603050405020304" pitchFamily="18" charset="0"/>
                    <a:cs typeface="Times New Roman" panose="02020603050405020304" pitchFamily="18" charset="0"/>
                  </a:rPr>
                  <a:t>Overfitting to Training Data 3.Competition from Advanced Methods</a:t>
                </a:r>
                <a:endParaRPr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0" marR="0" lvl="0" indent="0" algn="l" rtl="0">
                  <a:spcBef>
                    <a:spcPts val="0"/>
                  </a:spcBef>
                  <a:spcAft>
                    <a:spcPts val="0"/>
                  </a:spcAft>
                  <a:buNone/>
                </a:pPr>
                <a:endParaRPr sz="1600" dirty="0">
                  <a:solidFill>
                    <a:srgbClr val="434343"/>
                  </a:solidFill>
                  <a:latin typeface="Roboto"/>
                  <a:ea typeface="Roboto"/>
                  <a:cs typeface="Roboto"/>
                  <a:sym typeface="Roboto"/>
                </a:endParaRPr>
              </a:p>
              <a:p>
                <a:pPr marL="0" marR="0" lvl="0" indent="0" algn="l" rtl="0">
                  <a:spcBef>
                    <a:spcPts val="0"/>
                  </a:spcBef>
                  <a:spcAft>
                    <a:spcPts val="0"/>
                  </a:spcAft>
                  <a:buNone/>
                </a:pPr>
                <a:endParaRPr sz="1600" dirty="0">
                  <a:solidFill>
                    <a:srgbClr val="434343"/>
                  </a:solidFill>
                  <a:latin typeface="Roboto"/>
                  <a:ea typeface="Roboto"/>
                  <a:cs typeface="Roboto"/>
                  <a:sym typeface="Roboto"/>
                </a:endParaRPr>
              </a:p>
              <a:p>
                <a:pPr marL="0" marR="0" lvl="0" indent="0" algn="l" rtl="0">
                  <a:spcBef>
                    <a:spcPts val="0"/>
                  </a:spcBef>
                  <a:spcAft>
                    <a:spcPts val="0"/>
                  </a:spcAft>
                  <a:buNone/>
                </a:pPr>
                <a:endParaRPr sz="1600" dirty="0">
                  <a:solidFill>
                    <a:srgbClr val="434343"/>
                  </a:solidFill>
                  <a:latin typeface="Roboto"/>
                  <a:ea typeface="Roboto"/>
                  <a:cs typeface="Roboto"/>
                  <a:sym typeface="Roboto"/>
                </a:endParaRPr>
              </a:p>
            </p:txBody>
          </p:sp>
        </p:grpSp>
      </p:grpSp>
      <p:grpSp>
        <p:nvGrpSpPr>
          <p:cNvPr id="20" name="Google Shape;498;p10">
            <a:extLst>
              <a:ext uri="{FF2B5EF4-FFF2-40B4-BE49-F238E27FC236}">
                <a16:creationId xmlns:a16="http://schemas.microsoft.com/office/drawing/2014/main" id="{0CBBCAA6-6560-FA17-7D57-8348284DB434}"/>
              </a:ext>
            </a:extLst>
          </p:cNvPr>
          <p:cNvGrpSpPr/>
          <p:nvPr/>
        </p:nvGrpSpPr>
        <p:grpSpPr>
          <a:xfrm>
            <a:off x="363126" y="4556438"/>
            <a:ext cx="5964181" cy="1889690"/>
            <a:chOff x="1018709" y="3168878"/>
            <a:chExt cx="4473248" cy="1417302"/>
          </a:xfrm>
        </p:grpSpPr>
        <p:sp>
          <p:nvSpPr>
            <p:cNvPr id="21" name="Google Shape;499;p10">
              <a:extLst>
                <a:ext uri="{FF2B5EF4-FFF2-40B4-BE49-F238E27FC236}">
                  <a16:creationId xmlns:a16="http://schemas.microsoft.com/office/drawing/2014/main" id="{FCCD4B41-5E74-FF67-70B0-F0BC132EC36D}"/>
                </a:ext>
              </a:extLst>
            </p:cNvPr>
            <p:cNvSpPr/>
            <p:nvPr/>
          </p:nvSpPr>
          <p:spPr>
            <a:xfrm>
              <a:off x="4593358" y="3752480"/>
              <a:ext cx="898599" cy="431632"/>
            </a:xfrm>
            <a:custGeom>
              <a:avLst/>
              <a:gdLst/>
              <a:ahLst/>
              <a:cxnLst/>
              <a:rect l="l" t="t" r="r" b="b"/>
              <a:pathLst>
                <a:path w="52055" h="25004" fill="none" extrusionOk="0">
                  <a:moveTo>
                    <a:pt x="52055" y="1"/>
                  </a:moveTo>
                  <a:lnTo>
                    <a:pt x="27052" y="25004"/>
                  </a:lnTo>
                  <a:lnTo>
                    <a:pt x="1" y="25004"/>
                  </a:lnTo>
                </a:path>
              </a:pathLst>
            </a:custGeom>
            <a:noFill/>
            <a:ln w="11025" cap="flat" cmpd="sng">
              <a:solidFill>
                <a:srgbClr val="4949E7"/>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22" name="Google Shape;500;p10">
              <a:extLst>
                <a:ext uri="{FF2B5EF4-FFF2-40B4-BE49-F238E27FC236}">
                  <a16:creationId xmlns:a16="http://schemas.microsoft.com/office/drawing/2014/main" id="{17FE35FF-8B7E-E9E7-8527-E09AB60643CC}"/>
                </a:ext>
              </a:extLst>
            </p:cNvPr>
            <p:cNvGrpSpPr/>
            <p:nvPr/>
          </p:nvGrpSpPr>
          <p:grpSpPr>
            <a:xfrm>
              <a:off x="1018709" y="3168878"/>
              <a:ext cx="3731700" cy="1417302"/>
              <a:chOff x="1018709" y="3168878"/>
              <a:chExt cx="3731700" cy="1417302"/>
            </a:xfrm>
          </p:grpSpPr>
          <p:sp>
            <p:nvSpPr>
              <p:cNvPr id="23" name="Google Shape;501;p10">
                <a:extLst>
                  <a:ext uri="{FF2B5EF4-FFF2-40B4-BE49-F238E27FC236}">
                    <a16:creationId xmlns:a16="http://schemas.microsoft.com/office/drawing/2014/main" id="{03503BC4-C7F7-58DD-2A9E-CB57CF9F3C02}"/>
                  </a:ext>
                </a:extLst>
              </p:cNvPr>
              <p:cNvSpPr txBox="1"/>
              <p:nvPr/>
            </p:nvSpPr>
            <p:spPr>
              <a:xfrm>
                <a:off x="1648349" y="3168878"/>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chemeClr val="accent4"/>
                    </a:solidFill>
                    <a:latin typeface="Fira Sans Extra Condensed Medium"/>
                    <a:ea typeface="Fira Sans Extra Condensed Medium"/>
                    <a:cs typeface="Fira Sans Extra Condensed Medium"/>
                    <a:sym typeface="Fira Sans Extra Condensed Medium"/>
                  </a:rPr>
                  <a:t>Opportunities</a:t>
                </a:r>
                <a:endParaRPr sz="2267" b="1"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24" name="Google Shape;502;p10">
                <a:extLst>
                  <a:ext uri="{FF2B5EF4-FFF2-40B4-BE49-F238E27FC236}">
                    <a16:creationId xmlns:a16="http://schemas.microsoft.com/office/drawing/2014/main" id="{AC7A30F9-F59B-EFB5-7884-DDBA25372777}"/>
                  </a:ext>
                </a:extLst>
              </p:cNvPr>
              <p:cNvSpPr txBox="1"/>
              <p:nvPr/>
            </p:nvSpPr>
            <p:spPr>
              <a:xfrm>
                <a:off x="1018709" y="3560480"/>
                <a:ext cx="3731700" cy="1025700"/>
              </a:xfrm>
              <a:prstGeom prst="rect">
                <a:avLst/>
              </a:prstGeom>
              <a:noFill/>
              <a:ln>
                <a:noFill/>
              </a:ln>
            </p:spPr>
            <p:txBody>
              <a:bodyPr spcFirstLastPara="1" wrap="square" lIns="121900" tIns="121900" rIns="121900" bIns="121900" anchor="ctr" anchorCtr="0">
                <a:noAutofit/>
              </a:bodyPr>
              <a:lstStyle/>
              <a:p>
                <a:pPr marL="0" marR="0" lvl="0" indent="0" algn="just" rtl="0">
                  <a:spcBef>
                    <a:spcPts val="0"/>
                  </a:spcBef>
                  <a:spcAft>
                    <a:spcPts val="0"/>
                  </a:spcAft>
                  <a:buNone/>
                </a:pPr>
                <a:r>
                  <a:rPr lang="en-US" sz="1600" dirty="0">
                    <a:effectLst/>
                    <a:latin typeface="Times New Roman" panose="02020603050405020304" pitchFamily="18" charset="0"/>
                    <a:cs typeface="Times New Roman" panose="02020603050405020304" pitchFamily="18" charset="0"/>
                  </a:rPr>
                  <a:t>1.Improvement in Segmentation Quality </a:t>
                </a:r>
              </a:p>
              <a:p>
                <a:pPr marL="0" marR="0" lvl="0" indent="0" algn="just" rtl="0">
                  <a:spcBef>
                    <a:spcPts val="0"/>
                  </a:spcBef>
                  <a:spcAft>
                    <a:spcPts val="0"/>
                  </a:spcAft>
                  <a:buNone/>
                </a:pPr>
                <a:r>
                  <a:rPr lang="en-US" sz="1600" dirty="0">
                    <a:effectLst/>
                    <a:latin typeface="Times New Roman" panose="02020603050405020304" pitchFamily="18" charset="0"/>
                    <a:cs typeface="Times New Roman" panose="02020603050405020304" pitchFamily="18" charset="0"/>
                  </a:rPr>
                  <a:t>2.Application to Various Domains </a:t>
                </a:r>
              </a:p>
              <a:p>
                <a:pPr marL="0" marR="0" lvl="0" indent="0" algn="just" rtl="0">
                  <a:spcBef>
                    <a:spcPts val="0"/>
                  </a:spcBef>
                  <a:spcAft>
                    <a:spcPts val="0"/>
                  </a:spcAft>
                  <a:buNone/>
                </a:pPr>
                <a:r>
                  <a:rPr lang="en-US" sz="1600" dirty="0">
                    <a:effectLst/>
                    <a:latin typeface="Times New Roman" panose="02020603050405020304" pitchFamily="18" charset="0"/>
                    <a:cs typeface="Times New Roman" panose="02020603050405020304" pitchFamily="18" charset="0"/>
                  </a:rPr>
                  <a:t>3.Integration with Other Techniques</a:t>
                </a:r>
                <a:endParaRPr sz="16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sz="1600" dirty="0">
                  <a:solidFill>
                    <a:srgbClr val="434343"/>
                  </a:solidFill>
                  <a:latin typeface="Roboto"/>
                  <a:ea typeface="Roboto"/>
                  <a:cs typeface="Roboto"/>
                  <a:sym typeface="Roboto"/>
                </a:endParaRPr>
              </a:p>
            </p:txBody>
          </p:sp>
        </p:grpSp>
      </p:grpSp>
      <p:grpSp>
        <p:nvGrpSpPr>
          <p:cNvPr id="25" name="Google Shape;503;p10">
            <a:extLst>
              <a:ext uri="{FF2B5EF4-FFF2-40B4-BE49-F238E27FC236}">
                <a16:creationId xmlns:a16="http://schemas.microsoft.com/office/drawing/2014/main" id="{4972E0CD-3D20-E3B7-45A5-FDFA71288317}"/>
              </a:ext>
            </a:extLst>
          </p:cNvPr>
          <p:cNvGrpSpPr/>
          <p:nvPr/>
        </p:nvGrpSpPr>
        <p:grpSpPr>
          <a:xfrm>
            <a:off x="4564098" y="1912734"/>
            <a:ext cx="3978569" cy="3824127"/>
            <a:chOff x="4685401" y="2674734"/>
            <a:chExt cx="3978569" cy="3824127"/>
          </a:xfrm>
        </p:grpSpPr>
        <p:grpSp>
          <p:nvGrpSpPr>
            <p:cNvPr id="26" name="Google Shape;504;p10">
              <a:extLst>
                <a:ext uri="{FF2B5EF4-FFF2-40B4-BE49-F238E27FC236}">
                  <a16:creationId xmlns:a16="http://schemas.microsoft.com/office/drawing/2014/main" id="{026A2EC5-65AC-8A88-3D39-466E52370192}"/>
                </a:ext>
              </a:extLst>
            </p:cNvPr>
            <p:cNvGrpSpPr/>
            <p:nvPr/>
          </p:nvGrpSpPr>
          <p:grpSpPr>
            <a:xfrm>
              <a:off x="4685401" y="2674734"/>
              <a:ext cx="3978569" cy="3824127"/>
              <a:chOff x="4075801" y="1760334"/>
              <a:chExt cx="3978569" cy="3824127"/>
            </a:xfrm>
          </p:grpSpPr>
          <p:sp>
            <p:nvSpPr>
              <p:cNvPr id="31" name="Google Shape;505;p10">
                <a:extLst>
                  <a:ext uri="{FF2B5EF4-FFF2-40B4-BE49-F238E27FC236}">
                    <a16:creationId xmlns:a16="http://schemas.microsoft.com/office/drawing/2014/main" id="{73B99A81-7B7C-C20D-0E1A-1AA8D8B99488}"/>
                  </a:ext>
                </a:extLst>
              </p:cNvPr>
              <p:cNvSpPr/>
              <p:nvPr/>
            </p:nvSpPr>
            <p:spPr>
              <a:xfrm>
                <a:off x="4075801" y="1760334"/>
                <a:ext cx="3978569" cy="3824127"/>
              </a:xfrm>
              <a:custGeom>
                <a:avLst/>
                <a:gdLst/>
                <a:ahLst/>
                <a:cxnLst/>
                <a:rect l="l" t="t" r="r" b="b"/>
                <a:pathLst>
                  <a:path w="172856" h="166146" extrusionOk="0">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2" name="Google Shape;506;p10">
                <a:extLst>
                  <a:ext uri="{FF2B5EF4-FFF2-40B4-BE49-F238E27FC236}">
                    <a16:creationId xmlns:a16="http://schemas.microsoft.com/office/drawing/2014/main" id="{31E54862-E10E-F1D1-D2F7-D73D1EAD9A00}"/>
                  </a:ext>
                </a:extLst>
              </p:cNvPr>
              <p:cNvGrpSpPr/>
              <p:nvPr/>
            </p:nvGrpSpPr>
            <p:grpSpPr>
              <a:xfrm>
                <a:off x="4273832" y="1959046"/>
                <a:ext cx="3582661" cy="3426984"/>
                <a:chOff x="3205454" y="1469321"/>
                <a:chExt cx="2687063" cy="2570302"/>
              </a:xfrm>
            </p:grpSpPr>
            <p:sp>
              <p:nvSpPr>
                <p:cNvPr id="82" name="Google Shape;507;p10">
                  <a:extLst>
                    <a:ext uri="{FF2B5EF4-FFF2-40B4-BE49-F238E27FC236}">
                      <a16:creationId xmlns:a16="http://schemas.microsoft.com/office/drawing/2014/main" id="{BEC790A4-3ADE-CC0A-E162-5C3BAAD843D1}"/>
                    </a:ext>
                  </a:extLst>
                </p:cNvPr>
                <p:cNvSpPr/>
                <p:nvPr/>
              </p:nvSpPr>
              <p:spPr>
                <a:xfrm>
                  <a:off x="3205454" y="1964889"/>
                  <a:ext cx="683612" cy="1582609"/>
                </a:xfrm>
                <a:custGeom>
                  <a:avLst/>
                  <a:gdLst/>
                  <a:ahLst/>
                  <a:cxnLst/>
                  <a:rect l="l" t="t" r="r" b="b"/>
                  <a:pathLst>
                    <a:path w="39601" h="91679" extrusionOk="0">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3" name="Google Shape;508;p10">
                  <a:extLst>
                    <a:ext uri="{FF2B5EF4-FFF2-40B4-BE49-F238E27FC236}">
                      <a16:creationId xmlns:a16="http://schemas.microsoft.com/office/drawing/2014/main" id="{8B5D94CB-EF68-7A6E-554A-F2A35E8DD195}"/>
                    </a:ext>
                  </a:extLst>
                </p:cNvPr>
                <p:cNvSpPr/>
                <p:nvPr/>
              </p:nvSpPr>
              <p:spPr>
                <a:xfrm>
                  <a:off x="3804826" y="1469321"/>
                  <a:ext cx="1537191" cy="625230"/>
                </a:xfrm>
                <a:custGeom>
                  <a:avLst/>
                  <a:gdLst/>
                  <a:ahLst/>
                  <a:cxnLst/>
                  <a:rect l="l" t="t" r="r" b="b"/>
                  <a:pathLst>
                    <a:path w="89048" h="36219" extrusionOk="0">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4" name="Google Shape;509;p10">
                  <a:extLst>
                    <a:ext uri="{FF2B5EF4-FFF2-40B4-BE49-F238E27FC236}">
                      <a16:creationId xmlns:a16="http://schemas.microsoft.com/office/drawing/2014/main" id="{2C878170-B72E-B26D-212C-B2B28A9BF03D}"/>
                    </a:ext>
                  </a:extLst>
                </p:cNvPr>
                <p:cNvSpPr/>
                <p:nvPr/>
              </p:nvSpPr>
              <p:spPr>
                <a:xfrm>
                  <a:off x="5257602" y="2013797"/>
                  <a:ext cx="634915" cy="1484575"/>
                </a:xfrm>
                <a:custGeom>
                  <a:avLst/>
                  <a:gdLst/>
                  <a:ahLst/>
                  <a:cxnLst/>
                  <a:rect l="l" t="t" r="r" b="b"/>
                  <a:pathLst>
                    <a:path w="36780" h="86000" extrusionOk="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5" name="Google Shape;510;p10">
                  <a:extLst>
                    <a:ext uri="{FF2B5EF4-FFF2-40B4-BE49-F238E27FC236}">
                      <a16:creationId xmlns:a16="http://schemas.microsoft.com/office/drawing/2014/main" id="{B62E25CC-96F0-262F-2911-786EE2A87D57}"/>
                    </a:ext>
                  </a:extLst>
                </p:cNvPr>
                <p:cNvSpPr/>
                <p:nvPr/>
              </p:nvSpPr>
              <p:spPr>
                <a:xfrm>
                  <a:off x="3808313" y="3417672"/>
                  <a:ext cx="1529993" cy="621951"/>
                </a:xfrm>
                <a:custGeom>
                  <a:avLst/>
                  <a:gdLst/>
                  <a:ahLst/>
                  <a:cxnLst/>
                  <a:rect l="l" t="t" r="r" b="b"/>
                  <a:pathLst>
                    <a:path w="88631" h="36029" extrusionOk="0">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3" name="Google Shape;511;p10">
                <a:extLst>
                  <a:ext uri="{FF2B5EF4-FFF2-40B4-BE49-F238E27FC236}">
                    <a16:creationId xmlns:a16="http://schemas.microsoft.com/office/drawing/2014/main" id="{17A3F4B7-E997-5B46-9ADA-B5DAFFDF8139}"/>
                  </a:ext>
                </a:extLst>
              </p:cNvPr>
              <p:cNvGrpSpPr/>
              <p:nvPr/>
            </p:nvGrpSpPr>
            <p:grpSpPr>
              <a:xfrm>
                <a:off x="4810835" y="3672494"/>
                <a:ext cx="1254293" cy="1254316"/>
                <a:chOff x="3608126" y="2754370"/>
                <a:chExt cx="940720" cy="940737"/>
              </a:xfrm>
            </p:grpSpPr>
            <p:sp>
              <p:nvSpPr>
                <p:cNvPr id="80" name="Google Shape;512;p10">
                  <a:extLst>
                    <a:ext uri="{FF2B5EF4-FFF2-40B4-BE49-F238E27FC236}">
                      <a16:creationId xmlns:a16="http://schemas.microsoft.com/office/drawing/2014/main" id="{23F642BA-E685-EB4C-377E-63AD1D02A545}"/>
                    </a:ext>
                  </a:extLst>
                </p:cNvPr>
                <p:cNvSpPr/>
                <p:nvPr/>
              </p:nvSpPr>
              <p:spPr>
                <a:xfrm>
                  <a:off x="3608126" y="2754370"/>
                  <a:ext cx="940720" cy="940737"/>
                </a:xfrm>
                <a:custGeom>
                  <a:avLst/>
                  <a:gdLst/>
                  <a:ahLst/>
                  <a:cxnLst/>
                  <a:rect l="l" t="t" r="r" b="b"/>
                  <a:pathLst>
                    <a:path w="54495" h="54496" extrusionOk="0">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1" name="Google Shape;513;p10">
                  <a:extLst>
                    <a:ext uri="{FF2B5EF4-FFF2-40B4-BE49-F238E27FC236}">
                      <a16:creationId xmlns:a16="http://schemas.microsoft.com/office/drawing/2014/main" id="{8229A34C-B825-FE55-DA8D-ED4BB8E07CAA}"/>
                    </a:ext>
                  </a:extLst>
                </p:cNvPr>
                <p:cNvSpPr/>
                <p:nvPr/>
              </p:nvSpPr>
              <p:spPr>
                <a:xfrm>
                  <a:off x="3775219" y="2921482"/>
                  <a:ext cx="606552" cy="606535"/>
                </a:xfrm>
                <a:custGeom>
                  <a:avLst/>
                  <a:gdLst/>
                  <a:ahLst/>
                  <a:cxnLst/>
                  <a:rect l="l" t="t" r="r" b="b"/>
                  <a:pathLst>
                    <a:path w="35137" h="35136" extrusionOk="0">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34" name="Google Shape;514;p10">
                <a:extLst>
                  <a:ext uri="{FF2B5EF4-FFF2-40B4-BE49-F238E27FC236}">
                    <a16:creationId xmlns:a16="http://schemas.microsoft.com/office/drawing/2014/main" id="{E93C84C9-B2E5-0244-B60D-F89263B3C129}"/>
                  </a:ext>
                </a:extLst>
              </p:cNvPr>
              <p:cNvSpPr/>
              <p:nvPr/>
            </p:nvSpPr>
            <p:spPr>
              <a:xfrm>
                <a:off x="5174497" y="4091885"/>
                <a:ext cx="489196" cy="412113"/>
              </a:xfrm>
              <a:custGeom>
                <a:avLst/>
                <a:gdLst/>
                <a:ahLst/>
                <a:cxnLst/>
                <a:rect l="l" t="t" r="r" b="b"/>
                <a:pathLst>
                  <a:path w="21254" h="17905" extrusionOk="0">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5" name="Google Shape;515;p10">
                <a:extLst>
                  <a:ext uri="{FF2B5EF4-FFF2-40B4-BE49-F238E27FC236}">
                    <a16:creationId xmlns:a16="http://schemas.microsoft.com/office/drawing/2014/main" id="{AEDE9906-9079-400F-3410-74864268F26E}"/>
                  </a:ext>
                </a:extLst>
              </p:cNvPr>
              <p:cNvGrpSpPr/>
              <p:nvPr/>
            </p:nvGrpSpPr>
            <p:grpSpPr>
              <a:xfrm>
                <a:off x="4810835" y="2418146"/>
                <a:ext cx="1254293" cy="1254293"/>
                <a:chOff x="3608126" y="1813609"/>
                <a:chExt cx="940720" cy="940720"/>
              </a:xfrm>
            </p:grpSpPr>
            <p:sp>
              <p:nvSpPr>
                <p:cNvPr id="78" name="Google Shape;516;p10">
                  <a:extLst>
                    <a:ext uri="{FF2B5EF4-FFF2-40B4-BE49-F238E27FC236}">
                      <a16:creationId xmlns:a16="http://schemas.microsoft.com/office/drawing/2014/main" id="{9CB45FF1-FF7C-4C65-8271-865B62500B5C}"/>
                    </a:ext>
                  </a:extLst>
                </p:cNvPr>
                <p:cNvSpPr/>
                <p:nvPr/>
              </p:nvSpPr>
              <p:spPr>
                <a:xfrm>
                  <a:off x="3608126" y="1813609"/>
                  <a:ext cx="940720" cy="940720"/>
                </a:xfrm>
                <a:custGeom>
                  <a:avLst/>
                  <a:gdLst/>
                  <a:ahLst/>
                  <a:cxnLst/>
                  <a:rect l="l" t="t" r="r" b="b"/>
                  <a:pathLst>
                    <a:path w="54495" h="54495" extrusionOk="0">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9" name="Google Shape;517;p10">
                  <a:extLst>
                    <a:ext uri="{FF2B5EF4-FFF2-40B4-BE49-F238E27FC236}">
                      <a16:creationId xmlns:a16="http://schemas.microsoft.com/office/drawing/2014/main" id="{FDCE14C5-C9FA-E25E-97D5-D0B17FD5BA2C}"/>
                    </a:ext>
                  </a:extLst>
                </p:cNvPr>
                <p:cNvSpPr/>
                <p:nvPr/>
              </p:nvSpPr>
              <p:spPr>
                <a:xfrm>
                  <a:off x="3775219" y="1980703"/>
                  <a:ext cx="606552" cy="606552"/>
                </a:xfrm>
                <a:custGeom>
                  <a:avLst/>
                  <a:gdLst/>
                  <a:ahLst/>
                  <a:cxnLst/>
                  <a:rect l="l" t="t" r="r" b="b"/>
                  <a:pathLst>
                    <a:path w="35137" h="35137" extrusionOk="0">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6" name="Google Shape;518;p10">
                <a:extLst>
                  <a:ext uri="{FF2B5EF4-FFF2-40B4-BE49-F238E27FC236}">
                    <a16:creationId xmlns:a16="http://schemas.microsoft.com/office/drawing/2014/main" id="{A1F41112-4174-D668-33E0-3D54375E72C9}"/>
                  </a:ext>
                </a:extLst>
              </p:cNvPr>
              <p:cNvGrpSpPr/>
              <p:nvPr/>
            </p:nvGrpSpPr>
            <p:grpSpPr>
              <a:xfrm>
                <a:off x="6065178" y="2418146"/>
                <a:ext cx="1254316" cy="1254293"/>
                <a:chOff x="4548883" y="1813609"/>
                <a:chExt cx="940737" cy="940720"/>
              </a:xfrm>
            </p:grpSpPr>
            <p:sp>
              <p:nvSpPr>
                <p:cNvPr id="76" name="Google Shape;519;p10">
                  <a:extLst>
                    <a:ext uri="{FF2B5EF4-FFF2-40B4-BE49-F238E27FC236}">
                      <a16:creationId xmlns:a16="http://schemas.microsoft.com/office/drawing/2014/main" id="{546705E9-9872-A012-BB6D-79BEC1B07440}"/>
                    </a:ext>
                  </a:extLst>
                </p:cNvPr>
                <p:cNvSpPr/>
                <p:nvPr/>
              </p:nvSpPr>
              <p:spPr>
                <a:xfrm>
                  <a:off x="4548883" y="1813609"/>
                  <a:ext cx="940737" cy="940720"/>
                </a:xfrm>
                <a:custGeom>
                  <a:avLst/>
                  <a:gdLst/>
                  <a:ahLst/>
                  <a:cxnLst/>
                  <a:rect l="l" t="t" r="r" b="b"/>
                  <a:pathLst>
                    <a:path w="54496" h="54495" extrusionOk="0">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7" name="Google Shape;520;p10">
                  <a:extLst>
                    <a:ext uri="{FF2B5EF4-FFF2-40B4-BE49-F238E27FC236}">
                      <a16:creationId xmlns:a16="http://schemas.microsoft.com/office/drawing/2014/main" id="{9F669839-7012-B07E-1F13-6999C217C554}"/>
                    </a:ext>
                  </a:extLst>
                </p:cNvPr>
                <p:cNvSpPr/>
                <p:nvPr/>
              </p:nvSpPr>
              <p:spPr>
                <a:xfrm>
                  <a:off x="4715994" y="1980703"/>
                  <a:ext cx="606552" cy="606552"/>
                </a:xfrm>
                <a:custGeom>
                  <a:avLst/>
                  <a:gdLst/>
                  <a:ahLst/>
                  <a:cxnLst/>
                  <a:rect l="l" t="t" r="r" b="b"/>
                  <a:pathLst>
                    <a:path w="35137" h="35137" extrusionOk="0">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7" name="Google Shape;521;p10">
                <a:extLst>
                  <a:ext uri="{FF2B5EF4-FFF2-40B4-BE49-F238E27FC236}">
                    <a16:creationId xmlns:a16="http://schemas.microsoft.com/office/drawing/2014/main" id="{71C768E3-E526-3388-286C-4F28AE351250}"/>
                  </a:ext>
                </a:extLst>
              </p:cNvPr>
              <p:cNvGrpSpPr/>
              <p:nvPr/>
            </p:nvGrpSpPr>
            <p:grpSpPr>
              <a:xfrm>
                <a:off x="6514651" y="2887324"/>
                <a:ext cx="401739" cy="405369"/>
                <a:chOff x="4885988" y="2165492"/>
                <a:chExt cx="301304" cy="304027"/>
              </a:xfrm>
            </p:grpSpPr>
            <p:sp>
              <p:nvSpPr>
                <p:cNvPr id="74" name="Google Shape;522;p10">
                  <a:extLst>
                    <a:ext uri="{FF2B5EF4-FFF2-40B4-BE49-F238E27FC236}">
                      <a16:creationId xmlns:a16="http://schemas.microsoft.com/office/drawing/2014/main" id="{E4C48DC3-98AF-BF51-FD75-55D257A1EA7B}"/>
                    </a:ext>
                  </a:extLst>
                </p:cNvPr>
                <p:cNvSpPr/>
                <p:nvPr/>
              </p:nvSpPr>
              <p:spPr>
                <a:xfrm>
                  <a:off x="4962655" y="2165492"/>
                  <a:ext cx="224637" cy="304027"/>
                </a:xfrm>
                <a:custGeom>
                  <a:avLst/>
                  <a:gdLst/>
                  <a:ahLst/>
                  <a:cxnLst/>
                  <a:rect l="l" t="t" r="r" b="b"/>
                  <a:pathLst>
                    <a:path w="13013" h="17612" extrusionOk="0">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5" name="Google Shape;523;p10">
                  <a:extLst>
                    <a:ext uri="{FF2B5EF4-FFF2-40B4-BE49-F238E27FC236}">
                      <a16:creationId xmlns:a16="http://schemas.microsoft.com/office/drawing/2014/main" id="{263CEA43-8760-EC17-F148-8812B35E26BD}"/>
                    </a:ext>
                  </a:extLst>
                </p:cNvPr>
                <p:cNvSpPr/>
                <p:nvPr/>
              </p:nvSpPr>
              <p:spPr>
                <a:xfrm>
                  <a:off x="4885988" y="2193856"/>
                  <a:ext cx="53048" cy="137116"/>
                </a:xfrm>
                <a:custGeom>
                  <a:avLst/>
                  <a:gdLst/>
                  <a:ahLst/>
                  <a:cxnLst/>
                  <a:rect l="l" t="t" r="r" b="b"/>
                  <a:pathLst>
                    <a:path w="3073" h="7943" extrusionOk="0">
                      <a:moveTo>
                        <a:pt x="60" y="1"/>
                      </a:moveTo>
                      <a:lnTo>
                        <a:pt x="0" y="7906"/>
                      </a:lnTo>
                      <a:lnTo>
                        <a:pt x="3013" y="7942"/>
                      </a:lnTo>
                      <a:lnTo>
                        <a:pt x="3072" y="36"/>
                      </a:lnTo>
                      <a:lnTo>
                        <a:pt x="60"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8" name="Google Shape;524;p10">
                <a:extLst>
                  <a:ext uri="{FF2B5EF4-FFF2-40B4-BE49-F238E27FC236}">
                    <a16:creationId xmlns:a16="http://schemas.microsoft.com/office/drawing/2014/main" id="{8375B08C-F136-2EE2-E675-4AFBAC128A45}"/>
                  </a:ext>
                </a:extLst>
              </p:cNvPr>
              <p:cNvGrpSpPr/>
              <p:nvPr/>
            </p:nvGrpSpPr>
            <p:grpSpPr>
              <a:xfrm>
                <a:off x="6065178" y="3672494"/>
                <a:ext cx="1254316" cy="1254316"/>
                <a:chOff x="4548883" y="2754370"/>
                <a:chExt cx="940737" cy="940737"/>
              </a:xfrm>
            </p:grpSpPr>
            <p:sp>
              <p:nvSpPr>
                <p:cNvPr id="72" name="Google Shape;525;p10">
                  <a:extLst>
                    <a:ext uri="{FF2B5EF4-FFF2-40B4-BE49-F238E27FC236}">
                      <a16:creationId xmlns:a16="http://schemas.microsoft.com/office/drawing/2014/main" id="{FF5FA9F7-F8F8-A9A9-6A3F-433CBF3E25C6}"/>
                    </a:ext>
                  </a:extLst>
                </p:cNvPr>
                <p:cNvSpPr/>
                <p:nvPr/>
              </p:nvSpPr>
              <p:spPr>
                <a:xfrm>
                  <a:off x="4548883" y="2754370"/>
                  <a:ext cx="940737" cy="940737"/>
                </a:xfrm>
                <a:custGeom>
                  <a:avLst/>
                  <a:gdLst/>
                  <a:ahLst/>
                  <a:cxnLst/>
                  <a:rect l="l" t="t" r="r" b="b"/>
                  <a:pathLst>
                    <a:path w="54496" h="54496" extrusionOk="0">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3" name="Google Shape;526;p10">
                  <a:extLst>
                    <a:ext uri="{FF2B5EF4-FFF2-40B4-BE49-F238E27FC236}">
                      <a16:creationId xmlns:a16="http://schemas.microsoft.com/office/drawing/2014/main" id="{05804F4B-CA75-B2D7-35CE-0F1C21524CAA}"/>
                    </a:ext>
                  </a:extLst>
                </p:cNvPr>
                <p:cNvSpPr/>
                <p:nvPr/>
              </p:nvSpPr>
              <p:spPr>
                <a:xfrm>
                  <a:off x="4715994" y="2921482"/>
                  <a:ext cx="606552" cy="606535"/>
                </a:xfrm>
                <a:custGeom>
                  <a:avLst/>
                  <a:gdLst/>
                  <a:ahLst/>
                  <a:cxnLst/>
                  <a:rect l="l" t="t" r="r" b="b"/>
                  <a:pathLst>
                    <a:path w="35137" h="35136" extrusionOk="0">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9" name="Google Shape;527;p10">
                <a:extLst>
                  <a:ext uri="{FF2B5EF4-FFF2-40B4-BE49-F238E27FC236}">
                    <a16:creationId xmlns:a16="http://schemas.microsoft.com/office/drawing/2014/main" id="{09903864-6FB2-098D-3529-C7BE86B2DF14}"/>
                  </a:ext>
                </a:extLst>
              </p:cNvPr>
              <p:cNvGrpSpPr/>
              <p:nvPr/>
            </p:nvGrpSpPr>
            <p:grpSpPr>
              <a:xfrm>
                <a:off x="6478467" y="4097293"/>
                <a:ext cx="473868" cy="460703"/>
                <a:chOff x="4858850" y="3072970"/>
                <a:chExt cx="355401" cy="345527"/>
              </a:xfrm>
            </p:grpSpPr>
            <p:sp>
              <p:nvSpPr>
                <p:cNvPr id="61" name="Google Shape;528;p10">
                  <a:extLst>
                    <a:ext uri="{FF2B5EF4-FFF2-40B4-BE49-F238E27FC236}">
                      <a16:creationId xmlns:a16="http://schemas.microsoft.com/office/drawing/2014/main" id="{E95707DA-5BEB-CAD2-289D-782B1520F661}"/>
                    </a:ext>
                  </a:extLst>
                </p:cNvPr>
                <p:cNvSpPr/>
                <p:nvPr/>
              </p:nvSpPr>
              <p:spPr>
                <a:xfrm>
                  <a:off x="4931615" y="3147341"/>
                  <a:ext cx="204733" cy="220787"/>
                </a:xfrm>
                <a:custGeom>
                  <a:avLst/>
                  <a:gdLst/>
                  <a:ahLst/>
                  <a:cxnLst/>
                  <a:rect l="l" t="t" r="r" b="b"/>
                  <a:pathLst>
                    <a:path w="11860" h="12790" extrusionOk="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2" name="Google Shape;529;p10">
                  <a:extLst>
                    <a:ext uri="{FF2B5EF4-FFF2-40B4-BE49-F238E27FC236}">
                      <a16:creationId xmlns:a16="http://schemas.microsoft.com/office/drawing/2014/main" id="{D53976F6-66E9-5081-5C7F-52D847EEB8B0}"/>
                    </a:ext>
                  </a:extLst>
                </p:cNvPr>
                <p:cNvSpPr/>
                <p:nvPr/>
              </p:nvSpPr>
              <p:spPr>
                <a:xfrm>
                  <a:off x="4983613" y="3375531"/>
                  <a:ext cx="104231" cy="42966"/>
                </a:xfrm>
                <a:custGeom>
                  <a:avLst/>
                  <a:gdLst/>
                  <a:ahLst/>
                  <a:cxnLst/>
                  <a:rect l="l" t="t" r="r" b="b"/>
                  <a:pathLst>
                    <a:path w="6038" h="2489" extrusionOk="0">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3" name="Google Shape;530;p10">
                  <a:extLst>
                    <a:ext uri="{FF2B5EF4-FFF2-40B4-BE49-F238E27FC236}">
                      <a16:creationId xmlns:a16="http://schemas.microsoft.com/office/drawing/2014/main" id="{C590379B-D2B9-88F5-955C-E527539655D3}"/>
                    </a:ext>
                  </a:extLst>
                </p:cNvPr>
                <p:cNvSpPr/>
                <p:nvPr/>
              </p:nvSpPr>
              <p:spPr>
                <a:xfrm>
                  <a:off x="5028429" y="3072970"/>
                  <a:ext cx="14604" cy="46885"/>
                </a:xfrm>
                <a:custGeom>
                  <a:avLst/>
                  <a:gdLst/>
                  <a:ahLst/>
                  <a:cxnLst/>
                  <a:rect l="l" t="t" r="r" b="b"/>
                  <a:pathLst>
                    <a:path w="846" h="2716" extrusionOk="0">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4" name="Google Shape;531;p10">
                  <a:extLst>
                    <a:ext uri="{FF2B5EF4-FFF2-40B4-BE49-F238E27FC236}">
                      <a16:creationId xmlns:a16="http://schemas.microsoft.com/office/drawing/2014/main" id="{1FC79249-1814-99B5-6A04-35958E6BA14D}"/>
                    </a:ext>
                  </a:extLst>
                </p:cNvPr>
                <p:cNvSpPr/>
                <p:nvPr/>
              </p:nvSpPr>
              <p:spPr>
                <a:xfrm>
                  <a:off x="4942301" y="3096224"/>
                  <a:ext cx="32695" cy="42621"/>
                </a:xfrm>
                <a:custGeom>
                  <a:avLst/>
                  <a:gdLst/>
                  <a:ahLst/>
                  <a:cxnLst/>
                  <a:rect l="l" t="t" r="r" b="b"/>
                  <a:pathLst>
                    <a:path w="1894" h="2469" extrusionOk="0">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5" name="Google Shape;532;p10">
                  <a:extLst>
                    <a:ext uri="{FF2B5EF4-FFF2-40B4-BE49-F238E27FC236}">
                      <a16:creationId xmlns:a16="http://schemas.microsoft.com/office/drawing/2014/main" id="{9E795BAD-C3A5-863F-9347-0A1FE4C9303B}"/>
                    </a:ext>
                  </a:extLst>
                </p:cNvPr>
                <p:cNvSpPr/>
                <p:nvPr/>
              </p:nvSpPr>
              <p:spPr>
                <a:xfrm>
                  <a:off x="4880222" y="3159011"/>
                  <a:ext cx="44624" cy="30693"/>
                </a:xfrm>
                <a:custGeom>
                  <a:avLst/>
                  <a:gdLst/>
                  <a:ahLst/>
                  <a:cxnLst/>
                  <a:rect l="l" t="t" r="r" b="b"/>
                  <a:pathLst>
                    <a:path w="2585" h="1778" extrusionOk="0">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6" name="Google Shape;533;p10">
                  <a:extLst>
                    <a:ext uri="{FF2B5EF4-FFF2-40B4-BE49-F238E27FC236}">
                      <a16:creationId xmlns:a16="http://schemas.microsoft.com/office/drawing/2014/main" id="{B3361767-6F1E-818C-4A5E-D3B14A0906DD}"/>
                    </a:ext>
                  </a:extLst>
                </p:cNvPr>
                <p:cNvSpPr/>
                <p:nvPr/>
              </p:nvSpPr>
              <p:spPr>
                <a:xfrm>
                  <a:off x="4858850" y="3244397"/>
                  <a:ext cx="46885" cy="14604"/>
                </a:xfrm>
                <a:custGeom>
                  <a:avLst/>
                  <a:gdLst/>
                  <a:ahLst/>
                  <a:cxnLst/>
                  <a:rect l="l" t="t" r="r" b="b"/>
                  <a:pathLst>
                    <a:path w="2716" h="846" extrusionOk="0">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7" name="Google Shape;534;p10">
                  <a:extLst>
                    <a:ext uri="{FF2B5EF4-FFF2-40B4-BE49-F238E27FC236}">
                      <a16:creationId xmlns:a16="http://schemas.microsoft.com/office/drawing/2014/main" id="{A74394C1-0C8A-7E3F-811C-DA22F251C12D}"/>
                    </a:ext>
                  </a:extLst>
                </p:cNvPr>
                <p:cNvSpPr/>
                <p:nvPr/>
              </p:nvSpPr>
              <p:spPr>
                <a:xfrm>
                  <a:off x="4881050" y="3313279"/>
                  <a:ext cx="44624" cy="30796"/>
                </a:xfrm>
                <a:custGeom>
                  <a:avLst/>
                  <a:gdLst/>
                  <a:ahLst/>
                  <a:cxnLst/>
                  <a:rect l="l" t="t" r="r" b="b"/>
                  <a:pathLst>
                    <a:path w="2585" h="1784" extrusionOk="0">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8" name="Google Shape;535;p10">
                  <a:extLst>
                    <a:ext uri="{FF2B5EF4-FFF2-40B4-BE49-F238E27FC236}">
                      <a16:creationId xmlns:a16="http://schemas.microsoft.com/office/drawing/2014/main" id="{840CEB96-F56A-195D-D4CB-028F0C51E8C3}"/>
                    </a:ext>
                  </a:extLst>
                </p:cNvPr>
                <p:cNvSpPr/>
                <p:nvPr/>
              </p:nvSpPr>
              <p:spPr>
                <a:xfrm>
                  <a:off x="5148255" y="3311639"/>
                  <a:ext cx="44624" cy="30779"/>
                </a:xfrm>
                <a:custGeom>
                  <a:avLst/>
                  <a:gdLst/>
                  <a:ahLst/>
                  <a:cxnLst/>
                  <a:rect l="l" t="t" r="r" b="b"/>
                  <a:pathLst>
                    <a:path w="2585" h="1783" extrusionOk="0">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9" name="Google Shape;536;p10">
                  <a:extLst>
                    <a:ext uri="{FF2B5EF4-FFF2-40B4-BE49-F238E27FC236}">
                      <a16:creationId xmlns:a16="http://schemas.microsoft.com/office/drawing/2014/main" id="{4DBD303A-E6B7-0F95-E1D6-AA296901FEDE}"/>
                    </a:ext>
                  </a:extLst>
                </p:cNvPr>
                <p:cNvSpPr/>
                <p:nvPr/>
              </p:nvSpPr>
              <p:spPr>
                <a:xfrm>
                  <a:off x="5167366" y="3242550"/>
                  <a:ext cx="46885" cy="14604"/>
                </a:xfrm>
                <a:custGeom>
                  <a:avLst/>
                  <a:gdLst/>
                  <a:ahLst/>
                  <a:cxnLst/>
                  <a:rect l="l" t="t" r="r" b="b"/>
                  <a:pathLst>
                    <a:path w="2716" h="846" extrusionOk="0">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0" name="Google Shape;537;p10">
                  <a:extLst>
                    <a:ext uri="{FF2B5EF4-FFF2-40B4-BE49-F238E27FC236}">
                      <a16:creationId xmlns:a16="http://schemas.microsoft.com/office/drawing/2014/main" id="{F7CEB9BB-970F-3E5E-4108-5BCB382F5B48}"/>
                    </a:ext>
                  </a:extLst>
                </p:cNvPr>
                <p:cNvSpPr/>
                <p:nvPr/>
              </p:nvSpPr>
              <p:spPr>
                <a:xfrm>
                  <a:off x="5147426" y="3157475"/>
                  <a:ext cx="44624" cy="30693"/>
                </a:xfrm>
                <a:custGeom>
                  <a:avLst/>
                  <a:gdLst/>
                  <a:ahLst/>
                  <a:cxnLst/>
                  <a:rect l="l" t="t" r="r" b="b"/>
                  <a:pathLst>
                    <a:path w="2585" h="1778" extrusionOk="0">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1" name="Google Shape;538;p10">
                  <a:extLst>
                    <a:ext uri="{FF2B5EF4-FFF2-40B4-BE49-F238E27FC236}">
                      <a16:creationId xmlns:a16="http://schemas.microsoft.com/office/drawing/2014/main" id="{8B5A71EB-2982-6B8D-FB42-A0448C38F5C4}"/>
                    </a:ext>
                  </a:extLst>
                </p:cNvPr>
                <p:cNvSpPr/>
                <p:nvPr/>
              </p:nvSpPr>
              <p:spPr>
                <a:xfrm>
                  <a:off x="5096465" y="3095412"/>
                  <a:ext cx="32902" cy="42500"/>
                </a:xfrm>
                <a:custGeom>
                  <a:avLst/>
                  <a:gdLst/>
                  <a:ahLst/>
                  <a:cxnLst/>
                  <a:rect l="l" t="t" r="r" b="b"/>
                  <a:pathLst>
                    <a:path w="1906" h="2462" extrusionOk="0">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40" name="Google Shape;539;p10">
                <a:extLst>
                  <a:ext uri="{FF2B5EF4-FFF2-40B4-BE49-F238E27FC236}">
                    <a16:creationId xmlns:a16="http://schemas.microsoft.com/office/drawing/2014/main" id="{2F74FAAB-417E-EB53-6380-451CB751FCE4}"/>
                  </a:ext>
                </a:extLst>
              </p:cNvPr>
              <p:cNvGrpSpPr/>
              <p:nvPr/>
            </p:nvGrpSpPr>
            <p:grpSpPr>
              <a:xfrm>
                <a:off x="5314538" y="2951176"/>
                <a:ext cx="1499581" cy="1442921"/>
                <a:chOff x="3985903" y="2213381"/>
                <a:chExt cx="1124686" cy="1082191"/>
              </a:xfrm>
            </p:grpSpPr>
            <p:sp>
              <p:nvSpPr>
                <p:cNvPr id="48" name="Google Shape;540;p10">
                  <a:extLst>
                    <a:ext uri="{FF2B5EF4-FFF2-40B4-BE49-F238E27FC236}">
                      <a16:creationId xmlns:a16="http://schemas.microsoft.com/office/drawing/2014/main" id="{7493D733-7C04-B6E7-3BFD-7A98CE5B2D7C}"/>
                    </a:ext>
                  </a:extLst>
                </p:cNvPr>
                <p:cNvSpPr/>
                <p:nvPr/>
              </p:nvSpPr>
              <p:spPr>
                <a:xfrm>
                  <a:off x="3987353" y="2214624"/>
                  <a:ext cx="1123236" cy="1079614"/>
                </a:xfrm>
                <a:custGeom>
                  <a:avLst/>
                  <a:gdLst/>
                  <a:ahLst/>
                  <a:cxnLst/>
                  <a:rect l="l" t="t" r="r" b="b"/>
                  <a:pathLst>
                    <a:path w="65068" h="62541" extrusionOk="0">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49" name="Google Shape;541;p10">
                  <a:extLst>
                    <a:ext uri="{FF2B5EF4-FFF2-40B4-BE49-F238E27FC236}">
                      <a16:creationId xmlns:a16="http://schemas.microsoft.com/office/drawing/2014/main" id="{C8737600-55A2-2A0F-9F05-4BBDD7BF8BC1}"/>
                    </a:ext>
                  </a:extLst>
                </p:cNvPr>
                <p:cNvGrpSpPr/>
                <p:nvPr/>
              </p:nvGrpSpPr>
              <p:grpSpPr>
                <a:xfrm>
                  <a:off x="4380547" y="2919635"/>
                  <a:ext cx="636781" cy="375937"/>
                  <a:chOff x="4380547" y="2919635"/>
                  <a:chExt cx="636781" cy="375937"/>
                </a:xfrm>
              </p:grpSpPr>
              <p:sp>
                <p:nvSpPr>
                  <p:cNvPr id="59" name="Google Shape;542;p10">
                    <a:extLst>
                      <a:ext uri="{FF2B5EF4-FFF2-40B4-BE49-F238E27FC236}">
                        <a16:creationId xmlns:a16="http://schemas.microsoft.com/office/drawing/2014/main" id="{565D34DA-BF69-C1F6-4872-76A314F67879}"/>
                      </a:ext>
                    </a:extLst>
                  </p:cNvPr>
                  <p:cNvSpPr/>
                  <p:nvPr/>
                </p:nvSpPr>
                <p:spPr>
                  <a:xfrm>
                    <a:off x="4380547" y="3114281"/>
                    <a:ext cx="336481" cy="181291"/>
                  </a:xfrm>
                  <a:custGeom>
                    <a:avLst/>
                    <a:gdLst/>
                    <a:ahLst/>
                    <a:cxnLst/>
                    <a:rect l="l" t="t" r="r" b="b"/>
                    <a:pathLst>
                      <a:path w="19492" h="10502" extrusionOk="0">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0" name="Google Shape;543;p10">
                    <a:extLst>
                      <a:ext uri="{FF2B5EF4-FFF2-40B4-BE49-F238E27FC236}">
                        <a16:creationId xmlns:a16="http://schemas.microsoft.com/office/drawing/2014/main" id="{66795B23-4525-2FCC-6ADA-07AAFB23F913}"/>
                      </a:ext>
                    </a:extLst>
                  </p:cNvPr>
                  <p:cNvSpPr/>
                  <p:nvPr/>
                </p:nvSpPr>
                <p:spPr>
                  <a:xfrm>
                    <a:off x="4714354" y="2919635"/>
                    <a:ext cx="302974" cy="303181"/>
                  </a:xfrm>
                  <a:custGeom>
                    <a:avLst/>
                    <a:gdLst/>
                    <a:ahLst/>
                    <a:cxnLst/>
                    <a:rect l="l" t="t" r="r" b="b"/>
                    <a:pathLst>
                      <a:path w="17551" h="17563" extrusionOk="0">
                        <a:moveTo>
                          <a:pt x="1" y="1"/>
                        </a:moveTo>
                        <a:lnTo>
                          <a:pt x="1" y="17562"/>
                        </a:lnTo>
                        <a:lnTo>
                          <a:pt x="17550"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0" name="Google Shape;544;p10">
                  <a:extLst>
                    <a:ext uri="{FF2B5EF4-FFF2-40B4-BE49-F238E27FC236}">
                      <a16:creationId xmlns:a16="http://schemas.microsoft.com/office/drawing/2014/main" id="{A0914CC8-1D4B-91F3-50D0-18B743922E23}"/>
                    </a:ext>
                  </a:extLst>
                </p:cNvPr>
                <p:cNvGrpSpPr/>
                <p:nvPr/>
              </p:nvGrpSpPr>
              <p:grpSpPr>
                <a:xfrm>
                  <a:off x="4714354" y="2285940"/>
                  <a:ext cx="375747" cy="636160"/>
                  <a:chOff x="4714354" y="2285940"/>
                  <a:chExt cx="375747" cy="636160"/>
                </a:xfrm>
              </p:grpSpPr>
              <p:sp>
                <p:nvSpPr>
                  <p:cNvPr id="57" name="Google Shape;545;p10">
                    <a:extLst>
                      <a:ext uri="{FF2B5EF4-FFF2-40B4-BE49-F238E27FC236}">
                        <a16:creationId xmlns:a16="http://schemas.microsoft.com/office/drawing/2014/main" id="{43654DF9-D387-D75B-91A6-74B7E9EB488C}"/>
                      </a:ext>
                    </a:extLst>
                  </p:cNvPr>
                  <p:cNvSpPr/>
                  <p:nvPr/>
                </p:nvSpPr>
                <p:spPr>
                  <a:xfrm>
                    <a:off x="4908793" y="2585619"/>
                    <a:ext cx="181308" cy="336481"/>
                  </a:xfrm>
                  <a:custGeom>
                    <a:avLst/>
                    <a:gdLst/>
                    <a:ahLst/>
                    <a:cxnLst/>
                    <a:rect l="l" t="t" r="r" b="b"/>
                    <a:pathLst>
                      <a:path w="10503" h="19492" extrusionOk="0">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8" name="Google Shape;546;p10">
                    <a:extLst>
                      <a:ext uri="{FF2B5EF4-FFF2-40B4-BE49-F238E27FC236}">
                        <a16:creationId xmlns:a16="http://schemas.microsoft.com/office/drawing/2014/main" id="{764608D4-E470-55E7-E9C7-32067AA0578C}"/>
                      </a:ext>
                    </a:extLst>
                  </p:cNvPr>
                  <p:cNvSpPr/>
                  <p:nvPr/>
                </p:nvSpPr>
                <p:spPr>
                  <a:xfrm>
                    <a:off x="4714354" y="2285940"/>
                    <a:ext cx="303181" cy="302146"/>
                  </a:xfrm>
                  <a:custGeom>
                    <a:avLst/>
                    <a:gdLst/>
                    <a:ahLst/>
                    <a:cxnLst/>
                    <a:rect l="l" t="t" r="r" b="b"/>
                    <a:pathLst>
                      <a:path w="17563" h="17503" extrusionOk="0">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1" name="Google Shape;547;p10">
                  <a:extLst>
                    <a:ext uri="{FF2B5EF4-FFF2-40B4-BE49-F238E27FC236}">
                      <a16:creationId xmlns:a16="http://schemas.microsoft.com/office/drawing/2014/main" id="{2E1A007F-AB6D-77A2-DDC7-4BF877468BAF}"/>
                    </a:ext>
                  </a:extLst>
                </p:cNvPr>
                <p:cNvGrpSpPr/>
                <p:nvPr/>
              </p:nvGrpSpPr>
              <p:grpSpPr>
                <a:xfrm>
                  <a:off x="3985903" y="2585619"/>
                  <a:ext cx="397112" cy="637197"/>
                  <a:chOff x="3985903" y="2585619"/>
                  <a:chExt cx="397112" cy="637197"/>
                </a:xfrm>
              </p:grpSpPr>
              <p:sp>
                <p:nvSpPr>
                  <p:cNvPr id="55" name="Google Shape;548;p10">
                    <a:extLst>
                      <a:ext uri="{FF2B5EF4-FFF2-40B4-BE49-F238E27FC236}">
                        <a16:creationId xmlns:a16="http://schemas.microsoft.com/office/drawing/2014/main" id="{4714B3B1-B326-B7D6-A1D3-C75129717DC2}"/>
                      </a:ext>
                    </a:extLst>
                  </p:cNvPr>
                  <p:cNvSpPr/>
                  <p:nvPr/>
                </p:nvSpPr>
                <p:spPr>
                  <a:xfrm>
                    <a:off x="3985903" y="2585619"/>
                    <a:ext cx="203093" cy="336481"/>
                  </a:xfrm>
                  <a:custGeom>
                    <a:avLst/>
                    <a:gdLst/>
                    <a:ahLst/>
                    <a:cxnLst/>
                    <a:rect l="l" t="t" r="r" b="b"/>
                    <a:pathLst>
                      <a:path w="11765" h="19492" extrusionOk="0">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6" name="Google Shape;549;p10">
                    <a:extLst>
                      <a:ext uri="{FF2B5EF4-FFF2-40B4-BE49-F238E27FC236}">
                        <a16:creationId xmlns:a16="http://schemas.microsoft.com/office/drawing/2014/main" id="{E0EAA080-D8F7-0666-C189-2FA0CCA73C6E}"/>
                      </a:ext>
                    </a:extLst>
                  </p:cNvPr>
                  <p:cNvSpPr/>
                  <p:nvPr/>
                </p:nvSpPr>
                <p:spPr>
                  <a:xfrm>
                    <a:off x="4080455" y="2919635"/>
                    <a:ext cx="302560" cy="303181"/>
                  </a:xfrm>
                  <a:custGeom>
                    <a:avLst/>
                    <a:gdLst/>
                    <a:ahLst/>
                    <a:cxnLst/>
                    <a:rect l="l" t="t" r="r" b="b"/>
                    <a:pathLst>
                      <a:path w="17527" h="17563" extrusionOk="0">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2" name="Google Shape;550;p10">
                  <a:extLst>
                    <a:ext uri="{FF2B5EF4-FFF2-40B4-BE49-F238E27FC236}">
                      <a16:creationId xmlns:a16="http://schemas.microsoft.com/office/drawing/2014/main" id="{4C9F4506-E34B-F5C4-3A1F-3428E6298776}"/>
                    </a:ext>
                  </a:extLst>
                </p:cNvPr>
                <p:cNvGrpSpPr/>
                <p:nvPr/>
              </p:nvGrpSpPr>
              <p:grpSpPr>
                <a:xfrm>
                  <a:off x="4080455" y="2213381"/>
                  <a:ext cx="636573" cy="374705"/>
                  <a:chOff x="4080455" y="2213381"/>
                  <a:chExt cx="636573" cy="374705"/>
                </a:xfrm>
              </p:grpSpPr>
              <p:sp>
                <p:nvSpPr>
                  <p:cNvPr id="53" name="Google Shape;551;p10">
                    <a:extLst>
                      <a:ext uri="{FF2B5EF4-FFF2-40B4-BE49-F238E27FC236}">
                        <a16:creationId xmlns:a16="http://schemas.microsoft.com/office/drawing/2014/main" id="{1901B4EC-FAE6-1C5A-771A-CFA363C449BF}"/>
                      </a:ext>
                    </a:extLst>
                  </p:cNvPr>
                  <p:cNvSpPr/>
                  <p:nvPr/>
                </p:nvSpPr>
                <p:spPr>
                  <a:xfrm>
                    <a:off x="4380340" y="2213381"/>
                    <a:ext cx="336688" cy="181101"/>
                  </a:xfrm>
                  <a:custGeom>
                    <a:avLst/>
                    <a:gdLst/>
                    <a:ahLst/>
                    <a:cxnLst/>
                    <a:rect l="l" t="t" r="r" b="b"/>
                    <a:pathLst>
                      <a:path w="19504" h="10491" extrusionOk="0">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4" name="Google Shape;552;p10">
                    <a:extLst>
                      <a:ext uri="{FF2B5EF4-FFF2-40B4-BE49-F238E27FC236}">
                        <a16:creationId xmlns:a16="http://schemas.microsoft.com/office/drawing/2014/main" id="{422B5657-B4E5-3A4C-0D4D-41438B07851B}"/>
                      </a:ext>
                    </a:extLst>
                  </p:cNvPr>
                  <p:cNvSpPr/>
                  <p:nvPr/>
                </p:nvSpPr>
                <p:spPr>
                  <a:xfrm>
                    <a:off x="4080455" y="2285940"/>
                    <a:ext cx="302560" cy="302146"/>
                  </a:xfrm>
                  <a:custGeom>
                    <a:avLst/>
                    <a:gdLst/>
                    <a:ahLst/>
                    <a:cxnLst/>
                    <a:rect l="l" t="t" r="r" b="b"/>
                    <a:pathLst>
                      <a:path w="17527" h="17503" extrusionOk="0">
                        <a:moveTo>
                          <a:pt x="17527" y="1"/>
                        </a:moveTo>
                        <a:lnTo>
                          <a:pt x="1" y="17503"/>
                        </a:lnTo>
                        <a:lnTo>
                          <a:pt x="17527" y="17503"/>
                        </a:lnTo>
                        <a:lnTo>
                          <a:pt x="17527"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41" name="Google Shape;553;p10">
                <a:extLst>
                  <a:ext uri="{FF2B5EF4-FFF2-40B4-BE49-F238E27FC236}">
                    <a16:creationId xmlns:a16="http://schemas.microsoft.com/office/drawing/2014/main" id="{4422193F-8695-9DF7-2151-0F614CDF820F}"/>
                  </a:ext>
                </a:extLst>
              </p:cNvPr>
              <p:cNvGrpSpPr/>
              <p:nvPr/>
            </p:nvGrpSpPr>
            <p:grpSpPr>
              <a:xfrm>
                <a:off x="5909378" y="3494930"/>
                <a:ext cx="311836" cy="355292"/>
                <a:chOff x="4645650" y="3962900"/>
                <a:chExt cx="259950" cy="296175"/>
              </a:xfrm>
            </p:grpSpPr>
            <p:sp>
              <p:nvSpPr>
                <p:cNvPr id="42" name="Google Shape;554;p10">
                  <a:extLst>
                    <a:ext uri="{FF2B5EF4-FFF2-40B4-BE49-F238E27FC236}">
                      <a16:creationId xmlns:a16="http://schemas.microsoft.com/office/drawing/2014/main" id="{63F5C62C-E260-F4D8-2602-D5E1CE3E2CA1}"/>
                    </a:ext>
                  </a:extLst>
                </p:cNvPr>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3" name="Google Shape;555;p10">
                  <a:extLst>
                    <a:ext uri="{FF2B5EF4-FFF2-40B4-BE49-F238E27FC236}">
                      <a16:creationId xmlns:a16="http://schemas.microsoft.com/office/drawing/2014/main" id="{719CFC7C-80C8-0DDD-FEB4-4F08298469EA}"/>
                    </a:ext>
                  </a:extLst>
                </p:cNvPr>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4" name="Google Shape;556;p10">
                  <a:extLst>
                    <a:ext uri="{FF2B5EF4-FFF2-40B4-BE49-F238E27FC236}">
                      <a16:creationId xmlns:a16="http://schemas.microsoft.com/office/drawing/2014/main" id="{ABF38D15-F25C-0F53-69B7-273756145EDB}"/>
                    </a:ext>
                  </a:extLst>
                </p:cNvPr>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5" name="Google Shape;557;p10">
                  <a:extLst>
                    <a:ext uri="{FF2B5EF4-FFF2-40B4-BE49-F238E27FC236}">
                      <a16:creationId xmlns:a16="http://schemas.microsoft.com/office/drawing/2014/main" id="{1C2B35FF-A264-61E9-7CEF-F2843703CFD6}"/>
                    </a:ext>
                  </a:extLst>
                </p:cNvPr>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6" name="Google Shape;558;p10">
                  <a:extLst>
                    <a:ext uri="{FF2B5EF4-FFF2-40B4-BE49-F238E27FC236}">
                      <a16:creationId xmlns:a16="http://schemas.microsoft.com/office/drawing/2014/main" id="{2E0710A2-90F6-AF51-A062-2E2D42F7C248}"/>
                    </a:ext>
                  </a:extLst>
                </p:cNvPr>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7" name="Google Shape;559;p10">
                  <a:extLst>
                    <a:ext uri="{FF2B5EF4-FFF2-40B4-BE49-F238E27FC236}">
                      <a16:creationId xmlns:a16="http://schemas.microsoft.com/office/drawing/2014/main" id="{0509B39A-E5B5-1C89-9E3E-687DFF901AB8}"/>
                    </a:ext>
                  </a:extLst>
                </p:cNvPr>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27" name="Google Shape;560;p10">
              <a:extLst>
                <a:ext uri="{FF2B5EF4-FFF2-40B4-BE49-F238E27FC236}">
                  <a16:creationId xmlns:a16="http://schemas.microsoft.com/office/drawing/2014/main" id="{DC8387E6-CA52-2F26-2165-766844D4EC92}"/>
                </a:ext>
              </a:extLst>
            </p:cNvPr>
            <p:cNvGrpSpPr/>
            <p:nvPr/>
          </p:nvGrpSpPr>
          <p:grpSpPr>
            <a:xfrm>
              <a:off x="5746162" y="3855107"/>
              <a:ext cx="462347" cy="245835"/>
              <a:chOff x="3891558" y="2180494"/>
              <a:chExt cx="346769" cy="184381"/>
            </a:xfrm>
          </p:grpSpPr>
          <p:sp>
            <p:nvSpPr>
              <p:cNvPr id="28" name="Google Shape;561;p10">
                <a:extLst>
                  <a:ext uri="{FF2B5EF4-FFF2-40B4-BE49-F238E27FC236}">
                    <a16:creationId xmlns:a16="http://schemas.microsoft.com/office/drawing/2014/main" id="{80599BC0-3C3B-8533-621A-CFDE396D55A1}"/>
                  </a:ext>
                </a:extLst>
              </p:cNvPr>
              <p:cNvSpPr/>
              <p:nvPr/>
            </p:nvSpPr>
            <p:spPr>
              <a:xfrm>
                <a:off x="3949943" y="2180494"/>
                <a:ext cx="230006" cy="184381"/>
              </a:xfrm>
              <a:custGeom>
                <a:avLst/>
                <a:gdLst/>
                <a:ahLst/>
                <a:cxnLst/>
                <a:rect l="l" t="t" r="r" b="b"/>
                <a:pathLst>
                  <a:path w="13324" h="10681" extrusionOk="0">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9" name="Google Shape;562;p10">
                <a:extLst>
                  <a:ext uri="{FF2B5EF4-FFF2-40B4-BE49-F238E27FC236}">
                    <a16:creationId xmlns:a16="http://schemas.microsoft.com/office/drawing/2014/main" id="{C0C5AAA9-B889-97F2-CE45-66E942346196}"/>
                  </a:ext>
                </a:extLst>
              </p:cNvPr>
              <p:cNvSpPr/>
              <p:nvPr/>
            </p:nvSpPr>
            <p:spPr>
              <a:xfrm>
                <a:off x="4187334" y="2198379"/>
                <a:ext cx="50993" cy="148820"/>
              </a:xfrm>
              <a:custGeom>
                <a:avLst/>
                <a:gdLst/>
                <a:ahLst/>
                <a:cxnLst/>
                <a:rect l="l" t="t" r="r" b="b"/>
                <a:pathLst>
                  <a:path w="2954" h="8621" extrusionOk="0">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0" name="Google Shape;563;p10">
                <a:extLst>
                  <a:ext uri="{FF2B5EF4-FFF2-40B4-BE49-F238E27FC236}">
                    <a16:creationId xmlns:a16="http://schemas.microsoft.com/office/drawing/2014/main" id="{0B0B3F3D-B874-2B06-721E-9B81C0051684}"/>
                  </a:ext>
                </a:extLst>
              </p:cNvPr>
              <p:cNvSpPr/>
              <p:nvPr/>
            </p:nvSpPr>
            <p:spPr>
              <a:xfrm>
                <a:off x="3891558" y="2198379"/>
                <a:ext cx="50993" cy="148820"/>
              </a:xfrm>
              <a:custGeom>
                <a:avLst/>
                <a:gdLst/>
                <a:ahLst/>
                <a:cxnLst/>
                <a:rect l="l" t="t" r="r" b="b"/>
                <a:pathLst>
                  <a:path w="2954" h="8621" extrusionOk="0">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spTree>
    <p:extLst>
      <p:ext uri="{BB962C8B-B14F-4D97-AF65-F5344CB8AC3E}">
        <p14:creationId xmlns:p14="http://schemas.microsoft.com/office/powerpoint/2010/main" val="2251008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DBBD4-620D-8E56-D53B-31B38304EDA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48B169B-2850-9CC8-9F33-1C5501D16B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Google Shape;125;p3">
            <a:extLst>
              <a:ext uri="{FF2B5EF4-FFF2-40B4-BE49-F238E27FC236}">
                <a16:creationId xmlns:a16="http://schemas.microsoft.com/office/drawing/2014/main" id="{9B613F56-FD6D-5831-552E-F4AF0AABAA3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4W1H</a:t>
            </a:r>
            <a:endParaRPr dirty="0"/>
          </a:p>
        </p:txBody>
      </p:sp>
      <p:sp>
        <p:nvSpPr>
          <p:cNvPr id="5" name="Google Shape;125;p3">
            <a:extLst>
              <a:ext uri="{FF2B5EF4-FFF2-40B4-BE49-F238E27FC236}">
                <a16:creationId xmlns:a16="http://schemas.microsoft.com/office/drawing/2014/main" id="{F7076416-7623-0980-E438-26D7B8B56AE0}"/>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600" b="1" dirty="0">
                <a:latin typeface="Times New Roman" panose="02020603050405020304" pitchFamily="18" charset="0"/>
                <a:ea typeface="Verdana" panose="020B0604030504040204" pitchFamily="34" charset="0"/>
                <a:cs typeface="Times New Roman" panose="02020603050405020304" pitchFamily="18" charset="0"/>
              </a:rPr>
              <a:t>Why: </a:t>
            </a:r>
            <a:r>
              <a:rPr lang="en-US" sz="1600" dirty="0">
                <a:latin typeface="Times New Roman" panose="02020603050405020304" pitchFamily="18" charset="0"/>
                <a:ea typeface="Verdana" panose="020B0604030504040204" pitchFamily="34" charset="0"/>
                <a:cs typeface="Times New Roman" panose="02020603050405020304" pitchFamily="18" charset="0"/>
              </a:rPr>
              <a:t>Bilevel 2D histogram-based image segmentation utilizes the joint distribution of pixel intensities to divide an image into distinct regions based on intensity relationships. This method is effective when intensity distributions are well-separated, allowing for clear and intuitive segmentation.</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r>
              <a:rPr lang="en-IN" sz="1600" b="1" dirty="0">
                <a:latin typeface="Times New Roman" panose="02020603050405020304" pitchFamily="18" charset="0"/>
                <a:ea typeface="Verdana" panose="020B0604030504040204" pitchFamily="34" charset="0"/>
                <a:cs typeface="Times New Roman" panose="02020603050405020304" pitchFamily="18" charset="0"/>
              </a:rPr>
              <a:t>What:  </a:t>
            </a:r>
            <a:r>
              <a:rPr lang="en-US" sz="1600" dirty="0">
                <a:latin typeface="Times New Roman" panose="02020603050405020304" pitchFamily="18" charset="0"/>
                <a:ea typeface="Verdana" panose="020B0604030504040204" pitchFamily="34" charset="0"/>
                <a:cs typeface="Times New Roman" panose="02020603050405020304" pitchFamily="18" charset="0"/>
              </a:rPr>
              <a:t>Bilevel 2D histogram-based image segmentation involves assessing threshold accuracy, performance metrics, and handling challenges like noise and complexity. Its effectiveness is evident in fields like medical imaging, remote sensing, and industrial inspection.</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r>
              <a:rPr lang="en-IN" sz="1600" b="1" dirty="0">
                <a:latin typeface="Times New Roman" panose="02020603050405020304" pitchFamily="18" charset="0"/>
                <a:ea typeface="Verdana" panose="020B0604030504040204" pitchFamily="34" charset="0"/>
                <a:cs typeface="Times New Roman" panose="02020603050405020304" pitchFamily="18" charset="0"/>
              </a:rPr>
              <a:t>When: </a:t>
            </a:r>
            <a:r>
              <a:rPr lang="en-US" sz="1600" dirty="0">
                <a:latin typeface="Times New Roman" panose="02020603050405020304" pitchFamily="18" charset="0"/>
                <a:ea typeface="Verdana" panose="020B0604030504040204" pitchFamily="34" charset="0"/>
                <a:cs typeface="Times New Roman" panose="02020603050405020304" pitchFamily="18" charset="0"/>
              </a:rPr>
              <a:t>Analyzing bilevel 2D histogram-based image segmentation involves preparing images, analyzing the histogram, applying thresholds, and evaluating results. This ensures accurate and effective segmentation across diverse applications.</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r>
              <a:rPr lang="en-IN" sz="1600" b="1" dirty="0">
                <a:latin typeface="Times New Roman" panose="02020603050405020304" pitchFamily="18" charset="0"/>
                <a:ea typeface="Verdana" panose="020B0604030504040204" pitchFamily="34" charset="0"/>
                <a:cs typeface="Times New Roman" panose="02020603050405020304" pitchFamily="18" charset="0"/>
              </a:rPr>
              <a:t>Where: </a:t>
            </a:r>
            <a:r>
              <a:rPr lang="en-US" sz="1600" dirty="0">
                <a:latin typeface="Times New Roman" panose="02020603050405020304" pitchFamily="18" charset="0"/>
                <a:ea typeface="Verdana" panose="020B0604030504040204" pitchFamily="34" charset="0"/>
                <a:cs typeface="Times New Roman" panose="02020603050405020304" pitchFamily="18" charset="0"/>
              </a:rPr>
              <a:t>Bilevel 2D histogram-based image segmentation is used in medical imaging, remote sensing, and industrial inspection to distinguish regions based on intensity distributions. It effectively separates distinct areas by analyzing pixel intensity relationships</a:t>
            </a:r>
            <a:r>
              <a:rPr lang="en-US" sz="1600" b="1" dirty="0">
                <a:latin typeface="Times New Roman" panose="02020603050405020304" pitchFamily="18" charset="0"/>
                <a:ea typeface="Verdana" panose="020B0604030504040204" pitchFamily="34" charset="0"/>
                <a:cs typeface="Times New Roman" panose="02020603050405020304" pitchFamily="18" charset="0"/>
              </a:rPr>
              <a:t>.</a:t>
            </a:r>
          </a:p>
          <a:p>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r>
              <a:rPr lang="en-US" sz="1600" b="1" dirty="0">
                <a:latin typeface="Times New Roman" panose="02020603050405020304" pitchFamily="18" charset="0"/>
                <a:ea typeface="Verdana" panose="020B0604030504040204" pitchFamily="34" charset="0"/>
                <a:cs typeface="Times New Roman" panose="02020603050405020304" pitchFamily="18" charset="0"/>
              </a:rPr>
              <a:t>How:  </a:t>
            </a:r>
            <a:r>
              <a:rPr lang="en-US" sz="1600" dirty="0">
                <a:latin typeface="Times New Roman" panose="02020603050405020304" pitchFamily="18" charset="0"/>
                <a:ea typeface="Verdana" panose="020B0604030504040204" pitchFamily="34" charset="0"/>
                <a:cs typeface="Times New Roman" panose="02020603050405020304" pitchFamily="18" charset="0"/>
              </a:rPr>
              <a:t>Bilevel 2D histogram-based image segmentation involves generating a 2D histogram to visualize pixel intensity distributions and applying two thresholds to classify pixels into distinct regions. This approach segments images by exploiting intensity relationships to differentiate between regions.</a:t>
            </a:r>
          </a:p>
          <a:p>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r>
              <a:rPr lang="en-IN" sz="1600" b="1" dirty="0">
                <a:latin typeface="Times New Roman" panose="02020603050405020304" pitchFamily="18" charset="0"/>
                <a:ea typeface="Verdana" panose="020B0604030504040204" pitchFamily="34" charset="0"/>
                <a:cs typeface="Times New Roman" panose="02020603050405020304" pitchFamily="18" charset="0"/>
              </a:rPr>
              <a:t>Refined Objective: </a:t>
            </a:r>
            <a:r>
              <a:rPr lang="en-US" sz="1600" dirty="0">
                <a:latin typeface="Times New Roman" panose="02020603050405020304" pitchFamily="18" charset="0"/>
                <a:ea typeface="Verdana" panose="020B0604030504040204" pitchFamily="34" charset="0"/>
                <a:cs typeface="Times New Roman" panose="02020603050405020304" pitchFamily="18" charset="0"/>
              </a:rPr>
              <a:t>Redefined objects analysis in bilevel 2D histogram-based image segmentation involves refining histogram analysis, applying advanced thresholding and segmentation methods, and enhancing results through post-processing. This approach ensures more accurate and meaningful object detection and delineation.</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1580591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1078</TotalTime>
  <Words>1988</Words>
  <Application>Microsoft Office PowerPoint</Application>
  <PresentationFormat>Widescreen</PresentationFormat>
  <Paragraphs>292</Paragraphs>
  <Slides>17</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Roboto</vt:lpstr>
      <vt:lpstr>Fira Sans Extra Condensed Medium</vt:lpstr>
      <vt:lpstr>Arial</vt:lpstr>
      <vt:lpstr>Verdana</vt:lpstr>
      <vt:lpstr>Montserrat</vt:lpstr>
      <vt:lpstr>Montserrat Medium</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Aisswaria Zacharias</dc:creator>
  <cp:lastModifiedBy>322010401052 balu</cp:lastModifiedBy>
  <cp:revision>19</cp:revision>
  <dcterms:created xsi:type="dcterms:W3CDTF">2021-01-07T12:40:50Z</dcterms:created>
  <dcterms:modified xsi:type="dcterms:W3CDTF">2024-10-22T14:19:25Z</dcterms:modified>
</cp:coreProperties>
</file>