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e97d17de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e97d17de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e97d17de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e97d17de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e97d17de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ae97d17de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e97d17d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e97d17d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ae97d17d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ae97d17d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e97d17d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e97d17d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e97d17de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e97d17de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e97d17de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e97d17de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19d3dfb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19d3dfb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e97d17de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e97d17de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e97d17de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e97d17de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youtube.com/watch?v=lPnQVrzgC-M&amp;t=1126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22400" y="626075"/>
            <a:ext cx="82992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600">
                <a:latin typeface="Times New Roman"/>
                <a:ea typeface="Times New Roman"/>
                <a:cs typeface="Times New Roman"/>
                <a:sym typeface="Times New Roman"/>
              </a:rPr>
              <a:t>16x16  SRAM MEMORY                ARRAY DESIGN</a:t>
            </a:r>
            <a:endParaRPr sz="4600">
              <a:latin typeface="Times New Roman"/>
              <a:ea typeface="Times New Roman"/>
              <a:cs typeface="Times New Roman"/>
              <a:sym typeface="Times New Roman"/>
            </a:endParaRPr>
          </a:p>
        </p:txBody>
      </p:sp>
      <p:sp>
        <p:nvSpPr>
          <p:cNvPr id="55" name="Google Shape;55;p13"/>
          <p:cNvSpPr txBox="1"/>
          <p:nvPr>
            <p:ph idx="1" type="subTitle"/>
          </p:nvPr>
        </p:nvSpPr>
        <p:spPr>
          <a:xfrm>
            <a:off x="5683550" y="3817675"/>
            <a:ext cx="8520600" cy="792600"/>
          </a:xfrm>
          <a:prstGeom prst="rect">
            <a:avLst/>
          </a:prstGeom>
        </p:spPr>
        <p:txBody>
          <a:bodyPr anchorCtr="0" anchor="t" bIns="91425" lIns="91425" spcFirstLastPara="1" rIns="91425" wrap="square" tIns="91425">
            <a:noAutofit/>
          </a:bodyPr>
          <a:lstStyle/>
          <a:p>
            <a:pPr indent="0" lvl="0" marL="0" rtl="0" algn="just">
              <a:lnSpc>
                <a:spcPct val="80000"/>
              </a:lnSpc>
              <a:spcBef>
                <a:spcPts val="0"/>
              </a:spcBef>
              <a:spcAft>
                <a:spcPts val="0"/>
              </a:spcAft>
              <a:buSzPts val="440"/>
              <a:buNone/>
            </a:pPr>
            <a:r>
              <a:rPr lang="en" sz="1620">
                <a:latin typeface="Times New Roman"/>
                <a:ea typeface="Times New Roman"/>
                <a:cs typeface="Times New Roman"/>
                <a:sym typeface="Times New Roman"/>
              </a:rPr>
              <a:t>BY</a:t>
            </a:r>
            <a:endParaRPr sz="1620">
              <a:latin typeface="Times New Roman"/>
              <a:ea typeface="Times New Roman"/>
              <a:cs typeface="Times New Roman"/>
              <a:sym typeface="Times New Roman"/>
            </a:endParaRPr>
          </a:p>
          <a:p>
            <a:pPr indent="0" lvl="0" marL="0" rtl="0" algn="just">
              <a:lnSpc>
                <a:spcPct val="80000"/>
              </a:lnSpc>
              <a:spcBef>
                <a:spcPts val="0"/>
              </a:spcBef>
              <a:spcAft>
                <a:spcPts val="0"/>
              </a:spcAft>
              <a:buSzPts val="440"/>
              <a:buNone/>
            </a:pPr>
            <a:r>
              <a:rPr lang="en" sz="1620">
                <a:latin typeface="Times New Roman"/>
                <a:ea typeface="Times New Roman"/>
                <a:cs typeface="Times New Roman"/>
                <a:sym typeface="Times New Roman"/>
              </a:rPr>
              <a:t>Venkata Saket Ram(EE19B043)</a:t>
            </a:r>
            <a:endParaRPr sz="1620">
              <a:latin typeface="Times New Roman"/>
              <a:ea typeface="Times New Roman"/>
              <a:cs typeface="Times New Roman"/>
              <a:sym typeface="Times New Roman"/>
            </a:endParaRPr>
          </a:p>
          <a:p>
            <a:pPr indent="0" lvl="0" marL="0" rtl="0" algn="just">
              <a:lnSpc>
                <a:spcPct val="80000"/>
              </a:lnSpc>
              <a:spcBef>
                <a:spcPts val="0"/>
              </a:spcBef>
              <a:spcAft>
                <a:spcPts val="0"/>
              </a:spcAft>
              <a:buSzPts val="440"/>
              <a:buNone/>
            </a:pPr>
            <a:r>
              <a:rPr lang="en" sz="1620">
                <a:latin typeface="Times New Roman"/>
                <a:ea typeface="Times New Roman"/>
                <a:cs typeface="Times New Roman"/>
                <a:sym typeface="Times New Roman"/>
              </a:rPr>
              <a:t>M.Suchithra(EE19B047)</a:t>
            </a:r>
            <a:endParaRPr sz="1620">
              <a:latin typeface="Times New Roman"/>
              <a:ea typeface="Times New Roman"/>
              <a:cs typeface="Times New Roman"/>
              <a:sym typeface="Times New Roman"/>
            </a:endParaRPr>
          </a:p>
          <a:p>
            <a:pPr indent="0" lvl="0" marL="0" rtl="0" algn="just">
              <a:lnSpc>
                <a:spcPct val="80000"/>
              </a:lnSpc>
              <a:spcBef>
                <a:spcPts val="0"/>
              </a:spcBef>
              <a:spcAft>
                <a:spcPts val="0"/>
              </a:spcAft>
              <a:buSzPts val="440"/>
              <a:buNone/>
            </a:pPr>
            <a:r>
              <a:rPr lang="en" sz="1620">
                <a:latin typeface="Times New Roman"/>
                <a:ea typeface="Times New Roman"/>
                <a:cs typeface="Times New Roman"/>
                <a:sym typeface="Times New Roman"/>
              </a:rPr>
              <a:t>Surya Pratap(EE19B049)</a:t>
            </a:r>
            <a:endParaRPr sz="162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158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Write operation in Q1 cell</a:t>
            </a:r>
            <a:endParaRPr b="1">
              <a:latin typeface="Times New Roman"/>
              <a:ea typeface="Times New Roman"/>
              <a:cs typeface="Times New Roman"/>
              <a:sym typeface="Times New Roman"/>
            </a:endParaRPr>
          </a:p>
        </p:txBody>
      </p:sp>
      <p:sp>
        <p:nvSpPr>
          <p:cNvPr id="153" name="Google Shape;15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2"/>
          <p:cNvPicPr preferRelativeResize="0"/>
          <p:nvPr/>
        </p:nvPicPr>
        <p:blipFill>
          <a:blip r:embed="rId3">
            <a:alphaModFix/>
          </a:blip>
          <a:stretch>
            <a:fillRect/>
          </a:stretch>
        </p:blipFill>
        <p:spPr>
          <a:xfrm>
            <a:off x="338525" y="1002525"/>
            <a:ext cx="8466926" cy="345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Read operation in Q1 cell:</a:t>
            </a:r>
            <a:endParaRPr b="1">
              <a:latin typeface="Times New Roman"/>
              <a:ea typeface="Times New Roman"/>
              <a:cs typeface="Times New Roman"/>
              <a:sym typeface="Times New Roman"/>
            </a:endParaRPr>
          </a:p>
        </p:txBody>
      </p:sp>
      <p:pic>
        <p:nvPicPr>
          <p:cNvPr id="160" name="Google Shape;160;p23"/>
          <p:cNvPicPr preferRelativeResize="0"/>
          <p:nvPr/>
        </p:nvPicPr>
        <p:blipFill>
          <a:blip r:embed="rId3">
            <a:alphaModFix/>
          </a:blip>
          <a:stretch>
            <a:fillRect/>
          </a:stretch>
        </p:blipFill>
        <p:spPr>
          <a:xfrm>
            <a:off x="399925" y="1209925"/>
            <a:ext cx="8166398" cy="3708899"/>
          </a:xfrm>
          <a:prstGeom prst="rect">
            <a:avLst/>
          </a:prstGeom>
          <a:noFill/>
          <a:ln>
            <a:noFill/>
          </a:ln>
        </p:spPr>
      </p:pic>
      <p:sp>
        <p:nvSpPr>
          <p:cNvPr id="161" name="Google Shape;161;p23"/>
          <p:cNvSpPr txBox="1"/>
          <p:nvPr/>
        </p:nvSpPr>
        <p:spPr>
          <a:xfrm>
            <a:off x="4374500" y="809725"/>
            <a:ext cx="83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V(BL)</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2484150" y="1412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6000">
                <a:latin typeface="Times New Roman"/>
                <a:ea typeface="Times New Roman"/>
                <a:cs typeface="Times New Roman"/>
                <a:sym typeface="Times New Roman"/>
              </a:rPr>
              <a:t>Thank you</a:t>
            </a:r>
            <a:endParaRPr b="1" sz="6000">
              <a:latin typeface="Times New Roman"/>
              <a:ea typeface="Times New Roman"/>
              <a:cs typeface="Times New Roman"/>
              <a:sym typeface="Times New Roman"/>
            </a:endParaRPr>
          </a:p>
        </p:txBody>
      </p:sp>
      <p:sp>
        <p:nvSpPr>
          <p:cNvPr id="167" name="Google Shape;167;p24"/>
          <p:cNvSpPr txBox="1"/>
          <p:nvPr>
            <p:ph idx="1" type="body"/>
          </p:nvPr>
        </p:nvSpPr>
        <p:spPr>
          <a:xfrm>
            <a:off x="104325" y="321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 S. Hemanth Kumar and B. S. Kariyappa, "Design and Power Analysis of 16×16 SRAM Array Employing 7T I-LSVL," 2018 3rd IEEE International Conference on Recent Trends in Electronics, Information &amp; Communication Technology (RTEICT), 2018, pp. 319-322, doi: 10.1109/RTEICT42901.2018.9012414.</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u="sng">
                <a:solidFill>
                  <a:schemeClr val="hlink"/>
                </a:solidFill>
                <a:latin typeface="Times New Roman"/>
                <a:ea typeface="Times New Roman"/>
                <a:cs typeface="Times New Roman"/>
                <a:sym typeface="Times New Roman"/>
                <a:hlinkClick r:id="rId3"/>
              </a:rPr>
              <a:t>https://www.youtube.com/watch?v=lPnQVrzgC-M&amp;t=1126s</a:t>
            </a:r>
            <a:endParaRPr sz="12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6T SRAM CELL:</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dk1"/>
                </a:solidFill>
                <a:latin typeface="Times New Roman"/>
                <a:ea typeface="Times New Roman"/>
                <a:cs typeface="Times New Roman"/>
                <a:sym typeface="Times New Roman"/>
              </a:rPr>
              <a:t>Schematic:</a:t>
            </a:r>
            <a:endParaRPr b="1" sz="19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Designed 6T SRAM</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400">
                <a:solidFill>
                  <a:schemeClr val="dk1"/>
                </a:solidFill>
                <a:latin typeface="Times New Roman"/>
                <a:ea typeface="Times New Roman"/>
                <a:cs typeface="Times New Roman"/>
                <a:sym typeface="Times New Roman"/>
              </a:rPr>
              <a:t>Cell in LTSPICE using </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400">
                <a:solidFill>
                  <a:schemeClr val="dk1"/>
                </a:solidFill>
                <a:latin typeface="Times New Roman"/>
                <a:ea typeface="Times New Roman"/>
                <a:cs typeface="Times New Roman"/>
                <a:sym typeface="Times New Roman"/>
              </a:rPr>
              <a:t>45nm pmos and nmos </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400">
                <a:solidFill>
                  <a:schemeClr val="dk1"/>
                </a:solidFill>
                <a:latin typeface="Times New Roman"/>
                <a:ea typeface="Times New Roman"/>
                <a:cs typeface="Times New Roman"/>
                <a:sym typeface="Times New Roman"/>
              </a:rPr>
              <a:t>t</a:t>
            </a:r>
            <a:r>
              <a:rPr lang="en" sz="1400">
                <a:solidFill>
                  <a:schemeClr val="dk1"/>
                </a:solidFill>
                <a:latin typeface="Times New Roman"/>
                <a:ea typeface="Times New Roman"/>
                <a:cs typeface="Times New Roman"/>
                <a:sym typeface="Times New Roman"/>
              </a:rPr>
              <a:t>echnology.</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 this design </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400">
                <a:solidFill>
                  <a:schemeClr val="dk1"/>
                </a:solidFill>
                <a:latin typeface="Times New Roman"/>
                <a:ea typeface="Times New Roman"/>
                <a:cs typeface="Times New Roman"/>
                <a:sym typeface="Times New Roman"/>
              </a:rPr>
              <a:t>PDN&gt;Access&gt;PUN.</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Beta </a:t>
            </a:r>
            <a:r>
              <a:rPr lang="en" sz="1400">
                <a:solidFill>
                  <a:schemeClr val="dk1"/>
                </a:solidFill>
                <a:latin typeface="Times New Roman"/>
                <a:ea typeface="Times New Roman"/>
                <a:cs typeface="Times New Roman"/>
                <a:sym typeface="Times New Roman"/>
              </a:rPr>
              <a:t>ratio</a:t>
            </a:r>
            <a:r>
              <a:rPr lang="en" sz="1400">
                <a:solidFill>
                  <a:schemeClr val="dk1"/>
                </a:solidFill>
                <a:latin typeface="Times New Roman"/>
                <a:ea typeface="Times New Roman"/>
                <a:cs typeface="Times New Roman"/>
                <a:sym typeface="Times New Roman"/>
              </a:rPr>
              <a:t>:2</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Gamma ratio:0.66</a:t>
            </a:r>
            <a:endParaRPr sz="1400">
              <a:solidFill>
                <a:schemeClr val="dk1"/>
              </a:solidFill>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2567425" y="1486050"/>
            <a:ext cx="6576575" cy="3132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Symbol for 6T SRAM CELL:</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8" name="Google Shape;68;p15"/>
          <p:cNvPicPr preferRelativeResize="0"/>
          <p:nvPr/>
        </p:nvPicPr>
        <p:blipFill>
          <a:blip r:embed="rId3">
            <a:alphaModFix/>
          </a:blip>
          <a:stretch>
            <a:fillRect/>
          </a:stretch>
        </p:blipFill>
        <p:spPr>
          <a:xfrm>
            <a:off x="2913050" y="1520700"/>
            <a:ext cx="3406775" cy="3151400"/>
          </a:xfrm>
          <a:prstGeom prst="rect">
            <a:avLst/>
          </a:prstGeom>
          <a:noFill/>
          <a:ln>
            <a:noFill/>
          </a:ln>
        </p:spPr>
      </p:pic>
      <p:sp>
        <p:nvSpPr>
          <p:cNvPr id="69" name="Google Shape;69;p15"/>
          <p:cNvSpPr txBox="1"/>
          <p:nvPr/>
        </p:nvSpPr>
        <p:spPr>
          <a:xfrm>
            <a:off x="4323950" y="1560200"/>
            <a:ext cx="13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WL</a:t>
            </a:r>
            <a:endParaRPr/>
          </a:p>
        </p:txBody>
      </p:sp>
      <p:sp>
        <p:nvSpPr>
          <p:cNvPr id="70" name="Google Shape;70;p15"/>
          <p:cNvSpPr txBox="1"/>
          <p:nvPr/>
        </p:nvSpPr>
        <p:spPr>
          <a:xfrm>
            <a:off x="3026550" y="2843925"/>
            <a:ext cx="85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BL</a:t>
            </a:r>
            <a:endParaRPr/>
          </a:p>
          <a:p>
            <a:pPr indent="0" lvl="0" marL="0" rtl="0" algn="l">
              <a:spcBef>
                <a:spcPts val="0"/>
              </a:spcBef>
              <a:spcAft>
                <a:spcPts val="0"/>
              </a:spcAft>
              <a:buNone/>
            </a:pPr>
            <a:r>
              <a:t/>
            </a:r>
            <a:endParaRPr/>
          </a:p>
        </p:txBody>
      </p:sp>
      <p:sp>
        <p:nvSpPr>
          <p:cNvPr id="71" name="Google Shape;71;p15"/>
          <p:cNvSpPr txBox="1"/>
          <p:nvPr/>
        </p:nvSpPr>
        <p:spPr>
          <a:xfrm>
            <a:off x="5696450" y="2880275"/>
            <a:ext cx="198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BLB</a:t>
            </a:r>
            <a:endParaRPr/>
          </a:p>
          <a:p>
            <a:pPr indent="0" lvl="0" marL="0" rtl="0" algn="l">
              <a:spcBef>
                <a:spcPts val="0"/>
              </a:spcBef>
              <a:spcAft>
                <a:spcPts val="0"/>
              </a:spcAft>
              <a:buNone/>
            </a:pPr>
            <a:r>
              <a:t/>
            </a:r>
            <a:endParaRPr/>
          </a:p>
        </p:txBody>
      </p:sp>
      <p:sp>
        <p:nvSpPr>
          <p:cNvPr id="72" name="Google Shape;72;p15"/>
          <p:cNvSpPr txBox="1"/>
          <p:nvPr/>
        </p:nvSpPr>
        <p:spPr>
          <a:xfrm>
            <a:off x="5696450" y="3545025"/>
            <a:ext cx="32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Q</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65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SENSE AMPLIFIER:</a:t>
            </a:r>
            <a:endParaRPr b="1">
              <a:latin typeface="Times New Roman"/>
              <a:ea typeface="Times New Roman"/>
              <a:cs typeface="Times New Roman"/>
              <a:sym typeface="Times New Roman"/>
            </a:endParaRPr>
          </a:p>
        </p:txBody>
      </p:sp>
      <p:sp>
        <p:nvSpPr>
          <p:cNvPr id="78" name="Google Shape;78;p16"/>
          <p:cNvSpPr txBox="1"/>
          <p:nvPr>
            <p:ph idx="1" type="body"/>
          </p:nvPr>
        </p:nvSpPr>
        <p:spPr>
          <a:xfrm>
            <a:off x="311700" y="582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Schematic</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375225" y="1031399"/>
            <a:ext cx="4268000" cy="3174375"/>
          </a:xfrm>
          <a:prstGeom prst="rect">
            <a:avLst/>
          </a:prstGeom>
          <a:noFill/>
          <a:ln>
            <a:noFill/>
          </a:ln>
        </p:spPr>
      </p:pic>
      <p:pic>
        <p:nvPicPr>
          <p:cNvPr id="80" name="Google Shape;80;p16"/>
          <p:cNvPicPr preferRelativeResize="0"/>
          <p:nvPr/>
        </p:nvPicPr>
        <p:blipFill>
          <a:blip r:embed="rId4">
            <a:alphaModFix/>
          </a:blip>
          <a:stretch>
            <a:fillRect/>
          </a:stretch>
        </p:blipFill>
        <p:spPr>
          <a:xfrm>
            <a:off x="5711772" y="1141235"/>
            <a:ext cx="2898975" cy="2299675"/>
          </a:xfrm>
          <a:prstGeom prst="rect">
            <a:avLst/>
          </a:prstGeom>
          <a:noFill/>
          <a:ln>
            <a:noFill/>
          </a:ln>
        </p:spPr>
      </p:pic>
      <p:sp>
        <p:nvSpPr>
          <p:cNvPr id="81" name="Google Shape;81;p16"/>
          <p:cNvSpPr txBox="1"/>
          <p:nvPr/>
        </p:nvSpPr>
        <p:spPr>
          <a:xfrm>
            <a:off x="5954425" y="582875"/>
            <a:ext cx="220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Symbol</a:t>
            </a:r>
            <a:endParaRPr>
              <a:latin typeface="Times New Roman"/>
              <a:ea typeface="Times New Roman"/>
              <a:cs typeface="Times New Roman"/>
              <a:sym typeface="Times New Roman"/>
            </a:endParaRPr>
          </a:p>
        </p:txBody>
      </p:sp>
      <p:sp>
        <p:nvSpPr>
          <p:cNvPr id="82" name="Google Shape;82;p16"/>
          <p:cNvSpPr txBox="1"/>
          <p:nvPr/>
        </p:nvSpPr>
        <p:spPr>
          <a:xfrm>
            <a:off x="7030825" y="1141225"/>
            <a:ext cx="8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BIT BAR</a:t>
            </a:r>
            <a:endParaRPr/>
          </a:p>
        </p:txBody>
      </p:sp>
      <p:sp>
        <p:nvSpPr>
          <p:cNvPr id="83" name="Google Shape;83;p16"/>
          <p:cNvSpPr txBox="1"/>
          <p:nvPr/>
        </p:nvSpPr>
        <p:spPr>
          <a:xfrm>
            <a:off x="7139425" y="3120425"/>
            <a:ext cx="10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BIT</a:t>
            </a:r>
            <a:endParaRPr/>
          </a:p>
        </p:txBody>
      </p:sp>
      <p:sp>
        <p:nvSpPr>
          <p:cNvPr id="84" name="Google Shape;84;p16"/>
          <p:cNvSpPr txBox="1"/>
          <p:nvPr/>
        </p:nvSpPr>
        <p:spPr>
          <a:xfrm>
            <a:off x="4694775" y="1813313"/>
            <a:ext cx="101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 BAR</a:t>
            </a:r>
            <a:endParaRPr>
              <a:solidFill>
                <a:schemeClr val="dk1"/>
              </a:solidFill>
            </a:endParaRPr>
          </a:p>
        </p:txBody>
      </p:sp>
      <p:sp>
        <p:nvSpPr>
          <p:cNvPr id="85" name="Google Shape;85;p16"/>
          <p:cNvSpPr txBox="1"/>
          <p:nvPr/>
        </p:nvSpPr>
        <p:spPr>
          <a:xfrm>
            <a:off x="4829775" y="2332150"/>
            <a:ext cx="93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a:t>
            </a:r>
            <a:endParaRPr>
              <a:solidFill>
                <a:schemeClr val="dk1"/>
              </a:solidFill>
            </a:endParaRPr>
          </a:p>
        </p:txBody>
      </p:sp>
      <p:sp>
        <p:nvSpPr>
          <p:cNvPr id="86" name="Google Shape;86;p16"/>
          <p:cNvSpPr txBox="1"/>
          <p:nvPr/>
        </p:nvSpPr>
        <p:spPr>
          <a:xfrm>
            <a:off x="291300" y="4404950"/>
            <a:ext cx="856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Above schematic is latch based sense amplifier,because it consumes low power and it has no static power dissipation we have used this in our design.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PRECHARGER</a:t>
            </a:r>
            <a:endParaRPr b="1" sz="2466">
              <a:latin typeface="Times New Roman"/>
              <a:ea typeface="Times New Roman"/>
              <a:cs typeface="Times New Roman"/>
              <a:sym typeface="Times New Roman"/>
            </a:endParaRPr>
          </a:p>
        </p:txBody>
      </p:sp>
      <p:pic>
        <p:nvPicPr>
          <p:cNvPr id="92" name="Google Shape;92;p17"/>
          <p:cNvPicPr preferRelativeResize="0"/>
          <p:nvPr/>
        </p:nvPicPr>
        <p:blipFill>
          <a:blip r:embed="rId3">
            <a:alphaModFix/>
          </a:blip>
          <a:stretch>
            <a:fillRect/>
          </a:stretch>
        </p:blipFill>
        <p:spPr>
          <a:xfrm>
            <a:off x="311700" y="1227350"/>
            <a:ext cx="4181300" cy="2688800"/>
          </a:xfrm>
          <a:prstGeom prst="rect">
            <a:avLst/>
          </a:prstGeom>
          <a:noFill/>
          <a:ln>
            <a:noFill/>
          </a:ln>
        </p:spPr>
      </p:pic>
      <p:pic>
        <p:nvPicPr>
          <p:cNvPr id="93" name="Google Shape;93;p17"/>
          <p:cNvPicPr preferRelativeResize="0"/>
          <p:nvPr/>
        </p:nvPicPr>
        <p:blipFill>
          <a:blip r:embed="rId4">
            <a:alphaModFix/>
          </a:blip>
          <a:stretch>
            <a:fillRect/>
          </a:stretch>
        </p:blipFill>
        <p:spPr>
          <a:xfrm>
            <a:off x="4944425" y="1545621"/>
            <a:ext cx="3947124" cy="2052250"/>
          </a:xfrm>
          <a:prstGeom prst="rect">
            <a:avLst/>
          </a:prstGeom>
          <a:noFill/>
          <a:ln>
            <a:noFill/>
          </a:ln>
        </p:spPr>
      </p:pic>
      <p:sp>
        <p:nvSpPr>
          <p:cNvPr id="94" name="Google Shape;94;p17"/>
          <p:cNvSpPr txBox="1"/>
          <p:nvPr/>
        </p:nvSpPr>
        <p:spPr>
          <a:xfrm>
            <a:off x="6290200" y="1491075"/>
            <a:ext cx="14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PRECHARGE</a:t>
            </a:r>
            <a:endParaRPr/>
          </a:p>
        </p:txBody>
      </p:sp>
      <p:sp>
        <p:nvSpPr>
          <p:cNvPr id="95" name="Google Shape;95;p17"/>
          <p:cNvSpPr txBox="1"/>
          <p:nvPr/>
        </p:nvSpPr>
        <p:spPr>
          <a:xfrm>
            <a:off x="4631250" y="2350175"/>
            <a:ext cx="4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BL</a:t>
            </a:r>
            <a:endParaRPr>
              <a:solidFill>
                <a:schemeClr val="dk1"/>
              </a:solidFill>
            </a:endParaRPr>
          </a:p>
        </p:txBody>
      </p:sp>
      <p:sp>
        <p:nvSpPr>
          <p:cNvPr id="96" name="Google Shape;96;p17"/>
          <p:cNvSpPr txBox="1"/>
          <p:nvPr/>
        </p:nvSpPr>
        <p:spPr>
          <a:xfrm>
            <a:off x="8166400" y="2616800"/>
            <a:ext cx="9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BL BAR</a:t>
            </a:r>
            <a:endParaRPr/>
          </a:p>
        </p:txBody>
      </p:sp>
      <p:sp>
        <p:nvSpPr>
          <p:cNvPr id="97" name="Google Shape;97;p17"/>
          <p:cNvSpPr txBox="1"/>
          <p:nvPr/>
        </p:nvSpPr>
        <p:spPr>
          <a:xfrm>
            <a:off x="444375" y="4236250"/>
            <a:ext cx="830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It will precharge both bit line and bit line bar to VDD,after which once word signal is high we can perform read operation using sense amplifier</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168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WRITE DRIVER CIRCUIT:</a:t>
            </a:r>
            <a:endParaRPr b="1">
              <a:latin typeface="Times New Roman"/>
              <a:ea typeface="Times New Roman"/>
              <a:cs typeface="Times New Roman"/>
              <a:sym typeface="Times New Roman"/>
            </a:endParaRPr>
          </a:p>
        </p:txBody>
      </p:sp>
      <p:sp>
        <p:nvSpPr>
          <p:cNvPr id="103" name="Google Shape;103;p18"/>
          <p:cNvSpPr txBox="1"/>
          <p:nvPr>
            <p:ph idx="1" type="body"/>
          </p:nvPr>
        </p:nvSpPr>
        <p:spPr>
          <a:xfrm>
            <a:off x="311700" y="678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Schematic</a:t>
            </a:r>
            <a:endParaRPr>
              <a:solidFill>
                <a:schemeClr val="dk1"/>
              </a:solidFill>
              <a:latin typeface="Times New Roman"/>
              <a:ea typeface="Times New Roman"/>
              <a:cs typeface="Times New Roman"/>
              <a:sym typeface="Times New Roman"/>
            </a:endParaRPr>
          </a:p>
        </p:txBody>
      </p:sp>
      <p:pic>
        <p:nvPicPr>
          <p:cNvPr id="104" name="Google Shape;104;p18"/>
          <p:cNvPicPr preferRelativeResize="0"/>
          <p:nvPr/>
        </p:nvPicPr>
        <p:blipFill>
          <a:blip r:embed="rId3">
            <a:alphaModFix/>
          </a:blip>
          <a:stretch>
            <a:fillRect/>
          </a:stretch>
        </p:blipFill>
        <p:spPr>
          <a:xfrm>
            <a:off x="311699" y="1146075"/>
            <a:ext cx="4323975" cy="2851350"/>
          </a:xfrm>
          <a:prstGeom prst="rect">
            <a:avLst/>
          </a:prstGeom>
          <a:noFill/>
          <a:ln>
            <a:noFill/>
          </a:ln>
        </p:spPr>
      </p:pic>
      <p:pic>
        <p:nvPicPr>
          <p:cNvPr id="105" name="Google Shape;105;p18"/>
          <p:cNvPicPr preferRelativeResize="0"/>
          <p:nvPr/>
        </p:nvPicPr>
        <p:blipFill>
          <a:blip r:embed="rId4">
            <a:alphaModFix/>
          </a:blip>
          <a:stretch>
            <a:fillRect/>
          </a:stretch>
        </p:blipFill>
        <p:spPr>
          <a:xfrm>
            <a:off x="5747099" y="1204274"/>
            <a:ext cx="2325126" cy="1986345"/>
          </a:xfrm>
          <a:prstGeom prst="rect">
            <a:avLst/>
          </a:prstGeom>
          <a:noFill/>
          <a:ln>
            <a:noFill/>
          </a:ln>
        </p:spPr>
      </p:pic>
      <p:sp>
        <p:nvSpPr>
          <p:cNvPr id="106" name="Google Shape;106;p18"/>
          <p:cNvSpPr txBox="1"/>
          <p:nvPr/>
        </p:nvSpPr>
        <p:spPr>
          <a:xfrm>
            <a:off x="6601350" y="1867500"/>
            <a:ext cx="9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WRE</a:t>
            </a:r>
            <a:endParaRPr/>
          </a:p>
        </p:txBody>
      </p:sp>
      <p:sp>
        <p:nvSpPr>
          <p:cNvPr id="107" name="Google Shape;107;p18"/>
          <p:cNvSpPr txBox="1"/>
          <p:nvPr/>
        </p:nvSpPr>
        <p:spPr>
          <a:xfrm>
            <a:off x="6625950" y="3653650"/>
            <a:ext cx="85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8" name="Google Shape;108;p18"/>
          <p:cNvSpPr txBox="1"/>
          <p:nvPr/>
        </p:nvSpPr>
        <p:spPr>
          <a:xfrm>
            <a:off x="5287763" y="1867500"/>
            <a:ext cx="66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DATA</a:t>
            </a:r>
            <a:endParaRPr sz="1100">
              <a:solidFill>
                <a:schemeClr val="dk1"/>
              </a:solidFill>
            </a:endParaRPr>
          </a:p>
        </p:txBody>
      </p:sp>
      <p:sp>
        <p:nvSpPr>
          <p:cNvPr id="109" name="Google Shape;109;p18"/>
          <p:cNvSpPr txBox="1"/>
          <p:nvPr/>
        </p:nvSpPr>
        <p:spPr>
          <a:xfrm>
            <a:off x="8072225" y="1875150"/>
            <a:ext cx="908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DATA BAR</a:t>
            </a:r>
            <a:endParaRPr sz="1000">
              <a:solidFill>
                <a:schemeClr val="dk1"/>
              </a:solidFill>
            </a:endParaRPr>
          </a:p>
        </p:txBody>
      </p:sp>
      <p:sp>
        <p:nvSpPr>
          <p:cNvPr id="110" name="Google Shape;110;p18"/>
          <p:cNvSpPr txBox="1"/>
          <p:nvPr/>
        </p:nvSpPr>
        <p:spPr>
          <a:xfrm>
            <a:off x="5381525" y="2320550"/>
            <a:ext cx="4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BL</a:t>
            </a:r>
            <a:endParaRPr>
              <a:solidFill>
                <a:schemeClr val="dk1"/>
              </a:solidFill>
            </a:endParaRPr>
          </a:p>
        </p:txBody>
      </p:sp>
      <p:sp>
        <p:nvSpPr>
          <p:cNvPr id="111" name="Google Shape;111;p18"/>
          <p:cNvSpPr txBox="1"/>
          <p:nvPr/>
        </p:nvSpPr>
        <p:spPr>
          <a:xfrm>
            <a:off x="8072225" y="2267700"/>
            <a:ext cx="71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BL BAR</a:t>
            </a:r>
            <a:endParaRPr sz="1100">
              <a:solidFill>
                <a:schemeClr val="dk1"/>
              </a:solidFill>
            </a:endParaRPr>
          </a:p>
        </p:txBody>
      </p:sp>
      <p:sp>
        <p:nvSpPr>
          <p:cNvPr id="112" name="Google Shape;112;p18"/>
          <p:cNvSpPr txBox="1"/>
          <p:nvPr/>
        </p:nvSpPr>
        <p:spPr>
          <a:xfrm>
            <a:off x="6137250" y="678475"/>
            <a:ext cx="137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Symbol</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3" name="Google Shape;113;p18"/>
          <p:cNvSpPr txBox="1"/>
          <p:nvPr/>
        </p:nvSpPr>
        <p:spPr>
          <a:xfrm>
            <a:off x="311700" y="4148150"/>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above schematic is write driver circuit whenever write signal is high data and data bar will be connected to bitline and bitline bar and then write operation can be performed on sram cell.</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231125" y="79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6T SRAM CELL</a:t>
            </a:r>
            <a:endParaRPr/>
          </a:p>
        </p:txBody>
      </p:sp>
      <p:pic>
        <p:nvPicPr>
          <p:cNvPr id="119" name="Google Shape;119;p19"/>
          <p:cNvPicPr preferRelativeResize="0"/>
          <p:nvPr/>
        </p:nvPicPr>
        <p:blipFill>
          <a:blip r:embed="rId3">
            <a:alphaModFix/>
          </a:blip>
          <a:stretch>
            <a:fillRect/>
          </a:stretch>
        </p:blipFill>
        <p:spPr>
          <a:xfrm>
            <a:off x="2773600" y="342725"/>
            <a:ext cx="5978124" cy="4458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89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Simulation for 6T SRAM Cell</a:t>
            </a:r>
            <a:endParaRPr b="1">
              <a:latin typeface="Times New Roman"/>
              <a:ea typeface="Times New Roman"/>
              <a:cs typeface="Times New Roman"/>
              <a:sym typeface="Times New Roman"/>
            </a:endParaRPr>
          </a:p>
        </p:txBody>
      </p:sp>
      <p:sp>
        <p:nvSpPr>
          <p:cNvPr id="125" name="Google Shape;12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0"/>
          <p:cNvPicPr preferRelativeResize="0"/>
          <p:nvPr/>
        </p:nvPicPr>
        <p:blipFill>
          <a:blip r:embed="rId3">
            <a:alphaModFix/>
          </a:blip>
          <a:stretch>
            <a:fillRect/>
          </a:stretch>
        </p:blipFill>
        <p:spPr>
          <a:xfrm>
            <a:off x="42000" y="597669"/>
            <a:ext cx="9144000" cy="41957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114200" y="59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16x16 SRAM MEMORY ARRAY</a:t>
            </a:r>
            <a:endParaRPr b="1">
              <a:latin typeface="Times New Roman"/>
              <a:ea typeface="Times New Roman"/>
              <a:cs typeface="Times New Roman"/>
              <a:sym typeface="Times New Roman"/>
            </a:endParaRPr>
          </a:p>
        </p:txBody>
      </p:sp>
      <p:pic>
        <p:nvPicPr>
          <p:cNvPr id="132" name="Google Shape;132;p21"/>
          <p:cNvPicPr preferRelativeResize="0"/>
          <p:nvPr/>
        </p:nvPicPr>
        <p:blipFill>
          <a:blip r:embed="rId3">
            <a:alphaModFix/>
          </a:blip>
          <a:stretch>
            <a:fillRect/>
          </a:stretch>
        </p:blipFill>
        <p:spPr>
          <a:xfrm>
            <a:off x="5268264" y="0"/>
            <a:ext cx="3810922" cy="5143500"/>
          </a:xfrm>
          <a:prstGeom prst="rect">
            <a:avLst/>
          </a:prstGeom>
          <a:noFill/>
          <a:ln>
            <a:noFill/>
          </a:ln>
        </p:spPr>
      </p:pic>
      <p:pic>
        <p:nvPicPr>
          <p:cNvPr id="133" name="Google Shape;133;p21"/>
          <p:cNvPicPr preferRelativeResize="0"/>
          <p:nvPr/>
        </p:nvPicPr>
        <p:blipFill>
          <a:blip r:embed="rId4">
            <a:alphaModFix/>
          </a:blip>
          <a:stretch>
            <a:fillRect/>
          </a:stretch>
        </p:blipFill>
        <p:spPr>
          <a:xfrm>
            <a:off x="2667616" y="583225"/>
            <a:ext cx="1649285" cy="3416401"/>
          </a:xfrm>
          <a:prstGeom prst="rect">
            <a:avLst/>
          </a:prstGeom>
          <a:noFill/>
          <a:ln>
            <a:noFill/>
          </a:ln>
        </p:spPr>
      </p:pic>
      <p:cxnSp>
        <p:nvCxnSpPr>
          <p:cNvPr id="134" name="Google Shape;134;p21"/>
          <p:cNvCxnSpPr/>
          <p:nvPr/>
        </p:nvCxnSpPr>
        <p:spPr>
          <a:xfrm flipH="1">
            <a:off x="4374400" y="681350"/>
            <a:ext cx="1678800" cy="2429100"/>
          </a:xfrm>
          <a:prstGeom prst="straightConnector1">
            <a:avLst/>
          </a:prstGeom>
          <a:noFill/>
          <a:ln cap="flat" cmpd="sng" w="9525">
            <a:solidFill>
              <a:schemeClr val="dk1"/>
            </a:solidFill>
            <a:prstDash val="solid"/>
            <a:round/>
            <a:headEnd len="med" w="med" type="none"/>
            <a:tailEnd len="med" w="med" type="triangle"/>
          </a:ln>
        </p:spPr>
      </p:cxnSp>
      <p:sp>
        <p:nvSpPr>
          <p:cNvPr id="135" name="Google Shape;135;p21"/>
          <p:cNvSpPr txBox="1"/>
          <p:nvPr/>
        </p:nvSpPr>
        <p:spPr>
          <a:xfrm>
            <a:off x="878850" y="1244225"/>
            <a:ext cx="173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WRITE DRIVER CIRCUIT</a:t>
            </a:r>
            <a:endParaRPr sz="900">
              <a:solidFill>
                <a:schemeClr val="dk1"/>
              </a:solidFill>
            </a:endParaRPr>
          </a:p>
        </p:txBody>
      </p:sp>
      <p:sp>
        <p:nvSpPr>
          <p:cNvPr id="136" name="Google Shape;136;p21"/>
          <p:cNvSpPr txBox="1"/>
          <p:nvPr/>
        </p:nvSpPr>
        <p:spPr>
          <a:xfrm>
            <a:off x="878850" y="1935450"/>
            <a:ext cx="1731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PRE </a:t>
            </a:r>
            <a:r>
              <a:rPr lang="en" sz="1000">
                <a:solidFill>
                  <a:schemeClr val="dk1"/>
                </a:solidFill>
              </a:rPr>
              <a:t>CHARGE</a:t>
            </a:r>
            <a:r>
              <a:rPr lang="en" sz="1000">
                <a:solidFill>
                  <a:schemeClr val="dk1"/>
                </a:solidFill>
              </a:rPr>
              <a:t> CIRCUIT</a:t>
            </a:r>
            <a:endParaRPr sz="1000">
              <a:solidFill>
                <a:schemeClr val="dk1"/>
              </a:solidFill>
            </a:endParaRPr>
          </a:p>
        </p:txBody>
      </p:sp>
      <p:sp>
        <p:nvSpPr>
          <p:cNvPr id="137" name="Google Shape;137;p21"/>
          <p:cNvSpPr txBox="1"/>
          <p:nvPr/>
        </p:nvSpPr>
        <p:spPr>
          <a:xfrm>
            <a:off x="1293600" y="2972300"/>
            <a:ext cx="107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6T SRAM CELL</a:t>
            </a:r>
            <a:endParaRPr sz="600">
              <a:solidFill>
                <a:schemeClr val="dk1"/>
              </a:solidFill>
            </a:endParaRPr>
          </a:p>
        </p:txBody>
      </p:sp>
      <p:sp>
        <p:nvSpPr>
          <p:cNvPr id="138" name="Google Shape;138;p21"/>
          <p:cNvSpPr txBox="1"/>
          <p:nvPr/>
        </p:nvSpPr>
        <p:spPr>
          <a:xfrm>
            <a:off x="355500" y="4315250"/>
            <a:ext cx="1777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SENSE AMPLIFIER</a:t>
            </a:r>
            <a:endParaRPr sz="1000">
              <a:solidFill>
                <a:schemeClr val="dk1"/>
              </a:solidFill>
            </a:endParaRPr>
          </a:p>
        </p:txBody>
      </p:sp>
      <p:pic>
        <p:nvPicPr>
          <p:cNvPr id="139" name="Google Shape;139;p21"/>
          <p:cNvPicPr preferRelativeResize="0"/>
          <p:nvPr/>
        </p:nvPicPr>
        <p:blipFill>
          <a:blip r:embed="rId5">
            <a:alphaModFix/>
          </a:blip>
          <a:stretch>
            <a:fillRect/>
          </a:stretch>
        </p:blipFill>
        <p:spPr>
          <a:xfrm>
            <a:off x="1846575" y="4315250"/>
            <a:ext cx="2060175" cy="828325"/>
          </a:xfrm>
          <a:prstGeom prst="rect">
            <a:avLst/>
          </a:prstGeom>
          <a:noFill/>
          <a:ln>
            <a:noFill/>
          </a:ln>
        </p:spPr>
      </p:pic>
      <p:cxnSp>
        <p:nvCxnSpPr>
          <p:cNvPr id="140" name="Google Shape;140;p21"/>
          <p:cNvCxnSpPr>
            <a:endCxn id="139" idx="3"/>
          </p:cNvCxnSpPr>
          <p:nvPr/>
        </p:nvCxnSpPr>
        <p:spPr>
          <a:xfrm rot="10800000">
            <a:off x="3906750" y="4729412"/>
            <a:ext cx="2195700" cy="326400"/>
          </a:xfrm>
          <a:prstGeom prst="straightConnector1">
            <a:avLst/>
          </a:prstGeom>
          <a:noFill/>
          <a:ln cap="flat" cmpd="sng" w="9525">
            <a:solidFill>
              <a:schemeClr val="dk1"/>
            </a:solidFill>
            <a:prstDash val="solid"/>
            <a:round/>
            <a:headEnd len="med" w="med" type="none"/>
            <a:tailEnd len="med" w="med" type="triangle"/>
          </a:ln>
        </p:spPr>
      </p:cxnSp>
      <p:cxnSp>
        <p:nvCxnSpPr>
          <p:cNvPr id="141" name="Google Shape;141;p21"/>
          <p:cNvCxnSpPr/>
          <p:nvPr/>
        </p:nvCxnSpPr>
        <p:spPr>
          <a:xfrm>
            <a:off x="2371825" y="1444900"/>
            <a:ext cx="1344900" cy="0"/>
          </a:xfrm>
          <a:prstGeom prst="straightConnector1">
            <a:avLst/>
          </a:prstGeom>
          <a:noFill/>
          <a:ln cap="flat" cmpd="sng" w="9525">
            <a:solidFill>
              <a:schemeClr val="dk1"/>
            </a:solidFill>
            <a:prstDash val="solid"/>
            <a:round/>
            <a:headEnd len="med" w="med" type="none"/>
            <a:tailEnd len="med" w="med" type="triangle"/>
          </a:ln>
        </p:spPr>
      </p:cxnSp>
      <p:cxnSp>
        <p:nvCxnSpPr>
          <p:cNvPr id="142" name="Google Shape;142;p21"/>
          <p:cNvCxnSpPr/>
          <p:nvPr/>
        </p:nvCxnSpPr>
        <p:spPr>
          <a:xfrm>
            <a:off x="2362750" y="2108300"/>
            <a:ext cx="1299600" cy="190800"/>
          </a:xfrm>
          <a:prstGeom prst="straightConnector1">
            <a:avLst/>
          </a:prstGeom>
          <a:noFill/>
          <a:ln cap="flat" cmpd="sng" w="9525">
            <a:solidFill>
              <a:schemeClr val="dk1"/>
            </a:solidFill>
            <a:prstDash val="solid"/>
            <a:round/>
            <a:headEnd len="med" w="med" type="none"/>
            <a:tailEnd len="med" w="med" type="triangle"/>
          </a:ln>
        </p:spPr>
      </p:cxnSp>
      <p:cxnSp>
        <p:nvCxnSpPr>
          <p:cNvPr id="143" name="Google Shape;143;p21"/>
          <p:cNvCxnSpPr>
            <a:stCxn id="137" idx="3"/>
          </p:cNvCxnSpPr>
          <p:nvPr/>
        </p:nvCxnSpPr>
        <p:spPr>
          <a:xfrm>
            <a:off x="2370000" y="3133850"/>
            <a:ext cx="1119600" cy="155700"/>
          </a:xfrm>
          <a:prstGeom prst="straightConnector1">
            <a:avLst/>
          </a:prstGeom>
          <a:noFill/>
          <a:ln cap="flat" cmpd="sng" w="9525">
            <a:solidFill>
              <a:schemeClr val="dk1"/>
            </a:solidFill>
            <a:prstDash val="solid"/>
            <a:round/>
            <a:headEnd len="med" w="med" type="none"/>
            <a:tailEnd len="med" w="med" type="triangle"/>
          </a:ln>
        </p:spPr>
      </p:cxnSp>
      <p:cxnSp>
        <p:nvCxnSpPr>
          <p:cNvPr id="144" name="Google Shape;144;p21"/>
          <p:cNvCxnSpPr>
            <a:stCxn id="135" idx="3"/>
          </p:cNvCxnSpPr>
          <p:nvPr/>
        </p:nvCxnSpPr>
        <p:spPr>
          <a:xfrm>
            <a:off x="2610150" y="1405775"/>
            <a:ext cx="970200" cy="390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1"/>
          <p:cNvCxnSpPr>
            <a:stCxn id="136" idx="3"/>
          </p:cNvCxnSpPr>
          <p:nvPr/>
        </p:nvCxnSpPr>
        <p:spPr>
          <a:xfrm>
            <a:off x="2610150" y="2104800"/>
            <a:ext cx="1033800" cy="1944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1"/>
          <p:cNvCxnSpPr/>
          <p:nvPr/>
        </p:nvCxnSpPr>
        <p:spPr>
          <a:xfrm>
            <a:off x="2680800" y="3189700"/>
            <a:ext cx="999600" cy="1182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1"/>
          <p:cNvCxnSpPr>
            <a:stCxn id="139" idx="1"/>
          </p:cNvCxnSpPr>
          <p:nvPr/>
        </p:nvCxnSpPr>
        <p:spPr>
          <a:xfrm rot="10800000">
            <a:off x="1426875" y="4616312"/>
            <a:ext cx="419700" cy="113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