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847" r:id="rId3"/>
    <p:sldId id="257" r:id="rId4"/>
    <p:sldId id="737" r:id="rId5"/>
    <p:sldId id="657" r:id="rId6"/>
    <p:sldId id="814" r:id="rId7"/>
    <p:sldId id="746" r:id="rId8"/>
    <p:sldId id="740" r:id="rId9"/>
    <p:sldId id="741" r:id="rId10"/>
    <p:sldId id="744" r:id="rId11"/>
    <p:sldId id="755" r:id="rId12"/>
    <p:sldId id="750" r:id="rId13"/>
    <p:sldId id="751" r:id="rId14"/>
    <p:sldId id="752" r:id="rId15"/>
    <p:sldId id="754" r:id="rId16"/>
    <p:sldId id="756" r:id="rId17"/>
    <p:sldId id="757" r:id="rId18"/>
    <p:sldId id="758" r:id="rId19"/>
    <p:sldId id="759" r:id="rId20"/>
    <p:sldId id="760" r:id="rId21"/>
    <p:sldId id="761" r:id="rId22"/>
    <p:sldId id="813" r:id="rId23"/>
    <p:sldId id="815" r:id="rId24"/>
    <p:sldId id="816" r:id="rId25"/>
    <p:sldId id="817" r:id="rId26"/>
    <p:sldId id="818" r:id="rId27"/>
    <p:sldId id="819" r:id="rId28"/>
    <p:sldId id="841" r:id="rId29"/>
    <p:sldId id="845" r:id="rId30"/>
    <p:sldId id="846" r:id="rId31"/>
    <p:sldId id="843" r:id="rId32"/>
    <p:sldId id="824" r:id="rId33"/>
    <p:sldId id="822" r:id="rId34"/>
    <p:sldId id="831" r:id="rId35"/>
    <p:sldId id="828" r:id="rId36"/>
    <p:sldId id="829" r:id="rId37"/>
    <p:sldId id="833" r:id="rId38"/>
    <p:sldId id="834" r:id="rId39"/>
    <p:sldId id="840" r:id="rId40"/>
    <p:sldId id="823" r:id="rId41"/>
    <p:sldId id="850" r:id="rId42"/>
    <p:sldId id="851" r:id="rId43"/>
    <p:sldId id="848" r:id="rId44"/>
    <p:sldId id="84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09" autoAdjust="0"/>
    <p:restoredTop sz="94660"/>
  </p:normalViewPr>
  <p:slideViewPr>
    <p:cSldViewPr snapToGrid="0">
      <p:cViewPr varScale="1">
        <p:scale>
          <a:sx n="68" d="100"/>
          <a:sy n="68" d="100"/>
        </p:scale>
        <p:origin x="3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38.emf"/><Relationship Id="rId4" Type="http://schemas.openxmlformats.org/officeDocument/2006/relationships/image" Target="../media/image4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50717-E661-4327-802D-639E76C28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4A914-40A0-4EF2-8061-D01B4AABA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DFF57-6569-4231-BDED-0D7D1B24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A9DB2-FFFC-494F-8C0A-039A1BD441D3}" type="datetimeFigureOut">
              <a:rPr lang="en-AU" smtClean="0"/>
              <a:t>27/04/19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30AF6-512D-4D13-9C88-950B2DA37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225BA-6377-4D47-AC1F-36F4929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F4D64-1E6B-4453-BC91-B9E4A0DDD9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598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977C-505D-4FB8-91BB-27754B20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071EC-2BDC-4C13-AD62-4EE1BF33B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E025A-7C56-40DA-9648-06381051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A9DB2-FFFC-494F-8C0A-039A1BD441D3}" type="datetimeFigureOut">
              <a:rPr lang="en-AU" smtClean="0"/>
              <a:t>27/04/19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EA5B4-7C90-4661-9C16-A2C4F957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B6FF8-4AF2-4A34-A699-5B4851F7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F4D64-1E6B-4453-BC91-B9E4A0DDD9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838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7DEE5B-5871-49B1-8E08-859CC7560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42E3A-AEC3-4DBB-9B68-9A129D2FF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01393-513E-493D-8328-3C052F30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A9DB2-FFFC-494F-8C0A-039A1BD441D3}" type="datetimeFigureOut">
              <a:rPr lang="en-AU" smtClean="0"/>
              <a:t>27/04/19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1FB38-D389-4A7D-AD56-CD203063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5C78D-B7D5-440E-B054-6427E22A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F4D64-1E6B-4453-BC91-B9E4A0DDD9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912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5599" y="49213"/>
            <a:ext cx="115149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994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F131-4DCD-465F-B0D4-FD57CE52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6AA06-5626-4686-AB82-9F56F4667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BE17D-F846-47A6-94E0-7C68FE33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A9DB2-FFFC-494F-8C0A-039A1BD441D3}" type="datetimeFigureOut">
              <a:rPr lang="en-AU" smtClean="0"/>
              <a:t>27/04/19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7B4F5-0721-47F4-950B-9B41D690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DF8E6-5FC2-4099-9FB1-A82552EC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F4D64-1E6B-4453-BC91-B9E4A0DDD9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482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7AD1-34AF-41BC-8F4B-B97CFD37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7E045-4BC1-455A-A8D0-05550F37D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382DF-6CBE-4884-92E5-84A12037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A9DB2-FFFC-494F-8C0A-039A1BD441D3}" type="datetimeFigureOut">
              <a:rPr lang="en-AU" smtClean="0"/>
              <a:t>27/04/19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64160-E6E0-47E1-8BC6-1ACEBA88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64576-AC84-4BE8-ACA4-A181E74D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F4D64-1E6B-4453-BC91-B9E4A0DDD9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414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5E13-0981-4723-8870-8FE8AD3A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63E6D-2689-4EEE-AECE-A1EBFD134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73463-0E56-4734-B43D-3F37B1B0E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9C42A-22D9-4EE8-9342-378055AD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A9DB2-FFFC-494F-8C0A-039A1BD441D3}" type="datetimeFigureOut">
              <a:rPr lang="en-AU" smtClean="0"/>
              <a:t>27/04/19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34665-DE95-4013-9F4B-82AB3A35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1CEB5-60B3-479D-9F34-5EE58003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F4D64-1E6B-4453-BC91-B9E4A0DDD9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517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A9B5-8553-4ACB-819F-A4876C8B3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94EAE-1E45-4EEE-816E-C20BBCDA6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21F0E-A398-4373-BC25-B36DDF568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AC9FD5-FAB4-4211-8BB8-9844EEEC6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994DF-D9FA-4BBE-A95E-74F4A2A92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D313E5-6F83-4504-9178-2B648DB5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A9DB2-FFFC-494F-8C0A-039A1BD441D3}" type="datetimeFigureOut">
              <a:rPr lang="en-AU" smtClean="0"/>
              <a:t>27/04/19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96AD8-5E93-4630-B2D4-3C49E28F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FC3C0-90ED-4423-9092-8FF942AB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F4D64-1E6B-4453-BC91-B9E4A0DDD9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444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6285-9104-486C-A666-968BB76F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04709-E24D-48A9-9298-35CC9C2EC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A9DB2-FFFC-494F-8C0A-039A1BD441D3}" type="datetimeFigureOut">
              <a:rPr lang="en-AU" smtClean="0"/>
              <a:t>27/04/19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1E80A-1933-47E4-8F4A-046EA039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38259-0FB3-4616-A65F-B1DBCB94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F4D64-1E6B-4453-BC91-B9E4A0DDD9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555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61101F-C0FF-4C00-B60B-8E4FF987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A9DB2-FFFC-494F-8C0A-039A1BD441D3}" type="datetimeFigureOut">
              <a:rPr lang="en-AU" smtClean="0"/>
              <a:t>27/04/19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0EE0DC-0944-43BE-86C8-C66A55EE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2E9CA-4F65-478B-B1FC-E6F4BE089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F4D64-1E6B-4453-BC91-B9E4A0DDD9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792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9B5A0-68E6-4AE8-AAD9-4950E571B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1908B-5B0F-4ADC-AECE-1A46890C7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ABCD2-A388-43C7-850B-F8DF3F03E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A888E-71D5-4E18-A435-B0A7007B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A9DB2-FFFC-494F-8C0A-039A1BD441D3}" type="datetimeFigureOut">
              <a:rPr lang="en-AU" smtClean="0"/>
              <a:t>27/04/19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ECE0F-0F51-462F-9D4A-3BEFA6BC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7E3B5-7C20-45A4-9E59-3397FC90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F4D64-1E6B-4453-BC91-B9E4A0DDD9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457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DF7D4-2F73-4902-8E52-AFD848A3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7690F4-D5EB-44DE-9FF1-DC982775E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A4253-2A42-4BFB-B209-1D4A49107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0B2B1-065C-424B-B5BC-0BD37F9B0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A9DB2-FFFC-494F-8C0A-039A1BD441D3}" type="datetimeFigureOut">
              <a:rPr lang="en-AU" smtClean="0"/>
              <a:t>27/04/19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F2623-73BC-4697-A703-1E5CDE74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2E5A7-8827-4D38-8FC1-C565AFAD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F4D64-1E6B-4453-BC91-B9E4A0DDD9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46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3D86B-AB42-48C7-941A-DB30470A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BCA5B-89F3-45FD-944F-FD7AEEB1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BF75D-C74B-41E7-BAB5-F5EABEBEC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A9DB2-FFFC-494F-8C0A-039A1BD441D3}" type="datetimeFigureOut">
              <a:rPr lang="en-AU" smtClean="0"/>
              <a:t>27/04/19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4012C-DC84-43E4-A1FE-E3BC25482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E6337-2ECB-4C74-9D2E-1335BF7A0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F4D64-1E6B-4453-BC91-B9E4A0DDD9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384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26.png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3.png"/><Relationship Id="rId4" Type="http://schemas.openxmlformats.org/officeDocument/2006/relationships/image" Target="../media/image27.png"/><Relationship Id="rId9" Type="http://schemas.openxmlformats.org/officeDocument/2006/relationships/image" Target="../media/image2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3liCbRZPrZA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8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1.emf"/><Relationship Id="rId11" Type="http://schemas.openxmlformats.org/officeDocument/2006/relationships/image" Target="../media/image40.png"/><Relationship Id="rId5" Type="http://schemas.openxmlformats.org/officeDocument/2006/relationships/oleObject" Target="../embeddings/oleObject6.bin"/><Relationship Id="rId10" Type="http://schemas.openxmlformats.org/officeDocument/2006/relationships/image" Target="../media/image43.e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8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42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47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9CE6-526F-4EAB-9FE3-3302BA718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5">
                    <a:lumMod val="50000"/>
                  </a:schemeClr>
                </a:solidFill>
              </a:rPr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1639626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C6D2-018B-45D7-8546-CDA0FE8C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“Best” Separation Boundary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A67BAF-3623-4A56-9F7D-D3F032326A30}"/>
              </a:ext>
            </a:extLst>
          </p:cNvPr>
          <p:cNvSpPr/>
          <p:nvPr/>
        </p:nvSpPr>
        <p:spPr>
          <a:xfrm>
            <a:off x="2498103" y="2488676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799B064-3872-4EED-89CC-68C4FDA08DC9}"/>
              </a:ext>
            </a:extLst>
          </p:cNvPr>
          <p:cNvSpPr/>
          <p:nvPr/>
        </p:nvSpPr>
        <p:spPr>
          <a:xfrm>
            <a:off x="2201158" y="3853991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DEF9CA-61DA-46F1-A254-25FFFC208348}"/>
              </a:ext>
            </a:extLst>
          </p:cNvPr>
          <p:cNvSpPr/>
          <p:nvPr/>
        </p:nvSpPr>
        <p:spPr>
          <a:xfrm>
            <a:off x="1266334" y="3296239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C18B00-C4C9-458A-A80D-791F6F5411BF}"/>
              </a:ext>
            </a:extLst>
          </p:cNvPr>
          <p:cNvSpPr/>
          <p:nvPr/>
        </p:nvSpPr>
        <p:spPr>
          <a:xfrm>
            <a:off x="2120246" y="3231037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7EE2A3-3387-4E4C-84AD-B24EE4090DBC}"/>
              </a:ext>
            </a:extLst>
          </p:cNvPr>
          <p:cNvSpPr/>
          <p:nvPr/>
        </p:nvSpPr>
        <p:spPr>
          <a:xfrm>
            <a:off x="3227109" y="2444406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78823D-ACDD-4162-9F1F-612FBAE4AACB}"/>
              </a:ext>
            </a:extLst>
          </p:cNvPr>
          <p:cNvSpPr/>
          <p:nvPr/>
        </p:nvSpPr>
        <p:spPr>
          <a:xfrm>
            <a:off x="2845323" y="5203595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B8C87D-3FF1-4D2E-AE5F-8510C7468E02}"/>
              </a:ext>
            </a:extLst>
          </p:cNvPr>
          <p:cNvSpPr/>
          <p:nvPr/>
        </p:nvSpPr>
        <p:spPr>
          <a:xfrm>
            <a:off x="2623007" y="4511903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83A697-97D1-4C42-BE90-D14667A593E5}"/>
              </a:ext>
            </a:extLst>
          </p:cNvPr>
          <p:cNvSpPr/>
          <p:nvPr/>
        </p:nvSpPr>
        <p:spPr>
          <a:xfrm>
            <a:off x="1766740" y="4713402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ABB67D-2C26-421C-ADB4-82120BDCFE71}"/>
              </a:ext>
            </a:extLst>
          </p:cNvPr>
          <p:cNvSpPr/>
          <p:nvPr/>
        </p:nvSpPr>
        <p:spPr>
          <a:xfrm>
            <a:off x="3236535" y="3313243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2C7979-9CB7-4825-BBAA-4E23943DC336}"/>
              </a:ext>
            </a:extLst>
          </p:cNvPr>
          <p:cNvSpPr/>
          <p:nvPr/>
        </p:nvSpPr>
        <p:spPr>
          <a:xfrm>
            <a:off x="4393677" y="2999941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3C529B-0CA0-49D0-8DB0-FD6818872B82}"/>
              </a:ext>
            </a:extLst>
          </p:cNvPr>
          <p:cNvSpPr/>
          <p:nvPr/>
        </p:nvSpPr>
        <p:spPr>
          <a:xfrm>
            <a:off x="3822569" y="4794315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428EAB0-CC5C-46B9-B121-5E0A8F3AB396}"/>
              </a:ext>
            </a:extLst>
          </p:cNvPr>
          <p:cNvSpPr/>
          <p:nvPr/>
        </p:nvSpPr>
        <p:spPr>
          <a:xfrm>
            <a:off x="3439212" y="4091231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3756381-9237-496C-AA45-255BD161EC88}"/>
              </a:ext>
            </a:extLst>
          </p:cNvPr>
          <p:cNvSpPr/>
          <p:nvPr/>
        </p:nvSpPr>
        <p:spPr>
          <a:xfrm>
            <a:off x="4393678" y="4313940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5D4ABE-463D-47E7-9CCE-440E46EBDBF6}"/>
              </a:ext>
            </a:extLst>
          </p:cNvPr>
          <p:cNvSpPr/>
          <p:nvPr/>
        </p:nvSpPr>
        <p:spPr>
          <a:xfrm>
            <a:off x="3869703" y="5362280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307AC2-2F11-47D8-A664-684DAE1BA192}"/>
              </a:ext>
            </a:extLst>
          </p:cNvPr>
          <p:cNvSpPr/>
          <p:nvPr/>
        </p:nvSpPr>
        <p:spPr>
          <a:xfrm>
            <a:off x="6630183" y="2237535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1A3C537-D41C-4464-B135-6C660CB6CAFD}"/>
              </a:ext>
            </a:extLst>
          </p:cNvPr>
          <p:cNvSpPr/>
          <p:nvPr/>
        </p:nvSpPr>
        <p:spPr>
          <a:xfrm>
            <a:off x="6647464" y="3239513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3EC7A3-23E9-4617-AC74-6DBA06046EFC}"/>
              </a:ext>
            </a:extLst>
          </p:cNvPr>
          <p:cNvSpPr/>
          <p:nvPr/>
        </p:nvSpPr>
        <p:spPr>
          <a:xfrm>
            <a:off x="7758257" y="2132282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252ACA-F20F-44FF-B341-34ABB08D492E}"/>
              </a:ext>
            </a:extLst>
          </p:cNvPr>
          <p:cNvSpPr/>
          <p:nvPr/>
        </p:nvSpPr>
        <p:spPr>
          <a:xfrm>
            <a:off x="8544610" y="2748978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E7499A5-E172-46D9-8ABA-14372515A872}"/>
              </a:ext>
            </a:extLst>
          </p:cNvPr>
          <p:cNvSpPr/>
          <p:nvPr/>
        </p:nvSpPr>
        <p:spPr>
          <a:xfrm>
            <a:off x="7422036" y="2844259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C174B3-91B3-416C-A0D9-6328DABCB11A}"/>
              </a:ext>
            </a:extLst>
          </p:cNvPr>
          <p:cNvSpPr/>
          <p:nvPr/>
        </p:nvSpPr>
        <p:spPr>
          <a:xfrm>
            <a:off x="7337980" y="3606259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E0C877-3871-484F-A9EA-F240974C7149}"/>
              </a:ext>
            </a:extLst>
          </p:cNvPr>
          <p:cNvSpPr/>
          <p:nvPr/>
        </p:nvSpPr>
        <p:spPr>
          <a:xfrm>
            <a:off x="7726836" y="3149059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DF2218-2042-4B93-8436-361A2B46503E}"/>
              </a:ext>
            </a:extLst>
          </p:cNvPr>
          <p:cNvSpPr/>
          <p:nvPr/>
        </p:nvSpPr>
        <p:spPr>
          <a:xfrm>
            <a:off x="7931869" y="3678784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5B361B3-3F0B-41E4-B84A-A939F4B3B3BB}"/>
              </a:ext>
            </a:extLst>
          </p:cNvPr>
          <p:cNvSpPr/>
          <p:nvPr/>
        </p:nvSpPr>
        <p:spPr>
          <a:xfrm>
            <a:off x="8752789" y="3454139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E3191BB-3E1E-4741-8704-545D7577CB7F}"/>
              </a:ext>
            </a:extLst>
          </p:cNvPr>
          <p:cNvSpPr/>
          <p:nvPr/>
        </p:nvSpPr>
        <p:spPr>
          <a:xfrm>
            <a:off x="7686771" y="4741124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0E9C45C-4B38-4B81-ADD2-DFBA0E39ABBF}"/>
              </a:ext>
            </a:extLst>
          </p:cNvPr>
          <p:cNvSpPr/>
          <p:nvPr/>
        </p:nvSpPr>
        <p:spPr>
          <a:xfrm>
            <a:off x="8215457" y="4511903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6306FC6-19B2-4BD4-8E53-F2635A763694}"/>
              </a:ext>
            </a:extLst>
          </p:cNvPr>
          <p:cNvSpPr/>
          <p:nvPr/>
        </p:nvSpPr>
        <p:spPr>
          <a:xfrm>
            <a:off x="9693897" y="3485282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4406781-BC7C-45D5-8A1E-8755D71F2002}"/>
              </a:ext>
            </a:extLst>
          </p:cNvPr>
          <p:cNvSpPr/>
          <p:nvPr/>
        </p:nvSpPr>
        <p:spPr>
          <a:xfrm>
            <a:off x="8455845" y="5401558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ED63007-52D2-401B-AEE9-418757E77D2C}"/>
              </a:ext>
            </a:extLst>
          </p:cNvPr>
          <p:cNvSpPr/>
          <p:nvPr/>
        </p:nvSpPr>
        <p:spPr>
          <a:xfrm>
            <a:off x="8793636" y="4215859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1BC95AB-4EC0-4F78-B867-03C9505460CE}"/>
              </a:ext>
            </a:extLst>
          </p:cNvPr>
          <p:cNvSpPr/>
          <p:nvPr/>
        </p:nvSpPr>
        <p:spPr>
          <a:xfrm>
            <a:off x="8886333" y="4851558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EC00CB1-A885-40F4-90F2-416550C7C591}"/>
              </a:ext>
            </a:extLst>
          </p:cNvPr>
          <p:cNvSpPr/>
          <p:nvPr/>
        </p:nvSpPr>
        <p:spPr>
          <a:xfrm>
            <a:off x="7422036" y="5682740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3BAC45C-7EF3-4A81-9BB3-A701B1B9C131}"/>
              </a:ext>
            </a:extLst>
          </p:cNvPr>
          <p:cNvSpPr/>
          <p:nvPr/>
        </p:nvSpPr>
        <p:spPr>
          <a:xfrm>
            <a:off x="9187203" y="5682740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F4156AF-E5D8-4552-8261-600270B6C622}"/>
              </a:ext>
            </a:extLst>
          </p:cNvPr>
          <p:cNvSpPr/>
          <p:nvPr/>
        </p:nvSpPr>
        <p:spPr>
          <a:xfrm rot="19608074">
            <a:off x="5570198" y="955465"/>
            <a:ext cx="525834" cy="60217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61348BE-F97E-4B18-BE5F-65EFBAD51D05}"/>
              </a:ext>
            </a:extLst>
          </p:cNvPr>
          <p:cNvCxnSpPr>
            <a:cxnSpLocks/>
            <a:stCxn id="38" idx="0"/>
            <a:endCxn id="38" idx="2"/>
          </p:cNvCxnSpPr>
          <p:nvPr/>
        </p:nvCxnSpPr>
        <p:spPr>
          <a:xfrm>
            <a:off x="4184520" y="1446913"/>
            <a:ext cx="3297190" cy="503887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176FD6F-D135-4072-B51E-9754F58C6609}"/>
              </a:ext>
            </a:extLst>
          </p:cNvPr>
          <p:cNvSpPr/>
          <p:nvPr/>
        </p:nvSpPr>
        <p:spPr>
          <a:xfrm rot="1619012">
            <a:off x="5325212" y="1144511"/>
            <a:ext cx="490051" cy="564870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7A7C405-9D69-4C2C-8DFD-82D1ABB79C15}"/>
              </a:ext>
            </a:extLst>
          </p:cNvPr>
          <p:cNvCxnSpPr/>
          <p:nvPr/>
        </p:nvCxnSpPr>
        <p:spPr>
          <a:xfrm flipV="1">
            <a:off x="4288732" y="1451979"/>
            <a:ext cx="2563012" cy="503376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44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C6D2-018B-45D7-8546-CDA0FE8C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The “Best” Separation Boundary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A67BAF-3623-4A56-9F7D-D3F032326A30}"/>
              </a:ext>
            </a:extLst>
          </p:cNvPr>
          <p:cNvSpPr/>
          <p:nvPr/>
        </p:nvSpPr>
        <p:spPr>
          <a:xfrm>
            <a:off x="2498103" y="2488676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799B064-3872-4EED-89CC-68C4FDA08DC9}"/>
              </a:ext>
            </a:extLst>
          </p:cNvPr>
          <p:cNvSpPr/>
          <p:nvPr/>
        </p:nvSpPr>
        <p:spPr>
          <a:xfrm>
            <a:off x="2201158" y="3853991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DEF9CA-61DA-46F1-A254-25FFFC208348}"/>
              </a:ext>
            </a:extLst>
          </p:cNvPr>
          <p:cNvSpPr/>
          <p:nvPr/>
        </p:nvSpPr>
        <p:spPr>
          <a:xfrm>
            <a:off x="1266334" y="3296239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C18B00-C4C9-458A-A80D-791F6F5411BF}"/>
              </a:ext>
            </a:extLst>
          </p:cNvPr>
          <p:cNvSpPr/>
          <p:nvPr/>
        </p:nvSpPr>
        <p:spPr>
          <a:xfrm>
            <a:off x="2120246" y="3231037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7EE2A3-3387-4E4C-84AD-B24EE4090DBC}"/>
              </a:ext>
            </a:extLst>
          </p:cNvPr>
          <p:cNvSpPr/>
          <p:nvPr/>
        </p:nvSpPr>
        <p:spPr>
          <a:xfrm>
            <a:off x="3227109" y="2444406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78823D-ACDD-4162-9F1F-612FBAE4AACB}"/>
              </a:ext>
            </a:extLst>
          </p:cNvPr>
          <p:cNvSpPr/>
          <p:nvPr/>
        </p:nvSpPr>
        <p:spPr>
          <a:xfrm>
            <a:off x="2845323" y="5203595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B8C87D-3FF1-4D2E-AE5F-8510C7468E02}"/>
              </a:ext>
            </a:extLst>
          </p:cNvPr>
          <p:cNvSpPr/>
          <p:nvPr/>
        </p:nvSpPr>
        <p:spPr>
          <a:xfrm>
            <a:off x="2623007" y="4511903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83A697-97D1-4C42-BE90-D14667A593E5}"/>
              </a:ext>
            </a:extLst>
          </p:cNvPr>
          <p:cNvSpPr/>
          <p:nvPr/>
        </p:nvSpPr>
        <p:spPr>
          <a:xfrm>
            <a:off x="1766740" y="4713402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ABB67D-2C26-421C-ADB4-82120BDCFE71}"/>
              </a:ext>
            </a:extLst>
          </p:cNvPr>
          <p:cNvSpPr/>
          <p:nvPr/>
        </p:nvSpPr>
        <p:spPr>
          <a:xfrm>
            <a:off x="3236535" y="3313243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2C7979-9CB7-4825-BBAA-4E23943DC336}"/>
              </a:ext>
            </a:extLst>
          </p:cNvPr>
          <p:cNvSpPr/>
          <p:nvPr/>
        </p:nvSpPr>
        <p:spPr>
          <a:xfrm>
            <a:off x="4393677" y="2999941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3C529B-0CA0-49D0-8DB0-FD6818872B82}"/>
              </a:ext>
            </a:extLst>
          </p:cNvPr>
          <p:cNvSpPr/>
          <p:nvPr/>
        </p:nvSpPr>
        <p:spPr>
          <a:xfrm>
            <a:off x="3822569" y="4794315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428EAB0-CC5C-46B9-B121-5E0A8F3AB396}"/>
              </a:ext>
            </a:extLst>
          </p:cNvPr>
          <p:cNvSpPr/>
          <p:nvPr/>
        </p:nvSpPr>
        <p:spPr>
          <a:xfrm>
            <a:off x="3439212" y="4091231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3756381-9237-496C-AA45-255BD161EC88}"/>
              </a:ext>
            </a:extLst>
          </p:cNvPr>
          <p:cNvSpPr/>
          <p:nvPr/>
        </p:nvSpPr>
        <p:spPr>
          <a:xfrm>
            <a:off x="4393678" y="4313940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5D4ABE-463D-47E7-9CCE-440E46EBDBF6}"/>
              </a:ext>
            </a:extLst>
          </p:cNvPr>
          <p:cNvSpPr/>
          <p:nvPr/>
        </p:nvSpPr>
        <p:spPr>
          <a:xfrm>
            <a:off x="3869703" y="5362280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307AC2-2F11-47D8-A664-684DAE1BA192}"/>
              </a:ext>
            </a:extLst>
          </p:cNvPr>
          <p:cNvSpPr/>
          <p:nvPr/>
        </p:nvSpPr>
        <p:spPr>
          <a:xfrm>
            <a:off x="6630183" y="2237535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1A3C537-D41C-4464-B135-6C660CB6CAFD}"/>
              </a:ext>
            </a:extLst>
          </p:cNvPr>
          <p:cNvSpPr/>
          <p:nvPr/>
        </p:nvSpPr>
        <p:spPr>
          <a:xfrm>
            <a:off x="6647464" y="3239513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3EC7A3-23E9-4617-AC74-6DBA06046EFC}"/>
              </a:ext>
            </a:extLst>
          </p:cNvPr>
          <p:cNvSpPr/>
          <p:nvPr/>
        </p:nvSpPr>
        <p:spPr>
          <a:xfrm>
            <a:off x="7758257" y="2132282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252ACA-F20F-44FF-B341-34ABB08D492E}"/>
              </a:ext>
            </a:extLst>
          </p:cNvPr>
          <p:cNvSpPr/>
          <p:nvPr/>
        </p:nvSpPr>
        <p:spPr>
          <a:xfrm>
            <a:off x="8544610" y="2748978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E7499A5-E172-46D9-8ABA-14372515A872}"/>
              </a:ext>
            </a:extLst>
          </p:cNvPr>
          <p:cNvSpPr/>
          <p:nvPr/>
        </p:nvSpPr>
        <p:spPr>
          <a:xfrm>
            <a:off x="7422036" y="2844259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C174B3-91B3-416C-A0D9-6328DABCB11A}"/>
              </a:ext>
            </a:extLst>
          </p:cNvPr>
          <p:cNvSpPr/>
          <p:nvPr/>
        </p:nvSpPr>
        <p:spPr>
          <a:xfrm>
            <a:off x="7337980" y="3606259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E0C877-3871-484F-A9EA-F240974C7149}"/>
              </a:ext>
            </a:extLst>
          </p:cNvPr>
          <p:cNvSpPr/>
          <p:nvPr/>
        </p:nvSpPr>
        <p:spPr>
          <a:xfrm>
            <a:off x="7726836" y="3149059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DF2218-2042-4B93-8436-361A2B46503E}"/>
              </a:ext>
            </a:extLst>
          </p:cNvPr>
          <p:cNvSpPr/>
          <p:nvPr/>
        </p:nvSpPr>
        <p:spPr>
          <a:xfrm>
            <a:off x="7931869" y="3678784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5B361B3-3F0B-41E4-B84A-A939F4B3B3BB}"/>
              </a:ext>
            </a:extLst>
          </p:cNvPr>
          <p:cNvSpPr/>
          <p:nvPr/>
        </p:nvSpPr>
        <p:spPr>
          <a:xfrm>
            <a:off x="8752789" y="3454139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E3191BB-3E1E-4741-8704-545D7577CB7F}"/>
              </a:ext>
            </a:extLst>
          </p:cNvPr>
          <p:cNvSpPr/>
          <p:nvPr/>
        </p:nvSpPr>
        <p:spPr>
          <a:xfrm>
            <a:off x="7686771" y="4741124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0E9C45C-4B38-4B81-ADD2-DFBA0E39ABBF}"/>
              </a:ext>
            </a:extLst>
          </p:cNvPr>
          <p:cNvSpPr/>
          <p:nvPr/>
        </p:nvSpPr>
        <p:spPr>
          <a:xfrm>
            <a:off x="8215457" y="4511903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6306FC6-19B2-4BD4-8E53-F2635A763694}"/>
              </a:ext>
            </a:extLst>
          </p:cNvPr>
          <p:cNvSpPr/>
          <p:nvPr/>
        </p:nvSpPr>
        <p:spPr>
          <a:xfrm>
            <a:off x="9693897" y="3485282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4406781-BC7C-45D5-8A1E-8755D71F2002}"/>
              </a:ext>
            </a:extLst>
          </p:cNvPr>
          <p:cNvSpPr/>
          <p:nvPr/>
        </p:nvSpPr>
        <p:spPr>
          <a:xfrm>
            <a:off x="8455845" y="5401558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ED63007-52D2-401B-AEE9-418757E77D2C}"/>
              </a:ext>
            </a:extLst>
          </p:cNvPr>
          <p:cNvSpPr/>
          <p:nvPr/>
        </p:nvSpPr>
        <p:spPr>
          <a:xfrm>
            <a:off x="8793636" y="4215859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1BC95AB-4EC0-4F78-B867-03C9505460CE}"/>
              </a:ext>
            </a:extLst>
          </p:cNvPr>
          <p:cNvSpPr/>
          <p:nvPr/>
        </p:nvSpPr>
        <p:spPr>
          <a:xfrm>
            <a:off x="8886333" y="4851558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3BAC45C-7EF3-4A81-9BB3-A701B1B9C131}"/>
              </a:ext>
            </a:extLst>
          </p:cNvPr>
          <p:cNvSpPr/>
          <p:nvPr/>
        </p:nvSpPr>
        <p:spPr>
          <a:xfrm>
            <a:off x="9187203" y="5682740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6E213C-C819-45BD-B5B1-5759B7CC904B}"/>
              </a:ext>
            </a:extLst>
          </p:cNvPr>
          <p:cNvSpPr/>
          <p:nvPr/>
        </p:nvSpPr>
        <p:spPr>
          <a:xfrm>
            <a:off x="5004851" y="1545996"/>
            <a:ext cx="1634758" cy="48925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D75CE7-E554-4ED3-93D0-9DB29227433D}"/>
              </a:ext>
            </a:extLst>
          </p:cNvPr>
          <p:cNvCxnSpPr>
            <a:stCxn id="40" idx="0"/>
            <a:endCxn id="40" idx="2"/>
          </p:cNvCxnSpPr>
          <p:nvPr/>
        </p:nvCxnSpPr>
        <p:spPr>
          <a:xfrm>
            <a:off x="5822230" y="1545996"/>
            <a:ext cx="0" cy="489251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608817-7339-4C55-BE6D-B07CBFCDA64A}"/>
              </a:ext>
            </a:extLst>
          </p:cNvPr>
          <p:cNvCxnSpPr/>
          <p:nvPr/>
        </p:nvCxnSpPr>
        <p:spPr>
          <a:xfrm>
            <a:off x="5022132" y="6111659"/>
            <a:ext cx="162533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CCE790DE-567E-4525-A6F7-48AD4E8E821C}"/>
              </a:ext>
            </a:extLst>
          </p:cNvPr>
          <p:cNvSpPr/>
          <p:nvPr/>
        </p:nvSpPr>
        <p:spPr>
          <a:xfrm>
            <a:off x="7422036" y="5682740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B42E2B8-BBC6-462C-B288-99D775A83CC1}"/>
              </a:ext>
            </a:extLst>
          </p:cNvPr>
          <p:cNvSpPr/>
          <p:nvPr/>
        </p:nvSpPr>
        <p:spPr>
          <a:xfrm>
            <a:off x="2140945" y="1289011"/>
            <a:ext cx="2820841" cy="9632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This is the widest road that separates the two groups</a:t>
            </a:r>
          </a:p>
        </p:txBody>
      </p:sp>
    </p:spTree>
    <p:extLst>
      <p:ext uri="{BB962C8B-B14F-4D97-AF65-F5344CB8AC3E}">
        <p14:creationId xmlns:p14="http://schemas.microsoft.com/office/powerpoint/2010/main" val="2792155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C6D2-018B-45D7-8546-CDA0FE8C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The “Best” Separation Boundary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A67BAF-3623-4A56-9F7D-D3F032326A30}"/>
              </a:ext>
            </a:extLst>
          </p:cNvPr>
          <p:cNvSpPr/>
          <p:nvPr/>
        </p:nvSpPr>
        <p:spPr>
          <a:xfrm>
            <a:off x="2498103" y="2488676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799B064-3872-4EED-89CC-68C4FDA08DC9}"/>
              </a:ext>
            </a:extLst>
          </p:cNvPr>
          <p:cNvSpPr/>
          <p:nvPr/>
        </p:nvSpPr>
        <p:spPr>
          <a:xfrm>
            <a:off x="2201158" y="3853991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DEF9CA-61DA-46F1-A254-25FFFC208348}"/>
              </a:ext>
            </a:extLst>
          </p:cNvPr>
          <p:cNvSpPr/>
          <p:nvPr/>
        </p:nvSpPr>
        <p:spPr>
          <a:xfrm>
            <a:off x="1266334" y="3296239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C18B00-C4C9-458A-A80D-791F6F5411BF}"/>
              </a:ext>
            </a:extLst>
          </p:cNvPr>
          <p:cNvSpPr/>
          <p:nvPr/>
        </p:nvSpPr>
        <p:spPr>
          <a:xfrm>
            <a:off x="2120246" y="3231037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7EE2A3-3387-4E4C-84AD-B24EE4090DBC}"/>
              </a:ext>
            </a:extLst>
          </p:cNvPr>
          <p:cNvSpPr/>
          <p:nvPr/>
        </p:nvSpPr>
        <p:spPr>
          <a:xfrm>
            <a:off x="3227109" y="2444406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78823D-ACDD-4162-9F1F-612FBAE4AACB}"/>
              </a:ext>
            </a:extLst>
          </p:cNvPr>
          <p:cNvSpPr/>
          <p:nvPr/>
        </p:nvSpPr>
        <p:spPr>
          <a:xfrm>
            <a:off x="2845323" y="5203595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B8C87D-3FF1-4D2E-AE5F-8510C7468E02}"/>
              </a:ext>
            </a:extLst>
          </p:cNvPr>
          <p:cNvSpPr/>
          <p:nvPr/>
        </p:nvSpPr>
        <p:spPr>
          <a:xfrm>
            <a:off x="2623007" y="4511903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83A697-97D1-4C42-BE90-D14667A593E5}"/>
              </a:ext>
            </a:extLst>
          </p:cNvPr>
          <p:cNvSpPr/>
          <p:nvPr/>
        </p:nvSpPr>
        <p:spPr>
          <a:xfrm>
            <a:off x="1766740" y="4713402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ABB67D-2C26-421C-ADB4-82120BDCFE71}"/>
              </a:ext>
            </a:extLst>
          </p:cNvPr>
          <p:cNvSpPr/>
          <p:nvPr/>
        </p:nvSpPr>
        <p:spPr>
          <a:xfrm>
            <a:off x="3236535" y="3313243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2C7979-9CB7-4825-BBAA-4E23943DC336}"/>
              </a:ext>
            </a:extLst>
          </p:cNvPr>
          <p:cNvSpPr/>
          <p:nvPr/>
        </p:nvSpPr>
        <p:spPr>
          <a:xfrm>
            <a:off x="4393677" y="2999941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3C529B-0CA0-49D0-8DB0-FD6818872B82}"/>
              </a:ext>
            </a:extLst>
          </p:cNvPr>
          <p:cNvSpPr/>
          <p:nvPr/>
        </p:nvSpPr>
        <p:spPr>
          <a:xfrm>
            <a:off x="3822569" y="4794315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428EAB0-CC5C-46B9-B121-5E0A8F3AB396}"/>
              </a:ext>
            </a:extLst>
          </p:cNvPr>
          <p:cNvSpPr/>
          <p:nvPr/>
        </p:nvSpPr>
        <p:spPr>
          <a:xfrm>
            <a:off x="3439212" y="4091231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3756381-9237-496C-AA45-255BD161EC88}"/>
              </a:ext>
            </a:extLst>
          </p:cNvPr>
          <p:cNvSpPr/>
          <p:nvPr/>
        </p:nvSpPr>
        <p:spPr>
          <a:xfrm>
            <a:off x="4393678" y="4313940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5D4ABE-463D-47E7-9CCE-440E46EBDBF6}"/>
              </a:ext>
            </a:extLst>
          </p:cNvPr>
          <p:cNvSpPr/>
          <p:nvPr/>
        </p:nvSpPr>
        <p:spPr>
          <a:xfrm>
            <a:off x="3869703" y="5362280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307AC2-2F11-47D8-A664-684DAE1BA192}"/>
              </a:ext>
            </a:extLst>
          </p:cNvPr>
          <p:cNvSpPr/>
          <p:nvPr/>
        </p:nvSpPr>
        <p:spPr>
          <a:xfrm>
            <a:off x="6630183" y="2237535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1A3C537-D41C-4464-B135-6C660CB6CAFD}"/>
              </a:ext>
            </a:extLst>
          </p:cNvPr>
          <p:cNvSpPr/>
          <p:nvPr/>
        </p:nvSpPr>
        <p:spPr>
          <a:xfrm>
            <a:off x="6647464" y="3239513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3EC7A3-23E9-4617-AC74-6DBA06046EFC}"/>
              </a:ext>
            </a:extLst>
          </p:cNvPr>
          <p:cNvSpPr/>
          <p:nvPr/>
        </p:nvSpPr>
        <p:spPr>
          <a:xfrm>
            <a:off x="7758257" y="2132282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252ACA-F20F-44FF-B341-34ABB08D492E}"/>
              </a:ext>
            </a:extLst>
          </p:cNvPr>
          <p:cNvSpPr/>
          <p:nvPr/>
        </p:nvSpPr>
        <p:spPr>
          <a:xfrm>
            <a:off x="8544610" y="2748978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E7499A5-E172-46D9-8ABA-14372515A872}"/>
              </a:ext>
            </a:extLst>
          </p:cNvPr>
          <p:cNvSpPr/>
          <p:nvPr/>
        </p:nvSpPr>
        <p:spPr>
          <a:xfrm>
            <a:off x="7422036" y="2844259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C174B3-91B3-416C-A0D9-6328DABCB11A}"/>
              </a:ext>
            </a:extLst>
          </p:cNvPr>
          <p:cNvSpPr/>
          <p:nvPr/>
        </p:nvSpPr>
        <p:spPr>
          <a:xfrm>
            <a:off x="7337980" y="3606259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E0C877-3871-484F-A9EA-F240974C7149}"/>
              </a:ext>
            </a:extLst>
          </p:cNvPr>
          <p:cNvSpPr/>
          <p:nvPr/>
        </p:nvSpPr>
        <p:spPr>
          <a:xfrm>
            <a:off x="7726836" y="3149059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DF2218-2042-4B93-8436-361A2B46503E}"/>
              </a:ext>
            </a:extLst>
          </p:cNvPr>
          <p:cNvSpPr/>
          <p:nvPr/>
        </p:nvSpPr>
        <p:spPr>
          <a:xfrm>
            <a:off x="7931869" y="3678784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5B361B3-3F0B-41E4-B84A-A939F4B3B3BB}"/>
              </a:ext>
            </a:extLst>
          </p:cNvPr>
          <p:cNvSpPr/>
          <p:nvPr/>
        </p:nvSpPr>
        <p:spPr>
          <a:xfrm>
            <a:off x="8752789" y="3454139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E3191BB-3E1E-4741-8704-545D7577CB7F}"/>
              </a:ext>
            </a:extLst>
          </p:cNvPr>
          <p:cNvSpPr/>
          <p:nvPr/>
        </p:nvSpPr>
        <p:spPr>
          <a:xfrm>
            <a:off x="7686771" y="4741124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0E9C45C-4B38-4B81-ADD2-DFBA0E39ABBF}"/>
              </a:ext>
            </a:extLst>
          </p:cNvPr>
          <p:cNvSpPr/>
          <p:nvPr/>
        </p:nvSpPr>
        <p:spPr>
          <a:xfrm>
            <a:off x="8215457" y="4511903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6306FC6-19B2-4BD4-8E53-F2635A763694}"/>
              </a:ext>
            </a:extLst>
          </p:cNvPr>
          <p:cNvSpPr/>
          <p:nvPr/>
        </p:nvSpPr>
        <p:spPr>
          <a:xfrm>
            <a:off x="9693897" y="3485282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4406781-BC7C-45D5-8A1E-8755D71F2002}"/>
              </a:ext>
            </a:extLst>
          </p:cNvPr>
          <p:cNvSpPr/>
          <p:nvPr/>
        </p:nvSpPr>
        <p:spPr>
          <a:xfrm>
            <a:off x="8455845" y="5401558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ED63007-52D2-401B-AEE9-418757E77D2C}"/>
              </a:ext>
            </a:extLst>
          </p:cNvPr>
          <p:cNvSpPr/>
          <p:nvPr/>
        </p:nvSpPr>
        <p:spPr>
          <a:xfrm>
            <a:off x="8793636" y="4215859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1BC95AB-4EC0-4F78-B867-03C9505460CE}"/>
              </a:ext>
            </a:extLst>
          </p:cNvPr>
          <p:cNvSpPr/>
          <p:nvPr/>
        </p:nvSpPr>
        <p:spPr>
          <a:xfrm>
            <a:off x="8886333" y="4851558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3BAC45C-7EF3-4A81-9BB3-A701B1B9C131}"/>
              </a:ext>
            </a:extLst>
          </p:cNvPr>
          <p:cNvSpPr/>
          <p:nvPr/>
        </p:nvSpPr>
        <p:spPr>
          <a:xfrm>
            <a:off x="9187203" y="5682740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6E213C-C819-45BD-B5B1-5759B7CC904B}"/>
              </a:ext>
            </a:extLst>
          </p:cNvPr>
          <p:cNvSpPr/>
          <p:nvPr/>
        </p:nvSpPr>
        <p:spPr>
          <a:xfrm>
            <a:off x="5004851" y="1545996"/>
            <a:ext cx="1634758" cy="48925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D75CE7-E554-4ED3-93D0-9DB29227433D}"/>
              </a:ext>
            </a:extLst>
          </p:cNvPr>
          <p:cNvCxnSpPr>
            <a:stCxn id="40" idx="0"/>
            <a:endCxn id="40" idx="2"/>
          </p:cNvCxnSpPr>
          <p:nvPr/>
        </p:nvCxnSpPr>
        <p:spPr>
          <a:xfrm>
            <a:off x="5822230" y="1545996"/>
            <a:ext cx="0" cy="489251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608817-7339-4C55-BE6D-B07CBFCDA64A}"/>
              </a:ext>
            </a:extLst>
          </p:cNvPr>
          <p:cNvCxnSpPr/>
          <p:nvPr/>
        </p:nvCxnSpPr>
        <p:spPr>
          <a:xfrm>
            <a:off x="5022132" y="6111659"/>
            <a:ext cx="1625332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CCE790DE-567E-4525-A6F7-48AD4E8E821C}"/>
              </a:ext>
            </a:extLst>
          </p:cNvPr>
          <p:cNvSpPr/>
          <p:nvPr/>
        </p:nvSpPr>
        <p:spPr>
          <a:xfrm>
            <a:off x="7422036" y="5682740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B42E2B8-BBC6-462C-B288-99D775A83CC1}"/>
              </a:ext>
            </a:extLst>
          </p:cNvPr>
          <p:cNvSpPr/>
          <p:nvPr/>
        </p:nvSpPr>
        <p:spPr>
          <a:xfrm>
            <a:off x="2140945" y="1289011"/>
            <a:ext cx="2820841" cy="9632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This is the widest </a:t>
            </a:r>
            <a:r>
              <a:rPr lang="en-AU" b="1" dirty="0">
                <a:solidFill>
                  <a:srgbClr val="FFC000"/>
                </a:solidFill>
              </a:rPr>
              <a:t>margin</a:t>
            </a:r>
            <a:r>
              <a:rPr lang="en-AU" dirty="0"/>
              <a:t> that separates the two groups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936FD-141A-4B17-B937-AEAD8FAC499F}"/>
              </a:ext>
            </a:extLst>
          </p:cNvPr>
          <p:cNvSpPr txBox="1"/>
          <p:nvPr/>
        </p:nvSpPr>
        <p:spPr>
          <a:xfrm>
            <a:off x="4141208" y="5937962"/>
            <a:ext cx="96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C000"/>
                </a:solidFill>
              </a:rPr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1288846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C6D2-018B-45D7-8546-CDA0FE8C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The “Best” Separation Boundary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A67BAF-3623-4A56-9F7D-D3F032326A30}"/>
              </a:ext>
            </a:extLst>
          </p:cNvPr>
          <p:cNvSpPr/>
          <p:nvPr/>
        </p:nvSpPr>
        <p:spPr>
          <a:xfrm>
            <a:off x="2498103" y="2488676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799B064-3872-4EED-89CC-68C4FDA08DC9}"/>
              </a:ext>
            </a:extLst>
          </p:cNvPr>
          <p:cNvSpPr/>
          <p:nvPr/>
        </p:nvSpPr>
        <p:spPr>
          <a:xfrm>
            <a:off x="2201158" y="3853991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DEF9CA-61DA-46F1-A254-25FFFC208348}"/>
              </a:ext>
            </a:extLst>
          </p:cNvPr>
          <p:cNvSpPr/>
          <p:nvPr/>
        </p:nvSpPr>
        <p:spPr>
          <a:xfrm>
            <a:off x="1266334" y="3296239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C18B00-C4C9-458A-A80D-791F6F5411BF}"/>
              </a:ext>
            </a:extLst>
          </p:cNvPr>
          <p:cNvSpPr/>
          <p:nvPr/>
        </p:nvSpPr>
        <p:spPr>
          <a:xfrm>
            <a:off x="2120246" y="3231037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7EE2A3-3387-4E4C-84AD-B24EE4090DBC}"/>
              </a:ext>
            </a:extLst>
          </p:cNvPr>
          <p:cNvSpPr/>
          <p:nvPr/>
        </p:nvSpPr>
        <p:spPr>
          <a:xfrm>
            <a:off x="3227109" y="2444406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78823D-ACDD-4162-9F1F-612FBAE4AACB}"/>
              </a:ext>
            </a:extLst>
          </p:cNvPr>
          <p:cNvSpPr/>
          <p:nvPr/>
        </p:nvSpPr>
        <p:spPr>
          <a:xfrm>
            <a:off x="2845323" y="5203595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B8C87D-3FF1-4D2E-AE5F-8510C7468E02}"/>
              </a:ext>
            </a:extLst>
          </p:cNvPr>
          <p:cNvSpPr/>
          <p:nvPr/>
        </p:nvSpPr>
        <p:spPr>
          <a:xfrm>
            <a:off x="2623007" y="4511903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83A697-97D1-4C42-BE90-D14667A593E5}"/>
              </a:ext>
            </a:extLst>
          </p:cNvPr>
          <p:cNvSpPr/>
          <p:nvPr/>
        </p:nvSpPr>
        <p:spPr>
          <a:xfrm>
            <a:off x="1766740" y="4713402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ABB67D-2C26-421C-ADB4-82120BDCFE71}"/>
              </a:ext>
            </a:extLst>
          </p:cNvPr>
          <p:cNvSpPr/>
          <p:nvPr/>
        </p:nvSpPr>
        <p:spPr>
          <a:xfrm>
            <a:off x="3236535" y="3313243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2C7979-9CB7-4825-BBAA-4E23943DC336}"/>
              </a:ext>
            </a:extLst>
          </p:cNvPr>
          <p:cNvSpPr/>
          <p:nvPr/>
        </p:nvSpPr>
        <p:spPr>
          <a:xfrm>
            <a:off x="4393677" y="2999941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3C529B-0CA0-49D0-8DB0-FD6818872B82}"/>
              </a:ext>
            </a:extLst>
          </p:cNvPr>
          <p:cNvSpPr/>
          <p:nvPr/>
        </p:nvSpPr>
        <p:spPr>
          <a:xfrm>
            <a:off x="3822569" y="4794315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428EAB0-CC5C-46B9-B121-5E0A8F3AB396}"/>
              </a:ext>
            </a:extLst>
          </p:cNvPr>
          <p:cNvSpPr/>
          <p:nvPr/>
        </p:nvSpPr>
        <p:spPr>
          <a:xfrm>
            <a:off x="3439212" y="4091231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3756381-9237-496C-AA45-255BD161EC88}"/>
              </a:ext>
            </a:extLst>
          </p:cNvPr>
          <p:cNvSpPr/>
          <p:nvPr/>
        </p:nvSpPr>
        <p:spPr>
          <a:xfrm>
            <a:off x="4393678" y="4313940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5D4ABE-463D-47E7-9CCE-440E46EBDBF6}"/>
              </a:ext>
            </a:extLst>
          </p:cNvPr>
          <p:cNvSpPr/>
          <p:nvPr/>
        </p:nvSpPr>
        <p:spPr>
          <a:xfrm>
            <a:off x="3869703" y="5362280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307AC2-2F11-47D8-A664-684DAE1BA192}"/>
              </a:ext>
            </a:extLst>
          </p:cNvPr>
          <p:cNvSpPr/>
          <p:nvPr/>
        </p:nvSpPr>
        <p:spPr>
          <a:xfrm>
            <a:off x="6630183" y="2237535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1A3C537-D41C-4464-B135-6C660CB6CAFD}"/>
              </a:ext>
            </a:extLst>
          </p:cNvPr>
          <p:cNvSpPr/>
          <p:nvPr/>
        </p:nvSpPr>
        <p:spPr>
          <a:xfrm>
            <a:off x="6647464" y="3239513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3EC7A3-23E9-4617-AC74-6DBA06046EFC}"/>
              </a:ext>
            </a:extLst>
          </p:cNvPr>
          <p:cNvSpPr/>
          <p:nvPr/>
        </p:nvSpPr>
        <p:spPr>
          <a:xfrm>
            <a:off x="7758257" y="2132282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252ACA-F20F-44FF-B341-34ABB08D492E}"/>
              </a:ext>
            </a:extLst>
          </p:cNvPr>
          <p:cNvSpPr/>
          <p:nvPr/>
        </p:nvSpPr>
        <p:spPr>
          <a:xfrm>
            <a:off x="8544610" y="2748978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E7499A5-E172-46D9-8ABA-14372515A872}"/>
              </a:ext>
            </a:extLst>
          </p:cNvPr>
          <p:cNvSpPr/>
          <p:nvPr/>
        </p:nvSpPr>
        <p:spPr>
          <a:xfrm>
            <a:off x="7422036" y="2844259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C174B3-91B3-416C-A0D9-6328DABCB11A}"/>
              </a:ext>
            </a:extLst>
          </p:cNvPr>
          <p:cNvSpPr/>
          <p:nvPr/>
        </p:nvSpPr>
        <p:spPr>
          <a:xfrm>
            <a:off x="7337980" y="3606259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E0C877-3871-484F-A9EA-F240974C7149}"/>
              </a:ext>
            </a:extLst>
          </p:cNvPr>
          <p:cNvSpPr/>
          <p:nvPr/>
        </p:nvSpPr>
        <p:spPr>
          <a:xfrm>
            <a:off x="7726836" y="3149059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DF2218-2042-4B93-8436-361A2B46503E}"/>
              </a:ext>
            </a:extLst>
          </p:cNvPr>
          <p:cNvSpPr/>
          <p:nvPr/>
        </p:nvSpPr>
        <p:spPr>
          <a:xfrm>
            <a:off x="7931869" y="3678784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5B361B3-3F0B-41E4-B84A-A939F4B3B3BB}"/>
              </a:ext>
            </a:extLst>
          </p:cNvPr>
          <p:cNvSpPr/>
          <p:nvPr/>
        </p:nvSpPr>
        <p:spPr>
          <a:xfrm>
            <a:off x="8752789" y="3454139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E3191BB-3E1E-4741-8704-545D7577CB7F}"/>
              </a:ext>
            </a:extLst>
          </p:cNvPr>
          <p:cNvSpPr/>
          <p:nvPr/>
        </p:nvSpPr>
        <p:spPr>
          <a:xfrm>
            <a:off x="7686771" y="4741124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0E9C45C-4B38-4B81-ADD2-DFBA0E39ABBF}"/>
              </a:ext>
            </a:extLst>
          </p:cNvPr>
          <p:cNvSpPr/>
          <p:nvPr/>
        </p:nvSpPr>
        <p:spPr>
          <a:xfrm>
            <a:off x="8215457" y="4511903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6306FC6-19B2-4BD4-8E53-F2635A763694}"/>
              </a:ext>
            </a:extLst>
          </p:cNvPr>
          <p:cNvSpPr/>
          <p:nvPr/>
        </p:nvSpPr>
        <p:spPr>
          <a:xfrm>
            <a:off x="9693897" y="3485282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4406781-BC7C-45D5-8A1E-8755D71F2002}"/>
              </a:ext>
            </a:extLst>
          </p:cNvPr>
          <p:cNvSpPr/>
          <p:nvPr/>
        </p:nvSpPr>
        <p:spPr>
          <a:xfrm>
            <a:off x="8455845" y="5401558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ED63007-52D2-401B-AEE9-418757E77D2C}"/>
              </a:ext>
            </a:extLst>
          </p:cNvPr>
          <p:cNvSpPr/>
          <p:nvPr/>
        </p:nvSpPr>
        <p:spPr>
          <a:xfrm>
            <a:off x="8793636" y="4215859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1BC95AB-4EC0-4F78-B867-03C9505460CE}"/>
              </a:ext>
            </a:extLst>
          </p:cNvPr>
          <p:cNvSpPr/>
          <p:nvPr/>
        </p:nvSpPr>
        <p:spPr>
          <a:xfrm>
            <a:off x="8886333" y="4851558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3BAC45C-7EF3-4A81-9BB3-A701B1B9C131}"/>
              </a:ext>
            </a:extLst>
          </p:cNvPr>
          <p:cNvSpPr/>
          <p:nvPr/>
        </p:nvSpPr>
        <p:spPr>
          <a:xfrm>
            <a:off x="9187203" y="5682740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6E213C-C819-45BD-B5B1-5759B7CC904B}"/>
              </a:ext>
            </a:extLst>
          </p:cNvPr>
          <p:cNvSpPr/>
          <p:nvPr/>
        </p:nvSpPr>
        <p:spPr>
          <a:xfrm>
            <a:off x="5004851" y="1545996"/>
            <a:ext cx="1634758" cy="48925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D75CE7-E554-4ED3-93D0-9DB29227433D}"/>
              </a:ext>
            </a:extLst>
          </p:cNvPr>
          <p:cNvCxnSpPr>
            <a:stCxn id="40" idx="0"/>
            <a:endCxn id="40" idx="2"/>
          </p:cNvCxnSpPr>
          <p:nvPr/>
        </p:nvCxnSpPr>
        <p:spPr>
          <a:xfrm>
            <a:off x="5822230" y="1545996"/>
            <a:ext cx="0" cy="489251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608817-7339-4C55-BE6D-B07CBFCDA64A}"/>
              </a:ext>
            </a:extLst>
          </p:cNvPr>
          <p:cNvCxnSpPr/>
          <p:nvPr/>
        </p:nvCxnSpPr>
        <p:spPr>
          <a:xfrm>
            <a:off x="5022132" y="6111659"/>
            <a:ext cx="1625332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CCE790DE-567E-4525-A6F7-48AD4E8E821C}"/>
              </a:ext>
            </a:extLst>
          </p:cNvPr>
          <p:cNvSpPr/>
          <p:nvPr/>
        </p:nvSpPr>
        <p:spPr>
          <a:xfrm>
            <a:off x="7422036" y="5682740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B42E2B8-BBC6-462C-B288-99D775A83CC1}"/>
              </a:ext>
            </a:extLst>
          </p:cNvPr>
          <p:cNvSpPr/>
          <p:nvPr/>
        </p:nvSpPr>
        <p:spPr>
          <a:xfrm>
            <a:off x="2140945" y="1289011"/>
            <a:ext cx="2820841" cy="9632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The distance between the points and the line are as far as possible.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936FD-141A-4B17-B937-AEAD8FAC499F}"/>
              </a:ext>
            </a:extLst>
          </p:cNvPr>
          <p:cNvSpPr txBox="1"/>
          <p:nvPr/>
        </p:nvSpPr>
        <p:spPr>
          <a:xfrm>
            <a:off x="4141208" y="5937962"/>
            <a:ext cx="96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C000"/>
                </a:solidFill>
              </a:rPr>
              <a:t>Margin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F4D025-B772-47EA-A630-4E4AE82686A6}"/>
              </a:ext>
            </a:extLst>
          </p:cNvPr>
          <p:cNvCxnSpPr/>
          <p:nvPr/>
        </p:nvCxnSpPr>
        <p:spPr>
          <a:xfrm>
            <a:off x="5022132" y="3231037"/>
            <a:ext cx="800098" cy="847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9CC552F-B99B-4975-A9C8-4AA28444BC6F}"/>
              </a:ext>
            </a:extLst>
          </p:cNvPr>
          <p:cNvCxnSpPr/>
          <p:nvPr/>
        </p:nvCxnSpPr>
        <p:spPr>
          <a:xfrm>
            <a:off x="5013079" y="4503427"/>
            <a:ext cx="800098" cy="847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556E7DF-60F4-46F4-ABF5-3C989A8A5AF1}"/>
              </a:ext>
            </a:extLst>
          </p:cNvPr>
          <p:cNvCxnSpPr/>
          <p:nvPr/>
        </p:nvCxnSpPr>
        <p:spPr>
          <a:xfrm>
            <a:off x="5834798" y="2435498"/>
            <a:ext cx="79538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551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C6D2-018B-45D7-8546-CDA0FE8C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The “Best” Separation Boundary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A67BAF-3623-4A56-9F7D-D3F032326A30}"/>
              </a:ext>
            </a:extLst>
          </p:cNvPr>
          <p:cNvSpPr/>
          <p:nvPr/>
        </p:nvSpPr>
        <p:spPr>
          <a:xfrm>
            <a:off x="2498103" y="2488676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799B064-3872-4EED-89CC-68C4FDA08DC9}"/>
              </a:ext>
            </a:extLst>
          </p:cNvPr>
          <p:cNvSpPr/>
          <p:nvPr/>
        </p:nvSpPr>
        <p:spPr>
          <a:xfrm>
            <a:off x="2201158" y="3853991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DEF9CA-61DA-46F1-A254-25FFFC208348}"/>
              </a:ext>
            </a:extLst>
          </p:cNvPr>
          <p:cNvSpPr/>
          <p:nvPr/>
        </p:nvSpPr>
        <p:spPr>
          <a:xfrm>
            <a:off x="1266334" y="3296239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C18B00-C4C9-458A-A80D-791F6F5411BF}"/>
              </a:ext>
            </a:extLst>
          </p:cNvPr>
          <p:cNvSpPr/>
          <p:nvPr/>
        </p:nvSpPr>
        <p:spPr>
          <a:xfrm>
            <a:off x="2120246" y="3231037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7EE2A3-3387-4E4C-84AD-B24EE4090DBC}"/>
              </a:ext>
            </a:extLst>
          </p:cNvPr>
          <p:cNvSpPr/>
          <p:nvPr/>
        </p:nvSpPr>
        <p:spPr>
          <a:xfrm>
            <a:off x="3227109" y="2444406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78823D-ACDD-4162-9F1F-612FBAE4AACB}"/>
              </a:ext>
            </a:extLst>
          </p:cNvPr>
          <p:cNvSpPr/>
          <p:nvPr/>
        </p:nvSpPr>
        <p:spPr>
          <a:xfrm>
            <a:off x="2845323" y="5203595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B8C87D-3FF1-4D2E-AE5F-8510C7468E02}"/>
              </a:ext>
            </a:extLst>
          </p:cNvPr>
          <p:cNvSpPr/>
          <p:nvPr/>
        </p:nvSpPr>
        <p:spPr>
          <a:xfrm>
            <a:off x="2623007" y="4511903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83A697-97D1-4C42-BE90-D14667A593E5}"/>
              </a:ext>
            </a:extLst>
          </p:cNvPr>
          <p:cNvSpPr/>
          <p:nvPr/>
        </p:nvSpPr>
        <p:spPr>
          <a:xfrm>
            <a:off x="1766740" y="4713402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ABB67D-2C26-421C-ADB4-82120BDCFE71}"/>
              </a:ext>
            </a:extLst>
          </p:cNvPr>
          <p:cNvSpPr/>
          <p:nvPr/>
        </p:nvSpPr>
        <p:spPr>
          <a:xfrm>
            <a:off x="3236535" y="3313243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2C7979-9CB7-4825-BBAA-4E23943DC336}"/>
              </a:ext>
            </a:extLst>
          </p:cNvPr>
          <p:cNvSpPr/>
          <p:nvPr/>
        </p:nvSpPr>
        <p:spPr>
          <a:xfrm>
            <a:off x="4393677" y="2999941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3C529B-0CA0-49D0-8DB0-FD6818872B82}"/>
              </a:ext>
            </a:extLst>
          </p:cNvPr>
          <p:cNvSpPr/>
          <p:nvPr/>
        </p:nvSpPr>
        <p:spPr>
          <a:xfrm>
            <a:off x="3822569" y="4794315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428EAB0-CC5C-46B9-B121-5E0A8F3AB396}"/>
              </a:ext>
            </a:extLst>
          </p:cNvPr>
          <p:cNvSpPr/>
          <p:nvPr/>
        </p:nvSpPr>
        <p:spPr>
          <a:xfrm>
            <a:off x="3439212" y="4091231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3756381-9237-496C-AA45-255BD161EC88}"/>
              </a:ext>
            </a:extLst>
          </p:cNvPr>
          <p:cNvSpPr/>
          <p:nvPr/>
        </p:nvSpPr>
        <p:spPr>
          <a:xfrm>
            <a:off x="4393677" y="4313940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5D4ABE-463D-47E7-9CCE-440E46EBDBF6}"/>
              </a:ext>
            </a:extLst>
          </p:cNvPr>
          <p:cNvSpPr/>
          <p:nvPr/>
        </p:nvSpPr>
        <p:spPr>
          <a:xfrm>
            <a:off x="3869703" y="5362280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307AC2-2F11-47D8-A664-684DAE1BA192}"/>
              </a:ext>
            </a:extLst>
          </p:cNvPr>
          <p:cNvSpPr/>
          <p:nvPr/>
        </p:nvSpPr>
        <p:spPr>
          <a:xfrm>
            <a:off x="6630183" y="2237535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1A3C537-D41C-4464-B135-6C660CB6CAFD}"/>
              </a:ext>
            </a:extLst>
          </p:cNvPr>
          <p:cNvSpPr/>
          <p:nvPr/>
        </p:nvSpPr>
        <p:spPr>
          <a:xfrm>
            <a:off x="6647464" y="3239513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3EC7A3-23E9-4617-AC74-6DBA06046EFC}"/>
              </a:ext>
            </a:extLst>
          </p:cNvPr>
          <p:cNvSpPr/>
          <p:nvPr/>
        </p:nvSpPr>
        <p:spPr>
          <a:xfrm>
            <a:off x="7758257" y="2132282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252ACA-F20F-44FF-B341-34ABB08D492E}"/>
              </a:ext>
            </a:extLst>
          </p:cNvPr>
          <p:cNvSpPr/>
          <p:nvPr/>
        </p:nvSpPr>
        <p:spPr>
          <a:xfrm>
            <a:off x="8544610" y="2748978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E7499A5-E172-46D9-8ABA-14372515A872}"/>
              </a:ext>
            </a:extLst>
          </p:cNvPr>
          <p:cNvSpPr/>
          <p:nvPr/>
        </p:nvSpPr>
        <p:spPr>
          <a:xfrm>
            <a:off x="7422036" y="2844259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C174B3-91B3-416C-A0D9-6328DABCB11A}"/>
              </a:ext>
            </a:extLst>
          </p:cNvPr>
          <p:cNvSpPr/>
          <p:nvPr/>
        </p:nvSpPr>
        <p:spPr>
          <a:xfrm>
            <a:off x="7337980" y="3606259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E0C877-3871-484F-A9EA-F240974C7149}"/>
              </a:ext>
            </a:extLst>
          </p:cNvPr>
          <p:cNvSpPr/>
          <p:nvPr/>
        </p:nvSpPr>
        <p:spPr>
          <a:xfrm>
            <a:off x="7726836" y="3149059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DF2218-2042-4B93-8436-361A2B46503E}"/>
              </a:ext>
            </a:extLst>
          </p:cNvPr>
          <p:cNvSpPr/>
          <p:nvPr/>
        </p:nvSpPr>
        <p:spPr>
          <a:xfrm>
            <a:off x="7931869" y="3678784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5B361B3-3F0B-41E4-B84A-A939F4B3B3BB}"/>
              </a:ext>
            </a:extLst>
          </p:cNvPr>
          <p:cNvSpPr/>
          <p:nvPr/>
        </p:nvSpPr>
        <p:spPr>
          <a:xfrm>
            <a:off x="8752789" y="3454139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E3191BB-3E1E-4741-8704-545D7577CB7F}"/>
              </a:ext>
            </a:extLst>
          </p:cNvPr>
          <p:cNvSpPr/>
          <p:nvPr/>
        </p:nvSpPr>
        <p:spPr>
          <a:xfrm>
            <a:off x="7686771" y="4741124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0E9C45C-4B38-4B81-ADD2-DFBA0E39ABBF}"/>
              </a:ext>
            </a:extLst>
          </p:cNvPr>
          <p:cNvSpPr/>
          <p:nvPr/>
        </p:nvSpPr>
        <p:spPr>
          <a:xfrm>
            <a:off x="8215457" y="4511903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6306FC6-19B2-4BD4-8E53-F2635A763694}"/>
              </a:ext>
            </a:extLst>
          </p:cNvPr>
          <p:cNvSpPr/>
          <p:nvPr/>
        </p:nvSpPr>
        <p:spPr>
          <a:xfrm>
            <a:off x="9693897" y="3485282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4406781-BC7C-45D5-8A1E-8755D71F2002}"/>
              </a:ext>
            </a:extLst>
          </p:cNvPr>
          <p:cNvSpPr/>
          <p:nvPr/>
        </p:nvSpPr>
        <p:spPr>
          <a:xfrm>
            <a:off x="8455845" y="5401558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ED63007-52D2-401B-AEE9-418757E77D2C}"/>
              </a:ext>
            </a:extLst>
          </p:cNvPr>
          <p:cNvSpPr/>
          <p:nvPr/>
        </p:nvSpPr>
        <p:spPr>
          <a:xfrm>
            <a:off x="8793636" y="4215859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1BC95AB-4EC0-4F78-B867-03C9505460CE}"/>
              </a:ext>
            </a:extLst>
          </p:cNvPr>
          <p:cNvSpPr/>
          <p:nvPr/>
        </p:nvSpPr>
        <p:spPr>
          <a:xfrm>
            <a:off x="8886333" y="4851558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3BAC45C-7EF3-4A81-9BB3-A701B1B9C131}"/>
              </a:ext>
            </a:extLst>
          </p:cNvPr>
          <p:cNvSpPr/>
          <p:nvPr/>
        </p:nvSpPr>
        <p:spPr>
          <a:xfrm>
            <a:off x="9187203" y="5682740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6E213C-C819-45BD-B5B1-5759B7CC904B}"/>
              </a:ext>
            </a:extLst>
          </p:cNvPr>
          <p:cNvSpPr/>
          <p:nvPr/>
        </p:nvSpPr>
        <p:spPr>
          <a:xfrm>
            <a:off x="5004851" y="1545996"/>
            <a:ext cx="1634758" cy="48925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D75CE7-E554-4ED3-93D0-9DB29227433D}"/>
              </a:ext>
            </a:extLst>
          </p:cNvPr>
          <p:cNvCxnSpPr>
            <a:stCxn id="40" idx="0"/>
            <a:endCxn id="40" idx="2"/>
          </p:cNvCxnSpPr>
          <p:nvPr/>
        </p:nvCxnSpPr>
        <p:spPr>
          <a:xfrm>
            <a:off x="5822230" y="1545996"/>
            <a:ext cx="0" cy="489251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608817-7339-4C55-BE6D-B07CBFCDA64A}"/>
              </a:ext>
            </a:extLst>
          </p:cNvPr>
          <p:cNvCxnSpPr/>
          <p:nvPr/>
        </p:nvCxnSpPr>
        <p:spPr>
          <a:xfrm>
            <a:off x="5022132" y="6111659"/>
            <a:ext cx="1625332" cy="0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CCE790DE-567E-4525-A6F7-48AD4E8E821C}"/>
              </a:ext>
            </a:extLst>
          </p:cNvPr>
          <p:cNvSpPr/>
          <p:nvPr/>
        </p:nvSpPr>
        <p:spPr>
          <a:xfrm>
            <a:off x="7422036" y="5682740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B42E2B8-BBC6-462C-B288-99D775A83CC1}"/>
              </a:ext>
            </a:extLst>
          </p:cNvPr>
          <p:cNvSpPr/>
          <p:nvPr/>
        </p:nvSpPr>
        <p:spPr>
          <a:xfrm>
            <a:off x="2140945" y="1109221"/>
            <a:ext cx="2820841" cy="1143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The distance between the </a:t>
            </a:r>
            <a:r>
              <a:rPr lang="en-AU" b="1" dirty="0">
                <a:solidFill>
                  <a:srgbClr val="FFC000"/>
                </a:solidFill>
              </a:rPr>
              <a:t>support vectors </a:t>
            </a:r>
            <a:r>
              <a:rPr lang="en-AU" dirty="0"/>
              <a:t>and the line are as far as possible.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936FD-141A-4B17-B937-AEAD8FAC499F}"/>
              </a:ext>
            </a:extLst>
          </p:cNvPr>
          <p:cNvSpPr txBox="1"/>
          <p:nvPr/>
        </p:nvSpPr>
        <p:spPr>
          <a:xfrm>
            <a:off x="4141208" y="5937962"/>
            <a:ext cx="96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C000"/>
                </a:solidFill>
              </a:rPr>
              <a:t>Margin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F4D025-B772-47EA-A630-4E4AE82686A6}"/>
              </a:ext>
            </a:extLst>
          </p:cNvPr>
          <p:cNvCxnSpPr/>
          <p:nvPr/>
        </p:nvCxnSpPr>
        <p:spPr>
          <a:xfrm>
            <a:off x="5022132" y="3231037"/>
            <a:ext cx="800098" cy="847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9CC552F-B99B-4975-A9C8-4AA28444BC6F}"/>
              </a:ext>
            </a:extLst>
          </p:cNvPr>
          <p:cNvCxnSpPr/>
          <p:nvPr/>
        </p:nvCxnSpPr>
        <p:spPr>
          <a:xfrm>
            <a:off x="5013079" y="4503427"/>
            <a:ext cx="800098" cy="847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556E7DF-60F4-46F4-ABF5-3C989A8A5AF1}"/>
              </a:ext>
            </a:extLst>
          </p:cNvPr>
          <p:cNvCxnSpPr/>
          <p:nvPr/>
        </p:nvCxnSpPr>
        <p:spPr>
          <a:xfrm>
            <a:off x="5834798" y="2435498"/>
            <a:ext cx="79538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5788EE3-119C-461D-887F-6C5BA428F196}"/>
              </a:ext>
            </a:extLst>
          </p:cNvPr>
          <p:cNvSpPr/>
          <p:nvPr/>
        </p:nvSpPr>
        <p:spPr>
          <a:xfrm>
            <a:off x="4320988" y="2903671"/>
            <a:ext cx="701129" cy="61246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E112807-9566-4DDD-91AE-766A04C71DC0}"/>
              </a:ext>
            </a:extLst>
          </p:cNvPr>
          <p:cNvSpPr/>
          <p:nvPr/>
        </p:nvSpPr>
        <p:spPr>
          <a:xfrm>
            <a:off x="4320988" y="4192514"/>
            <a:ext cx="701129" cy="61246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5CAE62A-97DC-445B-928F-253FDABEDEF4}"/>
              </a:ext>
            </a:extLst>
          </p:cNvPr>
          <p:cNvSpPr/>
          <p:nvPr/>
        </p:nvSpPr>
        <p:spPr>
          <a:xfrm>
            <a:off x="6615287" y="2147181"/>
            <a:ext cx="701129" cy="61246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92104FB-6BCB-475F-883B-91165B4CE35E}"/>
              </a:ext>
            </a:extLst>
          </p:cNvPr>
          <p:cNvSpPr/>
          <p:nvPr/>
        </p:nvSpPr>
        <p:spPr>
          <a:xfrm>
            <a:off x="6607391" y="3131245"/>
            <a:ext cx="701129" cy="61246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6938B1-7783-44B2-8663-4C26D31C159E}"/>
              </a:ext>
            </a:extLst>
          </p:cNvPr>
          <p:cNvSpPr txBox="1"/>
          <p:nvPr/>
        </p:nvSpPr>
        <p:spPr>
          <a:xfrm>
            <a:off x="7207575" y="1173961"/>
            <a:ext cx="1552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C000"/>
                </a:solidFill>
              </a:rPr>
              <a:t>Support Vectors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9E22A47-E5A7-4D10-BBE5-6BED47B773B1}"/>
              </a:ext>
            </a:extLst>
          </p:cNvPr>
          <p:cNvCxnSpPr>
            <a:stCxn id="34" idx="1"/>
            <a:endCxn id="18" idx="0"/>
          </p:cNvCxnSpPr>
          <p:nvPr/>
        </p:nvCxnSpPr>
        <p:spPr>
          <a:xfrm flipH="1">
            <a:off x="4671553" y="1497127"/>
            <a:ext cx="2536022" cy="140654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65154A7-E5B4-4CF5-9F76-2177AC8E87A9}"/>
              </a:ext>
            </a:extLst>
          </p:cNvPr>
          <p:cNvCxnSpPr>
            <a:stCxn id="34" idx="1"/>
            <a:endCxn id="43" idx="0"/>
          </p:cNvCxnSpPr>
          <p:nvPr/>
        </p:nvCxnSpPr>
        <p:spPr>
          <a:xfrm flipH="1">
            <a:off x="4671553" y="1497127"/>
            <a:ext cx="2536022" cy="269538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488F99-96DA-46FC-9B8F-CA3E85949698}"/>
              </a:ext>
            </a:extLst>
          </p:cNvPr>
          <p:cNvCxnSpPr>
            <a:stCxn id="34" idx="1"/>
            <a:endCxn id="46" idx="0"/>
          </p:cNvCxnSpPr>
          <p:nvPr/>
        </p:nvCxnSpPr>
        <p:spPr>
          <a:xfrm flipH="1">
            <a:off x="6965852" y="1497127"/>
            <a:ext cx="241723" cy="65005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11C0FA-5A4B-4ED5-AD03-8C0A72568C5A}"/>
              </a:ext>
            </a:extLst>
          </p:cNvPr>
          <p:cNvCxnSpPr>
            <a:cxnSpLocks/>
          </p:cNvCxnSpPr>
          <p:nvPr/>
        </p:nvCxnSpPr>
        <p:spPr>
          <a:xfrm flipH="1">
            <a:off x="6838292" y="1497126"/>
            <a:ext cx="369283" cy="161466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680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C6D2-018B-45D7-8546-CDA0FE8C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The “Best” Separation Boundary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A67BAF-3623-4A56-9F7D-D3F032326A30}"/>
              </a:ext>
            </a:extLst>
          </p:cNvPr>
          <p:cNvSpPr/>
          <p:nvPr/>
        </p:nvSpPr>
        <p:spPr>
          <a:xfrm>
            <a:off x="2498103" y="2488676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799B064-3872-4EED-89CC-68C4FDA08DC9}"/>
              </a:ext>
            </a:extLst>
          </p:cNvPr>
          <p:cNvSpPr/>
          <p:nvPr/>
        </p:nvSpPr>
        <p:spPr>
          <a:xfrm>
            <a:off x="2201158" y="3853991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DEF9CA-61DA-46F1-A254-25FFFC208348}"/>
              </a:ext>
            </a:extLst>
          </p:cNvPr>
          <p:cNvSpPr/>
          <p:nvPr/>
        </p:nvSpPr>
        <p:spPr>
          <a:xfrm>
            <a:off x="1266334" y="3296239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C18B00-C4C9-458A-A80D-791F6F5411BF}"/>
              </a:ext>
            </a:extLst>
          </p:cNvPr>
          <p:cNvSpPr/>
          <p:nvPr/>
        </p:nvSpPr>
        <p:spPr>
          <a:xfrm>
            <a:off x="2120246" y="3231037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7EE2A3-3387-4E4C-84AD-B24EE4090DBC}"/>
              </a:ext>
            </a:extLst>
          </p:cNvPr>
          <p:cNvSpPr/>
          <p:nvPr/>
        </p:nvSpPr>
        <p:spPr>
          <a:xfrm>
            <a:off x="3227109" y="2444406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78823D-ACDD-4162-9F1F-612FBAE4AACB}"/>
              </a:ext>
            </a:extLst>
          </p:cNvPr>
          <p:cNvSpPr/>
          <p:nvPr/>
        </p:nvSpPr>
        <p:spPr>
          <a:xfrm>
            <a:off x="2845323" y="5203595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B8C87D-3FF1-4D2E-AE5F-8510C7468E02}"/>
              </a:ext>
            </a:extLst>
          </p:cNvPr>
          <p:cNvSpPr/>
          <p:nvPr/>
        </p:nvSpPr>
        <p:spPr>
          <a:xfrm>
            <a:off x="2623007" y="4511903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83A697-97D1-4C42-BE90-D14667A593E5}"/>
              </a:ext>
            </a:extLst>
          </p:cNvPr>
          <p:cNvSpPr/>
          <p:nvPr/>
        </p:nvSpPr>
        <p:spPr>
          <a:xfrm>
            <a:off x="1766740" y="4713402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ABB67D-2C26-421C-ADB4-82120BDCFE71}"/>
              </a:ext>
            </a:extLst>
          </p:cNvPr>
          <p:cNvSpPr/>
          <p:nvPr/>
        </p:nvSpPr>
        <p:spPr>
          <a:xfrm>
            <a:off x="3236535" y="3313243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2C7979-9CB7-4825-BBAA-4E23943DC336}"/>
              </a:ext>
            </a:extLst>
          </p:cNvPr>
          <p:cNvSpPr/>
          <p:nvPr/>
        </p:nvSpPr>
        <p:spPr>
          <a:xfrm>
            <a:off x="4393677" y="2999941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3C529B-0CA0-49D0-8DB0-FD6818872B82}"/>
              </a:ext>
            </a:extLst>
          </p:cNvPr>
          <p:cNvSpPr/>
          <p:nvPr/>
        </p:nvSpPr>
        <p:spPr>
          <a:xfrm>
            <a:off x="3822569" y="4794315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428EAB0-CC5C-46B9-B121-5E0A8F3AB396}"/>
              </a:ext>
            </a:extLst>
          </p:cNvPr>
          <p:cNvSpPr/>
          <p:nvPr/>
        </p:nvSpPr>
        <p:spPr>
          <a:xfrm>
            <a:off x="3439212" y="4091231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3756381-9237-496C-AA45-255BD161EC88}"/>
              </a:ext>
            </a:extLst>
          </p:cNvPr>
          <p:cNvSpPr/>
          <p:nvPr/>
        </p:nvSpPr>
        <p:spPr>
          <a:xfrm>
            <a:off x="4393677" y="4313940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5D4ABE-463D-47E7-9CCE-440E46EBDBF6}"/>
              </a:ext>
            </a:extLst>
          </p:cNvPr>
          <p:cNvSpPr/>
          <p:nvPr/>
        </p:nvSpPr>
        <p:spPr>
          <a:xfrm>
            <a:off x="3869703" y="5362280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307AC2-2F11-47D8-A664-684DAE1BA192}"/>
              </a:ext>
            </a:extLst>
          </p:cNvPr>
          <p:cNvSpPr/>
          <p:nvPr/>
        </p:nvSpPr>
        <p:spPr>
          <a:xfrm>
            <a:off x="6630183" y="2237535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1A3C537-D41C-4464-B135-6C660CB6CAFD}"/>
              </a:ext>
            </a:extLst>
          </p:cNvPr>
          <p:cNvSpPr/>
          <p:nvPr/>
        </p:nvSpPr>
        <p:spPr>
          <a:xfrm>
            <a:off x="6647464" y="3239513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3EC7A3-23E9-4617-AC74-6DBA06046EFC}"/>
              </a:ext>
            </a:extLst>
          </p:cNvPr>
          <p:cNvSpPr/>
          <p:nvPr/>
        </p:nvSpPr>
        <p:spPr>
          <a:xfrm>
            <a:off x="7758257" y="2132282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252ACA-F20F-44FF-B341-34ABB08D492E}"/>
              </a:ext>
            </a:extLst>
          </p:cNvPr>
          <p:cNvSpPr/>
          <p:nvPr/>
        </p:nvSpPr>
        <p:spPr>
          <a:xfrm>
            <a:off x="8544610" y="2748978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E7499A5-E172-46D9-8ABA-14372515A872}"/>
              </a:ext>
            </a:extLst>
          </p:cNvPr>
          <p:cNvSpPr/>
          <p:nvPr/>
        </p:nvSpPr>
        <p:spPr>
          <a:xfrm>
            <a:off x="7422036" y="2844259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C174B3-91B3-416C-A0D9-6328DABCB11A}"/>
              </a:ext>
            </a:extLst>
          </p:cNvPr>
          <p:cNvSpPr/>
          <p:nvPr/>
        </p:nvSpPr>
        <p:spPr>
          <a:xfrm>
            <a:off x="7337980" y="3606259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E0C877-3871-484F-A9EA-F240974C7149}"/>
              </a:ext>
            </a:extLst>
          </p:cNvPr>
          <p:cNvSpPr/>
          <p:nvPr/>
        </p:nvSpPr>
        <p:spPr>
          <a:xfrm>
            <a:off x="7726836" y="3149059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DF2218-2042-4B93-8436-361A2B46503E}"/>
              </a:ext>
            </a:extLst>
          </p:cNvPr>
          <p:cNvSpPr/>
          <p:nvPr/>
        </p:nvSpPr>
        <p:spPr>
          <a:xfrm>
            <a:off x="7931869" y="3678784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5B361B3-3F0B-41E4-B84A-A939F4B3B3BB}"/>
              </a:ext>
            </a:extLst>
          </p:cNvPr>
          <p:cNvSpPr/>
          <p:nvPr/>
        </p:nvSpPr>
        <p:spPr>
          <a:xfrm>
            <a:off x="8752789" y="3454139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E3191BB-3E1E-4741-8704-545D7577CB7F}"/>
              </a:ext>
            </a:extLst>
          </p:cNvPr>
          <p:cNvSpPr/>
          <p:nvPr/>
        </p:nvSpPr>
        <p:spPr>
          <a:xfrm>
            <a:off x="7686771" y="4741124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0E9C45C-4B38-4B81-ADD2-DFBA0E39ABBF}"/>
              </a:ext>
            </a:extLst>
          </p:cNvPr>
          <p:cNvSpPr/>
          <p:nvPr/>
        </p:nvSpPr>
        <p:spPr>
          <a:xfrm>
            <a:off x="8215457" y="4511903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6306FC6-19B2-4BD4-8E53-F2635A763694}"/>
              </a:ext>
            </a:extLst>
          </p:cNvPr>
          <p:cNvSpPr/>
          <p:nvPr/>
        </p:nvSpPr>
        <p:spPr>
          <a:xfrm>
            <a:off x="9693897" y="3485282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4406781-BC7C-45D5-8A1E-8755D71F2002}"/>
              </a:ext>
            </a:extLst>
          </p:cNvPr>
          <p:cNvSpPr/>
          <p:nvPr/>
        </p:nvSpPr>
        <p:spPr>
          <a:xfrm>
            <a:off x="8455845" y="5401558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ED63007-52D2-401B-AEE9-418757E77D2C}"/>
              </a:ext>
            </a:extLst>
          </p:cNvPr>
          <p:cNvSpPr/>
          <p:nvPr/>
        </p:nvSpPr>
        <p:spPr>
          <a:xfrm>
            <a:off x="8793636" y="4215859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1BC95AB-4EC0-4F78-B867-03C9505460CE}"/>
              </a:ext>
            </a:extLst>
          </p:cNvPr>
          <p:cNvSpPr/>
          <p:nvPr/>
        </p:nvSpPr>
        <p:spPr>
          <a:xfrm>
            <a:off x="8886333" y="4851558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3BAC45C-7EF3-4A81-9BB3-A701B1B9C131}"/>
              </a:ext>
            </a:extLst>
          </p:cNvPr>
          <p:cNvSpPr/>
          <p:nvPr/>
        </p:nvSpPr>
        <p:spPr>
          <a:xfrm>
            <a:off x="9187203" y="5682740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6E213C-C819-45BD-B5B1-5759B7CC904B}"/>
              </a:ext>
            </a:extLst>
          </p:cNvPr>
          <p:cNvSpPr/>
          <p:nvPr/>
        </p:nvSpPr>
        <p:spPr>
          <a:xfrm>
            <a:off x="5004851" y="1545996"/>
            <a:ext cx="1634758" cy="4892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D75CE7-E554-4ED3-93D0-9DB29227433D}"/>
              </a:ext>
            </a:extLst>
          </p:cNvPr>
          <p:cNvCxnSpPr>
            <a:stCxn id="40" idx="0"/>
            <a:endCxn id="40" idx="2"/>
          </p:cNvCxnSpPr>
          <p:nvPr/>
        </p:nvCxnSpPr>
        <p:spPr>
          <a:xfrm>
            <a:off x="5822230" y="1545996"/>
            <a:ext cx="0" cy="489251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608817-7339-4C55-BE6D-B07CBFCDA64A}"/>
              </a:ext>
            </a:extLst>
          </p:cNvPr>
          <p:cNvCxnSpPr/>
          <p:nvPr/>
        </p:nvCxnSpPr>
        <p:spPr>
          <a:xfrm>
            <a:off x="5022132" y="6111659"/>
            <a:ext cx="1625332" cy="0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CCE790DE-567E-4525-A6F7-48AD4E8E821C}"/>
              </a:ext>
            </a:extLst>
          </p:cNvPr>
          <p:cNvSpPr/>
          <p:nvPr/>
        </p:nvSpPr>
        <p:spPr>
          <a:xfrm>
            <a:off x="7422036" y="5682740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B42E2B8-BBC6-462C-B288-99D775A83CC1}"/>
              </a:ext>
            </a:extLst>
          </p:cNvPr>
          <p:cNvSpPr/>
          <p:nvPr/>
        </p:nvSpPr>
        <p:spPr>
          <a:xfrm>
            <a:off x="9156964" y="1084732"/>
            <a:ext cx="2820841" cy="181893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This hyperplane is an optimal hyperplane because it is as far as possible from the support vectors.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936FD-141A-4B17-B937-AEAD8FAC499F}"/>
              </a:ext>
            </a:extLst>
          </p:cNvPr>
          <p:cNvSpPr txBox="1"/>
          <p:nvPr/>
        </p:nvSpPr>
        <p:spPr>
          <a:xfrm>
            <a:off x="3857675" y="5857813"/>
            <a:ext cx="1665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C000"/>
                </a:solidFill>
              </a:rPr>
              <a:t>Maximum Margin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788EE3-119C-461D-887F-6C5BA428F196}"/>
              </a:ext>
            </a:extLst>
          </p:cNvPr>
          <p:cNvSpPr/>
          <p:nvPr/>
        </p:nvSpPr>
        <p:spPr>
          <a:xfrm>
            <a:off x="4320988" y="2903671"/>
            <a:ext cx="701129" cy="61246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E112807-9566-4DDD-91AE-766A04C71DC0}"/>
              </a:ext>
            </a:extLst>
          </p:cNvPr>
          <p:cNvSpPr/>
          <p:nvPr/>
        </p:nvSpPr>
        <p:spPr>
          <a:xfrm>
            <a:off x="4320988" y="4192514"/>
            <a:ext cx="701129" cy="61246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5CAE62A-97DC-445B-928F-253FDABEDEF4}"/>
              </a:ext>
            </a:extLst>
          </p:cNvPr>
          <p:cNvSpPr/>
          <p:nvPr/>
        </p:nvSpPr>
        <p:spPr>
          <a:xfrm>
            <a:off x="6615287" y="2147181"/>
            <a:ext cx="701129" cy="61246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92104FB-6BCB-475F-883B-91165B4CE35E}"/>
              </a:ext>
            </a:extLst>
          </p:cNvPr>
          <p:cNvSpPr/>
          <p:nvPr/>
        </p:nvSpPr>
        <p:spPr>
          <a:xfrm>
            <a:off x="6607391" y="3131245"/>
            <a:ext cx="701129" cy="61246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6938B1-7783-44B2-8663-4C26D31C159E}"/>
              </a:ext>
            </a:extLst>
          </p:cNvPr>
          <p:cNvSpPr txBox="1"/>
          <p:nvPr/>
        </p:nvSpPr>
        <p:spPr>
          <a:xfrm>
            <a:off x="7207575" y="1173961"/>
            <a:ext cx="1552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C000"/>
                </a:solidFill>
              </a:rPr>
              <a:t>Support Vectors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9E22A47-E5A7-4D10-BBE5-6BED47B773B1}"/>
              </a:ext>
            </a:extLst>
          </p:cNvPr>
          <p:cNvCxnSpPr>
            <a:stCxn id="34" idx="1"/>
            <a:endCxn id="18" idx="0"/>
          </p:cNvCxnSpPr>
          <p:nvPr/>
        </p:nvCxnSpPr>
        <p:spPr>
          <a:xfrm flipH="1">
            <a:off x="4671553" y="1497127"/>
            <a:ext cx="2536022" cy="140654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65154A7-E5B4-4CF5-9F76-2177AC8E87A9}"/>
              </a:ext>
            </a:extLst>
          </p:cNvPr>
          <p:cNvCxnSpPr>
            <a:stCxn id="34" idx="1"/>
            <a:endCxn id="43" idx="0"/>
          </p:cNvCxnSpPr>
          <p:nvPr/>
        </p:nvCxnSpPr>
        <p:spPr>
          <a:xfrm flipH="1">
            <a:off x="4671553" y="1497127"/>
            <a:ext cx="2536022" cy="269538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488F99-96DA-46FC-9B8F-CA3E85949698}"/>
              </a:ext>
            </a:extLst>
          </p:cNvPr>
          <p:cNvCxnSpPr>
            <a:stCxn id="34" idx="1"/>
            <a:endCxn id="46" idx="0"/>
          </p:cNvCxnSpPr>
          <p:nvPr/>
        </p:nvCxnSpPr>
        <p:spPr>
          <a:xfrm flipH="1">
            <a:off x="6965852" y="1497127"/>
            <a:ext cx="241723" cy="65005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11C0FA-5A4B-4ED5-AD03-8C0A72568C5A}"/>
              </a:ext>
            </a:extLst>
          </p:cNvPr>
          <p:cNvCxnSpPr>
            <a:cxnSpLocks/>
          </p:cNvCxnSpPr>
          <p:nvPr/>
        </p:nvCxnSpPr>
        <p:spPr>
          <a:xfrm flipH="1">
            <a:off x="6838292" y="1497126"/>
            <a:ext cx="369283" cy="161466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66BB97E-4E03-45D5-B18E-B2FFA708E87B}"/>
              </a:ext>
            </a:extLst>
          </p:cNvPr>
          <p:cNvSpPr txBox="1"/>
          <p:nvPr/>
        </p:nvSpPr>
        <p:spPr>
          <a:xfrm>
            <a:off x="5463664" y="3709168"/>
            <a:ext cx="461665" cy="13314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AU" dirty="0"/>
              <a:t>Hyperplane</a:t>
            </a:r>
          </a:p>
        </p:txBody>
      </p:sp>
    </p:spTree>
    <p:extLst>
      <p:ext uri="{BB962C8B-B14F-4D97-AF65-F5344CB8AC3E}">
        <p14:creationId xmlns:p14="http://schemas.microsoft.com/office/powerpoint/2010/main" val="207799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" grpId="0"/>
      <p:bldP spid="18" grpId="0" animBg="1"/>
      <p:bldP spid="43" grpId="0" animBg="1"/>
      <p:bldP spid="46" grpId="0" animBg="1"/>
      <p:bldP spid="47" grpId="0" animBg="1"/>
      <p:bldP spid="34" grpId="0"/>
      <p:bldP spid="7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3CCA-D8FC-4074-AB46-5990DA11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Decision Rule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BED54E-4D3E-4062-A86A-8AC378BA11B1}"/>
              </a:ext>
            </a:extLst>
          </p:cNvPr>
          <p:cNvCxnSpPr/>
          <p:nvPr/>
        </p:nvCxnSpPr>
        <p:spPr>
          <a:xfrm>
            <a:off x="3334871" y="1873624"/>
            <a:ext cx="62753" cy="32541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7FB072-3083-4E20-ACFB-83DA5116295F}"/>
              </a:ext>
            </a:extLst>
          </p:cNvPr>
          <p:cNvCxnSpPr/>
          <p:nvPr/>
        </p:nvCxnSpPr>
        <p:spPr>
          <a:xfrm flipV="1">
            <a:off x="3397624" y="5065059"/>
            <a:ext cx="4876800" cy="806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EF788C-DF18-41CA-A2A1-6842FBD3BC11}"/>
              </a:ext>
            </a:extLst>
          </p:cNvPr>
          <p:cNvSpPr txBox="1"/>
          <p:nvPr/>
        </p:nvSpPr>
        <p:spPr>
          <a:xfrm>
            <a:off x="5706374" y="2691769"/>
            <a:ext cx="39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585D1-1B56-4E2F-90FC-6B0FC7CF5AD0}"/>
              </a:ext>
            </a:extLst>
          </p:cNvPr>
          <p:cNvSpPr txBox="1"/>
          <p:nvPr/>
        </p:nvSpPr>
        <p:spPr>
          <a:xfrm>
            <a:off x="6517341" y="2265817"/>
            <a:ext cx="39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E0D48-9C21-47E3-A175-749B239E6611}"/>
              </a:ext>
            </a:extLst>
          </p:cNvPr>
          <p:cNvSpPr txBox="1"/>
          <p:nvPr/>
        </p:nvSpPr>
        <p:spPr>
          <a:xfrm>
            <a:off x="4109998" y="2666971"/>
            <a:ext cx="39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dirty="0">
                <a:solidFill>
                  <a:srgbClr val="00B0F0"/>
                </a:solidFill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6F0D01-98CC-43AE-BFE9-81D1BC905C0E}"/>
              </a:ext>
            </a:extLst>
          </p:cNvPr>
          <p:cNvSpPr txBox="1"/>
          <p:nvPr/>
        </p:nvSpPr>
        <p:spPr>
          <a:xfrm>
            <a:off x="5174586" y="3665438"/>
            <a:ext cx="39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dirty="0">
                <a:solidFill>
                  <a:srgbClr val="00B0F0"/>
                </a:solidFill>
              </a:rPr>
              <a:t>-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5FF3E2-54FE-4075-9021-10C6A4B047AB}"/>
              </a:ext>
            </a:extLst>
          </p:cNvPr>
          <p:cNvSpPr/>
          <p:nvPr/>
        </p:nvSpPr>
        <p:spPr>
          <a:xfrm rot="18777535">
            <a:off x="4858858" y="1370720"/>
            <a:ext cx="918325" cy="40118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206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9FDE97-F186-4000-99C9-994383A0189E}"/>
              </a:ext>
            </a:extLst>
          </p:cNvPr>
          <p:cNvCxnSpPr>
            <a:stCxn id="12" idx="0"/>
            <a:endCxn id="12" idx="2"/>
          </p:cNvCxnSpPr>
          <p:nvPr/>
        </p:nvCxnSpPr>
        <p:spPr>
          <a:xfrm>
            <a:off x="3849984" y="2009666"/>
            <a:ext cx="2936074" cy="273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2A210A-83F8-48C1-939F-A6B353914C86}"/>
              </a:ext>
            </a:extLst>
          </p:cNvPr>
          <p:cNvCxnSpPr>
            <a:cxnSpLocks/>
          </p:cNvCxnSpPr>
          <p:nvPr/>
        </p:nvCxnSpPr>
        <p:spPr>
          <a:xfrm flipV="1">
            <a:off x="3397624" y="4588768"/>
            <a:ext cx="712374" cy="5390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BFC1E61-68FB-438F-8231-8368674C5205}"/>
              </a:ext>
            </a:extLst>
          </p:cNvPr>
          <p:cNvSpPr txBox="1"/>
          <p:nvPr/>
        </p:nvSpPr>
        <p:spPr>
          <a:xfrm>
            <a:off x="4074773" y="4383299"/>
            <a:ext cx="21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w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279F69-6CBE-4155-82FD-C0B14A9959D4}"/>
              </a:ext>
            </a:extLst>
          </p:cNvPr>
          <p:cNvCxnSpPr>
            <a:cxnSpLocks/>
          </p:cNvCxnSpPr>
          <p:nvPr/>
        </p:nvCxnSpPr>
        <p:spPr>
          <a:xfrm>
            <a:off x="4109998" y="4442017"/>
            <a:ext cx="2468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7D3DEB-8839-4BFA-AA80-56C4485B828E}"/>
              </a:ext>
            </a:extLst>
          </p:cNvPr>
          <p:cNvSpPr txBox="1"/>
          <p:nvPr/>
        </p:nvSpPr>
        <p:spPr>
          <a:xfrm>
            <a:off x="4207962" y="1610975"/>
            <a:ext cx="39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u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395ECC6-5032-41AF-9A8A-6513959455C4}"/>
              </a:ext>
            </a:extLst>
          </p:cNvPr>
          <p:cNvCxnSpPr>
            <a:cxnSpLocks/>
          </p:cNvCxnSpPr>
          <p:nvPr/>
        </p:nvCxnSpPr>
        <p:spPr>
          <a:xfrm>
            <a:off x="4240748" y="1675985"/>
            <a:ext cx="2468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4BB166-B216-424B-A5BD-B95132E527CD}"/>
              </a:ext>
            </a:extLst>
          </p:cNvPr>
          <p:cNvCxnSpPr>
            <a:cxnSpLocks/>
          </p:cNvCxnSpPr>
          <p:nvPr/>
        </p:nvCxnSpPr>
        <p:spPr>
          <a:xfrm flipV="1">
            <a:off x="3397624" y="1873624"/>
            <a:ext cx="814279" cy="32060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655FDF9-C8DB-4BB9-8BF0-F09AC8ECAD28}"/>
              </a:ext>
            </a:extLst>
          </p:cNvPr>
          <p:cNvCxnSpPr/>
          <p:nvPr/>
        </p:nvCxnSpPr>
        <p:spPr>
          <a:xfrm>
            <a:off x="4240748" y="1980307"/>
            <a:ext cx="1465626" cy="139635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F828481-4F84-4B6A-B194-A08409B73630}"/>
              </a:ext>
            </a:extLst>
          </p:cNvPr>
          <p:cNvCxnSpPr>
            <a:cxnSpLocks/>
          </p:cNvCxnSpPr>
          <p:nvPr/>
        </p:nvCxnSpPr>
        <p:spPr>
          <a:xfrm flipV="1">
            <a:off x="3397624" y="3376666"/>
            <a:ext cx="2390513" cy="17030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D5FDDB3-852C-4A2C-B688-7C2354DF0FDC}"/>
              </a:ext>
            </a:extLst>
          </p:cNvPr>
          <p:cNvSpPr txBox="1"/>
          <p:nvPr/>
        </p:nvSpPr>
        <p:spPr>
          <a:xfrm>
            <a:off x="5684493" y="3510540"/>
            <a:ext cx="115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</a:rPr>
              <a:t>P</a:t>
            </a:r>
            <a:r>
              <a:rPr lang="en-AU" dirty="0">
                <a:solidFill>
                  <a:srgbClr val="002060"/>
                </a:solidFill>
              </a:rPr>
              <a:t>rojection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C060736-7FB8-4641-8BE8-0936784B8B65}"/>
              </a:ext>
            </a:extLst>
          </p:cNvPr>
          <p:cNvCxnSpPr>
            <a:cxnSpLocks/>
          </p:cNvCxnSpPr>
          <p:nvPr/>
        </p:nvCxnSpPr>
        <p:spPr>
          <a:xfrm>
            <a:off x="5712599" y="3580921"/>
            <a:ext cx="2468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A5C38FA4-FA5F-409D-A5CA-22EC7D250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333" y="1876442"/>
            <a:ext cx="1285875" cy="46672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A3F9C5A-50CE-4AC0-9B28-193E12CFE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734" y="2666971"/>
            <a:ext cx="1676400" cy="3810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1631E8E-414F-4E92-96EC-75EBBFB8E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4738" y="2700308"/>
            <a:ext cx="1514475" cy="31432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4D799DF-C8C9-4D04-AF51-6117597802F3}"/>
              </a:ext>
            </a:extLst>
          </p:cNvPr>
          <p:cNvSpPr txBox="1"/>
          <p:nvPr/>
        </p:nvSpPr>
        <p:spPr>
          <a:xfrm>
            <a:off x="161365" y="2109804"/>
            <a:ext cx="25510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02060"/>
                </a:solidFill>
              </a:rPr>
              <a:t>w : normal vector of any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rgbClr val="002060"/>
              </a:solidFill>
            </a:endParaRPr>
          </a:p>
          <a:p>
            <a:endParaRPr lang="en-AU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02060"/>
                </a:solidFill>
              </a:rPr>
              <a:t>u : unknown vector and we want to find it belongs to which class?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5E38C6-A360-41FC-A8FE-226C2089C091}"/>
              </a:ext>
            </a:extLst>
          </p:cNvPr>
          <p:cNvSpPr txBox="1"/>
          <p:nvPr/>
        </p:nvSpPr>
        <p:spPr>
          <a:xfrm>
            <a:off x="9152965" y="3189147"/>
            <a:ext cx="2501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Then unknown vector will be classified as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BE372B-54FB-4A8F-9C84-24F2C5C0BE68}"/>
              </a:ext>
            </a:extLst>
          </p:cNvPr>
          <p:cNvSpPr txBox="1"/>
          <p:nvPr/>
        </p:nvSpPr>
        <p:spPr>
          <a:xfrm>
            <a:off x="10956306" y="3168965"/>
            <a:ext cx="39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A9657D-2B5D-4A43-AA6C-DB07301E6C68}"/>
              </a:ext>
            </a:extLst>
          </p:cNvPr>
          <p:cNvSpPr txBox="1"/>
          <p:nvPr/>
        </p:nvSpPr>
        <p:spPr>
          <a:xfrm>
            <a:off x="5959447" y="5782920"/>
            <a:ext cx="446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32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  <p:bldP spid="21" grpId="0"/>
      <p:bldP spid="36" grpId="0"/>
      <p:bldP spid="41" grpId="0"/>
      <p:bldP spid="42" grpId="0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3CCA-D8FC-4074-AB46-5990DA11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Constraints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BED54E-4D3E-4062-A86A-8AC378BA11B1}"/>
              </a:ext>
            </a:extLst>
          </p:cNvPr>
          <p:cNvCxnSpPr/>
          <p:nvPr/>
        </p:nvCxnSpPr>
        <p:spPr>
          <a:xfrm>
            <a:off x="913682" y="1920175"/>
            <a:ext cx="62753" cy="32541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7FB072-3083-4E20-ACFB-83DA5116295F}"/>
              </a:ext>
            </a:extLst>
          </p:cNvPr>
          <p:cNvCxnSpPr/>
          <p:nvPr/>
        </p:nvCxnSpPr>
        <p:spPr>
          <a:xfrm flipV="1">
            <a:off x="976435" y="5111610"/>
            <a:ext cx="4876800" cy="806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EF788C-DF18-41CA-A2A1-6842FBD3BC11}"/>
              </a:ext>
            </a:extLst>
          </p:cNvPr>
          <p:cNvSpPr txBox="1"/>
          <p:nvPr/>
        </p:nvSpPr>
        <p:spPr>
          <a:xfrm>
            <a:off x="3285185" y="2738320"/>
            <a:ext cx="39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585D1-1B56-4E2F-90FC-6B0FC7CF5AD0}"/>
              </a:ext>
            </a:extLst>
          </p:cNvPr>
          <p:cNvSpPr txBox="1"/>
          <p:nvPr/>
        </p:nvSpPr>
        <p:spPr>
          <a:xfrm>
            <a:off x="4096152" y="2312368"/>
            <a:ext cx="39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E0D48-9C21-47E3-A175-749B239E6611}"/>
              </a:ext>
            </a:extLst>
          </p:cNvPr>
          <p:cNvSpPr txBox="1"/>
          <p:nvPr/>
        </p:nvSpPr>
        <p:spPr>
          <a:xfrm>
            <a:off x="1688809" y="2713522"/>
            <a:ext cx="39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dirty="0">
                <a:solidFill>
                  <a:srgbClr val="00B0F0"/>
                </a:solidFill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6F0D01-98CC-43AE-BFE9-81D1BC905C0E}"/>
              </a:ext>
            </a:extLst>
          </p:cNvPr>
          <p:cNvSpPr txBox="1"/>
          <p:nvPr/>
        </p:nvSpPr>
        <p:spPr>
          <a:xfrm>
            <a:off x="2753397" y="3711989"/>
            <a:ext cx="39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dirty="0">
                <a:solidFill>
                  <a:srgbClr val="00B0F0"/>
                </a:solidFill>
              </a:rPr>
              <a:t>-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5FF3E2-54FE-4075-9021-10C6A4B047AB}"/>
              </a:ext>
            </a:extLst>
          </p:cNvPr>
          <p:cNvSpPr/>
          <p:nvPr/>
        </p:nvSpPr>
        <p:spPr>
          <a:xfrm rot="18777535">
            <a:off x="2437669" y="1417271"/>
            <a:ext cx="918325" cy="40118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206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9FDE97-F186-4000-99C9-994383A0189E}"/>
              </a:ext>
            </a:extLst>
          </p:cNvPr>
          <p:cNvCxnSpPr>
            <a:stCxn id="12" idx="0"/>
            <a:endCxn id="12" idx="2"/>
          </p:cNvCxnSpPr>
          <p:nvPr/>
        </p:nvCxnSpPr>
        <p:spPr>
          <a:xfrm>
            <a:off x="1428795" y="2056217"/>
            <a:ext cx="2936074" cy="273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675BAE6-EFE8-48A1-B07B-6F3DF25780A8}"/>
              </a:ext>
            </a:extLst>
          </p:cNvPr>
          <p:cNvSpPr txBox="1"/>
          <p:nvPr/>
        </p:nvSpPr>
        <p:spPr>
          <a:xfrm>
            <a:off x="6364941" y="2205318"/>
            <a:ext cx="195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Constraint for positive samples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8B5B8-1FDE-4764-AE9A-DE93897F9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913" y="2301227"/>
            <a:ext cx="1657350" cy="3048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E6CDE7D-07B0-41FE-AB66-640EFD917E77}"/>
              </a:ext>
            </a:extLst>
          </p:cNvPr>
          <p:cNvSpPr txBox="1"/>
          <p:nvPr/>
        </p:nvSpPr>
        <p:spPr>
          <a:xfrm>
            <a:off x="7904910" y="2205318"/>
            <a:ext cx="39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83FF6-8DBB-4353-8CA5-79BF251AFD74}"/>
              </a:ext>
            </a:extLst>
          </p:cNvPr>
          <p:cNvSpPr txBox="1"/>
          <p:nvPr/>
        </p:nvSpPr>
        <p:spPr>
          <a:xfrm>
            <a:off x="6364941" y="3495422"/>
            <a:ext cx="1891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Likewise for negative samples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01F276-1324-43B6-9E4C-66D05080D631}"/>
              </a:ext>
            </a:extLst>
          </p:cNvPr>
          <p:cNvSpPr txBox="1"/>
          <p:nvPr/>
        </p:nvSpPr>
        <p:spPr>
          <a:xfrm>
            <a:off x="8041335" y="3481068"/>
            <a:ext cx="39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dirty="0">
                <a:solidFill>
                  <a:srgbClr val="00B0F0"/>
                </a:solidFill>
              </a:rPr>
              <a:t>-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BF1360-9D75-43B1-82BC-A07E47EE0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766" y="3589680"/>
            <a:ext cx="1876425" cy="24765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F2224C0-2CF2-415C-BCA9-509B1E73B95D}"/>
              </a:ext>
            </a:extLst>
          </p:cNvPr>
          <p:cNvSpPr/>
          <p:nvPr/>
        </p:nvSpPr>
        <p:spPr>
          <a:xfrm>
            <a:off x="2083256" y="3661650"/>
            <a:ext cx="785409" cy="31123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002060"/>
                </a:solidFill>
              </a:rPr>
              <a:t>-1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3BFD175-983C-450C-AB9E-E4C17D14BE6C}"/>
              </a:ext>
            </a:extLst>
          </p:cNvPr>
          <p:cNvSpPr/>
          <p:nvPr/>
        </p:nvSpPr>
        <p:spPr>
          <a:xfrm>
            <a:off x="2537814" y="2595701"/>
            <a:ext cx="785409" cy="31123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84CD9D0-5B64-439E-9218-9F3D1D64D4EB}"/>
              </a:ext>
            </a:extLst>
          </p:cNvPr>
          <p:cNvSpPr/>
          <p:nvPr/>
        </p:nvSpPr>
        <p:spPr>
          <a:xfrm>
            <a:off x="1356659" y="2156749"/>
            <a:ext cx="785409" cy="3112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002060"/>
                </a:solidFill>
              </a:rPr>
              <a:t>0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AEB5DC2-7011-47D1-A878-768FE20A2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031" y="4583718"/>
            <a:ext cx="2076450" cy="3143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DF2364-6F68-4B84-8DE5-2BD00F353D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9646" y="3228524"/>
            <a:ext cx="17621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6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/>
      <p:bldP spid="7" grpId="0"/>
      <p:bldP spid="35" grpId="0"/>
      <p:bldP spid="15" grpId="0" animBg="1"/>
      <p:bldP spid="45" grpId="0" animBg="1"/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3CCA-D8FC-4074-AB46-5990DA11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Combining Constraints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BED54E-4D3E-4062-A86A-8AC378BA11B1}"/>
              </a:ext>
            </a:extLst>
          </p:cNvPr>
          <p:cNvCxnSpPr/>
          <p:nvPr/>
        </p:nvCxnSpPr>
        <p:spPr>
          <a:xfrm>
            <a:off x="913682" y="1920175"/>
            <a:ext cx="62753" cy="32541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7FB072-3083-4E20-ACFB-83DA5116295F}"/>
              </a:ext>
            </a:extLst>
          </p:cNvPr>
          <p:cNvCxnSpPr/>
          <p:nvPr/>
        </p:nvCxnSpPr>
        <p:spPr>
          <a:xfrm flipV="1">
            <a:off x="976435" y="5111610"/>
            <a:ext cx="4876800" cy="806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EF788C-DF18-41CA-A2A1-6842FBD3BC11}"/>
              </a:ext>
            </a:extLst>
          </p:cNvPr>
          <p:cNvSpPr txBox="1"/>
          <p:nvPr/>
        </p:nvSpPr>
        <p:spPr>
          <a:xfrm>
            <a:off x="3285185" y="2738320"/>
            <a:ext cx="39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585D1-1B56-4E2F-90FC-6B0FC7CF5AD0}"/>
              </a:ext>
            </a:extLst>
          </p:cNvPr>
          <p:cNvSpPr txBox="1"/>
          <p:nvPr/>
        </p:nvSpPr>
        <p:spPr>
          <a:xfrm>
            <a:off x="4096152" y="2312368"/>
            <a:ext cx="39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E0D48-9C21-47E3-A175-749B239E6611}"/>
              </a:ext>
            </a:extLst>
          </p:cNvPr>
          <p:cNvSpPr txBox="1"/>
          <p:nvPr/>
        </p:nvSpPr>
        <p:spPr>
          <a:xfrm>
            <a:off x="1688809" y="2713522"/>
            <a:ext cx="39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dirty="0">
                <a:solidFill>
                  <a:srgbClr val="0070C0"/>
                </a:solidFill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6F0D01-98CC-43AE-BFE9-81D1BC905C0E}"/>
              </a:ext>
            </a:extLst>
          </p:cNvPr>
          <p:cNvSpPr txBox="1"/>
          <p:nvPr/>
        </p:nvSpPr>
        <p:spPr>
          <a:xfrm>
            <a:off x="2753397" y="3711989"/>
            <a:ext cx="39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dirty="0">
                <a:solidFill>
                  <a:srgbClr val="0070C0"/>
                </a:solidFill>
              </a:rPr>
              <a:t>-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5FF3E2-54FE-4075-9021-10C6A4B047AB}"/>
              </a:ext>
            </a:extLst>
          </p:cNvPr>
          <p:cNvSpPr/>
          <p:nvPr/>
        </p:nvSpPr>
        <p:spPr>
          <a:xfrm rot="18777535">
            <a:off x="2437669" y="1417271"/>
            <a:ext cx="918325" cy="40118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9FDE97-F186-4000-99C9-994383A0189E}"/>
              </a:ext>
            </a:extLst>
          </p:cNvPr>
          <p:cNvCxnSpPr>
            <a:stCxn id="12" idx="0"/>
            <a:endCxn id="12" idx="2"/>
          </p:cNvCxnSpPr>
          <p:nvPr/>
        </p:nvCxnSpPr>
        <p:spPr>
          <a:xfrm>
            <a:off x="1428795" y="2056217"/>
            <a:ext cx="2936074" cy="273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675BAE6-EFE8-48A1-B07B-6F3DF25780A8}"/>
              </a:ext>
            </a:extLst>
          </p:cNvPr>
          <p:cNvSpPr txBox="1"/>
          <p:nvPr/>
        </p:nvSpPr>
        <p:spPr>
          <a:xfrm>
            <a:off x="5100918" y="1260445"/>
            <a:ext cx="333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Constraint for positive samples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8B5B8-1FDE-4764-AE9A-DE93897F9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766" y="1333789"/>
            <a:ext cx="1657350" cy="30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183FF6-8DBB-4353-8CA5-79BF251AFD74}"/>
              </a:ext>
            </a:extLst>
          </p:cNvPr>
          <p:cNvSpPr txBox="1"/>
          <p:nvPr/>
        </p:nvSpPr>
        <p:spPr>
          <a:xfrm>
            <a:off x="5100918" y="1718203"/>
            <a:ext cx="321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Constraint for negative samples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BF1360-9D75-43B1-82BC-A07E47EE0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03" y="1744907"/>
            <a:ext cx="1876425" cy="24765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F2224C0-2CF2-415C-BCA9-509B1E73B95D}"/>
              </a:ext>
            </a:extLst>
          </p:cNvPr>
          <p:cNvSpPr/>
          <p:nvPr/>
        </p:nvSpPr>
        <p:spPr>
          <a:xfrm>
            <a:off x="2083256" y="3661650"/>
            <a:ext cx="785409" cy="31123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3BFD175-983C-450C-AB9E-E4C17D14BE6C}"/>
              </a:ext>
            </a:extLst>
          </p:cNvPr>
          <p:cNvSpPr/>
          <p:nvPr/>
        </p:nvSpPr>
        <p:spPr>
          <a:xfrm>
            <a:off x="2537814" y="2595701"/>
            <a:ext cx="785409" cy="31123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0</a:t>
            </a:r>
          </a:p>
        </p:txBody>
      </p:sp>
      <p:pic>
        <p:nvPicPr>
          <p:cNvPr id="24" name="Picture 23" descr="Screen Shot 2014-10-14 at 9.29.02 AM.png">
            <a:extLst>
              <a:ext uri="{FF2B5EF4-FFF2-40B4-BE49-F238E27FC236}">
                <a16:creationId xmlns:a16="http://schemas.microsoft.com/office/drawing/2014/main" id="{36B175FA-07F2-492A-AE79-ADFBCE8227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159" y="3272779"/>
            <a:ext cx="5092671" cy="840706"/>
          </a:xfrm>
          <a:prstGeom prst="rect">
            <a:avLst/>
          </a:prstGeom>
        </p:spPr>
      </p:pic>
      <p:pic>
        <p:nvPicPr>
          <p:cNvPr id="25" name="Picture 24" descr="Screen Shot 2014-10-14 at 9.29.09 AM.png">
            <a:extLst>
              <a:ext uri="{FF2B5EF4-FFF2-40B4-BE49-F238E27FC236}">
                <a16:creationId xmlns:a16="http://schemas.microsoft.com/office/drawing/2014/main" id="{72453987-A45E-4763-A79D-596F8F2455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160" y="4376965"/>
            <a:ext cx="5418667" cy="596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945E1C-08AE-41BA-9EC6-7FC452FE2519}"/>
              </a:ext>
            </a:extLst>
          </p:cNvPr>
          <p:cNvSpPr txBox="1"/>
          <p:nvPr/>
        </p:nvSpPr>
        <p:spPr>
          <a:xfrm>
            <a:off x="6499412" y="2312367"/>
            <a:ext cx="4078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To bring above inequalities together we introduce another variable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E6DC3D2-7E6D-4B14-9C1F-DD07D6091C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2336" y="2609520"/>
            <a:ext cx="371475" cy="4286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D9EED47-9EA6-433E-8B0B-B2861C240B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3336" y="5252748"/>
            <a:ext cx="3705225" cy="5429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BB86483-DA58-4916-A614-1B8FE5E917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7425" y="5225049"/>
            <a:ext cx="971550" cy="4857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B1E4740-32B7-4A8D-81BE-3D8327F23706}"/>
              </a:ext>
            </a:extLst>
          </p:cNvPr>
          <p:cNvSpPr txBox="1"/>
          <p:nvPr/>
        </p:nvSpPr>
        <p:spPr>
          <a:xfrm>
            <a:off x="6929718" y="5824719"/>
            <a:ext cx="415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For support vectors       </a:t>
            </a:r>
          </a:p>
        </p:txBody>
      </p:sp>
    </p:spTree>
    <p:extLst>
      <p:ext uri="{BB962C8B-B14F-4D97-AF65-F5344CB8AC3E}">
        <p14:creationId xmlns:p14="http://schemas.microsoft.com/office/powerpoint/2010/main" val="304276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3CCA-D8FC-4074-AB46-5990DA11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Width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BED54E-4D3E-4062-A86A-8AC378BA11B1}"/>
              </a:ext>
            </a:extLst>
          </p:cNvPr>
          <p:cNvCxnSpPr/>
          <p:nvPr/>
        </p:nvCxnSpPr>
        <p:spPr>
          <a:xfrm>
            <a:off x="913682" y="1920175"/>
            <a:ext cx="62753" cy="32541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7FB072-3083-4E20-ACFB-83DA5116295F}"/>
              </a:ext>
            </a:extLst>
          </p:cNvPr>
          <p:cNvCxnSpPr/>
          <p:nvPr/>
        </p:nvCxnSpPr>
        <p:spPr>
          <a:xfrm flipV="1">
            <a:off x="976435" y="5111610"/>
            <a:ext cx="4876800" cy="806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EF788C-DF18-41CA-A2A1-6842FBD3BC11}"/>
              </a:ext>
            </a:extLst>
          </p:cNvPr>
          <p:cNvSpPr txBox="1"/>
          <p:nvPr/>
        </p:nvSpPr>
        <p:spPr>
          <a:xfrm>
            <a:off x="3285185" y="2738320"/>
            <a:ext cx="39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585D1-1B56-4E2F-90FC-6B0FC7CF5AD0}"/>
              </a:ext>
            </a:extLst>
          </p:cNvPr>
          <p:cNvSpPr txBox="1"/>
          <p:nvPr/>
        </p:nvSpPr>
        <p:spPr>
          <a:xfrm>
            <a:off x="4096152" y="2312368"/>
            <a:ext cx="39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E0D48-9C21-47E3-A175-749B239E6611}"/>
              </a:ext>
            </a:extLst>
          </p:cNvPr>
          <p:cNvSpPr txBox="1"/>
          <p:nvPr/>
        </p:nvSpPr>
        <p:spPr>
          <a:xfrm>
            <a:off x="1688809" y="2713522"/>
            <a:ext cx="39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dirty="0">
                <a:solidFill>
                  <a:srgbClr val="00B0F0"/>
                </a:solidFill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6F0D01-98CC-43AE-BFE9-81D1BC905C0E}"/>
              </a:ext>
            </a:extLst>
          </p:cNvPr>
          <p:cNvSpPr txBox="1"/>
          <p:nvPr/>
        </p:nvSpPr>
        <p:spPr>
          <a:xfrm>
            <a:off x="2753397" y="3711989"/>
            <a:ext cx="39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dirty="0">
                <a:solidFill>
                  <a:srgbClr val="00B0F0"/>
                </a:solidFill>
              </a:rPr>
              <a:t>-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5FF3E2-54FE-4075-9021-10C6A4B047AB}"/>
              </a:ext>
            </a:extLst>
          </p:cNvPr>
          <p:cNvSpPr/>
          <p:nvPr/>
        </p:nvSpPr>
        <p:spPr>
          <a:xfrm rot="18777535">
            <a:off x="2437669" y="1417271"/>
            <a:ext cx="918325" cy="40118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206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9FDE97-F186-4000-99C9-994383A0189E}"/>
              </a:ext>
            </a:extLst>
          </p:cNvPr>
          <p:cNvCxnSpPr>
            <a:stCxn id="12" idx="0"/>
            <a:endCxn id="12" idx="2"/>
          </p:cNvCxnSpPr>
          <p:nvPr/>
        </p:nvCxnSpPr>
        <p:spPr>
          <a:xfrm>
            <a:off x="1428795" y="2056217"/>
            <a:ext cx="2936074" cy="273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6C2314-5CC0-4753-80AC-A5745743DB03}"/>
              </a:ext>
            </a:extLst>
          </p:cNvPr>
          <p:cNvCxnSpPr/>
          <p:nvPr/>
        </p:nvCxnSpPr>
        <p:spPr>
          <a:xfrm flipV="1">
            <a:off x="976435" y="3944471"/>
            <a:ext cx="1847447" cy="122989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A5D12C-63C4-43EF-9962-B54C7FACEF28}"/>
              </a:ext>
            </a:extLst>
          </p:cNvPr>
          <p:cNvCxnSpPr/>
          <p:nvPr/>
        </p:nvCxnSpPr>
        <p:spPr>
          <a:xfrm flipV="1">
            <a:off x="1002905" y="2094915"/>
            <a:ext cx="1106821" cy="305539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A64F4EA-F0DC-4171-BE3B-ACAB8E25F0E9}"/>
              </a:ext>
            </a:extLst>
          </p:cNvPr>
          <p:cNvCxnSpPr>
            <a:cxnSpLocks/>
          </p:cNvCxnSpPr>
          <p:nvPr/>
        </p:nvCxnSpPr>
        <p:spPr>
          <a:xfrm flipH="1" flipV="1">
            <a:off x="2134033" y="2094915"/>
            <a:ext cx="697604" cy="187582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62DF1889-7EF9-41B9-9D07-E6C754578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019" y="2147403"/>
            <a:ext cx="904875" cy="2857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F3B0C07-4CC4-452C-B3C2-65278B5BF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966" y="3102348"/>
            <a:ext cx="333375" cy="2667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DB7FD4A-B659-4EE7-9729-1BE358C45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5336" y="4536870"/>
            <a:ext cx="323850" cy="276225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E80690-3BB5-4A0A-9B69-AE57AFD3853C}"/>
              </a:ext>
            </a:extLst>
          </p:cNvPr>
          <p:cNvCxnSpPr>
            <a:cxnSpLocks/>
          </p:cNvCxnSpPr>
          <p:nvPr/>
        </p:nvCxnSpPr>
        <p:spPr>
          <a:xfrm flipV="1">
            <a:off x="2287663" y="3235699"/>
            <a:ext cx="195172" cy="2284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825655A-DB02-4D7C-9997-1AEF3F55DCA1}"/>
              </a:ext>
            </a:extLst>
          </p:cNvPr>
          <p:cNvSpPr txBox="1"/>
          <p:nvPr/>
        </p:nvSpPr>
        <p:spPr>
          <a:xfrm>
            <a:off x="2088388" y="3050748"/>
            <a:ext cx="39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w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A57BE9C-D708-4014-9FFA-AB28F537D985}"/>
              </a:ext>
            </a:extLst>
          </p:cNvPr>
          <p:cNvCxnSpPr>
            <a:cxnSpLocks/>
          </p:cNvCxnSpPr>
          <p:nvPr/>
        </p:nvCxnSpPr>
        <p:spPr>
          <a:xfrm>
            <a:off x="2129269" y="3142400"/>
            <a:ext cx="2468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BC8C74BE-A0B8-418C-B05C-FC07BC2214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3638" y="1567750"/>
            <a:ext cx="3009900" cy="70485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356BB4E-7A86-4D57-BB37-D39414BBF299}"/>
              </a:ext>
            </a:extLst>
          </p:cNvPr>
          <p:cNvSpPr txBox="1"/>
          <p:nvPr/>
        </p:nvSpPr>
        <p:spPr>
          <a:xfrm>
            <a:off x="6284259" y="2262443"/>
            <a:ext cx="4338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On the equation above x+ and x− are in the gutter (on hyperplanes maximizing the separation).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0664DB-10DD-4842-A034-5DAA7A3B7A12}"/>
              </a:ext>
            </a:extLst>
          </p:cNvPr>
          <p:cNvSpPr txBox="1"/>
          <p:nvPr/>
        </p:nvSpPr>
        <p:spPr>
          <a:xfrm>
            <a:off x="5764306" y="3420080"/>
            <a:ext cx="174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Positive Samples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711B930-2811-4696-83E0-98CB1BFCEE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9050" y="3451456"/>
            <a:ext cx="2200275" cy="3238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E2B1FBD-9DA6-4BD5-A3AB-6E18AB41CD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9330" y="3802904"/>
            <a:ext cx="1628775" cy="23812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D31614E-16C6-4269-A0C3-0F67FC7E83B1}"/>
              </a:ext>
            </a:extLst>
          </p:cNvPr>
          <p:cNvSpPr txBox="1"/>
          <p:nvPr/>
        </p:nvSpPr>
        <p:spPr>
          <a:xfrm>
            <a:off x="5853235" y="4675548"/>
            <a:ext cx="2079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Likewise Negative Samples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3C6E6DFB-7D00-459D-BC1C-BD3F09D1FE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7201" y="4781699"/>
            <a:ext cx="18573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6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7F5F4-C1A1-43B3-97C2-524E911C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31EE-F00F-4627-803A-9BB9998B7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>
                <a:solidFill>
                  <a:srgbClr val="002060"/>
                </a:solidFill>
              </a:rPr>
              <a:t>SVM basics</a:t>
            </a:r>
          </a:p>
          <a:p>
            <a:pPr marL="0" indent="0">
              <a:buNone/>
            </a:pPr>
            <a:endParaRPr lang="en-AU" dirty="0">
              <a:solidFill>
                <a:srgbClr val="002060"/>
              </a:solidFill>
            </a:endParaRPr>
          </a:p>
          <a:p>
            <a:r>
              <a:rPr lang="en-AU" dirty="0">
                <a:solidFill>
                  <a:srgbClr val="002060"/>
                </a:solidFill>
              </a:rPr>
              <a:t>SVM Objective Function</a:t>
            </a:r>
          </a:p>
          <a:p>
            <a:endParaRPr lang="en-AU" dirty="0">
              <a:solidFill>
                <a:srgbClr val="002060"/>
              </a:solidFill>
            </a:endParaRPr>
          </a:p>
          <a:p>
            <a:r>
              <a:rPr lang="en-AU" dirty="0">
                <a:solidFill>
                  <a:srgbClr val="002060"/>
                </a:solidFill>
              </a:rPr>
              <a:t>Slack Variable</a:t>
            </a:r>
          </a:p>
          <a:p>
            <a:endParaRPr lang="en-AU" dirty="0">
              <a:solidFill>
                <a:srgbClr val="002060"/>
              </a:solidFill>
            </a:endParaRPr>
          </a:p>
          <a:p>
            <a:r>
              <a:rPr lang="en-AU" dirty="0">
                <a:solidFill>
                  <a:srgbClr val="002060"/>
                </a:solidFill>
              </a:rPr>
              <a:t>Kernel Trick</a:t>
            </a:r>
          </a:p>
          <a:p>
            <a:endParaRPr lang="en-AU" dirty="0">
              <a:solidFill>
                <a:srgbClr val="002060"/>
              </a:solidFill>
            </a:endParaRPr>
          </a:p>
          <a:p>
            <a:r>
              <a:rPr lang="en-AU" dirty="0">
                <a:solidFill>
                  <a:srgbClr val="002060"/>
                </a:solidFill>
              </a:rPr>
              <a:t>SVM Hyperparameters</a:t>
            </a:r>
          </a:p>
          <a:p>
            <a:pPr marL="0" indent="0">
              <a:buNone/>
            </a:pPr>
            <a:endParaRPr lang="en-AU" dirty="0">
              <a:solidFill>
                <a:srgbClr val="002060"/>
              </a:solidFill>
            </a:endParaRPr>
          </a:p>
          <a:p>
            <a:r>
              <a:rPr lang="en-AU" dirty="0">
                <a:solidFill>
                  <a:srgbClr val="002060"/>
                </a:solidFill>
              </a:rPr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1670843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3CCA-D8FC-4074-AB46-5990DA11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Width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BED54E-4D3E-4062-A86A-8AC378BA11B1}"/>
              </a:ext>
            </a:extLst>
          </p:cNvPr>
          <p:cNvCxnSpPr/>
          <p:nvPr/>
        </p:nvCxnSpPr>
        <p:spPr>
          <a:xfrm>
            <a:off x="913682" y="1920175"/>
            <a:ext cx="62753" cy="32541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7FB072-3083-4E20-ACFB-83DA5116295F}"/>
              </a:ext>
            </a:extLst>
          </p:cNvPr>
          <p:cNvCxnSpPr/>
          <p:nvPr/>
        </p:nvCxnSpPr>
        <p:spPr>
          <a:xfrm flipV="1">
            <a:off x="976435" y="5111610"/>
            <a:ext cx="4876800" cy="806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EF788C-DF18-41CA-A2A1-6842FBD3BC11}"/>
              </a:ext>
            </a:extLst>
          </p:cNvPr>
          <p:cNvSpPr txBox="1"/>
          <p:nvPr/>
        </p:nvSpPr>
        <p:spPr>
          <a:xfrm>
            <a:off x="3285185" y="2738320"/>
            <a:ext cx="39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585D1-1B56-4E2F-90FC-6B0FC7CF5AD0}"/>
              </a:ext>
            </a:extLst>
          </p:cNvPr>
          <p:cNvSpPr txBox="1"/>
          <p:nvPr/>
        </p:nvSpPr>
        <p:spPr>
          <a:xfrm>
            <a:off x="4096152" y="2312368"/>
            <a:ext cx="39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E0D48-9C21-47E3-A175-749B239E6611}"/>
              </a:ext>
            </a:extLst>
          </p:cNvPr>
          <p:cNvSpPr txBox="1"/>
          <p:nvPr/>
        </p:nvSpPr>
        <p:spPr>
          <a:xfrm>
            <a:off x="1688809" y="2713522"/>
            <a:ext cx="39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dirty="0">
                <a:solidFill>
                  <a:srgbClr val="00B0F0"/>
                </a:solidFill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6F0D01-98CC-43AE-BFE9-81D1BC905C0E}"/>
              </a:ext>
            </a:extLst>
          </p:cNvPr>
          <p:cNvSpPr txBox="1"/>
          <p:nvPr/>
        </p:nvSpPr>
        <p:spPr>
          <a:xfrm>
            <a:off x="2753397" y="3711989"/>
            <a:ext cx="39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dirty="0">
                <a:solidFill>
                  <a:srgbClr val="00B0F0"/>
                </a:solidFill>
              </a:rPr>
              <a:t>-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5FF3E2-54FE-4075-9021-10C6A4B047AB}"/>
              </a:ext>
            </a:extLst>
          </p:cNvPr>
          <p:cNvSpPr/>
          <p:nvPr/>
        </p:nvSpPr>
        <p:spPr>
          <a:xfrm rot="18777535">
            <a:off x="2437669" y="1417271"/>
            <a:ext cx="918325" cy="40118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206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9FDE97-F186-4000-99C9-994383A0189E}"/>
              </a:ext>
            </a:extLst>
          </p:cNvPr>
          <p:cNvCxnSpPr>
            <a:stCxn id="12" idx="0"/>
            <a:endCxn id="12" idx="2"/>
          </p:cNvCxnSpPr>
          <p:nvPr/>
        </p:nvCxnSpPr>
        <p:spPr>
          <a:xfrm>
            <a:off x="1428795" y="2056217"/>
            <a:ext cx="2936074" cy="273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6C2314-5CC0-4753-80AC-A5745743DB03}"/>
              </a:ext>
            </a:extLst>
          </p:cNvPr>
          <p:cNvCxnSpPr/>
          <p:nvPr/>
        </p:nvCxnSpPr>
        <p:spPr>
          <a:xfrm flipV="1">
            <a:off x="976435" y="3944471"/>
            <a:ext cx="1847447" cy="122989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A5D12C-63C4-43EF-9962-B54C7FACEF28}"/>
              </a:ext>
            </a:extLst>
          </p:cNvPr>
          <p:cNvCxnSpPr/>
          <p:nvPr/>
        </p:nvCxnSpPr>
        <p:spPr>
          <a:xfrm flipV="1">
            <a:off x="1002905" y="2094915"/>
            <a:ext cx="1106821" cy="305539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A64F4EA-F0DC-4171-BE3B-ACAB8E25F0E9}"/>
              </a:ext>
            </a:extLst>
          </p:cNvPr>
          <p:cNvCxnSpPr>
            <a:cxnSpLocks/>
          </p:cNvCxnSpPr>
          <p:nvPr/>
        </p:nvCxnSpPr>
        <p:spPr>
          <a:xfrm flipH="1" flipV="1">
            <a:off x="2134033" y="2094915"/>
            <a:ext cx="697604" cy="187582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62DF1889-7EF9-41B9-9D07-E6C754578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019" y="2147403"/>
            <a:ext cx="904875" cy="2857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F3B0C07-4CC4-452C-B3C2-65278B5BF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966" y="3102348"/>
            <a:ext cx="333375" cy="2667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DB7FD4A-B659-4EE7-9729-1BE358C45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5336" y="4536870"/>
            <a:ext cx="323850" cy="276225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E80690-3BB5-4A0A-9B69-AE57AFD3853C}"/>
              </a:ext>
            </a:extLst>
          </p:cNvPr>
          <p:cNvCxnSpPr>
            <a:cxnSpLocks/>
          </p:cNvCxnSpPr>
          <p:nvPr/>
        </p:nvCxnSpPr>
        <p:spPr>
          <a:xfrm flipV="1">
            <a:off x="2287663" y="3235699"/>
            <a:ext cx="195172" cy="2284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825655A-DB02-4D7C-9997-1AEF3F55DCA1}"/>
              </a:ext>
            </a:extLst>
          </p:cNvPr>
          <p:cNvSpPr txBox="1"/>
          <p:nvPr/>
        </p:nvSpPr>
        <p:spPr>
          <a:xfrm>
            <a:off x="2088388" y="3050748"/>
            <a:ext cx="39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w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A57BE9C-D708-4014-9FFA-AB28F537D985}"/>
              </a:ext>
            </a:extLst>
          </p:cNvPr>
          <p:cNvCxnSpPr>
            <a:cxnSpLocks/>
          </p:cNvCxnSpPr>
          <p:nvPr/>
        </p:nvCxnSpPr>
        <p:spPr>
          <a:xfrm>
            <a:off x="2129269" y="3142400"/>
            <a:ext cx="2468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253D97E-E7CA-4F21-9EF8-30442871D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996" y="2147403"/>
            <a:ext cx="3181350" cy="3162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0C292F-BE60-4B11-8CBA-7565450B03F6}"/>
              </a:ext>
            </a:extLst>
          </p:cNvPr>
          <p:cNvSpPr txBox="1"/>
          <p:nvPr/>
        </p:nvSpPr>
        <p:spPr>
          <a:xfrm rot="18034776">
            <a:off x="3978057" y="4428687"/>
            <a:ext cx="139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Margin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AF7F915-6FA4-4DBD-A955-C1E92E409B66}"/>
              </a:ext>
            </a:extLst>
          </p:cNvPr>
          <p:cNvSpPr/>
          <p:nvPr/>
        </p:nvSpPr>
        <p:spPr>
          <a:xfrm>
            <a:off x="4862292" y="4746916"/>
            <a:ext cx="2196397" cy="29851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D0F7B-80F9-4FE3-A212-5EB302CDA02E}"/>
              </a:ext>
            </a:extLst>
          </p:cNvPr>
          <p:cNvSpPr txBox="1"/>
          <p:nvPr/>
        </p:nvSpPr>
        <p:spPr>
          <a:xfrm>
            <a:off x="4162821" y="5728447"/>
            <a:ext cx="355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Maximize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F554327-61B5-468F-A850-5E60F863B5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7435" y="5574170"/>
            <a:ext cx="685800" cy="78105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0E8D4EE-CD49-4303-AE0B-2180F11D55B0}"/>
              </a:ext>
            </a:extLst>
          </p:cNvPr>
          <p:cNvSpPr/>
          <p:nvPr/>
        </p:nvSpPr>
        <p:spPr>
          <a:xfrm>
            <a:off x="4096152" y="5459506"/>
            <a:ext cx="1820554" cy="101733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426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3CCA-D8FC-4074-AB46-5990DA11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SVM Objective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BED54E-4D3E-4062-A86A-8AC378BA11B1}"/>
              </a:ext>
            </a:extLst>
          </p:cNvPr>
          <p:cNvCxnSpPr/>
          <p:nvPr/>
        </p:nvCxnSpPr>
        <p:spPr>
          <a:xfrm>
            <a:off x="913682" y="1920175"/>
            <a:ext cx="62753" cy="32541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7FB072-3083-4E20-ACFB-83DA5116295F}"/>
              </a:ext>
            </a:extLst>
          </p:cNvPr>
          <p:cNvCxnSpPr/>
          <p:nvPr/>
        </p:nvCxnSpPr>
        <p:spPr>
          <a:xfrm flipV="1">
            <a:off x="976435" y="5111610"/>
            <a:ext cx="4876800" cy="806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EF788C-DF18-41CA-A2A1-6842FBD3BC11}"/>
              </a:ext>
            </a:extLst>
          </p:cNvPr>
          <p:cNvSpPr txBox="1"/>
          <p:nvPr/>
        </p:nvSpPr>
        <p:spPr>
          <a:xfrm>
            <a:off x="3285185" y="2738320"/>
            <a:ext cx="39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585D1-1B56-4E2F-90FC-6B0FC7CF5AD0}"/>
              </a:ext>
            </a:extLst>
          </p:cNvPr>
          <p:cNvSpPr txBox="1"/>
          <p:nvPr/>
        </p:nvSpPr>
        <p:spPr>
          <a:xfrm>
            <a:off x="4096152" y="2312368"/>
            <a:ext cx="39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E0D48-9C21-47E3-A175-749B239E6611}"/>
              </a:ext>
            </a:extLst>
          </p:cNvPr>
          <p:cNvSpPr txBox="1"/>
          <p:nvPr/>
        </p:nvSpPr>
        <p:spPr>
          <a:xfrm>
            <a:off x="1688809" y="2713522"/>
            <a:ext cx="39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dirty="0">
                <a:solidFill>
                  <a:srgbClr val="00B0F0"/>
                </a:solidFill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6F0D01-98CC-43AE-BFE9-81D1BC905C0E}"/>
              </a:ext>
            </a:extLst>
          </p:cNvPr>
          <p:cNvSpPr txBox="1"/>
          <p:nvPr/>
        </p:nvSpPr>
        <p:spPr>
          <a:xfrm>
            <a:off x="2753397" y="3711989"/>
            <a:ext cx="39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dirty="0">
                <a:solidFill>
                  <a:srgbClr val="00B0F0"/>
                </a:solidFill>
              </a:rPr>
              <a:t>-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5FF3E2-54FE-4075-9021-10C6A4B047AB}"/>
              </a:ext>
            </a:extLst>
          </p:cNvPr>
          <p:cNvSpPr/>
          <p:nvPr/>
        </p:nvSpPr>
        <p:spPr>
          <a:xfrm rot="18777535">
            <a:off x="2437669" y="1417271"/>
            <a:ext cx="918325" cy="40118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206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9FDE97-F186-4000-99C9-994383A0189E}"/>
              </a:ext>
            </a:extLst>
          </p:cNvPr>
          <p:cNvCxnSpPr>
            <a:stCxn id="12" idx="0"/>
            <a:endCxn id="12" idx="2"/>
          </p:cNvCxnSpPr>
          <p:nvPr/>
        </p:nvCxnSpPr>
        <p:spPr>
          <a:xfrm>
            <a:off x="1428795" y="2056217"/>
            <a:ext cx="2936074" cy="273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6C2314-5CC0-4753-80AC-A5745743DB03}"/>
              </a:ext>
            </a:extLst>
          </p:cNvPr>
          <p:cNvCxnSpPr/>
          <p:nvPr/>
        </p:nvCxnSpPr>
        <p:spPr>
          <a:xfrm flipV="1">
            <a:off x="976435" y="3944471"/>
            <a:ext cx="1847447" cy="122989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A5D12C-63C4-43EF-9962-B54C7FACEF28}"/>
              </a:ext>
            </a:extLst>
          </p:cNvPr>
          <p:cNvCxnSpPr/>
          <p:nvPr/>
        </p:nvCxnSpPr>
        <p:spPr>
          <a:xfrm flipV="1">
            <a:off x="1002905" y="2094915"/>
            <a:ext cx="1106821" cy="305539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A64F4EA-F0DC-4171-BE3B-ACAB8E25F0E9}"/>
              </a:ext>
            </a:extLst>
          </p:cNvPr>
          <p:cNvCxnSpPr>
            <a:cxnSpLocks/>
          </p:cNvCxnSpPr>
          <p:nvPr/>
        </p:nvCxnSpPr>
        <p:spPr>
          <a:xfrm flipH="1" flipV="1">
            <a:off x="2134033" y="2094915"/>
            <a:ext cx="697604" cy="187582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62DF1889-7EF9-41B9-9D07-E6C754578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019" y="2147403"/>
            <a:ext cx="904875" cy="2857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F3B0C07-4CC4-452C-B3C2-65278B5BF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966" y="3102348"/>
            <a:ext cx="333375" cy="2667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DB7FD4A-B659-4EE7-9729-1BE358C45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5336" y="4536870"/>
            <a:ext cx="323850" cy="276225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E80690-3BB5-4A0A-9B69-AE57AFD3853C}"/>
              </a:ext>
            </a:extLst>
          </p:cNvPr>
          <p:cNvCxnSpPr>
            <a:cxnSpLocks/>
          </p:cNvCxnSpPr>
          <p:nvPr/>
        </p:nvCxnSpPr>
        <p:spPr>
          <a:xfrm flipV="1">
            <a:off x="2287663" y="3235699"/>
            <a:ext cx="195172" cy="2284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825655A-DB02-4D7C-9997-1AEF3F55DCA1}"/>
              </a:ext>
            </a:extLst>
          </p:cNvPr>
          <p:cNvSpPr txBox="1"/>
          <p:nvPr/>
        </p:nvSpPr>
        <p:spPr>
          <a:xfrm>
            <a:off x="2088388" y="3050748"/>
            <a:ext cx="39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w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A57BE9C-D708-4014-9FFA-AB28F537D985}"/>
              </a:ext>
            </a:extLst>
          </p:cNvPr>
          <p:cNvCxnSpPr>
            <a:cxnSpLocks/>
          </p:cNvCxnSpPr>
          <p:nvPr/>
        </p:nvCxnSpPr>
        <p:spPr>
          <a:xfrm>
            <a:off x="2129269" y="3142400"/>
            <a:ext cx="2468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Screen Shot 2014-10-14 at 9.59.38 AM.png">
            <a:extLst>
              <a:ext uri="{FF2B5EF4-FFF2-40B4-BE49-F238E27FC236}">
                <a16:creationId xmlns:a16="http://schemas.microsoft.com/office/drawing/2014/main" id="{C52FA5D4-81E4-48DF-9930-CCB642FD726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22"/>
          <a:stretch/>
        </p:blipFill>
        <p:spPr>
          <a:xfrm>
            <a:off x="6065588" y="1735380"/>
            <a:ext cx="1873704" cy="13081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4C8864B-FA04-4268-B0D1-C53E40C03632}"/>
              </a:ext>
            </a:extLst>
          </p:cNvPr>
          <p:cNvSpPr txBox="1"/>
          <p:nvPr/>
        </p:nvSpPr>
        <p:spPr>
          <a:xfrm>
            <a:off x="5942291" y="1417409"/>
            <a:ext cx="179061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>
                <a:solidFill>
                  <a:srgbClr val="002060"/>
                </a:solidFill>
              </a:rPr>
              <a:t>OBJECTIVE:</a:t>
            </a:r>
          </a:p>
        </p:txBody>
      </p:sp>
      <p:pic>
        <p:nvPicPr>
          <p:cNvPr id="23" name="Picture 22" descr="Screen Shot 2014-10-14 at 9.29.09 AM.png">
            <a:extLst>
              <a:ext uri="{FF2B5EF4-FFF2-40B4-BE49-F238E27FC236}">
                <a16:creationId xmlns:a16="http://schemas.microsoft.com/office/drawing/2014/main" id="{DA0BFA4D-D299-4703-8C12-4D0404231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849" y="4057193"/>
            <a:ext cx="6435151" cy="70887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2EEE0B1-E90D-4C13-9291-C01BF6A401C8}"/>
              </a:ext>
            </a:extLst>
          </p:cNvPr>
          <p:cNvSpPr txBox="1"/>
          <p:nvPr/>
        </p:nvSpPr>
        <p:spPr>
          <a:xfrm>
            <a:off x="5907535" y="3424918"/>
            <a:ext cx="211602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>
                <a:solidFill>
                  <a:srgbClr val="002060"/>
                </a:solidFill>
              </a:rPr>
              <a:t>CONSTRAINT: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722DF3-BDD9-481A-A481-D67F1A3A0564}"/>
              </a:ext>
            </a:extLst>
          </p:cNvPr>
          <p:cNvSpPr txBox="1"/>
          <p:nvPr/>
        </p:nvSpPr>
        <p:spPr>
          <a:xfrm>
            <a:off x="7939292" y="2218825"/>
            <a:ext cx="212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(Minimize)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4B5D08-E7AD-482C-A4B2-15311E2A58CD}"/>
              </a:ext>
            </a:extLst>
          </p:cNvPr>
          <p:cNvSpPr txBox="1"/>
          <p:nvPr/>
        </p:nvSpPr>
        <p:spPr>
          <a:xfrm>
            <a:off x="3679631" y="5822576"/>
            <a:ext cx="5397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rgbClr val="002060"/>
                </a:solidFill>
              </a:rPr>
              <a:t>Constrained Optimization problem</a:t>
            </a:r>
            <a:r>
              <a:rPr lang="en-AU" sz="2800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521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0-14 at 10.03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5" y="3429000"/>
            <a:ext cx="11277600" cy="1676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val 6"/>
          <p:cNvSpPr/>
          <p:nvPr/>
        </p:nvSpPr>
        <p:spPr>
          <a:xfrm>
            <a:off x="5379473" y="3902793"/>
            <a:ext cx="881880" cy="754099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03900" y="5550593"/>
            <a:ext cx="3583802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Lagrange Multipliers</a:t>
            </a:r>
          </a:p>
        </p:txBody>
      </p:sp>
      <p:cxnSp>
        <p:nvCxnSpPr>
          <p:cNvPr id="12" name="Straight Arrow Connector 11"/>
          <p:cNvCxnSpPr>
            <a:stCxn id="7" idx="4"/>
            <a:endCxn id="10" idx="0"/>
          </p:cNvCxnSpPr>
          <p:nvPr/>
        </p:nvCxnSpPr>
        <p:spPr>
          <a:xfrm flipH="1">
            <a:off x="5495801" y="4656892"/>
            <a:ext cx="324612" cy="893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 vert="horz" lIns="121920" tIns="45720" rIns="91440" bIns="45720" rtlCol="0" anchor="ctr">
            <a:normAutofit/>
          </a:bodyPr>
          <a:lstStyle/>
          <a:p>
            <a:pPr algn="ctr"/>
            <a:r>
              <a:rPr lang="en-AU" dirty="0" err="1">
                <a:solidFill>
                  <a:srgbClr val="002060"/>
                </a:solidFill>
              </a:rPr>
              <a:t>Lagrangian</a:t>
            </a:r>
            <a:r>
              <a:rPr lang="en-AU" dirty="0">
                <a:solidFill>
                  <a:srgbClr val="002060"/>
                </a:solidFill>
              </a:rPr>
              <a:t> 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5" name="Picture 14" descr="Screen Shot 2014-10-14 at 9.59.38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22"/>
          <a:stretch/>
        </p:blipFill>
        <p:spPr>
          <a:xfrm>
            <a:off x="1169365" y="1728623"/>
            <a:ext cx="1873704" cy="1308100"/>
          </a:xfrm>
          <a:prstGeom prst="rect">
            <a:avLst/>
          </a:prstGeom>
        </p:spPr>
      </p:pic>
      <p:pic>
        <p:nvPicPr>
          <p:cNvPr id="16" name="Picture 15" descr="Screen Shot 2014-10-14 at 9.29.0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486" y="2042927"/>
            <a:ext cx="6435151" cy="70887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068" y="1410652"/>
            <a:ext cx="179061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>
                <a:solidFill>
                  <a:srgbClr val="002060"/>
                </a:solidFill>
              </a:rPr>
              <a:t>OBJECTIVE: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79172" y="1410652"/>
            <a:ext cx="211602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>
                <a:solidFill>
                  <a:srgbClr val="002060"/>
                </a:solidFill>
              </a:rPr>
              <a:t>CONSTRAINT:</a:t>
            </a:r>
          </a:p>
        </p:txBody>
      </p:sp>
    </p:spTree>
    <p:extLst>
      <p:ext uri="{BB962C8B-B14F-4D97-AF65-F5344CB8AC3E}">
        <p14:creationId xmlns:p14="http://schemas.microsoft.com/office/powerpoint/2010/main" val="38049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" y="209456"/>
            <a:ext cx="11885084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Solving the PRIMAL</a:t>
            </a:r>
          </a:p>
        </p:txBody>
      </p:sp>
      <p:pic>
        <p:nvPicPr>
          <p:cNvPr id="4" name="Picture 3" descr="Screen Shot 2014-10-14 at 10.09.4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342" y="4921488"/>
            <a:ext cx="3979644" cy="1458059"/>
          </a:xfrm>
          <a:prstGeom prst="rect">
            <a:avLst/>
          </a:prstGeom>
        </p:spPr>
      </p:pic>
      <p:pic>
        <p:nvPicPr>
          <p:cNvPr id="5" name="Picture 4" descr="Screen Shot 2014-10-14 at 10.09.4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340" y="3522663"/>
            <a:ext cx="4549021" cy="1398824"/>
          </a:xfrm>
          <a:prstGeom prst="rect">
            <a:avLst/>
          </a:prstGeom>
        </p:spPr>
      </p:pic>
      <p:pic>
        <p:nvPicPr>
          <p:cNvPr id="6" name="Picture 5" descr="Screen Shot 2014-10-14 at 10.03.57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5" y="1484219"/>
            <a:ext cx="11277600" cy="16764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474598"/>
              </p:ext>
            </p:extLst>
          </p:nvPr>
        </p:nvGraphicFramePr>
        <p:xfrm>
          <a:off x="1220554" y="3522663"/>
          <a:ext cx="2144183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6" imgW="546100" imgH="393700" progId="Equation.DSMT4">
                  <p:embed/>
                </p:oleObj>
              </mc:Choice>
              <mc:Fallback>
                <p:oleObj name="Equation" r:id="rId6" imgW="546100" imgH="3937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20554" y="3522663"/>
                        <a:ext cx="2144183" cy="116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180476"/>
              </p:ext>
            </p:extLst>
          </p:nvPr>
        </p:nvGraphicFramePr>
        <p:xfrm>
          <a:off x="1220554" y="5103925"/>
          <a:ext cx="2144183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8" imgW="546100" imgH="393700" progId="Equation.DSMT4">
                  <p:embed/>
                </p:oleObj>
              </mc:Choice>
              <mc:Fallback>
                <p:oleObj name="Equation" r:id="rId8" imgW="546100" imgH="3937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20554" y="5103925"/>
                        <a:ext cx="2144183" cy="116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E153E5E-355F-45B5-9665-98D42E3625D3}"/>
              </a:ext>
            </a:extLst>
          </p:cNvPr>
          <p:cNvSpPr txBox="1"/>
          <p:nvPr/>
        </p:nvSpPr>
        <p:spPr>
          <a:xfrm>
            <a:off x="9603361" y="3688080"/>
            <a:ext cx="2588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The normal vector w are the linear combination of support vectors</a:t>
            </a:r>
          </a:p>
        </p:txBody>
      </p:sp>
    </p:spTree>
    <p:extLst>
      <p:ext uri="{BB962C8B-B14F-4D97-AF65-F5344CB8AC3E}">
        <p14:creationId xmlns:p14="http://schemas.microsoft.com/office/powerpoint/2010/main" val="21601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PRIMAL </a:t>
            </a:r>
            <a:r>
              <a:rPr lang="en-US" dirty="0">
                <a:solidFill>
                  <a:srgbClr val="002060"/>
                </a:solidFill>
                <a:sym typeface="Wingdings"/>
              </a:rPr>
              <a:t> DUAL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 descr="Screen Shot 2014-10-14 at 10.03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5" y="1299003"/>
            <a:ext cx="11277600" cy="167640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5" name="Picture 4" descr="Screen Shot 2014-10-14 at 10.09.4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886" y="3109681"/>
            <a:ext cx="3979644" cy="1458059"/>
          </a:xfrm>
          <a:prstGeom prst="rect">
            <a:avLst/>
          </a:prstGeom>
        </p:spPr>
      </p:pic>
      <p:pic>
        <p:nvPicPr>
          <p:cNvPr id="6" name="Picture 5" descr="Screen Shot 2014-10-14 at 10.09.4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88" y="3149371"/>
            <a:ext cx="4549021" cy="1398824"/>
          </a:xfrm>
          <a:prstGeom prst="rect">
            <a:avLst/>
          </a:prstGeom>
        </p:spPr>
      </p:pic>
      <p:pic>
        <p:nvPicPr>
          <p:cNvPr id="7" name="Picture 6" descr="Screen Shot 2014-10-14 at 10.14.32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34" y="4605953"/>
            <a:ext cx="10917684" cy="184896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3696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SVM Objective (DUAL)</a:t>
            </a:r>
          </a:p>
        </p:txBody>
      </p:sp>
      <p:pic>
        <p:nvPicPr>
          <p:cNvPr id="5" name="Picture 4" descr="Screen Shot 2014-10-14 at 10.09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5" y="4759873"/>
            <a:ext cx="3979644" cy="145805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 descr="Screen Shot 2014-10-14 at 10.14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61" y="1986451"/>
            <a:ext cx="10917684" cy="184896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87547" y="1494969"/>
            <a:ext cx="3783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OBJECTIVE: Minimize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4636" y="4258518"/>
            <a:ext cx="2501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CONSTRAINT:</a:t>
            </a:r>
          </a:p>
        </p:txBody>
      </p:sp>
      <p:pic>
        <p:nvPicPr>
          <p:cNvPr id="9" name="Picture 8" descr="Screen Shot 2014-10-14 at 10.36.1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524" y="5007601"/>
            <a:ext cx="2540360" cy="99873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94D12D-A751-46E3-B63B-E0D2BA9D2614}"/>
              </a:ext>
            </a:extLst>
          </p:cNvPr>
          <p:cNvSpPr txBox="1"/>
          <p:nvPr/>
        </p:nvSpPr>
        <p:spPr>
          <a:xfrm>
            <a:off x="8525435" y="4370294"/>
            <a:ext cx="3666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</a:rPr>
              <a:t>SVM objective will depend only on the dot product of pairs of support vector.</a:t>
            </a:r>
            <a:endParaRPr lang="en-A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89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76EC7-ED04-4C56-8E28-AEAE3A0B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Decision Rule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951AC-31AA-4206-9F86-342D221F7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302" y="2178425"/>
            <a:ext cx="2897632" cy="526792"/>
          </a:xfrm>
          <a:prstGeom prst="rect">
            <a:avLst/>
          </a:prstGeom>
        </p:spPr>
      </p:pic>
      <p:pic>
        <p:nvPicPr>
          <p:cNvPr id="6" name="Picture 5" descr="Screen Shot 2014-10-14 at 10.09.41 AM.png">
            <a:extLst>
              <a:ext uri="{FF2B5EF4-FFF2-40B4-BE49-F238E27FC236}">
                <a16:creationId xmlns:a16="http://schemas.microsoft.com/office/drawing/2014/main" id="{E06B7A89-6B48-4B6D-8384-4F4E50DDD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53" y="3153797"/>
            <a:ext cx="4549021" cy="13988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00E5E9-75B1-4ADA-8BD1-19F80F075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413" y="4558288"/>
            <a:ext cx="1962150" cy="885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CBEBFA-D889-430A-9E68-5FD80EBC2A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3563" y="4552621"/>
            <a:ext cx="2274511" cy="7053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FC6F5A-CCE1-4E8C-94C5-65AD97968466}"/>
              </a:ext>
            </a:extLst>
          </p:cNvPr>
          <p:cNvSpPr txBox="1"/>
          <p:nvPr/>
        </p:nvSpPr>
        <p:spPr>
          <a:xfrm>
            <a:off x="7227840" y="3075293"/>
            <a:ext cx="33112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So whether a new sample will be on the right of the road depends on the dot product of the support vectors and the unknown sample.</a:t>
            </a:r>
          </a:p>
        </p:txBody>
      </p:sp>
    </p:spTree>
    <p:extLst>
      <p:ext uri="{BB962C8B-B14F-4D97-AF65-F5344CB8AC3E}">
        <p14:creationId xmlns:p14="http://schemas.microsoft.com/office/powerpoint/2010/main" val="349939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050A-5877-44C4-8BB2-7107D7B9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Points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298A-D8E0-4004-BC4C-FF774A4C3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SVM problem is </a:t>
            </a:r>
            <a:r>
              <a:rPr lang="en-AU" i="1" dirty="0">
                <a:solidFill>
                  <a:srgbClr val="002060"/>
                </a:solidFill>
              </a:rPr>
              <a:t>constrained minimization problem</a:t>
            </a:r>
          </a:p>
          <a:p>
            <a:endParaRPr lang="en-AU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AU" i="1" dirty="0">
              <a:solidFill>
                <a:srgbClr val="002060"/>
              </a:solidFill>
            </a:endParaRPr>
          </a:p>
          <a:p>
            <a:endParaRPr lang="en-AU" dirty="0">
              <a:solidFill>
                <a:srgbClr val="002060"/>
              </a:solidFill>
            </a:endParaRPr>
          </a:p>
          <a:p>
            <a:endParaRPr lang="en-AU" dirty="0">
              <a:solidFill>
                <a:srgbClr val="002060"/>
              </a:solidFill>
            </a:endParaRPr>
          </a:p>
          <a:p>
            <a:endParaRPr lang="en-AU" dirty="0">
              <a:solidFill>
                <a:srgbClr val="002060"/>
              </a:solidFill>
            </a:endParaRPr>
          </a:p>
          <a:p>
            <a:r>
              <a:rPr lang="en-AU" dirty="0">
                <a:solidFill>
                  <a:srgbClr val="002060"/>
                </a:solidFill>
              </a:rPr>
              <a:t>To find the widest road between different samples we just need to consider dot products of support vectors .</a:t>
            </a:r>
          </a:p>
          <a:p>
            <a:endParaRPr lang="en-AU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1006AB-AC82-4374-8BF1-27547D8E8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2233612"/>
            <a:ext cx="66008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53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9334D30-3B92-4235-AF93-2B8C729DEF2A}"/>
              </a:ext>
            </a:extLst>
          </p:cNvPr>
          <p:cNvSpPr/>
          <p:nvPr/>
        </p:nvSpPr>
        <p:spPr>
          <a:xfrm>
            <a:off x="895190" y="1566363"/>
            <a:ext cx="36765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Slack variable</a:t>
            </a:r>
            <a:endParaRPr lang="en-AU" sz="4800" dirty="0"/>
          </a:p>
        </p:txBody>
      </p:sp>
    </p:spTree>
    <p:extLst>
      <p:ext uri="{BB962C8B-B14F-4D97-AF65-F5344CB8AC3E}">
        <p14:creationId xmlns:p14="http://schemas.microsoft.com/office/powerpoint/2010/main" val="2609305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3CCA-D8FC-4074-AB46-5990DA11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Separable Case</a:t>
            </a:r>
            <a:endParaRPr lang="en-AU" dirty="0">
              <a:solidFill>
                <a:srgbClr val="00206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BED54E-4D3E-4062-A86A-8AC378BA11B1}"/>
              </a:ext>
            </a:extLst>
          </p:cNvPr>
          <p:cNvCxnSpPr/>
          <p:nvPr/>
        </p:nvCxnSpPr>
        <p:spPr>
          <a:xfrm>
            <a:off x="596474" y="2874445"/>
            <a:ext cx="62753" cy="32541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7FB072-3083-4E20-ACFB-83DA5116295F}"/>
              </a:ext>
            </a:extLst>
          </p:cNvPr>
          <p:cNvCxnSpPr/>
          <p:nvPr/>
        </p:nvCxnSpPr>
        <p:spPr>
          <a:xfrm flipV="1">
            <a:off x="659227" y="6065880"/>
            <a:ext cx="4876800" cy="806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EF788C-DF18-41CA-A2A1-6842FBD3BC11}"/>
              </a:ext>
            </a:extLst>
          </p:cNvPr>
          <p:cNvSpPr txBox="1"/>
          <p:nvPr/>
        </p:nvSpPr>
        <p:spPr>
          <a:xfrm>
            <a:off x="2967977" y="3692590"/>
            <a:ext cx="39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585D1-1B56-4E2F-90FC-6B0FC7CF5AD0}"/>
              </a:ext>
            </a:extLst>
          </p:cNvPr>
          <p:cNvSpPr txBox="1"/>
          <p:nvPr/>
        </p:nvSpPr>
        <p:spPr>
          <a:xfrm>
            <a:off x="3778944" y="3266638"/>
            <a:ext cx="39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E0D48-9C21-47E3-A175-749B239E6611}"/>
              </a:ext>
            </a:extLst>
          </p:cNvPr>
          <p:cNvSpPr txBox="1"/>
          <p:nvPr/>
        </p:nvSpPr>
        <p:spPr>
          <a:xfrm>
            <a:off x="1371601" y="3667792"/>
            <a:ext cx="39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dirty="0">
                <a:solidFill>
                  <a:srgbClr val="00B0F0"/>
                </a:solidFill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6F0D01-98CC-43AE-BFE9-81D1BC905C0E}"/>
              </a:ext>
            </a:extLst>
          </p:cNvPr>
          <p:cNvSpPr txBox="1"/>
          <p:nvPr/>
        </p:nvSpPr>
        <p:spPr>
          <a:xfrm>
            <a:off x="2436189" y="4666259"/>
            <a:ext cx="39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dirty="0">
                <a:solidFill>
                  <a:srgbClr val="00B0F0"/>
                </a:solidFill>
              </a:rPr>
              <a:t>-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5FF3E2-54FE-4075-9021-10C6A4B047AB}"/>
              </a:ext>
            </a:extLst>
          </p:cNvPr>
          <p:cNvSpPr/>
          <p:nvPr/>
        </p:nvSpPr>
        <p:spPr>
          <a:xfrm rot="18777535">
            <a:off x="2120461" y="2371541"/>
            <a:ext cx="918325" cy="40118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206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9FDE97-F186-4000-99C9-994383A0189E}"/>
              </a:ext>
            </a:extLst>
          </p:cNvPr>
          <p:cNvCxnSpPr>
            <a:stCxn id="12" idx="0"/>
            <a:endCxn id="12" idx="2"/>
          </p:cNvCxnSpPr>
          <p:nvPr/>
        </p:nvCxnSpPr>
        <p:spPr>
          <a:xfrm>
            <a:off x="1111587" y="3010487"/>
            <a:ext cx="2936074" cy="273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2A210A-83F8-48C1-939F-A6B353914C86}"/>
              </a:ext>
            </a:extLst>
          </p:cNvPr>
          <p:cNvCxnSpPr/>
          <p:nvPr/>
        </p:nvCxnSpPr>
        <p:spPr>
          <a:xfrm flipV="1">
            <a:off x="659227" y="5589589"/>
            <a:ext cx="712374" cy="5390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BFC1E61-68FB-438F-8231-8368674C5205}"/>
              </a:ext>
            </a:extLst>
          </p:cNvPr>
          <p:cNvSpPr txBox="1"/>
          <p:nvPr/>
        </p:nvSpPr>
        <p:spPr>
          <a:xfrm>
            <a:off x="1330720" y="5351186"/>
            <a:ext cx="39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w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279F69-6CBE-4155-82FD-C0B14A9959D4}"/>
              </a:ext>
            </a:extLst>
          </p:cNvPr>
          <p:cNvCxnSpPr>
            <a:cxnSpLocks/>
          </p:cNvCxnSpPr>
          <p:nvPr/>
        </p:nvCxnSpPr>
        <p:spPr>
          <a:xfrm>
            <a:off x="1371601" y="5442838"/>
            <a:ext cx="2468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A5C38FA4-FA5F-409D-A5CA-22EC7D250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333" y="1876442"/>
            <a:ext cx="1285875" cy="466725"/>
          </a:xfrm>
          <a:prstGeom prst="rect">
            <a:avLst/>
          </a:prstGeom>
        </p:spPr>
      </p:pic>
      <p:pic>
        <p:nvPicPr>
          <p:cNvPr id="28" name="Picture 27" descr="Screen Shot 2014-10-14 at 9.29.02 AM.png">
            <a:extLst>
              <a:ext uri="{FF2B5EF4-FFF2-40B4-BE49-F238E27FC236}">
                <a16:creationId xmlns:a16="http://schemas.microsoft.com/office/drawing/2014/main" id="{537717B8-46C1-453E-9114-AB6824882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17" y="1326966"/>
            <a:ext cx="6231467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C541-5612-4D15-A82B-B63F735B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5">
                    <a:lumMod val="50000"/>
                  </a:schemeClr>
                </a:solidFill>
              </a:rPr>
              <a:t>AI / ML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6D087D-73EC-4BFA-8570-91E3C0A92AF1}"/>
              </a:ext>
            </a:extLst>
          </p:cNvPr>
          <p:cNvSpPr txBox="1"/>
          <p:nvPr/>
        </p:nvSpPr>
        <p:spPr>
          <a:xfrm>
            <a:off x="914400" y="2196445"/>
            <a:ext cx="382728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>
                <a:solidFill>
                  <a:schemeClr val="accent5">
                    <a:lumMod val="50000"/>
                  </a:schemeClr>
                </a:solidFill>
              </a:rPr>
              <a:t>Machine Learning </a:t>
            </a:r>
            <a:r>
              <a:rPr lang="en-AU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r>
              <a:rPr lang="en-AU" sz="2000" dirty="0">
                <a:solidFill>
                  <a:schemeClr val="accent5">
                    <a:lumMod val="50000"/>
                  </a:schemeClr>
                </a:solidFill>
              </a:rPr>
              <a:t>Using Computer algorithms to uncover insights, determine relationships , and make prediction about future trends.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A0716-6839-4EEA-9354-01EBB15EED5A}"/>
              </a:ext>
            </a:extLst>
          </p:cNvPr>
          <p:cNvSpPr txBox="1"/>
          <p:nvPr/>
        </p:nvSpPr>
        <p:spPr>
          <a:xfrm>
            <a:off x="5780202" y="2196444"/>
            <a:ext cx="44384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>
                <a:solidFill>
                  <a:schemeClr val="accent5">
                    <a:lumMod val="50000"/>
                  </a:schemeClr>
                </a:solidFill>
              </a:rPr>
              <a:t>Artificial Intelligence</a:t>
            </a:r>
            <a:endParaRPr lang="en-AU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AU" sz="2000" dirty="0">
                <a:solidFill>
                  <a:schemeClr val="accent5">
                    <a:lumMod val="50000"/>
                  </a:schemeClr>
                </a:solidFill>
              </a:rPr>
              <a:t>Enabling computer systems to perform tasks that ordinarily requires human intelligence.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F5BE1-B55D-4EC2-B1EF-F94BC02BA4BD}"/>
              </a:ext>
            </a:extLst>
          </p:cNvPr>
          <p:cNvSpPr txBox="1"/>
          <p:nvPr/>
        </p:nvSpPr>
        <p:spPr>
          <a:xfrm>
            <a:off x="1924639" y="5250728"/>
            <a:ext cx="8342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accent5">
                    <a:lumMod val="50000"/>
                  </a:schemeClr>
                </a:solidFill>
              </a:rPr>
              <a:t>We use </a:t>
            </a:r>
            <a:r>
              <a:rPr lang="en-AU" sz="2800" b="1" dirty="0">
                <a:solidFill>
                  <a:schemeClr val="accent5">
                    <a:lumMod val="50000"/>
                  </a:schemeClr>
                </a:solidFill>
              </a:rPr>
              <a:t>machine learning </a:t>
            </a:r>
            <a:r>
              <a:rPr lang="en-AU" sz="2800" dirty="0">
                <a:solidFill>
                  <a:schemeClr val="accent5">
                    <a:lumMod val="50000"/>
                  </a:schemeClr>
                </a:solidFill>
              </a:rPr>
              <a:t>methods to create </a:t>
            </a:r>
            <a:r>
              <a:rPr lang="en-AU" sz="2800" b="1" dirty="0">
                <a:solidFill>
                  <a:schemeClr val="accent5">
                    <a:lumMod val="50000"/>
                  </a:schemeClr>
                </a:solidFill>
              </a:rPr>
              <a:t>AI</a:t>
            </a:r>
            <a:r>
              <a:rPr lang="en-AU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AU" sz="2800" b="1" dirty="0">
                <a:solidFill>
                  <a:schemeClr val="accent5">
                    <a:lumMod val="50000"/>
                  </a:schemeClr>
                </a:solidFill>
              </a:rPr>
              <a:t>systems</a:t>
            </a:r>
            <a:r>
              <a:rPr lang="en-AU" sz="2800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6560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3CCA-D8FC-4074-AB46-5990DA11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Non-Separable</a:t>
            </a:r>
            <a:endParaRPr lang="en-AU" dirty="0">
              <a:solidFill>
                <a:srgbClr val="00206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BED54E-4D3E-4062-A86A-8AC378BA11B1}"/>
              </a:ext>
            </a:extLst>
          </p:cNvPr>
          <p:cNvCxnSpPr/>
          <p:nvPr/>
        </p:nvCxnSpPr>
        <p:spPr>
          <a:xfrm>
            <a:off x="596474" y="2874445"/>
            <a:ext cx="62753" cy="32541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7FB072-3083-4E20-ACFB-83DA5116295F}"/>
              </a:ext>
            </a:extLst>
          </p:cNvPr>
          <p:cNvCxnSpPr/>
          <p:nvPr/>
        </p:nvCxnSpPr>
        <p:spPr>
          <a:xfrm flipV="1">
            <a:off x="659227" y="6065880"/>
            <a:ext cx="4876800" cy="806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EF788C-DF18-41CA-A2A1-6842FBD3BC11}"/>
              </a:ext>
            </a:extLst>
          </p:cNvPr>
          <p:cNvSpPr txBox="1"/>
          <p:nvPr/>
        </p:nvSpPr>
        <p:spPr>
          <a:xfrm>
            <a:off x="2967977" y="3692590"/>
            <a:ext cx="39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585D1-1B56-4E2F-90FC-6B0FC7CF5AD0}"/>
              </a:ext>
            </a:extLst>
          </p:cNvPr>
          <p:cNvSpPr txBox="1"/>
          <p:nvPr/>
        </p:nvSpPr>
        <p:spPr>
          <a:xfrm>
            <a:off x="3778944" y="3266638"/>
            <a:ext cx="39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E0D48-9C21-47E3-A175-749B239E6611}"/>
              </a:ext>
            </a:extLst>
          </p:cNvPr>
          <p:cNvSpPr txBox="1"/>
          <p:nvPr/>
        </p:nvSpPr>
        <p:spPr>
          <a:xfrm>
            <a:off x="1371601" y="3667792"/>
            <a:ext cx="39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dirty="0">
                <a:solidFill>
                  <a:srgbClr val="00B0F0"/>
                </a:solidFill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6F0D01-98CC-43AE-BFE9-81D1BC905C0E}"/>
              </a:ext>
            </a:extLst>
          </p:cNvPr>
          <p:cNvSpPr txBox="1"/>
          <p:nvPr/>
        </p:nvSpPr>
        <p:spPr>
          <a:xfrm>
            <a:off x="2436189" y="4666259"/>
            <a:ext cx="39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dirty="0">
                <a:solidFill>
                  <a:srgbClr val="00B0F0"/>
                </a:solidFill>
              </a:rPr>
              <a:t>-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5FF3E2-54FE-4075-9021-10C6A4B047AB}"/>
              </a:ext>
            </a:extLst>
          </p:cNvPr>
          <p:cNvSpPr/>
          <p:nvPr/>
        </p:nvSpPr>
        <p:spPr>
          <a:xfrm rot="18777535">
            <a:off x="2120461" y="2371541"/>
            <a:ext cx="918325" cy="40118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206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9FDE97-F186-4000-99C9-994383A0189E}"/>
              </a:ext>
            </a:extLst>
          </p:cNvPr>
          <p:cNvCxnSpPr>
            <a:stCxn id="12" idx="0"/>
            <a:endCxn id="12" idx="2"/>
          </p:cNvCxnSpPr>
          <p:nvPr/>
        </p:nvCxnSpPr>
        <p:spPr>
          <a:xfrm>
            <a:off x="1111587" y="3010487"/>
            <a:ext cx="2936074" cy="273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2A210A-83F8-48C1-939F-A6B353914C86}"/>
              </a:ext>
            </a:extLst>
          </p:cNvPr>
          <p:cNvCxnSpPr/>
          <p:nvPr/>
        </p:nvCxnSpPr>
        <p:spPr>
          <a:xfrm flipV="1">
            <a:off x="659227" y="5589589"/>
            <a:ext cx="712374" cy="5390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BFC1E61-68FB-438F-8231-8368674C5205}"/>
              </a:ext>
            </a:extLst>
          </p:cNvPr>
          <p:cNvSpPr txBox="1"/>
          <p:nvPr/>
        </p:nvSpPr>
        <p:spPr>
          <a:xfrm>
            <a:off x="1330720" y="5351186"/>
            <a:ext cx="39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w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279F69-6CBE-4155-82FD-C0B14A9959D4}"/>
              </a:ext>
            </a:extLst>
          </p:cNvPr>
          <p:cNvCxnSpPr>
            <a:cxnSpLocks/>
          </p:cNvCxnSpPr>
          <p:nvPr/>
        </p:nvCxnSpPr>
        <p:spPr>
          <a:xfrm>
            <a:off x="1371601" y="5442838"/>
            <a:ext cx="2468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92D56E5-F380-4022-86E1-49F3CC20C524}"/>
              </a:ext>
            </a:extLst>
          </p:cNvPr>
          <p:cNvSpPr txBox="1"/>
          <p:nvPr/>
        </p:nvSpPr>
        <p:spPr>
          <a:xfrm>
            <a:off x="2293667" y="2310677"/>
            <a:ext cx="39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dirty="0">
                <a:solidFill>
                  <a:srgbClr val="00B0F0"/>
                </a:solidFill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9A37DD-AF33-4ED0-B2A8-19FCB6833DBD}"/>
              </a:ext>
            </a:extLst>
          </p:cNvPr>
          <p:cNvSpPr txBox="1"/>
          <p:nvPr/>
        </p:nvSpPr>
        <p:spPr>
          <a:xfrm>
            <a:off x="3105694" y="4935781"/>
            <a:ext cx="39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solidFill>
                  <a:srgbClr val="C00000"/>
                </a:solidFill>
              </a:rPr>
              <a:t>+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B6F9BF-82E7-484D-B102-FF7A97F22D2A}"/>
              </a:ext>
            </a:extLst>
          </p:cNvPr>
          <p:cNvCxnSpPr/>
          <p:nvPr/>
        </p:nvCxnSpPr>
        <p:spPr>
          <a:xfrm flipV="1">
            <a:off x="1330720" y="2874445"/>
            <a:ext cx="1105469" cy="94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92A394-0C3E-4D03-B555-3235D094047D}"/>
              </a:ext>
            </a:extLst>
          </p:cNvPr>
          <p:cNvCxnSpPr/>
          <p:nvPr/>
        </p:nvCxnSpPr>
        <p:spPr>
          <a:xfrm flipH="1">
            <a:off x="3362424" y="4935781"/>
            <a:ext cx="416520" cy="5070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Screen Shot 2014-10-14 at 10.57.15 AM.png">
            <a:extLst>
              <a:ext uri="{FF2B5EF4-FFF2-40B4-BE49-F238E27FC236}">
                <a16:creationId xmlns:a16="http://schemas.microsoft.com/office/drawing/2014/main" id="{FB0EE97B-8B28-486B-9989-60FDB6F88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780" y="1221259"/>
            <a:ext cx="7382933" cy="15113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15EDD4F-92E3-448A-9EC7-44A7615B4804}"/>
              </a:ext>
            </a:extLst>
          </p:cNvPr>
          <p:cNvSpPr/>
          <p:nvPr/>
        </p:nvSpPr>
        <p:spPr>
          <a:xfrm>
            <a:off x="2007909" y="2458087"/>
            <a:ext cx="960068" cy="7073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7C4FE0-C502-4196-B8CE-5CED5C4C2C9C}"/>
              </a:ext>
            </a:extLst>
          </p:cNvPr>
          <p:cNvSpPr/>
          <p:nvPr/>
        </p:nvSpPr>
        <p:spPr>
          <a:xfrm>
            <a:off x="2873558" y="5089176"/>
            <a:ext cx="960068" cy="7073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F30B78-FD8E-4E4D-A649-14AFD91C169E}"/>
              </a:ext>
            </a:extLst>
          </p:cNvPr>
          <p:cNvSpPr/>
          <p:nvPr/>
        </p:nvSpPr>
        <p:spPr>
          <a:xfrm>
            <a:off x="7022969" y="3544478"/>
            <a:ext cx="2922309" cy="580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Slack Variables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A644A1-1F76-4D72-B7A6-F17730B89031}"/>
              </a:ext>
            </a:extLst>
          </p:cNvPr>
          <p:cNvSpPr/>
          <p:nvPr/>
        </p:nvSpPr>
        <p:spPr>
          <a:xfrm>
            <a:off x="8785781" y="836677"/>
            <a:ext cx="584462" cy="1621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145AB6-322D-4CB9-9910-3727F75CD28D}"/>
              </a:ext>
            </a:extLst>
          </p:cNvPr>
          <p:cNvCxnSpPr>
            <a:stCxn id="18" idx="0"/>
          </p:cNvCxnSpPr>
          <p:nvPr/>
        </p:nvCxnSpPr>
        <p:spPr>
          <a:xfrm flipV="1">
            <a:off x="8484124" y="2458087"/>
            <a:ext cx="499620" cy="108639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F04959-0E80-408F-9E1C-208B69903FDE}"/>
              </a:ext>
            </a:extLst>
          </p:cNvPr>
          <p:cNvCxnSpPr>
            <a:stCxn id="18" idx="1"/>
            <a:endCxn id="7" idx="6"/>
          </p:cNvCxnSpPr>
          <p:nvPr/>
        </p:nvCxnSpPr>
        <p:spPr>
          <a:xfrm flipH="1" flipV="1">
            <a:off x="2967977" y="2811749"/>
            <a:ext cx="4054992" cy="102321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FBDC2E-7216-4444-B563-43A799A5B58A}"/>
              </a:ext>
            </a:extLst>
          </p:cNvPr>
          <p:cNvCxnSpPr>
            <a:stCxn id="18" idx="1"/>
            <a:endCxn id="24" idx="6"/>
          </p:cNvCxnSpPr>
          <p:nvPr/>
        </p:nvCxnSpPr>
        <p:spPr>
          <a:xfrm flipH="1">
            <a:off x="3833626" y="3834960"/>
            <a:ext cx="3189343" cy="160787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9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  <p:bldP spid="18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/>
              <a:t>PRIMAL Objective</a:t>
            </a:r>
          </a:p>
        </p:txBody>
      </p:sp>
      <p:pic>
        <p:nvPicPr>
          <p:cNvPr id="4" name="Picture 3" descr="Screen Shot 2014-10-14 at 10.03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96" y="1844868"/>
            <a:ext cx="8473219" cy="1259533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5" name="Picture 4" descr="Screen Shot 2014-10-14 at 11.00.5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6" y="4340829"/>
            <a:ext cx="11853333" cy="12065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98357" y="1383205"/>
            <a:ext cx="4726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LINEARLY SEPARABLE CASE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8358" y="3818941"/>
            <a:ext cx="5670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LINEARLY NON-SEPARABLE CASE</a:t>
            </a:r>
          </a:p>
        </p:txBody>
      </p:sp>
      <p:sp>
        <p:nvSpPr>
          <p:cNvPr id="8" name="Oval 7"/>
          <p:cNvSpPr/>
          <p:nvPr/>
        </p:nvSpPr>
        <p:spPr>
          <a:xfrm>
            <a:off x="3157133" y="4340829"/>
            <a:ext cx="1534472" cy="1206500"/>
          </a:xfrm>
          <a:prstGeom prst="ellipse">
            <a:avLst/>
          </a:prstGeom>
          <a:noFill/>
          <a:ln w="381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Oval 8"/>
          <p:cNvSpPr/>
          <p:nvPr/>
        </p:nvSpPr>
        <p:spPr>
          <a:xfrm>
            <a:off x="9471397" y="4670847"/>
            <a:ext cx="891068" cy="660039"/>
          </a:xfrm>
          <a:prstGeom prst="ellipse">
            <a:avLst/>
          </a:prstGeom>
          <a:noFill/>
          <a:ln w="381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Oval 9"/>
          <p:cNvSpPr/>
          <p:nvPr/>
        </p:nvSpPr>
        <p:spPr>
          <a:xfrm>
            <a:off x="10565663" y="4493229"/>
            <a:ext cx="1586027" cy="1054100"/>
          </a:xfrm>
          <a:prstGeom prst="ellipse">
            <a:avLst/>
          </a:prstGeom>
          <a:noFill/>
          <a:ln w="381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4918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/>
              <a:t>DUAL Objective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8357" y="1383205"/>
            <a:ext cx="4726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LINEARLY SEPARABLE CASE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8358" y="3818941"/>
            <a:ext cx="5670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LINEARLY NON-SEPARABLE CASE</a:t>
            </a:r>
          </a:p>
        </p:txBody>
      </p:sp>
      <p:pic>
        <p:nvPicPr>
          <p:cNvPr id="6" name="Picture 5" descr="Screen Shot 2014-10-14 at 10.14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61" y="1844869"/>
            <a:ext cx="7954884" cy="134719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 descr="Screen Shot 2014-10-14 at 10.09.4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623" y="1273415"/>
            <a:ext cx="3119463" cy="11429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 descr="Screen Shot 2014-10-14 at 10.36.1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624" y="2520399"/>
            <a:ext cx="1991273" cy="78285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 descr="Screen Shot 2014-10-14 at 10.14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61" y="4280605"/>
            <a:ext cx="7954884" cy="134719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 descr="Screen Shot 2014-10-14 at 10.09.4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623" y="3913017"/>
            <a:ext cx="3119463" cy="11429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 descr="Screen Shot 2014-10-14 at 11.10.04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621" y="5186989"/>
            <a:ext cx="2822180" cy="739963"/>
          </a:xfrm>
          <a:prstGeom prst="rect">
            <a:avLst/>
          </a:prstGeom>
          <a:ln w="57150" cmpd="sng">
            <a:solidFill>
              <a:srgbClr val="3366FF"/>
            </a:solidFill>
          </a:ln>
        </p:spPr>
      </p:pic>
    </p:spTree>
    <p:extLst>
      <p:ext uri="{BB962C8B-B14F-4D97-AF65-F5344CB8AC3E}">
        <p14:creationId xmlns:p14="http://schemas.microsoft.com/office/powerpoint/2010/main" val="64504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9ED1F-7485-4DE3-B041-8BD151039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>
                <a:solidFill>
                  <a:srgbClr val="C00000"/>
                </a:solidFill>
              </a:rPr>
              <a:t>KERNEL TRICK</a:t>
            </a:r>
            <a:endParaRPr lang="en-AU" sz="4800" dirty="0"/>
          </a:p>
        </p:txBody>
      </p:sp>
    </p:spTree>
    <p:extLst>
      <p:ext uri="{BB962C8B-B14F-4D97-AF65-F5344CB8AC3E}">
        <p14:creationId xmlns:p14="http://schemas.microsoft.com/office/powerpoint/2010/main" val="673993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5118-8058-4CD9-97D8-C004D12C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Increasing Model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91BFA-5025-41CC-BDC8-9BDA08266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Non linear dataset with n features (~n-dimensional)</a:t>
            </a:r>
          </a:p>
          <a:p>
            <a:r>
              <a:rPr lang="en-AU" dirty="0">
                <a:solidFill>
                  <a:srgbClr val="002060"/>
                </a:solidFill>
              </a:rPr>
              <a:t>Match the complexity of the data by the complexity of the model.</a:t>
            </a:r>
          </a:p>
          <a:p>
            <a:endParaRPr lang="en-AU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AU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D6751-55B2-40CB-8F45-43B249A88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174" y="2958072"/>
            <a:ext cx="4010025" cy="3362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1DFF63-0E9C-46A8-A002-24BC2364F1BA}"/>
              </a:ext>
            </a:extLst>
          </p:cNvPr>
          <p:cNvSpPr txBox="1"/>
          <p:nvPr/>
        </p:nvSpPr>
        <p:spPr>
          <a:xfrm>
            <a:off x="8767044" y="2924398"/>
            <a:ext cx="4921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Linear Classifier ?</a:t>
            </a:r>
          </a:p>
          <a:p>
            <a:r>
              <a:rPr lang="en-AU" dirty="0">
                <a:solidFill>
                  <a:srgbClr val="002060"/>
                </a:solidFill>
              </a:rPr>
              <a:t>	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901ED-D966-4687-8295-C45D47C1A374}"/>
              </a:ext>
            </a:extLst>
          </p:cNvPr>
          <p:cNvSpPr txBox="1"/>
          <p:nvPr/>
        </p:nvSpPr>
        <p:spPr>
          <a:xfrm>
            <a:off x="8523853" y="3521000"/>
            <a:ext cx="5659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02060"/>
                </a:solidFill>
              </a:rPr>
              <a:t>Improve accuracy by transforming</a:t>
            </a:r>
          </a:p>
          <a:p>
            <a:r>
              <a:rPr lang="en-AU" dirty="0">
                <a:solidFill>
                  <a:srgbClr val="002060"/>
                </a:solidFill>
              </a:rPr>
              <a:t>input feature space.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8BD01F-D53B-46C7-8CD5-4C9A415D27C8}"/>
              </a:ext>
            </a:extLst>
          </p:cNvPr>
          <p:cNvSpPr txBox="1"/>
          <p:nvPr/>
        </p:nvSpPr>
        <p:spPr>
          <a:xfrm>
            <a:off x="8136183" y="4346336"/>
            <a:ext cx="5552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For datasets with a lot of features, </a:t>
            </a:r>
          </a:p>
          <a:p>
            <a:r>
              <a:rPr lang="en-AU" dirty="0">
                <a:solidFill>
                  <a:srgbClr val="002060"/>
                </a:solidFill>
              </a:rPr>
              <a:t>it becomes next to impossible to try out all the interesting transformations.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F6B525-AB5D-4E38-A6BF-3B9DFF4E1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818" y="3077821"/>
            <a:ext cx="3190875" cy="29908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A06198F-A92D-4940-905D-511E871AA28F}"/>
              </a:ext>
            </a:extLst>
          </p:cNvPr>
          <p:cNvSpPr/>
          <p:nvPr/>
        </p:nvSpPr>
        <p:spPr>
          <a:xfrm>
            <a:off x="4225011" y="6236629"/>
            <a:ext cx="4799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4"/>
              </a:rPr>
              <a:t>https://www.youtube.com/watch?v=3liCbRZPrZA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135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Increasing Model Capacity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589214" y="2024161"/>
          <a:ext cx="3808289" cy="662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3" imgW="1041400" imgH="241300" progId="Equation.DSMT4">
                  <p:embed/>
                </p:oleObj>
              </mc:Choice>
              <mc:Fallback>
                <p:oleObj name="Equation" r:id="rId3" imgW="1041400" imgH="2413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9214" y="2024161"/>
                        <a:ext cx="3808289" cy="662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589212" y="5306254"/>
          <a:ext cx="6834717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5" imgW="2235200" imgH="457200" progId="Equation.DSMT4">
                  <p:embed/>
                </p:oleObj>
              </mc:Choice>
              <mc:Fallback>
                <p:oleObj name="Equation" r:id="rId5" imgW="2235200" imgH="4572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9212" y="5306254"/>
                        <a:ext cx="6834717" cy="105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199" y="1562497"/>
            <a:ext cx="3561552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/>
              <a:t>LINEAR CLASSIFIERS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9209" y="4581357"/>
            <a:ext cx="6002925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/>
              <a:t>GENERALIZED LINEAR CLASSIFIERS</a:t>
            </a:r>
          </a:p>
        </p:txBody>
      </p:sp>
      <p:sp>
        <p:nvSpPr>
          <p:cNvPr id="9" name="Oval 8"/>
          <p:cNvSpPr/>
          <p:nvPr/>
        </p:nvSpPr>
        <p:spPr>
          <a:xfrm>
            <a:off x="8095664" y="2713297"/>
            <a:ext cx="1569747" cy="108484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Oval 9"/>
          <p:cNvSpPr/>
          <p:nvPr/>
        </p:nvSpPr>
        <p:spPr>
          <a:xfrm>
            <a:off x="7623819" y="1986951"/>
            <a:ext cx="4049615" cy="3755888"/>
          </a:xfrm>
          <a:prstGeom prst="ellipse">
            <a:avLst/>
          </a:prstGeom>
          <a:noFill/>
          <a:ln w="38100" cmpd="sng">
            <a:solidFill>
              <a:srgbClr val="3366FF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7" idx="3"/>
            <a:endCxn id="9" idx="1"/>
          </p:cNvCxnSpPr>
          <p:nvPr/>
        </p:nvCxnSpPr>
        <p:spPr>
          <a:xfrm>
            <a:off x="3956751" y="1854885"/>
            <a:ext cx="4368797" cy="101728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 flipV="1">
            <a:off x="6592134" y="4581359"/>
            <a:ext cx="1503530" cy="29238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Screen Shot 2014-10-14 at 11.53.32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164" y="3168127"/>
            <a:ext cx="3081867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7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KERNEL TRICK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22986" y="1508199"/>
          <a:ext cx="3808289" cy="662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Equation" r:id="rId3" imgW="1041400" imgH="241300" progId="Equation.DSMT4">
                  <p:embed/>
                </p:oleObj>
              </mc:Choice>
              <mc:Fallback>
                <p:oleObj name="Equation" r:id="rId3" imgW="1041400" imgH="2413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2986" y="1508199"/>
                        <a:ext cx="3808289" cy="662676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22986" y="3970805"/>
          <a:ext cx="4910727" cy="1175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Equation" r:id="rId5" imgW="1435100" imgH="457200" progId="Equation.DSMT4">
                  <p:embed/>
                </p:oleObj>
              </mc:Choice>
              <mc:Fallback>
                <p:oleObj name="Equation" r:id="rId5" imgW="1435100" imgH="4572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2986" y="3970805"/>
                        <a:ext cx="4910727" cy="1175591"/>
                      </a:xfrm>
                      <a:prstGeom prst="rect">
                        <a:avLst/>
                      </a:prstGeom>
                      <a:ln>
                        <a:solidFill>
                          <a:srgbClr val="3366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22986" y="5159624"/>
          <a:ext cx="8456084" cy="1187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Equation" r:id="rId7" imgW="2311400" imgH="431800" progId="Equation.DSMT4">
                  <p:embed/>
                </p:oleObj>
              </mc:Choice>
              <mc:Fallback>
                <p:oleObj name="Equation" r:id="rId7" imgW="2311400" imgH="4318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2986" y="5159624"/>
                        <a:ext cx="8456084" cy="1187451"/>
                      </a:xfrm>
                      <a:prstGeom prst="rect">
                        <a:avLst/>
                      </a:prstGeom>
                      <a:ln>
                        <a:solidFill>
                          <a:srgbClr val="3366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22984" y="2184104"/>
          <a:ext cx="6877051" cy="1187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Equation" r:id="rId9" imgW="1879600" imgH="431800" progId="Equation.DSMT4">
                  <p:embed/>
                </p:oleObj>
              </mc:Choice>
              <mc:Fallback>
                <p:oleObj name="Equation" r:id="rId9" imgW="1879600" imgH="4318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2984" y="2184104"/>
                        <a:ext cx="6877051" cy="1187451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8095664" y="2713297"/>
            <a:ext cx="1569747" cy="108484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Oval 9"/>
          <p:cNvSpPr/>
          <p:nvPr/>
        </p:nvSpPr>
        <p:spPr>
          <a:xfrm>
            <a:off x="7623819" y="1986949"/>
            <a:ext cx="4049615" cy="3172675"/>
          </a:xfrm>
          <a:prstGeom prst="ellipse">
            <a:avLst/>
          </a:prstGeom>
          <a:noFill/>
          <a:ln w="38100" cmpd="sng">
            <a:solidFill>
              <a:srgbClr val="3366FF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 descr="Screen Shot 2014-10-14 at 11.53.32 A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664" y="1134460"/>
            <a:ext cx="3081867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1BDA8-3A5A-4DF6-88BA-55281A27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Kernel Trick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9009-F7AB-4835-B298-29DCD1EC8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For a given pair of vectors (in a lower-dimensional feature space) and a transformation into a higher-dimensional space, there exists a function (The Kernel Function) which can compute the dot product in the higher-dimensional space without explicitly transforming the vectors into the higher-dimensional space first</a:t>
            </a:r>
          </a:p>
          <a:p>
            <a:endParaRPr lang="en-AU" dirty="0">
              <a:solidFill>
                <a:srgbClr val="002060"/>
              </a:solidFill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27120BF-8ED9-43DC-BBBF-CB2CF80C43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246499"/>
              </p:ext>
            </p:extLst>
          </p:nvPr>
        </p:nvGraphicFramePr>
        <p:xfrm>
          <a:off x="159930" y="4190368"/>
          <a:ext cx="4882718" cy="685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3" imgW="2311400" imgH="431800" progId="Equation.DSMT4">
                  <p:embed/>
                </p:oleObj>
              </mc:Choice>
              <mc:Fallback>
                <p:oleObj name="Equation" r:id="rId3" imgW="2311400" imgH="4318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930" y="4190368"/>
                        <a:ext cx="4882718" cy="685659"/>
                      </a:xfrm>
                      <a:prstGeom prst="rect">
                        <a:avLst/>
                      </a:prstGeom>
                      <a:ln>
                        <a:solidFill>
                          <a:srgbClr val="3366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F00D3C9-17DA-4C82-AE33-37ACB3A0BFCC}"/>
              </a:ext>
            </a:extLst>
          </p:cNvPr>
          <p:cNvGrpSpPr/>
          <p:nvPr/>
        </p:nvGrpSpPr>
        <p:grpSpPr>
          <a:xfrm>
            <a:off x="2416922" y="5019622"/>
            <a:ext cx="5251451" cy="904162"/>
            <a:chOff x="2502850" y="2909226"/>
            <a:chExt cx="3938588" cy="1370150"/>
          </a:xfrm>
        </p:grpSpPr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9953E71C-8AB4-45B8-AD1F-6FF5A65DAF3B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502850" y="3511026"/>
            <a:ext cx="3938588" cy="768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2" name="Equation" r:id="rId5" imgW="1435100" imgH="279400" progId="Equation.DSMT4">
                    <p:embed/>
                  </p:oleObj>
                </mc:Choice>
                <mc:Fallback>
                  <p:oleObj name="Equation" r:id="rId5" imgW="1435100" imgH="279400" progId="Equation.DSMT4">
                    <p:embed/>
                    <p:pic>
                      <p:nvPicPr>
                        <p:cNvPr id="5" name="Object 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02850" y="3511026"/>
                          <a:ext cx="3938588" cy="768350"/>
                        </a:xfrm>
                        <a:prstGeom prst="rect">
                          <a:avLst/>
                        </a:prstGeom>
                        <a:ln>
                          <a:solidFill>
                            <a:srgbClr val="3366FF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D37AE0-438D-4532-B61B-15E33C10B220}"/>
                </a:ext>
              </a:extLst>
            </p:cNvPr>
            <p:cNvSpPr txBox="1"/>
            <p:nvPr/>
          </p:nvSpPr>
          <p:spPr>
            <a:xfrm>
              <a:off x="2661586" y="2909226"/>
              <a:ext cx="3339328" cy="559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KERNEL FUNCTION</a:t>
              </a:r>
            </a:p>
          </p:txBody>
        </p:sp>
      </p:grp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DC09FD8-4CEB-44B3-B7D8-1627110662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940012"/>
              </p:ext>
            </p:extLst>
          </p:nvPr>
        </p:nvGraphicFramePr>
        <p:xfrm>
          <a:off x="6940549" y="6040580"/>
          <a:ext cx="5251451" cy="780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7" imgW="2184400" imgH="431800" progId="Equation.DSMT4">
                  <p:embed/>
                </p:oleObj>
              </mc:Choice>
              <mc:Fallback>
                <p:oleObj name="Equation" r:id="rId7" imgW="2184400" imgH="4318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40549" y="6040580"/>
                        <a:ext cx="5251451" cy="780208"/>
                      </a:xfrm>
                      <a:prstGeom prst="rect">
                        <a:avLst/>
                      </a:prstGeom>
                      <a:ln>
                        <a:solidFill>
                          <a:srgbClr val="3366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413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Polynomial Kernel  / Separable</a:t>
            </a:r>
          </a:p>
        </p:txBody>
      </p:sp>
      <p:pic>
        <p:nvPicPr>
          <p:cNvPr id="4" name="Picture 3" descr="Screen Shot 2014-10-14 at 11.58.0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545" y="2496809"/>
            <a:ext cx="5912457" cy="4150947"/>
          </a:xfrm>
          <a:prstGeom prst="rect">
            <a:avLst/>
          </a:prstGeom>
        </p:spPr>
      </p:pic>
      <p:pic>
        <p:nvPicPr>
          <p:cNvPr id="6" name="Picture 5" descr="Screen Shot 2014-10-14 at 11.57.3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6" y="2480641"/>
            <a:ext cx="5912457" cy="4167115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6576486" y="1433513"/>
          <a:ext cx="5319183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5" imgW="2184400" imgH="431800" progId="Equation.DSMT4">
                  <p:embed/>
                </p:oleObj>
              </mc:Choice>
              <mc:Fallback>
                <p:oleObj name="Equation" r:id="rId5" imgW="2184400" imgH="4318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76486" y="1433513"/>
                        <a:ext cx="5319183" cy="788987"/>
                      </a:xfrm>
                      <a:prstGeom prst="rect">
                        <a:avLst/>
                      </a:prstGeom>
                      <a:ln>
                        <a:solidFill>
                          <a:srgbClr val="3366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697563" y="1432789"/>
          <a:ext cx="4793987" cy="790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7" imgW="1879600" imgH="431800" progId="Equation.DSMT4">
                  <p:embed/>
                </p:oleObj>
              </mc:Choice>
              <mc:Fallback>
                <p:oleObj name="Equation" r:id="rId7" imgW="1879600" imgH="4318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7563" y="1432789"/>
                        <a:ext cx="4793987" cy="790479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790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64FB0-4003-4F61-8640-15817112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Kernel functions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3E9A2C-421F-431C-9E31-9F0355528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2581275"/>
            <a:ext cx="8934450" cy="16954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59D660-A3B0-4261-B923-491111F7BDA2}"/>
              </a:ext>
            </a:extLst>
          </p:cNvPr>
          <p:cNvSpPr/>
          <p:nvPr/>
        </p:nvSpPr>
        <p:spPr>
          <a:xfrm>
            <a:off x="10031506" y="2124635"/>
            <a:ext cx="954741" cy="8202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0801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Machine Learning Paradigms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24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>
              <a:buFont typeface="Arial" charset="0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Unsupervised Learning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Find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structure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 data. (Clusters, Density, Patterns)</a:t>
            </a:r>
          </a:p>
          <a:p>
            <a:pPr lvl="1">
              <a:buFont typeface="Arial" charset="0"/>
              <a:buChar char="•"/>
            </a:pP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Arial" charset="0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Supervised Learning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Find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mapping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between features to labels</a:t>
            </a: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93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F0D7-AC1B-44B7-99A6-FE6FE3E5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SVM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2E4C3-F1B0-4367-8BAC-767BF7B10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Parameter C : </a:t>
            </a:r>
            <a:r>
              <a:rPr lang="en-US" dirty="0">
                <a:solidFill>
                  <a:srgbClr val="002060"/>
                </a:solidFill>
              </a:rPr>
              <a:t>Penalty parameter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Parameter gamma : Specific to Gaussian RBF</a:t>
            </a:r>
          </a:p>
          <a:p>
            <a:pPr marL="0" indent="0">
              <a:buNone/>
            </a:pP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E9D5B3-0061-45DB-8C27-F8784DB9CD6C}"/>
              </a:ext>
            </a:extLst>
          </p:cNvPr>
          <p:cNvSpPr txBox="1"/>
          <p:nvPr/>
        </p:nvSpPr>
        <p:spPr>
          <a:xfrm>
            <a:off x="2724346" y="2300140"/>
            <a:ext cx="5175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02060"/>
                </a:solidFill>
              </a:rPr>
              <a:t>Large Value of parameter C =&gt; small margin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02060"/>
                </a:solidFill>
              </a:rPr>
              <a:t>Small Value of parameter C =&gt; Large margin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563C7-6F33-4685-B6E0-59FA0323A0EE}"/>
              </a:ext>
            </a:extLst>
          </p:cNvPr>
          <p:cNvSpPr txBox="1"/>
          <p:nvPr/>
        </p:nvSpPr>
        <p:spPr>
          <a:xfrm>
            <a:off x="2724346" y="3904268"/>
            <a:ext cx="5995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02060"/>
                </a:solidFill>
              </a:rPr>
              <a:t>Large Value of parameter gamma =&gt; small gaussian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02060"/>
                </a:solidFill>
              </a:rPr>
              <a:t>Small Value of parameter gamma =&gt; Large gaussian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9975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3FC32-72ED-42CE-8D37-DD34E5356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4800" dirty="0">
                <a:solidFill>
                  <a:srgbClr val="C00000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2619370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558A3-6C0A-4B3F-8261-40B9FCB1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 really do?</a:t>
            </a:r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A84ED8F-E9DE-474B-B31E-9F4925924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08" y="1825625"/>
            <a:ext cx="8881240" cy="4351338"/>
          </a:xfrm>
        </p:spPr>
      </p:pic>
    </p:spTree>
    <p:extLst>
      <p:ext uri="{BB962C8B-B14F-4D97-AF65-F5344CB8AC3E}">
        <p14:creationId xmlns:p14="http://schemas.microsoft.com/office/powerpoint/2010/main" val="13541781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DC27F-8EA6-4117-A1AA-400BA0B4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Questions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8093A0-8A7B-402C-A60C-7B9F5C97B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031" y="2798198"/>
            <a:ext cx="7515845" cy="232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288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DE16-C92A-4523-ACA0-60CDADBA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ED7B6-3EE1-4EEF-B96E-A0282E617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https://www.quora.com/What-are-C-and-gamma-with-regards-to-a-support-vector-machine</a:t>
            </a:r>
          </a:p>
          <a:p>
            <a:r>
              <a:rPr lang="en-AU" dirty="0"/>
              <a:t>https://www.quora.com/How-can-I-choose-the-parameter-C-for-SVM</a:t>
            </a:r>
          </a:p>
          <a:p>
            <a:r>
              <a:rPr lang="en-AU" dirty="0"/>
              <a:t>https://www.youtube.com/watch?v=_PwhiWxHK8o</a:t>
            </a:r>
          </a:p>
          <a:p>
            <a:r>
              <a:rPr lang="en-AU" dirty="0"/>
              <a:t>https://www.youtube.com/watch?v=N1vOgolbjSc</a:t>
            </a:r>
          </a:p>
          <a:p>
            <a:r>
              <a:rPr lang="en-AU" dirty="0"/>
              <a:t>https://medium.com/@pushkarmandot/what-is-the-significance-of-c-value-in-support-vector-machine-28224e852c5a</a:t>
            </a:r>
          </a:p>
          <a:p>
            <a:r>
              <a:rPr lang="en-AU" dirty="0"/>
              <a:t>https://towardsdatascience.com/understanding-support-vector-machine-part-1-lagrange-multipliers-5c24a52ffc5e</a:t>
            </a:r>
          </a:p>
          <a:p>
            <a:r>
              <a:rPr lang="en-AU" dirty="0"/>
              <a:t>https://towardsdatascience.com/understanding-support-vector-machine-part-2-kernel-trick-mercers-theorem-e1e6848c6c4d</a:t>
            </a:r>
          </a:p>
          <a:p>
            <a:r>
              <a:rPr lang="en-AU" dirty="0"/>
              <a:t>http://web.mit.edu/6.034/wwwbob/svm-notes-long-08.pdf</a:t>
            </a:r>
          </a:p>
          <a:p>
            <a:r>
              <a:rPr lang="en-AU" dirty="0"/>
              <a:t>https://www.quora.com/What-is-the-kernel-trick</a:t>
            </a:r>
          </a:p>
        </p:txBody>
      </p:sp>
    </p:spTree>
    <p:extLst>
      <p:ext uri="{BB962C8B-B14F-4D97-AF65-F5344CB8AC3E}">
        <p14:creationId xmlns:p14="http://schemas.microsoft.com/office/powerpoint/2010/main" val="37886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9" y="49213"/>
            <a:ext cx="11514976" cy="98801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800" dirty="0">
                <a:latin typeface="Calibri Light" charset="0"/>
                <a:ea typeface="Calibri Light" charset="0"/>
                <a:cs typeface="Calibri Light" charset="0"/>
              </a:rPr>
              <a:t>   From </a:t>
            </a:r>
            <a:r>
              <a:rPr lang="en-US" sz="4800" dirty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Data </a:t>
            </a:r>
            <a:r>
              <a:rPr lang="en-US" sz="4800" dirty="0">
                <a:latin typeface="Calibri Light" charset="0"/>
                <a:ea typeface="Calibri Light" charset="0"/>
                <a:cs typeface="Calibri Light" charset="0"/>
              </a:rPr>
              <a:t>to </a:t>
            </a:r>
            <a:r>
              <a:rPr lang="en-US" sz="4800" dirty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Decisions</a:t>
            </a:r>
            <a:r>
              <a:rPr lang="en-US" sz="4800" dirty="0">
                <a:latin typeface="Calibri Light" charset="0"/>
                <a:ea typeface="Calibri Light" charset="0"/>
                <a:cs typeface="Calibri Light" charset="0"/>
              </a:rPr>
              <a:t>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1347698" y="1311549"/>
            <a:ext cx="2048027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80" b="1" dirty="0">
                <a:solidFill>
                  <a:prstClr val="white"/>
                </a:solidFill>
              </a:rPr>
              <a:t>Insights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2533" y="1311549"/>
            <a:ext cx="1865376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80" b="1" dirty="0">
                <a:solidFill>
                  <a:prstClr val="white"/>
                </a:solidFill>
              </a:rPr>
              <a:t>Features</a:t>
            </a:r>
          </a:p>
        </p:txBody>
      </p:sp>
      <p:sp>
        <p:nvSpPr>
          <p:cNvPr id="7" name="Rectangle 6"/>
          <p:cNvSpPr/>
          <p:nvPr/>
        </p:nvSpPr>
        <p:spPr>
          <a:xfrm>
            <a:off x="5042533" y="2730281"/>
            <a:ext cx="1865376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80" b="1" dirty="0">
                <a:solidFill>
                  <a:prstClr val="white"/>
                </a:solidFill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>
          <a:xfrm>
            <a:off x="4860130" y="4203492"/>
            <a:ext cx="2230183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80" b="1" dirty="0">
                <a:solidFill>
                  <a:prstClr val="white"/>
                </a:solidFill>
              </a:rPr>
              <a:t>Predictions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08790" y="1311552"/>
            <a:ext cx="3250302" cy="64008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</a:rPr>
              <a:t>Domain Knowledge</a:t>
            </a:r>
          </a:p>
        </p:txBody>
      </p:sp>
      <p:cxnSp>
        <p:nvCxnSpPr>
          <p:cNvPr id="12" name="Straight Arrow Connector 11"/>
          <p:cNvCxnSpPr>
            <a:stCxn id="96" idx="1"/>
            <a:endCxn id="5" idx="2"/>
          </p:cNvCxnSpPr>
          <p:nvPr/>
        </p:nvCxnSpPr>
        <p:spPr>
          <a:xfrm flipV="1">
            <a:off x="2371711" y="1951629"/>
            <a:ext cx="1" cy="1390885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3395725" y="1631589"/>
            <a:ext cx="1646808" cy="0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1"/>
            <a:endCxn id="6" idx="3"/>
          </p:cNvCxnSpPr>
          <p:nvPr/>
        </p:nvCxnSpPr>
        <p:spPr>
          <a:xfrm flipH="1" flipV="1">
            <a:off x="6907909" y="1631589"/>
            <a:ext cx="1100881" cy="3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7" idx="0"/>
          </p:cNvCxnSpPr>
          <p:nvPr/>
        </p:nvCxnSpPr>
        <p:spPr>
          <a:xfrm>
            <a:off x="5975221" y="1951633"/>
            <a:ext cx="0" cy="778652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436871" y="5500064"/>
            <a:ext cx="3423037" cy="76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</a:rPr>
              <a:t>Business Objectives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</a:rPr>
              <a:t>Business Constraints</a:t>
            </a:r>
          </a:p>
        </p:txBody>
      </p:sp>
      <p:cxnSp>
        <p:nvCxnSpPr>
          <p:cNvPr id="38" name="Shape 37"/>
          <p:cNvCxnSpPr>
            <a:stCxn id="96" idx="4"/>
            <a:endCxn id="7" idx="1"/>
          </p:cNvCxnSpPr>
          <p:nvPr/>
        </p:nvCxnSpPr>
        <p:spPr>
          <a:xfrm flipV="1">
            <a:off x="3325449" y="3050321"/>
            <a:ext cx="1717084" cy="679442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2"/>
            <a:endCxn id="8" idx="0"/>
          </p:cNvCxnSpPr>
          <p:nvPr/>
        </p:nvCxnSpPr>
        <p:spPr>
          <a:xfrm>
            <a:off x="5975221" y="3370361"/>
            <a:ext cx="0" cy="833131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8" idx="2"/>
            <a:endCxn id="108" idx="0"/>
          </p:cNvCxnSpPr>
          <p:nvPr/>
        </p:nvCxnSpPr>
        <p:spPr>
          <a:xfrm>
            <a:off x="5975221" y="4843572"/>
            <a:ext cx="0" cy="588202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3" idx="1"/>
            <a:endCxn id="108" idx="3"/>
          </p:cNvCxnSpPr>
          <p:nvPr/>
        </p:nvCxnSpPr>
        <p:spPr>
          <a:xfrm flipH="1">
            <a:off x="7747894" y="5881064"/>
            <a:ext cx="688977" cy="7910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367039" y="5584174"/>
            <a:ext cx="2028686" cy="609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80" b="1" dirty="0">
                <a:solidFill>
                  <a:prstClr val="white"/>
                </a:solidFill>
              </a:rPr>
              <a:t>Feedback</a:t>
            </a:r>
          </a:p>
        </p:txBody>
      </p:sp>
      <p:cxnSp>
        <p:nvCxnSpPr>
          <p:cNvPr id="69" name="Elbow Connector 68"/>
          <p:cNvCxnSpPr>
            <a:stCxn id="108" idx="1"/>
            <a:endCxn id="67" idx="3"/>
          </p:cNvCxnSpPr>
          <p:nvPr/>
        </p:nvCxnSpPr>
        <p:spPr>
          <a:xfrm flipH="1">
            <a:off x="3395725" y="5888974"/>
            <a:ext cx="806823" cy="0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7" idx="0"/>
            <a:endCxn id="96" idx="3"/>
          </p:cNvCxnSpPr>
          <p:nvPr/>
        </p:nvCxnSpPr>
        <p:spPr>
          <a:xfrm flipH="1" flipV="1">
            <a:off x="2371711" y="4117011"/>
            <a:ext cx="9671" cy="1467163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Can 95"/>
          <p:cNvSpPr/>
          <p:nvPr/>
        </p:nvSpPr>
        <p:spPr>
          <a:xfrm>
            <a:off x="1417972" y="3342514"/>
            <a:ext cx="1907477" cy="774497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80" b="1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108" name="Diamond 107"/>
          <p:cNvSpPr/>
          <p:nvPr/>
        </p:nvSpPr>
        <p:spPr>
          <a:xfrm>
            <a:off x="4202548" y="5431774"/>
            <a:ext cx="3545346" cy="914400"/>
          </a:xfrm>
          <a:prstGeom prst="diamon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80" b="1" dirty="0">
                <a:solidFill>
                  <a:srgbClr val="FFFFFF"/>
                </a:solidFill>
              </a:rPr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65135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5E952-DDAF-4A95-B2CB-95BDA3BF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Support Vector Machine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BA9E3A-245D-460B-81A4-69556F43EE54}"/>
              </a:ext>
            </a:extLst>
          </p:cNvPr>
          <p:cNvSpPr txBox="1"/>
          <p:nvPr/>
        </p:nvSpPr>
        <p:spPr>
          <a:xfrm>
            <a:off x="941293" y="2250142"/>
            <a:ext cx="102018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rgbClr val="002060"/>
                </a:solidFill>
              </a:rPr>
              <a:t>Supervised machine learning Algorithm.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rgbClr val="002060"/>
                </a:solidFill>
              </a:rPr>
              <a:t>Can be used for Classification/Regression.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rgbClr val="002060"/>
                </a:solidFill>
              </a:rPr>
              <a:t>Works well with small datasets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43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C6D2-018B-45D7-8546-CDA0FE8C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Classification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A67BAF-3623-4A56-9F7D-D3F032326A30}"/>
              </a:ext>
            </a:extLst>
          </p:cNvPr>
          <p:cNvSpPr/>
          <p:nvPr/>
        </p:nvSpPr>
        <p:spPr>
          <a:xfrm>
            <a:off x="2498103" y="2488676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799B064-3872-4EED-89CC-68C4FDA08DC9}"/>
              </a:ext>
            </a:extLst>
          </p:cNvPr>
          <p:cNvSpPr/>
          <p:nvPr/>
        </p:nvSpPr>
        <p:spPr>
          <a:xfrm>
            <a:off x="2201158" y="3853991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DEF9CA-61DA-46F1-A254-25FFFC208348}"/>
              </a:ext>
            </a:extLst>
          </p:cNvPr>
          <p:cNvSpPr/>
          <p:nvPr/>
        </p:nvSpPr>
        <p:spPr>
          <a:xfrm>
            <a:off x="1266334" y="3296239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C18B00-C4C9-458A-A80D-791F6F5411BF}"/>
              </a:ext>
            </a:extLst>
          </p:cNvPr>
          <p:cNvSpPr/>
          <p:nvPr/>
        </p:nvSpPr>
        <p:spPr>
          <a:xfrm>
            <a:off x="2120246" y="3231037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7EE2A3-3387-4E4C-84AD-B24EE4090DBC}"/>
              </a:ext>
            </a:extLst>
          </p:cNvPr>
          <p:cNvSpPr/>
          <p:nvPr/>
        </p:nvSpPr>
        <p:spPr>
          <a:xfrm>
            <a:off x="3227109" y="2444406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78823D-ACDD-4162-9F1F-612FBAE4AACB}"/>
              </a:ext>
            </a:extLst>
          </p:cNvPr>
          <p:cNvSpPr/>
          <p:nvPr/>
        </p:nvSpPr>
        <p:spPr>
          <a:xfrm>
            <a:off x="2845323" y="5203595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B8C87D-3FF1-4D2E-AE5F-8510C7468E02}"/>
              </a:ext>
            </a:extLst>
          </p:cNvPr>
          <p:cNvSpPr/>
          <p:nvPr/>
        </p:nvSpPr>
        <p:spPr>
          <a:xfrm>
            <a:off x="2623007" y="4511903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83A697-97D1-4C42-BE90-D14667A593E5}"/>
              </a:ext>
            </a:extLst>
          </p:cNvPr>
          <p:cNvSpPr/>
          <p:nvPr/>
        </p:nvSpPr>
        <p:spPr>
          <a:xfrm>
            <a:off x="1766740" y="4713402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ABB67D-2C26-421C-ADB4-82120BDCFE71}"/>
              </a:ext>
            </a:extLst>
          </p:cNvPr>
          <p:cNvSpPr/>
          <p:nvPr/>
        </p:nvSpPr>
        <p:spPr>
          <a:xfrm>
            <a:off x="3236535" y="3313243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2C7979-9CB7-4825-BBAA-4E23943DC336}"/>
              </a:ext>
            </a:extLst>
          </p:cNvPr>
          <p:cNvSpPr/>
          <p:nvPr/>
        </p:nvSpPr>
        <p:spPr>
          <a:xfrm>
            <a:off x="4393677" y="2999941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3C529B-0CA0-49D0-8DB0-FD6818872B82}"/>
              </a:ext>
            </a:extLst>
          </p:cNvPr>
          <p:cNvSpPr/>
          <p:nvPr/>
        </p:nvSpPr>
        <p:spPr>
          <a:xfrm>
            <a:off x="3822569" y="4794315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428EAB0-CC5C-46B9-B121-5E0A8F3AB396}"/>
              </a:ext>
            </a:extLst>
          </p:cNvPr>
          <p:cNvSpPr/>
          <p:nvPr/>
        </p:nvSpPr>
        <p:spPr>
          <a:xfrm>
            <a:off x="3439212" y="4091231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3756381-9237-496C-AA45-255BD161EC88}"/>
              </a:ext>
            </a:extLst>
          </p:cNvPr>
          <p:cNvSpPr/>
          <p:nvPr/>
        </p:nvSpPr>
        <p:spPr>
          <a:xfrm>
            <a:off x="4393678" y="4313940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5D4ABE-463D-47E7-9CCE-440E46EBDBF6}"/>
              </a:ext>
            </a:extLst>
          </p:cNvPr>
          <p:cNvSpPr/>
          <p:nvPr/>
        </p:nvSpPr>
        <p:spPr>
          <a:xfrm>
            <a:off x="3869703" y="5362280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307AC2-2F11-47D8-A664-684DAE1BA192}"/>
              </a:ext>
            </a:extLst>
          </p:cNvPr>
          <p:cNvSpPr/>
          <p:nvPr/>
        </p:nvSpPr>
        <p:spPr>
          <a:xfrm>
            <a:off x="6630183" y="2237535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1A3C537-D41C-4464-B135-6C660CB6CAFD}"/>
              </a:ext>
            </a:extLst>
          </p:cNvPr>
          <p:cNvSpPr/>
          <p:nvPr/>
        </p:nvSpPr>
        <p:spPr>
          <a:xfrm>
            <a:off x="6647464" y="3239513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3EC7A3-23E9-4617-AC74-6DBA06046EFC}"/>
              </a:ext>
            </a:extLst>
          </p:cNvPr>
          <p:cNvSpPr/>
          <p:nvPr/>
        </p:nvSpPr>
        <p:spPr>
          <a:xfrm>
            <a:off x="7758257" y="2132282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252ACA-F20F-44FF-B341-34ABB08D492E}"/>
              </a:ext>
            </a:extLst>
          </p:cNvPr>
          <p:cNvSpPr/>
          <p:nvPr/>
        </p:nvSpPr>
        <p:spPr>
          <a:xfrm>
            <a:off x="8544610" y="2748978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E7499A5-E172-46D9-8ABA-14372515A872}"/>
              </a:ext>
            </a:extLst>
          </p:cNvPr>
          <p:cNvSpPr/>
          <p:nvPr/>
        </p:nvSpPr>
        <p:spPr>
          <a:xfrm>
            <a:off x="7422036" y="2844259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C174B3-91B3-416C-A0D9-6328DABCB11A}"/>
              </a:ext>
            </a:extLst>
          </p:cNvPr>
          <p:cNvSpPr/>
          <p:nvPr/>
        </p:nvSpPr>
        <p:spPr>
          <a:xfrm>
            <a:off x="7337980" y="3606259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E0C877-3871-484F-A9EA-F240974C7149}"/>
              </a:ext>
            </a:extLst>
          </p:cNvPr>
          <p:cNvSpPr/>
          <p:nvPr/>
        </p:nvSpPr>
        <p:spPr>
          <a:xfrm>
            <a:off x="7726836" y="3149059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DF2218-2042-4B93-8436-361A2B46503E}"/>
              </a:ext>
            </a:extLst>
          </p:cNvPr>
          <p:cNvSpPr/>
          <p:nvPr/>
        </p:nvSpPr>
        <p:spPr>
          <a:xfrm>
            <a:off x="7931869" y="3678784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5B361B3-3F0B-41E4-B84A-A939F4B3B3BB}"/>
              </a:ext>
            </a:extLst>
          </p:cNvPr>
          <p:cNvSpPr/>
          <p:nvPr/>
        </p:nvSpPr>
        <p:spPr>
          <a:xfrm>
            <a:off x="8752789" y="3454139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E3191BB-3E1E-4741-8704-545D7577CB7F}"/>
              </a:ext>
            </a:extLst>
          </p:cNvPr>
          <p:cNvSpPr/>
          <p:nvPr/>
        </p:nvSpPr>
        <p:spPr>
          <a:xfrm>
            <a:off x="7686771" y="4741124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0E9C45C-4B38-4B81-ADD2-DFBA0E39ABBF}"/>
              </a:ext>
            </a:extLst>
          </p:cNvPr>
          <p:cNvSpPr/>
          <p:nvPr/>
        </p:nvSpPr>
        <p:spPr>
          <a:xfrm>
            <a:off x="8215457" y="4511903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6306FC6-19B2-4BD4-8E53-F2635A763694}"/>
              </a:ext>
            </a:extLst>
          </p:cNvPr>
          <p:cNvSpPr/>
          <p:nvPr/>
        </p:nvSpPr>
        <p:spPr>
          <a:xfrm>
            <a:off x="9693897" y="3485282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4406781-BC7C-45D5-8A1E-8755D71F2002}"/>
              </a:ext>
            </a:extLst>
          </p:cNvPr>
          <p:cNvSpPr/>
          <p:nvPr/>
        </p:nvSpPr>
        <p:spPr>
          <a:xfrm>
            <a:off x="8455845" y="5401558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ED63007-52D2-401B-AEE9-418757E77D2C}"/>
              </a:ext>
            </a:extLst>
          </p:cNvPr>
          <p:cNvSpPr/>
          <p:nvPr/>
        </p:nvSpPr>
        <p:spPr>
          <a:xfrm>
            <a:off x="8793636" y="4215859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1BC95AB-4EC0-4F78-B867-03C9505460CE}"/>
              </a:ext>
            </a:extLst>
          </p:cNvPr>
          <p:cNvSpPr/>
          <p:nvPr/>
        </p:nvSpPr>
        <p:spPr>
          <a:xfrm>
            <a:off x="8886333" y="4851558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EC00CB1-A885-40F4-90F2-416550C7C591}"/>
              </a:ext>
            </a:extLst>
          </p:cNvPr>
          <p:cNvSpPr/>
          <p:nvPr/>
        </p:nvSpPr>
        <p:spPr>
          <a:xfrm>
            <a:off x="7422036" y="5682740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3BAC45C-7EF3-4A81-9BB3-A701B1B9C131}"/>
              </a:ext>
            </a:extLst>
          </p:cNvPr>
          <p:cNvSpPr/>
          <p:nvPr/>
        </p:nvSpPr>
        <p:spPr>
          <a:xfrm>
            <a:off x="9187203" y="5682740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61348BE-F97E-4B18-BE5F-65EFBAD51D05}"/>
              </a:ext>
            </a:extLst>
          </p:cNvPr>
          <p:cNvCxnSpPr>
            <a:cxnSpLocks/>
          </p:cNvCxnSpPr>
          <p:nvPr/>
        </p:nvCxnSpPr>
        <p:spPr>
          <a:xfrm>
            <a:off x="4184520" y="1446913"/>
            <a:ext cx="3297190" cy="503887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7A7C405-9D69-4C2C-8DFD-82D1ABB79C15}"/>
              </a:ext>
            </a:extLst>
          </p:cNvPr>
          <p:cNvCxnSpPr/>
          <p:nvPr/>
        </p:nvCxnSpPr>
        <p:spPr>
          <a:xfrm flipV="1">
            <a:off x="4288732" y="1451979"/>
            <a:ext cx="2563012" cy="503376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613895-3EEA-4649-9196-4B177D2B76AE}"/>
              </a:ext>
            </a:extLst>
          </p:cNvPr>
          <p:cNvCxnSpPr/>
          <p:nvPr/>
        </p:nvCxnSpPr>
        <p:spPr>
          <a:xfrm>
            <a:off x="5822230" y="1545996"/>
            <a:ext cx="0" cy="489251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D2A9A46-567E-42B4-9F45-6A37E736B4E9}"/>
              </a:ext>
            </a:extLst>
          </p:cNvPr>
          <p:cNvSpPr txBox="1"/>
          <p:nvPr/>
        </p:nvSpPr>
        <p:spPr>
          <a:xfrm>
            <a:off x="58964" y="6175991"/>
            <a:ext cx="783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02060"/>
                </a:solidFill>
              </a:rPr>
              <a:t>Classification using SVM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02060"/>
                </a:solidFill>
              </a:rPr>
              <a:t>2 class problem , linearly separable data</a:t>
            </a:r>
          </a:p>
        </p:txBody>
      </p:sp>
    </p:spTree>
    <p:extLst>
      <p:ext uri="{BB962C8B-B14F-4D97-AF65-F5344CB8AC3E}">
        <p14:creationId xmlns:p14="http://schemas.microsoft.com/office/powerpoint/2010/main" val="201160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C6D2-018B-45D7-8546-CDA0FE8C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The “Best” Separation Boundary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A67BAF-3623-4A56-9F7D-D3F032326A30}"/>
              </a:ext>
            </a:extLst>
          </p:cNvPr>
          <p:cNvSpPr/>
          <p:nvPr/>
        </p:nvSpPr>
        <p:spPr>
          <a:xfrm>
            <a:off x="2498103" y="2488676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799B064-3872-4EED-89CC-68C4FDA08DC9}"/>
              </a:ext>
            </a:extLst>
          </p:cNvPr>
          <p:cNvSpPr/>
          <p:nvPr/>
        </p:nvSpPr>
        <p:spPr>
          <a:xfrm>
            <a:off x="2201158" y="3853991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DEF9CA-61DA-46F1-A254-25FFFC208348}"/>
              </a:ext>
            </a:extLst>
          </p:cNvPr>
          <p:cNvSpPr/>
          <p:nvPr/>
        </p:nvSpPr>
        <p:spPr>
          <a:xfrm>
            <a:off x="1266334" y="3296239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C18B00-C4C9-458A-A80D-791F6F5411BF}"/>
              </a:ext>
            </a:extLst>
          </p:cNvPr>
          <p:cNvSpPr/>
          <p:nvPr/>
        </p:nvSpPr>
        <p:spPr>
          <a:xfrm>
            <a:off x="2120246" y="3231037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7EE2A3-3387-4E4C-84AD-B24EE4090DBC}"/>
              </a:ext>
            </a:extLst>
          </p:cNvPr>
          <p:cNvSpPr/>
          <p:nvPr/>
        </p:nvSpPr>
        <p:spPr>
          <a:xfrm>
            <a:off x="3227109" y="2444406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78823D-ACDD-4162-9F1F-612FBAE4AACB}"/>
              </a:ext>
            </a:extLst>
          </p:cNvPr>
          <p:cNvSpPr/>
          <p:nvPr/>
        </p:nvSpPr>
        <p:spPr>
          <a:xfrm>
            <a:off x="2845323" y="5203595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B8C87D-3FF1-4D2E-AE5F-8510C7468E02}"/>
              </a:ext>
            </a:extLst>
          </p:cNvPr>
          <p:cNvSpPr/>
          <p:nvPr/>
        </p:nvSpPr>
        <p:spPr>
          <a:xfrm>
            <a:off x="2623007" y="4511903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83A697-97D1-4C42-BE90-D14667A593E5}"/>
              </a:ext>
            </a:extLst>
          </p:cNvPr>
          <p:cNvSpPr/>
          <p:nvPr/>
        </p:nvSpPr>
        <p:spPr>
          <a:xfrm>
            <a:off x="1766740" y="4713402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ABB67D-2C26-421C-ADB4-82120BDCFE71}"/>
              </a:ext>
            </a:extLst>
          </p:cNvPr>
          <p:cNvSpPr/>
          <p:nvPr/>
        </p:nvSpPr>
        <p:spPr>
          <a:xfrm>
            <a:off x="3236535" y="3313243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2C7979-9CB7-4825-BBAA-4E23943DC336}"/>
              </a:ext>
            </a:extLst>
          </p:cNvPr>
          <p:cNvSpPr/>
          <p:nvPr/>
        </p:nvSpPr>
        <p:spPr>
          <a:xfrm>
            <a:off x="4393677" y="2999941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3C529B-0CA0-49D0-8DB0-FD6818872B82}"/>
              </a:ext>
            </a:extLst>
          </p:cNvPr>
          <p:cNvSpPr/>
          <p:nvPr/>
        </p:nvSpPr>
        <p:spPr>
          <a:xfrm>
            <a:off x="3822569" y="4794315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428EAB0-CC5C-46B9-B121-5E0A8F3AB396}"/>
              </a:ext>
            </a:extLst>
          </p:cNvPr>
          <p:cNvSpPr/>
          <p:nvPr/>
        </p:nvSpPr>
        <p:spPr>
          <a:xfrm>
            <a:off x="3439212" y="4091231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3756381-9237-496C-AA45-255BD161EC88}"/>
              </a:ext>
            </a:extLst>
          </p:cNvPr>
          <p:cNvSpPr/>
          <p:nvPr/>
        </p:nvSpPr>
        <p:spPr>
          <a:xfrm>
            <a:off x="4393678" y="4313940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5D4ABE-463D-47E7-9CCE-440E46EBDBF6}"/>
              </a:ext>
            </a:extLst>
          </p:cNvPr>
          <p:cNvSpPr/>
          <p:nvPr/>
        </p:nvSpPr>
        <p:spPr>
          <a:xfrm>
            <a:off x="3869703" y="5362280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307AC2-2F11-47D8-A664-684DAE1BA192}"/>
              </a:ext>
            </a:extLst>
          </p:cNvPr>
          <p:cNvSpPr/>
          <p:nvPr/>
        </p:nvSpPr>
        <p:spPr>
          <a:xfrm>
            <a:off x="6630183" y="2237535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1A3C537-D41C-4464-B135-6C660CB6CAFD}"/>
              </a:ext>
            </a:extLst>
          </p:cNvPr>
          <p:cNvSpPr/>
          <p:nvPr/>
        </p:nvSpPr>
        <p:spPr>
          <a:xfrm>
            <a:off x="6647464" y="3239513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3EC7A3-23E9-4617-AC74-6DBA06046EFC}"/>
              </a:ext>
            </a:extLst>
          </p:cNvPr>
          <p:cNvSpPr/>
          <p:nvPr/>
        </p:nvSpPr>
        <p:spPr>
          <a:xfrm>
            <a:off x="7758257" y="2132282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252ACA-F20F-44FF-B341-34ABB08D492E}"/>
              </a:ext>
            </a:extLst>
          </p:cNvPr>
          <p:cNvSpPr/>
          <p:nvPr/>
        </p:nvSpPr>
        <p:spPr>
          <a:xfrm>
            <a:off x="8544610" y="2748978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E7499A5-E172-46D9-8ABA-14372515A872}"/>
              </a:ext>
            </a:extLst>
          </p:cNvPr>
          <p:cNvSpPr/>
          <p:nvPr/>
        </p:nvSpPr>
        <p:spPr>
          <a:xfrm>
            <a:off x="7422036" y="2844259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C174B3-91B3-416C-A0D9-6328DABCB11A}"/>
              </a:ext>
            </a:extLst>
          </p:cNvPr>
          <p:cNvSpPr/>
          <p:nvPr/>
        </p:nvSpPr>
        <p:spPr>
          <a:xfrm>
            <a:off x="7337980" y="3606259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E0C877-3871-484F-A9EA-F240974C7149}"/>
              </a:ext>
            </a:extLst>
          </p:cNvPr>
          <p:cNvSpPr/>
          <p:nvPr/>
        </p:nvSpPr>
        <p:spPr>
          <a:xfrm>
            <a:off x="7726836" y="3149059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DF2218-2042-4B93-8436-361A2B46503E}"/>
              </a:ext>
            </a:extLst>
          </p:cNvPr>
          <p:cNvSpPr/>
          <p:nvPr/>
        </p:nvSpPr>
        <p:spPr>
          <a:xfrm>
            <a:off x="7931869" y="3678784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5B361B3-3F0B-41E4-B84A-A939F4B3B3BB}"/>
              </a:ext>
            </a:extLst>
          </p:cNvPr>
          <p:cNvSpPr/>
          <p:nvPr/>
        </p:nvSpPr>
        <p:spPr>
          <a:xfrm>
            <a:off x="8752789" y="3454139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E3191BB-3E1E-4741-8704-545D7577CB7F}"/>
              </a:ext>
            </a:extLst>
          </p:cNvPr>
          <p:cNvSpPr/>
          <p:nvPr/>
        </p:nvSpPr>
        <p:spPr>
          <a:xfrm>
            <a:off x="7686771" y="4741124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0E9C45C-4B38-4B81-ADD2-DFBA0E39ABBF}"/>
              </a:ext>
            </a:extLst>
          </p:cNvPr>
          <p:cNvSpPr/>
          <p:nvPr/>
        </p:nvSpPr>
        <p:spPr>
          <a:xfrm>
            <a:off x="8215457" y="4511903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6306FC6-19B2-4BD4-8E53-F2635A763694}"/>
              </a:ext>
            </a:extLst>
          </p:cNvPr>
          <p:cNvSpPr/>
          <p:nvPr/>
        </p:nvSpPr>
        <p:spPr>
          <a:xfrm>
            <a:off x="9693897" y="3485282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4406781-BC7C-45D5-8A1E-8755D71F2002}"/>
              </a:ext>
            </a:extLst>
          </p:cNvPr>
          <p:cNvSpPr/>
          <p:nvPr/>
        </p:nvSpPr>
        <p:spPr>
          <a:xfrm>
            <a:off x="8455845" y="5401558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ED63007-52D2-401B-AEE9-418757E77D2C}"/>
              </a:ext>
            </a:extLst>
          </p:cNvPr>
          <p:cNvSpPr/>
          <p:nvPr/>
        </p:nvSpPr>
        <p:spPr>
          <a:xfrm>
            <a:off x="8793636" y="4215859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1BC95AB-4EC0-4F78-B867-03C9505460CE}"/>
              </a:ext>
            </a:extLst>
          </p:cNvPr>
          <p:cNvSpPr/>
          <p:nvPr/>
        </p:nvSpPr>
        <p:spPr>
          <a:xfrm>
            <a:off x="8886333" y="4851558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3BAC45C-7EF3-4A81-9BB3-A701B1B9C131}"/>
              </a:ext>
            </a:extLst>
          </p:cNvPr>
          <p:cNvSpPr/>
          <p:nvPr/>
        </p:nvSpPr>
        <p:spPr>
          <a:xfrm>
            <a:off x="9187203" y="5682740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6E213C-C819-45BD-B5B1-5759B7CC904B}"/>
              </a:ext>
            </a:extLst>
          </p:cNvPr>
          <p:cNvSpPr/>
          <p:nvPr/>
        </p:nvSpPr>
        <p:spPr>
          <a:xfrm>
            <a:off x="5004851" y="1545996"/>
            <a:ext cx="1634758" cy="48925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D75CE7-E554-4ED3-93D0-9DB29227433D}"/>
              </a:ext>
            </a:extLst>
          </p:cNvPr>
          <p:cNvCxnSpPr>
            <a:stCxn id="40" idx="0"/>
            <a:endCxn id="40" idx="2"/>
          </p:cNvCxnSpPr>
          <p:nvPr/>
        </p:nvCxnSpPr>
        <p:spPr>
          <a:xfrm>
            <a:off x="5822230" y="1545996"/>
            <a:ext cx="0" cy="489251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608817-7339-4C55-BE6D-B07CBFCDA64A}"/>
              </a:ext>
            </a:extLst>
          </p:cNvPr>
          <p:cNvCxnSpPr/>
          <p:nvPr/>
        </p:nvCxnSpPr>
        <p:spPr>
          <a:xfrm>
            <a:off x="5022132" y="6111659"/>
            <a:ext cx="162533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CCE790DE-567E-4525-A6F7-48AD4E8E821C}"/>
              </a:ext>
            </a:extLst>
          </p:cNvPr>
          <p:cNvSpPr/>
          <p:nvPr/>
        </p:nvSpPr>
        <p:spPr>
          <a:xfrm>
            <a:off x="7422036" y="5682740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B42E2B8-BBC6-462C-B288-99D775A83CC1}"/>
              </a:ext>
            </a:extLst>
          </p:cNvPr>
          <p:cNvSpPr/>
          <p:nvPr/>
        </p:nvSpPr>
        <p:spPr>
          <a:xfrm>
            <a:off x="2140945" y="1289011"/>
            <a:ext cx="2820841" cy="9632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This is the widest road that separates the two groups</a:t>
            </a:r>
          </a:p>
        </p:txBody>
      </p:sp>
    </p:spTree>
    <p:extLst>
      <p:ext uri="{BB962C8B-B14F-4D97-AF65-F5344CB8AC3E}">
        <p14:creationId xmlns:p14="http://schemas.microsoft.com/office/powerpoint/2010/main" val="192321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C6D2-018B-45D7-8546-CDA0FE8C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The “Best” Separation Boundary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A67BAF-3623-4A56-9F7D-D3F032326A30}"/>
              </a:ext>
            </a:extLst>
          </p:cNvPr>
          <p:cNvSpPr/>
          <p:nvPr/>
        </p:nvSpPr>
        <p:spPr>
          <a:xfrm>
            <a:off x="2498103" y="2488676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799B064-3872-4EED-89CC-68C4FDA08DC9}"/>
              </a:ext>
            </a:extLst>
          </p:cNvPr>
          <p:cNvSpPr/>
          <p:nvPr/>
        </p:nvSpPr>
        <p:spPr>
          <a:xfrm>
            <a:off x="2201158" y="3853991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DEF9CA-61DA-46F1-A254-25FFFC208348}"/>
              </a:ext>
            </a:extLst>
          </p:cNvPr>
          <p:cNvSpPr/>
          <p:nvPr/>
        </p:nvSpPr>
        <p:spPr>
          <a:xfrm>
            <a:off x="1266334" y="3296239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C18B00-C4C9-458A-A80D-791F6F5411BF}"/>
              </a:ext>
            </a:extLst>
          </p:cNvPr>
          <p:cNvSpPr/>
          <p:nvPr/>
        </p:nvSpPr>
        <p:spPr>
          <a:xfrm>
            <a:off x="2120246" y="3231037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7EE2A3-3387-4E4C-84AD-B24EE4090DBC}"/>
              </a:ext>
            </a:extLst>
          </p:cNvPr>
          <p:cNvSpPr/>
          <p:nvPr/>
        </p:nvSpPr>
        <p:spPr>
          <a:xfrm>
            <a:off x="3227109" y="2444406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78823D-ACDD-4162-9F1F-612FBAE4AACB}"/>
              </a:ext>
            </a:extLst>
          </p:cNvPr>
          <p:cNvSpPr/>
          <p:nvPr/>
        </p:nvSpPr>
        <p:spPr>
          <a:xfrm>
            <a:off x="2845323" y="5203595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B8C87D-3FF1-4D2E-AE5F-8510C7468E02}"/>
              </a:ext>
            </a:extLst>
          </p:cNvPr>
          <p:cNvSpPr/>
          <p:nvPr/>
        </p:nvSpPr>
        <p:spPr>
          <a:xfrm>
            <a:off x="2623007" y="4511903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83A697-97D1-4C42-BE90-D14667A593E5}"/>
              </a:ext>
            </a:extLst>
          </p:cNvPr>
          <p:cNvSpPr/>
          <p:nvPr/>
        </p:nvSpPr>
        <p:spPr>
          <a:xfrm>
            <a:off x="1766740" y="4713402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ABB67D-2C26-421C-ADB4-82120BDCFE71}"/>
              </a:ext>
            </a:extLst>
          </p:cNvPr>
          <p:cNvSpPr/>
          <p:nvPr/>
        </p:nvSpPr>
        <p:spPr>
          <a:xfrm>
            <a:off x="3236535" y="3313243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2C7979-9CB7-4825-BBAA-4E23943DC336}"/>
              </a:ext>
            </a:extLst>
          </p:cNvPr>
          <p:cNvSpPr/>
          <p:nvPr/>
        </p:nvSpPr>
        <p:spPr>
          <a:xfrm>
            <a:off x="4393677" y="2999941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3C529B-0CA0-49D0-8DB0-FD6818872B82}"/>
              </a:ext>
            </a:extLst>
          </p:cNvPr>
          <p:cNvSpPr/>
          <p:nvPr/>
        </p:nvSpPr>
        <p:spPr>
          <a:xfrm>
            <a:off x="3822569" y="4794315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428EAB0-CC5C-46B9-B121-5E0A8F3AB396}"/>
              </a:ext>
            </a:extLst>
          </p:cNvPr>
          <p:cNvSpPr/>
          <p:nvPr/>
        </p:nvSpPr>
        <p:spPr>
          <a:xfrm>
            <a:off x="3439212" y="4091231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3756381-9237-496C-AA45-255BD161EC88}"/>
              </a:ext>
            </a:extLst>
          </p:cNvPr>
          <p:cNvSpPr/>
          <p:nvPr/>
        </p:nvSpPr>
        <p:spPr>
          <a:xfrm>
            <a:off x="4393678" y="4313940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5D4ABE-463D-47E7-9CCE-440E46EBDBF6}"/>
              </a:ext>
            </a:extLst>
          </p:cNvPr>
          <p:cNvSpPr/>
          <p:nvPr/>
        </p:nvSpPr>
        <p:spPr>
          <a:xfrm>
            <a:off x="3869703" y="5362280"/>
            <a:ext cx="59388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307AC2-2F11-47D8-A664-684DAE1BA192}"/>
              </a:ext>
            </a:extLst>
          </p:cNvPr>
          <p:cNvSpPr/>
          <p:nvPr/>
        </p:nvSpPr>
        <p:spPr>
          <a:xfrm>
            <a:off x="6630183" y="2237535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1A3C537-D41C-4464-B135-6C660CB6CAFD}"/>
              </a:ext>
            </a:extLst>
          </p:cNvPr>
          <p:cNvSpPr/>
          <p:nvPr/>
        </p:nvSpPr>
        <p:spPr>
          <a:xfrm>
            <a:off x="6647464" y="3239513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3EC7A3-23E9-4617-AC74-6DBA06046EFC}"/>
              </a:ext>
            </a:extLst>
          </p:cNvPr>
          <p:cNvSpPr/>
          <p:nvPr/>
        </p:nvSpPr>
        <p:spPr>
          <a:xfrm>
            <a:off x="7758257" y="2132282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252ACA-F20F-44FF-B341-34ABB08D492E}"/>
              </a:ext>
            </a:extLst>
          </p:cNvPr>
          <p:cNvSpPr/>
          <p:nvPr/>
        </p:nvSpPr>
        <p:spPr>
          <a:xfrm>
            <a:off x="8544610" y="2748978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E7499A5-E172-46D9-8ABA-14372515A872}"/>
              </a:ext>
            </a:extLst>
          </p:cNvPr>
          <p:cNvSpPr/>
          <p:nvPr/>
        </p:nvSpPr>
        <p:spPr>
          <a:xfrm>
            <a:off x="7422036" y="2844259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C174B3-91B3-416C-A0D9-6328DABCB11A}"/>
              </a:ext>
            </a:extLst>
          </p:cNvPr>
          <p:cNvSpPr/>
          <p:nvPr/>
        </p:nvSpPr>
        <p:spPr>
          <a:xfrm>
            <a:off x="7337980" y="3606259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E0C877-3871-484F-A9EA-F240974C7149}"/>
              </a:ext>
            </a:extLst>
          </p:cNvPr>
          <p:cNvSpPr/>
          <p:nvPr/>
        </p:nvSpPr>
        <p:spPr>
          <a:xfrm>
            <a:off x="7726836" y="3149059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DF2218-2042-4B93-8436-361A2B46503E}"/>
              </a:ext>
            </a:extLst>
          </p:cNvPr>
          <p:cNvSpPr/>
          <p:nvPr/>
        </p:nvSpPr>
        <p:spPr>
          <a:xfrm>
            <a:off x="7931869" y="3678784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5B361B3-3F0B-41E4-B84A-A939F4B3B3BB}"/>
              </a:ext>
            </a:extLst>
          </p:cNvPr>
          <p:cNvSpPr/>
          <p:nvPr/>
        </p:nvSpPr>
        <p:spPr>
          <a:xfrm>
            <a:off x="8752789" y="3454139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E3191BB-3E1E-4741-8704-545D7577CB7F}"/>
              </a:ext>
            </a:extLst>
          </p:cNvPr>
          <p:cNvSpPr/>
          <p:nvPr/>
        </p:nvSpPr>
        <p:spPr>
          <a:xfrm>
            <a:off x="7686771" y="4741124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0E9C45C-4B38-4B81-ADD2-DFBA0E39ABBF}"/>
              </a:ext>
            </a:extLst>
          </p:cNvPr>
          <p:cNvSpPr/>
          <p:nvPr/>
        </p:nvSpPr>
        <p:spPr>
          <a:xfrm>
            <a:off x="8215457" y="4511903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6306FC6-19B2-4BD4-8E53-F2635A763694}"/>
              </a:ext>
            </a:extLst>
          </p:cNvPr>
          <p:cNvSpPr/>
          <p:nvPr/>
        </p:nvSpPr>
        <p:spPr>
          <a:xfrm>
            <a:off x="9693897" y="3485282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4406781-BC7C-45D5-8A1E-8755D71F2002}"/>
              </a:ext>
            </a:extLst>
          </p:cNvPr>
          <p:cNvSpPr/>
          <p:nvPr/>
        </p:nvSpPr>
        <p:spPr>
          <a:xfrm>
            <a:off x="8455845" y="5401558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ED63007-52D2-401B-AEE9-418757E77D2C}"/>
              </a:ext>
            </a:extLst>
          </p:cNvPr>
          <p:cNvSpPr/>
          <p:nvPr/>
        </p:nvSpPr>
        <p:spPr>
          <a:xfrm>
            <a:off x="8793636" y="4215859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1BC95AB-4EC0-4F78-B867-03C9505460CE}"/>
              </a:ext>
            </a:extLst>
          </p:cNvPr>
          <p:cNvSpPr/>
          <p:nvPr/>
        </p:nvSpPr>
        <p:spPr>
          <a:xfrm>
            <a:off x="8886333" y="4851558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EC00CB1-A885-40F4-90F2-416550C7C591}"/>
              </a:ext>
            </a:extLst>
          </p:cNvPr>
          <p:cNvSpPr/>
          <p:nvPr/>
        </p:nvSpPr>
        <p:spPr>
          <a:xfrm>
            <a:off x="7422036" y="5682740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3BAC45C-7EF3-4A81-9BB3-A701B1B9C131}"/>
              </a:ext>
            </a:extLst>
          </p:cNvPr>
          <p:cNvSpPr/>
          <p:nvPr/>
        </p:nvSpPr>
        <p:spPr>
          <a:xfrm>
            <a:off x="9187203" y="5682740"/>
            <a:ext cx="593889" cy="3959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F4156AF-E5D8-4552-8261-600270B6C622}"/>
              </a:ext>
            </a:extLst>
          </p:cNvPr>
          <p:cNvSpPr/>
          <p:nvPr/>
        </p:nvSpPr>
        <p:spPr>
          <a:xfrm rot="19608074">
            <a:off x="5570198" y="955465"/>
            <a:ext cx="525834" cy="60217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61348BE-F97E-4B18-BE5F-65EFBAD51D05}"/>
              </a:ext>
            </a:extLst>
          </p:cNvPr>
          <p:cNvCxnSpPr>
            <a:cxnSpLocks/>
            <a:stCxn id="38" idx="0"/>
            <a:endCxn id="38" idx="2"/>
          </p:cNvCxnSpPr>
          <p:nvPr/>
        </p:nvCxnSpPr>
        <p:spPr>
          <a:xfrm>
            <a:off x="4184520" y="1446913"/>
            <a:ext cx="3297190" cy="503887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39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3394</TotalTime>
  <Words>812</Words>
  <Application>Microsoft Office PowerPoint</Application>
  <PresentationFormat>Widescreen</PresentationFormat>
  <Paragraphs>218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Wingdings</vt:lpstr>
      <vt:lpstr>Office Theme</vt:lpstr>
      <vt:lpstr>Equation</vt:lpstr>
      <vt:lpstr>Support Vector Machine</vt:lpstr>
      <vt:lpstr>Agenda</vt:lpstr>
      <vt:lpstr>AI / ML </vt:lpstr>
      <vt:lpstr>Machine Learning Paradigms</vt:lpstr>
      <vt:lpstr>   From Data to Decisions…</vt:lpstr>
      <vt:lpstr>Support Vector Machine</vt:lpstr>
      <vt:lpstr>Classification</vt:lpstr>
      <vt:lpstr>The “Best” Separation Boundary</vt:lpstr>
      <vt:lpstr>The “Best” Separation Boundary</vt:lpstr>
      <vt:lpstr>The “Best” Separation Boundary</vt:lpstr>
      <vt:lpstr>The “Best” Separation Boundary</vt:lpstr>
      <vt:lpstr>The “Best” Separation Boundary</vt:lpstr>
      <vt:lpstr>The “Best” Separation Boundary</vt:lpstr>
      <vt:lpstr>The “Best” Separation Boundary</vt:lpstr>
      <vt:lpstr>The “Best” Separation Boundary</vt:lpstr>
      <vt:lpstr>Decision Rule</vt:lpstr>
      <vt:lpstr>Constraints</vt:lpstr>
      <vt:lpstr>Combining Constraints</vt:lpstr>
      <vt:lpstr>Width</vt:lpstr>
      <vt:lpstr>Width </vt:lpstr>
      <vt:lpstr>SVM Objective</vt:lpstr>
      <vt:lpstr>Lagrangian </vt:lpstr>
      <vt:lpstr>Solving the PRIMAL</vt:lpstr>
      <vt:lpstr>PRIMAL  DUAL</vt:lpstr>
      <vt:lpstr>SVM Objective (DUAL)</vt:lpstr>
      <vt:lpstr>Decision Rule</vt:lpstr>
      <vt:lpstr>Points to Consider</vt:lpstr>
      <vt:lpstr>PowerPoint Presentation</vt:lpstr>
      <vt:lpstr>Separable Case</vt:lpstr>
      <vt:lpstr>Non-Separable</vt:lpstr>
      <vt:lpstr>PRIMAL Objective</vt:lpstr>
      <vt:lpstr>DUAL Objective</vt:lpstr>
      <vt:lpstr>PowerPoint Presentation</vt:lpstr>
      <vt:lpstr>Increasing Model Complexity</vt:lpstr>
      <vt:lpstr>Increasing Model Capacity</vt:lpstr>
      <vt:lpstr>KERNEL TRICK</vt:lpstr>
      <vt:lpstr>Kernel Trick</vt:lpstr>
      <vt:lpstr>Polynomial Kernel  / Separable</vt:lpstr>
      <vt:lpstr>Kernel functions </vt:lpstr>
      <vt:lpstr>SVM Hyperparameters</vt:lpstr>
      <vt:lpstr>PowerPoint Presentation</vt:lpstr>
      <vt:lpstr>What I really do?</vt:lpstr>
      <vt:lpstr>Questions</vt:lpstr>
      <vt:lpstr>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</dc:title>
  <dc:creator>Rishabh Gupta</dc:creator>
  <cp:lastModifiedBy>Rishabh Gupta</cp:lastModifiedBy>
  <cp:revision>73</cp:revision>
  <dcterms:created xsi:type="dcterms:W3CDTF">2019-04-24T08:36:44Z</dcterms:created>
  <dcterms:modified xsi:type="dcterms:W3CDTF">2019-04-27T03:41:36Z</dcterms:modified>
</cp:coreProperties>
</file>