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49E28B-A528-44E6-B9B0-F9CBE97D5EBA}">
  <a:tblStyle styleId="{8C49E28B-A528-44E6-B9B0-F9CBE97D5E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b023e8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7b023e8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023e8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023e8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b023e8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b023e8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b02b60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b02b60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b023e8c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b023e8c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b023e8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7b023e8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b023e8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b023e8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b02b60b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b02b60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b023e8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b023e8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0175" y="0"/>
            <a:ext cx="9914176" cy="55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696" y="708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Frito Lay </a:t>
            </a:r>
            <a:endParaRPr b="1">
              <a:solidFill>
                <a:srgbClr val="CC412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Employee Analysis</a:t>
            </a:r>
            <a:endParaRPr b="1">
              <a:solidFill>
                <a:srgbClr val="CC41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84359" y="2849125"/>
            <a:ext cx="637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Case Study 2 |</a:t>
            </a: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Brandon Sucrese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0175" y="0"/>
            <a:ext cx="9914176" cy="55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4294967295" type="ctrTitle"/>
          </p:nvPr>
        </p:nvSpPr>
        <p:spPr>
          <a:xfrm>
            <a:off x="71850" y="177675"/>
            <a:ext cx="45873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b="1" sz="6000">
              <a:solidFill>
                <a:srgbClr val="CC41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5800" y="14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Predicting Attrition: Important Variables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891000" y="1160500"/>
            <a:ext cx="7362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MOST IMPORTANT </a:t>
            </a: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POSITIVE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b="1" lang="en" sz="28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NEGATIVE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FACTORS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Monthly Income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Age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Total Working Years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Years at the Company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Daily Rate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Distance from Home</a:t>
            </a:r>
            <a:endParaRPr b="1" sz="2800"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20000" y="1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Predicting Attrition: </a:t>
            </a:r>
            <a:r>
              <a:rPr b="1" lang="en" sz="32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Monthly</a:t>
            </a:r>
            <a:r>
              <a:rPr b="1" lang="en" sz="32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Income</a:t>
            </a:r>
            <a:endParaRPr b="1" sz="32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50" y="8099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20000" y="1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Predicting Attrition: </a:t>
            </a:r>
            <a:r>
              <a:rPr b="1" lang="en" sz="32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Distance</a:t>
            </a:r>
            <a:r>
              <a:rPr b="1" lang="en" sz="32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 From Home</a:t>
            </a:r>
            <a:endParaRPr b="1" sz="3200"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50" y="82160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18525" y="13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20">
                <a:latin typeface="Oswald"/>
                <a:ea typeface="Oswald"/>
                <a:cs typeface="Oswald"/>
                <a:sym typeface="Oswald"/>
              </a:rPr>
              <a:t>Predicting Attrition: Model Performance</a:t>
            </a:r>
            <a:endParaRPr b="1" sz="322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62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11700" y="3095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{8C49E28B-A528-44E6-B9B0-F9CBE97D5EBA}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44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Model Type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Sensitivity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Specificity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Simple Model 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(Naive Bayes)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3C47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0.8238</a:t>
                      </a:r>
                      <a:endParaRPr b="1" sz="1800">
                        <a:solidFill>
                          <a:srgbClr val="93C47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3C47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0.9356</a:t>
                      </a:r>
                      <a:endParaRPr b="1" sz="1800">
                        <a:solidFill>
                          <a:srgbClr val="93C47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0666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0.4407</a:t>
                      </a:r>
                      <a:endParaRPr b="1" sz="1800">
                        <a:solidFill>
                          <a:srgbClr val="E06666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6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Complex Model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(Random Forest)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3C47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0.8659</a:t>
                      </a:r>
                      <a:endParaRPr b="1" sz="1800">
                        <a:solidFill>
                          <a:srgbClr val="93C47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3C47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0.8667</a:t>
                      </a:r>
                      <a:endParaRPr b="1" sz="1800">
                        <a:solidFill>
                          <a:srgbClr val="93C47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3C47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0.8333</a:t>
                      </a:r>
                      <a:endParaRPr b="1" sz="1800">
                        <a:solidFill>
                          <a:srgbClr val="93C47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1482000" y="941550"/>
            <a:ext cx="588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Target Sensitivity/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Specificity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0.600/0.600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335300" y="1988250"/>
            <a:ext cx="618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Sensitivity/Specificity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0.8667/0.833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14175" y="14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Predicting Salary: Important Variables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8" name="Google Shape;88;p18"/>
          <p:cNvSpPr txBox="1"/>
          <p:nvPr/>
        </p:nvSpPr>
        <p:spPr>
          <a:xfrm>
            <a:off x="4544100" y="1027725"/>
            <a:ext cx="459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POSITIVE MONTHLY INCOME FACTORS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Laboratory Technician</a:t>
            </a:r>
            <a:endParaRPr b="1" sz="2800"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Research </a:t>
            </a:r>
            <a:r>
              <a:rPr b="1" lang="en" sz="28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Scientist</a:t>
            </a:r>
            <a:r>
              <a:rPr b="1" lang="en" sz="28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2800"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0" y="1027725"/>
            <a:ext cx="459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POSITIVE MONTHLY INCOME FACTORS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Job Level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Manager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Research Director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Working Years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Travels Rarely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14175" y="14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Predicting Salary: </a:t>
            </a:r>
            <a:r>
              <a:rPr b="1" lang="en" sz="32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Job Levels</a:t>
            </a:r>
            <a:endParaRPr b="1" sz="3200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821575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14175" y="14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Predicting Salary: </a:t>
            </a:r>
            <a:r>
              <a:rPr b="1" lang="en" sz="32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Job Role</a:t>
            </a:r>
            <a:endParaRPr b="1" sz="3200">
              <a:solidFill>
                <a:srgbClr val="FFD9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25" y="809950"/>
            <a:ext cx="5764151" cy="41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25800" y="14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Predicting Salary: Model Performance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311700" y="34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{8C49E28B-A528-44E6-B9B0-F9CBE97D5EBA}</a:tableStyleId>
              </a:tblPr>
              <a:tblGrid>
                <a:gridCol w="2840200"/>
                <a:gridCol w="2840200"/>
                <a:gridCol w="2840200"/>
              </a:tblGrid>
              <a:tr h="72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Model Type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RMSE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r2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6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Simple Model (Linear Regression)</a:t>
                      </a:r>
                      <a:endParaRPr b="1" sz="18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3C47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1051.678</a:t>
                      </a:r>
                      <a:endParaRPr b="1" sz="1800">
                        <a:solidFill>
                          <a:srgbClr val="93C47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3C47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.9473</a:t>
                      </a:r>
                      <a:endParaRPr b="1" sz="1800">
                        <a:solidFill>
                          <a:srgbClr val="93C47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21"/>
          <p:cNvSpPr txBox="1"/>
          <p:nvPr/>
        </p:nvSpPr>
        <p:spPr>
          <a:xfrm>
            <a:off x="2272050" y="1028725"/>
            <a:ext cx="459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Target Error Goal (RSME)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$&lt;3,000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482000" y="2159313"/>
            <a:ext cx="618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 Error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(RSME)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$1051.678</a:t>
            </a:r>
            <a:endParaRPr b="1" sz="28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