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73" r:id="rId6"/>
    <p:sldId id="276" r:id="rId7"/>
    <p:sldId id="274" r:id="rId8"/>
    <p:sldId id="272" r:id="rId9"/>
  </p:sldIdLst>
  <p:sldSz cx="18288000" cy="10287000"/>
  <p:notesSz cx="6858000" cy="9144000"/>
  <p:embeddedFontLst>
    <p:embeddedFont>
      <p:font typeface="Arial" panose="020B060402020202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  <p:embeddedFont>
      <p:font typeface="Nunito Sans Heavy" pitchFamily="2" charset="77"/>
      <p:regular r:id="rId23"/>
      <p:bold r:id="rId24"/>
    </p:embeddedFont>
    <p:embeddedFont>
      <p:font typeface="Nunito Sans Semi-Bold" pitchFamily="2" charset="77"/>
      <p:regular r:id="rId25"/>
      <p:bold r:id="rId26"/>
    </p:embeddedFont>
    <p:embeddedFont>
      <p:font typeface="Yeseva One" pitchFamily="2" charset="7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286" autoAdjust="0"/>
  </p:normalViewPr>
  <p:slideViewPr>
    <p:cSldViewPr>
      <p:cViewPr varScale="1">
        <p:scale>
          <a:sx n="80" d="100"/>
          <a:sy n="80" d="100"/>
        </p:scale>
        <p:origin x="13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5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91DB-6C8E-944D-BED9-A064CB66A41E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890EF-48F8-954D-8D9A-ABFA2C0E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 for improving EEG seizure detection in newborns through self-distillation.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u="none" strike="noStrike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E" dirty="0"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effectLst/>
                <a:latin typeface="+mn-lt"/>
              </a:rPr>
              <a:t>1. Integration of EEG and ECG:</a:t>
            </a:r>
          </a:p>
          <a:p>
            <a:r>
              <a:rPr lang="en-IE" dirty="0">
                <a:effectLst/>
                <a:latin typeface="+mn-lt"/>
              </a:rPr>
              <a:t>    - Algorithm combining EEG and ECG is proposed to improve the accuracy and efficiency of detection.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The sensitivity is 92% but the false alarm rate is 1.85 per hour.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2. Deep Learning Applications:</a:t>
            </a:r>
          </a:p>
          <a:p>
            <a:r>
              <a:rPr lang="en-IE" dirty="0">
                <a:effectLst/>
                <a:latin typeface="+mn-lt"/>
              </a:rPr>
              <a:t>    - Use deep learning techniques to process EEG data, including mixed time-frequency EEG inputs, and semi-supervised generative adversarial networks.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 err="1">
                <a:effectLst/>
                <a:latin typeface="+mn-lt"/>
              </a:rPr>
              <a:t>SeizNet</a:t>
            </a:r>
            <a:r>
              <a:rPr lang="en-IE" dirty="0">
                <a:effectLst/>
                <a:latin typeface="+mn-lt"/>
              </a:rPr>
              <a:t>:  sensitive 93.3%, False alarm 0.58 per hour.</a:t>
            </a:r>
          </a:p>
          <a:p>
            <a:r>
              <a:rPr lang="en-IE" dirty="0">
                <a:effectLst/>
                <a:latin typeface="+mn-lt"/>
              </a:rPr>
              <a:t>FCN (full connect network): sensitive 99.6%, false alarm 0.5 per hour.</a:t>
            </a:r>
          </a:p>
          <a:p>
            <a:r>
              <a:rPr lang="en-IE" dirty="0">
                <a:effectLst/>
                <a:latin typeface="+mn-lt"/>
              </a:rPr>
              <a:t>LSTM performance is not well, only 87.7 accuracy.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3. Wearable EEG:</a:t>
            </a:r>
          </a:p>
          <a:p>
            <a:r>
              <a:rPr lang="en-IE" dirty="0">
                <a:effectLst/>
                <a:latin typeface="+mn-lt"/>
              </a:rPr>
              <a:t>    - Wearable EEG devices for long-term monitoring and epilepsy management, particularly in non-clinical settings.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Average sensitive: 78.83% 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But the result looks wired, it is looks like the third one is do the real experimental but the result is low.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data20193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textbc.ca/biology/chapter/16-2-how-neurons-communicate/" TargetMode="External"/><Relationship Id="rId4" Type="http://schemas.openxmlformats.org/officeDocument/2006/relationships/hyperlink" Target="https://isaachunterthewriter.com/current-resear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isarianii.medium.com/goal-vs-objective-in-user-research-f858e940142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opentextbc.ca/biology/chapter/16-2-how-neurons-communic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et.io/resources/your-step-by-step-guide-to-writing-good-research-methodolog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opentextbc.ca/biology/chapter/16-2-how-neurons-communica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calendar.n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opentextbc.ca/biology/chapter/16-2-how-neurons-communicate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888" b="-5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62200" y="3234317"/>
            <a:ext cx="13563600" cy="387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6600" dirty="0">
                <a:solidFill>
                  <a:srgbClr val="000000"/>
                </a:solidFill>
                <a:latin typeface="Yeseva One"/>
              </a:rPr>
              <a:t>Improving EEG seizure detection in newborns through self-distillation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3182" y="1089025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University College Cork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Kai Deng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" y="-379540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030827" y="104991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030827" y="923709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030827" y="7625106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0030827" y="5970702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030827" y="4305693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0030827" y="2661894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-514350" y="3849671"/>
            <a:ext cx="9658350" cy="2545237"/>
            <a:chOff x="0" y="0"/>
            <a:chExt cx="2543763" cy="67035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43763" cy="670351"/>
            </a:xfrm>
            <a:custGeom>
              <a:avLst/>
              <a:gdLst/>
              <a:ahLst/>
              <a:cxnLst/>
              <a:rect l="l" t="t" r="r" b="b"/>
              <a:pathLst>
                <a:path w="2543763" h="670351">
                  <a:moveTo>
                    <a:pt x="0" y="0"/>
                  </a:moveTo>
                  <a:lnTo>
                    <a:pt x="2543763" y="0"/>
                  </a:lnTo>
                  <a:lnTo>
                    <a:pt x="2543763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543763" cy="708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10357" y="4373563"/>
            <a:ext cx="524309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77539" y="6265977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Methodology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77539" y="2957169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Current Research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77539" y="4556822"/>
            <a:ext cx="6840921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Research Objectives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277539" y="7977531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Plan And Timeline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277539" y="1341356"/>
            <a:ext cx="5981761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0827" y="1280910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30827" y="2908058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30827" y="45472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30827" y="61991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030827" y="7901331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535678" y="502681"/>
            <a:ext cx="657584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34800" y="8164547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Figure:  Brain electrode position map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968A986-F923-D342-902A-38E965EFC265}"/>
              </a:ext>
            </a:extLst>
          </p:cNvPr>
          <p:cNvSpPr/>
          <p:nvPr/>
        </p:nvSpPr>
        <p:spPr>
          <a:xfrm>
            <a:off x="1949142" y="2329355"/>
            <a:ext cx="7575858" cy="69713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308299" y="2482320"/>
            <a:ext cx="6965784" cy="7301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The electroencephalogram (EEG), a measure of electrical activity in the brain, is an important tool in the diagnosis of neurological disorders.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Seizures is a distinct, abnormal electrographic event with a clear beginning and end comprising sustained, repetitive evolving spike/sharp waves or rhythmic waveforms.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rgbClr val="000000"/>
                </a:solidFill>
                <a:latin typeface="Nunito Sans"/>
              </a:rPr>
              <a:t>For a </a:t>
            </a:r>
            <a:r>
              <a:rPr lang="en-IE" sz="2800" dirty="0" err="1">
                <a:solidFill>
                  <a:srgbClr val="000000"/>
                </a:solidFill>
                <a:latin typeface="Nunito Sans"/>
              </a:rPr>
              <a:t>newborn</a:t>
            </a:r>
            <a:r>
              <a:rPr lang="en-IE" sz="2800" dirty="0">
                <a:solidFill>
                  <a:srgbClr val="000000"/>
                </a:solidFill>
                <a:latin typeface="Nunito Sans"/>
              </a:rPr>
              <a:t> infants the seizures can only be detected through EEG.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0DD777-4C6F-754D-966E-FE014EDD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02" y="2648266"/>
            <a:ext cx="5867400" cy="5168900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50802839-223D-B94B-B1C9-7F8B4EC8F51B}"/>
              </a:ext>
            </a:extLst>
          </p:cNvPr>
          <p:cNvSpPr txBox="1"/>
          <p:nvPr/>
        </p:nvSpPr>
        <p:spPr>
          <a:xfrm>
            <a:off x="11462596" y="8940990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dirty="0">
                <a:solidFill>
                  <a:srgbClr val="000000"/>
                </a:solidFill>
                <a:latin typeface="Nunito Sans"/>
                <a:hlinkClick r:id="rId4"/>
              </a:rPr>
              <a:t>Nature</a:t>
            </a:r>
            <a:endParaRPr lang="en-US" sz="2100" dirty="0">
              <a:solidFill>
                <a:srgbClr val="000000"/>
              </a:solidFill>
              <a:latin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372600" y="258763"/>
            <a:ext cx="8915399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IE" sz="8000" dirty="0">
                <a:solidFill>
                  <a:srgbClr val="65A4CD"/>
                </a:solidFill>
                <a:latin typeface="Nunito Sans Heavy"/>
              </a:rPr>
              <a:t>Current Research</a:t>
            </a:r>
            <a:endParaRPr lang="en-US" sz="8000" dirty="0">
              <a:solidFill>
                <a:srgbClr val="65A4CD"/>
              </a:solidFill>
              <a:latin typeface="Nunito Sans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1075661" y="3563614"/>
            <a:ext cx="8121279" cy="49326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381657" y="3800486"/>
            <a:ext cx="7815283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Current research focuses on integrating modern technologies and algorithms, as well as wearable devices, to improve the accuracy and efficiency of epilepsy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Integration of EEG and ECG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Deep Learning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Wearable EEG</a:t>
            </a:r>
          </a:p>
        </p:txBody>
      </p:sp>
      <p:pic>
        <p:nvPicPr>
          <p:cNvPr id="1026" name="Picture 2" descr="Current Research | ISAAC HUNTER">
            <a:extLst>
              <a:ext uri="{FF2B5EF4-FFF2-40B4-BE49-F238E27FC236}">
                <a16:creationId xmlns:a16="http://schemas.microsoft.com/office/drawing/2014/main" id="{94437488-6D31-134F-AD9F-455A2500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52" y="3771900"/>
            <a:ext cx="7019431" cy="39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C0D54156-7C3A-F04C-B81B-A4B295FC100F}"/>
              </a:ext>
            </a:extLst>
          </p:cNvPr>
          <p:cNvSpPr txBox="1"/>
          <p:nvPr/>
        </p:nvSpPr>
        <p:spPr>
          <a:xfrm>
            <a:off x="12984156" y="84963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4" tooltip="https://opentextbc.ca/biology/chapter/16-2-how-neurons-communicate/"/>
              </a:rPr>
              <a:t>Isaac Hunter</a:t>
            </a:r>
            <a:endParaRPr lang="en-US" sz="2100" u="sng" dirty="0">
              <a:solidFill>
                <a:srgbClr val="000000"/>
              </a:solidFill>
              <a:latin typeface="Nunito Sans"/>
              <a:hlinkClick r:id="rId5" tooltip="https://opentextbc.ca/biology/chapter/16-2-how-neurons-communicate/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87174" y="258763"/>
            <a:ext cx="1010082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Research Objectives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28718" y="8811964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Anisarianii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520419" y="3276913"/>
            <a:ext cx="7391400" cy="58947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833699" y="3390900"/>
            <a:ext cx="6764840" cy="674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Develop a machine learning model using self-distillation to improve the accuracy of EEG-based neonatal seizure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Compare the performance of the self-distilled model against traditional methods.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Assess the model's ability to generalize across different sets of EEG data.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2060" name="Picture 12" descr="Goal vs Objective in User Research | by Anisa Dwi Oktariani | Medium">
            <a:extLst>
              <a:ext uri="{FF2B5EF4-FFF2-40B4-BE49-F238E27FC236}">
                <a16:creationId xmlns:a16="http://schemas.microsoft.com/office/drawing/2014/main" id="{D8514B66-122A-E84D-9E8A-10854B9E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390900"/>
            <a:ext cx="9291058" cy="46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77600" y="258763"/>
            <a:ext cx="70104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3086246" y="5372100"/>
            <a:ext cx="3657600" cy="6737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200400" y="5439680"/>
            <a:ext cx="36576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Need to discuss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429FEF9D-87B9-1047-A174-A54488320FF4}"/>
              </a:ext>
            </a:extLst>
          </p:cNvPr>
          <p:cNvSpPr txBox="1"/>
          <p:nvPr/>
        </p:nvSpPr>
        <p:spPr>
          <a:xfrm>
            <a:off x="12107180" y="84709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SCISPACE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pic>
        <p:nvPicPr>
          <p:cNvPr id="23" name="Picture 10" descr="Your Step-by-Step Guide to Writing a Good Research Methodology">
            <a:extLst>
              <a:ext uri="{FF2B5EF4-FFF2-40B4-BE49-F238E27FC236}">
                <a16:creationId xmlns:a16="http://schemas.microsoft.com/office/drawing/2014/main" id="{C445576C-F01F-604E-8840-C0ABEDC6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705100"/>
            <a:ext cx="787638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915401" y="258763"/>
            <a:ext cx="93726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Plan And Timeline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82600" y="8801100"/>
            <a:ext cx="2829104" cy="35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One Calendar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439366" y="2895808"/>
            <a:ext cx="9771434" cy="7276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99166" y="2864165"/>
            <a:ext cx="9035434" cy="843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mid to end of May.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 	- Focus on intensive literature review.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introduction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Literature review part.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June to July.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Discuss research questions and methodology.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Start experimental and coding.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the methodology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Result part.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start of August to mid of August.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discussion, conclusion and abstract.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Rest time.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Prepare slides and practice presentation.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</a:t>
            </a:r>
          </a:p>
          <a:p>
            <a:pPr>
              <a:lnSpc>
                <a:spcPts val="4435"/>
              </a:lnSpc>
            </a:pPr>
            <a:endParaRPr lang="en-US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4098" name="Picture 2" descr="OneCalendar - Discover the best calendar app of 2023">
            <a:extLst>
              <a:ext uri="{FF2B5EF4-FFF2-40B4-BE49-F238E27FC236}">
                <a16:creationId xmlns:a16="http://schemas.microsoft.com/office/drawing/2014/main" id="{918A96F3-1BE4-F04E-8DD9-81984FE5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33" y="33147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3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8764060" y="2072577"/>
            <a:ext cx="1779577" cy="1161174"/>
          </a:xfrm>
          <a:custGeom>
            <a:avLst/>
            <a:gdLst/>
            <a:ahLst/>
            <a:cxnLst/>
            <a:rect l="l" t="t" r="r" b="b"/>
            <a:pathLst>
              <a:path w="1779577" h="1161174">
                <a:moveTo>
                  <a:pt x="0" y="0"/>
                </a:moveTo>
                <a:lnTo>
                  <a:pt x="1779577" y="0"/>
                </a:lnTo>
                <a:lnTo>
                  <a:pt x="1779577" y="1161174"/>
                </a:lnTo>
                <a:lnTo>
                  <a:pt x="0" y="116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 dirty="0">
                <a:solidFill>
                  <a:srgbClr val="65A4CD"/>
                </a:solidFill>
                <a:latin typeface="Nunito Sans Heavy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083409" y="3524257"/>
            <a:ext cx="314088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4AAD"/>
                </a:solidFill>
                <a:latin typeface="Nunito Sans"/>
              </a:rPr>
              <a:t>University College Cork</a:t>
            </a:r>
          </a:p>
        </p:txBody>
      </p:sp>
      <p:sp>
        <p:nvSpPr>
          <p:cNvPr id="13" name="Freeform 13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491</Words>
  <Application>Microsoft Macintosh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Nunito Sans</vt:lpstr>
      <vt:lpstr>Nunito Sans Heavy</vt:lpstr>
      <vt:lpstr>Arial</vt:lpstr>
      <vt:lpstr>Libre Baskerville</vt:lpstr>
      <vt:lpstr>Yeseva One</vt:lpstr>
      <vt:lpstr>Nunito Sans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Deng Sucre</cp:lastModifiedBy>
  <cp:revision>171</cp:revision>
  <dcterms:created xsi:type="dcterms:W3CDTF">2006-08-16T00:00:00Z</dcterms:created>
  <dcterms:modified xsi:type="dcterms:W3CDTF">2024-04-14T07:40:59Z</dcterms:modified>
  <dc:identifier>DAF_p7YEKQg</dc:identifier>
</cp:coreProperties>
</file>