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73" r:id="rId6"/>
    <p:sldId id="276" r:id="rId7"/>
    <p:sldId id="274" r:id="rId8"/>
    <p:sldId id="272" r:id="rId9"/>
  </p:sldIdLst>
  <p:sldSz cx="18288000" cy="10287000"/>
  <p:notesSz cx="6858000" cy="9144000"/>
  <p:embeddedFontLst>
    <p:embeddedFont>
      <p:font typeface="Arial" panose="020B0604020202020204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ibre Baskerville" panose="02000000000000000000" pitchFamily="2" charset="0"/>
      <p:regular r:id="rId16"/>
      <p:bold r:id="rId17"/>
      <p:italic r:id="rId18"/>
    </p:embeddedFont>
    <p:embeddedFont>
      <p:font typeface="Nunito Sans" pitchFamily="2" charset="77"/>
      <p:regular r:id="rId19"/>
      <p:bold r:id="rId20"/>
      <p:italic r:id="rId21"/>
      <p:boldItalic r:id="rId22"/>
    </p:embeddedFont>
    <p:embeddedFont>
      <p:font typeface="Nunito Sans Heavy" pitchFamily="2" charset="77"/>
      <p:regular r:id="rId23"/>
      <p:bold r:id="rId24"/>
    </p:embeddedFont>
    <p:embeddedFont>
      <p:font typeface="Nunito Sans Semi-Bold" pitchFamily="2" charset="77"/>
      <p:regular r:id="rId25"/>
      <p:bold r:id="rId26"/>
    </p:embeddedFont>
    <p:embeddedFont>
      <p:font typeface="Yeseva One" pitchFamily="2" charset="77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7" autoAdjust="0"/>
    <p:restoredTop sz="94239" autoAdjust="0"/>
  </p:normalViewPr>
  <p:slideViewPr>
    <p:cSldViewPr>
      <p:cViewPr>
        <p:scale>
          <a:sx n="100" d="100"/>
          <a:sy n="100" d="100"/>
        </p:scale>
        <p:origin x="57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91DB-6C8E-944D-BED9-A064CB66A41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890EF-48F8-954D-8D9A-ABFA2C0EE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 for improving EEG seizure detection in newborns through self-distillation.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i="0" u="none" strike="noStrike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E" dirty="0"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effectLst/>
                <a:latin typeface="+mn-lt"/>
              </a:rPr>
              <a:t>1. Integration of EEG and ECG:</a:t>
            </a:r>
          </a:p>
          <a:p>
            <a:r>
              <a:rPr lang="en-IE" dirty="0">
                <a:effectLst/>
                <a:latin typeface="+mn-lt"/>
              </a:rPr>
              <a:t>    - Algorithm combining EEG and ECG is proposed to improve the accuracy and efficiency of detection.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>
                <a:effectLst/>
                <a:latin typeface="+mn-lt"/>
              </a:rPr>
              <a:t>2. Deep Learning Applications:</a:t>
            </a:r>
          </a:p>
          <a:p>
            <a:r>
              <a:rPr lang="en-IE" dirty="0">
                <a:effectLst/>
                <a:latin typeface="+mn-lt"/>
              </a:rPr>
              <a:t>    - Use deep learning techniques to process EEG data, including mixed time-frequency EEG inputs, and semi-supervised generative adversarial networks.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>
                <a:effectLst/>
                <a:latin typeface="+mn-lt"/>
              </a:rPr>
              <a:t>3. Wearable EEG:</a:t>
            </a:r>
          </a:p>
          <a:p>
            <a:r>
              <a:rPr lang="en-IE" dirty="0">
                <a:effectLst/>
                <a:latin typeface="+mn-lt"/>
              </a:rPr>
              <a:t>    - Wearable EEG devices for long-term monitoring and epilepsy management, particularly in non-clinical settings.</a:t>
            </a:r>
          </a:p>
          <a:p>
            <a:br>
              <a:rPr lang="en-IE" dirty="0">
                <a:effectLst/>
                <a:latin typeface="+mn-lt"/>
              </a:rPr>
            </a:br>
            <a:endParaRPr lang="en-IE" dirty="0">
              <a:effectLst/>
              <a:latin typeface="+mn-lt"/>
            </a:endParaRPr>
          </a:p>
          <a:p>
            <a:r>
              <a:rPr lang="en-IE" dirty="0">
                <a:effectLst/>
                <a:latin typeface="+mn-lt"/>
              </a:rPr>
              <a:t>4. Non-invasive solutions:</a:t>
            </a:r>
          </a:p>
          <a:p>
            <a:r>
              <a:rPr lang="en-IE" dirty="0">
                <a:effectLst/>
                <a:latin typeface="+mn-lt"/>
              </a:rPr>
              <a:t>    - Non-invasive mobile EEG solutions can support the potential of using these technologies in personalized medicine.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6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890EF-48F8-954D-8D9A-ABFA2C0EE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ature.com/articles/sdata20193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pentextbc.ca/biology/chapter/16-2-how-neurons-communicate/" TargetMode="External"/><Relationship Id="rId4" Type="http://schemas.openxmlformats.org/officeDocument/2006/relationships/hyperlink" Target="https://isaachunterthewriter.com/current-research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isarianii.medium.com/goal-vs-objective-in-user-research-f858e940142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s://opentextbc.ca/biology/chapter/16-2-how-neurons-communicat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ypeset.io/resources/your-step-by-step-guide-to-writing-good-research-methodolog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hyperlink" Target="https://opentextbc.ca/biology/chapter/16-2-how-neurons-communica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calendar.n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hyperlink" Target="https://opentextbc.ca/biology/chapter/16-2-how-neurons-communicate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888" b="-5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62200" y="3234317"/>
            <a:ext cx="13563600" cy="387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6600" dirty="0">
                <a:solidFill>
                  <a:srgbClr val="000000"/>
                </a:solidFill>
                <a:latin typeface="Yeseva One"/>
              </a:rPr>
              <a:t>Improving EEG seizure detection in newborns through self-distillation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83182" y="1089025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</a:rPr>
              <a:t>University College Cork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83182" y="8858250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</a:rPr>
              <a:t>Kai Deng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58" y="-379540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030827" y="1049910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0030827" y="9237090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0030827" y="7625106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0030827" y="5970702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0030827" y="4305693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0030827" y="2661894"/>
            <a:ext cx="7228473" cy="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-514350" y="3849671"/>
            <a:ext cx="9658350" cy="2545237"/>
            <a:chOff x="0" y="0"/>
            <a:chExt cx="2543763" cy="67035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543763" cy="670351"/>
            </a:xfrm>
            <a:custGeom>
              <a:avLst/>
              <a:gdLst/>
              <a:ahLst/>
              <a:cxnLst/>
              <a:rect l="l" t="t" r="r" b="b"/>
              <a:pathLst>
                <a:path w="2543763" h="670351">
                  <a:moveTo>
                    <a:pt x="0" y="0"/>
                  </a:moveTo>
                  <a:lnTo>
                    <a:pt x="2543763" y="0"/>
                  </a:lnTo>
                  <a:lnTo>
                    <a:pt x="2543763" y="670351"/>
                  </a:lnTo>
                  <a:lnTo>
                    <a:pt x="0" y="670351"/>
                  </a:lnTo>
                  <a:close/>
                </a:path>
              </a:pathLst>
            </a:custGeom>
            <a:solidFill>
              <a:srgbClr val="65A4C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543763" cy="708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410357" y="4373563"/>
            <a:ext cx="5243098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Overview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277539" y="6265977"/>
            <a:ext cx="5762743" cy="86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Methodology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277539" y="2957169"/>
            <a:ext cx="5762743" cy="86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Current Research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277539" y="4556822"/>
            <a:ext cx="6840921" cy="866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Research Objectives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277539" y="7977531"/>
            <a:ext cx="5762743" cy="86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Plan And Timeline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277539" y="1341356"/>
            <a:ext cx="5981761" cy="86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4"/>
              </a:lnSpc>
            </a:pPr>
            <a:r>
              <a:rPr lang="en-US" sz="5010" dirty="0">
                <a:solidFill>
                  <a:srgbClr val="000000"/>
                </a:solidFill>
                <a:latin typeface="Nunito Sans"/>
              </a:rPr>
              <a:t>Introduction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0827" y="1280910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030827" y="2908058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030827" y="4547297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030827" y="6199197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030827" y="7901331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Nunito Sans Semi-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535678" y="502681"/>
            <a:ext cx="6575848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65A4CD"/>
                </a:solidFill>
                <a:latin typeface="Nunito Sans Heavy"/>
              </a:rPr>
              <a:t>Introduction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34800" y="8164547"/>
            <a:ext cx="4724400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Figure:  Brain electrode position map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968A986-F923-D342-902A-38E965EFC265}"/>
              </a:ext>
            </a:extLst>
          </p:cNvPr>
          <p:cNvSpPr/>
          <p:nvPr/>
        </p:nvSpPr>
        <p:spPr>
          <a:xfrm>
            <a:off x="1949142" y="2329355"/>
            <a:ext cx="7575858" cy="69713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308299" y="2482320"/>
            <a:ext cx="6965784" cy="7301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 Sans"/>
              </a:rPr>
              <a:t>The electroencephalogram (EEG), a measure of electrical activity in the brain, is an important tool in the diagnosis of neurological disorders. 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 Sans"/>
              </a:rPr>
              <a:t>Seizures is a distinct, abnormal electrographic event with a clear beginning and end comprising sustained, repetitive evolving spike/sharp waves or rhythmic waveforms.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rgbClr val="000000"/>
                </a:solidFill>
                <a:latin typeface="Nunito Sans"/>
              </a:rPr>
              <a:t>For a </a:t>
            </a:r>
            <a:r>
              <a:rPr lang="en-IE" sz="2800" dirty="0" err="1">
                <a:solidFill>
                  <a:srgbClr val="000000"/>
                </a:solidFill>
                <a:latin typeface="Nunito Sans"/>
              </a:rPr>
              <a:t>newborn</a:t>
            </a:r>
            <a:r>
              <a:rPr lang="en-IE" sz="2800" dirty="0">
                <a:solidFill>
                  <a:srgbClr val="000000"/>
                </a:solidFill>
                <a:latin typeface="Nunito Sans"/>
              </a:rPr>
              <a:t> infants the seizures can only be detected through EEG. 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Nunito San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0DD777-4C6F-754D-966E-FE014EDD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902" y="2648266"/>
            <a:ext cx="5867400" cy="5168900"/>
          </a:xfrm>
          <a:prstGeom prst="rect">
            <a:avLst/>
          </a:prstGeom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50802839-223D-B94B-B1C9-7F8B4EC8F51B}"/>
              </a:ext>
            </a:extLst>
          </p:cNvPr>
          <p:cNvSpPr txBox="1"/>
          <p:nvPr/>
        </p:nvSpPr>
        <p:spPr>
          <a:xfrm>
            <a:off x="11462596" y="8940990"/>
            <a:ext cx="4724400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dirty="0">
                <a:solidFill>
                  <a:srgbClr val="000000"/>
                </a:solidFill>
                <a:latin typeface="Nunito Sans"/>
                <a:hlinkClick r:id="rId4"/>
              </a:rPr>
              <a:t>Nature</a:t>
            </a:r>
            <a:endParaRPr lang="en-US" sz="2100" dirty="0">
              <a:solidFill>
                <a:srgbClr val="000000"/>
              </a:solidFill>
              <a:latin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372600" y="258763"/>
            <a:ext cx="8915399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IE" sz="8000" dirty="0">
                <a:solidFill>
                  <a:srgbClr val="65A4CD"/>
                </a:solidFill>
                <a:latin typeface="Nunito Sans Heavy"/>
              </a:rPr>
              <a:t>Current Research</a:t>
            </a:r>
            <a:endParaRPr lang="en-US" sz="8000" dirty="0">
              <a:solidFill>
                <a:srgbClr val="65A4CD"/>
              </a:solidFill>
              <a:latin typeface="Nunito Sans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B0D26D-2AB5-674A-869A-28176CC604CC}"/>
              </a:ext>
            </a:extLst>
          </p:cNvPr>
          <p:cNvSpPr/>
          <p:nvPr/>
        </p:nvSpPr>
        <p:spPr>
          <a:xfrm>
            <a:off x="1075661" y="3203900"/>
            <a:ext cx="8296939" cy="5292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490525" y="3307834"/>
            <a:ext cx="7815283" cy="5052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Current research focuses on integrating modern technologies and algorithms, as well as wearable devices, to improve the accuracy and efficiency of epilepsy detection.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Integration of EEG and ECG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Deep Learning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Wearable EEG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Non-invasive</a:t>
            </a:r>
          </a:p>
        </p:txBody>
      </p:sp>
      <p:pic>
        <p:nvPicPr>
          <p:cNvPr id="1026" name="Picture 2" descr="Current Research | ISAAC HUNTER">
            <a:extLst>
              <a:ext uri="{FF2B5EF4-FFF2-40B4-BE49-F238E27FC236}">
                <a16:creationId xmlns:a16="http://schemas.microsoft.com/office/drawing/2014/main" id="{94437488-6D31-134F-AD9F-455A2500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52" y="3771900"/>
            <a:ext cx="7019431" cy="394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7">
            <a:extLst>
              <a:ext uri="{FF2B5EF4-FFF2-40B4-BE49-F238E27FC236}">
                <a16:creationId xmlns:a16="http://schemas.microsoft.com/office/drawing/2014/main" id="{C0D54156-7C3A-F04C-B81B-A4B295FC100F}"/>
              </a:ext>
            </a:extLst>
          </p:cNvPr>
          <p:cNvSpPr txBox="1"/>
          <p:nvPr/>
        </p:nvSpPr>
        <p:spPr>
          <a:xfrm>
            <a:off x="12984156" y="8496300"/>
            <a:ext cx="2559622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u="sng" dirty="0">
                <a:solidFill>
                  <a:srgbClr val="000000"/>
                </a:solidFill>
                <a:latin typeface="Nunito Sans"/>
                <a:hlinkClick r:id="rId4" tooltip="https://opentextbc.ca/biology/chapter/16-2-how-neurons-communicate/"/>
              </a:rPr>
              <a:t>Isaac Hunter</a:t>
            </a:r>
            <a:endParaRPr lang="en-US" sz="2100" u="sng" dirty="0">
              <a:solidFill>
                <a:srgbClr val="000000"/>
              </a:solidFill>
              <a:latin typeface="Nunito Sans"/>
              <a:hlinkClick r:id="rId5" tooltip="https://opentextbc.ca/biology/chapter/16-2-how-neurons-communicate/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187174" y="258763"/>
            <a:ext cx="10100826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65A4CD"/>
                </a:solidFill>
                <a:latin typeface="Nunito Sans Heavy"/>
              </a:rPr>
              <a:t>Research Objectives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28718" y="8811964"/>
            <a:ext cx="2559622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u="sng" dirty="0">
                <a:solidFill>
                  <a:srgbClr val="000000"/>
                </a:solidFill>
                <a:latin typeface="Nunito Sans"/>
                <a:hlinkClick r:id="rId3" tooltip="https://opentextbc.ca/biology/chapter/16-2-how-neurons-communicate/"/>
              </a:rPr>
              <a:t>Anisarianii</a:t>
            </a:r>
            <a:endParaRPr lang="en-US" sz="2100" u="sng" dirty="0">
              <a:solidFill>
                <a:srgbClr val="000000"/>
              </a:solidFill>
              <a:latin typeface="Nunito Sans"/>
              <a:hlinkClick r:id="rId4" tooltip="https://opentextbc.ca/biology/chapter/16-2-how-neurons-communicate/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B0D26D-2AB5-674A-869A-28176CC604CC}"/>
              </a:ext>
            </a:extLst>
          </p:cNvPr>
          <p:cNvSpPr/>
          <p:nvPr/>
        </p:nvSpPr>
        <p:spPr>
          <a:xfrm>
            <a:off x="520419" y="3276913"/>
            <a:ext cx="7391400" cy="58947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833699" y="3390900"/>
            <a:ext cx="6764840" cy="674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rgbClr val="000000"/>
                </a:solidFill>
                <a:latin typeface="Nunito Sans"/>
              </a:rPr>
              <a:t>Develop a machine learning model using self-distillation to improve the accuracy of EEG-based neonatal seizure detection.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rgbClr val="000000"/>
                </a:solidFill>
                <a:latin typeface="Nunito Sans"/>
              </a:rPr>
              <a:t>Compare the performance of the self-distilled model against traditional methods.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rgbClr val="000000"/>
                </a:solidFill>
                <a:latin typeface="Nunito Sans"/>
              </a:rPr>
              <a:t>Assess the model's ability to generalize across different sets of EEG data.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endParaRPr lang="en-IE" sz="3000" dirty="0">
              <a:solidFill>
                <a:srgbClr val="000000"/>
              </a:solidFill>
              <a:latin typeface="Nunito Sans"/>
            </a:endParaRP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endParaRPr lang="en-IE" sz="3000" dirty="0">
              <a:solidFill>
                <a:srgbClr val="000000"/>
              </a:solidFill>
              <a:latin typeface="Nunito Sans"/>
            </a:endParaRPr>
          </a:p>
        </p:txBody>
      </p:sp>
      <p:pic>
        <p:nvPicPr>
          <p:cNvPr id="2060" name="Picture 12" descr="Goal vs Objective in User Research | by Anisa Dwi Oktariani | Medium">
            <a:extLst>
              <a:ext uri="{FF2B5EF4-FFF2-40B4-BE49-F238E27FC236}">
                <a16:creationId xmlns:a16="http://schemas.microsoft.com/office/drawing/2014/main" id="{D8514B66-122A-E84D-9E8A-10854B9E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390900"/>
            <a:ext cx="9291058" cy="46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0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277600" y="258763"/>
            <a:ext cx="701040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65A4CD"/>
                </a:solidFill>
                <a:latin typeface="Nunito Sans Heavy"/>
              </a:rPr>
              <a:t>Methodology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B0D26D-2AB5-674A-869A-28176CC604CC}"/>
              </a:ext>
            </a:extLst>
          </p:cNvPr>
          <p:cNvSpPr/>
          <p:nvPr/>
        </p:nvSpPr>
        <p:spPr>
          <a:xfrm>
            <a:off x="3086246" y="5372100"/>
            <a:ext cx="3657600" cy="6737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200400" y="5439680"/>
            <a:ext cx="36576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IE" sz="3000" dirty="0">
                <a:solidFill>
                  <a:srgbClr val="000000"/>
                </a:solidFill>
                <a:latin typeface="Nunito Sans"/>
              </a:rPr>
              <a:t>Need to discuss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429FEF9D-87B9-1047-A174-A54488320FF4}"/>
              </a:ext>
            </a:extLst>
          </p:cNvPr>
          <p:cNvSpPr txBox="1"/>
          <p:nvPr/>
        </p:nvSpPr>
        <p:spPr>
          <a:xfrm>
            <a:off x="12107180" y="8470900"/>
            <a:ext cx="2559622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u="sng" dirty="0">
                <a:solidFill>
                  <a:srgbClr val="000000"/>
                </a:solidFill>
                <a:latin typeface="Nunito Sans"/>
                <a:hlinkClick r:id="rId3" tooltip="https://opentextbc.ca/biology/chapter/16-2-how-neurons-communicate/"/>
              </a:rPr>
              <a:t>SCISPACE</a:t>
            </a:r>
            <a:endParaRPr lang="en-US" sz="2100" u="sng" dirty="0">
              <a:solidFill>
                <a:srgbClr val="000000"/>
              </a:solidFill>
              <a:latin typeface="Nunito Sans"/>
              <a:hlinkClick r:id="rId4" tooltip="https://opentextbc.ca/biology/chapter/16-2-how-neurons-communicate/"/>
            </a:endParaRPr>
          </a:p>
        </p:txBody>
      </p:sp>
      <p:pic>
        <p:nvPicPr>
          <p:cNvPr id="23" name="Picture 10" descr="Your Step-by-Step Guide to Writing a Good Research Methodology">
            <a:extLst>
              <a:ext uri="{FF2B5EF4-FFF2-40B4-BE49-F238E27FC236}">
                <a16:creationId xmlns:a16="http://schemas.microsoft.com/office/drawing/2014/main" id="{C445576C-F01F-604E-8840-C0ABEDC63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705100"/>
            <a:ext cx="787638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5A4C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915401" y="258763"/>
            <a:ext cx="937260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65A4CD"/>
                </a:solidFill>
                <a:latin typeface="Nunito Sans Heavy"/>
              </a:rPr>
              <a:t>Plan And Timeline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82600" y="8801100"/>
            <a:ext cx="2829104" cy="356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unito Sans"/>
              </a:rPr>
              <a:t>Source:  </a:t>
            </a:r>
            <a:r>
              <a:rPr lang="en-US" sz="2100" u="sng" dirty="0">
                <a:solidFill>
                  <a:srgbClr val="000000"/>
                </a:solidFill>
                <a:latin typeface="Nunito Sans"/>
                <a:hlinkClick r:id="rId3" tooltip="https://opentextbc.ca/biology/chapter/16-2-how-neurons-communicate/"/>
              </a:rPr>
              <a:t>One Calendar</a:t>
            </a:r>
            <a:endParaRPr lang="en-US" sz="2100" u="sng" dirty="0">
              <a:solidFill>
                <a:srgbClr val="000000"/>
              </a:solidFill>
              <a:latin typeface="Nunito Sans"/>
              <a:hlinkClick r:id="rId4" tooltip="https://opentextbc.ca/biology/chapter/16-2-how-neurons-communicate/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B0D26D-2AB5-674A-869A-28176CC604CC}"/>
              </a:ext>
            </a:extLst>
          </p:cNvPr>
          <p:cNvSpPr/>
          <p:nvPr/>
        </p:nvSpPr>
        <p:spPr>
          <a:xfrm>
            <a:off x="439366" y="2895808"/>
            <a:ext cx="9771434" cy="72768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99166" y="2864165"/>
            <a:ext cx="9035434" cy="8438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From mid to end of May.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 	- Focus on intensive literature review.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introduction part.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Literature review part.</a:t>
            </a:r>
          </a:p>
          <a:p>
            <a:pPr marL="457200"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From June to July.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Discuss research questions and methodology.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Start experimental and coding.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the methodology part.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Result part.</a:t>
            </a:r>
          </a:p>
          <a:p>
            <a:pPr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From start of August to mid of August.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Finish discussion, conclusion and abstract.</a:t>
            </a:r>
          </a:p>
          <a:p>
            <a:pPr indent="-457200">
              <a:lnSpc>
                <a:spcPts val="4435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Rest time.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- Prepare slides and practice presentation.</a:t>
            </a:r>
          </a:p>
          <a:p>
            <a:pPr>
              <a:lnSpc>
                <a:spcPts val="4435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	</a:t>
            </a:r>
          </a:p>
          <a:p>
            <a:pPr>
              <a:lnSpc>
                <a:spcPts val="4435"/>
              </a:lnSpc>
            </a:pPr>
            <a:endParaRPr lang="en-US" sz="3000" dirty="0">
              <a:solidFill>
                <a:srgbClr val="000000"/>
              </a:solidFill>
              <a:latin typeface="Nunito Sans"/>
            </a:endParaRPr>
          </a:p>
        </p:txBody>
      </p:sp>
      <p:pic>
        <p:nvPicPr>
          <p:cNvPr id="4098" name="Picture 2" descr="OneCalendar - Discover the best calendar app of 2023">
            <a:extLst>
              <a:ext uri="{FF2B5EF4-FFF2-40B4-BE49-F238E27FC236}">
                <a16:creationId xmlns:a16="http://schemas.microsoft.com/office/drawing/2014/main" id="{918A96F3-1BE4-F04E-8DD9-81984FE5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33" y="331470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93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8764060" y="2072577"/>
            <a:ext cx="1779577" cy="1161174"/>
          </a:xfrm>
          <a:custGeom>
            <a:avLst/>
            <a:gdLst/>
            <a:ahLst/>
            <a:cxnLst/>
            <a:rect l="l" t="t" r="r" b="b"/>
            <a:pathLst>
              <a:path w="1779577" h="1161174">
                <a:moveTo>
                  <a:pt x="0" y="0"/>
                </a:moveTo>
                <a:lnTo>
                  <a:pt x="1779577" y="0"/>
                </a:lnTo>
                <a:lnTo>
                  <a:pt x="1779577" y="1161174"/>
                </a:lnTo>
                <a:lnTo>
                  <a:pt x="0" y="1161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86980" y="3954463"/>
            <a:ext cx="13114040" cy="213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2500" dirty="0">
                <a:solidFill>
                  <a:srgbClr val="65A4CD"/>
                </a:solidFill>
                <a:latin typeface="Nunito Sans Heavy"/>
              </a:rPr>
              <a:t>Thank You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8083409" y="3524257"/>
            <a:ext cx="314088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004AAD"/>
                </a:solidFill>
                <a:latin typeface="Nunito Sans"/>
              </a:rPr>
              <a:t>University College Cork</a:t>
            </a:r>
          </a:p>
        </p:txBody>
      </p:sp>
      <p:sp>
        <p:nvSpPr>
          <p:cNvPr id="13" name="Freeform 13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429</Words>
  <Application>Microsoft Macintosh PowerPoint</Application>
  <PresentationFormat>Custom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Nunito Sans Heavy</vt:lpstr>
      <vt:lpstr>Nunito Sans</vt:lpstr>
      <vt:lpstr>Libre Baskerville</vt:lpstr>
      <vt:lpstr>Yeseva One</vt:lpstr>
      <vt:lpstr>Calibri</vt:lpstr>
      <vt:lpstr>Nunito Sans Semi-Bold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Deng Sucre</cp:lastModifiedBy>
  <cp:revision>168</cp:revision>
  <dcterms:created xsi:type="dcterms:W3CDTF">2006-08-16T00:00:00Z</dcterms:created>
  <dcterms:modified xsi:type="dcterms:W3CDTF">2024-04-13T21:12:39Z</dcterms:modified>
  <dc:identifier>DAF_p7YEKQg</dc:identifier>
</cp:coreProperties>
</file>