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0" r:id="rId4"/>
    <p:sldId id="261" r:id="rId5"/>
    <p:sldId id="273" r:id="rId6"/>
    <p:sldId id="276" r:id="rId7"/>
    <p:sldId id="274" r:id="rId8"/>
    <p:sldId id="271" r:id="rId9"/>
    <p:sldId id="272" r:id="rId10"/>
  </p:sldIdLst>
  <p:sldSz cx="18288000" cy="10287000"/>
  <p:notesSz cx="6858000" cy="9144000"/>
  <p:embeddedFontLst>
    <p:embeddedFont>
      <p:font typeface="Arial" panose="020B0604020202020204" pitchFamily="34" charset="0"/>
      <p:regular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Libre Baskerville" panose="02000000000000000000" pitchFamily="2" charset="0"/>
      <p:regular r:id="rId17"/>
      <p:bold r:id="rId18"/>
      <p:italic r:id="rId19"/>
    </p:embeddedFont>
    <p:embeddedFont>
      <p:font typeface="Nunito Sans" pitchFamily="2" charset="77"/>
      <p:regular r:id="rId20"/>
      <p:bold r:id="rId21"/>
      <p:italic r:id="rId22"/>
      <p:boldItalic r:id="rId23"/>
    </p:embeddedFont>
    <p:embeddedFont>
      <p:font typeface="Nunito Sans Heavy" pitchFamily="2" charset="77"/>
      <p:regular r:id="rId24"/>
      <p:bold r:id="rId25"/>
    </p:embeddedFont>
    <p:embeddedFont>
      <p:font typeface="Nunito Sans Semi-Bold" pitchFamily="2" charset="77"/>
      <p:regular r:id="rId26"/>
      <p:bold r:id="rId27"/>
    </p:embeddedFont>
    <p:embeddedFont>
      <p:font typeface="Yeseva One" pitchFamily="2" charset="77"/>
      <p:regular r:id="rId2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487" autoAdjust="0"/>
    <p:restoredTop sz="94279" autoAdjust="0"/>
  </p:normalViewPr>
  <p:slideViewPr>
    <p:cSldViewPr>
      <p:cViewPr varScale="1">
        <p:scale>
          <a:sx n="100" d="100"/>
          <a:sy n="100" d="100"/>
        </p:scale>
        <p:origin x="616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font" Target="fonts/font17.fnt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D091DB-6C8E-944D-BED9-A064CB66A41E}" type="datetimeFigureOut">
              <a:rPr lang="en-US" smtClean="0"/>
              <a:t>4/14/24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2890EF-48F8-954D-8D9A-ABFA2C0EE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539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proposal for improving EEG seizure detection in newborns through self-distillation.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2890EF-48F8-954D-8D9A-ABFA2C0EE5F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9958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b="0" i="0" u="none" strike="noStrike" dirty="0">
              <a:solidFill>
                <a:srgbClr val="333333"/>
              </a:solidFill>
              <a:effectLst/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2890EF-48F8-954D-8D9A-ABFA2C0EE5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7855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en-IE" dirty="0">
              <a:effectLst/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2890EF-48F8-954D-8D9A-ABFA2C0EE5F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110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>
                <a:effectLst/>
                <a:latin typeface="+mn-lt"/>
              </a:rPr>
              <a:t>1. Integration of EEG and ECG:</a:t>
            </a:r>
          </a:p>
          <a:p>
            <a:r>
              <a:rPr lang="en-IE" dirty="0">
                <a:effectLst/>
                <a:latin typeface="+mn-lt"/>
              </a:rPr>
              <a:t>    - Algorithm combining EEG and ECG is proposed to improve the accuracy and efficiency of detection.</a:t>
            </a:r>
          </a:p>
          <a:p>
            <a:br>
              <a:rPr lang="en-IE" dirty="0">
                <a:effectLst/>
                <a:latin typeface="+mn-lt"/>
              </a:rPr>
            </a:br>
            <a:endParaRPr lang="en-IE" dirty="0">
              <a:effectLst/>
              <a:latin typeface="+mn-lt"/>
            </a:endParaRPr>
          </a:p>
          <a:p>
            <a:r>
              <a:rPr lang="en-IE" dirty="0">
                <a:effectLst/>
                <a:latin typeface="+mn-lt"/>
              </a:rPr>
              <a:t>The sensitivity is 92% but the false alarm rate is 1.85 per hour.</a:t>
            </a:r>
          </a:p>
          <a:p>
            <a:br>
              <a:rPr lang="en-IE" dirty="0">
                <a:effectLst/>
                <a:latin typeface="+mn-lt"/>
              </a:rPr>
            </a:br>
            <a:endParaRPr lang="en-IE" dirty="0">
              <a:effectLst/>
              <a:latin typeface="+mn-lt"/>
            </a:endParaRPr>
          </a:p>
          <a:p>
            <a:br>
              <a:rPr lang="en-IE" dirty="0">
                <a:effectLst/>
                <a:latin typeface="+mn-lt"/>
              </a:rPr>
            </a:br>
            <a:endParaRPr lang="en-IE" dirty="0">
              <a:effectLst/>
              <a:latin typeface="+mn-lt"/>
            </a:endParaRPr>
          </a:p>
          <a:p>
            <a:br>
              <a:rPr lang="en-IE" dirty="0">
                <a:effectLst/>
                <a:latin typeface="+mn-lt"/>
              </a:rPr>
            </a:br>
            <a:endParaRPr lang="en-IE" dirty="0">
              <a:effectLst/>
              <a:latin typeface="+mn-lt"/>
            </a:endParaRPr>
          </a:p>
          <a:p>
            <a:r>
              <a:rPr lang="en-IE" dirty="0">
                <a:effectLst/>
                <a:latin typeface="+mn-lt"/>
              </a:rPr>
              <a:t>2. Deep Learning Applications:</a:t>
            </a:r>
          </a:p>
          <a:p>
            <a:r>
              <a:rPr lang="en-IE" dirty="0">
                <a:effectLst/>
                <a:latin typeface="+mn-lt"/>
              </a:rPr>
              <a:t>    - Use deep learning techniques to process EEG data, including mixed time-frequency EEG inputs, and semi-supervised generative adversarial networks.</a:t>
            </a:r>
          </a:p>
          <a:p>
            <a:br>
              <a:rPr lang="en-IE" dirty="0">
                <a:effectLst/>
                <a:latin typeface="+mn-lt"/>
              </a:rPr>
            </a:br>
            <a:endParaRPr lang="en-IE" dirty="0">
              <a:effectLst/>
              <a:latin typeface="+mn-lt"/>
            </a:endParaRPr>
          </a:p>
          <a:p>
            <a:r>
              <a:rPr lang="en-IE" dirty="0" err="1">
                <a:effectLst/>
                <a:latin typeface="+mn-lt"/>
              </a:rPr>
              <a:t>SeizNet</a:t>
            </a:r>
            <a:r>
              <a:rPr lang="en-IE" dirty="0">
                <a:effectLst/>
                <a:latin typeface="+mn-lt"/>
              </a:rPr>
              <a:t>:  sensitive 93.3%, False alarm 0.58 per hour.</a:t>
            </a:r>
          </a:p>
          <a:p>
            <a:r>
              <a:rPr lang="en-IE" dirty="0">
                <a:effectLst/>
                <a:latin typeface="+mn-lt"/>
              </a:rPr>
              <a:t>FCN (full connect network): sensitive 99.6%, false alarm 0.5 per hour.</a:t>
            </a:r>
          </a:p>
          <a:p>
            <a:r>
              <a:rPr lang="en-IE" dirty="0">
                <a:effectLst/>
                <a:latin typeface="+mn-lt"/>
              </a:rPr>
              <a:t>LSTM performance is not well, only 87.7 accuracy.</a:t>
            </a:r>
          </a:p>
          <a:p>
            <a:br>
              <a:rPr lang="en-IE" dirty="0">
                <a:effectLst/>
                <a:latin typeface="+mn-lt"/>
              </a:rPr>
            </a:br>
            <a:endParaRPr lang="en-IE" dirty="0">
              <a:effectLst/>
              <a:latin typeface="+mn-lt"/>
            </a:endParaRPr>
          </a:p>
          <a:p>
            <a:br>
              <a:rPr lang="en-IE" dirty="0">
                <a:effectLst/>
                <a:latin typeface="+mn-lt"/>
              </a:rPr>
            </a:br>
            <a:endParaRPr lang="en-IE" dirty="0">
              <a:effectLst/>
              <a:latin typeface="+mn-lt"/>
            </a:endParaRPr>
          </a:p>
          <a:p>
            <a:r>
              <a:rPr lang="en-IE" dirty="0">
                <a:effectLst/>
                <a:latin typeface="+mn-lt"/>
              </a:rPr>
              <a:t>3. Wearable EEG:</a:t>
            </a:r>
          </a:p>
          <a:p>
            <a:r>
              <a:rPr lang="en-IE" dirty="0">
                <a:effectLst/>
                <a:latin typeface="+mn-lt"/>
              </a:rPr>
              <a:t>    - Wearable EEG devices for long-term monitoring and epilepsy management, particularly in non-clinical settings.</a:t>
            </a:r>
          </a:p>
          <a:p>
            <a:br>
              <a:rPr lang="en-IE" dirty="0">
                <a:effectLst/>
                <a:latin typeface="+mn-lt"/>
              </a:rPr>
            </a:br>
            <a:endParaRPr lang="en-IE" dirty="0">
              <a:effectLst/>
              <a:latin typeface="+mn-lt"/>
            </a:endParaRPr>
          </a:p>
          <a:p>
            <a:r>
              <a:rPr lang="en-IE" dirty="0">
                <a:effectLst/>
                <a:latin typeface="+mn-lt"/>
              </a:rPr>
              <a:t>Average sensitive: 78.83% </a:t>
            </a:r>
          </a:p>
          <a:p>
            <a:br>
              <a:rPr lang="en-IE" dirty="0">
                <a:effectLst/>
                <a:latin typeface="+mn-lt"/>
              </a:rPr>
            </a:br>
            <a:endParaRPr lang="en-IE" dirty="0">
              <a:effectLst/>
              <a:latin typeface="+mn-lt"/>
            </a:endParaRPr>
          </a:p>
          <a:p>
            <a:r>
              <a:rPr lang="en-IE" dirty="0">
                <a:effectLst/>
                <a:latin typeface="+mn-lt"/>
              </a:rPr>
              <a:t>But the result looks wired, it is looks like the third one is do the real experimental but the result is low.</a:t>
            </a:r>
          </a:p>
          <a:p>
            <a:endParaRPr lang="en-US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2890EF-48F8-954D-8D9A-ABFA2C0EE5F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8543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2890EF-48F8-954D-8D9A-ABFA2C0EE5F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047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2890EF-48F8-954D-8D9A-ABFA2C0EE5F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2181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2890EF-48F8-954D-8D9A-ABFA2C0EE5F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0649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2890EF-48F8-954D-8D9A-ABFA2C0EE5F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803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nature.com/articles/sdata201939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opentextbc.ca/biology/chapter/16-2-how-neurons-communicate/" TargetMode="External"/><Relationship Id="rId4" Type="http://schemas.openxmlformats.org/officeDocument/2006/relationships/hyperlink" Target="https://isaachunterthewriter.com/current-research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nisarianii.medium.com/goal-vs-objective-in-user-research-f858e940142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eg"/><Relationship Id="rId4" Type="http://schemas.openxmlformats.org/officeDocument/2006/relationships/hyperlink" Target="https://opentextbc.ca/biology/chapter/16-2-how-neurons-communicate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typeset.io/resources/your-step-by-step-guide-to-writing-good-research-methodology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jpeg"/><Relationship Id="rId4" Type="http://schemas.openxmlformats.org/officeDocument/2006/relationships/hyperlink" Target="https://opentextbc.ca/biology/chapter/16-2-how-neurons-communicate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necalendar.nl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jpeg"/><Relationship Id="rId4" Type="http://schemas.openxmlformats.org/officeDocument/2006/relationships/hyperlink" Target="https://opentextbc.ca/biology/chapter/16-2-how-neurons-communicate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5888" b="-5888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2362200" y="3234317"/>
            <a:ext cx="13563600" cy="38786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400"/>
              </a:lnSpc>
            </a:pPr>
            <a:r>
              <a:rPr lang="en-US" sz="6600" dirty="0">
                <a:solidFill>
                  <a:srgbClr val="000000"/>
                </a:solidFill>
                <a:latin typeface="Yeseva One"/>
              </a:rPr>
              <a:t>Improving EEG seizure detection in newborns through self-distillation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3283182" y="1089025"/>
            <a:ext cx="11721636" cy="400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3000" dirty="0">
                <a:solidFill>
                  <a:srgbClr val="000000"/>
                </a:solidFill>
                <a:latin typeface="Libre Baskerville"/>
              </a:rPr>
              <a:t>University College Cork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3283182" y="8858250"/>
            <a:ext cx="11721636" cy="400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3000" dirty="0">
                <a:solidFill>
                  <a:srgbClr val="000000"/>
                </a:solidFill>
                <a:latin typeface="Libre Baskerville"/>
              </a:rPr>
              <a:t>Kai Deng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458" y="-379540"/>
            <a:ext cx="18288000" cy="12262103"/>
            <a:chOff x="0" y="0"/>
            <a:chExt cx="24384000" cy="1634947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50000"/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0" y="8103568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50000"/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5" name="Freeform 5"/>
            <p:cNvSpPr/>
            <p:nvPr/>
          </p:nvSpPr>
          <p:spPr>
            <a:xfrm>
              <a:off x="8107869" y="0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50000"/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6" name="Freeform 6"/>
            <p:cNvSpPr/>
            <p:nvPr/>
          </p:nvSpPr>
          <p:spPr>
            <a:xfrm>
              <a:off x="8107869" y="8103568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50000"/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7" name="Freeform 7"/>
            <p:cNvSpPr/>
            <p:nvPr/>
          </p:nvSpPr>
          <p:spPr>
            <a:xfrm>
              <a:off x="16185542" y="47445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7"/>
                  </a:lnTo>
                  <a:lnTo>
                    <a:pt x="0" y="81984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50000"/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8" name="Freeform 8"/>
            <p:cNvSpPr/>
            <p:nvPr/>
          </p:nvSpPr>
          <p:spPr>
            <a:xfrm>
              <a:off x="16185542" y="8151013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7"/>
                  </a:lnTo>
                  <a:lnTo>
                    <a:pt x="0" y="81984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50000"/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9" name="AutoShape 9"/>
          <p:cNvSpPr/>
          <p:nvPr/>
        </p:nvSpPr>
        <p:spPr>
          <a:xfrm>
            <a:off x="10030827" y="1049910"/>
            <a:ext cx="7228473" cy="0"/>
          </a:xfrm>
          <a:prstGeom prst="line">
            <a:avLst/>
          </a:prstGeom>
          <a:ln w="38100" cap="flat">
            <a:solidFill>
              <a:srgbClr val="004A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AutoShape 10"/>
          <p:cNvSpPr/>
          <p:nvPr/>
        </p:nvSpPr>
        <p:spPr>
          <a:xfrm>
            <a:off x="10030827" y="9237090"/>
            <a:ext cx="7228473" cy="0"/>
          </a:xfrm>
          <a:prstGeom prst="line">
            <a:avLst/>
          </a:prstGeom>
          <a:ln w="38100" cap="flat">
            <a:solidFill>
              <a:srgbClr val="004A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1" name="AutoShape 11"/>
          <p:cNvSpPr/>
          <p:nvPr/>
        </p:nvSpPr>
        <p:spPr>
          <a:xfrm>
            <a:off x="10030827" y="7625106"/>
            <a:ext cx="7228473" cy="0"/>
          </a:xfrm>
          <a:prstGeom prst="line">
            <a:avLst/>
          </a:prstGeom>
          <a:ln w="38100" cap="flat">
            <a:solidFill>
              <a:srgbClr val="004A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2" name="AutoShape 12"/>
          <p:cNvSpPr/>
          <p:nvPr/>
        </p:nvSpPr>
        <p:spPr>
          <a:xfrm>
            <a:off x="10030827" y="5970702"/>
            <a:ext cx="7228473" cy="0"/>
          </a:xfrm>
          <a:prstGeom prst="line">
            <a:avLst/>
          </a:prstGeom>
          <a:ln w="38100" cap="flat">
            <a:solidFill>
              <a:srgbClr val="004A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3" name="AutoShape 13"/>
          <p:cNvSpPr/>
          <p:nvPr/>
        </p:nvSpPr>
        <p:spPr>
          <a:xfrm>
            <a:off x="10030827" y="4305693"/>
            <a:ext cx="7228473" cy="0"/>
          </a:xfrm>
          <a:prstGeom prst="line">
            <a:avLst/>
          </a:prstGeom>
          <a:ln w="38100" cap="flat">
            <a:solidFill>
              <a:srgbClr val="004A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4" name="AutoShape 14"/>
          <p:cNvSpPr/>
          <p:nvPr/>
        </p:nvSpPr>
        <p:spPr>
          <a:xfrm>
            <a:off x="10030827" y="2661894"/>
            <a:ext cx="7228473" cy="0"/>
          </a:xfrm>
          <a:prstGeom prst="line">
            <a:avLst/>
          </a:prstGeom>
          <a:ln w="38100" cap="flat">
            <a:solidFill>
              <a:srgbClr val="004AAD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5" name="Group 15"/>
          <p:cNvGrpSpPr/>
          <p:nvPr/>
        </p:nvGrpSpPr>
        <p:grpSpPr>
          <a:xfrm>
            <a:off x="-514350" y="3849671"/>
            <a:ext cx="9658350" cy="2545237"/>
            <a:chOff x="0" y="0"/>
            <a:chExt cx="2543763" cy="670351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2543763" cy="670351"/>
            </a:xfrm>
            <a:custGeom>
              <a:avLst/>
              <a:gdLst/>
              <a:ahLst/>
              <a:cxnLst/>
              <a:rect l="l" t="t" r="r" b="b"/>
              <a:pathLst>
                <a:path w="2543763" h="670351">
                  <a:moveTo>
                    <a:pt x="0" y="0"/>
                  </a:moveTo>
                  <a:lnTo>
                    <a:pt x="2543763" y="0"/>
                  </a:lnTo>
                  <a:lnTo>
                    <a:pt x="2543763" y="670351"/>
                  </a:lnTo>
                  <a:lnTo>
                    <a:pt x="0" y="670351"/>
                  </a:lnTo>
                  <a:close/>
                </a:path>
              </a:pathLst>
            </a:custGeom>
            <a:solidFill>
              <a:srgbClr val="65A4CD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0" y="-38100"/>
              <a:ext cx="2543763" cy="70845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18" name="TextBox 18"/>
          <p:cNvSpPr txBox="1"/>
          <p:nvPr/>
        </p:nvSpPr>
        <p:spPr>
          <a:xfrm>
            <a:off x="2410357" y="4373563"/>
            <a:ext cx="5243098" cy="13779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>
                <a:solidFill>
                  <a:srgbClr val="FFFFFF"/>
                </a:solidFill>
                <a:latin typeface="Nunito Sans Heavy"/>
              </a:rPr>
              <a:t>Overview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1277539" y="6265977"/>
            <a:ext cx="5762743" cy="8633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014"/>
              </a:lnSpc>
            </a:pPr>
            <a:r>
              <a:rPr lang="en-US" sz="5010" dirty="0">
                <a:solidFill>
                  <a:srgbClr val="000000"/>
                </a:solidFill>
                <a:latin typeface="Nunito Sans"/>
              </a:rPr>
              <a:t>Methodology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1277539" y="2957169"/>
            <a:ext cx="5762743" cy="8633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014"/>
              </a:lnSpc>
            </a:pPr>
            <a:r>
              <a:rPr lang="en-US" sz="5010" dirty="0">
                <a:solidFill>
                  <a:srgbClr val="000000"/>
                </a:solidFill>
                <a:latin typeface="Nunito Sans"/>
              </a:rPr>
              <a:t>Current Research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1277539" y="4556822"/>
            <a:ext cx="6840921" cy="8660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014"/>
              </a:lnSpc>
            </a:pPr>
            <a:r>
              <a:rPr lang="en-US" sz="5010" dirty="0">
                <a:solidFill>
                  <a:srgbClr val="000000"/>
                </a:solidFill>
                <a:latin typeface="Nunito Sans"/>
              </a:rPr>
              <a:t>Research Objectives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1277539" y="7977531"/>
            <a:ext cx="5762743" cy="8633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014"/>
              </a:lnSpc>
            </a:pPr>
            <a:r>
              <a:rPr lang="en-US" sz="5010" dirty="0">
                <a:solidFill>
                  <a:srgbClr val="000000"/>
                </a:solidFill>
                <a:latin typeface="Nunito Sans"/>
              </a:rPr>
              <a:t>Plan And Timeline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1277539" y="1341356"/>
            <a:ext cx="5981761" cy="8633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014"/>
              </a:lnSpc>
            </a:pPr>
            <a:r>
              <a:rPr lang="en-US" sz="5010" dirty="0">
                <a:solidFill>
                  <a:srgbClr val="000000"/>
                </a:solidFill>
                <a:latin typeface="Nunito Sans"/>
              </a:rPr>
              <a:t>Introduction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0030827" y="1280910"/>
            <a:ext cx="1155512" cy="10356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539"/>
              </a:lnSpc>
            </a:pPr>
            <a:r>
              <a:rPr lang="en-US" sz="6099">
                <a:solidFill>
                  <a:srgbClr val="000000"/>
                </a:solidFill>
                <a:latin typeface="Nunito Sans Semi-Bold"/>
              </a:rPr>
              <a:t>01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0030827" y="2908058"/>
            <a:ext cx="1155512" cy="10356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539"/>
              </a:lnSpc>
            </a:pPr>
            <a:r>
              <a:rPr lang="en-US" sz="6099">
                <a:solidFill>
                  <a:srgbClr val="000000"/>
                </a:solidFill>
                <a:latin typeface="Nunito Sans Semi-Bold"/>
              </a:rPr>
              <a:t>02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10030827" y="4547297"/>
            <a:ext cx="1155512" cy="10356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539"/>
              </a:lnSpc>
            </a:pPr>
            <a:r>
              <a:rPr lang="en-US" sz="6099">
                <a:solidFill>
                  <a:srgbClr val="000000"/>
                </a:solidFill>
                <a:latin typeface="Nunito Sans Semi-Bold"/>
              </a:rPr>
              <a:t>03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0030827" y="6199197"/>
            <a:ext cx="1155512" cy="10356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539"/>
              </a:lnSpc>
            </a:pPr>
            <a:r>
              <a:rPr lang="en-US" sz="6099">
                <a:solidFill>
                  <a:srgbClr val="000000"/>
                </a:solidFill>
                <a:latin typeface="Nunito Sans Semi-Bold"/>
              </a:rPr>
              <a:t>04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10030827" y="7901331"/>
            <a:ext cx="1155512" cy="10356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539"/>
              </a:lnSpc>
            </a:pPr>
            <a:r>
              <a:rPr lang="en-US" sz="6099">
                <a:solidFill>
                  <a:srgbClr val="000000"/>
                </a:solidFill>
                <a:latin typeface="Nunito Sans Semi-Bold"/>
              </a:rPr>
              <a:t>05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9"/>
          <p:cNvGrpSpPr/>
          <p:nvPr/>
        </p:nvGrpSpPr>
        <p:grpSpPr>
          <a:xfrm>
            <a:off x="-2038330" y="-2073710"/>
            <a:ext cx="5041299" cy="5041299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65A4CD"/>
            </a:solidFill>
            <a:ln cap="sq">
              <a:noFill/>
              <a:prstDash val="solid"/>
              <a:miter/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10535678" y="502681"/>
            <a:ext cx="6575848" cy="13849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dirty="0">
                <a:solidFill>
                  <a:srgbClr val="65A4CD"/>
                </a:solidFill>
                <a:latin typeface="Nunito Sans Heavy"/>
              </a:rPr>
              <a:t>Introduction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411934" y="502681"/>
            <a:ext cx="1939447" cy="13779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dirty="0">
                <a:solidFill>
                  <a:srgbClr val="FFFFFF"/>
                </a:solidFill>
                <a:latin typeface="Nunito Sans Heavy"/>
              </a:rPr>
              <a:t>01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1734800" y="8164547"/>
            <a:ext cx="4724400" cy="3597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940"/>
              </a:lnSpc>
              <a:spcBef>
                <a:spcPct val="0"/>
              </a:spcBef>
            </a:pPr>
            <a:r>
              <a:rPr lang="en-US" sz="2100" dirty="0">
                <a:solidFill>
                  <a:srgbClr val="000000"/>
                </a:solidFill>
                <a:latin typeface="Nunito Sans"/>
              </a:rPr>
              <a:t>Figure:  Brain electrode position map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F968A986-F923-D342-902A-38E965EFC265}"/>
              </a:ext>
            </a:extLst>
          </p:cNvPr>
          <p:cNvSpPr/>
          <p:nvPr/>
        </p:nvSpPr>
        <p:spPr>
          <a:xfrm>
            <a:off x="1949142" y="2329355"/>
            <a:ext cx="7575858" cy="697134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4"/>
          <p:cNvSpPr txBox="1"/>
          <p:nvPr/>
        </p:nvSpPr>
        <p:spPr>
          <a:xfrm>
            <a:off x="2308299" y="2482320"/>
            <a:ext cx="6965784" cy="730199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lnSpc>
                <a:spcPts val="4435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Nunito Sans"/>
              </a:rPr>
              <a:t>The electroencephalogram (EEG), a measure of electrical activity in the brain, is an important tool in the diagnosis of neurological disorders. </a:t>
            </a:r>
          </a:p>
          <a:p>
            <a:pPr marL="457200" indent="-457200">
              <a:lnSpc>
                <a:spcPts val="4435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Nunito Sans"/>
              </a:rPr>
              <a:t>Seizures is a distinct, abnormal electrographic event with a clear beginning and end comprising sustained, repetitive evolving spike/sharp waves or rhythmic waveforms [1].</a:t>
            </a:r>
          </a:p>
          <a:p>
            <a:pPr marL="457200" indent="-457200">
              <a:lnSpc>
                <a:spcPts val="4435"/>
              </a:lnSpc>
              <a:buFont typeface="Arial" panose="020B0604020202020204" pitchFamily="34" charset="0"/>
              <a:buChar char="•"/>
            </a:pPr>
            <a:r>
              <a:rPr lang="en-IE" sz="2800" dirty="0">
                <a:solidFill>
                  <a:srgbClr val="000000"/>
                </a:solidFill>
                <a:latin typeface="Nunito Sans"/>
              </a:rPr>
              <a:t>For a </a:t>
            </a:r>
            <a:r>
              <a:rPr lang="en-IE" sz="2800" dirty="0" err="1">
                <a:solidFill>
                  <a:srgbClr val="000000"/>
                </a:solidFill>
                <a:latin typeface="Nunito Sans"/>
              </a:rPr>
              <a:t>newborn</a:t>
            </a:r>
            <a:r>
              <a:rPr lang="en-IE" sz="2800" dirty="0">
                <a:solidFill>
                  <a:srgbClr val="000000"/>
                </a:solidFill>
                <a:latin typeface="Nunito Sans"/>
              </a:rPr>
              <a:t> infants the seizures can only be detected through EEG. </a:t>
            </a:r>
          </a:p>
          <a:p>
            <a:pPr marL="457200" indent="-457200">
              <a:lnSpc>
                <a:spcPts val="4435"/>
              </a:lnSpc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0000"/>
              </a:solidFill>
              <a:latin typeface="Nunito Sans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80DD777-4C6F-754D-966E-FE014EDD34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9902" y="2648266"/>
            <a:ext cx="5867400" cy="5168900"/>
          </a:xfrm>
          <a:prstGeom prst="rect">
            <a:avLst/>
          </a:prstGeom>
        </p:spPr>
      </p:pic>
      <p:sp>
        <p:nvSpPr>
          <p:cNvPr id="19" name="TextBox 16">
            <a:extLst>
              <a:ext uri="{FF2B5EF4-FFF2-40B4-BE49-F238E27FC236}">
                <a16:creationId xmlns:a16="http://schemas.microsoft.com/office/drawing/2014/main" id="{50802839-223D-B94B-B1C9-7F8B4EC8F51B}"/>
              </a:ext>
            </a:extLst>
          </p:cNvPr>
          <p:cNvSpPr txBox="1"/>
          <p:nvPr/>
        </p:nvSpPr>
        <p:spPr>
          <a:xfrm>
            <a:off x="11462596" y="8940990"/>
            <a:ext cx="4724400" cy="3597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940"/>
              </a:lnSpc>
              <a:spcBef>
                <a:spcPct val="0"/>
              </a:spcBef>
            </a:pPr>
            <a:r>
              <a:rPr lang="en-US" sz="2100" dirty="0">
                <a:solidFill>
                  <a:srgbClr val="000000"/>
                </a:solidFill>
                <a:latin typeface="Nunito Sans"/>
              </a:rPr>
              <a:t>Source:  </a:t>
            </a:r>
            <a:r>
              <a:rPr lang="en-US" sz="2100" dirty="0">
                <a:solidFill>
                  <a:srgbClr val="000000"/>
                </a:solidFill>
                <a:latin typeface="Nunito Sans"/>
                <a:hlinkClick r:id="rId4"/>
              </a:rPr>
              <a:t>Nature</a:t>
            </a:r>
            <a:endParaRPr lang="en-US" sz="2100" dirty="0">
              <a:solidFill>
                <a:srgbClr val="000000"/>
              </a:solidFill>
              <a:latin typeface="Nunito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9"/>
          <p:cNvGrpSpPr/>
          <p:nvPr/>
        </p:nvGrpSpPr>
        <p:grpSpPr>
          <a:xfrm>
            <a:off x="-2038330" y="-2073710"/>
            <a:ext cx="5041299" cy="5041299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65A4CD"/>
            </a:solidFill>
            <a:ln cap="sq">
              <a:noFill/>
              <a:prstDash val="solid"/>
              <a:miter/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9372600" y="258763"/>
            <a:ext cx="8915399" cy="13849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IE" sz="8000" dirty="0">
                <a:solidFill>
                  <a:srgbClr val="65A4CD"/>
                </a:solidFill>
                <a:latin typeface="Nunito Sans Heavy"/>
              </a:rPr>
              <a:t>Current Research</a:t>
            </a:r>
            <a:endParaRPr lang="en-US" sz="8000" dirty="0">
              <a:solidFill>
                <a:srgbClr val="65A4CD"/>
              </a:solidFill>
              <a:latin typeface="Nunito Sans Heavy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411934" y="502681"/>
            <a:ext cx="1939447" cy="13779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dirty="0">
                <a:solidFill>
                  <a:srgbClr val="FFFFFF"/>
                </a:solidFill>
                <a:latin typeface="Nunito Sans Heavy"/>
              </a:rPr>
              <a:t>02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D3B0D26D-2AB5-674A-869A-28176CC604CC}"/>
              </a:ext>
            </a:extLst>
          </p:cNvPr>
          <p:cNvSpPr/>
          <p:nvPr/>
        </p:nvSpPr>
        <p:spPr>
          <a:xfrm>
            <a:off x="1075661" y="3563614"/>
            <a:ext cx="8121279" cy="493268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5"/>
          <p:cNvSpPr txBox="1"/>
          <p:nvPr/>
        </p:nvSpPr>
        <p:spPr>
          <a:xfrm>
            <a:off x="1381657" y="3800486"/>
            <a:ext cx="7815283" cy="44884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lnSpc>
                <a:spcPts val="4435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000000"/>
                </a:solidFill>
                <a:latin typeface="Nunito Sans"/>
              </a:rPr>
              <a:t>Current research focuses on integrating modern technologies and algorithms, as well as wearable devices, to improve the accuracy and efficiency of epilepsy detection.</a:t>
            </a:r>
          </a:p>
          <a:p>
            <a:pPr marL="457200" indent="-457200">
              <a:lnSpc>
                <a:spcPts val="4435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000000"/>
                </a:solidFill>
                <a:latin typeface="Nunito Sans"/>
              </a:rPr>
              <a:t>Integration of EEG and ECG[2]</a:t>
            </a:r>
          </a:p>
          <a:p>
            <a:pPr marL="457200" indent="-457200">
              <a:lnSpc>
                <a:spcPts val="4435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000000"/>
                </a:solidFill>
                <a:latin typeface="Nunito Sans"/>
              </a:rPr>
              <a:t>Deep Learning[3]</a:t>
            </a:r>
          </a:p>
          <a:p>
            <a:pPr marL="457200" indent="-457200">
              <a:lnSpc>
                <a:spcPts val="4435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000000"/>
                </a:solidFill>
                <a:latin typeface="Nunito Sans"/>
              </a:rPr>
              <a:t>Wearable EEG[4]</a:t>
            </a:r>
          </a:p>
        </p:txBody>
      </p:sp>
      <p:pic>
        <p:nvPicPr>
          <p:cNvPr id="1026" name="Picture 2" descr="Current Research | ISAAC HUNTER">
            <a:extLst>
              <a:ext uri="{FF2B5EF4-FFF2-40B4-BE49-F238E27FC236}">
                <a16:creationId xmlns:a16="http://schemas.microsoft.com/office/drawing/2014/main" id="{94437488-6D31-134F-AD9F-455A25006B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4252" y="3771900"/>
            <a:ext cx="7019431" cy="3948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7">
            <a:extLst>
              <a:ext uri="{FF2B5EF4-FFF2-40B4-BE49-F238E27FC236}">
                <a16:creationId xmlns:a16="http://schemas.microsoft.com/office/drawing/2014/main" id="{C0D54156-7C3A-F04C-B81B-A4B295FC100F}"/>
              </a:ext>
            </a:extLst>
          </p:cNvPr>
          <p:cNvSpPr txBox="1"/>
          <p:nvPr/>
        </p:nvSpPr>
        <p:spPr>
          <a:xfrm>
            <a:off x="12984156" y="8496300"/>
            <a:ext cx="2559622" cy="3597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940"/>
              </a:lnSpc>
              <a:spcBef>
                <a:spcPct val="0"/>
              </a:spcBef>
            </a:pPr>
            <a:r>
              <a:rPr lang="en-US" sz="2100" dirty="0">
                <a:solidFill>
                  <a:srgbClr val="000000"/>
                </a:solidFill>
                <a:latin typeface="Nunito Sans"/>
              </a:rPr>
              <a:t>Source:  </a:t>
            </a:r>
            <a:r>
              <a:rPr lang="en-US" sz="2100" u="sng" dirty="0">
                <a:solidFill>
                  <a:srgbClr val="000000"/>
                </a:solidFill>
                <a:latin typeface="Nunito Sans"/>
                <a:hlinkClick r:id="rId4" tooltip="https://opentextbc.ca/biology/chapter/16-2-how-neurons-communicate/"/>
              </a:rPr>
              <a:t>Isaac Hunter</a:t>
            </a:r>
            <a:endParaRPr lang="en-US" sz="2100" u="sng" dirty="0">
              <a:solidFill>
                <a:srgbClr val="000000"/>
              </a:solidFill>
              <a:latin typeface="Nunito Sans"/>
              <a:hlinkClick r:id="rId5" tooltip="https://opentextbc.ca/biology/chapter/16-2-how-neurons-communicate/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9"/>
          <p:cNvGrpSpPr/>
          <p:nvPr/>
        </p:nvGrpSpPr>
        <p:grpSpPr>
          <a:xfrm>
            <a:off x="-2038330" y="-2073710"/>
            <a:ext cx="5041299" cy="5041299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65A4CD"/>
            </a:solidFill>
            <a:ln cap="sq">
              <a:noFill/>
              <a:prstDash val="solid"/>
              <a:miter/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8187174" y="258763"/>
            <a:ext cx="10100826" cy="13849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dirty="0">
                <a:solidFill>
                  <a:srgbClr val="65A4CD"/>
                </a:solidFill>
                <a:latin typeface="Nunito Sans Heavy"/>
              </a:rPr>
              <a:t>Research Objectives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411934" y="502681"/>
            <a:ext cx="1939447" cy="13779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dirty="0">
                <a:solidFill>
                  <a:srgbClr val="FFFFFF"/>
                </a:solidFill>
                <a:latin typeface="Nunito Sans Heavy"/>
              </a:rPr>
              <a:t>03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2128718" y="8811964"/>
            <a:ext cx="2559622" cy="3597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940"/>
              </a:lnSpc>
              <a:spcBef>
                <a:spcPct val="0"/>
              </a:spcBef>
            </a:pPr>
            <a:r>
              <a:rPr lang="en-US" sz="2100" dirty="0">
                <a:solidFill>
                  <a:srgbClr val="000000"/>
                </a:solidFill>
                <a:latin typeface="Nunito Sans"/>
              </a:rPr>
              <a:t>Source:  </a:t>
            </a:r>
            <a:r>
              <a:rPr lang="en-US" sz="2100" u="sng" dirty="0">
                <a:solidFill>
                  <a:srgbClr val="000000"/>
                </a:solidFill>
                <a:latin typeface="Nunito Sans"/>
                <a:hlinkClick r:id="rId3" tooltip="https://opentextbc.ca/biology/chapter/16-2-how-neurons-communicate/"/>
              </a:rPr>
              <a:t>Anisarianii</a:t>
            </a:r>
            <a:endParaRPr lang="en-US" sz="2100" u="sng" dirty="0">
              <a:solidFill>
                <a:srgbClr val="000000"/>
              </a:solidFill>
              <a:latin typeface="Nunito Sans"/>
              <a:hlinkClick r:id="rId4" tooltip="https://opentextbc.ca/biology/chapter/16-2-how-neurons-communicate/"/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D3B0D26D-2AB5-674A-869A-28176CC604CC}"/>
              </a:ext>
            </a:extLst>
          </p:cNvPr>
          <p:cNvSpPr/>
          <p:nvPr/>
        </p:nvSpPr>
        <p:spPr>
          <a:xfrm>
            <a:off x="520419" y="3276913"/>
            <a:ext cx="7391400" cy="589476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5"/>
          <p:cNvSpPr txBox="1"/>
          <p:nvPr/>
        </p:nvSpPr>
        <p:spPr>
          <a:xfrm>
            <a:off x="833699" y="3390900"/>
            <a:ext cx="6764840" cy="67454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lnSpc>
                <a:spcPts val="4435"/>
              </a:lnSpc>
              <a:buFont typeface="Arial" panose="020B0604020202020204" pitchFamily="34" charset="0"/>
              <a:buChar char="•"/>
            </a:pPr>
            <a:r>
              <a:rPr lang="en-IE" sz="3000" dirty="0">
                <a:solidFill>
                  <a:srgbClr val="000000"/>
                </a:solidFill>
                <a:latin typeface="Nunito Sans"/>
              </a:rPr>
              <a:t>Develop a machine learning model using self-distillation to improve the accuracy of EEG-based neonatal seizure detection.</a:t>
            </a:r>
          </a:p>
          <a:p>
            <a:pPr marL="457200" indent="-457200">
              <a:lnSpc>
                <a:spcPts val="4435"/>
              </a:lnSpc>
              <a:buFont typeface="Arial" panose="020B0604020202020204" pitchFamily="34" charset="0"/>
              <a:buChar char="•"/>
            </a:pPr>
            <a:r>
              <a:rPr lang="en-IE" sz="3000" dirty="0">
                <a:solidFill>
                  <a:srgbClr val="000000"/>
                </a:solidFill>
                <a:latin typeface="Nunito Sans"/>
              </a:rPr>
              <a:t>Compare the performance of the self-distilled model against traditional methods.</a:t>
            </a:r>
          </a:p>
          <a:p>
            <a:pPr marL="457200" indent="-457200">
              <a:lnSpc>
                <a:spcPts val="4435"/>
              </a:lnSpc>
              <a:buFont typeface="Arial" panose="020B0604020202020204" pitchFamily="34" charset="0"/>
              <a:buChar char="•"/>
            </a:pPr>
            <a:r>
              <a:rPr lang="en-IE" sz="3000" dirty="0">
                <a:solidFill>
                  <a:srgbClr val="000000"/>
                </a:solidFill>
                <a:latin typeface="Nunito Sans"/>
              </a:rPr>
              <a:t>Assess the model's ability to generalize across different sets of EEG data.</a:t>
            </a:r>
          </a:p>
          <a:p>
            <a:pPr marL="457200" indent="-457200">
              <a:lnSpc>
                <a:spcPts val="4435"/>
              </a:lnSpc>
              <a:buFont typeface="Arial" panose="020B0604020202020204" pitchFamily="34" charset="0"/>
              <a:buChar char="•"/>
            </a:pPr>
            <a:endParaRPr lang="en-IE" sz="3000" dirty="0">
              <a:solidFill>
                <a:srgbClr val="000000"/>
              </a:solidFill>
              <a:latin typeface="Nunito Sans"/>
            </a:endParaRPr>
          </a:p>
          <a:p>
            <a:pPr marL="457200" indent="-457200">
              <a:lnSpc>
                <a:spcPts val="4435"/>
              </a:lnSpc>
              <a:buFont typeface="Arial" panose="020B0604020202020204" pitchFamily="34" charset="0"/>
              <a:buChar char="•"/>
            </a:pPr>
            <a:endParaRPr lang="en-IE" sz="3000" dirty="0">
              <a:solidFill>
                <a:srgbClr val="000000"/>
              </a:solidFill>
              <a:latin typeface="Nunito Sans"/>
            </a:endParaRPr>
          </a:p>
        </p:txBody>
      </p:sp>
      <p:pic>
        <p:nvPicPr>
          <p:cNvPr id="2060" name="Picture 12" descr="Goal vs Objective in User Research | by Anisa Dwi Oktariani | Medium">
            <a:extLst>
              <a:ext uri="{FF2B5EF4-FFF2-40B4-BE49-F238E27FC236}">
                <a16:creationId xmlns:a16="http://schemas.microsoft.com/office/drawing/2014/main" id="{D8514B66-122A-E84D-9E8A-10854B9E2C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0" y="3390900"/>
            <a:ext cx="9291058" cy="46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3804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9"/>
          <p:cNvGrpSpPr/>
          <p:nvPr/>
        </p:nvGrpSpPr>
        <p:grpSpPr>
          <a:xfrm>
            <a:off x="-2038330" y="-2073710"/>
            <a:ext cx="5041299" cy="5041299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65A4CD"/>
            </a:solidFill>
            <a:ln cap="sq">
              <a:noFill/>
              <a:prstDash val="solid"/>
              <a:miter/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11277600" y="258763"/>
            <a:ext cx="7010400" cy="13849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dirty="0">
                <a:solidFill>
                  <a:srgbClr val="65A4CD"/>
                </a:solidFill>
                <a:latin typeface="Nunito Sans Heavy"/>
              </a:rPr>
              <a:t>Methodology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411934" y="502681"/>
            <a:ext cx="1939447" cy="13779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dirty="0">
                <a:solidFill>
                  <a:srgbClr val="FFFFFF"/>
                </a:solidFill>
                <a:latin typeface="Nunito Sans Heavy"/>
              </a:rPr>
              <a:t>03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D3B0D26D-2AB5-674A-869A-28176CC604CC}"/>
              </a:ext>
            </a:extLst>
          </p:cNvPr>
          <p:cNvSpPr/>
          <p:nvPr/>
        </p:nvSpPr>
        <p:spPr>
          <a:xfrm>
            <a:off x="3086246" y="5372100"/>
            <a:ext cx="3657600" cy="673771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5"/>
          <p:cNvSpPr txBox="1"/>
          <p:nvPr/>
        </p:nvSpPr>
        <p:spPr>
          <a:xfrm>
            <a:off x="3200400" y="5439680"/>
            <a:ext cx="3657600" cy="5386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lnSpc>
                <a:spcPts val="4435"/>
              </a:lnSpc>
              <a:buFont typeface="Arial" panose="020B0604020202020204" pitchFamily="34" charset="0"/>
              <a:buChar char="•"/>
            </a:pPr>
            <a:r>
              <a:rPr lang="en-IE" sz="3000" dirty="0">
                <a:solidFill>
                  <a:srgbClr val="000000"/>
                </a:solidFill>
                <a:latin typeface="Nunito Sans"/>
              </a:rPr>
              <a:t>Need to discuss</a:t>
            </a:r>
          </a:p>
        </p:txBody>
      </p:sp>
      <p:sp>
        <p:nvSpPr>
          <p:cNvPr id="22" name="TextBox 17">
            <a:extLst>
              <a:ext uri="{FF2B5EF4-FFF2-40B4-BE49-F238E27FC236}">
                <a16:creationId xmlns:a16="http://schemas.microsoft.com/office/drawing/2014/main" id="{429FEF9D-87B9-1047-A174-A54488320FF4}"/>
              </a:ext>
            </a:extLst>
          </p:cNvPr>
          <p:cNvSpPr txBox="1"/>
          <p:nvPr/>
        </p:nvSpPr>
        <p:spPr>
          <a:xfrm>
            <a:off x="12107180" y="8470900"/>
            <a:ext cx="2559622" cy="3597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940"/>
              </a:lnSpc>
              <a:spcBef>
                <a:spcPct val="0"/>
              </a:spcBef>
            </a:pPr>
            <a:r>
              <a:rPr lang="en-US" sz="2100" dirty="0">
                <a:solidFill>
                  <a:srgbClr val="000000"/>
                </a:solidFill>
                <a:latin typeface="Nunito Sans"/>
              </a:rPr>
              <a:t>Source:  </a:t>
            </a:r>
            <a:r>
              <a:rPr lang="en-US" sz="2100" u="sng" dirty="0">
                <a:solidFill>
                  <a:srgbClr val="000000"/>
                </a:solidFill>
                <a:latin typeface="Nunito Sans"/>
                <a:hlinkClick r:id="rId3" tooltip="https://opentextbc.ca/biology/chapter/16-2-how-neurons-communicate/"/>
              </a:rPr>
              <a:t>SCISPACE</a:t>
            </a:r>
            <a:endParaRPr lang="en-US" sz="2100" u="sng" dirty="0">
              <a:solidFill>
                <a:srgbClr val="000000"/>
              </a:solidFill>
              <a:latin typeface="Nunito Sans"/>
              <a:hlinkClick r:id="rId4" tooltip="https://opentextbc.ca/biology/chapter/16-2-how-neurons-communicate/"/>
            </a:endParaRPr>
          </a:p>
        </p:txBody>
      </p:sp>
      <p:pic>
        <p:nvPicPr>
          <p:cNvPr id="23" name="Picture 10" descr="Your Step-by-Step Guide to Writing a Good Research Methodology">
            <a:extLst>
              <a:ext uri="{FF2B5EF4-FFF2-40B4-BE49-F238E27FC236}">
                <a16:creationId xmlns:a16="http://schemas.microsoft.com/office/drawing/2014/main" id="{C445576C-F01F-604E-8840-C0ABEDC636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8800" y="2705100"/>
            <a:ext cx="7876382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253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9"/>
          <p:cNvGrpSpPr/>
          <p:nvPr/>
        </p:nvGrpSpPr>
        <p:grpSpPr>
          <a:xfrm>
            <a:off x="-2038330" y="-2073710"/>
            <a:ext cx="5041299" cy="5041299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65A4CD"/>
            </a:solidFill>
            <a:ln cap="sq">
              <a:noFill/>
              <a:prstDash val="solid"/>
              <a:miter/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8915401" y="258763"/>
            <a:ext cx="9372600" cy="13849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dirty="0">
                <a:solidFill>
                  <a:srgbClr val="65A4CD"/>
                </a:solidFill>
                <a:latin typeface="Nunito Sans Heavy"/>
              </a:rPr>
              <a:t>Plan And Timeline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411934" y="502681"/>
            <a:ext cx="1939447" cy="13779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dirty="0">
                <a:solidFill>
                  <a:srgbClr val="FFFFFF"/>
                </a:solidFill>
                <a:latin typeface="Nunito Sans Heavy"/>
              </a:rPr>
              <a:t>04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3182600" y="8801100"/>
            <a:ext cx="2829104" cy="3562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940"/>
              </a:lnSpc>
              <a:spcBef>
                <a:spcPct val="0"/>
              </a:spcBef>
            </a:pPr>
            <a:r>
              <a:rPr lang="en-US" sz="2100" dirty="0">
                <a:solidFill>
                  <a:srgbClr val="000000"/>
                </a:solidFill>
                <a:latin typeface="Nunito Sans"/>
              </a:rPr>
              <a:t>Source:  </a:t>
            </a:r>
            <a:r>
              <a:rPr lang="en-US" sz="2100" u="sng" dirty="0">
                <a:solidFill>
                  <a:srgbClr val="000000"/>
                </a:solidFill>
                <a:latin typeface="Nunito Sans"/>
                <a:hlinkClick r:id="rId3" tooltip="https://opentextbc.ca/biology/chapter/16-2-how-neurons-communicate/"/>
              </a:rPr>
              <a:t>One Calendar</a:t>
            </a:r>
            <a:endParaRPr lang="en-US" sz="2100" u="sng" dirty="0">
              <a:solidFill>
                <a:srgbClr val="000000"/>
              </a:solidFill>
              <a:latin typeface="Nunito Sans"/>
              <a:hlinkClick r:id="rId4" tooltip="https://opentextbc.ca/biology/chapter/16-2-how-neurons-communicate/"/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D3B0D26D-2AB5-674A-869A-28176CC604CC}"/>
              </a:ext>
            </a:extLst>
          </p:cNvPr>
          <p:cNvSpPr/>
          <p:nvPr/>
        </p:nvSpPr>
        <p:spPr>
          <a:xfrm>
            <a:off x="439366" y="2895808"/>
            <a:ext cx="9771434" cy="727689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5"/>
          <p:cNvSpPr txBox="1"/>
          <p:nvPr/>
        </p:nvSpPr>
        <p:spPr>
          <a:xfrm>
            <a:off x="1099166" y="2864165"/>
            <a:ext cx="9035434" cy="84382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lnSpc>
                <a:spcPts val="4435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000000"/>
                </a:solidFill>
                <a:latin typeface="Nunito Sans"/>
              </a:rPr>
              <a:t>From mid to end of May.</a:t>
            </a:r>
          </a:p>
          <a:p>
            <a:pPr>
              <a:lnSpc>
                <a:spcPts val="4435"/>
              </a:lnSpc>
            </a:pPr>
            <a:r>
              <a:rPr lang="en-US" sz="3000" dirty="0">
                <a:solidFill>
                  <a:srgbClr val="000000"/>
                </a:solidFill>
                <a:latin typeface="Nunito Sans"/>
              </a:rPr>
              <a:t> 	- Focus on intensive literature review.</a:t>
            </a:r>
          </a:p>
          <a:p>
            <a:pPr>
              <a:lnSpc>
                <a:spcPts val="4435"/>
              </a:lnSpc>
            </a:pPr>
            <a:r>
              <a:rPr lang="en-US" sz="3000" dirty="0">
                <a:solidFill>
                  <a:srgbClr val="000000"/>
                </a:solidFill>
                <a:latin typeface="Nunito Sans"/>
              </a:rPr>
              <a:t>	- Finish introduction part.</a:t>
            </a:r>
          </a:p>
          <a:p>
            <a:pPr>
              <a:lnSpc>
                <a:spcPts val="4435"/>
              </a:lnSpc>
            </a:pPr>
            <a:r>
              <a:rPr lang="en-US" sz="3000" dirty="0">
                <a:solidFill>
                  <a:srgbClr val="000000"/>
                </a:solidFill>
                <a:latin typeface="Nunito Sans"/>
              </a:rPr>
              <a:t>	- Finish Literature review part.</a:t>
            </a:r>
          </a:p>
          <a:p>
            <a:pPr marL="457200" indent="-457200">
              <a:lnSpc>
                <a:spcPts val="4435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000000"/>
                </a:solidFill>
                <a:latin typeface="Nunito Sans"/>
              </a:rPr>
              <a:t>From June to July.</a:t>
            </a:r>
          </a:p>
          <a:p>
            <a:pPr>
              <a:lnSpc>
                <a:spcPts val="4435"/>
              </a:lnSpc>
            </a:pPr>
            <a:r>
              <a:rPr lang="en-US" sz="3000" dirty="0">
                <a:solidFill>
                  <a:srgbClr val="000000"/>
                </a:solidFill>
                <a:latin typeface="Nunito Sans"/>
              </a:rPr>
              <a:t>	- Discuss research questions and methodology.</a:t>
            </a:r>
          </a:p>
          <a:p>
            <a:pPr>
              <a:lnSpc>
                <a:spcPts val="4435"/>
              </a:lnSpc>
            </a:pPr>
            <a:r>
              <a:rPr lang="en-US" sz="3000" dirty="0">
                <a:solidFill>
                  <a:srgbClr val="000000"/>
                </a:solidFill>
                <a:latin typeface="Nunito Sans"/>
              </a:rPr>
              <a:t>	- Start experimental and coding.</a:t>
            </a:r>
          </a:p>
          <a:p>
            <a:pPr>
              <a:lnSpc>
                <a:spcPts val="4435"/>
              </a:lnSpc>
            </a:pPr>
            <a:r>
              <a:rPr lang="en-US" sz="3000" dirty="0">
                <a:solidFill>
                  <a:srgbClr val="000000"/>
                </a:solidFill>
                <a:latin typeface="Nunito Sans"/>
              </a:rPr>
              <a:t>	- Finish the methodology part.</a:t>
            </a:r>
          </a:p>
          <a:p>
            <a:pPr>
              <a:lnSpc>
                <a:spcPts val="4435"/>
              </a:lnSpc>
            </a:pPr>
            <a:r>
              <a:rPr lang="en-US" sz="3000" dirty="0">
                <a:solidFill>
                  <a:srgbClr val="000000"/>
                </a:solidFill>
                <a:latin typeface="Nunito Sans"/>
              </a:rPr>
              <a:t>	- Finish Result part.</a:t>
            </a:r>
          </a:p>
          <a:p>
            <a:pPr indent="-457200">
              <a:lnSpc>
                <a:spcPts val="4435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000000"/>
                </a:solidFill>
                <a:latin typeface="Nunito Sans"/>
              </a:rPr>
              <a:t>From start of August to mid of August.</a:t>
            </a:r>
          </a:p>
          <a:p>
            <a:pPr>
              <a:lnSpc>
                <a:spcPts val="4435"/>
              </a:lnSpc>
            </a:pPr>
            <a:r>
              <a:rPr lang="en-US" sz="3000" dirty="0">
                <a:solidFill>
                  <a:srgbClr val="000000"/>
                </a:solidFill>
                <a:latin typeface="Nunito Sans"/>
              </a:rPr>
              <a:t>	- Finish discussion, conclusion and abstract.</a:t>
            </a:r>
          </a:p>
          <a:p>
            <a:pPr indent="-457200">
              <a:lnSpc>
                <a:spcPts val="4435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000000"/>
                </a:solidFill>
                <a:latin typeface="Nunito Sans"/>
              </a:rPr>
              <a:t>Rest time.</a:t>
            </a:r>
          </a:p>
          <a:p>
            <a:pPr>
              <a:lnSpc>
                <a:spcPts val="4435"/>
              </a:lnSpc>
            </a:pPr>
            <a:r>
              <a:rPr lang="en-US" sz="3000" dirty="0">
                <a:solidFill>
                  <a:srgbClr val="000000"/>
                </a:solidFill>
                <a:latin typeface="Nunito Sans"/>
              </a:rPr>
              <a:t>	- Prepare slides and practice presentation.</a:t>
            </a:r>
          </a:p>
          <a:p>
            <a:pPr>
              <a:lnSpc>
                <a:spcPts val="4435"/>
              </a:lnSpc>
            </a:pPr>
            <a:r>
              <a:rPr lang="en-US" sz="3000" dirty="0">
                <a:solidFill>
                  <a:srgbClr val="000000"/>
                </a:solidFill>
                <a:latin typeface="Nunito Sans"/>
              </a:rPr>
              <a:t>	</a:t>
            </a:r>
          </a:p>
          <a:p>
            <a:pPr>
              <a:lnSpc>
                <a:spcPts val="4435"/>
              </a:lnSpc>
            </a:pPr>
            <a:endParaRPr lang="en-US" sz="3000" dirty="0">
              <a:solidFill>
                <a:srgbClr val="000000"/>
              </a:solidFill>
              <a:latin typeface="Nunito Sans"/>
            </a:endParaRPr>
          </a:p>
        </p:txBody>
      </p:sp>
      <p:pic>
        <p:nvPicPr>
          <p:cNvPr id="4098" name="Picture 2" descr="OneCalendar - Discover the best calendar app of 2023">
            <a:extLst>
              <a:ext uri="{FF2B5EF4-FFF2-40B4-BE49-F238E27FC236}">
                <a16:creationId xmlns:a16="http://schemas.microsoft.com/office/drawing/2014/main" id="{918A96F3-1BE4-F04E-8DD9-81984FE5C5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6133" y="3314700"/>
            <a:ext cx="73152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1937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9"/>
          <p:cNvGrpSpPr/>
          <p:nvPr/>
        </p:nvGrpSpPr>
        <p:grpSpPr>
          <a:xfrm>
            <a:off x="-2189865" y="3870881"/>
            <a:ext cx="8730673" cy="2545237"/>
            <a:chOff x="0" y="0"/>
            <a:chExt cx="2299437" cy="670351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299437" cy="670351"/>
            </a:xfrm>
            <a:custGeom>
              <a:avLst/>
              <a:gdLst/>
              <a:ahLst/>
              <a:cxnLst/>
              <a:rect l="l" t="t" r="r" b="b"/>
              <a:pathLst>
                <a:path w="2299437" h="670351">
                  <a:moveTo>
                    <a:pt x="0" y="0"/>
                  </a:moveTo>
                  <a:lnTo>
                    <a:pt x="2299437" y="0"/>
                  </a:lnTo>
                  <a:lnTo>
                    <a:pt x="2299437" y="670351"/>
                  </a:lnTo>
                  <a:lnTo>
                    <a:pt x="0" y="670351"/>
                  </a:lnTo>
                  <a:close/>
                </a:path>
              </a:pathLst>
            </a:custGeom>
            <a:solidFill>
              <a:srgbClr val="65A4CD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2299437" cy="70845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983739" y="4352353"/>
            <a:ext cx="5557069" cy="13779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>
                <a:solidFill>
                  <a:srgbClr val="FFFFFF"/>
                </a:solidFill>
                <a:latin typeface="Nunito Sans Heavy"/>
              </a:rPr>
              <a:t>Reference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9118600" y="495300"/>
            <a:ext cx="8474744" cy="17561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99"/>
              </a:lnSpc>
            </a:pPr>
            <a:r>
              <a:rPr lang="en-IE" sz="2499" dirty="0">
                <a:solidFill>
                  <a:srgbClr val="000000"/>
                </a:solidFill>
                <a:latin typeface="Arial"/>
              </a:rPr>
              <a:t>[1] S. N. J, K. </a:t>
            </a:r>
            <a:r>
              <a:rPr lang="en-IE" sz="2499" dirty="0" err="1">
                <a:solidFill>
                  <a:srgbClr val="000000"/>
                </a:solidFill>
                <a:latin typeface="Arial"/>
              </a:rPr>
              <a:t>Tapani</a:t>
            </a:r>
            <a:r>
              <a:rPr lang="en-IE" sz="2499" dirty="0">
                <a:solidFill>
                  <a:srgbClr val="000000"/>
                </a:solidFill>
                <a:latin typeface="Arial"/>
              </a:rPr>
              <a:t>, L. </a:t>
            </a:r>
            <a:r>
              <a:rPr lang="en-IE" sz="2499" dirty="0" err="1">
                <a:solidFill>
                  <a:srgbClr val="000000"/>
                </a:solidFill>
                <a:latin typeface="Arial"/>
              </a:rPr>
              <a:t>Lauronen</a:t>
            </a:r>
            <a:r>
              <a:rPr lang="en-IE" sz="2499" dirty="0">
                <a:solidFill>
                  <a:srgbClr val="000000"/>
                </a:solidFill>
                <a:latin typeface="Arial"/>
              </a:rPr>
              <a:t>, and S. </a:t>
            </a:r>
            <a:r>
              <a:rPr lang="en-IE" sz="2499" dirty="0" err="1">
                <a:solidFill>
                  <a:srgbClr val="000000"/>
                </a:solidFill>
                <a:latin typeface="Arial"/>
              </a:rPr>
              <a:t>Vanhatalo</a:t>
            </a:r>
            <a:r>
              <a:rPr lang="en-IE" sz="2499" dirty="0">
                <a:solidFill>
                  <a:srgbClr val="000000"/>
                </a:solidFill>
                <a:latin typeface="Arial"/>
              </a:rPr>
              <a:t>, “A dataset of neonatal EEG recordings with seizure annotations,” Scientific Data, vol. 6, no. 1, p. 190039, 2019, </a:t>
            </a:r>
            <a:r>
              <a:rPr lang="en-IE" sz="2499" dirty="0" err="1">
                <a:solidFill>
                  <a:srgbClr val="000000"/>
                </a:solidFill>
                <a:latin typeface="Arial"/>
              </a:rPr>
              <a:t>doi</a:t>
            </a:r>
            <a:r>
              <a:rPr lang="en-IE" sz="2499" dirty="0">
                <a:solidFill>
                  <a:srgbClr val="000000"/>
                </a:solidFill>
                <a:latin typeface="Arial"/>
              </a:rPr>
              <a:t>: https://</a:t>
            </a:r>
            <a:r>
              <a:rPr lang="en-IE" sz="2499" dirty="0" err="1">
                <a:solidFill>
                  <a:srgbClr val="000000"/>
                </a:solidFill>
                <a:latin typeface="Arial"/>
              </a:rPr>
              <a:t>doi.org</a:t>
            </a:r>
            <a:r>
              <a:rPr lang="en-IE" sz="2499" dirty="0">
                <a:solidFill>
                  <a:srgbClr val="000000"/>
                </a:solidFill>
                <a:latin typeface="Arial"/>
              </a:rPr>
              <a:t>/10.1038/sdata.2019.39.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9129924" y="2314279"/>
            <a:ext cx="8474744" cy="23847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endParaRPr lang="en-IE" sz="1800" dirty="0">
              <a:effectLst/>
              <a:latin typeface="Times New Roman" panose="02020603050405020304" pitchFamily="18" charset="0"/>
            </a:endParaRPr>
          </a:p>
          <a:p>
            <a:r>
              <a:rPr lang="en-IE" sz="2800" dirty="0">
                <a:effectLst/>
              </a:rPr>
              <a:t>[2] </a:t>
            </a:r>
            <a:r>
              <a:rPr lang="en-IE" sz="2499" dirty="0">
                <a:solidFill>
                  <a:srgbClr val="000000"/>
                </a:solidFill>
                <a:latin typeface="Arial"/>
              </a:rPr>
              <a:t>Amr </a:t>
            </a:r>
            <a:r>
              <a:rPr lang="en-IE" sz="2499" dirty="0" err="1">
                <a:solidFill>
                  <a:srgbClr val="000000"/>
                </a:solidFill>
                <a:latin typeface="Arial"/>
              </a:rPr>
              <a:t>Zeedan</a:t>
            </a:r>
            <a:r>
              <a:rPr lang="en-IE" sz="2499" dirty="0">
                <a:solidFill>
                  <a:srgbClr val="000000"/>
                </a:solidFill>
                <a:latin typeface="Arial"/>
              </a:rPr>
              <a:t>, Khaled Al-</a:t>
            </a:r>
            <a:r>
              <a:rPr lang="en-IE" sz="2499" dirty="0" err="1">
                <a:solidFill>
                  <a:srgbClr val="000000"/>
                </a:solidFill>
                <a:latin typeface="Arial"/>
              </a:rPr>
              <a:t>Fakhroo</a:t>
            </a:r>
            <a:r>
              <a:rPr lang="en-IE" sz="2499" dirty="0">
                <a:solidFill>
                  <a:srgbClr val="000000"/>
                </a:solidFill>
                <a:latin typeface="Arial"/>
              </a:rPr>
              <a:t>, and </a:t>
            </a:r>
            <a:r>
              <a:rPr lang="en-IE" sz="2499" dirty="0" err="1">
                <a:solidFill>
                  <a:srgbClr val="000000"/>
                </a:solidFill>
                <a:latin typeface="Arial"/>
              </a:rPr>
              <a:t>Abdulaziz</a:t>
            </a:r>
            <a:r>
              <a:rPr lang="en-IE" sz="2499" dirty="0">
                <a:solidFill>
                  <a:srgbClr val="000000"/>
                </a:solidFill>
                <a:latin typeface="Arial"/>
              </a:rPr>
              <a:t> </a:t>
            </a:r>
            <a:r>
              <a:rPr lang="en-IE" sz="2499" dirty="0" err="1">
                <a:solidFill>
                  <a:srgbClr val="000000"/>
                </a:solidFill>
                <a:latin typeface="Arial"/>
              </a:rPr>
              <a:t>Barakeh</a:t>
            </a:r>
            <a:r>
              <a:rPr lang="en-IE" sz="2499" dirty="0">
                <a:solidFill>
                  <a:srgbClr val="000000"/>
                </a:solidFill>
                <a:latin typeface="Arial"/>
              </a:rPr>
              <a:t>, “EEG-Based Seizure Detection Using Feed- Forward and LSTM Neural Networks Based on a Neonates Dataset,” OPAL (</a:t>
            </a:r>
            <a:r>
              <a:rPr lang="en-IE" sz="2499" dirty="0" err="1">
                <a:solidFill>
                  <a:srgbClr val="000000"/>
                </a:solidFill>
                <a:latin typeface="Arial"/>
              </a:rPr>
              <a:t>Open@LaTrobe</a:t>
            </a:r>
            <a:r>
              <a:rPr lang="en-IE" sz="2499" dirty="0">
                <a:solidFill>
                  <a:srgbClr val="000000"/>
                </a:solidFill>
                <a:latin typeface="Arial"/>
              </a:rPr>
              <a:t>) (La Trobe University), Sep. 2022, </a:t>
            </a:r>
            <a:r>
              <a:rPr lang="en-IE" sz="2499" dirty="0" err="1">
                <a:solidFill>
                  <a:srgbClr val="000000"/>
                </a:solidFill>
                <a:latin typeface="Arial"/>
              </a:rPr>
              <a:t>doi</a:t>
            </a:r>
            <a:r>
              <a:rPr lang="en-IE" sz="2499" dirty="0">
                <a:solidFill>
                  <a:srgbClr val="000000"/>
                </a:solidFill>
                <a:latin typeface="Arial"/>
              </a:rPr>
              <a:t>: https://</a:t>
            </a:r>
            <a:r>
              <a:rPr lang="en-IE" sz="2499" dirty="0" err="1">
                <a:solidFill>
                  <a:srgbClr val="000000"/>
                </a:solidFill>
                <a:latin typeface="Arial"/>
              </a:rPr>
              <a:t>doi.org</a:t>
            </a:r>
            <a:r>
              <a:rPr lang="en-IE" sz="2499" dirty="0">
                <a:solidFill>
                  <a:srgbClr val="000000"/>
                </a:solidFill>
                <a:latin typeface="Arial"/>
              </a:rPr>
              <a:t>/10.36227/techrxiv.20728411.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9129924" y="4886922"/>
            <a:ext cx="8839200" cy="26204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endParaRPr lang="en-IE" sz="1800" dirty="0">
              <a:effectLst/>
              <a:latin typeface="Times New Roman" panose="02020603050405020304" pitchFamily="18" charset="0"/>
            </a:endParaRPr>
          </a:p>
          <a:p>
            <a:pPr>
              <a:lnSpc>
                <a:spcPts val="3499"/>
              </a:lnSpc>
            </a:pPr>
            <a:r>
              <a:rPr lang="en-IE" sz="2800" dirty="0">
                <a:effectLst/>
              </a:rPr>
              <a:t>[3] </a:t>
            </a:r>
            <a:r>
              <a:rPr lang="en-IE" sz="2499" dirty="0">
                <a:solidFill>
                  <a:srgbClr val="000000"/>
                </a:solidFill>
                <a:latin typeface="Arial"/>
              </a:rPr>
              <a:t>M. </a:t>
            </a:r>
            <a:r>
              <a:rPr lang="en-IE" sz="2499" dirty="0" err="1">
                <a:solidFill>
                  <a:srgbClr val="000000"/>
                </a:solidFill>
                <a:latin typeface="Arial"/>
              </a:rPr>
              <a:t>Bhagubai</a:t>
            </a:r>
            <a:r>
              <a:rPr lang="en-IE" sz="2499" dirty="0">
                <a:solidFill>
                  <a:srgbClr val="000000"/>
                </a:solidFill>
                <a:latin typeface="Arial"/>
              </a:rPr>
              <a:t> et al., “The Power of ECG in Semi-Automated Seizure Detection in Addition to Two-Channel behind-the-Ear EEG,” Bioengineering, vol. 10, no. 4, pp. 491–491, Apr. 2023, </a:t>
            </a:r>
            <a:r>
              <a:rPr lang="en-IE" sz="2499" dirty="0" err="1">
                <a:solidFill>
                  <a:srgbClr val="000000"/>
                </a:solidFill>
                <a:latin typeface="Arial"/>
              </a:rPr>
              <a:t>doi</a:t>
            </a:r>
            <a:r>
              <a:rPr lang="en-IE" sz="2499" dirty="0">
                <a:solidFill>
                  <a:srgbClr val="000000"/>
                </a:solidFill>
                <a:latin typeface="Arial"/>
              </a:rPr>
              <a:t>: https://</a:t>
            </a:r>
            <a:r>
              <a:rPr lang="en-IE" sz="2499" dirty="0" err="1">
                <a:solidFill>
                  <a:srgbClr val="000000"/>
                </a:solidFill>
                <a:latin typeface="Arial"/>
              </a:rPr>
              <a:t>doi.org</a:t>
            </a:r>
            <a:r>
              <a:rPr lang="en-IE" sz="2499" dirty="0">
                <a:solidFill>
                  <a:srgbClr val="000000"/>
                </a:solidFill>
                <a:latin typeface="Arial"/>
              </a:rPr>
              <a:t>/10.3390/bioengineering10040491.</a:t>
            </a:r>
          </a:p>
          <a:p>
            <a:pPr>
              <a:lnSpc>
                <a:spcPts val="3499"/>
              </a:lnSpc>
            </a:pPr>
            <a:endParaRPr lang="en-US" sz="2499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9129924" y="7389529"/>
            <a:ext cx="8474744" cy="23847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endParaRPr lang="en-IE" sz="1800" dirty="0">
              <a:effectLst/>
              <a:latin typeface="Times New Roman" panose="02020603050405020304" pitchFamily="18" charset="0"/>
            </a:endParaRPr>
          </a:p>
          <a:p>
            <a:r>
              <a:rPr lang="en-IE" sz="2800" dirty="0">
                <a:effectLst/>
              </a:rPr>
              <a:t>[4] </a:t>
            </a:r>
            <a:r>
              <a:rPr lang="en-IE" sz="2499" dirty="0">
                <a:solidFill>
                  <a:srgbClr val="000000"/>
                </a:solidFill>
                <a:latin typeface="Arial"/>
              </a:rPr>
              <a:t>G. </a:t>
            </a:r>
            <a:r>
              <a:rPr lang="en-IE" sz="2499" dirty="0" err="1">
                <a:solidFill>
                  <a:srgbClr val="000000"/>
                </a:solidFill>
                <a:latin typeface="Arial"/>
              </a:rPr>
              <a:t>Japaridze</a:t>
            </a:r>
            <a:r>
              <a:rPr lang="en-IE" sz="2499" dirty="0">
                <a:solidFill>
                  <a:srgbClr val="000000"/>
                </a:solidFill>
                <a:latin typeface="Arial"/>
              </a:rPr>
              <a:t> et al., “Automated detection of absence seizures using a wearable electroencephalographic device: a phase 3 validation study and feasibility of automated </a:t>
            </a:r>
            <a:r>
              <a:rPr lang="en-IE" sz="2499" dirty="0" err="1">
                <a:solidFill>
                  <a:srgbClr val="000000"/>
                </a:solidFill>
                <a:latin typeface="Arial"/>
              </a:rPr>
              <a:t>behavioral</a:t>
            </a:r>
            <a:r>
              <a:rPr lang="en-IE" sz="2499" dirty="0">
                <a:solidFill>
                  <a:srgbClr val="000000"/>
                </a:solidFill>
                <a:latin typeface="Arial"/>
              </a:rPr>
              <a:t> testing,” </a:t>
            </a:r>
            <a:r>
              <a:rPr lang="en-IE" sz="2499" dirty="0" err="1">
                <a:solidFill>
                  <a:srgbClr val="000000"/>
                </a:solidFill>
                <a:latin typeface="Arial"/>
              </a:rPr>
              <a:t>Epilepsia</a:t>
            </a:r>
            <a:r>
              <a:rPr lang="en-IE" sz="2499" dirty="0">
                <a:solidFill>
                  <a:srgbClr val="000000"/>
                </a:solidFill>
                <a:latin typeface="Arial"/>
              </a:rPr>
              <a:t>, Mar. 2022, </a:t>
            </a:r>
            <a:r>
              <a:rPr lang="en-IE" sz="2499" dirty="0" err="1">
                <a:solidFill>
                  <a:srgbClr val="000000"/>
                </a:solidFill>
                <a:latin typeface="Arial"/>
              </a:rPr>
              <a:t>doi</a:t>
            </a:r>
            <a:r>
              <a:rPr lang="en-IE" sz="2499" dirty="0">
                <a:solidFill>
                  <a:srgbClr val="000000"/>
                </a:solidFill>
                <a:latin typeface="Arial"/>
              </a:rPr>
              <a:t>: https://</a:t>
            </a:r>
            <a:r>
              <a:rPr lang="en-IE" sz="2499" dirty="0" err="1">
                <a:solidFill>
                  <a:srgbClr val="000000"/>
                </a:solidFill>
                <a:latin typeface="Arial"/>
              </a:rPr>
              <a:t>doi.org</a:t>
            </a:r>
            <a:r>
              <a:rPr lang="en-IE" sz="2499" dirty="0">
                <a:solidFill>
                  <a:srgbClr val="000000"/>
                </a:solidFill>
                <a:latin typeface="Arial"/>
              </a:rPr>
              <a:t>/10.1111/epi.17200.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7468485" y="952500"/>
            <a:ext cx="1155512" cy="10356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539"/>
              </a:lnSpc>
            </a:pPr>
            <a:r>
              <a:rPr lang="en-US" sz="6099" dirty="0">
                <a:solidFill>
                  <a:srgbClr val="65A4CD"/>
                </a:solidFill>
                <a:latin typeface="Nunito Sans Semi-Bold"/>
              </a:rPr>
              <a:t>01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7468485" y="8161070"/>
            <a:ext cx="1155512" cy="10522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539"/>
              </a:lnSpc>
            </a:pPr>
            <a:r>
              <a:rPr lang="en-US" sz="6099" dirty="0">
                <a:solidFill>
                  <a:srgbClr val="65A4CD"/>
                </a:solidFill>
                <a:latin typeface="Nunito Sans Semi-Bold"/>
              </a:rPr>
              <a:t>04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7468485" y="3208377"/>
            <a:ext cx="1155512" cy="10522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539"/>
              </a:lnSpc>
            </a:pPr>
            <a:r>
              <a:rPr lang="en-US" sz="6099" dirty="0">
                <a:solidFill>
                  <a:srgbClr val="65A4CD"/>
                </a:solidFill>
                <a:latin typeface="Nunito Sans"/>
              </a:rPr>
              <a:t>02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7474590" y="5679309"/>
            <a:ext cx="1155512" cy="10522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539"/>
              </a:lnSpc>
            </a:pPr>
            <a:r>
              <a:rPr lang="en-US" sz="6099" dirty="0">
                <a:solidFill>
                  <a:srgbClr val="65A4CD"/>
                </a:solidFill>
                <a:latin typeface="Nunito Sans Semi-Bold"/>
              </a:rPr>
              <a:t>03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-987551"/>
            <a:ext cx="18288000" cy="12262103"/>
            <a:chOff x="0" y="0"/>
            <a:chExt cx="24384000" cy="1634947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50000"/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0" y="8103568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50000"/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5" name="Freeform 5"/>
            <p:cNvSpPr/>
            <p:nvPr/>
          </p:nvSpPr>
          <p:spPr>
            <a:xfrm>
              <a:off x="8107869" y="0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50000"/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6" name="Freeform 6"/>
            <p:cNvSpPr/>
            <p:nvPr/>
          </p:nvSpPr>
          <p:spPr>
            <a:xfrm>
              <a:off x="8107869" y="8103568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50000"/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7" name="Freeform 7"/>
            <p:cNvSpPr/>
            <p:nvPr/>
          </p:nvSpPr>
          <p:spPr>
            <a:xfrm>
              <a:off x="16185542" y="47445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7"/>
                  </a:lnTo>
                  <a:lnTo>
                    <a:pt x="0" y="81984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50000"/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8" name="Freeform 8"/>
            <p:cNvSpPr/>
            <p:nvPr/>
          </p:nvSpPr>
          <p:spPr>
            <a:xfrm>
              <a:off x="16185542" y="8151013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7"/>
                  </a:lnTo>
                  <a:lnTo>
                    <a:pt x="0" y="81984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50000"/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9" name="Freeform 9"/>
          <p:cNvSpPr/>
          <p:nvPr/>
        </p:nvSpPr>
        <p:spPr>
          <a:xfrm>
            <a:off x="8764060" y="2072577"/>
            <a:ext cx="1779577" cy="1161174"/>
          </a:xfrm>
          <a:custGeom>
            <a:avLst/>
            <a:gdLst/>
            <a:ahLst/>
            <a:cxnLst/>
            <a:rect l="l" t="t" r="r" b="b"/>
            <a:pathLst>
              <a:path w="1779577" h="1161174">
                <a:moveTo>
                  <a:pt x="0" y="0"/>
                </a:moveTo>
                <a:lnTo>
                  <a:pt x="1779577" y="0"/>
                </a:lnTo>
                <a:lnTo>
                  <a:pt x="1779577" y="1161174"/>
                </a:lnTo>
                <a:lnTo>
                  <a:pt x="0" y="116117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2586980" y="3954463"/>
            <a:ext cx="13114040" cy="21399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7500"/>
              </a:lnSpc>
            </a:pPr>
            <a:r>
              <a:rPr lang="en-US" sz="12500" dirty="0">
                <a:solidFill>
                  <a:srgbClr val="65A4CD"/>
                </a:solidFill>
                <a:latin typeface="Nunito Sans Heavy"/>
              </a:rPr>
              <a:t>Thank You</a:t>
            </a:r>
          </a:p>
        </p:txBody>
      </p:sp>
      <p:sp>
        <p:nvSpPr>
          <p:cNvPr id="11" name="Freeform 11"/>
          <p:cNvSpPr/>
          <p:nvPr/>
        </p:nvSpPr>
        <p:spPr>
          <a:xfrm flipH="1">
            <a:off x="0" y="8618398"/>
            <a:ext cx="5173960" cy="1668602"/>
          </a:xfrm>
          <a:custGeom>
            <a:avLst/>
            <a:gdLst/>
            <a:ahLst/>
            <a:cxnLst/>
            <a:rect l="l" t="t" r="r" b="b"/>
            <a:pathLst>
              <a:path w="5173960" h="1668602">
                <a:moveTo>
                  <a:pt x="5173960" y="0"/>
                </a:moveTo>
                <a:lnTo>
                  <a:pt x="0" y="0"/>
                </a:lnTo>
                <a:lnTo>
                  <a:pt x="0" y="1668602"/>
                </a:lnTo>
                <a:lnTo>
                  <a:pt x="5173960" y="1668602"/>
                </a:lnTo>
                <a:lnTo>
                  <a:pt x="517396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8083409" y="3524257"/>
            <a:ext cx="3140880" cy="3462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 dirty="0">
                <a:solidFill>
                  <a:srgbClr val="004AAD"/>
                </a:solidFill>
                <a:latin typeface="Nunito Sans"/>
              </a:rPr>
              <a:t>University College Cork</a:t>
            </a:r>
          </a:p>
        </p:txBody>
      </p:sp>
      <p:sp>
        <p:nvSpPr>
          <p:cNvPr id="13" name="Freeform 13"/>
          <p:cNvSpPr/>
          <p:nvPr/>
        </p:nvSpPr>
        <p:spPr>
          <a:xfrm flipV="1">
            <a:off x="13114040" y="0"/>
            <a:ext cx="5173960" cy="1668602"/>
          </a:xfrm>
          <a:custGeom>
            <a:avLst/>
            <a:gdLst/>
            <a:ahLst/>
            <a:cxnLst/>
            <a:rect l="l" t="t" r="r" b="b"/>
            <a:pathLst>
              <a:path w="5173960" h="1668602">
                <a:moveTo>
                  <a:pt x="0" y="1668602"/>
                </a:moveTo>
                <a:lnTo>
                  <a:pt x="5173960" y="1668602"/>
                </a:lnTo>
                <a:lnTo>
                  <a:pt x="5173960" y="0"/>
                </a:lnTo>
                <a:lnTo>
                  <a:pt x="0" y="0"/>
                </a:lnTo>
                <a:lnTo>
                  <a:pt x="0" y="1668602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1422</TotalTime>
  <Words>738</Words>
  <Application>Microsoft Macintosh PowerPoint</Application>
  <PresentationFormat>Custom</PresentationFormat>
  <Paragraphs>99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Calibri</vt:lpstr>
      <vt:lpstr>Nunito Sans</vt:lpstr>
      <vt:lpstr>Nunito Sans Heavy</vt:lpstr>
      <vt:lpstr>Arial</vt:lpstr>
      <vt:lpstr>Libre Baskerville</vt:lpstr>
      <vt:lpstr>Yeseva One</vt:lpstr>
      <vt:lpstr>Nunito Sans Semi-Bold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Grey minimalist business project presentation </dc:title>
  <cp:lastModifiedBy>Deng Sucre</cp:lastModifiedBy>
  <cp:revision>175</cp:revision>
  <dcterms:created xsi:type="dcterms:W3CDTF">2006-08-16T00:00:00Z</dcterms:created>
  <dcterms:modified xsi:type="dcterms:W3CDTF">2024-04-14T19:08:47Z</dcterms:modified>
  <dc:identifier>DAF_p7YEKQg</dc:identifier>
</cp:coreProperties>
</file>