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327" r:id="rId5"/>
    <p:sldId id="328" r:id="rId6"/>
    <p:sldId id="330" r:id="rId7"/>
    <p:sldId id="331" r:id="rId8"/>
    <p:sldId id="329" r:id="rId9"/>
    <p:sldId id="332" r:id="rId10"/>
    <p:sldId id="334" r:id="rId11"/>
    <p:sldId id="335" r:id="rId12"/>
    <p:sldId id="333" r:id="rId13"/>
    <p:sldId id="338" r:id="rId14"/>
    <p:sldId id="337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Superficie, producción y rendimiento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B5348D54-E1B0-4C06-B64C-1EF466EF69AD}">
      <dgm:prSet/>
      <dgm:spPr/>
      <dgm:t>
        <a:bodyPr/>
        <a:lstStyle/>
        <a:p>
          <a:r>
            <a:rPr lang="es-CL" strike="noStrike" dirty="0"/>
            <a:t>Precios semanales a consumidor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/>
      <dgm:spPr/>
      <dgm:t>
        <a:bodyPr/>
        <a:lstStyle/>
        <a:p>
          <a:r>
            <a:rPr lang="es-CL" dirty="0"/>
            <a:t>Precios diarios según variedad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8E01CE8C-3AC0-4851-B335-89F7E4079F6E}">
      <dgm:prSet/>
      <dgm:spPr/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/>
      <dgm:spPr/>
      <dgm:t>
        <a:bodyPr/>
        <a:lstStyle/>
        <a:p>
          <a:r>
            <a:rPr lang="es-CL" dirty="0"/>
            <a:t>Importaciones por país de origen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/>
        </a:p>
      </dgm:t>
    </dgm:pt>
    <dgm:pt modelId="{DD7F3FDF-E3C6-46FD-A5D5-AC5B226150ED}">
      <dgm:prSet/>
      <dgm:spPr/>
      <dgm:t>
        <a:bodyPr/>
        <a:lstStyle/>
        <a:p>
          <a:r>
            <a:rPr lang="es-CL" dirty="0"/>
            <a:t>Empleo 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6E578A6D-D786-4451-A2D7-BCFD36C6A835}">
      <dgm:prSet/>
      <dgm:spPr/>
      <dgm:t>
        <a:bodyPr/>
        <a:lstStyle/>
        <a:p>
          <a:r>
            <a:rPr lang="es-CL" dirty="0"/>
            <a:t>Exportaciones e </a:t>
          </a:r>
          <a:r>
            <a:rPr lang="es-CL" dirty="0" err="1"/>
            <a:t>importanciones</a:t>
          </a:r>
          <a:endParaRPr lang="es-CL" dirty="0"/>
        </a:p>
      </dgm:t>
    </dgm:pt>
    <dgm:pt modelId="{7C0E75F1-B3E9-4FE3-95BB-9064DB7DF58C}" type="parTrans" cxnId="{E2DDAA2D-4C5F-4A68-9CAE-4706A8C9DE79}">
      <dgm:prSet/>
      <dgm:spPr/>
      <dgm:t>
        <a:bodyPr/>
        <a:lstStyle/>
        <a:p>
          <a:endParaRPr lang="es-CL"/>
        </a:p>
      </dgm:t>
    </dgm:pt>
    <dgm:pt modelId="{7CD1F8C2-AC95-4D7C-B027-1995E8E6A952}" type="sibTrans" cxnId="{E2DDAA2D-4C5F-4A68-9CAE-4706A8C9DE79}">
      <dgm:prSet/>
      <dgm:spPr/>
      <dgm:t>
        <a:bodyPr/>
        <a:lstStyle/>
        <a:p>
          <a:endParaRPr lang="es-CL"/>
        </a:p>
      </dgm:t>
    </dgm:pt>
    <dgm:pt modelId="{5F48CA1F-0590-41D4-A180-62B195AB3942}">
      <dgm:prSet/>
      <dgm:spPr/>
      <dgm:t>
        <a:bodyPr/>
        <a:lstStyle/>
        <a:p>
          <a:r>
            <a:rPr lang="es-CL" dirty="0"/>
            <a:t>Ficha técnica</a:t>
          </a:r>
        </a:p>
      </dgm:t>
    </dgm:pt>
    <dgm:pt modelId="{3F2572DC-F90B-4316-A049-BACCFE2ACDD9}" type="parTrans" cxnId="{69838FC3-AC69-4D77-855D-29FFC85E3608}">
      <dgm:prSet/>
      <dgm:spPr/>
      <dgm:t>
        <a:bodyPr/>
        <a:lstStyle/>
        <a:p>
          <a:endParaRPr lang="es-CL"/>
        </a:p>
      </dgm:t>
    </dgm:pt>
    <dgm:pt modelId="{B336945D-101C-4F3F-B73C-0573CEF5EA1E}" type="sibTrans" cxnId="{69838FC3-AC69-4D77-855D-29FFC85E3608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018A185-8D96-49FB-A911-81ABE3C7BF0B}" type="pres">
      <dgm:prSet presAssocID="{C19F8939-12D6-4D80-B492-D0E8E4B59489}" presName="spacer" presStyleCnt="0"/>
      <dgm:spPr/>
    </dgm:pt>
    <dgm:pt modelId="{1947DB31-7668-45E2-B5FA-FBB7BCD4C590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877D0AE-3794-4D26-AE9B-867A37603914}" type="pres">
      <dgm:prSet presAssocID="{97DF087E-F62F-4C1D-BA8A-B3823D2A606B}" presName="spacer" presStyleCnt="0"/>
      <dgm:spPr/>
    </dgm:pt>
    <dgm:pt modelId="{FB224E43-065E-4276-983A-F93683024FA4}" type="pres">
      <dgm:prSet presAssocID="{801A6CBD-0D7B-4B62-9354-DDE4A065FFC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D033E87F-F418-4C2D-A1C8-DB8720D43C59}" type="pres">
      <dgm:prSet presAssocID="{87431CE8-3716-4B68-9674-E9204777D33F}" presName="spacer" presStyleCnt="0"/>
      <dgm:spPr/>
    </dgm:pt>
    <dgm:pt modelId="{3EDD7C56-37EE-47FF-9426-C94BD17FE34C}" type="pres">
      <dgm:prSet presAssocID="{6E578A6D-D786-4451-A2D7-BCFD36C6A83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27EDB38-A0A3-4C5A-B1A7-10097C7E9D62}" type="pres">
      <dgm:prSet presAssocID="{7CD1F8C2-AC95-4D7C-B027-1995E8E6A952}" presName="spacer" presStyleCnt="0"/>
      <dgm:spPr/>
    </dgm:pt>
    <dgm:pt modelId="{9B6AE6F2-027C-43FB-BB68-D62AF6833B58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298F637-3F37-45A8-99BB-4ACB2079B3C8}" type="pres">
      <dgm:prSet presAssocID="{8FDD599B-3938-45DB-AADF-D7EBD5655DC0}" presName="spacer" presStyleCnt="0"/>
      <dgm:spPr/>
    </dgm:pt>
    <dgm:pt modelId="{8B0B02B2-29C6-4ED2-850E-BFF26B8C2406}" type="pres">
      <dgm:prSet presAssocID="{7B3CEDDA-B2D5-4677-B413-CC19F4FBF7F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FE86762-87F0-47F3-93DE-971313B9392B}" type="pres">
      <dgm:prSet presAssocID="{DF2D000A-D2CE-46AE-BE9A-F9CAAD9C915F}" presName="spacer" presStyleCnt="0"/>
      <dgm:spPr/>
    </dgm:pt>
    <dgm:pt modelId="{8459AB4D-2E6F-4C99-8C32-A4F3E944AD2B}" type="pres">
      <dgm:prSet presAssocID="{F2C914AC-4486-4716-8BAF-C026C9042C44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5B8D8EF-214D-4A8F-AD12-A429B575374A}" type="pres">
      <dgm:prSet presAssocID="{FAA63A13-FE80-4BA9-99CB-6C4C857BD98E}" presName="spacer" presStyleCnt="0"/>
      <dgm:spPr/>
    </dgm:pt>
    <dgm:pt modelId="{B631EDAC-EC02-456D-A9E6-E608D96F15DD}" type="pres">
      <dgm:prSet presAssocID="{DD7F3FDF-E3C6-46FD-A5D5-AC5B226150E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CB33C37-360D-4CCA-8E55-0CB62E1F5B5A}" type="pres">
      <dgm:prSet presAssocID="{50F2FB91-A9F4-4974-BDD0-A4CB97211292}" presName="spacer" presStyleCnt="0"/>
      <dgm:spPr/>
    </dgm:pt>
    <dgm:pt modelId="{110AB71C-3DA3-438F-9D52-06FEEED799BE}" type="pres">
      <dgm:prSet presAssocID="{5F48CA1F-0590-41D4-A180-62B195AB394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E2DDAA2D-4C5F-4A68-9CAE-4706A8C9DE79}" srcId="{C2B0BC53-E054-4CCB-9171-C86720FC59DF}" destId="{6E578A6D-D786-4451-A2D7-BCFD36C6A835}" srcOrd="3" destOrd="0" parTransId="{7C0E75F1-B3E9-4FE3-95BB-9064DB7DF58C}" sibTransId="{7CD1F8C2-AC95-4D7C-B027-1995E8E6A952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DF3F6472-A3A4-4761-B040-7CC1BE3DF0D0}" type="presOf" srcId="{801A6CBD-0D7B-4B62-9354-DDE4A065FFC3}" destId="{FB224E43-065E-4276-983A-F93683024FA4}" srcOrd="0" destOrd="0" presId="urn:microsoft.com/office/officeart/2005/8/layout/vList2"/>
    <dgm:cxn modelId="{F13F147C-8DC7-46AC-BFC9-FAFE3C27DC5F}" type="presOf" srcId="{5F48CA1F-0590-41D4-A180-62B195AB3942}" destId="{110AB71C-3DA3-438F-9D52-06FEEED799BE}" srcOrd="0" destOrd="0" presId="urn:microsoft.com/office/officeart/2005/8/layout/vList2"/>
    <dgm:cxn modelId="{52C23F81-39EB-48AB-BE01-5F5F383B63F7}" type="presOf" srcId="{6E578A6D-D786-4451-A2D7-BCFD36C6A835}" destId="{3EDD7C56-37EE-47FF-9426-C94BD17FE34C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47A8509B-92DB-4BD0-B214-33EB31912BAC}" type="presOf" srcId="{7B3CEDDA-B2D5-4677-B413-CC19F4FBF7F9}" destId="{8B0B02B2-29C6-4ED2-850E-BFF26B8C2406}" srcOrd="0" destOrd="0" presId="urn:microsoft.com/office/officeart/2005/8/layout/vList2"/>
    <dgm:cxn modelId="{49DD2C9D-6A2C-4284-847B-E1F496B580FF}" srcId="{C2B0BC53-E054-4CCB-9171-C86720FC59DF}" destId="{801A6CBD-0D7B-4B62-9354-DDE4A065FFC3}" srcOrd="2" destOrd="0" parTransId="{A7755361-DA67-48C1-AEA0-CC91DF98EF0C}" sibTransId="{87431CE8-3716-4B68-9674-E9204777D33F}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69838FC3-AC69-4D77-855D-29FFC85E3608}" srcId="{C2B0BC53-E054-4CCB-9171-C86720FC59DF}" destId="{5F48CA1F-0590-41D4-A180-62B195AB3942}" srcOrd="8" destOrd="0" parTransId="{3F2572DC-F90B-4316-A049-BACCFE2ACDD9}" sibTransId="{B336945D-101C-4F3F-B73C-0573CEF5EA1E}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EE361711-5DEE-4EC8-BF3A-B8A721457083}" type="presParOf" srcId="{9AB1F077-58A6-4DCD-9AEA-D9C1CE2ABBA6}" destId="{48DA24C1-CF9D-4021-9601-7D1D81E17BB0}" srcOrd="0" destOrd="0" presId="urn:microsoft.com/office/officeart/2005/8/layout/vList2"/>
    <dgm:cxn modelId="{CDCBE9FC-6028-4CB5-97BD-30B63B7BFC7E}" type="presParOf" srcId="{9AB1F077-58A6-4DCD-9AEA-D9C1CE2ABBA6}" destId="{E018A185-8D96-49FB-A911-81ABE3C7BF0B}" srcOrd="1" destOrd="0" presId="urn:microsoft.com/office/officeart/2005/8/layout/vList2"/>
    <dgm:cxn modelId="{586EF117-424C-4FFD-9380-F7FFBEECC6DF}" type="presParOf" srcId="{9AB1F077-58A6-4DCD-9AEA-D9C1CE2ABBA6}" destId="{1947DB31-7668-45E2-B5FA-FBB7BCD4C590}" srcOrd="2" destOrd="0" presId="urn:microsoft.com/office/officeart/2005/8/layout/vList2"/>
    <dgm:cxn modelId="{622EBF19-862E-4A89-997E-632398C1E9F5}" type="presParOf" srcId="{9AB1F077-58A6-4DCD-9AEA-D9C1CE2ABBA6}" destId="{D877D0AE-3794-4D26-AE9B-867A37603914}" srcOrd="3" destOrd="0" presId="urn:microsoft.com/office/officeart/2005/8/layout/vList2"/>
    <dgm:cxn modelId="{8CAFAA04-ED2C-44C0-A755-F81445E68213}" type="presParOf" srcId="{9AB1F077-58A6-4DCD-9AEA-D9C1CE2ABBA6}" destId="{FB224E43-065E-4276-983A-F93683024FA4}" srcOrd="4" destOrd="0" presId="urn:microsoft.com/office/officeart/2005/8/layout/vList2"/>
    <dgm:cxn modelId="{50C371C9-57A5-4213-86D8-A102731AD2E1}" type="presParOf" srcId="{9AB1F077-58A6-4DCD-9AEA-D9C1CE2ABBA6}" destId="{D033E87F-F418-4C2D-A1C8-DB8720D43C59}" srcOrd="5" destOrd="0" presId="urn:microsoft.com/office/officeart/2005/8/layout/vList2"/>
    <dgm:cxn modelId="{58DECD11-1DC4-40ED-BD47-2A99CC9336AE}" type="presParOf" srcId="{9AB1F077-58A6-4DCD-9AEA-D9C1CE2ABBA6}" destId="{3EDD7C56-37EE-47FF-9426-C94BD17FE34C}" srcOrd="6" destOrd="0" presId="urn:microsoft.com/office/officeart/2005/8/layout/vList2"/>
    <dgm:cxn modelId="{674AA31D-334D-4D2B-81C5-4CEC49DA37DB}" type="presParOf" srcId="{9AB1F077-58A6-4DCD-9AEA-D9C1CE2ABBA6}" destId="{C27EDB38-A0A3-4C5A-B1A7-10097C7E9D62}" srcOrd="7" destOrd="0" presId="urn:microsoft.com/office/officeart/2005/8/layout/vList2"/>
    <dgm:cxn modelId="{A3C091A5-33F4-4CEF-BC5C-40BBA147C7E9}" type="presParOf" srcId="{9AB1F077-58A6-4DCD-9AEA-D9C1CE2ABBA6}" destId="{9B6AE6F2-027C-43FB-BB68-D62AF6833B58}" srcOrd="8" destOrd="0" presId="urn:microsoft.com/office/officeart/2005/8/layout/vList2"/>
    <dgm:cxn modelId="{EB93B12A-C5F9-4F62-AFCC-A3A47AA28565}" type="presParOf" srcId="{9AB1F077-58A6-4DCD-9AEA-D9C1CE2ABBA6}" destId="{F298F637-3F37-45A8-99BB-4ACB2079B3C8}" srcOrd="9" destOrd="0" presId="urn:microsoft.com/office/officeart/2005/8/layout/vList2"/>
    <dgm:cxn modelId="{12AC5F2A-94E4-434A-8BB3-E5015210D4E1}" type="presParOf" srcId="{9AB1F077-58A6-4DCD-9AEA-D9C1CE2ABBA6}" destId="{8B0B02B2-29C6-4ED2-850E-BFF26B8C2406}" srcOrd="10" destOrd="0" presId="urn:microsoft.com/office/officeart/2005/8/layout/vList2"/>
    <dgm:cxn modelId="{B3E0996B-451E-44E8-909D-197F9FCF7778}" type="presParOf" srcId="{9AB1F077-58A6-4DCD-9AEA-D9C1CE2ABBA6}" destId="{AFE86762-87F0-47F3-93DE-971313B9392B}" srcOrd="11" destOrd="0" presId="urn:microsoft.com/office/officeart/2005/8/layout/vList2"/>
    <dgm:cxn modelId="{CB76B611-85F1-49CA-8C39-67E321C9EB06}" type="presParOf" srcId="{9AB1F077-58A6-4DCD-9AEA-D9C1CE2ABBA6}" destId="{8459AB4D-2E6F-4C99-8C32-A4F3E944AD2B}" srcOrd="12" destOrd="0" presId="urn:microsoft.com/office/officeart/2005/8/layout/vList2"/>
    <dgm:cxn modelId="{36E9F2E6-8C9D-4549-B81E-5A7AF50B590A}" type="presParOf" srcId="{9AB1F077-58A6-4DCD-9AEA-D9C1CE2ABBA6}" destId="{A5B8D8EF-214D-4A8F-AD12-A429B575374A}" srcOrd="13" destOrd="0" presId="urn:microsoft.com/office/officeart/2005/8/layout/vList2"/>
    <dgm:cxn modelId="{78EEDF20-97A2-4F70-9E71-72D654D3B5E9}" type="presParOf" srcId="{9AB1F077-58A6-4DCD-9AEA-D9C1CE2ABBA6}" destId="{B631EDAC-EC02-456D-A9E6-E608D96F15DD}" srcOrd="14" destOrd="0" presId="urn:microsoft.com/office/officeart/2005/8/layout/vList2"/>
    <dgm:cxn modelId="{E3A20AF8-58EA-4841-9386-F43E564CF053}" type="presParOf" srcId="{9AB1F077-58A6-4DCD-9AEA-D9C1CE2ABBA6}" destId="{1CB33C37-360D-4CCA-8E55-0CB62E1F5B5A}" srcOrd="15" destOrd="0" presId="urn:microsoft.com/office/officeart/2005/8/layout/vList2"/>
    <dgm:cxn modelId="{F23C87D0-6FDE-4DE1-911E-43D3803A5CA2}" type="presParOf" srcId="{9AB1F077-58A6-4DCD-9AEA-D9C1CE2ABBA6}" destId="{110AB71C-3DA3-438F-9D52-06FEEED799BE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Ficha</a:t>
          </a:r>
          <a:r>
            <a:rPr lang="es-CL" baseline="0" dirty="0"/>
            <a:t> Técnica</a:t>
          </a:r>
          <a:endParaRPr lang="es-CL" dirty="0"/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/>
      <dgm:spPr/>
      <dgm:t>
        <a:bodyPr/>
        <a:lstStyle/>
        <a:p>
          <a:r>
            <a:rPr lang="es-CL" dirty="0"/>
            <a:t>Superficie, producción y rendimiento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48DA24C1-CF9D-4021-9601-7D1D81E17BB0}" type="pres">
      <dgm:prSet presAssocID="{663C46B4-A275-4A20-9F93-062A0A3826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9987761-3142-4F4D-AB02-120B1C7BDDEE}" type="presOf" srcId="{663C46B4-A275-4A20-9F93-062A0A38263F}" destId="{48DA24C1-CF9D-4021-9601-7D1D81E17BB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E361711-5DEE-4EC8-BF3A-B8A721457083}" type="presParOf" srcId="{9AB1F077-58A6-4DCD-9AEA-D9C1CE2ABBA6}" destId="{48DA24C1-CF9D-4021-9601-7D1D81E17BB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Exportaciones por país de destino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Importanciones por país de origen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8E01CE8C-3AC0-4851-B335-89F7E4079F6E}">
      <dgm:prSet/>
      <dgm:spPr>
        <a:solidFill>
          <a:srgbClr val="00B0F0"/>
        </a:solidFill>
      </dgm:spPr>
      <dgm:t>
        <a:bodyPr/>
        <a:lstStyle/>
        <a:p>
          <a:r>
            <a:rPr lang="es-CL" dirty="0"/>
            <a:t>Exportaciones e </a:t>
          </a:r>
          <a:r>
            <a:rPr lang="es-CL" dirty="0" err="1"/>
            <a:t>importanciones</a:t>
          </a:r>
          <a:endParaRPr lang="es-CL" dirty="0"/>
        </a:p>
        <a:p>
          <a:endParaRPr lang="es-CL" dirty="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1947DB31-7668-45E2-B5FA-FBB7BCD4C590}" type="pres">
      <dgm:prSet presAssocID="{8E01CE8C-3AC0-4851-B335-89F7E4079F6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6B903B-8310-4CAB-99F7-075713AFF0E0}" type="presOf" srcId="{8E01CE8C-3AC0-4851-B335-89F7E4079F6E}" destId="{1947DB31-7668-45E2-B5FA-FBB7BCD4C590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E15FDEBB-AA30-4624-A647-3EE869D0B2C4}" srcId="{C2B0BC53-E054-4CCB-9171-C86720FC59DF}" destId="{8E01CE8C-3AC0-4851-B335-89F7E4079F6E}" srcOrd="0" destOrd="0" parTransId="{3AE9990B-0950-4A50-A722-041AC2115633}" sibTransId="{97DF087E-F62F-4C1D-BA8A-B3823D2A606B}"/>
    <dgm:cxn modelId="{586EF117-424C-4FFD-9380-F7FFBEECC6DF}" type="presParOf" srcId="{9AB1F077-58A6-4DCD-9AEA-D9C1CE2ABBA6}" destId="{1947DB31-7668-45E2-B5FA-FBB7BCD4C5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B5348D54-E1B0-4C06-B64C-1EF466EF69AD}">
      <dgm:prSet/>
      <dgm:spPr>
        <a:solidFill>
          <a:srgbClr val="008000"/>
        </a:solidFill>
      </dgm:spPr>
      <dgm:t>
        <a:bodyPr/>
        <a:lstStyle/>
        <a:p>
          <a:r>
            <a:rPr lang="es-CL" strike="noStrike" dirty="0"/>
            <a:t>Precios semanales a consumidor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B6AE6F2-027C-43FB-BB68-D62AF6833B58}" type="pres">
      <dgm:prSet presAssocID="{B5348D54-E1B0-4C06-B64C-1EF466EF69A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5281414-6031-476A-B763-AB730EC11EF7}" srcId="{C2B0BC53-E054-4CCB-9171-C86720FC59DF}" destId="{B5348D54-E1B0-4C06-B64C-1EF466EF69AD}" srcOrd="0" destOrd="0" parTransId="{6EBE1A1E-5AC9-4D7D-8BEB-EAD9713BBDAC}" sibTransId="{8FDD599B-3938-45DB-AADF-D7EBD5655DC0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6C21A1D6-2C50-4D7D-9722-645644D400BA}" type="presOf" srcId="{B5348D54-E1B0-4C06-B64C-1EF466EF69AD}" destId="{9B6AE6F2-027C-43FB-BB68-D62AF6833B58}" srcOrd="0" destOrd="0" presId="urn:microsoft.com/office/officeart/2005/8/layout/vList2"/>
    <dgm:cxn modelId="{A3C091A5-33F4-4CEF-BC5C-40BBA147C7E9}" type="presParOf" srcId="{9AB1F077-58A6-4DCD-9AEA-D9C1CE2ABBA6}" destId="{9B6AE6F2-027C-43FB-BB68-D62AF6833B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7B3CEDDA-B2D5-4677-B413-CC19F4FBF7F9}">
      <dgm:prSet/>
      <dgm:spPr/>
      <dgm:t>
        <a:bodyPr/>
        <a:lstStyle/>
        <a:p>
          <a:r>
            <a:rPr lang="es-CL" dirty="0"/>
            <a:t>Precios mensuales a consumidor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B0B02B2-29C6-4ED2-850E-BFF26B8C2406}" type="pres">
      <dgm:prSet presAssocID="{7B3CEDDA-B2D5-4677-B413-CC19F4FBF7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15D570-88B8-416A-8A56-5505B656CC1B}" srcId="{C2B0BC53-E054-4CCB-9171-C86720FC59DF}" destId="{7B3CEDDA-B2D5-4677-B413-CC19F4FBF7F9}" srcOrd="0" destOrd="0" parTransId="{CA503591-810B-48E6-A21D-EC06F862F712}" sibTransId="{DF2D000A-D2CE-46AE-BE9A-F9CAAD9C915F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7A8509B-92DB-4BD0-B214-33EB31912BAC}" type="presOf" srcId="{7B3CEDDA-B2D5-4677-B413-CC19F4FBF7F9}" destId="{8B0B02B2-29C6-4ED2-850E-BFF26B8C2406}" srcOrd="0" destOrd="0" presId="urn:microsoft.com/office/officeart/2005/8/layout/vList2"/>
    <dgm:cxn modelId="{12AC5F2A-94E4-434A-8BB3-E5015210D4E1}" type="presParOf" srcId="{9AB1F077-58A6-4DCD-9AEA-D9C1CE2ABBA6}" destId="{8B0B02B2-29C6-4ED2-850E-BFF26B8C24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2C914AC-4486-4716-8BAF-C026C9042C4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L" dirty="0"/>
            <a:t>Precios diarios según variedad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8459AB4D-2E6F-4C99-8C32-A4F3E944AD2B}" type="pres">
      <dgm:prSet presAssocID="{F2C914AC-4486-4716-8BAF-C026C9042C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09D601-8814-4CE2-B410-7164C83EA517}" type="presOf" srcId="{F2C914AC-4486-4716-8BAF-C026C9042C44}" destId="{8459AB4D-2E6F-4C99-8C32-A4F3E944AD2B}" srcOrd="0" destOrd="0" presId="urn:microsoft.com/office/officeart/2005/8/layout/vList2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35E156E6-C669-4F97-8C85-28C995147C42}" srcId="{C2B0BC53-E054-4CCB-9171-C86720FC59DF}" destId="{F2C914AC-4486-4716-8BAF-C026C9042C44}" srcOrd="0" destOrd="0" parTransId="{34BC77F9-698D-4722-AE24-5C9C515E210D}" sibTransId="{FAA63A13-FE80-4BA9-99CB-6C4C857BD98E}"/>
    <dgm:cxn modelId="{CB76B611-85F1-49CA-8C39-67E321C9EB06}" type="presParOf" srcId="{9AB1F077-58A6-4DCD-9AEA-D9C1CE2ABBA6}" destId="{8459AB4D-2E6F-4C99-8C32-A4F3E944AD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DD7F3FDF-E3C6-46FD-A5D5-AC5B226150ED}">
      <dgm:prSet/>
      <dgm:spPr>
        <a:solidFill>
          <a:srgbClr val="FFC000"/>
        </a:solidFill>
      </dgm:spPr>
      <dgm:t>
        <a:bodyPr/>
        <a:lstStyle/>
        <a:p>
          <a:r>
            <a:rPr lang="es-CL" dirty="0"/>
            <a:t>Empleo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/>
        </a:p>
      </dgm:t>
    </dgm:pt>
    <dgm:pt modelId="{9AB1F077-58A6-4DCD-9AEA-D9C1CE2ABBA6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B631EDAC-EC02-456D-A9E6-E608D96F15DD}" type="pres">
      <dgm:prSet presAssocID="{DD7F3FDF-E3C6-46FD-A5D5-AC5B226150ED}" presName="parentText" presStyleLbl="node1" presStyleIdx="0" presStyleCnt="1" custLinFactNeighborX="-4183" custLinFactNeighborY="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0" destOrd="0" parTransId="{4B51D664-04B9-423A-8F7A-8891AC8B71C5}" sibTransId="{50F2FB91-A9F4-4974-BDD0-A4CB97211292}"/>
    <dgm:cxn modelId="{0F5E1D94-0A37-4C3A-B676-AE2310AC55AE}" type="presOf" srcId="{C2B0BC53-E054-4CCB-9171-C86720FC59DF}" destId="{9AB1F077-58A6-4DCD-9AEA-D9C1CE2ABBA6}" srcOrd="0" destOrd="0" presId="urn:microsoft.com/office/officeart/2005/8/layout/vList2"/>
    <dgm:cxn modelId="{4A484A97-20C7-4F9A-8C2A-21E1001F2806}" type="presOf" srcId="{DD7F3FDF-E3C6-46FD-A5D5-AC5B226150ED}" destId="{B631EDAC-EC02-456D-A9E6-E608D96F15DD}" srcOrd="0" destOrd="0" presId="urn:microsoft.com/office/officeart/2005/8/layout/vList2"/>
    <dgm:cxn modelId="{78EEDF20-97A2-4F70-9E71-72D654D3B5E9}" type="presParOf" srcId="{9AB1F077-58A6-4DCD-9AEA-D9C1CE2ABBA6}" destId="{B631EDAC-EC02-456D-A9E6-E608D96F15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32325"/>
          <a:ext cx="3812299" cy="287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Superficie, producción y rendimiento </a:t>
          </a:r>
        </a:p>
      </dsp:txBody>
      <dsp:txXfrm>
        <a:off x="14050" y="46375"/>
        <a:ext cx="3784199" cy="259719"/>
      </dsp:txXfrm>
    </dsp:sp>
    <dsp:sp modelId="{1947DB31-7668-45E2-B5FA-FBB7BCD4C590}">
      <dsp:nvSpPr>
        <dsp:cNvPr id="0" name=""/>
        <dsp:cNvSpPr/>
      </dsp:nvSpPr>
      <dsp:spPr>
        <a:xfrm>
          <a:off x="0" y="354705"/>
          <a:ext cx="3812299" cy="2878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</a:t>
          </a:r>
        </a:p>
      </dsp:txBody>
      <dsp:txXfrm>
        <a:off x="14050" y="368755"/>
        <a:ext cx="3784199" cy="259719"/>
      </dsp:txXfrm>
    </dsp:sp>
    <dsp:sp modelId="{FB224E43-065E-4276-983A-F93683024FA4}">
      <dsp:nvSpPr>
        <dsp:cNvPr id="0" name=""/>
        <dsp:cNvSpPr/>
      </dsp:nvSpPr>
      <dsp:spPr>
        <a:xfrm>
          <a:off x="0" y="677085"/>
          <a:ext cx="3812299" cy="2878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Importaciones por país de origen </a:t>
          </a:r>
        </a:p>
      </dsp:txBody>
      <dsp:txXfrm>
        <a:off x="14050" y="691135"/>
        <a:ext cx="3784199" cy="259719"/>
      </dsp:txXfrm>
    </dsp:sp>
    <dsp:sp modelId="{3EDD7C56-37EE-47FF-9426-C94BD17FE34C}">
      <dsp:nvSpPr>
        <dsp:cNvPr id="0" name=""/>
        <dsp:cNvSpPr/>
      </dsp:nvSpPr>
      <dsp:spPr>
        <a:xfrm>
          <a:off x="0" y="999465"/>
          <a:ext cx="3812299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e </a:t>
          </a:r>
          <a:r>
            <a:rPr lang="es-CL" sz="1200" kern="1200" dirty="0" err="1"/>
            <a:t>importanciones</a:t>
          </a:r>
          <a:endParaRPr lang="es-CL" sz="1200" kern="1200" dirty="0"/>
        </a:p>
      </dsp:txBody>
      <dsp:txXfrm>
        <a:off x="14050" y="1013515"/>
        <a:ext cx="3784199" cy="259719"/>
      </dsp:txXfrm>
    </dsp:sp>
    <dsp:sp modelId="{9B6AE6F2-027C-43FB-BB68-D62AF6833B58}">
      <dsp:nvSpPr>
        <dsp:cNvPr id="0" name=""/>
        <dsp:cNvSpPr/>
      </dsp:nvSpPr>
      <dsp:spPr>
        <a:xfrm>
          <a:off x="0" y="1321845"/>
          <a:ext cx="3812299" cy="2878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strike="noStrike" kern="1200" dirty="0"/>
            <a:t>Precios semanales a consumidor</a:t>
          </a:r>
        </a:p>
      </dsp:txBody>
      <dsp:txXfrm>
        <a:off x="14050" y="1335895"/>
        <a:ext cx="3784199" cy="259719"/>
      </dsp:txXfrm>
    </dsp:sp>
    <dsp:sp modelId="{8B0B02B2-29C6-4ED2-850E-BFF26B8C2406}">
      <dsp:nvSpPr>
        <dsp:cNvPr id="0" name=""/>
        <dsp:cNvSpPr/>
      </dsp:nvSpPr>
      <dsp:spPr>
        <a:xfrm>
          <a:off x="0" y="1644225"/>
          <a:ext cx="3812299" cy="287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mensuales a consumidor </a:t>
          </a:r>
        </a:p>
      </dsp:txBody>
      <dsp:txXfrm>
        <a:off x="14050" y="1658275"/>
        <a:ext cx="3784199" cy="259719"/>
      </dsp:txXfrm>
    </dsp:sp>
    <dsp:sp modelId="{8459AB4D-2E6F-4C99-8C32-A4F3E944AD2B}">
      <dsp:nvSpPr>
        <dsp:cNvPr id="0" name=""/>
        <dsp:cNvSpPr/>
      </dsp:nvSpPr>
      <dsp:spPr>
        <a:xfrm>
          <a:off x="0" y="1966605"/>
          <a:ext cx="3812299" cy="2878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diarios según variedad</a:t>
          </a:r>
        </a:p>
      </dsp:txBody>
      <dsp:txXfrm>
        <a:off x="14050" y="1980655"/>
        <a:ext cx="3784199" cy="259719"/>
      </dsp:txXfrm>
    </dsp:sp>
    <dsp:sp modelId="{B631EDAC-EC02-456D-A9E6-E608D96F15DD}">
      <dsp:nvSpPr>
        <dsp:cNvPr id="0" name=""/>
        <dsp:cNvSpPr/>
      </dsp:nvSpPr>
      <dsp:spPr>
        <a:xfrm>
          <a:off x="0" y="2288985"/>
          <a:ext cx="3812299" cy="2878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 </a:t>
          </a:r>
        </a:p>
      </dsp:txBody>
      <dsp:txXfrm>
        <a:off x="14050" y="2303035"/>
        <a:ext cx="3784199" cy="259719"/>
      </dsp:txXfrm>
    </dsp:sp>
    <dsp:sp modelId="{110AB71C-3DA3-438F-9D52-06FEEED799BE}">
      <dsp:nvSpPr>
        <dsp:cNvPr id="0" name=""/>
        <dsp:cNvSpPr/>
      </dsp:nvSpPr>
      <dsp:spPr>
        <a:xfrm>
          <a:off x="0" y="2611364"/>
          <a:ext cx="3812299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Ficha técnica</a:t>
          </a:r>
        </a:p>
      </dsp:txBody>
      <dsp:txXfrm>
        <a:off x="14050" y="2625414"/>
        <a:ext cx="3784199" cy="2597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172905"/>
          <a:ext cx="3812299" cy="258570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Ficha</a:t>
          </a:r>
          <a:r>
            <a:rPr lang="es-CL" sz="6500" kern="1200" baseline="0" dirty="0"/>
            <a:t> Técnica</a:t>
          </a:r>
          <a:endParaRPr lang="es-CL" sz="6500" kern="1200" dirty="0"/>
        </a:p>
      </dsp:txBody>
      <dsp:txXfrm>
        <a:off x="126223" y="299128"/>
        <a:ext cx="3559853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24C1-CF9D-4021-9601-7D1D81E17BB0}">
      <dsp:nvSpPr>
        <dsp:cNvPr id="0" name=""/>
        <dsp:cNvSpPr/>
      </dsp:nvSpPr>
      <dsp:spPr>
        <a:xfrm>
          <a:off x="0" y="173489"/>
          <a:ext cx="3812299" cy="25845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700" kern="1200" dirty="0"/>
            <a:t>Superficie, producción y rendimiento </a:t>
          </a:r>
        </a:p>
      </dsp:txBody>
      <dsp:txXfrm>
        <a:off x="126166" y="299655"/>
        <a:ext cx="3559967" cy="2332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255974"/>
          <a:ext cx="3812299" cy="241956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Exportaciones por país de destino</a:t>
          </a:r>
        </a:p>
      </dsp:txBody>
      <dsp:txXfrm>
        <a:off x="118113" y="374087"/>
        <a:ext cx="3576073" cy="2183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365954"/>
          <a:ext cx="3812299" cy="2199600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Importanciones por país de origen</a:t>
          </a:r>
        </a:p>
      </dsp:txBody>
      <dsp:txXfrm>
        <a:off x="107376" y="473330"/>
        <a:ext cx="3597547" cy="198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7DB31-7668-45E2-B5FA-FBB7BCD4C590}">
      <dsp:nvSpPr>
        <dsp:cNvPr id="0" name=""/>
        <dsp:cNvSpPr/>
      </dsp:nvSpPr>
      <dsp:spPr>
        <a:xfrm>
          <a:off x="0" y="256560"/>
          <a:ext cx="3812299" cy="241839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900" kern="1200" dirty="0"/>
            <a:t>Exportaciones e </a:t>
          </a:r>
          <a:r>
            <a:rPr lang="es-CL" sz="3900" kern="1200" dirty="0" err="1"/>
            <a:t>importanciones</a:t>
          </a:r>
          <a:endParaRPr lang="es-CL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900" kern="1200" dirty="0"/>
        </a:p>
      </dsp:txBody>
      <dsp:txXfrm>
        <a:off x="118056" y="374616"/>
        <a:ext cx="3576187" cy="2182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E6F2-027C-43FB-BB68-D62AF6833B58}">
      <dsp:nvSpPr>
        <dsp:cNvPr id="0" name=""/>
        <dsp:cNvSpPr/>
      </dsp:nvSpPr>
      <dsp:spPr>
        <a:xfrm>
          <a:off x="0" y="118500"/>
          <a:ext cx="3812299" cy="2694510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strike="noStrike" kern="1200" dirty="0"/>
            <a:t>Precios semanales a consumidor</a:t>
          </a:r>
        </a:p>
      </dsp:txBody>
      <dsp:txXfrm>
        <a:off x="131535" y="250035"/>
        <a:ext cx="3549229" cy="243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02B2-29C6-4ED2-850E-BFF26B8C2406}">
      <dsp:nvSpPr>
        <dsp:cNvPr id="0" name=""/>
        <dsp:cNvSpPr/>
      </dsp:nvSpPr>
      <dsp:spPr>
        <a:xfrm>
          <a:off x="0" y="118500"/>
          <a:ext cx="3812299" cy="26945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900" kern="1200" dirty="0"/>
            <a:t>Precios mensuales a consumidor </a:t>
          </a:r>
        </a:p>
      </dsp:txBody>
      <dsp:txXfrm>
        <a:off x="131535" y="250035"/>
        <a:ext cx="3549229" cy="243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9AB4D-2E6F-4C99-8C32-A4F3E944AD2B}">
      <dsp:nvSpPr>
        <dsp:cNvPr id="0" name=""/>
        <dsp:cNvSpPr/>
      </dsp:nvSpPr>
      <dsp:spPr>
        <a:xfrm>
          <a:off x="0" y="200985"/>
          <a:ext cx="3812299" cy="2529540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600" kern="1200" dirty="0"/>
            <a:t>Precios diarios según variedad</a:t>
          </a:r>
        </a:p>
      </dsp:txBody>
      <dsp:txXfrm>
        <a:off x="123482" y="324467"/>
        <a:ext cx="3565335" cy="22825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EDAC-EC02-456D-A9E6-E608D96F15DD}">
      <dsp:nvSpPr>
        <dsp:cNvPr id="0" name=""/>
        <dsp:cNvSpPr/>
      </dsp:nvSpPr>
      <dsp:spPr>
        <a:xfrm>
          <a:off x="0" y="687411"/>
          <a:ext cx="3812299" cy="1559025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Empleo</a:t>
          </a:r>
        </a:p>
      </dsp:txBody>
      <dsp:txXfrm>
        <a:off x="76105" y="763516"/>
        <a:ext cx="366008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11-12-2020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.inia.cl/medios/biblioteca/boletines/NR39137.pdf" TargetMode="External"/><Relationship Id="rId2" Type="http://schemas.openxmlformats.org/officeDocument/2006/relationships/hyperlink" Target="https://www.inia.cl/wp-content/uploads/ManualesdeProduccion/10%20Manual%20Pap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426" y="914400"/>
            <a:ext cx="5318452" cy="3776869"/>
          </a:xfrm>
        </p:spPr>
        <p:txBody>
          <a:bodyPr>
            <a:normAutofit/>
          </a:bodyPr>
          <a:lstStyle/>
          <a:p>
            <a:r>
              <a:rPr lang="es-CL" sz="8000" dirty="0"/>
              <a:t>AGROSTAT</a:t>
            </a:r>
            <a:br>
              <a:rPr lang="es-CL" sz="8000" dirty="0"/>
            </a:br>
            <a:r>
              <a:rPr lang="es-CL" sz="4000" dirty="0"/>
              <a:t>CULTIVO DE PAPA</a:t>
            </a:r>
            <a:br>
              <a:rPr lang="es-CL" sz="4000" dirty="0"/>
            </a:br>
            <a:r>
              <a:rPr lang="es-CL" sz="4000" dirty="0"/>
              <a:t> </a:t>
            </a:r>
            <a:r>
              <a:rPr lang="es-CL" sz="2000" i="1" dirty="0"/>
              <a:t>(</a:t>
            </a:r>
            <a:r>
              <a:rPr lang="es-CL" sz="2000" i="1" dirty="0" err="1"/>
              <a:t>Solanum</a:t>
            </a:r>
            <a:r>
              <a:rPr lang="es-CL" sz="2000" i="1" dirty="0"/>
              <a:t> </a:t>
            </a:r>
            <a:r>
              <a:rPr lang="es-CL" sz="2000" i="1" dirty="0" err="1"/>
              <a:t>tuberosum</a:t>
            </a:r>
            <a:r>
              <a:rPr lang="es-CL" sz="2000" i="1" dirty="0"/>
              <a:t>)</a:t>
            </a:r>
            <a:r>
              <a:rPr lang="es-CL" sz="2000" dirty="0"/>
              <a:t> </a:t>
            </a:r>
            <a:br>
              <a:rPr lang="es-CL" sz="2000" dirty="0"/>
            </a:br>
            <a:br>
              <a:rPr lang="es-CL" sz="4000" dirty="0"/>
            </a:br>
            <a:endParaRPr lang="es-CL" sz="31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DATA AGRO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2042916"/>
            <a:ext cx="424124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Los precios diarios contienen la diferenciación según variedad.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precio según variedad</a:t>
            </a:r>
          </a:p>
          <a:p>
            <a:pPr>
              <a:spcAft>
                <a:spcPts val="600"/>
              </a:spcAft>
            </a:pPr>
            <a:r>
              <a:rPr lang="es-CL" dirty="0"/>
              <a:t>Comparar el precio de las principales variedades en el mercado por región y mercado mayorista</a:t>
            </a:r>
          </a:p>
          <a:p>
            <a:pPr>
              <a:spcAft>
                <a:spcPts val="600"/>
              </a:spcAft>
            </a:pPr>
            <a:r>
              <a:rPr lang="es-CL" dirty="0"/>
              <a:t>La fecha de la semana corresponde a la fecha del día viernes de cada semana.</a:t>
            </a:r>
          </a:p>
          <a:p>
            <a:pPr>
              <a:spcAft>
                <a:spcPts val="600"/>
              </a:spcAft>
            </a:pPr>
            <a:r>
              <a:rPr lang="es-CL" dirty="0"/>
              <a:t>Ej.</a:t>
            </a:r>
          </a:p>
          <a:p>
            <a:pPr>
              <a:spcAft>
                <a:spcPts val="600"/>
              </a:spcAft>
            </a:pPr>
            <a:r>
              <a:rPr lang="es-CL" dirty="0"/>
              <a:t>11-12-2020 corresponde a la semana entre el 7 de diciembre y el 11 de diciembre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55956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4245149-D543-4279-B35E-39617D3C0DE2}"/>
              </a:ext>
            </a:extLst>
          </p:cNvPr>
          <p:cNvSpPr txBox="1"/>
          <p:nvPr/>
        </p:nvSpPr>
        <p:spPr>
          <a:xfrm>
            <a:off x="7644161" y="5580740"/>
            <a:ext cx="324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Precio_dia_punto_venta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69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40401" y="2922755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Aquí resaltar el número de empleados y empresas vinculados a cultivo de papa por región y comuna.</a:t>
            </a:r>
          </a:p>
          <a:p>
            <a:pPr>
              <a:spcAft>
                <a:spcPts val="600"/>
              </a:spcAft>
            </a:pPr>
            <a:r>
              <a:rPr lang="es-CL" dirty="0"/>
              <a:t>Solo está el 2018 y 2019 (para comparar)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85887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ED2828B-B1C3-4662-9B95-22CB2F9DD4FB}"/>
              </a:ext>
            </a:extLst>
          </p:cNvPr>
          <p:cNvSpPr txBox="1"/>
          <p:nvPr/>
        </p:nvSpPr>
        <p:spPr>
          <a:xfrm>
            <a:off x="6812988" y="5590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Empleo_empresas_comuna_2018_2019</a:t>
            </a:r>
          </a:p>
        </p:txBody>
      </p:sp>
    </p:spTree>
    <p:extLst>
      <p:ext uri="{BB962C8B-B14F-4D97-AF65-F5344CB8AC3E}">
        <p14:creationId xmlns:p14="http://schemas.microsoft.com/office/powerpoint/2010/main" val="194027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Agregar ficha técnica que está en Excel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125506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38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9306E-8773-4B1E-BA8F-AF71AD1A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Textos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glosario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C46E11-45DE-4986-BCB2-1B6591E6779C}"/>
              </a:ext>
            </a:extLst>
          </p:cNvPr>
          <p:cNvSpPr txBox="1"/>
          <p:nvPr/>
        </p:nvSpPr>
        <p:spPr>
          <a:xfrm>
            <a:off x="7815726" y="3199344"/>
            <a:ext cx="3016259" cy="73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Glosario_papa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5B04AB5-3E27-4975-B856-F4AF3796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es-ES" dirty="0"/>
              <a:t>En Chile se cultivan sobre 40.000 ha de papa al año en 11 regiones de país. Las principales regiones productoras corresponden a La Araucanía y Los Lagos.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787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9306E-8773-4B1E-BA8F-AF71AD1A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Agregar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links de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importacia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C46E11-45DE-4986-BCB2-1B6591E6779C}"/>
              </a:ext>
            </a:extLst>
          </p:cNvPr>
          <p:cNvSpPr txBox="1"/>
          <p:nvPr/>
        </p:nvSpPr>
        <p:spPr>
          <a:xfrm>
            <a:off x="7566016" y="3083622"/>
            <a:ext cx="3812299" cy="293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Tabla: Link_importantes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C2E1A7A-2981-4B00-90D7-6D3D37A0E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44802"/>
              </p:ext>
            </p:extLst>
          </p:nvPr>
        </p:nvGraphicFramePr>
        <p:xfrm>
          <a:off x="1488520" y="2924919"/>
          <a:ext cx="4021735" cy="1727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006">
                  <a:extLst>
                    <a:ext uri="{9D8B030D-6E8A-4147-A177-3AD203B41FA5}">
                      <a16:colId xmlns:a16="http://schemas.microsoft.com/office/drawing/2014/main" val="2161100059"/>
                    </a:ext>
                  </a:extLst>
                </a:gridCol>
                <a:gridCol w="1572819">
                  <a:extLst>
                    <a:ext uri="{9D8B030D-6E8A-4147-A177-3AD203B41FA5}">
                      <a16:colId xmlns:a16="http://schemas.microsoft.com/office/drawing/2014/main" val="3931057991"/>
                    </a:ext>
                  </a:extLst>
                </a:gridCol>
                <a:gridCol w="1757910">
                  <a:extLst>
                    <a:ext uri="{9D8B030D-6E8A-4147-A177-3AD203B41FA5}">
                      <a16:colId xmlns:a16="http://schemas.microsoft.com/office/drawing/2014/main" val="1430080059"/>
                    </a:ext>
                  </a:extLst>
                </a:gridCol>
              </a:tblGrid>
              <a:tr h="19357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Isntitución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Link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4629961"/>
                  </a:ext>
                </a:extLst>
              </a:tr>
              <a:tr h="511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INIA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Catálogo de Variedades Papa (Solanum Tuberosum L.)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</a:rPr>
                        <a:t>semillas_reg_var_papas.pdf (sag.cl)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2787922"/>
                  </a:ext>
                </a:extLst>
              </a:tr>
              <a:tr h="35248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SAG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Manual del cultivo de la papa en Chile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  <a:hlinkClick r:id="rId2"/>
                        </a:rPr>
                        <a:t>10 Manual Papa.pdf (inia.cl)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334168"/>
                  </a:ext>
                </a:extLst>
              </a:tr>
              <a:tr h="670299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INIA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Antecedentes técnicos para el cultivo de la papa (Solanum tuberosum l.) en la región de Aysén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sng" strike="noStrike">
                          <a:effectLst/>
                          <a:hlinkClick r:id="rId3"/>
                        </a:rPr>
                        <a:t>NR39137.pdf (inia.cl)</a:t>
                      </a:r>
                      <a:endParaRPr lang="es-CL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097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D7366C7-303F-4D64-A05D-9674BC4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73" y="3311465"/>
            <a:ext cx="6821424" cy="27537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10819" y="3983593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>
            <a:off x="8185142" y="1190624"/>
            <a:ext cx="1511308" cy="71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Inicio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16132" y="316362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Este producto contiene información de los boletines mensuales, semanales y diarios desarrollados por ODEPA e información anual del </a:t>
            </a:r>
            <a:r>
              <a:rPr lang="es-CL" dirty="0" err="1"/>
              <a:t>Sii</a:t>
            </a:r>
            <a:r>
              <a:rPr lang="es-CL" dirty="0"/>
              <a:t>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25380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36090" y="1563503"/>
            <a:ext cx="55808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Evolución de superficie producción y rendimiento histórico de papa por región.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permitan comparar (de líneas como el de abajo) superficie y rendimiento y diferentes regiones (regiones, producción, superficie y rendimiento serían los filtros.</a:t>
            </a:r>
          </a:p>
          <a:p>
            <a:pPr>
              <a:spcAft>
                <a:spcPts val="600"/>
              </a:spcAft>
            </a:pPr>
            <a:r>
              <a:rPr lang="es-CL" dirty="0"/>
              <a:t>Incluir mapita de Chile (con densidad de colores en regiones según superficie de papas) y el gráfico de torta de regiones</a:t>
            </a:r>
          </a:p>
          <a:p>
            <a:pPr>
              <a:spcAft>
                <a:spcPts val="600"/>
              </a:spcAft>
            </a:pP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79698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FEE2B021-5907-491C-BC88-BECA24F06238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Superficie_prod_rdto_pb_2003_2020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FD18C2-B5B7-440A-8BB1-5D603F0DF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11" y="4475428"/>
            <a:ext cx="3303635" cy="17447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8B97BF-3A23-4D2C-8B6C-FCE479A37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615" y="4332490"/>
            <a:ext cx="3119074" cy="17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8" y="2175851"/>
            <a:ext cx="42412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8  o 7  productos que se exportan.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destino.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exporte.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23033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Exportaciones_2015_2020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20426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2300341"/>
            <a:ext cx="42412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Se deben incluir los  o 7  productos que se importan.</a:t>
            </a:r>
          </a:p>
          <a:p>
            <a:pPr>
              <a:spcAft>
                <a:spcPts val="600"/>
              </a:spcAft>
            </a:pPr>
            <a:r>
              <a:rPr lang="es-CL" dirty="0"/>
              <a:t>Gráficos que muestren los volúmenes según producto y gráficos que muestren los volúmenes según país de origen.</a:t>
            </a:r>
          </a:p>
          <a:p>
            <a:pPr>
              <a:spcAft>
                <a:spcPts val="600"/>
              </a:spcAft>
            </a:pPr>
            <a:r>
              <a:rPr lang="es-CL" dirty="0"/>
              <a:t>Compara precio/Kg según sea el producto de papa que se importe.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749629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Importaciones_2015_2020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417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404179" y="3150097"/>
            <a:ext cx="424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Comparar volúmenes y precios de exportaciones e importaciones para cada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231975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C3AED58-2A29-41D7-AF39-21595E45516B}"/>
              </a:ext>
            </a:extLst>
          </p:cNvPr>
          <p:cNvSpPr txBox="1"/>
          <p:nvPr/>
        </p:nvSpPr>
        <p:spPr>
          <a:xfrm>
            <a:off x="7183138" y="5707890"/>
            <a:ext cx="4304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Importaciones_2015_2020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3A225A-58B4-4462-916B-D7353E81DCE1}"/>
              </a:ext>
            </a:extLst>
          </p:cNvPr>
          <p:cNvSpPr txBox="1"/>
          <p:nvPr/>
        </p:nvSpPr>
        <p:spPr>
          <a:xfrm>
            <a:off x="7183138" y="60772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Tabla: Exportaciones_2015_2020</a:t>
            </a:r>
          </a:p>
        </p:txBody>
      </p:sp>
    </p:spTree>
    <p:extLst>
      <p:ext uri="{BB962C8B-B14F-4D97-AF65-F5344CB8AC3E}">
        <p14:creationId xmlns:p14="http://schemas.microsoft.com/office/powerpoint/2010/main" val="18916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684228" y="1517980"/>
            <a:ext cx="549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semanas a partir de julio del 2020 a la fecha. La fecha corresponde al viernes de cada semana donde se emite el boletín semanal)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779044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59E4CD85-6CEA-4274-A25F-124C340125C7}"/>
              </a:ext>
            </a:extLst>
          </p:cNvPr>
          <p:cNvSpPr txBox="1"/>
          <p:nvPr/>
        </p:nvSpPr>
        <p:spPr>
          <a:xfrm>
            <a:off x="751353" y="2972846"/>
            <a:ext cx="51355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Precios semanas a partir de julio del 2020 a la fecha. </a:t>
            </a:r>
          </a:p>
          <a:p>
            <a:pPr>
              <a:spcAft>
                <a:spcPts val="600"/>
              </a:spcAft>
            </a:pPr>
            <a:r>
              <a:rPr lang="es-CL" dirty="0"/>
              <a:t>Presentar gráfico comparativo según punto de venta.</a:t>
            </a:r>
          </a:p>
          <a:p>
            <a:pPr>
              <a:spcAft>
                <a:spcPts val="600"/>
              </a:spcAft>
            </a:pPr>
            <a:r>
              <a:rPr lang="es-CL" dirty="0"/>
              <a:t>Presentar mapa según precio por región (degradado de color de más caro a más barato)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530AF2-874D-4B87-8A97-7133C0A3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80" y="4514413"/>
            <a:ext cx="5796555" cy="197040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2633A66-49E5-42D6-8D91-7D518B9CB4D5}"/>
              </a:ext>
            </a:extLst>
          </p:cNvPr>
          <p:cNvSpPr txBox="1"/>
          <p:nvPr/>
        </p:nvSpPr>
        <p:spPr>
          <a:xfrm>
            <a:off x="7753350" y="5701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</a:t>
            </a:r>
            <a:r>
              <a:rPr lang="es-CL" dirty="0" err="1"/>
              <a:t>Precio_semana_puntoventa_region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51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98380" y="1881064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Precio históricos mensuales que permiten la comparación de costo de papa por región y mes (están a partir del 2014 pero se pueden incluir año anteriores)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598380" y="473247"/>
            <a:ext cx="3484882" cy="907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AGROSTAT</a:t>
            </a:r>
          </a:p>
          <a:p>
            <a:pPr>
              <a:spcAft>
                <a:spcPts val="600"/>
              </a:spcAft>
            </a:pPr>
            <a:r>
              <a:rPr lang="pt-BR" sz="1600" b="1" dirty="0">
                <a:solidFill>
                  <a:schemeClr val="bg1"/>
                </a:solidFill>
              </a:rPr>
              <a:t>CULTIVO DE PAPA CHILE</a:t>
            </a:r>
            <a:br>
              <a:rPr lang="pt-BR" sz="1600" b="1" dirty="0">
                <a:solidFill>
                  <a:schemeClr val="bg1"/>
                </a:solidFill>
              </a:rPr>
            </a:br>
            <a:r>
              <a:rPr lang="pt-BR" sz="1600" b="1" dirty="0">
                <a:solidFill>
                  <a:schemeClr val="bg1"/>
                </a:solidFill>
              </a:rPr>
              <a:t>(</a:t>
            </a:r>
            <a:r>
              <a:rPr lang="pt-BR" sz="1600" b="1" dirty="0" err="1">
                <a:solidFill>
                  <a:schemeClr val="bg1"/>
                </a:solidFill>
              </a:rPr>
              <a:t>Solanum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tuberosum</a:t>
            </a:r>
            <a:r>
              <a:rPr lang="pt-BR" sz="1600" b="1" dirty="0">
                <a:solidFill>
                  <a:schemeClr val="bg1"/>
                </a:solidFill>
              </a:rPr>
              <a:t>)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038322"/>
              </p:ext>
            </p:extLst>
          </p:nvPr>
        </p:nvGraphicFramePr>
        <p:xfrm>
          <a:off x="7566017" y="2499017"/>
          <a:ext cx="3812299" cy="293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15613C1-A5A9-4780-A96D-EA8A571C83DE}"/>
              </a:ext>
            </a:extLst>
          </p:cNvPr>
          <p:cNvSpPr txBox="1"/>
          <p:nvPr/>
        </p:nvSpPr>
        <p:spPr>
          <a:xfrm>
            <a:off x="6991350" y="5673643"/>
            <a:ext cx="446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Tabla: Precio_mes_puntoventa_2014_2020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B254EC-4368-483E-B5B7-315EC5628C3A}"/>
              </a:ext>
            </a:extLst>
          </p:cNvPr>
          <p:cNvSpPr txBox="1"/>
          <p:nvPr/>
        </p:nvSpPr>
        <p:spPr>
          <a:xfrm>
            <a:off x="519390" y="3491990"/>
            <a:ext cx="42412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Gráficos de evolución de precio de la papa a lo largo de año. </a:t>
            </a:r>
          </a:p>
          <a:p>
            <a:pPr>
              <a:spcAft>
                <a:spcPts val="600"/>
              </a:spcAft>
            </a:pPr>
            <a:r>
              <a:rPr lang="es-CL" dirty="0"/>
              <a:t>Filtro por regiones y puntos de venta y años</a:t>
            </a:r>
          </a:p>
        </p:txBody>
      </p:sp>
    </p:spTree>
    <p:extLst>
      <p:ext uri="{BB962C8B-B14F-4D97-AF65-F5344CB8AC3E}">
        <p14:creationId xmlns:p14="http://schemas.microsoft.com/office/powerpoint/2010/main" val="716102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769</Words>
  <Application>Microsoft Office PowerPoint</Application>
  <PresentationFormat>Panorámica</PresentationFormat>
  <Paragraphs>96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AGROSTAT CULTIVO DE PAPA  (Solanum tuberosum)   </vt:lpstr>
      <vt:lpstr>Bases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Textos y glosario</vt:lpstr>
      <vt:lpstr>Agregar links de importacia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AGROSTAT CULTIVO DE PAPA  (Solanum tuberosum)</dc:title>
  <dc:creator>Claudia Garrido</dc:creator>
  <cp:lastModifiedBy>Claudia Garrido</cp:lastModifiedBy>
  <cp:revision>3</cp:revision>
  <dcterms:created xsi:type="dcterms:W3CDTF">2020-12-11T17:34:21Z</dcterms:created>
  <dcterms:modified xsi:type="dcterms:W3CDTF">2020-12-11T22:10:14Z</dcterms:modified>
</cp:coreProperties>
</file>