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89" r:id="rId4"/>
    <p:sldId id="323" r:id="rId5"/>
    <p:sldId id="322" r:id="rId6"/>
    <p:sldId id="304" r:id="rId7"/>
    <p:sldId id="324" r:id="rId8"/>
    <p:sldId id="312" r:id="rId9"/>
    <p:sldId id="310" r:id="rId10"/>
    <p:sldId id="325" r:id="rId11"/>
    <p:sldId id="314" r:id="rId12"/>
    <p:sldId id="306" r:id="rId13"/>
    <p:sldId id="307" r:id="rId14"/>
    <p:sldId id="311" r:id="rId15"/>
    <p:sldId id="313" r:id="rId16"/>
    <p:sldId id="308" r:id="rId17"/>
    <p:sldId id="309" r:id="rId18"/>
    <p:sldId id="315" r:id="rId19"/>
    <p:sldId id="316" r:id="rId20"/>
    <p:sldId id="317" r:id="rId21"/>
    <p:sldId id="318" r:id="rId22"/>
    <p:sldId id="319" r:id="rId23"/>
    <p:sldId id="305" r:id="rId24"/>
    <p:sldId id="300" r:id="rId25"/>
    <p:sldId id="301" r:id="rId26"/>
    <p:sldId id="302" r:id="rId27"/>
    <p:sldId id="292" r:id="rId28"/>
    <p:sldId id="293" r:id="rId29"/>
    <p:sldId id="294" r:id="rId30"/>
    <p:sldId id="257" r:id="rId31"/>
    <p:sldId id="295" r:id="rId32"/>
    <p:sldId id="296" r:id="rId33"/>
    <p:sldId id="290" r:id="rId34"/>
    <p:sldId id="297" r:id="rId3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4C4C4"/>
    <a:srgbClr val="ED7D31"/>
    <a:srgbClr val="FF6699"/>
    <a:srgbClr val="4E79C7"/>
    <a:srgbClr val="9966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6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>
        <a:solidFill>
          <a:srgbClr val="C4C4C4"/>
        </a:solidFill>
      </dgm:spPr>
      <dgm:t>
        <a:bodyPr/>
        <a:lstStyle/>
        <a:p>
          <a:r>
            <a:rPr lang="es-CL" sz="1200" dirty="0"/>
            <a:t>Cultivos anuales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>
        <a:solidFill>
          <a:srgbClr val="ED7D31"/>
        </a:solidFill>
      </dgm:spPr>
      <dgm:t>
        <a:bodyPr/>
        <a:lstStyle/>
        <a:p>
          <a:r>
            <a:rPr lang="es-CL" sz="1200" dirty="0"/>
            <a:t>Cultivos perennes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2" custScaleY="51531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2" custScaleY="54570" custLinFactY="32121" custLinFactNeighborX="1951" custLinFactNeighborY="100000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frutales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frutales por especie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frutícolas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Evolución sistemas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Cereales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Legumbres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Tubérculos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Hortalizas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Industriales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5"/>
      <dgm:spPr/>
    </dgm:pt>
    <dgm:pt modelId="{83E6D794-298A-4193-8111-438F79F73324}" type="pres">
      <dgm:prSet presAssocID="{DF2D04A3-1A51-4403-9363-425E7566F573}" presName="connTx" presStyleLbl="parChTrans1D2" presStyleIdx="0" presStyleCnt="5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5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5"/>
      <dgm:spPr/>
    </dgm:pt>
    <dgm:pt modelId="{40855963-D762-4C5E-BFF0-1320D1447295}" type="pres">
      <dgm:prSet presAssocID="{8BADEE74-F158-41E3-86C6-2A4BD4DC5080}" presName="connTx" presStyleLbl="parChTrans1D2" presStyleIdx="1" presStyleCnt="5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5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5"/>
      <dgm:spPr/>
    </dgm:pt>
    <dgm:pt modelId="{0FF24784-ABAE-4D93-89F3-626DAEB6CFE4}" type="pres">
      <dgm:prSet presAssocID="{EAFF5255-B073-4D2A-8690-41CFF98DB9F1}" presName="connTx" presStyleLbl="parChTrans1D2" presStyleIdx="2" presStyleCnt="5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5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5"/>
      <dgm:spPr/>
    </dgm:pt>
    <dgm:pt modelId="{A5908447-C812-4D82-A627-180A5835D396}" type="pres">
      <dgm:prSet presAssocID="{7766DF0A-91E0-446B-B328-4B4D2E74E505}" presName="connTx" presStyleLbl="parChTrans1D2" presStyleIdx="3" presStyleCnt="5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5"/>
      <dgm:spPr/>
    </dgm:pt>
    <dgm:pt modelId="{4F96A71C-CD5B-425F-A928-85FC7D146A24}" type="pres">
      <dgm:prSet presAssocID="{7C432FB9-8C63-4252-92EE-0765D41D8F13}" presName="connTx" presStyleLbl="parChTrans1D2" presStyleIdx="4" presStyleCnt="5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5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cultivos anuales (especie)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 de cultivos anuales (especie)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cultivos anuales por categoría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Número y tipo de empresas vinculadas a cultivos anuales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cultivos anuales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empleo y superficie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14068" custLinFactNeighborX="331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 custLinFactNeighborX="-829" custLinFactNeighborY="-1584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8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E6F41B52-1819-43F9-B168-E35071AF0178}" type="presParOf" srcId="{1F6D38BD-2110-42FB-B4C5-B34E9A64E923}" destId="{E9790FA5-A9C6-41C7-89EA-0B3B0BE4FC1F}" srcOrd="15" destOrd="0" presId="urn:microsoft.com/office/officeart/2005/8/layout/vList2"/>
    <dgm:cxn modelId="{853ACBB7-2D79-46F4-BC34-B11B9AEE4914}" type="presParOf" srcId="{1F6D38BD-2110-42FB-B4C5-B34E9A64E923}" destId="{C3719557-688D-4A06-8361-2ED1B8E65EB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Empleo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Cereales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Trigo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Maíz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Cebada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Arroz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Avena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95F86996-CA58-483F-8473-C76A9D1A6E72}">
      <dgm:prSet custT="1"/>
      <dgm:spPr/>
      <dgm:t>
        <a:bodyPr/>
        <a:lstStyle/>
        <a:p>
          <a:r>
            <a:rPr lang="es-CL" sz="1400" dirty="0" err="1"/>
            <a:t>Triticale</a:t>
          </a:r>
          <a:endParaRPr lang="es-CL" sz="1400" dirty="0"/>
        </a:p>
      </dgm:t>
    </dgm:pt>
    <dgm:pt modelId="{3009591A-0F0F-4922-AE7A-845237ED5FDF}" type="parTrans" cxnId="{043251A1-84AF-4C10-AC52-BE31FBF8435E}">
      <dgm:prSet/>
      <dgm:spPr/>
      <dgm:t>
        <a:bodyPr/>
        <a:lstStyle/>
        <a:p>
          <a:endParaRPr lang="es-CL"/>
        </a:p>
      </dgm:t>
    </dgm:pt>
    <dgm:pt modelId="{C045FC55-F88F-43EC-9F65-0E5C16AFBCDB}" type="sibTrans" cxnId="{043251A1-84AF-4C10-AC52-BE31FBF8435E}">
      <dgm:prSet/>
      <dgm:spPr/>
      <dgm:t>
        <a:bodyPr/>
        <a:lstStyle/>
        <a:p>
          <a:endParaRPr lang="es-CL"/>
        </a:p>
      </dgm:t>
    </dgm:pt>
    <dgm:pt modelId="{2F4EBDF4-6871-426D-AD61-3187021401D0}">
      <dgm:prSet custT="1"/>
      <dgm:spPr/>
      <dgm:t>
        <a:bodyPr/>
        <a:lstStyle/>
        <a:p>
          <a:r>
            <a:rPr lang="es-CL" sz="1400" dirty="0"/>
            <a:t>Otros cereales</a:t>
          </a:r>
        </a:p>
      </dgm:t>
    </dgm:pt>
    <dgm:pt modelId="{9788AD45-89A6-45B6-AB6D-4212F1D0889E}" type="parTrans" cxnId="{C01FBFD1-8DAE-4080-86A2-DA27C3DB5DF8}">
      <dgm:prSet/>
      <dgm:spPr/>
      <dgm:t>
        <a:bodyPr/>
        <a:lstStyle/>
        <a:p>
          <a:endParaRPr lang="es-CL"/>
        </a:p>
      </dgm:t>
    </dgm:pt>
    <dgm:pt modelId="{621FBD6A-3E24-40A2-9668-4DFFCABEB23D}" type="sibTrans" cxnId="{C01FBFD1-8DAE-4080-86A2-DA27C3DB5DF8}">
      <dgm:prSet/>
      <dgm:spPr/>
      <dgm:t>
        <a:bodyPr/>
        <a:lstStyle/>
        <a:p>
          <a:endParaRPr lang="es-CL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7"/>
      <dgm:spPr/>
    </dgm:pt>
    <dgm:pt modelId="{83E6D794-298A-4193-8111-438F79F73324}" type="pres">
      <dgm:prSet presAssocID="{DF2D04A3-1A51-4403-9363-425E7566F573}" presName="connTx" presStyleLbl="parChTrans1D2" presStyleIdx="0" presStyleCnt="7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7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7"/>
      <dgm:spPr/>
    </dgm:pt>
    <dgm:pt modelId="{40855963-D762-4C5E-BFF0-1320D1447295}" type="pres">
      <dgm:prSet presAssocID="{8BADEE74-F158-41E3-86C6-2A4BD4DC5080}" presName="connTx" presStyleLbl="parChTrans1D2" presStyleIdx="1" presStyleCnt="7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7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7"/>
      <dgm:spPr/>
    </dgm:pt>
    <dgm:pt modelId="{0FF24784-ABAE-4D93-89F3-626DAEB6CFE4}" type="pres">
      <dgm:prSet presAssocID="{EAFF5255-B073-4D2A-8690-41CFF98DB9F1}" presName="connTx" presStyleLbl="parChTrans1D2" presStyleIdx="2" presStyleCnt="7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7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7"/>
      <dgm:spPr/>
    </dgm:pt>
    <dgm:pt modelId="{A5908447-C812-4D82-A627-180A5835D396}" type="pres">
      <dgm:prSet presAssocID="{7766DF0A-91E0-446B-B328-4B4D2E74E505}" presName="connTx" presStyleLbl="parChTrans1D2" presStyleIdx="3" presStyleCnt="7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7" custScaleY="5370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7"/>
      <dgm:spPr/>
    </dgm:pt>
    <dgm:pt modelId="{4F96A71C-CD5B-425F-A928-85FC7D146A24}" type="pres">
      <dgm:prSet presAssocID="{7C432FB9-8C63-4252-92EE-0765D41D8F13}" presName="connTx" presStyleLbl="parChTrans1D2" presStyleIdx="4" presStyleCnt="7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7" custScaleY="46652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  <dgm:pt modelId="{40CD13C5-158C-4F97-85DE-C97004A5434D}" type="pres">
      <dgm:prSet presAssocID="{3009591A-0F0F-4922-AE7A-845237ED5FDF}" presName="conn2-1" presStyleLbl="parChTrans1D2" presStyleIdx="5" presStyleCnt="7"/>
      <dgm:spPr/>
    </dgm:pt>
    <dgm:pt modelId="{5A008478-2B1C-4F87-B428-C3D85C5669B2}" type="pres">
      <dgm:prSet presAssocID="{3009591A-0F0F-4922-AE7A-845237ED5FDF}" presName="connTx" presStyleLbl="parChTrans1D2" presStyleIdx="5" presStyleCnt="7"/>
      <dgm:spPr/>
    </dgm:pt>
    <dgm:pt modelId="{289700EA-4B4C-404B-853E-7D676CB8E7FD}" type="pres">
      <dgm:prSet presAssocID="{95F86996-CA58-483F-8473-C76A9D1A6E72}" presName="root2" presStyleCnt="0"/>
      <dgm:spPr/>
    </dgm:pt>
    <dgm:pt modelId="{34E43937-20D9-4ED1-B27F-2538A5652BFA}" type="pres">
      <dgm:prSet presAssocID="{95F86996-CA58-483F-8473-C76A9D1A6E72}" presName="LevelTwoTextNode" presStyleLbl="node2" presStyleIdx="5" presStyleCnt="7" custScaleY="59706">
        <dgm:presLayoutVars>
          <dgm:chPref val="3"/>
        </dgm:presLayoutVars>
      </dgm:prSet>
      <dgm:spPr/>
    </dgm:pt>
    <dgm:pt modelId="{9BE602EA-E983-4228-B2DB-F3926C1FD592}" type="pres">
      <dgm:prSet presAssocID="{95F86996-CA58-483F-8473-C76A9D1A6E72}" presName="level3hierChild" presStyleCnt="0"/>
      <dgm:spPr/>
    </dgm:pt>
    <dgm:pt modelId="{1E20C7B6-9225-4CE7-B3CF-66ED628F70D8}" type="pres">
      <dgm:prSet presAssocID="{9788AD45-89A6-45B6-AB6D-4212F1D0889E}" presName="conn2-1" presStyleLbl="parChTrans1D2" presStyleIdx="6" presStyleCnt="7"/>
      <dgm:spPr/>
    </dgm:pt>
    <dgm:pt modelId="{AA16694C-FA29-4106-BA11-0D3675CACCB9}" type="pres">
      <dgm:prSet presAssocID="{9788AD45-89A6-45B6-AB6D-4212F1D0889E}" presName="connTx" presStyleLbl="parChTrans1D2" presStyleIdx="6" presStyleCnt="7"/>
      <dgm:spPr/>
    </dgm:pt>
    <dgm:pt modelId="{ADC466C4-1E6A-4AC5-9123-6B66E2F5C1CB}" type="pres">
      <dgm:prSet presAssocID="{2F4EBDF4-6871-426D-AD61-3187021401D0}" presName="root2" presStyleCnt="0"/>
      <dgm:spPr/>
    </dgm:pt>
    <dgm:pt modelId="{4DCA1126-49B6-4E67-91EC-788272144C6B}" type="pres">
      <dgm:prSet presAssocID="{2F4EBDF4-6871-426D-AD61-3187021401D0}" presName="LevelTwoTextNode" presStyleLbl="node2" presStyleIdx="6" presStyleCnt="7" custScaleY="43014" custLinFactNeighborX="1095" custLinFactNeighborY="-8922">
        <dgm:presLayoutVars>
          <dgm:chPref val="3"/>
        </dgm:presLayoutVars>
      </dgm:prSet>
      <dgm:spPr/>
    </dgm:pt>
    <dgm:pt modelId="{4DDD2229-4E61-4740-B7B9-6E0BF15B68FA}" type="pres">
      <dgm:prSet presAssocID="{2F4EBDF4-6871-426D-AD61-3187021401D0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BA4CF737-2741-4F6B-9EB3-271F12FF4F2E}" type="presOf" srcId="{3009591A-0F0F-4922-AE7A-845237ED5FDF}" destId="{5A008478-2B1C-4F87-B428-C3D85C5669B2}" srcOrd="1" destOrd="0" presId="urn:microsoft.com/office/officeart/2005/8/layout/hierarchy2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043251A1-84AF-4C10-AC52-BE31FBF8435E}" srcId="{9559FC3F-CB95-4AE5-92F2-8B237BFB0A46}" destId="{95F86996-CA58-483F-8473-C76A9D1A6E72}" srcOrd="5" destOrd="0" parTransId="{3009591A-0F0F-4922-AE7A-845237ED5FDF}" sibTransId="{C045FC55-F88F-43EC-9F65-0E5C16AFBCDB}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6F2D1EA7-76C9-4A44-907C-EA80D3906EFC}" type="presOf" srcId="{95F86996-CA58-483F-8473-C76A9D1A6E72}" destId="{34E43937-20D9-4ED1-B27F-2538A5652BFA}" srcOrd="0" destOrd="0" presId="urn:microsoft.com/office/officeart/2005/8/layout/hierarchy2"/>
    <dgm:cxn modelId="{016054B4-1A77-4206-A1A5-8DAD45F4E980}" type="presOf" srcId="{9788AD45-89A6-45B6-AB6D-4212F1D0889E}" destId="{AA16694C-FA29-4106-BA11-0D3675CACCB9}" srcOrd="1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C01FBFD1-8DAE-4080-86A2-DA27C3DB5DF8}" srcId="{9559FC3F-CB95-4AE5-92F2-8B237BFB0A46}" destId="{2F4EBDF4-6871-426D-AD61-3187021401D0}" srcOrd="6" destOrd="0" parTransId="{9788AD45-89A6-45B6-AB6D-4212F1D0889E}" sibTransId="{621FBD6A-3E24-40A2-9668-4DFFCABEB23D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F39877E8-B903-4612-9CFD-2235EC8586C9}" type="presOf" srcId="{2F4EBDF4-6871-426D-AD61-3187021401D0}" destId="{4DCA1126-49B6-4E67-91EC-788272144C6B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6EF92EFA-1934-43D1-A1C0-B0B2157FEC15}" type="presOf" srcId="{9788AD45-89A6-45B6-AB6D-4212F1D0889E}" destId="{1E20C7B6-9225-4CE7-B3CF-66ED628F70D8}" srcOrd="0" destOrd="0" presId="urn:microsoft.com/office/officeart/2005/8/layout/hierarchy2"/>
    <dgm:cxn modelId="{FF5DC6FF-9FC5-4F91-9A06-8227A28E5E37}" type="presOf" srcId="{3009591A-0F0F-4922-AE7A-845237ED5FDF}" destId="{40CD13C5-158C-4F97-85DE-C97004A5434D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  <dgm:cxn modelId="{FBF64536-9CD5-4767-B913-5DE35E8E519E}" type="presParOf" srcId="{3D0D457B-16C3-4A24-8AB3-06587AFDFCBB}" destId="{40CD13C5-158C-4F97-85DE-C97004A5434D}" srcOrd="10" destOrd="0" presId="urn:microsoft.com/office/officeart/2005/8/layout/hierarchy2"/>
    <dgm:cxn modelId="{577FFE9C-20C2-4464-8EB6-0A356FAD129E}" type="presParOf" srcId="{40CD13C5-158C-4F97-85DE-C97004A5434D}" destId="{5A008478-2B1C-4F87-B428-C3D85C5669B2}" srcOrd="0" destOrd="0" presId="urn:microsoft.com/office/officeart/2005/8/layout/hierarchy2"/>
    <dgm:cxn modelId="{29383AE3-5ED7-43C2-9513-A916FDE8AD7E}" type="presParOf" srcId="{3D0D457B-16C3-4A24-8AB3-06587AFDFCBB}" destId="{289700EA-4B4C-404B-853E-7D676CB8E7FD}" srcOrd="11" destOrd="0" presId="urn:microsoft.com/office/officeart/2005/8/layout/hierarchy2"/>
    <dgm:cxn modelId="{6DE7269D-BD1C-4581-8B44-67232F6393F9}" type="presParOf" srcId="{289700EA-4B4C-404B-853E-7D676CB8E7FD}" destId="{34E43937-20D9-4ED1-B27F-2538A5652BFA}" srcOrd="0" destOrd="0" presId="urn:microsoft.com/office/officeart/2005/8/layout/hierarchy2"/>
    <dgm:cxn modelId="{F145BCF5-5CA4-4B1B-B1B0-2983D0FD4971}" type="presParOf" srcId="{289700EA-4B4C-404B-853E-7D676CB8E7FD}" destId="{9BE602EA-E983-4228-B2DB-F3926C1FD592}" srcOrd="1" destOrd="0" presId="urn:microsoft.com/office/officeart/2005/8/layout/hierarchy2"/>
    <dgm:cxn modelId="{3D244BDE-4C3B-461C-871F-E8900E267600}" type="presParOf" srcId="{3D0D457B-16C3-4A24-8AB3-06587AFDFCBB}" destId="{1E20C7B6-9225-4CE7-B3CF-66ED628F70D8}" srcOrd="12" destOrd="0" presId="urn:microsoft.com/office/officeart/2005/8/layout/hierarchy2"/>
    <dgm:cxn modelId="{4516081B-2FEA-4C2D-A15D-0C08C7C7E856}" type="presParOf" srcId="{1E20C7B6-9225-4CE7-B3CF-66ED628F70D8}" destId="{AA16694C-FA29-4106-BA11-0D3675CACCB9}" srcOrd="0" destOrd="0" presId="urn:microsoft.com/office/officeart/2005/8/layout/hierarchy2"/>
    <dgm:cxn modelId="{0F93B494-492A-45B4-B2DC-9687A58FEC4B}" type="presParOf" srcId="{3D0D457B-16C3-4A24-8AB3-06587AFDFCBB}" destId="{ADC466C4-1E6A-4AC5-9123-6B66E2F5C1CB}" srcOrd="13" destOrd="0" presId="urn:microsoft.com/office/officeart/2005/8/layout/hierarchy2"/>
    <dgm:cxn modelId="{477D4569-0FC3-41A2-9E5C-37E91CD7FB08}" type="presParOf" srcId="{ADC466C4-1E6A-4AC5-9123-6B66E2F5C1CB}" destId="{4DCA1126-49B6-4E67-91EC-788272144C6B}" srcOrd="0" destOrd="0" presId="urn:microsoft.com/office/officeart/2005/8/layout/hierarchy2"/>
    <dgm:cxn modelId="{5E37C512-F691-48F3-B4DF-B58EC078A4A2}" type="presParOf" srcId="{ADC466C4-1E6A-4AC5-9123-6B66E2F5C1CB}" destId="{4DDD2229-4E61-4740-B7B9-6E0BF15B68FA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de cultivos cereales (especie y variedad)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 de cultivos anuales (especie y variedad)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de cultivos anuales por categoría (Kg y USD FOB). 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vinculadas a cultivos anuales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a productor de cultivos anuales por región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 por región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8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/>
            <a:t>Relación empleo y superficie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 err="1"/>
            <a:t>Vitis</a:t>
          </a:r>
          <a:r>
            <a:rPr lang="es-CL" sz="1400" dirty="0"/>
            <a:t> vinífera (Uva)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Uva de mesa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Uva pisquera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Uva vinífera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3"/>
      <dgm:spPr/>
    </dgm:pt>
    <dgm:pt modelId="{83E6D794-298A-4193-8111-438F79F73324}" type="pres">
      <dgm:prSet presAssocID="{DF2D04A3-1A51-4403-9363-425E7566F573}" presName="connTx" presStyleLbl="parChTrans1D2" presStyleIdx="0" presStyleCnt="3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3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3"/>
      <dgm:spPr/>
    </dgm:pt>
    <dgm:pt modelId="{40855963-D762-4C5E-BFF0-1320D1447295}" type="pres">
      <dgm:prSet presAssocID="{8BADEE74-F158-41E3-86C6-2A4BD4DC5080}" presName="connTx" presStyleLbl="parChTrans1D2" presStyleIdx="1" presStyleCnt="3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3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3"/>
      <dgm:spPr/>
    </dgm:pt>
    <dgm:pt modelId="{0FF24784-ABAE-4D93-89F3-626DAEB6CFE4}" type="pres">
      <dgm:prSet presAssocID="{EAFF5255-B073-4D2A-8690-41CFF98DB9F1}" presName="connTx" presStyleLbl="parChTrans1D2" presStyleIdx="2" presStyleCnt="3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3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</dgm:ptLst>
  <dgm:cxnLst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uva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por país de destino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vinculadas a uva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y volúmenes comercializados nacionalmente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Tipo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Hortalizas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Tubérculos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/>
            <a:t>Cereales</a:t>
          </a:r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Legumbres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Industriales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0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5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0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0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5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0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0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5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0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0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5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0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0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5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0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de Plantas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Cereales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Hortalizas y legumbres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 err="1"/>
            <a:t>Tuberculos</a:t>
          </a:r>
          <a:endParaRPr lang="es-CL" dirty="0"/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 err="1"/>
            <a:t>Fruos</a:t>
          </a:r>
          <a:r>
            <a:rPr lang="es-CL" dirty="0"/>
            <a:t>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4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7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4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4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7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4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4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7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4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4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7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4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4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7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4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4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7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4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4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7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4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 (mercados mayoristas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5D189E40-C621-4B51-83A7-362CC84EE40B}">
      <dgm:prSet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88EF3316-388B-414C-965B-1B2CEB34629E}" type="parTrans" cxnId="{F247050E-F89A-43E4-856D-99AD88DC5924}">
      <dgm:prSet/>
      <dgm:spPr/>
      <dgm:t>
        <a:bodyPr/>
        <a:lstStyle/>
        <a:p>
          <a:endParaRPr lang="es-CL" sz="1400"/>
        </a:p>
      </dgm:t>
    </dgm:pt>
    <dgm:pt modelId="{BD8E0E73-232D-44D5-A096-3E80AEC4792B}" type="sibTrans" cxnId="{F247050E-F89A-43E4-856D-99AD88DC5924}">
      <dgm:prSet/>
      <dgm:spPr/>
      <dgm:t>
        <a:bodyPr/>
        <a:lstStyle/>
        <a:p>
          <a:endParaRPr lang="es-CL" sz="1400"/>
        </a:p>
      </dgm:t>
    </dgm:pt>
    <dgm:pt modelId="{801A6CBD-0D7B-4B62-9354-DDE4A065FFC3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A7755361-DA67-48C1-AEA0-CC91DF98EF0C}" type="parTrans" cxnId="{49DD2C9D-6A2C-4284-847B-E1F496B580FF}">
      <dgm:prSet/>
      <dgm:spPr/>
      <dgm:t>
        <a:bodyPr/>
        <a:lstStyle/>
        <a:p>
          <a:endParaRPr lang="es-CL" sz="1400"/>
        </a:p>
      </dgm:t>
    </dgm:pt>
    <dgm:pt modelId="{87431CE8-3716-4B68-9674-E9204777D33F}" type="sibTrans" cxnId="{49DD2C9D-6A2C-4284-847B-E1F496B580FF}">
      <dgm:prSet/>
      <dgm:spPr/>
      <dgm:t>
        <a:bodyPr/>
        <a:lstStyle/>
        <a:p>
          <a:endParaRPr lang="es-CL" sz="1400"/>
        </a:p>
      </dgm:t>
    </dgm:pt>
    <dgm:pt modelId="{DD7F3FDF-E3C6-46FD-A5D5-AC5B226150ED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Principales cultivos anuales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8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90856683-601C-410D-AFB2-CB3309964541}" type="pres">
      <dgm:prSet presAssocID="{5D189E40-C621-4B51-83A7-362CC84EE40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4AF207B-FDCE-4B89-A36D-77837E811C9F}" type="pres">
      <dgm:prSet presAssocID="{BD8E0E73-232D-44D5-A096-3E80AEC4792B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072211A0-E797-4378-AF32-CC9123B72DBE}" type="pres">
      <dgm:prSet presAssocID="{801A6CBD-0D7B-4B62-9354-DDE4A065FFC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FF4B235-4231-4E67-BEAD-1C9F5D6577B8}" type="pres">
      <dgm:prSet presAssocID="{87431CE8-3716-4B68-9674-E9204777D33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62194439-271A-4CD3-985F-C25D442E1B7A}" type="pres">
      <dgm:prSet presAssocID="{7B3CEDDA-B2D5-4677-B413-CC19F4FBF7F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17C314D-0FF4-4FB1-BEE2-C16A60B28611}" type="pres">
      <dgm:prSet presAssocID="{FAA63A13-FE80-4BA9-99CB-6C4C857BD98E}" presName="spacer" presStyleCnt="0"/>
      <dgm:spPr/>
    </dgm:pt>
    <dgm:pt modelId="{49427AD6-4308-47C9-AEA4-3C6F86D809B8}" type="pres">
      <dgm:prSet presAssocID="{DD7F3FDF-E3C6-46FD-A5D5-AC5B226150ED}" presName="parentText" presStyleLbl="node1" presStyleIdx="7" presStyleCnt="8" custLinFactNeighborY="62875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7" destOrd="0" parTransId="{4B51D664-04B9-423A-8F7A-8891AC8B71C5}" sibTransId="{50F2FB91-A9F4-4974-BDD0-A4CB97211292}"/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F247050E-F89A-43E4-856D-99AD88DC5924}" srcId="{C2B0BC53-E054-4CCB-9171-C86720FC59DF}" destId="{5D189E40-C621-4B51-83A7-362CC84EE40B}" srcOrd="1" destOrd="0" parTransId="{88EF3316-388B-414C-965B-1B2CEB34629E}" sibTransId="{BD8E0E73-232D-44D5-A096-3E80AEC4792B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5" destOrd="0" parTransId="{CA503591-810B-48E6-A21D-EC06F862F712}" sibTransId="{DF2D000A-D2CE-46AE-BE9A-F9CAAD9C915F}"/>
    <dgm:cxn modelId="{4874058D-A2EC-4A47-AE3D-01F2346752EF}" type="presOf" srcId="{5D189E40-C621-4B51-83A7-362CC84EE40B}" destId="{90856683-601C-410D-AFB2-CB3309964541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49DD2C9D-6A2C-4284-847B-E1F496B580FF}" srcId="{C2B0BC53-E054-4CCB-9171-C86720FC59DF}" destId="{801A6CBD-0D7B-4B62-9354-DDE4A065FFC3}" srcOrd="3" destOrd="0" parTransId="{A7755361-DA67-48C1-AEA0-CC91DF98EF0C}" sibTransId="{87431CE8-3716-4B68-9674-E9204777D33F}"/>
    <dgm:cxn modelId="{34E761B5-1434-41CB-93FF-3C0A53718330}" type="presOf" srcId="{DD7F3FDF-E3C6-46FD-A5D5-AC5B226150ED}" destId="{49427AD6-4308-47C9-AEA4-3C6F86D809B8}" srcOrd="0" destOrd="0" presId="urn:microsoft.com/office/officeart/2005/8/layout/vList2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6BEFACC7-A9BE-41EF-B3D5-463FDE42EA68}" type="presOf" srcId="{801A6CBD-0D7B-4B62-9354-DDE4A065FFC3}" destId="{072211A0-E797-4378-AF32-CC9123B72DBE}" srcOrd="0" destOrd="0" presId="urn:microsoft.com/office/officeart/2005/8/layout/vList2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6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BE1871D2-1F76-4A99-BEDC-6C28595EBD29}" type="presParOf" srcId="{1F6D38BD-2110-42FB-B4C5-B34E9A64E923}" destId="{90856683-601C-410D-AFB2-CB3309964541}" srcOrd="2" destOrd="0" presId="urn:microsoft.com/office/officeart/2005/8/layout/vList2"/>
    <dgm:cxn modelId="{8F10B073-9164-495C-8891-5DDCC18510F6}" type="presParOf" srcId="{1F6D38BD-2110-42FB-B4C5-B34E9A64E923}" destId="{C4AF207B-FDCE-4B89-A36D-77837E811C9F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C3FCC66-590F-4E64-AC05-2E98DC6E8897}" type="presParOf" srcId="{1F6D38BD-2110-42FB-B4C5-B34E9A64E923}" destId="{072211A0-E797-4378-AF32-CC9123B72DBE}" srcOrd="6" destOrd="0" presId="urn:microsoft.com/office/officeart/2005/8/layout/vList2"/>
    <dgm:cxn modelId="{981019AA-46DE-4A4C-8067-1F7F46D83ED4}" type="presParOf" srcId="{1F6D38BD-2110-42FB-B4C5-B34E9A64E923}" destId="{7FF4B235-4231-4E67-BEAD-1C9F5D6577B8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A5BC2A26-76E0-484D-BA03-28FC4DFE0EF2}" type="presParOf" srcId="{1F6D38BD-2110-42FB-B4C5-B34E9A64E923}" destId="{62194439-271A-4CD3-985F-C25D442E1B7A}" srcOrd="10" destOrd="0" presId="urn:microsoft.com/office/officeart/2005/8/layout/vList2"/>
    <dgm:cxn modelId="{13A2589E-44D5-4C12-976F-09415259F68A}" type="presParOf" srcId="{1F6D38BD-2110-42FB-B4C5-B34E9A64E923}" destId="{65E014F4-6FA3-4C52-AA54-C766534B44C1}" srcOrd="11" destOrd="0" presId="urn:microsoft.com/office/officeart/2005/8/layout/vList2"/>
    <dgm:cxn modelId="{B5991E2A-A7C0-4781-AD81-69AE6BF4D2F5}" type="presParOf" srcId="{1F6D38BD-2110-42FB-B4C5-B34E9A64E923}" destId="{A403C302-889C-407C-BA8F-E75766823292}" srcOrd="12" destOrd="0" presId="urn:microsoft.com/office/officeart/2005/8/layout/vList2"/>
    <dgm:cxn modelId="{346B953F-25EB-4197-B9C4-68E15EF341AF}" type="presParOf" srcId="{1F6D38BD-2110-42FB-B4C5-B34E9A64E923}" destId="{A17C314D-0FF4-4FB1-BEE2-C16A60B28611}" srcOrd="13" destOrd="0" presId="urn:microsoft.com/office/officeart/2005/8/layout/vList2"/>
    <dgm:cxn modelId="{7A4C78E5-D466-4DD9-B7D8-4EB23BCFA09D}" type="presParOf" srcId="{1F6D38BD-2110-42FB-B4C5-B34E9A64E923}" destId="{49427AD6-4308-47C9-AEA4-3C6F86D809B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Hortalizas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Tubérculos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/>
            <a:t>Cereales</a:t>
          </a:r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Legumbres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Industriales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0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5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0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0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5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0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0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5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0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0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5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0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0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5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0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7522282C-984F-4C9F-BEBC-9DCAB102222E}">
      <dgm:prSet custT="1"/>
      <dgm:spPr/>
      <dgm:t>
        <a:bodyPr/>
        <a:lstStyle/>
        <a:p>
          <a:r>
            <a:rPr lang="es-CL" sz="1400" dirty="0"/>
            <a:t>Mercados mayoristas</a:t>
          </a:r>
        </a:p>
      </dgm:t>
    </dgm:pt>
    <dgm:pt modelId="{B39EB30B-E117-44EC-A58B-ECB117DBBE91}" type="parTrans" cxnId="{D7BA5A42-5BD4-4362-A440-1F66796E5F4F}">
      <dgm:prSet/>
      <dgm:spPr/>
      <dgm:t>
        <a:bodyPr/>
        <a:lstStyle/>
        <a:p>
          <a:endParaRPr lang="es-CL" sz="1400"/>
        </a:p>
      </dgm:t>
    </dgm:pt>
    <dgm:pt modelId="{3B441B62-FB37-49DD-9BDF-0FCD8C5E5AD6}" type="sibTrans" cxnId="{D7BA5A42-5BD4-4362-A440-1F66796E5F4F}">
      <dgm:prSet/>
      <dgm:spPr/>
      <dgm:t>
        <a:bodyPr/>
        <a:lstStyle/>
        <a:p>
          <a:endParaRPr lang="es-CL" sz="1400"/>
        </a:p>
      </dgm:t>
    </dgm:pt>
    <dgm:pt modelId="{1D9251E4-7E8E-474B-9F2A-FCA85A86DD82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2B4FD19F-86FE-4DA5-9382-385BF85E1346}" type="parTrans" cxnId="{A86186F3-879A-4594-A9EC-291CC43CF9E5}">
      <dgm:prSet/>
      <dgm:spPr/>
      <dgm:t>
        <a:bodyPr/>
        <a:lstStyle/>
        <a:p>
          <a:endParaRPr lang="es-CL" sz="1400"/>
        </a:p>
      </dgm:t>
    </dgm:pt>
    <dgm:pt modelId="{9FCB7C18-918E-44E6-93B1-A881F573A365}" type="sibTrans" cxnId="{A86186F3-879A-4594-A9EC-291CC43CF9E5}">
      <dgm:prSet/>
      <dgm:spPr/>
      <dgm:t>
        <a:bodyPr/>
        <a:lstStyle/>
        <a:p>
          <a:endParaRPr lang="es-CL" sz="1400"/>
        </a:p>
      </dgm:t>
    </dgm:pt>
    <dgm:pt modelId="{51E366C8-AB90-4A02-9F40-C1021491872A}">
      <dgm:prSet custT="1"/>
      <dgm:spPr/>
      <dgm:t>
        <a:bodyPr/>
        <a:lstStyle/>
        <a:p>
          <a:r>
            <a:rPr lang="es-CL" sz="1400" dirty="0"/>
            <a:t>Empresas</a:t>
          </a:r>
        </a:p>
      </dgm:t>
    </dgm:pt>
    <dgm:pt modelId="{E9E5BA9A-5AA5-45C1-9752-85CE6EBFC4A6}" type="parTrans" cxnId="{CF5DE318-409D-4B54-B641-D6DFC5A05A18}">
      <dgm:prSet/>
      <dgm:spPr/>
      <dgm:t>
        <a:bodyPr/>
        <a:lstStyle/>
        <a:p>
          <a:endParaRPr lang="es-CL" sz="1400"/>
        </a:p>
      </dgm:t>
    </dgm:pt>
    <dgm:pt modelId="{35362FE3-DD86-4A40-85E8-106C8E2C85D3}" type="sibTrans" cxnId="{CF5DE318-409D-4B54-B641-D6DFC5A05A18}">
      <dgm:prSet/>
      <dgm:spPr/>
      <dgm:t>
        <a:bodyPr/>
        <a:lstStyle/>
        <a:p>
          <a:endParaRPr lang="es-CL" sz="1400"/>
        </a:p>
      </dgm:t>
    </dgm:pt>
    <dgm:pt modelId="{98876ADD-2D4B-478F-861D-0E85149578B5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81485602-9B29-4BC1-BC86-4E3AD162CC00}" type="parTrans" cxnId="{8561FE78-9712-4113-B330-381C99A0FA54}">
      <dgm:prSet/>
      <dgm:spPr/>
      <dgm:t>
        <a:bodyPr/>
        <a:lstStyle/>
        <a:p>
          <a:endParaRPr lang="es-CL" sz="1400"/>
        </a:p>
      </dgm:t>
    </dgm:pt>
    <dgm:pt modelId="{042D9840-2C32-4FBC-AAF0-22B68A00EE21}" type="sibTrans" cxnId="{8561FE78-9712-4113-B330-381C99A0FA54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98FB22C-E1F7-48CE-84EF-E8A89142A6F9}" type="pres">
      <dgm:prSet presAssocID="{8E01CE8C-3AC0-4851-B335-89F7E4079F6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11139F98-A288-4B5E-803F-7FF4C455C18C}" type="pres">
      <dgm:prSet presAssocID="{1D9251E4-7E8E-474B-9F2A-FCA85A86DD82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C19AE31-30F3-44EF-9C41-95E740FA45C5}" type="pres">
      <dgm:prSet presAssocID="{9FCB7C18-918E-44E6-93B1-A881F573A365}" presName="spacer" presStyleCnt="0"/>
      <dgm:spPr/>
    </dgm:pt>
    <dgm:pt modelId="{70CD446C-BE44-44E3-B882-1B82565D2144}" type="pres">
      <dgm:prSet presAssocID="{B5348D54-E1B0-4C06-B64C-1EF466EF69A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F32E20CA-D713-45C4-9AEB-A271CFD13B78}" type="pres">
      <dgm:prSet presAssocID="{7522282C-984F-4C9F-BEBC-9DCAB102222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D9833CC-9EA4-4546-AB23-F9763E88C74F}" type="pres">
      <dgm:prSet presAssocID="{3B441B62-FB37-49DD-9BDF-0FCD8C5E5AD6}" presName="spacer" presStyleCnt="0"/>
      <dgm:spPr/>
    </dgm:pt>
    <dgm:pt modelId="{1F492FAE-2B38-4544-8AC7-04F42223A65D}" type="pres">
      <dgm:prSet presAssocID="{51E366C8-AB90-4A02-9F40-C1021491872A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083F70A-AE38-4D52-94D8-28CC83397D3A}" type="pres">
      <dgm:prSet presAssocID="{35362FE3-DD86-4A40-85E8-106C8E2C85D3}" presName="spacer" presStyleCnt="0"/>
      <dgm:spPr/>
    </dgm:pt>
    <dgm:pt modelId="{62194439-271A-4CD3-985F-C25D442E1B7A}" type="pres">
      <dgm:prSet presAssocID="{7B3CEDDA-B2D5-4677-B413-CC19F4FBF7F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BDE3809E-713D-43AE-8E5F-B2BB7C043941}" type="pres">
      <dgm:prSet presAssocID="{98876ADD-2D4B-478F-861D-0E85149578B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421FD656-7717-463D-9A2A-7519A4F7C768}" type="pres">
      <dgm:prSet presAssocID="{042D9840-2C32-4FBC-AAF0-22B68A00EE21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3" destOrd="0" parTransId="{6EBE1A1E-5AC9-4D7D-8BEB-EAD9713BBDAC}" sibTransId="{8FDD599B-3938-45DB-AADF-D7EBD5655DC0}"/>
    <dgm:cxn modelId="{CF5DE318-409D-4B54-B641-D6DFC5A05A18}" srcId="{C2B0BC53-E054-4CCB-9171-C86720FC59DF}" destId="{51E366C8-AB90-4A02-9F40-C1021491872A}" srcOrd="5" destOrd="0" parTransId="{E9E5BA9A-5AA5-45C1-9752-85CE6EBFC4A6}" sibTransId="{35362FE3-DD86-4A40-85E8-106C8E2C85D3}"/>
    <dgm:cxn modelId="{FD67AD1B-9019-42F2-8DE9-534721CE8ADB}" type="presOf" srcId="{7522282C-984F-4C9F-BEBC-9DCAB102222E}" destId="{F32E20CA-D713-45C4-9AEB-A271CFD13B78}" srcOrd="0" destOrd="0" presId="urn:microsoft.com/office/officeart/2005/8/layout/vList2"/>
    <dgm:cxn modelId="{3ABDD821-F9F9-4767-9381-7E248EF2A9D6}" type="presOf" srcId="{98876ADD-2D4B-478F-861D-0E85149578B5}" destId="{BDE3809E-713D-43AE-8E5F-B2BB7C043941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D7BA5A42-5BD4-4362-A440-1F66796E5F4F}" srcId="{C2B0BC53-E054-4CCB-9171-C86720FC59DF}" destId="{7522282C-984F-4C9F-BEBC-9DCAB102222E}" srcOrd="4" destOrd="0" parTransId="{B39EB30B-E117-44EC-A58B-ECB117DBBE91}" sibTransId="{3B441B62-FB37-49DD-9BDF-0FCD8C5E5AD6}"/>
    <dgm:cxn modelId="{7315D570-88B8-416A-8A56-5505B656CC1B}" srcId="{C2B0BC53-E054-4CCB-9171-C86720FC59DF}" destId="{7B3CEDDA-B2D5-4677-B413-CC19F4FBF7F9}" srcOrd="6" destOrd="0" parTransId="{CA503591-810B-48E6-A21D-EC06F862F712}" sibTransId="{DF2D000A-D2CE-46AE-BE9A-F9CAAD9C915F}"/>
    <dgm:cxn modelId="{F3D72878-A298-4C4D-B9B2-955972BACBBC}" type="presOf" srcId="{1D9251E4-7E8E-474B-9F2A-FCA85A86DD82}" destId="{11139F98-A288-4B5E-803F-7FF4C455C18C}" srcOrd="0" destOrd="0" presId="urn:microsoft.com/office/officeart/2005/8/layout/vList2"/>
    <dgm:cxn modelId="{8561FE78-9712-4113-B330-381C99A0FA54}" srcId="{C2B0BC53-E054-4CCB-9171-C86720FC59DF}" destId="{98876ADD-2D4B-478F-861D-0E85149578B5}" srcOrd="7" destOrd="0" parTransId="{81485602-9B29-4BC1-BC86-4E3AD162CC00}" sibTransId="{042D9840-2C32-4FBC-AAF0-22B68A00EE21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E15FDEBB-AA30-4624-A647-3EE869D0B2C4}" srcId="{C2B0BC53-E054-4CCB-9171-C86720FC59DF}" destId="{8E01CE8C-3AC0-4851-B335-89F7E4079F6E}" srcOrd="1" destOrd="0" parTransId="{3AE9990B-0950-4A50-A722-041AC2115633}" sibTransId="{97DF087E-F62F-4C1D-BA8A-B3823D2A606B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5F8E4DE-4835-4B45-8BC0-E3E2E132294C}" type="presOf" srcId="{51E366C8-AB90-4A02-9F40-C1021491872A}" destId="{1F492FAE-2B38-4544-8AC7-04F42223A65D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A86186F3-879A-4594-A9EC-291CC43CF9E5}" srcId="{C2B0BC53-E054-4CCB-9171-C86720FC59DF}" destId="{1D9251E4-7E8E-474B-9F2A-FCA85A86DD82}" srcOrd="2" destOrd="0" parTransId="{2B4FD19F-86FE-4DA5-9382-385BF85E1346}" sibTransId="{9FCB7C18-918E-44E6-93B1-A881F573A365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26C51488-0579-410C-807B-25188148E863}" type="presParOf" srcId="{1F6D38BD-2110-42FB-B4C5-B34E9A64E923}" destId="{F98FB22C-E1F7-48CE-84EF-E8A89142A6F9}" srcOrd="2" destOrd="0" presId="urn:microsoft.com/office/officeart/2005/8/layout/vList2"/>
    <dgm:cxn modelId="{63062E83-F613-46FE-846E-6364A30EA2CC}" type="presParOf" srcId="{1F6D38BD-2110-42FB-B4C5-B34E9A64E923}" destId="{81D343BA-0FC5-437B-BAD8-9301E6EC0425}" srcOrd="3" destOrd="0" presId="urn:microsoft.com/office/officeart/2005/8/layout/vList2"/>
    <dgm:cxn modelId="{6590C574-D402-40B6-AF1D-363F7AE70BCE}" type="presParOf" srcId="{1F6D38BD-2110-42FB-B4C5-B34E9A64E923}" destId="{11139F98-A288-4B5E-803F-7FF4C455C18C}" srcOrd="4" destOrd="0" presId="urn:microsoft.com/office/officeart/2005/8/layout/vList2"/>
    <dgm:cxn modelId="{A2D449C8-4F96-4B2D-9C6A-849FB506A9F6}" type="presParOf" srcId="{1F6D38BD-2110-42FB-B4C5-B34E9A64E923}" destId="{3C19AE31-30F3-44EF-9C41-95E740FA45C5}" srcOrd="5" destOrd="0" presId="urn:microsoft.com/office/officeart/2005/8/layout/vList2"/>
    <dgm:cxn modelId="{F390D31F-CF70-42FE-9120-BD95C9F16660}" type="presParOf" srcId="{1F6D38BD-2110-42FB-B4C5-B34E9A64E923}" destId="{70CD446C-BE44-44E3-B882-1B82565D2144}" srcOrd="6" destOrd="0" presId="urn:microsoft.com/office/officeart/2005/8/layout/vList2"/>
    <dgm:cxn modelId="{8A12E2AC-CE63-4095-9BCA-A89B62EF6061}" type="presParOf" srcId="{1F6D38BD-2110-42FB-B4C5-B34E9A64E923}" destId="{8442959A-ED9C-4A1A-AB28-134FDE2D1E19}" srcOrd="7" destOrd="0" presId="urn:microsoft.com/office/officeart/2005/8/layout/vList2"/>
    <dgm:cxn modelId="{8DA09019-4FD1-43D3-B10B-ED100B5E43D5}" type="presParOf" srcId="{1F6D38BD-2110-42FB-B4C5-B34E9A64E923}" destId="{F32E20CA-D713-45C4-9AEB-A271CFD13B78}" srcOrd="8" destOrd="0" presId="urn:microsoft.com/office/officeart/2005/8/layout/vList2"/>
    <dgm:cxn modelId="{D1C5AC32-C85F-4B3A-AFC9-4CDC98A7CF67}" type="presParOf" srcId="{1F6D38BD-2110-42FB-B4C5-B34E9A64E923}" destId="{1D9833CC-9EA4-4546-AB23-F9763E88C74F}" srcOrd="9" destOrd="0" presId="urn:microsoft.com/office/officeart/2005/8/layout/vList2"/>
    <dgm:cxn modelId="{1229B956-6F21-44E8-BEF6-1B64C74680D6}" type="presParOf" srcId="{1F6D38BD-2110-42FB-B4C5-B34E9A64E923}" destId="{1F492FAE-2B38-4544-8AC7-04F42223A65D}" srcOrd="10" destOrd="0" presId="urn:microsoft.com/office/officeart/2005/8/layout/vList2"/>
    <dgm:cxn modelId="{BED10F79-2A7D-41C3-8633-07303A1D76A4}" type="presParOf" srcId="{1F6D38BD-2110-42FB-B4C5-B34E9A64E923}" destId="{1083F70A-AE38-4D52-94D8-28CC83397D3A}" srcOrd="11" destOrd="0" presId="urn:microsoft.com/office/officeart/2005/8/layout/vList2"/>
    <dgm:cxn modelId="{A5BC2A26-76E0-484D-BA03-28FC4DFE0EF2}" type="presParOf" srcId="{1F6D38BD-2110-42FB-B4C5-B34E9A64E923}" destId="{62194439-271A-4CD3-985F-C25D442E1B7A}" srcOrd="12" destOrd="0" presId="urn:microsoft.com/office/officeart/2005/8/layout/vList2"/>
    <dgm:cxn modelId="{13A2589E-44D5-4C12-976F-09415259F68A}" type="presParOf" srcId="{1F6D38BD-2110-42FB-B4C5-B34E9A64E923}" destId="{65E014F4-6FA3-4C52-AA54-C766534B44C1}" srcOrd="13" destOrd="0" presId="urn:microsoft.com/office/officeart/2005/8/layout/vList2"/>
    <dgm:cxn modelId="{EEBF3D2A-2935-496B-B002-A3967E674DC2}" type="presParOf" srcId="{1F6D38BD-2110-42FB-B4C5-B34E9A64E923}" destId="{BDE3809E-713D-43AE-8E5F-B2BB7C043941}" srcOrd="14" destOrd="0" presId="urn:microsoft.com/office/officeart/2005/8/layout/vList2"/>
    <dgm:cxn modelId="{5CE1F13E-A435-4E63-B63E-15EB228B7104}" type="presParOf" srcId="{1F6D38BD-2110-42FB-B4C5-B34E9A64E923}" destId="{421FD656-7717-463D-9A2A-7519A4F7C768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 err="1"/>
            <a:t>Fruos</a:t>
          </a:r>
          <a:r>
            <a:rPr lang="es-CL" dirty="0"/>
            <a:t>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4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7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4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4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7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4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4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7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4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4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7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4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4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7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4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4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7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4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4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7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4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/>
            <a:t>Frutos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84FC32CD-6798-49A6-B210-3AEA6F5EB982}">
      <dgm:prSet/>
      <dgm:spPr/>
      <dgm:t>
        <a:bodyPr/>
        <a:lstStyle/>
        <a:p>
          <a:r>
            <a:rPr lang="es-CL" dirty="0"/>
            <a:t>Uva</a:t>
          </a:r>
        </a:p>
      </dgm:t>
    </dgm:pt>
    <dgm:pt modelId="{9A8AF3C2-EB57-4B46-8A51-59993DF79C02}" type="parTrans" cxnId="{919B4901-36B7-41F3-A485-5441FBCCCFBB}">
      <dgm:prSet/>
      <dgm:spPr/>
      <dgm:t>
        <a:bodyPr/>
        <a:lstStyle/>
        <a:p>
          <a:endParaRPr lang="es-CL"/>
        </a:p>
      </dgm:t>
    </dgm:pt>
    <dgm:pt modelId="{FC809940-6F5C-4733-BA73-D0310972434A}" type="sibTrans" cxnId="{919B4901-36B7-41F3-A485-5441FBCCCFBB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6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8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6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6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8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6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6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8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6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6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8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6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6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8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6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6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8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6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6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8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6"/>
      <dgm:spPr/>
    </dgm:pt>
    <dgm:pt modelId="{A7B36DCC-9C34-421B-BEA3-8C5B044CC8CD}" type="pres">
      <dgm:prSet presAssocID="{84FC32CD-6798-49A6-B210-3AEA6F5EB982}" presName="text8" presStyleCnt="0"/>
      <dgm:spPr/>
    </dgm:pt>
    <dgm:pt modelId="{322AEA64-489D-46F9-9D75-EAABC21CB854}" type="pres">
      <dgm:prSet presAssocID="{84FC32CD-6798-49A6-B210-3AEA6F5EB982}" presName="textRepeatNode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FA078130-9CA2-4C78-B6F5-0C01A48FD8CD}" type="pres">
      <dgm:prSet presAssocID="{84FC32CD-6798-49A6-B210-3AEA6F5EB982}" presName="textaccent8" presStyleCnt="0"/>
      <dgm:spPr/>
    </dgm:pt>
    <dgm:pt modelId="{727FE432-BBFC-420C-8DB3-01E0B3D35ED6}" type="pres">
      <dgm:prSet presAssocID="{84FC32CD-6798-49A6-B210-3AEA6F5EB982}" presName="accentRepeatNode" presStyleLbl="solidAlignAcc1" presStyleIdx="14" presStyleCnt="16"/>
      <dgm:spPr/>
    </dgm:pt>
    <dgm:pt modelId="{8646E92E-187C-46A7-B16E-389CAA2224D5}" type="pres">
      <dgm:prSet presAssocID="{FC809940-6F5C-4733-BA73-D0310972434A}" presName="image8" presStyleCnt="0"/>
      <dgm:spPr/>
    </dgm:pt>
    <dgm:pt modelId="{30B48725-CB49-43B6-88F8-4A72F1F34FF3}" type="pres">
      <dgm:prSet presAssocID="{FC809940-6F5C-4733-BA73-D0310972434A}" presName="imageRepeatNode" presStyleLbl="alignAcc1" presStyleIdx="7" presStyleCnt="8"/>
      <dgm:spPr/>
    </dgm:pt>
    <dgm:pt modelId="{B64C0A80-CD23-4896-8298-FE0D5B2D3285}" type="pres">
      <dgm:prSet presAssocID="{FC809940-6F5C-4733-BA73-D0310972434A}" presName="imageaccent8" presStyleCnt="0"/>
      <dgm:spPr/>
    </dgm:pt>
    <dgm:pt modelId="{AEE4A3EA-2156-41F1-9FEB-34C9B27CBFC3}" type="pres">
      <dgm:prSet presAssocID="{FC809940-6F5C-4733-BA73-D0310972434A}" presName="accentRepeatNode" presStyleLbl="solidAlignAcc1" presStyleIdx="15" presStyleCnt="16"/>
      <dgm:spPr/>
    </dgm:pt>
  </dgm:ptLst>
  <dgm:cxnLst>
    <dgm:cxn modelId="{919B4901-36B7-41F3-A485-5441FBCCCFBB}" srcId="{DDD5FFDC-65E5-40CE-8D85-FBAA01FC1842}" destId="{84FC32CD-6798-49A6-B210-3AEA6F5EB982}" srcOrd="7" destOrd="0" parTransId="{9A8AF3C2-EB57-4B46-8A51-59993DF79C02}" sibTransId="{FC809940-6F5C-4733-BA73-D0310972434A}"/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F14EA78D-7FF5-4A16-BF48-F5EDD60B39CE}" type="presOf" srcId="{84FC32CD-6798-49A6-B210-3AEA6F5EB982}" destId="{322AEA64-489D-46F9-9D75-EAABC21CB854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76AAC3C1-BE65-4E09-B3C9-AAE9553D39FA}" type="presOf" srcId="{FC809940-6F5C-4733-BA73-D0310972434A}" destId="{30B48725-CB49-43B6-88F8-4A72F1F34FF3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  <dgm:cxn modelId="{BCC9CF95-269E-4EA8-930A-7D2DA94563C8}" type="presParOf" srcId="{993552EB-A802-437E-944A-1C5474EAB50E}" destId="{A7B36DCC-9C34-421B-BEA3-8C5B044CC8CD}" srcOrd="28" destOrd="0" presId="urn:microsoft.com/office/officeart/2008/layout/HexagonCluster"/>
    <dgm:cxn modelId="{675A771F-AD14-43C4-8F91-CFF88F2EFFAA}" type="presParOf" srcId="{A7B36DCC-9C34-421B-BEA3-8C5B044CC8CD}" destId="{322AEA64-489D-46F9-9D75-EAABC21CB854}" srcOrd="0" destOrd="0" presId="urn:microsoft.com/office/officeart/2008/layout/HexagonCluster"/>
    <dgm:cxn modelId="{9548D089-ADFF-4221-AE24-F78B01E39D70}" type="presParOf" srcId="{993552EB-A802-437E-944A-1C5474EAB50E}" destId="{FA078130-9CA2-4C78-B6F5-0C01A48FD8CD}" srcOrd="29" destOrd="0" presId="urn:microsoft.com/office/officeart/2008/layout/HexagonCluster"/>
    <dgm:cxn modelId="{D458DC97-E5E0-46EE-B633-B0E664E20915}" type="presParOf" srcId="{FA078130-9CA2-4C78-B6F5-0C01A48FD8CD}" destId="{727FE432-BBFC-420C-8DB3-01E0B3D35ED6}" srcOrd="0" destOrd="0" presId="urn:microsoft.com/office/officeart/2008/layout/HexagonCluster"/>
    <dgm:cxn modelId="{67A78242-60FB-4A0C-AC9D-A0BA6A454A10}" type="presParOf" srcId="{993552EB-A802-437E-944A-1C5474EAB50E}" destId="{8646E92E-187C-46A7-B16E-389CAA2224D5}" srcOrd="30" destOrd="0" presId="urn:microsoft.com/office/officeart/2008/layout/HexagonCluster"/>
    <dgm:cxn modelId="{F8FD62A3-8205-49D8-9AB4-299092E09517}" type="presParOf" srcId="{8646E92E-187C-46A7-B16E-389CAA2224D5}" destId="{30B48725-CB49-43B6-88F8-4A72F1F34FF3}" srcOrd="0" destOrd="0" presId="urn:microsoft.com/office/officeart/2008/layout/HexagonCluster"/>
    <dgm:cxn modelId="{B4EBC62B-D211-4450-A6EE-E2F92EEFA3BB}" type="presParOf" srcId="{993552EB-A802-437E-944A-1C5474EAB50E}" destId="{B64C0A80-CD23-4896-8298-FE0D5B2D3285}" srcOrd="31" destOrd="0" presId="urn:microsoft.com/office/officeart/2008/layout/HexagonCluster"/>
    <dgm:cxn modelId="{0E2877B0-663E-492B-83BF-80A16382D740}" type="presParOf" srcId="{B64C0A80-CD23-4896-8298-FE0D5B2D3285}" destId="{AEE4A3EA-2156-41F1-9FEB-34C9B27CBFC3}" srcOrd="0" destOrd="0" presId="urn:microsoft.com/office/officeart/2008/layout/HexagonCluster"/>
  </dgm:cxnLst>
  <dgm:bg>
    <a:solidFill>
      <a:schemeClr val="tx1">
        <a:lumMod val="95000"/>
        <a:lumOff val="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 diarios mercados mayoristas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7522282C-984F-4C9F-BEBC-9DCAB102222E}">
      <dgm:prSet custT="1"/>
      <dgm:spPr/>
      <dgm:t>
        <a:bodyPr/>
        <a:lstStyle/>
        <a:p>
          <a:r>
            <a:rPr lang="es-CL" sz="1400" dirty="0"/>
            <a:t>Volúmenes mercados mayoristas</a:t>
          </a:r>
        </a:p>
      </dgm:t>
    </dgm:pt>
    <dgm:pt modelId="{B39EB30B-E117-44EC-A58B-ECB117DBBE91}" type="parTrans" cxnId="{D7BA5A42-5BD4-4362-A440-1F66796E5F4F}">
      <dgm:prSet/>
      <dgm:spPr/>
      <dgm:t>
        <a:bodyPr/>
        <a:lstStyle/>
        <a:p>
          <a:endParaRPr lang="es-CL" sz="1400"/>
        </a:p>
      </dgm:t>
    </dgm:pt>
    <dgm:pt modelId="{3B441B62-FB37-49DD-9BDF-0FCD8C5E5AD6}" type="sibTrans" cxnId="{D7BA5A42-5BD4-4362-A440-1F66796E5F4F}">
      <dgm:prSet/>
      <dgm:spPr/>
      <dgm:t>
        <a:bodyPr/>
        <a:lstStyle/>
        <a:p>
          <a:endParaRPr lang="es-CL" sz="1400"/>
        </a:p>
      </dgm:t>
    </dgm:pt>
    <dgm:pt modelId="{1D9251E4-7E8E-474B-9F2A-FCA85A86DD82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2B4FD19F-86FE-4DA5-9382-385BF85E1346}" type="parTrans" cxnId="{A86186F3-879A-4594-A9EC-291CC43CF9E5}">
      <dgm:prSet/>
      <dgm:spPr/>
      <dgm:t>
        <a:bodyPr/>
        <a:lstStyle/>
        <a:p>
          <a:endParaRPr lang="es-CL" sz="1400"/>
        </a:p>
      </dgm:t>
    </dgm:pt>
    <dgm:pt modelId="{9FCB7C18-918E-44E6-93B1-A881F573A365}" type="sibTrans" cxnId="{A86186F3-879A-4594-A9EC-291CC43CF9E5}">
      <dgm:prSet/>
      <dgm:spPr/>
      <dgm:t>
        <a:bodyPr/>
        <a:lstStyle/>
        <a:p>
          <a:endParaRPr lang="es-CL" sz="1400"/>
        </a:p>
      </dgm:t>
    </dgm:pt>
    <dgm:pt modelId="{51E366C8-AB90-4A02-9F40-C1021491872A}">
      <dgm:prSet custT="1"/>
      <dgm:spPr/>
      <dgm:t>
        <a:bodyPr/>
        <a:lstStyle/>
        <a:p>
          <a:r>
            <a:rPr lang="es-CL" sz="1400" dirty="0"/>
            <a:t>Compra y venta</a:t>
          </a:r>
        </a:p>
      </dgm:t>
    </dgm:pt>
    <dgm:pt modelId="{E9E5BA9A-5AA5-45C1-9752-85CE6EBFC4A6}" type="parTrans" cxnId="{CF5DE318-409D-4B54-B641-D6DFC5A05A18}">
      <dgm:prSet/>
      <dgm:spPr/>
      <dgm:t>
        <a:bodyPr/>
        <a:lstStyle/>
        <a:p>
          <a:endParaRPr lang="es-CL" sz="1400"/>
        </a:p>
      </dgm:t>
    </dgm:pt>
    <dgm:pt modelId="{35362FE3-DD86-4A40-85E8-106C8E2C85D3}" type="sibTrans" cxnId="{CF5DE318-409D-4B54-B641-D6DFC5A05A18}">
      <dgm:prSet/>
      <dgm:spPr/>
      <dgm:t>
        <a:bodyPr/>
        <a:lstStyle/>
        <a:p>
          <a:endParaRPr lang="es-CL" sz="1400"/>
        </a:p>
      </dgm:t>
    </dgm:pt>
    <dgm:pt modelId="{98876ADD-2D4B-478F-861D-0E85149578B5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81485602-9B29-4BC1-BC86-4E3AD162CC00}" type="parTrans" cxnId="{8561FE78-9712-4113-B330-381C99A0FA54}">
      <dgm:prSet/>
      <dgm:spPr/>
      <dgm:t>
        <a:bodyPr/>
        <a:lstStyle/>
        <a:p>
          <a:endParaRPr lang="es-CL" sz="1400"/>
        </a:p>
      </dgm:t>
    </dgm:pt>
    <dgm:pt modelId="{042D9840-2C32-4FBC-AAF0-22B68A00EE21}" type="sibTrans" cxnId="{8561FE78-9712-4113-B330-381C99A0FA54}">
      <dgm:prSet/>
      <dgm:spPr/>
      <dgm:t>
        <a:bodyPr/>
        <a:lstStyle/>
        <a:p>
          <a:endParaRPr lang="es-CL" sz="1400"/>
        </a:p>
      </dgm:t>
    </dgm:pt>
    <dgm:pt modelId="{00C5AD94-21EB-403F-9A98-E8C171B8D71D}">
      <dgm:prSet custT="1"/>
      <dgm:spPr/>
      <dgm:t>
        <a:bodyPr/>
        <a:lstStyle/>
        <a:p>
          <a:r>
            <a:rPr lang="es-CL" sz="1400" dirty="0"/>
            <a:t>Sistemas de riego</a:t>
          </a:r>
        </a:p>
      </dgm:t>
    </dgm:pt>
    <dgm:pt modelId="{7EED2805-17CB-4770-9BCA-DDC47272290C}" type="parTrans" cxnId="{04531F03-4243-4969-82A0-076629466768}">
      <dgm:prSet/>
      <dgm:spPr/>
      <dgm:t>
        <a:bodyPr/>
        <a:lstStyle/>
        <a:p>
          <a:endParaRPr lang="es-CL" sz="1400"/>
        </a:p>
      </dgm:t>
    </dgm:pt>
    <dgm:pt modelId="{E4B8539B-3BBB-4EB7-9E40-DF5CEC5F6108}" type="sibTrans" cxnId="{04531F03-4243-4969-82A0-076629466768}">
      <dgm:prSet/>
      <dgm:spPr/>
      <dgm:t>
        <a:bodyPr/>
        <a:lstStyle/>
        <a:p>
          <a:endParaRPr lang="es-CL" sz="1400"/>
        </a:p>
      </dgm:t>
    </dgm:pt>
    <dgm:pt modelId="{15514EEC-3637-4A50-A10F-6C6D3C360C99}">
      <dgm:prSet custT="1"/>
      <dgm:spPr/>
      <dgm:t>
        <a:bodyPr/>
        <a:lstStyle/>
        <a:p>
          <a:r>
            <a:rPr lang="es-CL" sz="1400" dirty="0"/>
            <a:t>Origen fruta mercados mayoristas</a:t>
          </a:r>
        </a:p>
      </dgm:t>
    </dgm:pt>
    <dgm:pt modelId="{68FB850C-112D-4014-B60D-4E2935FD360F}" type="parTrans" cxnId="{6DA674AC-DCA9-4649-91B7-DE89723DEEE0}">
      <dgm:prSet/>
      <dgm:spPr/>
      <dgm:t>
        <a:bodyPr/>
        <a:lstStyle/>
        <a:p>
          <a:endParaRPr lang="es-CL" sz="1400"/>
        </a:p>
      </dgm:t>
    </dgm:pt>
    <dgm:pt modelId="{F630538C-5643-41B4-AC34-8B93F8B1F34F}" type="sibTrans" cxnId="{6DA674AC-DCA9-4649-91B7-DE89723DEEE0}">
      <dgm:prSet/>
      <dgm:spPr/>
      <dgm:t>
        <a:bodyPr/>
        <a:lstStyle/>
        <a:p>
          <a:endParaRPr lang="es-CL" sz="1400"/>
        </a:p>
      </dgm:t>
    </dgm:pt>
    <dgm:pt modelId="{B49DD564-F754-4DAF-B900-F6FE09FD26DB}">
      <dgm:prSet custT="1"/>
      <dgm:spPr/>
      <dgm:t>
        <a:bodyPr/>
        <a:lstStyle/>
        <a:p>
          <a:r>
            <a:rPr lang="es-CL" sz="1400" dirty="0"/>
            <a:t>Variedades</a:t>
          </a:r>
        </a:p>
      </dgm:t>
    </dgm:pt>
    <dgm:pt modelId="{7D959582-FF74-4D75-94E4-46407748E2C5}" type="parTrans" cxnId="{AD4BDE58-EF55-4B71-B509-C6483B0798E6}">
      <dgm:prSet/>
      <dgm:spPr/>
      <dgm:t>
        <a:bodyPr/>
        <a:lstStyle/>
        <a:p>
          <a:endParaRPr lang="es-CL" sz="1400"/>
        </a:p>
      </dgm:t>
    </dgm:pt>
    <dgm:pt modelId="{D8A551FE-733C-4844-94F8-EEE7AE4033B1}" type="sibTrans" cxnId="{AD4BDE58-EF55-4B71-B509-C6483B0798E6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BAD3B22F-7581-4487-A3EB-14BD02563A65}" type="pres">
      <dgm:prSet presAssocID="{B49DD564-F754-4DAF-B900-F6FE09FD26DB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836D5AA4-73BB-4A37-851E-E8719944B4EF}" type="pres">
      <dgm:prSet presAssocID="{D8A551FE-733C-4844-94F8-EEE7AE4033B1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11139F98-A288-4B5E-803F-7FF4C455C18C}" type="pres">
      <dgm:prSet presAssocID="{1D9251E4-7E8E-474B-9F2A-FCA85A86DD82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3C19AE31-30F3-44EF-9C41-95E740FA45C5}" type="pres">
      <dgm:prSet presAssocID="{9FCB7C18-918E-44E6-93B1-A881F573A365}" presName="spacer" presStyleCnt="0"/>
      <dgm:spPr/>
    </dgm:pt>
    <dgm:pt modelId="{5A0DD8D5-D86A-47C9-9A6C-66537544DAAB}" type="pres">
      <dgm:prSet presAssocID="{15514EEC-3637-4A50-A10F-6C6D3C360C99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62C51E8B-6156-4379-BFE9-85E711D2C6B2}" type="pres">
      <dgm:prSet presAssocID="{F630538C-5643-41B4-AC34-8B93F8B1F34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F32E20CA-D713-45C4-9AEB-A271CFD13B78}" type="pres">
      <dgm:prSet presAssocID="{7522282C-984F-4C9F-BEBC-9DCAB102222E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1D9833CC-9EA4-4546-AB23-F9763E88C74F}" type="pres">
      <dgm:prSet presAssocID="{3B441B62-FB37-49DD-9BDF-0FCD8C5E5AD6}" presName="spacer" presStyleCnt="0"/>
      <dgm:spPr/>
    </dgm:pt>
    <dgm:pt modelId="{1F492FAE-2B38-4544-8AC7-04F42223A65D}" type="pres">
      <dgm:prSet presAssocID="{51E366C8-AB90-4A02-9F40-C1021491872A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1083F70A-AE38-4D52-94D8-28CC83397D3A}" type="pres">
      <dgm:prSet presAssocID="{35362FE3-DD86-4A40-85E8-106C8E2C85D3}" presName="spacer" presStyleCnt="0"/>
      <dgm:spPr/>
    </dgm:pt>
    <dgm:pt modelId="{62194439-271A-4CD3-985F-C25D442E1B7A}" type="pres">
      <dgm:prSet presAssocID="{7B3CEDDA-B2D5-4677-B413-CC19F4FBF7F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BDE3809E-713D-43AE-8E5F-B2BB7C043941}" type="pres">
      <dgm:prSet presAssocID="{98876ADD-2D4B-478F-861D-0E85149578B5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421FD656-7717-463D-9A2A-7519A4F7C768}" type="pres">
      <dgm:prSet presAssocID="{042D9840-2C32-4FBC-AAF0-22B68A00EE21}" presName="spacer" presStyleCnt="0"/>
      <dgm:spPr/>
    </dgm:pt>
    <dgm:pt modelId="{86262E4E-B52B-4383-B511-A78B9A16E3FA}" type="pres">
      <dgm:prSet presAssocID="{00C5AD94-21EB-403F-9A98-E8C171B8D71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BE859C4A-5DF8-48CC-8B06-4318D14CAFFE}" type="pres">
      <dgm:prSet presAssocID="{E4B8539B-3BBB-4EB7-9E40-DF5CEC5F6108}" presName="spacer" presStyleCnt="0"/>
      <dgm:spPr/>
    </dgm:pt>
    <dgm:pt modelId="{A403C302-889C-407C-BA8F-E75766823292}" type="pres">
      <dgm:prSet presAssocID="{F2C914AC-4486-4716-8BAF-C026C9042C44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04531F03-4243-4969-82A0-076629466768}" srcId="{C2B0BC53-E054-4CCB-9171-C86720FC59DF}" destId="{00C5AD94-21EB-403F-9A98-E8C171B8D71D}" srcOrd="10" destOrd="0" parTransId="{7EED2805-17CB-4770-9BCA-DDC47272290C}" sibTransId="{E4B8539B-3BBB-4EB7-9E40-DF5CEC5F6108}"/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B64FD914-5295-4A57-BDC5-F3570FE2D8F1}" type="presOf" srcId="{B49DD564-F754-4DAF-B900-F6FE09FD26DB}" destId="{BAD3B22F-7581-4487-A3EB-14BD02563A65}" srcOrd="0" destOrd="0" presId="urn:microsoft.com/office/officeart/2005/8/layout/vList2"/>
    <dgm:cxn modelId="{CF5DE318-409D-4B54-B641-D6DFC5A05A18}" srcId="{C2B0BC53-E054-4CCB-9171-C86720FC59DF}" destId="{51E366C8-AB90-4A02-9F40-C1021491872A}" srcOrd="7" destOrd="0" parTransId="{E9E5BA9A-5AA5-45C1-9752-85CE6EBFC4A6}" sibTransId="{35362FE3-DD86-4A40-85E8-106C8E2C85D3}"/>
    <dgm:cxn modelId="{FD67AD1B-9019-42F2-8DE9-534721CE8ADB}" type="presOf" srcId="{7522282C-984F-4C9F-BEBC-9DCAB102222E}" destId="{F32E20CA-D713-45C4-9AEB-A271CFD13B78}" srcOrd="0" destOrd="0" presId="urn:microsoft.com/office/officeart/2005/8/layout/vList2"/>
    <dgm:cxn modelId="{00AB4120-CD86-4899-80BA-6081F589DCBE}" type="presOf" srcId="{15514EEC-3637-4A50-A10F-6C6D3C360C99}" destId="{5A0DD8D5-D86A-47C9-9A6C-66537544DAAB}" srcOrd="0" destOrd="0" presId="urn:microsoft.com/office/officeart/2005/8/layout/vList2"/>
    <dgm:cxn modelId="{3ABDD821-F9F9-4767-9381-7E248EF2A9D6}" type="presOf" srcId="{98876ADD-2D4B-478F-861D-0E85149578B5}" destId="{BDE3809E-713D-43AE-8E5F-B2BB7C043941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D7BA5A42-5BD4-4362-A440-1F66796E5F4F}" srcId="{C2B0BC53-E054-4CCB-9171-C86720FC59DF}" destId="{7522282C-984F-4C9F-BEBC-9DCAB102222E}" srcOrd="6" destOrd="0" parTransId="{B39EB30B-E117-44EC-A58B-ECB117DBBE91}" sibTransId="{3B441B62-FB37-49DD-9BDF-0FCD8C5E5AD6}"/>
    <dgm:cxn modelId="{7315D570-88B8-416A-8A56-5505B656CC1B}" srcId="{C2B0BC53-E054-4CCB-9171-C86720FC59DF}" destId="{7B3CEDDA-B2D5-4677-B413-CC19F4FBF7F9}" srcOrd="8" destOrd="0" parTransId="{CA503591-810B-48E6-A21D-EC06F862F712}" sibTransId="{DF2D000A-D2CE-46AE-BE9A-F9CAAD9C915F}"/>
    <dgm:cxn modelId="{F3D72878-A298-4C4D-B9B2-955972BACBBC}" type="presOf" srcId="{1D9251E4-7E8E-474B-9F2A-FCA85A86DD82}" destId="{11139F98-A288-4B5E-803F-7FF4C455C18C}" srcOrd="0" destOrd="0" presId="urn:microsoft.com/office/officeart/2005/8/layout/vList2"/>
    <dgm:cxn modelId="{AD4BDE58-EF55-4B71-B509-C6483B0798E6}" srcId="{C2B0BC53-E054-4CCB-9171-C86720FC59DF}" destId="{B49DD564-F754-4DAF-B900-F6FE09FD26DB}" srcOrd="1" destOrd="0" parTransId="{7D959582-FF74-4D75-94E4-46407748E2C5}" sibTransId="{D8A551FE-733C-4844-94F8-EEE7AE4033B1}"/>
    <dgm:cxn modelId="{8561FE78-9712-4113-B330-381C99A0FA54}" srcId="{C2B0BC53-E054-4CCB-9171-C86720FC59DF}" destId="{98876ADD-2D4B-478F-861D-0E85149578B5}" srcOrd="9" destOrd="0" parTransId="{81485602-9B29-4BC1-BC86-4E3AD162CC00}" sibTransId="{042D9840-2C32-4FBC-AAF0-22B68A00EE21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10BC5DAA-7024-44B3-947B-30710EA6D48B}" type="presOf" srcId="{00C5AD94-21EB-403F-9A98-E8C171B8D71D}" destId="{86262E4E-B52B-4383-B511-A78B9A16E3FA}" srcOrd="0" destOrd="0" presId="urn:microsoft.com/office/officeart/2005/8/layout/vList2"/>
    <dgm:cxn modelId="{6DA674AC-DCA9-4649-91B7-DE89723DEEE0}" srcId="{C2B0BC53-E054-4CCB-9171-C86720FC59DF}" destId="{15514EEC-3637-4A50-A10F-6C6D3C360C99}" srcOrd="4" destOrd="0" parTransId="{68FB850C-112D-4014-B60D-4E2935FD360F}" sibTransId="{F630538C-5643-41B4-AC34-8B93F8B1F34F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5F8E4DE-4835-4B45-8BC0-E3E2E132294C}" type="presOf" srcId="{51E366C8-AB90-4A02-9F40-C1021491872A}" destId="{1F492FAE-2B38-4544-8AC7-04F42223A65D}" srcOrd="0" destOrd="0" presId="urn:microsoft.com/office/officeart/2005/8/layout/vList2"/>
    <dgm:cxn modelId="{35E156E6-C669-4F97-8C85-28C995147C42}" srcId="{C2B0BC53-E054-4CCB-9171-C86720FC59DF}" destId="{F2C914AC-4486-4716-8BAF-C026C9042C44}" srcOrd="11" destOrd="0" parTransId="{34BC77F9-698D-4722-AE24-5C9C515E210D}" sibTransId="{FAA63A13-FE80-4BA9-99CB-6C4C857BD98E}"/>
    <dgm:cxn modelId="{A86186F3-879A-4594-A9EC-291CC43CF9E5}" srcId="{C2B0BC53-E054-4CCB-9171-C86720FC59DF}" destId="{1D9251E4-7E8E-474B-9F2A-FCA85A86DD82}" srcOrd="3" destOrd="0" parTransId="{2B4FD19F-86FE-4DA5-9382-385BF85E1346}" sibTransId="{9FCB7C18-918E-44E6-93B1-A881F573A365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C924E2FA-5647-457D-AB16-B0161D84D3CA}" type="presParOf" srcId="{1F6D38BD-2110-42FB-B4C5-B34E9A64E923}" destId="{BAD3B22F-7581-4487-A3EB-14BD02563A65}" srcOrd="2" destOrd="0" presId="urn:microsoft.com/office/officeart/2005/8/layout/vList2"/>
    <dgm:cxn modelId="{06292834-DEF0-445B-85F4-1AB8D2B65290}" type="presParOf" srcId="{1F6D38BD-2110-42FB-B4C5-B34E9A64E923}" destId="{836D5AA4-73BB-4A37-851E-E8719944B4EF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6590C574-D402-40B6-AF1D-363F7AE70BCE}" type="presParOf" srcId="{1F6D38BD-2110-42FB-B4C5-B34E9A64E923}" destId="{11139F98-A288-4B5E-803F-7FF4C455C18C}" srcOrd="6" destOrd="0" presId="urn:microsoft.com/office/officeart/2005/8/layout/vList2"/>
    <dgm:cxn modelId="{A2D449C8-4F96-4B2D-9C6A-849FB506A9F6}" type="presParOf" srcId="{1F6D38BD-2110-42FB-B4C5-B34E9A64E923}" destId="{3C19AE31-30F3-44EF-9C41-95E740FA45C5}" srcOrd="7" destOrd="0" presId="urn:microsoft.com/office/officeart/2005/8/layout/vList2"/>
    <dgm:cxn modelId="{0C1F6A0E-55D4-41F2-845F-99B7C7F0F6E2}" type="presParOf" srcId="{1F6D38BD-2110-42FB-B4C5-B34E9A64E923}" destId="{5A0DD8D5-D86A-47C9-9A6C-66537544DAAB}" srcOrd="8" destOrd="0" presId="urn:microsoft.com/office/officeart/2005/8/layout/vList2"/>
    <dgm:cxn modelId="{7B85C733-EB19-4FF7-95F9-0E7D06C6A815}" type="presParOf" srcId="{1F6D38BD-2110-42FB-B4C5-B34E9A64E923}" destId="{62C51E8B-6156-4379-BFE9-85E711D2C6B2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8DA09019-4FD1-43D3-B10B-ED100B5E43D5}" type="presParOf" srcId="{1F6D38BD-2110-42FB-B4C5-B34E9A64E923}" destId="{F32E20CA-D713-45C4-9AEB-A271CFD13B78}" srcOrd="12" destOrd="0" presId="urn:microsoft.com/office/officeart/2005/8/layout/vList2"/>
    <dgm:cxn modelId="{D1C5AC32-C85F-4B3A-AFC9-4CDC98A7CF67}" type="presParOf" srcId="{1F6D38BD-2110-42FB-B4C5-B34E9A64E923}" destId="{1D9833CC-9EA4-4546-AB23-F9763E88C74F}" srcOrd="13" destOrd="0" presId="urn:microsoft.com/office/officeart/2005/8/layout/vList2"/>
    <dgm:cxn modelId="{1229B956-6F21-44E8-BEF6-1B64C74680D6}" type="presParOf" srcId="{1F6D38BD-2110-42FB-B4C5-B34E9A64E923}" destId="{1F492FAE-2B38-4544-8AC7-04F42223A65D}" srcOrd="14" destOrd="0" presId="urn:microsoft.com/office/officeart/2005/8/layout/vList2"/>
    <dgm:cxn modelId="{BED10F79-2A7D-41C3-8633-07303A1D76A4}" type="presParOf" srcId="{1F6D38BD-2110-42FB-B4C5-B34E9A64E923}" destId="{1083F70A-AE38-4D52-94D8-28CC83397D3A}" srcOrd="15" destOrd="0" presId="urn:microsoft.com/office/officeart/2005/8/layout/vList2"/>
    <dgm:cxn modelId="{A5BC2A26-76E0-484D-BA03-28FC4DFE0EF2}" type="presParOf" srcId="{1F6D38BD-2110-42FB-B4C5-B34E9A64E923}" destId="{62194439-271A-4CD3-985F-C25D442E1B7A}" srcOrd="16" destOrd="0" presId="urn:microsoft.com/office/officeart/2005/8/layout/vList2"/>
    <dgm:cxn modelId="{13A2589E-44D5-4C12-976F-09415259F68A}" type="presParOf" srcId="{1F6D38BD-2110-42FB-B4C5-B34E9A64E923}" destId="{65E014F4-6FA3-4C52-AA54-C766534B44C1}" srcOrd="17" destOrd="0" presId="urn:microsoft.com/office/officeart/2005/8/layout/vList2"/>
    <dgm:cxn modelId="{EEBF3D2A-2935-496B-B002-A3967E674DC2}" type="presParOf" srcId="{1F6D38BD-2110-42FB-B4C5-B34E9A64E923}" destId="{BDE3809E-713D-43AE-8E5F-B2BB7C043941}" srcOrd="18" destOrd="0" presId="urn:microsoft.com/office/officeart/2005/8/layout/vList2"/>
    <dgm:cxn modelId="{5CE1F13E-A435-4E63-B63E-15EB228B7104}" type="presParOf" srcId="{1F6D38BD-2110-42FB-B4C5-B34E9A64E923}" destId="{421FD656-7717-463D-9A2A-7519A4F7C768}" srcOrd="19" destOrd="0" presId="urn:microsoft.com/office/officeart/2005/8/layout/vList2"/>
    <dgm:cxn modelId="{0C50CC56-1D33-4F32-BCBD-2C368160583D}" type="presParOf" srcId="{1F6D38BD-2110-42FB-B4C5-B34E9A64E923}" destId="{86262E4E-B52B-4383-B511-A78B9A16E3FA}" srcOrd="20" destOrd="0" presId="urn:microsoft.com/office/officeart/2005/8/layout/vList2"/>
    <dgm:cxn modelId="{67A5F8EF-6F1C-4DBC-8F4D-577FA0CF5765}" type="presParOf" srcId="{1F6D38BD-2110-42FB-B4C5-B34E9A64E923}" destId="{BE859C4A-5DF8-48CC-8B06-4318D14CAFFE}" srcOrd="21" destOrd="0" presId="urn:microsoft.com/office/officeart/2005/8/layout/vList2"/>
    <dgm:cxn modelId="{B5991E2A-A7C0-4781-AD81-69AE6BF4D2F5}" type="presParOf" srcId="{1F6D38BD-2110-42FB-B4C5-B34E9A64E923}" destId="{A403C302-889C-407C-BA8F-E757668232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627029"/>
        </a:xfrm>
        <a:prstGeom prst="roundRect">
          <a:avLst/>
        </a:prstGeom>
        <a:solidFill>
          <a:srgbClr val="C4C4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Cultivos anuales</a:t>
          </a:r>
        </a:p>
      </dsp:txBody>
      <dsp:txXfrm>
        <a:off x="30609" y="30609"/>
        <a:ext cx="2646422" cy="565811"/>
      </dsp:txXfrm>
    </dsp:sp>
    <dsp:sp modelId="{F438BDA4-7378-4579-9F34-A34766A6A49D}">
      <dsp:nvSpPr>
        <dsp:cNvPr id="0" name=""/>
        <dsp:cNvSpPr/>
      </dsp:nvSpPr>
      <dsp:spPr>
        <a:xfrm>
          <a:off x="0" y="2267629"/>
          <a:ext cx="2707640" cy="664007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Cultivos perennes</a:t>
          </a:r>
        </a:p>
      </dsp:txBody>
      <dsp:txXfrm>
        <a:off x="32414" y="2300043"/>
        <a:ext cx="2642812" cy="5991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93190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frutales (especie y variedad) por comuna</a:t>
          </a:r>
        </a:p>
      </dsp:txBody>
      <dsp:txXfrm>
        <a:off x="14279" y="207469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487709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501988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792075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806354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096441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sistemas de riego por comuna</a:t>
          </a:r>
        </a:p>
      </dsp:txBody>
      <dsp:txXfrm>
        <a:off x="14279" y="1110720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402976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frutales por especie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417255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701619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</a:t>
          </a:r>
        </a:p>
      </dsp:txBody>
      <dsp:txXfrm>
        <a:off x="14279" y="1715898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014100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frutícolas (agro industria) por especie y comuna</a:t>
          </a:r>
        </a:p>
      </dsp:txBody>
      <dsp:txXfrm>
        <a:off x="14279" y="2028379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312047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326326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582505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596784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876828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891107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170630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184909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455826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470105"/>
        <a:ext cx="4824394" cy="2639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9650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anuales</a:t>
          </a:r>
        </a:p>
      </dsp:txBody>
      <dsp:txXfrm>
        <a:off x="32355" y="1806990"/>
        <a:ext cx="1505035" cy="729812"/>
      </dsp:txXfrm>
    </dsp:sp>
    <dsp:sp modelId="{CF7BC084-5F8A-4D85-9A5B-29B266A9FCD5}">
      <dsp:nvSpPr>
        <dsp:cNvPr id="0" name=""/>
        <dsp:cNvSpPr/>
      </dsp:nvSpPr>
      <dsp:spPr>
        <a:xfrm rot="17350740">
          <a:off x="926290" y="1264328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1233195"/>
        <a:ext cx="94389" cy="94389"/>
      </dsp:txXfrm>
    </dsp:sp>
    <dsp:sp modelId="{6FDF3825-DFC3-42E2-A070-47EB13C4C856}">
      <dsp:nvSpPr>
        <dsp:cNvPr id="0" name=""/>
        <dsp:cNvSpPr/>
      </dsp:nvSpPr>
      <dsp:spPr>
        <a:xfrm>
          <a:off x="2180274" y="1272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Cereales</a:t>
          </a:r>
        </a:p>
      </dsp:txBody>
      <dsp:txXfrm>
        <a:off x="2202979" y="23977"/>
        <a:ext cx="1505035" cy="729812"/>
      </dsp:txXfrm>
    </dsp:sp>
    <dsp:sp modelId="{22DCDCED-AF9C-4700-9855-7A11673BCF2A}">
      <dsp:nvSpPr>
        <dsp:cNvPr id="0" name=""/>
        <dsp:cNvSpPr/>
      </dsp:nvSpPr>
      <dsp:spPr>
        <a:xfrm rot="18289469">
          <a:off x="1327183" y="1710081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1698993"/>
        <a:ext cx="54300" cy="54300"/>
      </dsp:txXfrm>
    </dsp:sp>
    <dsp:sp modelId="{5CC9B7B5-689F-4CEE-A9FC-69CBAFC3DD34}">
      <dsp:nvSpPr>
        <dsp:cNvPr id="0" name=""/>
        <dsp:cNvSpPr/>
      </dsp:nvSpPr>
      <dsp:spPr>
        <a:xfrm>
          <a:off x="2180274" y="892778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Industriales</a:t>
          </a:r>
        </a:p>
      </dsp:txBody>
      <dsp:txXfrm>
        <a:off x="2202979" y="915483"/>
        <a:ext cx="1505035" cy="729812"/>
      </dsp:txXfrm>
    </dsp:sp>
    <dsp:sp modelId="{87319E38-DA3B-4532-B37F-EB2E3C0BAA3D}">
      <dsp:nvSpPr>
        <dsp:cNvPr id="0" name=""/>
        <dsp:cNvSpPr/>
      </dsp:nvSpPr>
      <dsp:spPr>
        <a:xfrm>
          <a:off x="1560096" y="2155834"/>
          <a:ext cx="6201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178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54681" y="2156392"/>
        <a:ext cx="31008" cy="31008"/>
      </dsp:txXfrm>
    </dsp:sp>
    <dsp:sp modelId="{0B0B0160-2517-4531-89BB-20C1BFC9BDBB}">
      <dsp:nvSpPr>
        <dsp:cNvPr id="0" name=""/>
        <dsp:cNvSpPr/>
      </dsp:nvSpPr>
      <dsp:spPr>
        <a:xfrm>
          <a:off x="2180274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Legumbres</a:t>
          </a:r>
        </a:p>
      </dsp:txBody>
      <dsp:txXfrm>
        <a:off x="2202979" y="1806990"/>
        <a:ext cx="1505035" cy="729812"/>
      </dsp:txXfrm>
    </dsp:sp>
    <dsp:sp modelId="{C21B89BE-3F7B-4FED-AC37-E7F467E19B54}">
      <dsp:nvSpPr>
        <dsp:cNvPr id="0" name=""/>
        <dsp:cNvSpPr/>
      </dsp:nvSpPr>
      <dsp:spPr>
        <a:xfrm rot="3310531">
          <a:off x="1327183" y="2601587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2590499"/>
        <a:ext cx="54300" cy="54300"/>
      </dsp:txXfrm>
    </dsp:sp>
    <dsp:sp modelId="{8932E7FE-DFFE-4675-A160-E7C105689839}">
      <dsp:nvSpPr>
        <dsp:cNvPr id="0" name=""/>
        <dsp:cNvSpPr/>
      </dsp:nvSpPr>
      <dsp:spPr>
        <a:xfrm>
          <a:off x="2180274" y="2675791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Tubérculos</a:t>
          </a:r>
        </a:p>
      </dsp:txBody>
      <dsp:txXfrm>
        <a:off x="2202979" y="2698496"/>
        <a:ext cx="1505035" cy="729812"/>
      </dsp:txXfrm>
    </dsp:sp>
    <dsp:sp modelId="{A6275670-E658-4666-8254-F199FB48C3B4}">
      <dsp:nvSpPr>
        <dsp:cNvPr id="0" name=""/>
        <dsp:cNvSpPr/>
      </dsp:nvSpPr>
      <dsp:spPr>
        <a:xfrm rot="4249260">
          <a:off x="926290" y="3047340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3016207"/>
        <a:ext cx="94389" cy="94389"/>
      </dsp:txXfrm>
    </dsp:sp>
    <dsp:sp modelId="{6A3E0A71-95F3-45ED-95AC-CD9A9BA7959D}">
      <dsp:nvSpPr>
        <dsp:cNvPr id="0" name=""/>
        <dsp:cNvSpPr/>
      </dsp:nvSpPr>
      <dsp:spPr>
        <a:xfrm>
          <a:off x="2180274" y="3567297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Hortalizas</a:t>
          </a:r>
        </a:p>
      </dsp:txBody>
      <dsp:txXfrm>
        <a:off x="2202979" y="3590002"/>
        <a:ext cx="1505035" cy="7298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5559749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cultivos anuales (especie) por región</a:t>
          </a:r>
        </a:p>
      </dsp:txBody>
      <dsp:txXfrm>
        <a:off x="20104" y="20104"/>
        <a:ext cx="5519541" cy="371632"/>
      </dsp:txXfrm>
    </dsp:sp>
    <dsp:sp modelId="{F438BDA4-7378-4579-9F34-A34766A6A49D}">
      <dsp:nvSpPr>
        <dsp:cNvPr id="0" name=""/>
        <dsp:cNvSpPr/>
      </dsp:nvSpPr>
      <dsp:spPr>
        <a:xfrm>
          <a:off x="0" y="480779"/>
          <a:ext cx="5559749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 de cultivos anuales (especie) por región</a:t>
          </a:r>
        </a:p>
      </dsp:txBody>
      <dsp:txXfrm>
        <a:off x="20104" y="500883"/>
        <a:ext cx="5519541" cy="371632"/>
      </dsp:txXfrm>
    </dsp:sp>
    <dsp:sp modelId="{F98FB22C-E1F7-48CE-84EF-E8A89142A6F9}">
      <dsp:nvSpPr>
        <dsp:cNvPr id="0" name=""/>
        <dsp:cNvSpPr/>
      </dsp:nvSpPr>
      <dsp:spPr>
        <a:xfrm>
          <a:off x="0" y="955979"/>
          <a:ext cx="5559749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rendimiento por región</a:t>
          </a:r>
        </a:p>
      </dsp:txBody>
      <dsp:txXfrm>
        <a:off x="20104" y="976083"/>
        <a:ext cx="5519541" cy="371632"/>
      </dsp:txXfrm>
    </dsp:sp>
    <dsp:sp modelId="{679AFE80-4202-474F-B469-D1D6E761A67A}">
      <dsp:nvSpPr>
        <dsp:cNvPr id="0" name=""/>
        <dsp:cNvSpPr/>
      </dsp:nvSpPr>
      <dsp:spPr>
        <a:xfrm>
          <a:off x="0" y="1413410"/>
          <a:ext cx="5559749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cultivos anuales por categoría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20104" y="1433514"/>
        <a:ext cx="5519541" cy="371632"/>
      </dsp:txXfrm>
    </dsp:sp>
    <dsp:sp modelId="{70CD446C-BE44-44E3-B882-1B82565D2144}">
      <dsp:nvSpPr>
        <dsp:cNvPr id="0" name=""/>
        <dsp:cNvSpPr/>
      </dsp:nvSpPr>
      <dsp:spPr>
        <a:xfrm>
          <a:off x="0" y="1896343"/>
          <a:ext cx="5559749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cultivos anuales </a:t>
          </a:r>
        </a:p>
      </dsp:txBody>
      <dsp:txXfrm>
        <a:off x="20104" y="1916447"/>
        <a:ext cx="5519541" cy="371632"/>
      </dsp:txXfrm>
    </dsp:sp>
    <dsp:sp modelId="{0F97E74E-43EA-4A27-B573-7D1D516A1A50}">
      <dsp:nvSpPr>
        <dsp:cNvPr id="0" name=""/>
        <dsp:cNvSpPr/>
      </dsp:nvSpPr>
      <dsp:spPr>
        <a:xfrm>
          <a:off x="0" y="2381579"/>
          <a:ext cx="5559749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Número y tipo de empresas vinculadas a cultivos anuales</a:t>
          </a:r>
        </a:p>
      </dsp:txBody>
      <dsp:txXfrm>
        <a:off x="20104" y="2401683"/>
        <a:ext cx="5519541" cy="371632"/>
      </dsp:txXfrm>
    </dsp:sp>
    <dsp:sp modelId="{E6481075-D244-4D1D-AFAB-EA2B1E9A04A7}">
      <dsp:nvSpPr>
        <dsp:cNvPr id="0" name=""/>
        <dsp:cNvSpPr/>
      </dsp:nvSpPr>
      <dsp:spPr>
        <a:xfrm>
          <a:off x="0" y="2856779"/>
          <a:ext cx="5559749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20104" y="2876883"/>
        <a:ext cx="5519541" cy="371632"/>
      </dsp:txXfrm>
    </dsp:sp>
    <dsp:sp modelId="{62194439-271A-4CD3-985F-C25D442E1B7A}">
      <dsp:nvSpPr>
        <dsp:cNvPr id="0" name=""/>
        <dsp:cNvSpPr/>
      </dsp:nvSpPr>
      <dsp:spPr>
        <a:xfrm>
          <a:off x="0" y="3331979"/>
          <a:ext cx="5559749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20104" y="3352083"/>
        <a:ext cx="5519541" cy="371632"/>
      </dsp:txXfrm>
    </dsp:sp>
    <dsp:sp modelId="{C3719557-688D-4A06-8361-2ED1B8E65EB8}">
      <dsp:nvSpPr>
        <dsp:cNvPr id="0" name=""/>
        <dsp:cNvSpPr/>
      </dsp:nvSpPr>
      <dsp:spPr>
        <a:xfrm>
          <a:off x="0" y="3807179"/>
          <a:ext cx="5559749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empleo y superficie</a:t>
          </a:r>
        </a:p>
      </dsp:txBody>
      <dsp:txXfrm>
        <a:off x="20104" y="3827283"/>
        <a:ext cx="5519541" cy="3716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83813"/>
          <a:ext cx="2707640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9191" y="103004"/>
        <a:ext cx="2669258" cy="354738"/>
      </dsp:txXfrm>
    </dsp:sp>
    <dsp:sp modelId="{F438BDA4-7378-4579-9F34-A34766A6A49D}">
      <dsp:nvSpPr>
        <dsp:cNvPr id="0" name=""/>
        <dsp:cNvSpPr/>
      </dsp:nvSpPr>
      <dsp:spPr>
        <a:xfrm>
          <a:off x="0" y="529360"/>
          <a:ext cx="2707640" cy="39312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</a:t>
          </a:r>
        </a:p>
      </dsp:txBody>
      <dsp:txXfrm>
        <a:off x="19191" y="548551"/>
        <a:ext cx="2669258" cy="354738"/>
      </dsp:txXfrm>
    </dsp:sp>
    <dsp:sp modelId="{F98FB22C-E1F7-48CE-84EF-E8A89142A6F9}">
      <dsp:nvSpPr>
        <dsp:cNvPr id="0" name=""/>
        <dsp:cNvSpPr/>
      </dsp:nvSpPr>
      <dsp:spPr>
        <a:xfrm>
          <a:off x="0" y="982960"/>
          <a:ext cx="2707640" cy="3931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</a:t>
          </a:r>
        </a:p>
      </dsp:txBody>
      <dsp:txXfrm>
        <a:off x="19191" y="1002151"/>
        <a:ext cx="2669258" cy="354738"/>
      </dsp:txXfrm>
    </dsp:sp>
    <dsp:sp modelId="{679AFE80-4202-474F-B469-D1D6E761A67A}">
      <dsp:nvSpPr>
        <dsp:cNvPr id="0" name=""/>
        <dsp:cNvSpPr/>
      </dsp:nvSpPr>
      <dsp:spPr>
        <a:xfrm>
          <a:off x="0" y="1419599"/>
          <a:ext cx="2707640" cy="39312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9191" y="1438790"/>
        <a:ext cx="2669258" cy="354738"/>
      </dsp:txXfrm>
    </dsp:sp>
    <dsp:sp modelId="{70CD446C-BE44-44E3-B882-1B82565D2144}">
      <dsp:nvSpPr>
        <dsp:cNvPr id="0" name=""/>
        <dsp:cNvSpPr/>
      </dsp:nvSpPr>
      <dsp:spPr>
        <a:xfrm>
          <a:off x="0" y="1890160"/>
          <a:ext cx="2707640" cy="393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9191" y="1909351"/>
        <a:ext cx="2669258" cy="354738"/>
      </dsp:txXfrm>
    </dsp:sp>
    <dsp:sp modelId="{0F97E74E-43EA-4A27-B573-7D1D516A1A50}">
      <dsp:nvSpPr>
        <dsp:cNvPr id="0" name=""/>
        <dsp:cNvSpPr/>
      </dsp:nvSpPr>
      <dsp:spPr>
        <a:xfrm>
          <a:off x="0" y="2343760"/>
          <a:ext cx="2707640" cy="39312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 </a:t>
          </a:r>
        </a:p>
      </dsp:txBody>
      <dsp:txXfrm>
        <a:off x="19191" y="2362951"/>
        <a:ext cx="2669258" cy="354738"/>
      </dsp:txXfrm>
    </dsp:sp>
    <dsp:sp modelId="{E6481075-D244-4D1D-AFAB-EA2B1E9A04A7}">
      <dsp:nvSpPr>
        <dsp:cNvPr id="0" name=""/>
        <dsp:cNvSpPr/>
      </dsp:nvSpPr>
      <dsp:spPr>
        <a:xfrm>
          <a:off x="0" y="2797361"/>
          <a:ext cx="2707640" cy="3931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Empleo</a:t>
          </a:r>
        </a:p>
      </dsp:txBody>
      <dsp:txXfrm>
        <a:off x="19191" y="2816552"/>
        <a:ext cx="2669258" cy="354738"/>
      </dsp:txXfrm>
    </dsp:sp>
    <dsp:sp modelId="{62194439-271A-4CD3-985F-C25D442E1B7A}">
      <dsp:nvSpPr>
        <dsp:cNvPr id="0" name=""/>
        <dsp:cNvSpPr/>
      </dsp:nvSpPr>
      <dsp:spPr>
        <a:xfrm>
          <a:off x="0" y="3250960"/>
          <a:ext cx="2707640" cy="39312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9191" y="3270151"/>
        <a:ext cx="2669258" cy="354738"/>
      </dsp:txXfrm>
    </dsp:sp>
    <dsp:sp modelId="{A403C302-889C-407C-BA8F-E75766823292}">
      <dsp:nvSpPr>
        <dsp:cNvPr id="0" name=""/>
        <dsp:cNvSpPr/>
      </dsp:nvSpPr>
      <dsp:spPr>
        <a:xfrm>
          <a:off x="0" y="3704561"/>
          <a:ext cx="2707640" cy="393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9191" y="3723752"/>
        <a:ext cx="2669258" cy="35473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736450" y="1940559"/>
          <a:ext cx="1843142" cy="462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Cereales</a:t>
          </a:r>
        </a:p>
      </dsp:txBody>
      <dsp:txXfrm>
        <a:off x="750001" y="1954110"/>
        <a:ext cx="1816040" cy="435572"/>
      </dsp:txXfrm>
    </dsp:sp>
    <dsp:sp modelId="{CF7BC084-5F8A-4D85-9A5B-29B266A9FCD5}">
      <dsp:nvSpPr>
        <dsp:cNvPr id="0" name=""/>
        <dsp:cNvSpPr/>
      </dsp:nvSpPr>
      <dsp:spPr>
        <a:xfrm rot="17467906">
          <a:off x="1925714" y="1199054"/>
          <a:ext cx="2045015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45015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897096" y="1167023"/>
        <a:ext cx="102250" cy="102250"/>
      </dsp:txXfrm>
    </dsp:sp>
    <dsp:sp modelId="{6FDF3825-DFC3-42E2-A070-47EB13C4C856}">
      <dsp:nvSpPr>
        <dsp:cNvPr id="0" name=""/>
        <dsp:cNvSpPr/>
      </dsp:nvSpPr>
      <dsp:spPr>
        <a:xfrm>
          <a:off x="3316850" y="582"/>
          <a:ext cx="1843142" cy="527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Trigo</a:t>
          </a:r>
        </a:p>
      </dsp:txBody>
      <dsp:txXfrm>
        <a:off x="3332304" y="16036"/>
        <a:ext cx="1812234" cy="496728"/>
      </dsp:txXfrm>
    </dsp:sp>
    <dsp:sp modelId="{22DCDCED-AF9C-4700-9855-7A11673BCF2A}">
      <dsp:nvSpPr>
        <dsp:cNvPr id="0" name=""/>
        <dsp:cNvSpPr/>
      </dsp:nvSpPr>
      <dsp:spPr>
        <a:xfrm rot="18067147">
          <a:off x="2234957" y="1542180"/>
          <a:ext cx="1426528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426528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2558" y="1525611"/>
        <a:ext cx="71326" cy="71326"/>
      </dsp:txXfrm>
    </dsp:sp>
    <dsp:sp modelId="{5CC9B7B5-689F-4CEE-A9FC-69CBAFC3DD34}">
      <dsp:nvSpPr>
        <dsp:cNvPr id="0" name=""/>
        <dsp:cNvSpPr/>
      </dsp:nvSpPr>
      <dsp:spPr>
        <a:xfrm>
          <a:off x="3316850" y="666454"/>
          <a:ext cx="1843142" cy="568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Avena </a:t>
          </a:r>
        </a:p>
      </dsp:txBody>
      <dsp:txXfrm>
        <a:off x="3333498" y="683102"/>
        <a:ext cx="1809846" cy="535101"/>
      </dsp:txXfrm>
    </dsp:sp>
    <dsp:sp modelId="{87319E38-DA3B-4532-B37F-EB2E3C0BAA3D}">
      <dsp:nvSpPr>
        <dsp:cNvPr id="0" name=""/>
        <dsp:cNvSpPr/>
      </dsp:nvSpPr>
      <dsp:spPr>
        <a:xfrm rot="19469728">
          <a:off x="2495400" y="1889818"/>
          <a:ext cx="905643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905643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5580" y="1886271"/>
        <a:ext cx="45282" cy="45282"/>
      </dsp:txXfrm>
    </dsp:sp>
    <dsp:sp modelId="{0B0B0160-2517-4531-89BB-20C1BFC9BDBB}">
      <dsp:nvSpPr>
        <dsp:cNvPr id="0" name=""/>
        <dsp:cNvSpPr/>
      </dsp:nvSpPr>
      <dsp:spPr>
        <a:xfrm>
          <a:off x="3316850" y="1373087"/>
          <a:ext cx="1843142" cy="54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Maíz </a:t>
          </a:r>
        </a:p>
      </dsp:txBody>
      <dsp:txXfrm>
        <a:off x="3332832" y="1389069"/>
        <a:ext cx="1811178" cy="513716"/>
      </dsp:txXfrm>
    </dsp:sp>
    <dsp:sp modelId="{C21B89BE-3F7B-4FED-AC37-E7F467E19B54}">
      <dsp:nvSpPr>
        <dsp:cNvPr id="0" name=""/>
        <dsp:cNvSpPr/>
      </dsp:nvSpPr>
      <dsp:spPr>
        <a:xfrm rot="611635">
          <a:off x="2573681" y="2219088"/>
          <a:ext cx="74908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74908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9494" y="2219455"/>
        <a:ext cx="37454" cy="37454"/>
      </dsp:txXfrm>
    </dsp:sp>
    <dsp:sp modelId="{8932E7FE-DFFE-4675-A160-E7C105689839}">
      <dsp:nvSpPr>
        <dsp:cNvPr id="0" name=""/>
        <dsp:cNvSpPr/>
      </dsp:nvSpPr>
      <dsp:spPr>
        <a:xfrm>
          <a:off x="3316850" y="2057004"/>
          <a:ext cx="1843142" cy="494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Cebada</a:t>
          </a:r>
        </a:p>
      </dsp:txBody>
      <dsp:txXfrm>
        <a:off x="3331346" y="2071500"/>
        <a:ext cx="1814150" cy="465937"/>
      </dsp:txXfrm>
    </dsp:sp>
    <dsp:sp modelId="{A6275670-E658-4666-8254-F199FB48C3B4}">
      <dsp:nvSpPr>
        <dsp:cNvPr id="0" name=""/>
        <dsp:cNvSpPr/>
      </dsp:nvSpPr>
      <dsp:spPr>
        <a:xfrm rot="2690607">
          <a:off x="2428321" y="2519421"/>
          <a:ext cx="103980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03980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2226" y="2512520"/>
        <a:ext cx="51990" cy="51990"/>
      </dsp:txXfrm>
    </dsp:sp>
    <dsp:sp modelId="{6A3E0A71-95F3-45ED-95AC-CD9A9BA7959D}">
      <dsp:nvSpPr>
        <dsp:cNvPr id="0" name=""/>
        <dsp:cNvSpPr/>
      </dsp:nvSpPr>
      <dsp:spPr>
        <a:xfrm>
          <a:off x="3316850" y="2690169"/>
          <a:ext cx="1843142" cy="4299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Arroz</a:t>
          </a:r>
        </a:p>
      </dsp:txBody>
      <dsp:txXfrm>
        <a:off x="3329442" y="2702761"/>
        <a:ext cx="1817958" cy="404747"/>
      </dsp:txXfrm>
    </dsp:sp>
    <dsp:sp modelId="{40CD13C5-158C-4F97-85DE-C97004A5434D}">
      <dsp:nvSpPr>
        <dsp:cNvPr id="0" name=""/>
        <dsp:cNvSpPr/>
      </dsp:nvSpPr>
      <dsp:spPr>
        <a:xfrm rot="3693918">
          <a:off x="2174047" y="2833580"/>
          <a:ext cx="1548349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548349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909513" y="2813966"/>
        <a:ext cx="77417" cy="77417"/>
      </dsp:txXfrm>
    </dsp:sp>
    <dsp:sp modelId="{34E43937-20D9-4ED1-B27F-2538A5652BFA}">
      <dsp:nvSpPr>
        <dsp:cNvPr id="0" name=""/>
        <dsp:cNvSpPr/>
      </dsp:nvSpPr>
      <dsp:spPr>
        <a:xfrm>
          <a:off x="3316850" y="3258336"/>
          <a:ext cx="1843142" cy="550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Triticale</a:t>
          </a:r>
          <a:endParaRPr lang="es-CL" sz="1400" kern="1200" dirty="0"/>
        </a:p>
      </dsp:txBody>
      <dsp:txXfrm>
        <a:off x="3332966" y="3274452"/>
        <a:ext cx="1810910" cy="518001"/>
      </dsp:txXfrm>
    </dsp:sp>
    <dsp:sp modelId="{1E20C7B6-9225-4CE7-B3CF-66ED628F70D8}">
      <dsp:nvSpPr>
        <dsp:cNvPr id="0" name=""/>
        <dsp:cNvSpPr/>
      </dsp:nvSpPr>
      <dsp:spPr>
        <a:xfrm rot="4090217">
          <a:off x="1939836" y="3098246"/>
          <a:ext cx="2036952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36952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907389" y="3066417"/>
        <a:ext cx="101847" cy="101847"/>
      </dsp:txXfrm>
    </dsp:sp>
    <dsp:sp modelId="{4DCA1126-49B6-4E67-91EC-788272144C6B}">
      <dsp:nvSpPr>
        <dsp:cNvPr id="0" name=""/>
        <dsp:cNvSpPr/>
      </dsp:nvSpPr>
      <dsp:spPr>
        <a:xfrm>
          <a:off x="3337032" y="3864583"/>
          <a:ext cx="1843142" cy="3964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Otros cereales</a:t>
          </a:r>
        </a:p>
      </dsp:txBody>
      <dsp:txXfrm>
        <a:off x="3348642" y="3876193"/>
        <a:ext cx="1819922" cy="37318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329"/>
          <a:ext cx="4648200" cy="531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de cultivos cereales (especie y variedad) por región</a:t>
          </a:r>
        </a:p>
      </dsp:txBody>
      <dsp:txXfrm>
        <a:off x="25943" y="27272"/>
        <a:ext cx="4596314" cy="479554"/>
      </dsp:txXfrm>
    </dsp:sp>
    <dsp:sp modelId="{F438BDA4-7378-4579-9F34-A34766A6A49D}">
      <dsp:nvSpPr>
        <dsp:cNvPr id="0" name=""/>
        <dsp:cNvSpPr/>
      </dsp:nvSpPr>
      <dsp:spPr>
        <a:xfrm>
          <a:off x="0" y="546649"/>
          <a:ext cx="4648200" cy="531440"/>
        </a:xfrm>
        <a:prstGeom prst="round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 de cultivos anuales (especie y variedad) por región</a:t>
          </a:r>
        </a:p>
      </dsp:txBody>
      <dsp:txXfrm>
        <a:off x="25943" y="572592"/>
        <a:ext cx="4596314" cy="479554"/>
      </dsp:txXfrm>
    </dsp:sp>
    <dsp:sp modelId="{F98FB22C-E1F7-48CE-84EF-E8A89142A6F9}">
      <dsp:nvSpPr>
        <dsp:cNvPr id="0" name=""/>
        <dsp:cNvSpPr/>
      </dsp:nvSpPr>
      <dsp:spPr>
        <a:xfrm>
          <a:off x="0" y="1091969"/>
          <a:ext cx="4648200" cy="531440"/>
        </a:xfrm>
        <a:prstGeom prst="round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 superficie y rendimiento por región</a:t>
          </a:r>
        </a:p>
      </dsp:txBody>
      <dsp:txXfrm>
        <a:off x="25943" y="1117912"/>
        <a:ext cx="4596314" cy="479554"/>
      </dsp:txXfrm>
    </dsp:sp>
    <dsp:sp modelId="{679AFE80-4202-474F-B469-D1D6E761A67A}">
      <dsp:nvSpPr>
        <dsp:cNvPr id="0" name=""/>
        <dsp:cNvSpPr/>
      </dsp:nvSpPr>
      <dsp:spPr>
        <a:xfrm>
          <a:off x="0" y="1633396"/>
          <a:ext cx="4648200" cy="531440"/>
        </a:xfrm>
        <a:prstGeom prst="round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de cultivos anuales por categoría (Kg y USD FOB). Evolución mensual</a:t>
          </a:r>
        </a:p>
      </dsp:txBody>
      <dsp:txXfrm>
        <a:off x="25943" y="1659339"/>
        <a:ext cx="4596314" cy="479554"/>
      </dsp:txXfrm>
    </dsp:sp>
    <dsp:sp modelId="{70CD446C-BE44-44E3-B882-1B82565D2144}">
      <dsp:nvSpPr>
        <dsp:cNvPr id="0" name=""/>
        <dsp:cNvSpPr/>
      </dsp:nvSpPr>
      <dsp:spPr>
        <a:xfrm>
          <a:off x="0" y="2182608"/>
          <a:ext cx="4648200" cy="531440"/>
        </a:xfrm>
        <a:prstGeom prst="round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a productor de cultivos anuales por región </a:t>
          </a:r>
        </a:p>
      </dsp:txBody>
      <dsp:txXfrm>
        <a:off x="25943" y="2208551"/>
        <a:ext cx="4596314" cy="479554"/>
      </dsp:txXfrm>
    </dsp:sp>
    <dsp:sp modelId="{0F97E74E-43EA-4A27-B573-7D1D516A1A50}">
      <dsp:nvSpPr>
        <dsp:cNvPr id="0" name=""/>
        <dsp:cNvSpPr/>
      </dsp:nvSpPr>
      <dsp:spPr>
        <a:xfrm>
          <a:off x="0" y="2727928"/>
          <a:ext cx="4648200" cy="531440"/>
        </a:xfrm>
        <a:prstGeom prst="round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vinculadas a cultivos anuales por especie y comuna</a:t>
          </a:r>
        </a:p>
      </dsp:txBody>
      <dsp:txXfrm>
        <a:off x="25943" y="2753871"/>
        <a:ext cx="4596314" cy="479554"/>
      </dsp:txXfrm>
    </dsp:sp>
    <dsp:sp modelId="{E6481075-D244-4D1D-AFAB-EA2B1E9A04A7}">
      <dsp:nvSpPr>
        <dsp:cNvPr id="0" name=""/>
        <dsp:cNvSpPr/>
      </dsp:nvSpPr>
      <dsp:spPr>
        <a:xfrm>
          <a:off x="0" y="3273248"/>
          <a:ext cx="4648200" cy="531440"/>
        </a:xfrm>
        <a:prstGeom prst="round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 vinculados a cultivos anuales</a:t>
          </a:r>
        </a:p>
      </dsp:txBody>
      <dsp:txXfrm>
        <a:off x="25943" y="3299191"/>
        <a:ext cx="4596314" cy="479554"/>
      </dsp:txXfrm>
    </dsp:sp>
    <dsp:sp modelId="{62194439-271A-4CD3-985F-C25D442E1B7A}">
      <dsp:nvSpPr>
        <dsp:cNvPr id="0" name=""/>
        <dsp:cNvSpPr/>
      </dsp:nvSpPr>
      <dsp:spPr>
        <a:xfrm>
          <a:off x="0" y="3818568"/>
          <a:ext cx="4648200" cy="5314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 por región</a:t>
          </a:r>
        </a:p>
      </dsp:txBody>
      <dsp:txXfrm>
        <a:off x="25943" y="3844511"/>
        <a:ext cx="4596314" cy="4795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</a:t>
          </a:r>
        </a:p>
      </dsp:txBody>
      <dsp:txXfrm>
        <a:off x="20104" y="20104"/>
        <a:ext cx="2667432" cy="371632"/>
      </dsp:txXfrm>
    </dsp:sp>
    <dsp:sp modelId="{F438BDA4-7378-4579-9F34-A34766A6A49D}">
      <dsp:nvSpPr>
        <dsp:cNvPr id="0" name=""/>
        <dsp:cNvSpPr/>
      </dsp:nvSpPr>
      <dsp:spPr>
        <a:xfrm>
          <a:off x="0" y="544148"/>
          <a:ext cx="2707640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0104" y="564252"/>
        <a:ext cx="2667432" cy="371632"/>
      </dsp:txXfrm>
    </dsp:sp>
    <dsp:sp modelId="{F98FB22C-E1F7-48CE-84EF-E8A89142A6F9}">
      <dsp:nvSpPr>
        <dsp:cNvPr id="0" name=""/>
        <dsp:cNvSpPr/>
      </dsp:nvSpPr>
      <dsp:spPr>
        <a:xfrm>
          <a:off x="0" y="1019348"/>
          <a:ext cx="2707640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20104" y="1039452"/>
        <a:ext cx="2667432" cy="371632"/>
      </dsp:txXfrm>
    </dsp:sp>
    <dsp:sp modelId="{679AFE80-4202-474F-B469-D1D6E761A67A}">
      <dsp:nvSpPr>
        <dsp:cNvPr id="0" name=""/>
        <dsp:cNvSpPr/>
      </dsp:nvSpPr>
      <dsp:spPr>
        <a:xfrm>
          <a:off x="0" y="1476780"/>
          <a:ext cx="2707640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</a:t>
          </a:r>
        </a:p>
      </dsp:txBody>
      <dsp:txXfrm>
        <a:off x="20104" y="1496884"/>
        <a:ext cx="2667432" cy="371632"/>
      </dsp:txXfrm>
    </dsp:sp>
    <dsp:sp modelId="{70CD446C-BE44-44E3-B882-1B82565D2144}">
      <dsp:nvSpPr>
        <dsp:cNvPr id="0" name=""/>
        <dsp:cNvSpPr/>
      </dsp:nvSpPr>
      <dsp:spPr>
        <a:xfrm>
          <a:off x="0" y="1969749"/>
          <a:ext cx="2707640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</a:t>
          </a:r>
        </a:p>
      </dsp:txBody>
      <dsp:txXfrm>
        <a:off x="20104" y="1989853"/>
        <a:ext cx="2667432" cy="371632"/>
      </dsp:txXfrm>
    </dsp:sp>
    <dsp:sp modelId="{0F97E74E-43EA-4A27-B573-7D1D516A1A50}">
      <dsp:nvSpPr>
        <dsp:cNvPr id="0" name=""/>
        <dsp:cNvSpPr/>
      </dsp:nvSpPr>
      <dsp:spPr>
        <a:xfrm>
          <a:off x="0" y="2444949"/>
          <a:ext cx="2707640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</a:t>
          </a:r>
        </a:p>
      </dsp:txBody>
      <dsp:txXfrm>
        <a:off x="20104" y="2465053"/>
        <a:ext cx="2667432" cy="371632"/>
      </dsp:txXfrm>
    </dsp:sp>
    <dsp:sp modelId="{E6481075-D244-4D1D-AFAB-EA2B1E9A04A7}">
      <dsp:nvSpPr>
        <dsp:cNvPr id="0" name=""/>
        <dsp:cNvSpPr/>
      </dsp:nvSpPr>
      <dsp:spPr>
        <a:xfrm>
          <a:off x="0" y="2920149"/>
          <a:ext cx="2707640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</a:t>
          </a:r>
        </a:p>
      </dsp:txBody>
      <dsp:txXfrm>
        <a:off x="20104" y="2940253"/>
        <a:ext cx="2667432" cy="371632"/>
      </dsp:txXfrm>
    </dsp:sp>
    <dsp:sp modelId="{62194439-271A-4CD3-985F-C25D442E1B7A}">
      <dsp:nvSpPr>
        <dsp:cNvPr id="0" name=""/>
        <dsp:cNvSpPr/>
      </dsp:nvSpPr>
      <dsp:spPr>
        <a:xfrm>
          <a:off x="0" y="3395349"/>
          <a:ext cx="2707640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</a:t>
          </a:r>
        </a:p>
      </dsp:txBody>
      <dsp:txXfrm>
        <a:off x="20104" y="3415453"/>
        <a:ext cx="2667432" cy="371632"/>
      </dsp:txXfrm>
    </dsp:sp>
    <dsp:sp modelId="{A403C302-889C-407C-BA8F-E75766823292}">
      <dsp:nvSpPr>
        <dsp:cNvPr id="0" name=""/>
        <dsp:cNvSpPr/>
      </dsp:nvSpPr>
      <dsp:spPr>
        <a:xfrm>
          <a:off x="0" y="3870549"/>
          <a:ext cx="2707640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empleo y superficie</a:t>
          </a:r>
        </a:p>
      </dsp:txBody>
      <dsp:txXfrm>
        <a:off x="20104" y="3890653"/>
        <a:ext cx="2667432" cy="37163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890" y="1863624"/>
          <a:ext cx="2456109" cy="6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Vitis</a:t>
          </a:r>
          <a:r>
            <a:rPr lang="es-CL" sz="1400" kern="1200" dirty="0"/>
            <a:t> vinífera (Uva)</a:t>
          </a:r>
        </a:p>
      </dsp:txBody>
      <dsp:txXfrm>
        <a:off x="18948" y="1881682"/>
        <a:ext cx="2419993" cy="580428"/>
      </dsp:txXfrm>
    </dsp:sp>
    <dsp:sp modelId="{CF7BC084-5F8A-4D85-9A5B-29B266A9FCD5}">
      <dsp:nvSpPr>
        <dsp:cNvPr id="0" name=""/>
        <dsp:cNvSpPr/>
      </dsp:nvSpPr>
      <dsp:spPr>
        <a:xfrm rot="19000719">
          <a:off x="2273018" y="1683202"/>
          <a:ext cx="135040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5040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461" y="1674886"/>
        <a:ext cx="67520" cy="67520"/>
      </dsp:txXfrm>
    </dsp:sp>
    <dsp:sp modelId="{6FDF3825-DFC3-42E2-A070-47EB13C4C856}">
      <dsp:nvSpPr>
        <dsp:cNvPr id="0" name=""/>
        <dsp:cNvSpPr/>
      </dsp:nvSpPr>
      <dsp:spPr>
        <a:xfrm>
          <a:off x="3439443" y="893841"/>
          <a:ext cx="2456109" cy="7031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de mesa</a:t>
          </a:r>
        </a:p>
      </dsp:txBody>
      <dsp:txXfrm>
        <a:off x="3460036" y="914434"/>
        <a:ext cx="2414923" cy="661924"/>
      </dsp:txXfrm>
    </dsp:sp>
    <dsp:sp modelId="{22DCDCED-AF9C-4700-9855-7A11673BCF2A}">
      <dsp:nvSpPr>
        <dsp:cNvPr id="0" name=""/>
        <dsp:cNvSpPr/>
      </dsp:nvSpPr>
      <dsp:spPr>
        <a:xfrm rot="21557933">
          <a:off x="2456963" y="2140440"/>
          <a:ext cx="982517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982517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3659" y="2141322"/>
        <a:ext cx="49125" cy="49125"/>
      </dsp:txXfrm>
    </dsp:sp>
    <dsp:sp modelId="{5CC9B7B5-689F-4CEE-A9FC-69CBAFC3DD34}">
      <dsp:nvSpPr>
        <dsp:cNvPr id="0" name=""/>
        <dsp:cNvSpPr/>
      </dsp:nvSpPr>
      <dsp:spPr>
        <a:xfrm>
          <a:off x="3439443" y="1781160"/>
          <a:ext cx="2456109" cy="757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vinífera </a:t>
          </a:r>
        </a:p>
      </dsp:txBody>
      <dsp:txXfrm>
        <a:off x="3461627" y="1803344"/>
        <a:ext cx="2411741" cy="713059"/>
      </dsp:txXfrm>
    </dsp:sp>
    <dsp:sp modelId="{87319E38-DA3B-4532-B37F-EB2E3C0BAA3D}">
      <dsp:nvSpPr>
        <dsp:cNvPr id="0" name=""/>
        <dsp:cNvSpPr/>
      </dsp:nvSpPr>
      <dsp:spPr>
        <a:xfrm rot="2576878">
          <a:off x="2277128" y="2603690"/>
          <a:ext cx="134218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4218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667" y="2595580"/>
        <a:ext cx="67109" cy="67109"/>
      </dsp:txXfrm>
    </dsp:sp>
    <dsp:sp modelId="{0B0B0160-2517-4531-89BB-20C1BFC9BDBB}">
      <dsp:nvSpPr>
        <dsp:cNvPr id="0" name=""/>
        <dsp:cNvSpPr/>
      </dsp:nvSpPr>
      <dsp:spPr>
        <a:xfrm>
          <a:off x="3439443" y="2722795"/>
          <a:ext cx="2456109" cy="727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pisquera </a:t>
          </a:r>
        </a:p>
      </dsp:txBody>
      <dsp:txXfrm>
        <a:off x="3460741" y="2744093"/>
        <a:ext cx="2413513" cy="68455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301722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uva (especie y variedad) por comuna</a:t>
          </a:r>
        </a:p>
      </dsp:txBody>
      <dsp:txXfrm>
        <a:off x="14279" y="316001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596241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610520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900608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914887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204974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Tipo de riego por comuna</a:t>
          </a:r>
        </a:p>
      </dsp:txBody>
      <dsp:txXfrm>
        <a:off x="14279" y="1219253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511509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por país de destino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525788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810152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y volúmenes comercializados nacionalmente </a:t>
          </a:r>
        </a:p>
      </dsp:txBody>
      <dsp:txXfrm>
        <a:off x="14279" y="1824431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122633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vinculadas a uva (agro industria) por especie y comuna</a:t>
          </a:r>
        </a:p>
      </dsp:txBody>
      <dsp:txXfrm>
        <a:off x="14279" y="2136912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420580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434859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691037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705316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985360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999639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279162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293441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564359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578638"/>
        <a:ext cx="4824394" cy="263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661104" y="1470695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Hortalizas</a:t>
          </a:r>
        </a:p>
      </dsp:txBody>
      <dsp:txXfrm>
        <a:off x="1820767" y="1607770"/>
        <a:ext cx="711570" cy="610905"/>
      </dsp:txXfrm>
    </dsp:sp>
    <dsp:sp modelId="{637F14BD-33B7-4F57-BB36-BA503105EB23}">
      <dsp:nvSpPr>
        <dsp:cNvPr id="0" name=""/>
        <dsp:cNvSpPr/>
      </dsp:nvSpPr>
      <dsp:spPr>
        <a:xfrm>
          <a:off x="1685701" y="1866461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773964" y="981405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1480178" y="1748909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548243" y="978578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Industriales</a:t>
          </a:r>
        </a:p>
      </dsp:txBody>
      <dsp:txXfrm>
        <a:off x="2707906" y="1115653"/>
        <a:ext cx="711570" cy="610905"/>
      </dsp:txXfrm>
    </dsp:sp>
    <dsp:sp modelId="{62A19B29-6966-4A4D-97F4-31AAA4076B55}">
      <dsp:nvSpPr>
        <dsp:cNvPr id="0" name=""/>
        <dsp:cNvSpPr/>
      </dsp:nvSpPr>
      <dsp:spPr>
        <a:xfrm>
          <a:off x="3257737" y="1744198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434837" y="1468810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459980" y="186269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661104" y="492116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Legumbres</a:t>
          </a:r>
        </a:p>
      </dsp:txBody>
      <dsp:txXfrm>
        <a:off x="1820767" y="629191"/>
        <a:ext cx="711570" cy="610905"/>
      </dsp:txXfrm>
    </dsp:sp>
    <dsp:sp modelId="{209EA0AF-2099-4BBC-998F-CB3285071A04}">
      <dsp:nvSpPr>
        <dsp:cNvPr id="0" name=""/>
        <dsp:cNvSpPr/>
      </dsp:nvSpPr>
      <dsp:spPr>
        <a:xfrm>
          <a:off x="2367317" y="50884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548243" y="0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77214" y="39223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434837" y="490231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Tubérculos</a:t>
          </a:r>
        </a:p>
      </dsp:txBody>
      <dsp:txXfrm>
        <a:off x="3594500" y="627306"/>
        <a:ext cx="711570" cy="610905"/>
      </dsp:txXfrm>
    </dsp:sp>
    <dsp:sp modelId="{9F993BB3-9458-47FE-B0A9-398CC433BE28}">
      <dsp:nvSpPr>
        <dsp:cNvPr id="0" name=""/>
        <dsp:cNvSpPr/>
      </dsp:nvSpPr>
      <dsp:spPr>
        <a:xfrm>
          <a:off x="4326896" y="882464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321976" y="987766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523127" y="1003785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321976" y="9423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Cereales</a:t>
          </a:r>
        </a:p>
      </dsp:txBody>
      <dsp:txXfrm>
        <a:off x="4481639" y="146498"/>
        <a:ext cx="711570" cy="610905"/>
      </dsp:txXfrm>
    </dsp:sp>
    <dsp:sp modelId="{8ED78E41-1821-4759-BD4B-A75CE0620E33}">
      <dsp:nvSpPr>
        <dsp:cNvPr id="0" name=""/>
        <dsp:cNvSpPr/>
      </dsp:nvSpPr>
      <dsp:spPr>
        <a:xfrm>
          <a:off x="5214036" y="406131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5209116" y="503188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5414640" y="522976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Cultivos de Plantas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 y legumbres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 err="1"/>
            <a:t>Tuberculos</a:t>
          </a:r>
          <a:endParaRPr lang="es-CL" sz="1600" kern="1200" dirty="0"/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2135243" y="1092992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de hueso</a:t>
          </a:r>
        </a:p>
      </dsp:txBody>
      <dsp:txXfrm>
        <a:off x="2253903" y="1194883"/>
        <a:ext cx="528777" cy="454046"/>
      </dsp:txXfrm>
    </dsp:sp>
    <dsp:sp modelId="{637F14BD-33B7-4F57-BB36-BA503105EB23}">
      <dsp:nvSpPr>
        <dsp:cNvPr id="0" name=""/>
        <dsp:cNvSpPr/>
      </dsp:nvSpPr>
      <dsp:spPr>
        <a:xfrm>
          <a:off x="2153522" y="1387069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1475976" y="729240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2000790" y="1299788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794510" y="727256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de pepita</a:t>
          </a:r>
        </a:p>
      </dsp:txBody>
      <dsp:txXfrm>
        <a:off x="2913170" y="829147"/>
        <a:ext cx="528777" cy="454046"/>
      </dsp:txXfrm>
    </dsp:sp>
    <dsp:sp modelId="{62A19B29-6966-4A4D-97F4-31AAA4076B55}">
      <dsp:nvSpPr>
        <dsp:cNvPr id="0" name=""/>
        <dsp:cNvSpPr/>
      </dsp:nvSpPr>
      <dsp:spPr>
        <a:xfrm>
          <a:off x="3321761" y="129631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453370" y="1091504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472056" y="1384341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2135243" y="365735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Cítricos</a:t>
          </a:r>
        </a:p>
      </dsp:txBody>
      <dsp:txXfrm>
        <a:off x="2253903" y="467626"/>
        <a:ext cx="528777" cy="454046"/>
      </dsp:txXfrm>
    </dsp:sp>
    <dsp:sp modelId="{209EA0AF-2099-4BBC-998F-CB3285071A04}">
      <dsp:nvSpPr>
        <dsp:cNvPr id="0" name=""/>
        <dsp:cNvSpPr/>
      </dsp:nvSpPr>
      <dsp:spPr>
        <a:xfrm>
          <a:off x="2656807" y="374662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794510" y="0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816039" y="291349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453370" y="364248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secos</a:t>
          </a:r>
        </a:p>
      </dsp:txBody>
      <dsp:txXfrm>
        <a:off x="3572030" y="466139"/>
        <a:ext cx="528777" cy="454046"/>
      </dsp:txXfrm>
    </dsp:sp>
    <dsp:sp modelId="{9F993BB3-9458-47FE-B0A9-398CC433BE28}">
      <dsp:nvSpPr>
        <dsp:cNvPr id="0" name=""/>
        <dsp:cNvSpPr/>
      </dsp:nvSpPr>
      <dsp:spPr>
        <a:xfrm>
          <a:off x="4116293" y="655845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112637" y="734199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262119" y="745853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112637" y="6942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 err="1"/>
            <a:t>Berries</a:t>
          </a:r>
          <a:endParaRPr lang="es-CL" sz="900" kern="1200" dirty="0"/>
        </a:p>
      </dsp:txBody>
      <dsp:txXfrm>
        <a:off x="4231297" y="108833"/>
        <a:ext cx="528777" cy="454046"/>
      </dsp:txXfrm>
    </dsp:sp>
    <dsp:sp modelId="{8ED78E41-1821-4759-BD4B-A75CE0620E33}">
      <dsp:nvSpPr>
        <dsp:cNvPr id="0" name=""/>
        <dsp:cNvSpPr/>
      </dsp:nvSpPr>
      <dsp:spPr>
        <a:xfrm>
          <a:off x="4775559" y="301763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4771904" y="373918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4924636" y="38854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4771904" y="1099935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oleaginoso</a:t>
          </a:r>
        </a:p>
      </dsp:txBody>
      <dsp:txXfrm>
        <a:off x="4890564" y="1201826"/>
        <a:ext cx="528777" cy="454046"/>
      </dsp:txXfrm>
    </dsp:sp>
    <dsp:sp modelId="{95FF9213-FA5B-4CAD-AAB5-B83A90AA5FD8}">
      <dsp:nvSpPr>
        <dsp:cNvPr id="0" name=""/>
        <dsp:cNvSpPr/>
      </dsp:nvSpPr>
      <dsp:spPr>
        <a:xfrm>
          <a:off x="4923823" y="1676186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112637" y="1460216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4781652" y="174883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793697" y="1456001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 err="1"/>
            <a:t>Fruos</a:t>
          </a:r>
          <a:r>
            <a:rPr lang="es-CL" sz="900" kern="1200" dirty="0"/>
            <a:t> tropicales</a:t>
          </a:r>
        </a:p>
      </dsp:txBody>
      <dsp:txXfrm>
        <a:off x="2912357" y="1557892"/>
        <a:ext cx="528777" cy="454046"/>
      </dsp:txXfrm>
    </dsp:sp>
    <dsp:sp modelId="{03007E57-0681-4F24-9A6D-2468DF7664BD}">
      <dsp:nvSpPr>
        <dsp:cNvPr id="0" name=""/>
        <dsp:cNvSpPr/>
      </dsp:nvSpPr>
      <dsp:spPr>
        <a:xfrm>
          <a:off x="2815632" y="1747598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2134837" y="1821737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2655995" y="1830911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449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21932" y="21932"/>
        <a:ext cx="3317060" cy="405416"/>
      </dsp:txXfrm>
    </dsp:sp>
    <dsp:sp modelId="{90856683-601C-410D-AFB2-CB3309964541}">
      <dsp:nvSpPr>
        <dsp:cNvPr id="0" name=""/>
        <dsp:cNvSpPr/>
      </dsp:nvSpPr>
      <dsp:spPr>
        <a:xfrm>
          <a:off x="0" y="567557"/>
          <a:ext cx="3360924" cy="449280"/>
        </a:xfrm>
        <a:prstGeom prst="round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1932" y="589489"/>
        <a:ext cx="3317060" cy="405416"/>
      </dsp:txXfrm>
    </dsp:sp>
    <dsp:sp modelId="{F98FB22C-E1F7-48CE-84EF-E8A89142A6F9}">
      <dsp:nvSpPr>
        <dsp:cNvPr id="0" name=""/>
        <dsp:cNvSpPr/>
      </dsp:nvSpPr>
      <dsp:spPr>
        <a:xfrm>
          <a:off x="0" y="1085957"/>
          <a:ext cx="3360924" cy="449280"/>
        </a:xfrm>
        <a:prstGeom prst="round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21932" y="1107889"/>
        <a:ext cx="3317060" cy="405416"/>
      </dsp:txXfrm>
    </dsp:sp>
    <dsp:sp modelId="{072211A0-E797-4378-AF32-CC9123B72DBE}">
      <dsp:nvSpPr>
        <dsp:cNvPr id="0" name=""/>
        <dsp:cNvSpPr/>
      </dsp:nvSpPr>
      <dsp:spPr>
        <a:xfrm>
          <a:off x="0" y="1604357"/>
          <a:ext cx="3360924" cy="449280"/>
        </a:xfrm>
        <a:prstGeom prst="round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21932" y="1626289"/>
        <a:ext cx="3317060" cy="405416"/>
      </dsp:txXfrm>
    </dsp:sp>
    <dsp:sp modelId="{70CD446C-BE44-44E3-B882-1B82565D2144}">
      <dsp:nvSpPr>
        <dsp:cNvPr id="0" name=""/>
        <dsp:cNvSpPr/>
      </dsp:nvSpPr>
      <dsp:spPr>
        <a:xfrm>
          <a:off x="0" y="2122757"/>
          <a:ext cx="3360924" cy="449280"/>
        </a:xfrm>
        <a:prstGeom prst="round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 (mercados mayoristas</a:t>
          </a:r>
        </a:p>
      </dsp:txBody>
      <dsp:txXfrm>
        <a:off x="21932" y="2144689"/>
        <a:ext cx="3317060" cy="405416"/>
      </dsp:txXfrm>
    </dsp:sp>
    <dsp:sp modelId="{62194439-271A-4CD3-985F-C25D442E1B7A}">
      <dsp:nvSpPr>
        <dsp:cNvPr id="0" name=""/>
        <dsp:cNvSpPr/>
      </dsp:nvSpPr>
      <dsp:spPr>
        <a:xfrm>
          <a:off x="0" y="2641158"/>
          <a:ext cx="3360924" cy="449280"/>
        </a:xfrm>
        <a:prstGeom prst="round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21932" y="2663090"/>
        <a:ext cx="3317060" cy="405416"/>
      </dsp:txXfrm>
    </dsp:sp>
    <dsp:sp modelId="{A403C302-889C-407C-BA8F-E75766823292}">
      <dsp:nvSpPr>
        <dsp:cNvPr id="0" name=""/>
        <dsp:cNvSpPr/>
      </dsp:nvSpPr>
      <dsp:spPr>
        <a:xfrm>
          <a:off x="0" y="3159558"/>
          <a:ext cx="3360924" cy="449280"/>
        </a:xfrm>
        <a:prstGeom prst="round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21932" y="3181490"/>
        <a:ext cx="3317060" cy="405416"/>
      </dsp:txXfrm>
    </dsp:sp>
    <dsp:sp modelId="{49427AD6-4308-47C9-AEA4-3C6F86D809B8}">
      <dsp:nvSpPr>
        <dsp:cNvPr id="0" name=""/>
        <dsp:cNvSpPr/>
      </dsp:nvSpPr>
      <dsp:spPr>
        <a:xfrm>
          <a:off x="0" y="3721417"/>
          <a:ext cx="3360924" cy="4492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Principales cultivos anuales</a:t>
          </a:r>
        </a:p>
      </dsp:txBody>
      <dsp:txXfrm>
        <a:off x="21932" y="3743349"/>
        <a:ext cx="3317060" cy="405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246355" y="2685121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</a:t>
          </a:r>
        </a:p>
      </dsp:txBody>
      <dsp:txXfrm>
        <a:off x="1470667" y="2877700"/>
        <a:ext cx="999698" cy="858269"/>
      </dsp:txXfrm>
    </dsp:sp>
    <dsp:sp modelId="{637F14BD-33B7-4F57-BB36-BA503105EB23}">
      <dsp:nvSpPr>
        <dsp:cNvPr id="0" name=""/>
        <dsp:cNvSpPr/>
      </dsp:nvSpPr>
      <dsp:spPr>
        <a:xfrm>
          <a:off x="1280912" y="324113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0" y="1997711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992169" y="307598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01178"/>
              <a:satOff val="11111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492711" y="1993740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Industriales</a:t>
          </a:r>
        </a:p>
      </dsp:txBody>
      <dsp:txXfrm>
        <a:off x="2717023" y="2186319"/>
        <a:ext cx="999698" cy="858269"/>
      </dsp:txXfrm>
    </dsp:sp>
    <dsp:sp modelId="{62A19B29-6966-4A4D-97F4-31AAA4076B55}">
      <dsp:nvSpPr>
        <dsp:cNvPr id="0" name=""/>
        <dsp:cNvSpPr/>
      </dsp:nvSpPr>
      <dsp:spPr>
        <a:xfrm>
          <a:off x="3489488" y="306936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02355"/>
              <a:satOff val="22222"/>
              <a:lumOff val="-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738298" y="2682474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773623" y="3235844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246355" y="1310302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Legumbres</a:t>
          </a:r>
        </a:p>
      </dsp:txBody>
      <dsp:txXfrm>
        <a:off x="1470667" y="1502881"/>
        <a:ext cx="999698" cy="858269"/>
      </dsp:txXfrm>
    </dsp:sp>
    <dsp:sp modelId="{209EA0AF-2099-4BBC-998F-CB3285071A04}">
      <dsp:nvSpPr>
        <dsp:cNvPr id="0" name=""/>
        <dsp:cNvSpPr/>
      </dsp:nvSpPr>
      <dsp:spPr>
        <a:xfrm>
          <a:off x="2238525" y="1333800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04711"/>
              <a:satOff val="44444"/>
              <a:lumOff val="-6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492711" y="618920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33411" y="1169973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05888"/>
              <a:satOff val="55556"/>
              <a:lumOff val="-81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738298" y="1307654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Tubérculos</a:t>
          </a:r>
        </a:p>
      </dsp:txBody>
      <dsp:txXfrm>
        <a:off x="3962610" y="1500233"/>
        <a:ext cx="999698" cy="858269"/>
      </dsp:txXfrm>
    </dsp:sp>
    <dsp:sp modelId="{9F993BB3-9458-47FE-B0A9-398CC433BE28}">
      <dsp:nvSpPr>
        <dsp:cNvPr id="0" name=""/>
        <dsp:cNvSpPr/>
      </dsp:nvSpPr>
      <dsp:spPr>
        <a:xfrm>
          <a:off x="4991565" y="1858707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984654" y="2006647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5267253" y="2029153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08244"/>
              <a:satOff val="77778"/>
              <a:lumOff val="-1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984654" y="632159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5208966" y="824738"/>
        <a:ext cx="999698" cy="858269"/>
      </dsp:txXfrm>
    </dsp:sp>
    <dsp:sp modelId="{8ED78E41-1821-4759-BD4B-A75CE0620E33}">
      <dsp:nvSpPr>
        <dsp:cNvPr id="0" name=""/>
        <dsp:cNvSpPr/>
      </dsp:nvSpPr>
      <dsp:spPr>
        <a:xfrm>
          <a:off x="6237921" y="1189500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409421"/>
              <a:satOff val="88889"/>
              <a:lumOff val="-130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6231009" y="1325857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6519752" y="1353658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19191" y="19191"/>
        <a:ext cx="3322542" cy="354738"/>
      </dsp:txXfrm>
    </dsp:sp>
    <dsp:sp modelId="{F98FB22C-E1F7-48CE-84EF-E8A89142A6F9}">
      <dsp:nvSpPr>
        <dsp:cNvPr id="0" name=""/>
        <dsp:cNvSpPr/>
      </dsp:nvSpPr>
      <dsp:spPr>
        <a:xfrm>
          <a:off x="0" y="530837"/>
          <a:ext cx="3360924" cy="39312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19191" y="550028"/>
        <a:ext cx="3322542" cy="354738"/>
      </dsp:txXfrm>
    </dsp:sp>
    <dsp:sp modelId="{11139F98-A288-4B5E-803F-7FF4C455C18C}">
      <dsp:nvSpPr>
        <dsp:cNvPr id="0" name=""/>
        <dsp:cNvSpPr/>
      </dsp:nvSpPr>
      <dsp:spPr>
        <a:xfrm>
          <a:off x="0" y="984437"/>
          <a:ext cx="3360924" cy="3931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19191" y="1003628"/>
        <a:ext cx="3322542" cy="354738"/>
      </dsp:txXfrm>
    </dsp:sp>
    <dsp:sp modelId="{70CD446C-BE44-44E3-B882-1B82565D2144}">
      <dsp:nvSpPr>
        <dsp:cNvPr id="0" name=""/>
        <dsp:cNvSpPr/>
      </dsp:nvSpPr>
      <dsp:spPr>
        <a:xfrm>
          <a:off x="0" y="1438037"/>
          <a:ext cx="3360924" cy="39312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</a:t>
          </a:r>
        </a:p>
      </dsp:txBody>
      <dsp:txXfrm>
        <a:off x="19191" y="1457228"/>
        <a:ext cx="3322542" cy="354738"/>
      </dsp:txXfrm>
    </dsp:sp>
    <dsp:sp modelId="{F32E20CA-D713-45C4-9AEB-A271CFD13B78}">
      <dsp:nvSpPr>
        <dsp:cNvPr id="0" name=""/>
        <dsp:cNvSpPr/>
      </dsp:nvSpPr>
      <dsp:spPr>
        <a:xfrm>
          <a:off x="0" y="1891637"/>
          <a:ext cx="3360924" cy="393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Mercados mayoristas</a:t>
          </a:r>
        </a:p>
      </dsp:txBody>
      <dsp:txXfrm>
        <a:off x="19191" y="1910828"/>
        <a:ext cx="3322542" cy="354738"/>
      </dsp:txXfrm>
    </dsp:sp>
    <dsp:sp modelId="{1F492FAE-2B38-4544-8AC7-04F42223A65D}">
      <dsp:nvSpPr>
        <dsp:cNvPr id="0" name=""/>
        <dsp:cNvSpPr/>
      </dsp:nvSpPr>
      <dsp:spPr>
        <a:xfrm>
          <a:off x="0" y="2345237"/>
          <a:ext cx="3360924" cy="39312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</a:t>
          </a:r>
        </a:p>
      </dsp:txBody>
      <dsp:txXfrm>
        <a:off x="19191" y="2364428"/>
        <a:ext cx="3322542" cy="354738"/>
      </dsp:txXfrm>
    </dsp:sp>
    <dsp:sp modelId="{62194439-271A-4CD3-985F-C25D442E1B7A}">
      <dsp:nvSpPr>
        <dsp:cNvPr id="0" name=""/>
        <dsp:cNvSpPr/>
      </dsp:nvSpPr>
      <dsp:spPr>
        <a:xfrm>
          <a:off x="0" y="2798837"/>
          <a:ext cx="3360924" cy="3931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19191" y="2818028"/>
        <a:ext cx="3322542" cy="354738"/>
      </dsp:txXfrm>
    </dsp:sp>
    <dsp:sp modelId="{BDE3809E-713D-43AE-8E5F-B2BB7C043941}">
      <dsp:nvSpPr>
        <dsp:cNvPr id="0" name=""/>
        <dsp:cNvSpPr/>
      </dsp:nvSpPr>
      <dsp:spPr>
        <a:xfrm>
          <a:off x="0" y="3252438"/>
          <a:ext cx="3360924" cy="39312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19191" y="3271629"/>
        <a:ext cx="3322542" cy="354738"/>
      </dsp:txXfrm>
    </dsp:sp>
    <dsp:sp modelId="{A403C302-889C-407C-BA8F-E75766823292}">
      <dsp:nvSpPr>
        <dsp:cNvPr id="0" name=""/>
        <dsp:cNvSpPr/>
      </dsp:nvSpPr>
      <dsp:spPr>
        <a:xfrm>
          <a:off x="0" y="3706038"/>
          <a:ext cx="3360924" cy="393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19191" y="3725229"/>
        <a:ext cx="3322542" cy="3547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323914" y="2004524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de hueso</a:t>
          </a:r>
        </a:p>
      </dsp:txBody>
      <dsp:txXfrm>
        <a:off x="1541535" y="2191389"/>
        <a:ext cx="969764" cy="832713"/>
      </dsp:txXfrm>
    </dsp:sp>
    <dsp:sp modelId="{637F14BD-33B7-4F57-BB36-BA503105EB23}">
      <dsp:nvSpPr>
        <dsp:cNvPr id="0" name=""/>
        <dsp:cNvSpPr/>
      </dsp:nvSpPr>
      <dsp:spPr>
        <a:xfrm>
          <a:off x="1357437" y="2543854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114833" y="1337410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1077330" y="2383783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8508"/>
              <a:satOff val="7692"/>
              <a:lumOff val="-1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532994" y="1333772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de pepita</a:t>
          </a:r>
        </a:p>
      </dsp:txBody>
      <dsp:txXfrm>
        <a:off x="2750615" y="1520637"/>
        <a:ext cx="969764" cy="832713"/>
      </dsp:txXfrm>
    </dsp:sp>
    <dsp:sp modelId="{62A19B29-6966-4A4D-97F4-31AAA4076B55}">
      <dsp:nvSpPr>
        <dsp:cNvPr id="0" name=""/>
        <dsp:cNvSpPr/>
      </dsp:nvSpPr>
      <dsp:spPr>
        <a:xfrm>
          <a:off x="3499961" y="237741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015"/>
              <a:satOff val="15385"/>
              <a:lumOff val="-22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741330" y="2001796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775598" y="2538852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5523"/>
              <a:satOff val="23077"/>
              <a:lumOff val="-33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323914" y="670751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Cítricos</a:t>
          </a:r>
        </a:p>
      </dsp:txBody>
      <dsp:txXfrm>
        <a:off x="1541535" y="857616"/>
        <a:ext cx="969764" cy="832713"/>
      </dsp:txXfrm>
    </dsp:sp>
    <dsp:sp modelId="{209EA0AF-2099-4BBC-998F-CB3285071A04}">
      <dsp:nvSpPr>
        <dsp:cNvPr id="0" name=""/>
        <dsp:cNvSpPr/>
      </dsp:nvSpPr>
      <dsp:spPr>
        <a:xfrm>
          <a:off x="2280451" y="687122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031"/>
              <a:satOff val="30769"/>
              <a:lumOff val="-4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532994" y="0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72477" y="53432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42538"/>
              <a:satOff val="38462"/>
              <a:lumOff val="-56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741330" y="668023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secos</a:t>
          </a:r>
        </a:p>
      </dsp:txBody>
      <dsp:txXfrm>
        <a:off x="3958951" y="854888"/>
        <a:ext cx="969764" cy="832713"/>
      </dsp:txXfrm>
    </dsp:sp>
    <dsp:sp modelId="{9F993BB3-9458-47FE-B0A9-398CC433BE28}">
      <dsp:nvSpPr>
        <dsp:cNvPr id="0" name=""/>
        <dsp:cNvSpPr/>
      </dsp:nvSpPr>
      <dsp:spPr>
        <a:xfrm>
          <a:off x="4957115" y="1202805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1046"/>
              <a:satOff val="46154"/>
              <a:lumOff val="-67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950411" y="1346505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5224558" y="1367878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59553"/>
              <a:satOff val="53846"/>
              <a:lumOff val="-7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950411" y="12732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 err="1"/>
            <a:t>Berries</a:t>
          </a:r>
          <a:endParaRPr lang="es-CL" sz="1700" kern="1200" dirty="0"/>
        </a:p>
      </dsp:txBody>
      <dsp:txXfrm>
        <a:off x="5168032" y="199597"/>
        <a:ext cx="969764" cy="832713"/>
      </dsp:txXfrm>
    </dsp:sp>
    <dsp:sp modelId="{8ED78E41-1821-4759-BD4B-A75CE0620E33}">
      <dsp:nvSpPr>
        <dsp:cNvPr id="0" name=""/>
        <dsp:cNvSpPr/>
      </dsp:nvSpPr>
      <dsp:spPr>
        <a:xfrm>
          <a:off x="6166196" y="55342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68061"/>
              <a:satOff val="61538"/>
              <a:lumOff val="-9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6159491" y="685758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6439599" y="712588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76569"/>
              <a:satOff val="69231"/>
              <a:lumOff val="-101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6159491" y="2017257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oleaginoso</a:t>
          </a:r>
        </a:p>
      </dsp:txBody>
      <dsp:txXfrm>
        <a:off x="6377112" y="2204122"/>
        <a:ext cx="969764" cy="832713"/>
      </dsp:txXfrm>
    </dsp:sp>
    <dsp:sp modelId="{95FF9213-FA5B-4CAD-AAB5-B83A90AA5FD8}">
      <dsp:nvSpPr>
        <dsp:cNvPr id="0" name=""/>
        <dsp:cNvSpPr/>
      </dsp:nvSpPr>
      <dsp:spPr>
        <a:xfrm>
          <a:off x="6438109" y="3074089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85076"/>
              <a:satOff val="76923"/>
              <a:lumOff val="-11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950411" y="2678005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6177370" y="3207330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93584"/>
              <a:satOff val="84615"/>
              <a:lumOff val="-12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531504" y="2670274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 err="1"/>
            <a:t>Fruos</a:t>
          </a:r>
          <a:r>
            <a:rPr lang="es-CL" sz="1700" kern="1200" dirty="0"/>
            <a:t> tropicales</a:t>
          </a:r>
        </a:p>
      </dsp:txBody>
      <dsp:txXfrm>
        <a:off x="2749125" y="2857139"/>
        <a:ext cx="969764" cy="832713"/>
      </dsp:txXfrm>
    </dsp:sp>
    <dsp:sp modelId="{03007E57-0681-4F24-9A6D-2468DF7664BD}">
      <dsp:nvSpPr>
        <dsp:cNvPr id="0" name=""/>
        <dsp:cNvSpPr/>
      </dsp:nvSpPr>
      <dsp:spPr>
        <a:xfrm>
          <a:off x="2571732" y="3205056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02091"/>
              <a:satOff val="92308"/>
              <a:lumOff val="-13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1323169" y="3341026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2278961" y="3357851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044141" y="1788521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de hueso</a:t>
          </a:r>
        </a:p>
      </dsp:txBody>
      <dsp:txXfrm>
        <a:off x="1232117" y="1949876"/>
        <a:ext cx="837853" cy="719199"/>
      </dsp:txXfrm>
    </dsp:sp>
    <dsp:sp modelId="{637F14BD-33B7-4F57-BB36-BA503105EB23}">
      <dsp:nvSpPr>
        <dsp:cNvPr id="0" name=""/>
        <dsp:cNvSpPr/>
      </dsp:nvSpPr>
      <dsp:spPr>
        <a:xfrm>
          <a:off x="1073291" y="2254524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0" y="1212615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831127" y="2116260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7"/>
              <a:satOff val="6667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088283" y="1209464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de pepita</a:t>
          </a:r>
        </a:p>
      </dsp:txBody>
      <dsp:txXfrm>
        <a:off x="2276259" y="1370819"/>
        <a:ext cx="837853" cy="719199"/>
      </dsp:txXfrm>
    </dsp:sp>
    <dsp:sp modelId="{62A19B29-6966-4A4D-97F4-31AAA4076B55}">
      <dsp:nvSpPr>
        <dsp:cNvPr id="0" name=""/>
        <dsp:cNvSpPr/>
      </dsp:nvSpPr>
      <dsp:spPr>
        <a:xfrm>
          <a:off x="2923896" y="2110745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61413"/>
              <a:satOff val="1333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133172" y="1786551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162322" y="2250191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044141" y="636709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Cítricos</a:t>
          </a:r>
        </a:p>
      </dsp:txBody>
      <dsp:txXfrm>
        <a:off x="1232117" y="798064"/>
        <a:ext cx="837853" cy="719199"/>
      </dsp:txXfrm>
    </dsp:sp>
    <dsp:sp modelId="{209EA0AF-2099-4BBC-998F-CB3285071A04}">
      <dsp:nvSpPr>
        <dsp:cNvPr id="0" name=""/>
        <dsp:cNvSpPr/>
      </dsp:nvSpPr>
      <dsp:spPr>
        <a:xfrm>
          <a:off x="1870037" y="650890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22826"/>
              <a:satOff val="26667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088283" y="57258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123412" y="518928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133172" y="634346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secos</a:t>
          </a:r>
        </a:p>
      </dsp:txBody>
      <dsp:txXfrm>
        <a:off x="3321148" y="795701"/>
        <a:ext cx="837853" cy="719199"/>
      </dsp:txXfrm>
    </dsp:sp>
    <dsp:sp modelId="{9F993BB3-9458-47FE-B0A9-398CC433BE28}">
      <dsp:nvSpPr>
        <dsp:cNvPr id="0" name=""/>
        <dsp:cNvSpPr/>
      </dsp:nvSpPr>
      <dsp:spPr>
        <a:xfrm>
          <a:off x="4182546" y="1096016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177314" y="1220099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413498" y="1239007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64946"/>
              <a:satOff val="46667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177314" y="68288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Berries</a:t>
          </a:r>
          <a:endParaRPr lang="es-CL" sz="1400" kern="1200" dirty="0"/>
        </a:p>
      </dsp:txBody>
      <dsp:txXfrm>
        <a:off x="4365290" y="229643"/>
        <a:ext cx="837853" cy="719199"/>
      </dsp:txXfrm>
    </dsp:sp>
    <dsp:sp modelId="{8ED78E41-1821-4759-BD4B-A75CE0620E33}">
      <dsp:nvSpPr>
        <dsp:cNvPr id="0" name=""/>
        <dsp:cNvSpPr/>
      </dsp:nvSpPr>
      <dsp:spPr>
        <a:xfrm>
          <a:off x="5226688" y="53547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45653"/>
              <a:satOff val="5333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5221456" y="649708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5463619" y="672949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5221456" y="1799945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oleaginoso</a:t>
          </a:r>
        </a:p>
      </dsp:txBody>
      <dsp:txXfrm>
        <a:off x="5409432" y="1961300"/>
        <a:ext cx="837853" cy="719199"/>
      </dsp:txXfrm>
    </dsp:sp>
    <dsp:sp modelId="{95FF9213-FA5B-4CAD-AAB5-B83A90AA5FD8}">
      <dsp:nvSpPr>
        <dsp:cNvPr id="0" name=""/>
        <dsp:cNvSpPr/>
      </dsp:nvSpPr>
      <dsp:spPr>
        <a:xfrm>
          <a:off x="5462124" y="2712649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177314" y="2370336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5237152" y="282767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987773"/>
              <a:satOff val="73333"/>
              <a:lumOff val="-1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087536" y="2364033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tropicales</a:t>
          </a:r>
        </a:p>
      </dsp:txBody>
      <dsp:txXfrm>
        <a:off x="2275512" y="2525388"/>
        <a:ext cx="837853" cy="719199"/>
      </dsp:txXfrm>
    </dsp:sp>
    <dsp:sp modelId="{03007E57-0681-4F24-9A6D-2468DF7664BD}">
      <dsp:nvSpPr>
        <dsp:cNvPr id="0" name=""/>
        <dsp:cNvSpPr/>
      </dsp:nvSpPr>
      <dsp:spPr>
        <a:xfrm>
          <a:off x="2122664" y="282570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1043394" y="2943090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1869290" y="2957665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349186"/>
              <a:satOff val="86667"/>
              <a:lumOff val="-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AEA64-489D-46F9-9D75-EAABC21CB854}">
      <dsp:nvSpPr>
        <dsp:cNvPr id="0" name=""/>
        <dsp:cNvSpPr/>
      </dsp:nvSpPr>
      <dsp:spPr>
        <a:xfrm>
          <a:off x="6260366" y="2383729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</a:t>
          </a:r>
        </a:p>
      </dsp:txBody>
      <dsp:txXfrm>
        <a:off x="6448342" y="2545084"/>
        <a:ext cx="837853" cy="719199"/>
      </dsp:txXfrm>
    </dsp:sp>
    <dsp:sp modelId="{727FE432-BBFC-420C-8DB3-01E0B3D35ED6}">
      <dsp:nvSpPr>
        <dsp:cNvPr id="0" name=""/>
        <dsp:cNvSpPr/>
      </dsp:nvSpPr>
      <dsp:spPr>
        <a:xfrm>
          <a:off x="6501034" y="329643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29893"/>
              <a:satOff val="93333"/>
              <a:lumOff val="-1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48725-CB49-43B6-88F8-4A72F1F34FF3}">
      <dsp:nvSpPr>
        <dsp:cNvPr id="0" name=""/>
        <dsp:cNvSpPr/>
      </dsp:nvSpPr>
      <dsp:spPr>
        <a:xfrm>
          <a:off x="5216224" y="2954514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4A3EA-2156-41F1-9FEB-34C9B27CBFC3}">
      <dsp:nvSpPr>
        <dsp:cNvPr id="0" name=""/>
        <dsp:cNvSpPr/>
      </dsp:nvSpPr>
      <dsp:spPr>
        <a:xfrm>
          <a:off x="6276062" y="3411851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3349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16353" y="16353"/>
        <a:ext cx="3328218" cy="302286"/>
      </dsp:txXfrm>
    </dsp:sp>
    <dsp:sp modelId="{BAD3B22F-7581-4487-A3EB-14BD02563A65}">
      <dsp:nvSpPr>
        <dsp:cNvPr id="0" name=""/>
        <dsp:cNvSpPr/>
      </dsp:nvSpPr>
      <dsp:spPr>
        <a:xfrm>
          <a:off x="0" y="349258"/>
          <a:ext cx="3360924" cy="334992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Variedades</a:t>
          </a:r>
        </a:p>
      </dsp:txBody>
      <dsp:txXfrm>
        <a:off x="16353" y="365611"/>
        <a:ext cx="3328218" cy="302286"/>
      </dsp:txXfrm>
    </dsp:sp>
    <dsp:sp modelId="{F98FB22C-E1F7-48CE-84EF-E8A89142A6F9}">
      <dsp:nvSpPr>
        <dsp:cNvPr id="0" name=""/>
        <dsp:cNvSpPr/>
      </dsp:nvSpPr>
      <dsp:spPr>
        <a:xfrm>
          <a:off x="0" y="698467"/>
          <a:ext cx="3360924" cy="334992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16353" y="714820"/>
        <a:ext cx="3328218" cy="302286"/>
      </dsp:txXfrm>
    </dsp:sp>
    <dsp:sp modelId="{11139F98-A288-4B5E-803F-7FF4C455C18C}">
      <dsp:nvSpPr>
        <dsp:cNvPr id="0" name=""/>
        <dsp:cNvSpPr/>
      </dsp:nvSpPr>
      <dsp:spPr>
        <a:xfrm>
          <a:off x="0" y="1047677"/>
          <a:ext cx="3360924" cy="334992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16353" y="1064030"/>
        <a:ext cx="3328218" cy="302286"/>
      </dsp:txXfrm>
    </dsp:sp>
    <dsp:sp modelId="{5A0DD8D5-D86A-47C9-9A6C-66537544DAAB}">
      <dsp:nvSpPr>
        <dsp:cNvPr id="0" name=""/>
        <dsp:cNvSpPr/>
      </dsp:nvSpPr>
      <dsp:spPr>
        <a:xfrm>
          <a:off x="0" y="1396887"/>
          <a:ext cx="3360924" cy="334992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Origen fruta mercados mayoristas</a:t>
          </a:r>
        </a:p>
      </dsp:txBody>
      <dsp:txXfrm>
        <a:off x="16353" y="1413240"/>
        <a:ext cx="3328218" cy="302286"/>
      </dsp:txXfrm>
    </dsp:sp>
    <dsp:sp modelId="{70CD446C-BE44-44E3-B882-1B82565D2144}">
      <dsp:nvSpPr>
        <dsp:cNvPr id="0" name=""/>
        <dsp:cNvSpPr/>
      </dsp:nvSpPr>
      <dsp:spPr>
        <a:xfrm>
          <a:off x="0" y="1746096"/>
          <a:ext cx="3360924" cy="334992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 diarios mercados mayoristas</a:t>
          </a:r>
        </a:p>
      </dsp:txBody>
      <dsp:txXfrm>
        <a:off x="16353" y="1762449"/>
        <a:ext cx="3328218" cy="302286"/>
      </dsp:txXfrm>
    </dsp:sp>
    <dsp:sp modelId="{F32E20CA-D713-45C4-9AEB-A271CFD13B78}">
      <dsp:nvSpPr>
        <dsp:cNvPr id="0" name=""/>
        <dsp:cNvSpPr/>
      </dsp:nvSpPr>
      <dsp:spPr>
        <a:xfrm>
          <a:off x="0" y="2095306"/>
          <a:ext cx="3360924" cy="334992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Volúmenes mercados mayoristas</a:t>
          </a:r>
        </a:p>
      </dsp:txBody>
      <dsp:txXfrm>
        <a:off x="16353" y="2111659"/>
        <a:ext cx="3328218" cy="302286"/>
      </dsp:txXfrm>
    </dsp:sp>
    <dsp:sp modelId="{1F492FAE-2B38-4544-8AC7-04F42223A65D}">
      <dsp:nvSpPr>
        <dsp:cNvPr id="0" name=""/>
        <dsp:cNvSpPr/>
      </dsp:nvSpPr>
      <dsp:spPr>
        <a:xfrm>
          <a:off x="0" y="2444516"/>
          <a:ext cx="3360924" cy="334992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Compra y venta</a:t>
          </a:r>
        </a:p>
      </dsp:txBody>
      <dsp:txXfrm>
        <a:off x="16353" y="2460869"/>
        <a:ext cx="3328218" cy="302286"/>
      </dsp:txXfrm>
    </dsp:sp>
    <dsp:sp modelId="{62194439-271A-4CD3-985F-C25D442E1B7A}">
      <dsp:nvSpPr>
        <dsp:cNvPr id="0" name=""/>
        <dsp:cNvSpPr/>
      </dsp:nvSpPr>
      <dsp:spPr>
        <a:xfrm>
          <a:off x="0" y="2793725"/>
          <a:ext cx="3360924" cy="334992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16353" y="2810078"/>
        <a:ext cx="3328218" cy="302286"/>
      </dsp:txXfrm>
    </dsp:sp>
    <dsp:sp modelId="{BDE3809E-713D-43AE-8E5F-B2BB7C043941}">
      <dsp:nvSpPr>
        <dsp:cNvPr id="0" name=""/>
        <dsp:cNvSpPr/>
      </dsp:nvSpPr>
      <dsp:spPr>
        <a:xfrm>
          <a:off x="0" y="3142935"/>
          <a:ext cx="3360924" cy="334992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16353" y="3159288"/>
        <a:ext cx="3328218" cy="302286"/>
      </dsp:txXfrm>
    </dsp:sp>
    <dsp:sp modelId="{86262E4E-B52B-4383-B511-A78B9A16E3FA}">
      <dsp:nvSpPr>
        <dsp:cNvPr id="0" name=""/>
        <dsp:cNvSpPr/>
      </dsp:nvSpPr>
      <dsp:spPr>
        <a:xfrm>
          <a:off x="0" y="3492145"/>
          <a:ext cx="3360924" cy="334992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Sistemas de riego</a:t>
          </a:r>
        </a:p>
      </dsp:txBody>
      <dsp:txXfrm>
        <a:off x="16353" y="3508498"/>
        <a:ext cx="3328218" cy="302286"/>
      </dsp:txXfrm>
    </dsp:sp>
    <dsp:sp modelId="{A403C302-889C-407C-BA8F-E75766823292}">
      <dsp:nvSpPr>
        <dsp:cNvPr id="0" name=""/>
        <dsp:cNvSpPr/>
      </dsp:nvSpPr>
      <dsp:spPr>
        <a:xfrm>
          <a:off x="0" y="3841354"/>
          <a:ext cx="3360924" cy="334992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16353" y="3857707"/>
        <a:ext cx="3328218" cy="302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e.cl/estadisticas/economia/economia-regional/repositorio-de-estadisticas-regionales" TargetMode="Externa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8joaa20g7bn40hh/Indicaciones%20Power%20bi.xlsx?dl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Producto (y subproductos) </a:t>
            </a:r>
            <a:br>
              <a:rPr lang="es-CL" dirty="0">
                <a:solidFill>
                  <a:srgbClr val="FFFFFF"/>
                </a:solidFill>
              </a:rPr>
            </a:br>
            <a:r>
              <a:rPr lang="es-CL" dirty="0">
                <a:solidFill>
                  <a:srgbClr val="FFFFFF"/>
                </a:solidFill>
              </a:rPr>
              <a:t>Estadísticas Agrícolas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DATA AGRO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Base de datos">
            <a:extLst>
              <a:ext uri="{FF2B5EF4-FFF2-40B4-BE49-F238E27FC236}">
                <a16:creationId xmlns:a16="http://schemas.microsoft.com/office/drawing/2014/main" id="{C1A9C216-6B91-44E7-8EDC-430C69F2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6FFA729-50D1-4C27-99D8-8C953D1CB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792604"/>
              </p:ext>
            </p:extLst>
          </p:nvPr>
        </p:nvGraphicFramePr>
        <p:xfrm>
          <a:off x="453484" y="1513272"/>
          <a:ext cx="11285032" cy="4979603"/>
        </p:xfrm>
        <a:graphic>
          <a:graphicData uri="http://schemas.openxmlformats.org/drawingml/2006/table">
            <a:tbl>
              <a:tblPr/>
              <a:tblGrid>
                <a:gridCol w="3184632">
                  <a:extLst>
                    <a:ext uri="{9D8B030D-6E8A-4147-A177-3AD203B41FA5}">
                      <a16:colId xmlns:a16="http://schemas.microsoft.com/office/drawing/2014/main" val="2064196605"/>
                    </a:ext>
                  </a:extLst>
                </a:gridCol>
                <a:gridCol w="2204746">
                  <a:extLst>
                    <a:ext uri="{9D8B030D-6E8A-4147-A177-3AD203B41FA5}">
                      <a16:colId xmlns:a16="http://schemas.microsoft.com/office/drawing/2014/main" val="3736173003"/>
                    </a:ext>
                  </a:extLst>
                </a:gridCol>
                <a:gridCol w="2874336">
                  <a:extLst>
                    <a:ext uri="{9D8B030D-6E8A-4147-A177-3AD203B41FA5}">
                      <a16:colId xmlns:a16="http://schemas.microsoft.com/office/drawing/2014/main" val="1731090511"/>
                    </a:ext>
                  </a:extLst>
                </a:gridCol>
                <a:gridCol w="3021318">
                  <a:extLst>
                    <a:ext uri="{9D8B030D-6E8A-4147-A177-3AD203B41FA5}">
                      <a16:colId xmlns:a16="http://schemas.microsoft.com/office/drawing/2014/main" val="2818070988"/>
                    </a:ext>
                  </a:extLst>
                </a:gridCol>
              </a:tblGrid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 archivo Excel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 Tabla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16560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Exportaciones_Kg_fruta__2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País, mes, Detalle (frutales), Exportaciones (Kg), Exportaciones (USD-FOB).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exportaciones en kg y USD FOB por categoría y especie. Cruzar Kg con USD (históricas y anuales). Compara precios (USDFOB/Kg) según país de destino. Principales países de destino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36166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importaciones_cif_consulta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Pais, mes, Detalle, importaciones (USD CIF)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importaciones según país de origen.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15517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Actualizado_Anuales_Económicas_exportaciones_FOB_Kg_importaciones_CIF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Exportaciones_frutas__Procesamiento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(año, país, procesamiento, volumen (ton), USD 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 2012-2020 por país y procesamiento anuales.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10023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Importaciones_frutas_procesamiento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(año, país, procesamiento, volumen (ton), USD 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 2012-2020 por país y procesamiento anuales.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50427"/>
                  </a:ext>
                </a:extLst>
              </a:tr>
              <a:tr h="462277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Actualizado_Empleo_frutas_hortalizas_anuales_comuna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Fruticultura_permanentes_empleo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Comuna, número de trabajadores independientes informados, categoría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número de trabajadores según categoría, por región y comuna (año 2019)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77517"/>
                  </a:ext>
                </a:extLst>
              </a:tr>
              <a:tr h="36897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Superficie_frutales_comuna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Comuna, categoría, especie, superficie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superficie actual frutícola por comuna, región, categoría y especies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11759"/>
                  </a:ext>
                </a:extLst>
              </a:tr>
              <a:tr h="491964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evolucion_super_fruticola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especie y superficie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la evolución de superficie frutícola por región de 1991 al 2020. Filtrar por región y gráfico de evolución por especie y categoría.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34596"/>
                  </a:ext>
                </a:extLst>
              </a:tr>
              <a:tr h="491964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Superficie_frutales_comuna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Año, riego y superficie.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Evolución de sistemas de riego. Con el año de plantación sacar superficie por tipo de riego. Gráficos de sistemas de riego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4205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Precio_diario_frutas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producto, Precio $/Kg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precio diario según especie. 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19033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Precio_diario_frutas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producto, Precio (volumen) $/Kg, origen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Compara precios según región. Colocar origen de mercados mayoristas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48645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Precio_mayoristas_consumidores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Año, mes , punto de venta, producto y precio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el precio mensual nacional según punto de venta (comparación)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54732"/>
                  </a:ext>
                </a:extLst>
              </a:tr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Descripciones_glosario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Descripción_anuales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Categoría, descripción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569750"/>
                  </a:ext>
                </a:extLst>
              </a:tr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Descripciones_glosario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Descripción_frutales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Categoría, descripción y especie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5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45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33165"/>
              </p:ext>
            </p:extLst>
          </p:nvPr>
        </p:nvGraphicFramePr>
        <p:xfrm>
          <a:off x="414764" y="1921914"/>
          <a:ext cx="9570722" cy="446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08736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Superficie, variedades, sistemas de riego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Colocaciones fruticultura (mensual)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Agosto 2012- febrero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Comisión para el mercado financiero (CMF)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797315">
                <a:tc>
                  <a:txBody>
                    <a:bodyPr/>
                    <a:lstStyle/>
                    <a:p>
                      <a:r>
                        <a:rPr lang="es-CL" sz="1200" dirty="0"/>
                        <a:t>Evolución superficie plantada por región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1991- 2020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200" dirty="0"/>
                        <a:t> </a:t>
                      </a:r>
                    </a:p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685139">
                <a:tc>
                  <a:txBody>
                    <a:bodyPr/>
                    <a:lstStyle/>
                    <a:p>
                      <a:r>
                        <a:rPr lang="es-CL" sz="1200" dirty="0"/>
                        <a:t>Proceso agroindustrial por especie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2017-2019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ODEPA-CIREN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Citar como: Directorio Agroindustria Hortofrutícola. Actualización Enero 2020. ODEPA-CIREN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0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590853"/>
              </p:ext>
            </p:extLst>
          </p:nvPr>
        </p:nvGraphicFramePr>
        <p:xfrm>
          <a:off x="4305489" y="1743659"/>
          <a:ext cx="4852952" cy="412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1.2a: Estadísticas cultivos perennes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01871"/>
              </p:ext>
            </p:extLst>
          </p:nvPr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558477" y="2239887"/>
            <a:ext cx="3466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dirty="0"/>
              <a:t>Para cada subcategoría las siguientes estadísticas productivas y socio-económicas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581033"/>
              </p:ext>
            </p:extLst>
          </p:nvPr>
        </p:nvGraphicFramePr>
        <p:xfrm>
          <a:off x="1136429" y="2239887"/>
          <a:ext cx="3740371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02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46687"/>
              </p:ext>
            </p:extLst>
          </p:nvPr>
        </p:nvGraphicFramePr>
        <p:xfrm>
          <a:off x="4529387" y="1625647"/>
          <a:ext cx="5559749" cy="422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1.2b: Estadísticas cultivos anuales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49877"/>
              </p:ext>
            </p:extLst>
          </p:nvPr>
        </p:nvGraphicFramePr>
        <p:xfrm>
          <a:off x="1351912" y="1676805"/>
          <a:ext cx="2707640" cy="4173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6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/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8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320453" y="2290455"/>
            <a:ext cx="346652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361387"/>
              </p:ext>
            </p:extLst>
          </p:nvPr>
        </p:nvGraphicFramePr>
        <p:xfrm>
          <a:off x="-464103" y="1972912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61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84763"/>
              </p:ext>
            </p:extLst>
          </p:nvPr>
        </p:nvGraphicFramePr>
        <p:xfrm>
          <a:off x="4521704" y="1765305"/>
          <a:ext cx="4648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1.3: Estadísticas cereales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03842"/>
              </p:ext>
            </p:extLst>
          </p:nvPr>
        </p:nvGraphicFramePr>
        <p:xfrm>
          <a:off x="939799" y="1846104"/>
          <a:ext cx="27076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9D7FC73-74F7-49FD-9005-CA9D979B262A}"/>
              </a:ext>
            </a:extLst>
          </p:cNvPr>
          <p:cNvSpPr txBox="1"/>
          <p:nvPr/>
        </p:nvSpPr>
        <p:spPr>
          <a:xfrm>
            <a:off x="458923" y="537473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4821"/>
              </p:ext>
            </p:extLst>
          </p:nvPr>
        </p:nvGraphicFramePr>
        <p:xfrm>
          <a:off x="414764" y="2273331"/>
          <a:ext cx="9570722" cy="2923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541307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9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Uva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289782"/>
              </p:ext>
            </p:extLst>
          </p:nvPr>
        </p:nvGraphicFramePr>
        <p:xfrm>
          <a:off x="335270" y="1731763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22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21CCB-674C-48BB-B693-2C35041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Bases de datos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93F9945-96BF-4B11-834F-023AD4EA81E9}"/>
              </a:ext>
            </a:extLst>
          </p:cNvPr>
          <p:cNvSpPr/>
          <p:nvPr/>
        </p:nvSpPr>
        <p:spPr>
          <a:xfrm>
            <a:off x="906272" y="2798385"/>
            <a:ext cx="2773680" cy="1026160"/>
          </a:xfrm>
          <a:prstGeom prst="rightArrow">
            <a:avLst/>
          </a:prstGeom>
          <a:solidFill>
            <a:srgbClr val="4E79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9F2165-72AC-478E-B1CA-79C6BBF3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04" y="2798385"/>
            <a:ext cx="7124409" cy="215076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17C5D07-DEC6-4FF4-AC7F-15F49C8E000E}"/>
              </a:ext>
            </a:extLst>
          </p:cNvPr>
          <p:cNvSpPr/>
          <p:nvPr/>
        </p:nvSpPr>
        <p:spPr>
          <a:xfrm>
            <a:off x="4500880" y="4013200"/>
            <a:ext cx="6784848" cy="203200"/>
          </a:xfrm>
          <a:prstGeom prst="round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382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575420"/>
              </p:ext>
            </p:extLst>
          </p:nvPr>
        </p:nvGraphicFramePr>
        <p:xfrm>
          <a:off x="4305489" y="1743659"/>
          <a:ext cx="4852952" cy="4342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1.3b: Estadísticas Uva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/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7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6C925-DB13-426E-BA1E-26F3B686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902C167-0F9D-4192-9CC3-B097F349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16281"/>
              </p:ext>
            </p:extLst>
          </p:nvPr>
        </p:nvGraphicFramePr>
        <p:xfrm>
          <a:off x="643467" y="1846403"/>
          <a:ext cx="10905068" cy="47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112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132567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280130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5653259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291871">
                <a:tc>
                  <a:txBody>
                    <a:bodyPr/>
                    <a:lstStyle/>
                    <a:p>
                      <a:r>
                        <a:rPr lang="es-CL" sz="1100"/>
                        <a:t>Variables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Período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Fuente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Superficie, variedades, sistemas de riego cultivos perennes (frutícola)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1817-2020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2"/>
                        </a:rPr>
                        <a:t>https://icet.odepa.gob.cl/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Empresas (tipo y número) y trabajadores dependientes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2019-2020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Sii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DATAPYME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592208">
                <a:tc>
                  <a:txBody>
                    <a:bodyPr/>
                    <a:lstStyle/>
                    <a:p>
                      <a:r>
                        <a:rPr lang="es-CL" sz="1100"/>
                        <a:t>Exportaciones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2018-2020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Servicio Nacional de Aduanas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DATACOMERCIO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 dirty="0"/>
                        <a:t>Precios diarios uva y volúmenes transados nacionalmente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del 11 de noviembre a la fecha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Colocaciones fruticultura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Agosto 2012- febrero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Comisión para el mercado financiero (CMF)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Evolución superficie plantada por región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1991- 2020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100" dirty="0"/>
                        <a:t> </a:t>
                      </a:r>
                    </a:p>
                    <a:p>
                      <a:r>
                        <a:rPr lang="es-CL" sz="1100" dirty="0">
                          <a:hlinkClick r:id="rId2"/>
                        </a:rPr>
                        <a:t>https://icet.odepa.gob.cl/</a:t>
                      </a:r>
                      <a:r>
                        <a:rPr lang="es-CL" sz="1100" dirty="0"/>
                        <a:t> </a:t>
                      </a:r>
                    </a:p>
                    <a:p>
                      <a:endParaRPr lang="es-CL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Proceso agroindustrial por especie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2017-2019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ODEPA-CIREN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Citar como: Directorio Agroindustria Hortofrutícola. Actualización Enero 2020. ODEPA-CIREN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 dirty="0"/>
                        <a:t>Producción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ENERO 2014-SEPTIEMBRE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INE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hlinkClick r:id="rId6"/>
                        </a:rPr>
                        <a:t>https://www.ine.cl/estadisticas/economia/economia-regional/repositorio-de-estadisticas-regionales</a:t>
                      </a:r>
                      <a:r>
                        <a:rPr lang="es-ES" sz="1100" dirty="0"/>
                        <a:t> </a:t>
                      </a:r>
                    </a:p>
                    <a:p>
                      <a:endParaRPr lang="es-ES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13335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7B523-A4ED-4D1C-9A99-55A39DD8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Pendientes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9EA97-94B2-4A63-B68E-6E045A39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3055322"/>
            <a:ext cx="9708995" cy="2924527"/>
          </a:xfrm>
        </p:spPr>
        <p:txBody>
          <a:bodyPr anchor="ctr">
            <a:normAutofit/>
          </a:bodyPr>
          <a:lstStyle/>
          <a:p>
            <a:r>
              <a:rPr lang="es-CL" sz="2400" dirty="0"/>
              <a:t>1.3.c. </a:t>
            </a:r>
            <a:r>
              <a:rPr lang="es-CL" sz="2400" dirty="0" err="1"/>
              <a:t>berries</a:t>
            </a:r>
            <a:endParaRPr lang="es-CL" sz="2400" dirty="0"/>
          </a:p>
          <a:p>
            <a:r>
              <a:rPr lang="es-CL" sz="2400" dirty="0"/>
              <a:t>1.3.d. frutos secos (nogales, almendros, avellanos, castaños y otros)</a:t>
            </a:r>
          </a:p>
          <a:p>
            <a:r>
              <a:rPr lang="es-CL" sz="2400" dirty="0"/>
              <a:t>1.3.e. cítricos</a:t>
            </a:r>
          </a:p>
          <a:p>
            <a:r>
              <a:rPr lang="es-CL" sz="2400" dirty="0"/>
              <a:t>1.3.f. manzanas</a:t>
            </a:r>
          </a:p>
          <a:p>
            <a:r>
              <a:rPr lang="es-CL" sz="2400" dirty="0"/>
              <a:t>1.3.g. oleaginosos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9E23FB-1DCB-4E66-98C6-3417E3BEDECD}"/>
              </a:ext>
            </a:extLst>
          </p:cNvPr>
          <p:cNvSpPr txBox="1"/>
          <p:nvPr/>
        </p:nvSpPr>
        <p:spPr>
          <a:xfrm>
            <a:off x="1232533" y="2560136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77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6F77A4-2C93-4C55-8F3D-D8C1E315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Versión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F5960-0B9B-4464-B842-2A1DF12E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s-CL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48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743987"/>
              </p:ext>
            </p:extLst>
          </p:nvPr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754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0266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6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C661F66-931C-49C6-8ACA-03957C54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37" y="5494654"/>
            <a:ext cx="5524500" cy="1276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638101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63599" y="1197285"/>
            <a:ext cx="4903777" cy="363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Chile. Que se filtre la especie y se genere el mapa.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Un gráfico de líneas de evolución de superficie en el tiempo por especie.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(evolución en el tiempo)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comuna.</a:t>
            </a:r>
          </a:p>
          <a:p>
            <a:r>
              <a:rPr lang="es-CL" sz="1500" dirty="0"/>
              <a:t>Cruzar la superficie por especie con el número de agroindustria por comuna.</a:t>
            </a:r>
          </a:p>
          <a:p>
            <a:r>
              <a:rPr lang="es-CL" sz="1500" dirty="0"/>
              <a:t>Gráfico de edad de huertos frutales.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6014720" y="5470521"/>
            <a:ext cx="4903776" cy="9480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757804" y="5652128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481023" y="6267445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3CDE3A0-46C1-4C69-A4B7-AE77AE0D8EBE}"/>
              </a:ext>
            </a:extLst>
          </p:cNvPr>
          <p:cNvSpPr txBox="1">
            <a:spLocks/>
          </p:cNvSpPr>
          <p:nvPr/>
        </p:nvSpPr>
        <p:spPr>
          <a:xfrm>
            <a:off x="7308389" y="1409255"/>
            <a:ext cx="4324812" cy="11066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500" dirty="0">
                <a:solidFill>
                  <a:schemeClr val="bg1"/>
                </a:solidFill>
              </a:rPr>
              <a:t>Para FLOURISH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exportaciones (especie y cantidad).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precio exportaciones por especie.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9E1799-D376-455C-9FDC-9AB1815DC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8" t="6917" r="2662" b="35168"/>
          <a:stretch/>
        </p:blipFill>
        <p:spPr>
          <a:xfrm>
            <a:off x="7813039" y="3071756"/>
            <a:ext cx="4121467" cy="110660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985D77A-2ACF-4BF0-9CAE-88B7CDD74D48}"/>
              </a:ext>
            </a:extLst>
          </p:cNvPr>
          <p:cNvSpPr/>
          <p:nvPr/>
        </p:nvSpPr>
        <p:spPr>
          <a:xfrm rot="20549725">
            <a:off x="5019688" y="3896333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Flourish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713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7606337" cy="3034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(cantidad (Kg),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</a:t>
            </a:r>
          </a:p>
          <a:p>
            <a:r>
              <a:rPr lang="es-CL" sz="1500" dirty="0"/>
              <a:t>Evolución de exportaciones de cultivos frutícolas</a:t>
            </a:r>
          </a:p>
          <a:p>
            <a:r>
              <a:rPr lang="es-CL" sz="1500" dirty="0"/>
              <a:t>Fluctuación anual de exportaciones de cultivos frutícolas (datos mensuales) en cantidad especie y precio.</a:t>
            </a:r>
          </a:p>
          <a:p>
            <a:endParaRPr lang="es-CL" sz="1500" dirty="0"/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. Preguntar a Astrid)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778818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383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proceso industrial frutícola (BD </a:t>
            </a:r>
            <a:r>
              <a:rPr lang="es-ES" sz="1500" dirty="0" err="1"/>
              <a:t>Fruticola_procesos_agroindustria_comunas</a:t>
            </a:r>
            <a:r>
              <a:rPr lang="es-ES" sz="1500" dirty="0"/>
              <a:t>)</a:t>
            </a:r>
          </a:p>
          <a:p>
            <a:r>
              <a:rPr lang="es-ES" sz="1500" dirty="0"/>
              <a:t>Incluir número de empleos de Base de Datos de </a:t>
            </a:r>
            <a:r>
              <a:rPr lang="es-ES" sz="1500" dirty="0" err="1"/>
              <a:t>Sii</a:t>
            </a:r>
            <a:r>
              <a:rPr lang="es-ES" sz="15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472110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63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1.1 </a:t>
            </a:r>
            <a:r>
              <a:rPr lang="en-US" sz="1800" dirty="0" err="1"/>
              <a:t>Estadísticas</a:t>
            </a:r>
            <a:r>
              <a:rPr lang="en-US" sz="1800" dirty="0"/>
              <a:t> </a:t>
            </a:r>
            <a:r>
              <a:rPr lang="en-US" sz="1800" dirty="0" err="1"/>
              <a:t>cultivos</a:t>
            </a:r>
            <a:r>
              <a:rPr lang="en-US" sz="1800" dirty="0"/>
              <a:t> </a:t>
            </a:r>
            <a:r>
              <a:rPr lang="en-US" sz="1800" dirty="0" err="1"/>
              <a:t>agrícolas</a:t>
            </a:r>
            <a:r>
              <a:rPr lang="en-US" sz="1800" dirty="0"/>
              <a:t> (1_Producto_cultivos_general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88DF096-E7E4-4DA4-AC9E-4D91FE5663A5}"/>
              </a:ext>
            </a:extLst>
          </p:cNvPr>
          <p:cNvSpPr txBox="1"/>
          <p:nvPr/>
        </p:nvSpPr>
        <p:spPr>
          <a:xfrm>
            <a:off x="992016" y="2100479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Dentro de los archivos se incluye Excel de Indicaciones </a:t>
            </a:r>
            <a:r>
              <a:rPr lang="es-CL" sz="1400" dirty="0" err="1"/>
              <a:t>Power</a:t>
            </a:r>
            <a:r>
              <a:rPr lang="es-CL" sz="1400" dirty="0"/>
              <a:t> </a:t>
            </a:r>
            <a:r>
              <a:rPr lang="es-CL" sz="1400" dirty="0" err="1"/>
              <a:t>bi</a:t>
            </a:r>
            <a:r>
              <a:rPr lang="es-CL" sz="1400" dirty="0"/>
              <a:t> en donde está el nombre de tabla y la variable a utilizar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72B6C5-A0B4-4E08-A370-F3707F9C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30" y="2601555"/>
            <a:ext cx="8746727" cy="36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6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87DD07-E15C-43A9-8C9E-FB4275757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823891" y="4878869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79327"/>
            <a:ext cx="6390641" cy="596973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anuales -</a:t>
            </a:r>
            <a:r>
              <a:rPr lang="es-ES" sz="2400" dirty="0">
                <a:solidFill>
                  <a:schemeClr val="bg1"/>
                </a:solidFill>
              </a:rPr>
              <a:t>cereales, legumbres, tubérculos, industriales y hortalizas)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761999" y="1227382"/>
            <a:ext cx="5334001" cy="294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tipo cultivo anual.</a:t>
            </a:r>
          </a:p>
          <a:p>
            <a:r>
              <a:rPr lang="es-ES" sz="1500" dirty="0"/>
              <a:t>Un gráfico de líneas de evolución de superficie  y rendimiento en el tiempo por cultivo (categorías: cereales, legumbre, tubérculos, industriales y hortalizas).</a:t>
            </a:r>
          </a:p>
          <a:p>
            <a:r>
              <a:rPr lang="es-ES" sz="1500" dirty="0"/>
              <a:t>Comparación de rendimiento cereales, tubérculos, legumbres e industriales en diferentes regiones (no existe datos de rendimiento para hortalizas)</a:t>
            </a:r>
          </a:p>
          <a:p>
            <a:r>
              <a:rPr lang="es-ES" sz="1500" dirty="0"/>
              <a:t>Mapeo de cultivos anuales por región. (seleccionar la región y que muestre los principales cultivos anuales con superficie y rendimiento.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58697" y="5248275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9BDCFCD-A3DA-4746-9B9C-F7A8AF9FFB20}"/>
              </a:ext>
            </a:extLst>
          </p:cNvPr>
          <p:cNvSpPr/>
          <p:nvPr/>
        </p:nvSpPr>
        <p:spPr>
          <a:xfrm>
            <a:off x="5857875" y="541210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A7441C-A0CF-4861-BC36-FEE18AE26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984240" y="4881806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158537" cy="2782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(Kg. Según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destino.</a:t>
            </a:r>
          </a:p>
          <a:p>
            <a:r>
              <a:rPr lang="es-CL" sz="1500" dirty="0"/>
              <a:t>Cruzar los Kg exportados de cereales y tubérculos con rendimiento (se agregó esta pestaña en Excel –producción cereales y tubérculo- Columna I –producción Kg-. (Las hortalizas no tienen rendimientos). Sacar proporción de la producción (rendimiento) y lo que se exporta.</a:t>
            </a:r>
          </a:p>
          <a:p>
            <a:r>
              <a:rPr lang="es-CL" sz="1500" dirty="0"/>
              <a:t>Evolución de exportaciones de cultivos anuales (cantidad y precio).  Este detalle solo está a partir del 2018.</a:t>
            </a:r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902959" y="572706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148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cultivos anual. Base de Datos del </a:t>
            </a:r>
            <a:r>
              <a:rPr lang="es-ES" sz="1500" dirty="0" err="1"/>
              <a:t>Sii</a:t>
            </a:r>
            <a:endParaRPr lang="es-ES" sz="1500" dirty="0"/>
          </a:p>
          <a:p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1121103" y="5246519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80274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3187-E8D9-49F3-AEAC-115B8DA2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5565141"/>
            <a:ext cx="2667000" cy="302259"/>
          </a:xfrm>
        </p:spPr>
        <p:txBody>
          <a:bodyPr>
            <a:noAutofit/>
          </a:bodyPr>
          <a:lstStyle/>
          <a:p>
            <a:r>
              <a:rPr lang="es-CL" sz="2400" dirty="0"/>
              <a:t>Christian Castro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79FB1-3C09-4032-AEA5-5034DD83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564" y="1434465"/>
            <a:ext cx="6493435" cy="4432935"/>
          </a:xfrm>
        </p:spPr>
        <p:txBody>
          <a:bodyPr>
            <a:normAutofit fontScale="92500" lnSpcReduction="10000"/>
          </a:bodyPr>
          <a:lstStyle/>
          <a:p>
            <a:r>
              <a:rPr lang="es-CL" sz="1800" dirty="0">
                <a:highlight>
                  <a:srgbClr val="FFFF00"/>
                </a:highlight>
              </a:rPr>
              <a:t>Cruzar la superficie agrícola total (permanente y cultivos anuales) con las variables pobreza, clima y población a nivel región (anuales no está a nivel comuna).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variables de superficie y exportaciones y precios.</a:t>
            </a:r>
          </a:p>
          <a:p>
            <a:r>
              <a:rPr lang="es-CL" sz="1800" dirty="0">
                <a:highlight>
                  <a:srgbClr val="FFFF00"/>
                </a:highlight>
              </a:rPr>
              <a:t>Cruzar la superficie frutícola con las variables pobreza, clima y población a nivel comuna.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la superficie frutícola con las agroindustria frutícola por comuna.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los principales cultivos agrícolas.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la superficie agrícola.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gráfico de barras dinámico de la evolución de sistemas de riego en la fruticultura.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Gráfico de líneas para evolución de cultivos agrícolas (categorías: frutales, cereales, legumbres, tubérculos, industrial y hortalizas)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A8C17-BA0E-40E3-A102-380947F3E67A}"/>
              </a:ext>
            </a:extLst>
          </p:cNvPr>
          <p:cNvSpPr txBox="1"/>
          <p:nvPr/>
        </p:nvSpPr>
        <p:spPr>
          <a:xfrm>
            <a:off x="838200" y="1850140"/>
            <a:ext cx="4135120" cy="1077218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Agricultura y pobreza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clima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población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Evolución agricultura  (gráfico </a:t>
            </a:r>
            <a:r>
              <a:rPr lang="es-CL" sz="1600" dirty="0" err="1">
                <a:solidFill>
                  <a:schemeClr val="bg1"/>
                </a:solidFill>
              </a:rPr>
              <a:t>flourish</a:t>
            </a:r>
            <a:r>
              <a:rPr lang="es-CL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4BAA030-2C1E-4D8D-A7BA-0F528C78A3B0}"/>
              </a:ext>
            </a:extLst>
          </p:cNvPr>
          <p:cNvSpPr txBox="1">
            <a:spLocks/>
          </p:cNvSpPr>
          <p:nvPr/>
        </p:nvSpPr>
        <p:spPr>
          <a:xfrm>
            <a:off x="761999" y="279327"/>
            <a:ext cx="6390641" cy="596973"/>
          </a:xfrm>
          <a:prstGeom prst="rect">
            <a:avLst/>
          </a:prstGeom>
          <a:solidFill>
            <a:srgbClr val="FF669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>
                <a:solidFill>
                  <a:schemeClr val="bg1"/>
                </a:solidFill>
              </a:rPr>
              <a:t>Estadísticas especiales (</a:t>
            </a:r>
            <a:r>
              <a:rPr lang="es-CL" sz="2400" dirty="0" err="1">
                <a:solidFill>
                  <a:schemeClr val="bg1"/>
                </a:solidFill>
              </a:rPr>
              <a:t>Flourish</a:t>
            </a:r>
            <a:r>
              <a:rPr lang="es-CL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633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2. Estadísticas Pecuarias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930644"/>
              </p:ext>
            </p:extLst>
          </p:nvPr>
        </p:nvGraphicFramePr>
        <p:xfrm>
          <a:off x="558800" y="506305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46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CAD1E2-8FB0-492D-A680-C86D1C33BC5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Indicaciones para Power bi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EAE930-E8E0-4146-AB4E-BFE07495F98A}"/>
              </a:ext>
            </a:extLst>
          </p:cNvPr>
          <p:cNvSpPr txBox="1"/>
          <p:nvPr/>
        </p:nvSpPr>
        <p:spPr>
          <a:xfrm>
            <a:off x="490537" y="6252210"/>
            <a:ext cx="11210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400" dirty="0">
                <a:hlinkClick r:id="rId2"/>
              </a:rPr>
              <a:t>https://www.dropbox.com/s/8joaa20g7bn40hh/Indicaciones%20Power%20bi.xlsx?dl=0</a:t>
            </a:r>
            <a:r>
              <a:rPr lang="es-CL" sz="1400" dirty="0"/>
              <a:t> 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A5148F03-0099-419F-A158-4EE4273A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99622"/>
              </p:ext>
            </p:extLst>
          </p:nvPr>
        </p:nvGraphicFramePr>
        <p:xfrm>
          <a:off x="243018" y="1724646"/>
          <a:ext cx="11320795" cy="4481602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4245298">
                  <a:extLst>
                    <a:ext uri="{9D8B030D-6E8A-4147-A177-3AD203B41FA5}">
                      <a16:colId xmlns:a16="http://schemas.microsoft.com/office/drawing/2014/main" val="3253540115"/>
                    </a:ext>
                  </a:extLst>
                </a:gridCol>
                <a:gridCol w="2939053">
                  <a:extLst>
                    <a:ext uri="{9D8B030D-6E8A-4147-A177-3AD203B41FA5}">
                      <a16:colId xmlns:a16="http://schemas.microsoft.com/office/drawing/2014/main" val="54329886"/>
                    </a:ext>
                  </a:extLst>
                </a:gridCol>
                <a:gridCol w="4136444">
                  <a:extLst>
                    <a:ext uri="{9D8B030D-6E8A-4147-A177-3AD203B41FA5}">
                      <a16:colId xmlns:a16="http://schemas.microsoft.com/office/drawing/2014/main" val="1871813678"/>
                    </a:ext>
                  </a:extLst>
                </a:gridCol>
              </a:tblGrid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Nombre archivo Excel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Nombre Tabla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Variables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095915771"/>
                  </a:ext>
                </a:extLst>
              </a:tr>
              <a:tr h="3580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Actualizado_Anuales_Económicas_exportaciones_FOB_Kg_importaciones_CIF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Exportacion_kg_FOB_anuales_final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Detalle, Exportaciones (Kg), Exportaciones (USD-FOB)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578677952"/>
                  </a:ext>
                </a:extLst>
              </a:tr>
              <a:tr h="3580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Actualizado_Anuales_Económicas_exportaciones_FOB_Kg_importaciones_CIF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Exportaciones_frutas__Procesamiento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(año, país, procesamiento, volumen (ton), USD FOB).Exportaciones 2012-2020 por país y procesamiento anuales.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373257239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Exportaciones_Kg_fruta__2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Detalle (frutales), Exportaciones (Kg), Exportaciones (USD-FOB)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522121639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importaciones_cif_consulta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Detalle, importaciones (USD CIF)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62316093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Importaciones_frutas_procesamiento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(año, país, procesamiento, volumen (ton), USD FOB).Exportaciones 2012-2020 por país y procesamiento anuales.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996514416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Fruticultura_permanentes_empleo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Comuna, número de trabajadores independientes informados, categoría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0880956"/>
                  </a:ext>
                </a:extLst>
              </a:tr>
              <a:tr h="25687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empleo_cultivos_anuales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Comuna, número de trabajadores independientes informados, categoría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785969109"/>
                  </a:ext>
                </a:extLst>
              </a:tr>
              <a:tr h="33861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Empleo_sistemas_agropecuario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Comuna, número de trabajadores independientes informados, subrubro económico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53118100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Actualizado_Fruticola_superficie_comunas_evolucion_regiones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Superficie_frutales_comuna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Comuna, categoría, especie, superficie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739553620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Actualizado_Fruticola_superficie_comunas_evolucion_regiones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evolucion_super_fruticola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año catastro, superficie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616457281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Superficie_cultivos_anuales_region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Superficie_ha_hortalizas_consulta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12662819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</a:rPr>
                        <a:t>Superficie_cultivos_anuales_region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Superficie_rendimiento_anuales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Año 1, región, categoría, cultivo, superficie (ha), producción (ton/ha)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424424014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Precio_diario_hortalizas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producto, Precio $/Kg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414484985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Precio_mayoristas_consumidores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Año, mes , punto de venta, producto y precio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610616560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Precio_diario_frutas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producto, Precio $/Kg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61011569"/>
                  </a:ext>
                </a:extLst>
              </a:tr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Descripciones_glosario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Descripción_anuales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Categoría, descripción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106085860"/>
                  </a:ext>
                </a:extLst>
              </a:tr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Descripciones_glosario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Descripción_frutales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Categoría, descripción y especie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68338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51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58518" y="687610"/>
            <a:ext cx="871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1.1: Estadísticas cultivos agrícolas (diapositiva 1)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998868"/>
              </p:ext>
            </p:extLst>
          </p:nvPr>
        </p:nvGraphicFramePr>
        <p:xfrm>
          <a:off x="1190756" y="1981689"/>
          <a:ext cx="2707640" cy="322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4010BF49-90B8-4567-A2D1-528F705C810A}"/>
              </a:ext>
            </a:extLst>
          </p:cNvPr>
          <p:cNvSpPr txBox="1"/>
          <p:nvPr/>
        </p:nvSpPr>
        <p:spPr>
          <a:xfrm>
            <a:off x="1594616" y="1196150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Variables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5A6DF9A-B676-47A7-8F9A-84B58260C076}"/>
              </a:ext>
            </a:extLst>
          </p:cNvPr>
          <p:cNvSpPr txBox="1"/>
          <p:nvPr/>
        </p:nvSpPr>
        <p:spPr>
          <a:xfrm>
            <a:off x="10119360" y="16123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Bi 1</a:t>
            </a: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79392C4B-38C8-49C0-AEDD-22535A739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816884"/>
              </p:ext>
            </p:extLst>
          </p:nvPr>
        </p:nvGraphicFramePr>
        <p:xfrm>
          <a:off x="4719098" y="1315581"/>
          <a:ext cx="7013978" cy="235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0EF0A364-4C30-4352-8BCE-0250CE37C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112577"/>
              </p:ext>
            </p:extLst>
          </p:nvPr>
        </p:nvGraphicFramePr>
        <p:xfrm>
          <a:off x="4719097" y="3667948"/>
          <a:ext cx="7013979" cy="2479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260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98143" y="1027582"/>
            <a:ext cx="410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Producto 1.1: Estadísticas cultivos agrícolas (Diapositiva 2a_</a:t>
            </a:r>
            <a:r>
              <a:rPr lang="es-CL" sz="1600" b="1" u="sng" dirty="0"/>
              <a:t>cultivos anuales</a:t>
            </a:r>
            <a:r>
              <a:rPr lang="es-CL" sz="1600" dirty="0"/>
              <a:t>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477186"/>
              </p:ext>
            </p:extLst>
          </p:nvPr>
        </p:nvGraphicFramePr>
        <p:xfrm>
          <a:off x="691913" y="1797023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406183" y="519635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los filtros de la derecha se accede a estadísticas de todos. Filtros de abajo se accede a una descripción de cada categoría y un resumen por categoría.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26C61B4-66EB-4E93-A376-908F1ED43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194337"/>
              </p:ext>
            </p:extLst>
          </p:nvPr>
        </p:nvGraphicFramePr>
        <p:xfrm>
          <a:off x="4294954" y="1928067"/>
          <a:ext cx="7679332" cy="45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3752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17" name="Marcador de contenido 14">
            <a:extLst>
              <a:ext uri="{FF2B5EF4-FFF2-40B4-BE49-F238E27FC236}">
                <a16:creationId xmlns:a16="http://schemas.microsoft.com/office/drawing/2014/main" id="{F12D4C62-32EB-41DD-A8C8-BA1A3302D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943499"/>
              </p:ext>
            </p:extLst>
          </p:nvPr>
        </p:nvGraphicFramePr>
        <p:xfrm>
          <a:off x="590301" y="2280424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2FEF1553-219A-4C66-AD92-924557124129}"/>
              </a:ext>
            </a:extLst>
          </p:cNvPr>
          <p:cNvSpPr txBox="1"/>
          <p:nvPr/>
        </p:nvSpPr>
        <p:spPr>
          <a:xfrm flipH="1">
            <a:off x="489715" y="1027582"/>
            <a:ext cx="410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Producto 1.1: Estadísticas cultivos agrícolas (Diapositiva 2b_</a:t>
            </a:r>
            <a:r>
              <a:rPr lang="es-CL" sz="1600" b="1" u="sng" dirty="0"/>
              <a:t>cultivos perennes</a:t>
            </a:r>
            <a:r>
              <a:rPr lang="es-CL" sz="1600" dirty="0"/>
              <a:t>)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CCC8F76-D1ED-4F6A-BDDE-599838572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047611"/>
              </p:ext>
            </p:extLst>
          </p:nvPr>
        </p:nvGraphicFramePr>
        <p:xfrm>
          <a:off x="4236897" y="1900205"/>
          <a:ext cx="7679332" cy="45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911F74F9-FF25-43D6-81D0-6231240D57A3}"/>
              </a:ext>
            </a:extLst>
          </p:cNvPr>
          <p:cNvSpPr txBox="1"/>
          <p:nvPr/>
        </p:nvSpPr>
        <p:spPr>
          <a:xfrm>
            <a:off x="5329380" y="457200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los filtros de la derecha se accede a estadísticas de todos. Filtros de abajo se accede a una descripción de cada categoría y un resumen por categoría.</a:t>
            </a:r>
          </a:p>
        </p:txBody>
      </p:sp>
    </p:spTree>
    <p:extLst>
      <p:ext uri="{BB962C8B-B14F-4D97-AF65-F5344CB8AC3E}">
        <p14:creationId xmlns:p14="http://schemas.microsoft.com/office/powerpoint/2010/main" val="226704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1.1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agrícolas</a:t>
            </a:r>
            <a:r>
              <a:rPr lang="en-US" sz="2800" dirty="0"/>
              <a:t> (</a:t>
            </a:r>
            <a:r>
              <a:rPr lang="en-US" sz="2800" dirty="0" err="1"/>
              <a:t>origen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286"/>
              </p:ext>
            </p:extLst>
          </p:nvPr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 e importaciones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48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3DAA52C-16D8-407C-BBEE-9A5538DDF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759118"/>
              </p:ext>
            </p:extLst>
          </p:nvPr>
        </p:nvGraphicFramePr>
        <p:xfrm>
          <a:off x="4295138" y="2040024"/>
          <a:ext cx="7474172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Marcador de contenido 14">
            <a:extLst>
              <a:ext uri="{FF2B5EF4-FFF2-40B4-BE49-F238E27FC236}">
                <a16:creationId xmlns:a16="http://schemas.microsoft.com/office/drawing/2014/main" id="{202DAE6C-5853-4894-A48F-F5DC9AD0B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19549"/>
              </p:ext>
            </p:extLst>
          </p:nvPr>
        </p:nvGraphicFramePr>
        <p:xfrm>
          <a:off x="590301" y="2280424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85142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</TotalTime>
  <Words>4236</Words>
  <Application>Microsoft Office PowerPoint</Application>
  <PresentationFormat>Panorámica</PresentationFormat>
  <Paragraphs>718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Tema de Office</vt:lpstr>
      <vt:lpstr>Producto (y subproductos)  Estadísticas Agrícolas</vt:lpstr>
      <vt:lpstr>Bases de datos</vt:lpstr>
      <vt:lpstr>1.1 Estadísticas cultivos agrícolas (1_Producto_cultivos_general</vt:lpstr>
      <vt:lpstr>Presentación de PowerPoint</vt:lpstr>
      <vt:lpstr>Presentación de PowerPoint</vt:lpstr>
      <vt:lpstr>Presentación de PowerPoint</vt:lpstr>
      <vt:lpstr>Presentación de PowerPoint</vt:lpstr>
      <vt:lpstr>1.1 Estadísticas cultivos agrícolas (origen de datos)</vt:lpstr>
      <vt:lpstr>1.2a Estadísticas cultivos perennes</vt:lpstr>
      <vt:lpstr>Presentación de PowerPoint</vt:lpstr>
      <vt:lpstr>1.2a Estadísticas cultivos perennes</vt:lpstr>
      <vt:lpstr>Presentación de PowerPoint</vt:lpstr>
      <vt:lpstr>1.2b Estadísticas cultivos anuales</vt:lpstr>
      <vt:lpstr>Presentación de PowerPoint</vt:lpstr>
      <vt:lpstr>1.2b Estadísticas cultivos anuales</vt:lpstr>
      <vt:lpstr>1.3 Estadísticas Cereales</vt:lpstr>
      <vt:lpstr>Presentación de PowerPoint</vt:lpstr>
      <vt:lpstr>1.3a Estadísticas cereales</vt:lpstr>
      <vt:lpstr>1.3 Estadísticas Uva</vt:lpstr>
      <vt:lpstr>Presentación de PowerPoint</vt:lpstr>
      <vt:lpstr>Presentación de PowerPoint</vt:lpstr>
      <vt:lpstr>Pendientes</vt:lpstr>
      <vt:lpstr>Versión anterior</vt:lpstr>
      <vt:lpstr>1. Estadísticas Agrícolas</vt:lpstr>
      <vt:lpstr>1. Estadísticas Agrícolas</vt:lpstr>
      <vt:lpstr>1. Estadísticas Agrícolas</vt:lpstr>
      <vt:lpstr>Estadísticas productivas–Cultivos permanentes -Fruticultura</vt:lpstr>
      <vt:lpstr>Estadísticas económicas –Cultivos permanentes -Fruticultura</vt:lpstr>
      <vt:lpstr>Estadísticas sociales –Cultivos permanentes -Fruticultura</vt:lpstr>
      <vt:lpstr>Estadísticas productivas–Cultivos anuales -cereales, legumbres, tubérculos, industriales y hortalizas)</vt:lpstr>
      <vt:lpstr>Estadísticas económicas –Cultivos anuales</vt:lpstr>
      <vt:lpstr>Estadísticas sociales –Cultivos anuales</vt:lpstr>
      <vt:lpstr>Christian Castro</vt:lpstr>
      <vt:lpstr>2. Estadísticas Pecuarias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 (y subproductos)  Estadísticas Agrícolas</dc:title>
  <dc:creator>clauduarte r</dc:creator>
  <cp:lastModifiedBy>Claudia Garrido</cp:lastModifiedBy>
  <cp:revision>14</cp:revision>
  <dcterms:created xsi:type="dcterms:W3CDTF">2020-11-24T15:06:25Z</dcterms:created>
  <dcterms:modified xsi:type="dcterms:W3CDTF">2020-12-01T20:12:02Z</dcterms:modified>
</cp:coreProperties>
</file>