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4" r:id="rId4"/>
    <p:sldId id="327" r:id="rId5"/>
    <p:sldId id="340" r:id="rId6"/>
    <p:sldId id="328" r:id="rId7"/>
    <p:sldId id="330" r:id="rId8"/>
    <p:sldId id="331" r:id="rId9"/>
    <p:sldId id="329" r:id="rId10"/>
    <p:sldId id="334" r:id="rId11"/>
    <p:sldId id="341" r:id="rId12"/>
    <p:sldId id="335" r:id="rId13"/>
    <p:sldId id="333" r:id="rId14"/>
    <p:sldId id="338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4C4C4"/>
    <a:srgbClr val="ED7D31"/>
    <a:srgbClr val="FF6699"/>
    <a:srgbClr val="4E79C7"/>
    <a:srgbClr val="9966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/>
      <dgm:spPr/>
      <dgm:t>
        <a:bodyPr/>
        <a:lstStyle/>
        <a:p>
          <a:r>
            <a:rPr lang="es-CL" dirty="0"/>
            <a:t>Superficie actual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/>
        </a:p>
      </dgm:t>
    </dgm:pt>
    <dgm:pt modelId="{7B3CEDDA-B2D5-4677-B413-CC19F4FBF7F9}">
      <dgm:prSet/>
      <dgm:spPr/>
      <dgm:t>
        <a:bodyPr/>
        <a:lstStyle/>
        <a:p>
          <a:r>
            <a:rPr lang="es-CL" dirty="0"/>
            <a:t>Precios mensuales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F2C914AC-4486-4716-8BAF-C026C9042C44}">
      <dgm:prSet/>
      <dgm:spPr/>
      <dgm:t>
        <a:bodyPr/>
        <a:lstStyle/>
        <a:p>
          <a:r>
            <a:rPr lang="es-CL" dirty="0"/>
            <a:t>Volúmenes diarios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/>
        </a:p>
      </dgm:t>
    </dgm:pt>
    <dgm:pt modelId="{8E01CE8C-3AC0-4851-B335-89F7E4079F6E}">
      <dgm:prSet/>
      <dgm:spPr/>
      <dgm:t>
        <a:bodyPr/>
        <a:lstStyle/>
        <a:p>
          <a:r>
            <a:rPr lang="es-CL" dirty="0"/>
            <a:t>Exportaciones por país de destino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801A6CBD-0D7B-4B62-9354-DDE4A065FFC3}">
      <dgm:prSet/>
      <dgm:spPr/>
      <dgm:t>
        <a:bodyPr/>
        <a:lstStyle/>
        <a:p>
          <a:r>
            <a:rPr lang="es-CL" dirty="0"/>
            <a:t>Importaciones por país de origen </a:t>
          </a:r>
        </a:p>
      </dgm:t>
    </dgm:pt>
    <dgm:pt modelId="{A7755361-DA67-48C1-AEA0-CC91DF98EF0C}" type="parTrans" cxnId="{49DD2C9D-6A2C-4284-847B-E1F496B580FF}">
      <dgm:prSet/>
      <dgm:spPr/>
      <dgm:t>
        <a:bodyPr/>
        <a:lstStyle/>
        <a:p>
          <a:endParaRPr lang="es-CL" sz="1400"/>
        </a:p>
      </dgm:t>
    </dgm:pt>
    <dgm:pt modelId="{87431CE8-3716-4B68-9674-E9204777D33F}" type="sibTrans" cxnId="{49DD2C9D-6A2C-4284-847B-E1F496B580FF}">
      <dgm:prSet/>
      <dgm:spPr/>
      <dgm:t>
        <a:bodyPr/>
        <a:lstStyle/>
        <a:p>
          <a:endParaRPr lang="es-CL"/>
        </a:p>
      </dgm:t>
    </dgm:pt>
    <dgm:pt modelId="{DD7F3FDF-E3C6-46FD-A5D5-AC5B226150ED}">
      <dgm:prSet/>
      <dgm:spPr/>
      <dgm:t>
        <a:bodyPr/>
        <a:lstStyle/>
        <a:p>
          <a:r>
            <a:rPr lang="es-CL" dirty="0"/>
            <a:t>Empleo </a:t>
          </a:r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/>
        </a:p>
      </dgm:t>
    </dgm:pt>
    <dgm:pt modelId="{6E578A6D-D786-4451-A2D7-BCFD36C6A835}">
      <dgm:prSet/>
      <dgm:spPr/>
      <dgm:t>
        <a:bodyPr/>
        <a:lstStyle/>
        <a:p>
          <a:r>
            <a:rPr lang="es-CL" dirty="0"/>
            <a:t>Exportaciones mensuales por especie</a:t>
          </a:r>
        </a:p>
      </dgm:t>
    </dgm:pt>
    <dgm:pt modelId="{7C0E75F1-B3E9-4FE3-95BB-9064DB7DF58C}" type="parTrans" cxnId="{E2DDAA2D-4C5F-4A68-9CAE-4706A8C9DE79}">
      <dgm:prSet/>
      <dgm:spPr/>
      <dgm:t>
        <a:bodyPr/>
        <a:lstStyle/>
        <a:p>
          <a:endParaRPr lang="es-CL"/>
        </a:p>
      </dgm:t>
    </dgm:pt>
    <dgm:pt modelId="{7CD1F8C2-AC95-4D7C-B027-1995E8E6A952}" type="sibTrans" cxnId="{E2DDAA2D-4C5F-4A68-9CAE-4706A8C9DE79}">
      <dgm:prSet/>
      <dgm:spPr/>
      <dgm:t>
        <a:bodyPr/>
        <a:lstStyle/>
        <a:p>
          <a:endParaRPr lang="es-CL"/>
        </a:p>
      </dgm:t>
    </dgm:pt>
    <dgm:pt modelId="{5F48CA1F-0590-41D4-A180-62B195AB3942}">
      <dgm:prSet/>
      <dgm:spPr/>
      <dgm:t>
        <a:bodyPr/>
        <a:lstStyle/>
        <a:p>
          <a:r>
            <a:rPr lang="es-CL" dirty="0"/>
            <a:t>Agroindustria</a:t>
          </a:r>
        </a:p>
      </dgm:t>
    </dgm:pt>
    <dgm:pt modelId="{3F2572DC-F90B-4316-A049-BACCFE2ACDD9}" type="parTrans" cxnId="{69838FC3-AC69-4D77-855D-29FFC85E3608}">
      <dgm:prSet/>
      <dgm:spPr/>
      <dgm:t>
        <a:bodyPr/>
        <a:lstStyle/>
        <a:p>
          <a:endParaRPr lang="es-CL"/>
        </a:p>
      </dgm:t>
    </dgm:pt>
    <dgm:pt modelId="{B336945D-101C-4F3F-B73C-0573CEF5EA1E}" type="sibTrans" cxnId="{69838FC3-AC69-4D77-855D-29FFC85E3608}">
      <dgm:prSet/>
      <dgm:spPr/>
      <dgm:t>
        <a:bodyPr/>
        <a:lstStyle/>
        <a:p>
          <a:endParaRPr lang="es-CL"/>
        </a:p>
      </dgm:t>
    </dgm:pt>
    <dgm:pt modelId="{299DA0A8-3469-4D84-BB3E-3294F41EF4A4}">
      <dgm:prSet/>
      <dgm:spPr/>
      <dgm:t>
        <a:bodyPr/>
        <a:lstStyle/>
        <a:p>
          <a:r>
            <a:rPr lang="es-CL" dirty="0"/>
            <a:t>Evolución de superficie histórica</a:t>
          </a:r>
        </a:p>
      </dgm:t>
    </dgm:pt>
    <dgm:pt modelId="{43ACCEBB-704E-41F6-9ED1-7B043DD133BC}" type="parTrans" cxnId="{33645A09-DE11-49BF-BE6D-BD2930065084}">
      <dgm:prSet/>
      <dgm:spPr/>
      <dgm:t>
        <a:bodyPr/>
        <a:lstStyle/>
        <a:p>
          <a:endParaRPr lang="es-CL"/>
        </a:p>
      </dgm:t>
    </dgm:pt>
    <dgm:pt modelId="{9EA50E17-F2D8-4816-A672-820373C7DAA8}" type="sibTrans" cxnId="{33645A09-DE11-49BF-BE6D-BD2930065084}">
      <dgm:prSet/>
      <dgm:spPr/>
      <dgm:t>
        <a:bodyPr/>
        <a:lstStyle/>
        <a:p>
          <a:endParaRPr lang="es-CL"/>
        </a:p>
      </dgm:t>
    </dgm:pt>
    <dgm:pt modelId="{4B8372D1-E306-407B-AA0A-3ABF32E56F8D}">
      <dgm:prSet/>
      <dgm:spPr/>
      <dgm:t>
        <a:bodyPr/>
        <a:lstStyle/>
        <a:p>
          <a:r>
            <a:rPr lang="es-CL" dirty="0"/>
            <a:t>Precio diarios</a:t>
          </a:r>
        </a:p>
      </dgm:t>
    </dgm:pt>
    <dgm:pt modelId="{4B125A09-0B66-4DED-80B0-D8EDCAEA14DC}" type="parTrans" cxnId="{A967AFF4-0535-491B-9F1D-C469593AB2E8}">
      <dgm:prSet/>
      <dgm:spPr/>
    </dgm:pt>
    <dgm:pt modelId="{241D7D99-F871-4F55-975C-692ACFAC5CAD}" type="sibTrans" cxnId="{A967AFF4-0535-491B-9F1D-C469593AB2E8}">
      <dgm:prSet/>
      <dgm:spPr/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48DA24C1-CF9D-4021-9601-7D1D81E17BB0}" type="pres">
      <dgm:prSet presAssocID="{663C46B4-A275-4A20-9F93-062A0A38263F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E018A185-8D96-49FB-A911-81ABE3C7BF0B}" type="pres">
      <dgm:prSet presAssocID="{C19F8939-12D6-4D80-B492-D0E8E4B59489}" presName="spacer" presStyleCnt="0"/>
      <dgm:spPr/>
    </dgm:pt>
    <dgm:pt modelId="{11C785FC-E1D4-45E2-94BC-7938326B44C4}" type="pres">
      <dgm:prSet presAssocID="{299DA0A8-3469-4D84-BB3E-3294F41EF4A4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3055B8E3-1EC5-4834-9E48-325A08ACF966}" type="pres">
      <dgm:prSet presAssocID="{9EA50E17-F2D8-4816-A672-820373C7DAA8}" presName="spacer" presStyleCnt="0"/>
      <dgm:spPr/>
    </dgm:pt>
    <dgm:pt modelId="{1947DB31-7668-45E2-B5FA-FBB7BCD4C590}" type="pres">
      <dgm:prSet presAssocID="{8E01CE8C-3AC0-4851-B335-89F7E4079F6E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D877D0AE-3794-4D26-AE9B-867A37603914}" type="pres">
      <dgm:prSet presAssocID="{97DF087E-F62F-4C1D-BA8A-B3823D2A606B}" presName="spacer" presStyleCnt="0"/>
      <dgm:spPr/>
    </dgm:pt>
    <dgm:pt modelId="{FB224E43-065E-4276-983A-F93683024FA4}" type="pres">
      <dgm:prSet presAssocID="{801A6CBD-0D7B-4B62-9354-DDE4A065FFC3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D033E87F-F418-4C2D-A1C8-DB8720D43C59}" type="pres">
      <dgm:prSet presAssocID="{87431CE8-3716-4B68-9674-E9204777D33F}" presName="spacer" presStyleCnt="0"/>
      <dgm:spPr/>
    </dgm:pt>
    <dgm:pt modelId="{3EDD7C56-37EE-47FF-9426-C94BD17FE34C}" type="pres">
      <dgm:prSet presAssocID="{6E578A6D-D786-4451-A2D7-BCFD36C6A835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C27EDB38-A0A3-4C5A-B1A7-10097C7E9D62}" type="pres">
      <dgm:prSet presAssocID="{7CD1F8C2-AC95-4D7C-B027-1995E8E6A952}" presName="spacer" presStyleCnt="0"/>
      <dgm:spPr/>
    </dgm:pt>
    <dgm:pt modelId="{8B0B02B2-29C6-4ED2-850E-BFF26B8C2406}" type="pres">
      <dgm:prSet presAssocID="{7B3CEDDA-B2D5-4677-B413-CC19F4FBF7F9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AFE86762-87F0-47F3-93DE-971313B9392B}" type="pres">
      <dgm:prSet presAssocID="{DF2D000A-D2CE-46AE-BE9A-F9CAAD9C915F}" presName="spacer" presStyleCnt="0"/>
      <dgm:spPr/>
    </dgm:pt>
    <dgm:pt modelId="{8459AB4D-2E6F-4C99-8C32-A4F3E944AD2B}" type="pres">
      <dgm:prSet presAssocID="{F2C914AC-4486-4716-8BAF-C026C9042C44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A5B8D8EF-214D-4A8F-AD12-A429B575374A}" type="pres">
      <dgm:prSet presAssocID="{FAA63A13-FE80-4BA9-99CB-6C4C857BD98E}" presName="spacer" presStyleCnt="0"/>
      <dgm:spPr/>
    </dgm:pt>
    <dgm:pt modelId="{274521E2-F49C-401A-9003-A12BD9E18BC5}" type="pres">
      <dgm:prSet presAssocID="{4B8372D1-E306-407B-AA0A-3ABF32E56F8D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F845D511-0C0E-4E91-930A-2C29C855A91B}" type="pres">
      <dgm:prSet presAssocID="{241D7D99-F871-4F55-975C-692ACFAC5CAD}" presName="spacer" presStyleCnt="0"/>
      <dgm:spPr/>
    </dgm:pt>
    <dgm:pt modelId="{B631EDAC-EC02-456D-A9E6-E608D96F15DD}" type="pres">
      <dgm:prSet presAssocID="{DD7F3FDF-E3C6-46FD-A5D5-AC5B226150ED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1CB33C37-360D-4CCA-8E55-0CB62E1F5B5A}" type="pres">
      <dgm:prSet presAssocID="{50F2FB91-A9F4-4974-BDD0-A4CB97211292}" presName="spacer" presStyleCnt="0"/>
      <dgm:spPr/>
    </dgm:pt>
    <dgm:pt modelId="{110AB71C-3DA3-438F-9D52-06FEEED799BE}" type="pres">
      <dgm:prSet presAssocID="{5F48CA1F-0590-41D4-A180-62B195AB3942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0709D601-8814-4CE2-B410-7164C83EA517}" type="presOf" srcId="{F2C914AC-4486-4716-8BAF-C026C9042C44}" destId="{8459AB4D-2E6F-4C99-8C32-A4F3E944AD2B}" srcOrd="0" destOrd="0" presId="urn:microsoft.com/office/officeart/2005/8/layout/vList2"/>
    <dgm:cxn modelId="{E46D4B06-3185-49C7-9B5B-508903A43163}" srcId="{C2B0BC53-E054-4CCB-9171-C86720FC59DF}" destId="{DD7F3FDF-E3C6-46FD-A5D5-AC5B226150ED}" srcOrd="8" destOrd="0" parTransId="{4B51D664-04B9-423A-8F7A-8891AC8B71C5}" sibTransId="{50F2FB91-A9F4-4974-BDD0-A4CB97211292}"/>
    <dgm:cxn modelId="{33645A09-DE11-49BF-BE6D-BD2930065084}" srcId="{C2B0BC53-E054-4CCB-9171-C86720FC59DF}" destId="{299DA0A8-3469-4D84-BB3E-3294F41EF4A4}" srcOrd="1" destOrd="0" parTransId="{43ACCEBB-704E-41F6-9ED1-7B043DD133BC}" sibTransId="{9EA50E17-F2D8-4816-A672-820373C7DAA8}"/>
    <dgm:cxn modelId="{E2DDAA2D-4C5F-4A68-9CAE-4706A8C9DE79}" srcId="{C2B0BC53-E054-4CCB-9171-C86720FC59DF}" destId="{6E578A6D-D786-4451-A2D7-BCFD36C6A835}" srcOrd="4" destOrd="0" parTransId="{7C0E75F1-B3E9-4FE3-95BB-9064DB7DF58C}" sibTransId="{7CD1F8C2-AC95-4D7C-B027-1995E8E6A952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FD6B903B-8310-4CAB-99F7-075713AFF0E0}" type="presOf" srcId="{8E01CE8C-3AC0-4851-B335-89F7E4079F6E}" destId="{1947DB31-7668-45E2-B5FA-FBB7BCD4C590}" srcOrd="0" destOrd="0" presId="urn:microsoft.com/office/officeart/2005/8/layout/vList2"/>
    <dgm:cxn modelId="{69987761-3142-4F4D-AB02-120B1C7BDDEE}" type="presOf" srcId="{663C46B4-A275-4A20-9F93-062A0A38263F}" destId="{48DA24C1-CF9D-4021-9601-7D1D81E17BB0}" srcOrd="0" destOrd="0" presId="urn:microsoft.com/office/officeart/2005/8/layout/vList2"/>
    <dgm:cxn modelId="{7315D570-88B8-416A-8A56-5505B656CC1B}" srcId="{C2B0BC53-E054-4CCB-9171-C86720FC59DF}" destId="{7B3CEDDA-B2D5-4677-B413-CC19F4FBF7F9}" srcOrd="5" destOrd="0" parTransId="{CA503591-810B-48E6-A21D-EC06F862F712}" sibTransId="{DF2D000A-D2CE-46AE-BE9A-F9CAAD9C915F}"/>
    <dgm:cxn modelId="{DF3F6472-A3A4-4761-B040-7CC1BE3DF0D0}" type="presOf" srcId="{801A6CBD-0D7B-4B62-9354-DDE4A065FFC3}" destId="{FB224E43-065E-4276-983A-F93683024FA4}" srcOrd="0" destOrd="0" presId="urn:microsoft.com/office/officeart/2005/8/layout/vList2"/>
    <dgm:cxn modelId="{F13F147C-8DC7-46AC-BFC9-FAFE3C27DC5F}" type="presOf" srcId="{5F48CA1F-0590-41D4-A180-62B195AB3942}" destId="{110AB71C-3DA3-438F-9D52-06FEEED799BE}" srcOrd="0" destOrd="0" presId="urn:microsoft.com/office/officeart/2005/8/layout/vList2"/>
    <dgm:cxn modelId="{52C23F81-39EB-48AB-BE01-5F5F383B63F7}" type="presOf" srcId="{6E578A6D-D786-4451-A2D7-BCFD36C6A835}" destId="{3EDD7C56-37EE-47FF-9426-C94BD17FE34C}" srcOrd="0" destOrd="0" presId="urn:microsoft.com/office/officeart/2005/8/layout/vList2"/>
    <dgm:cxn modelId="{439B2686-8051-4F0E-9C03-B0ACE9EF135D}" type="presOf" srcId="{4B8372D1-E306-407B-AA0A-3ABF32E56F8D}" destId="{274521E2-F49C-401A-9003-A12BD9E18BC5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4A484A97-20C7-4F9A-8C2A-21E1001F2806}" type="presOf" srcId="{DD7F3FDF-E3C6-46FD-A5D5-AC5B226150ED}" destId="{B631EDAC-EC02-456D-A9E6-E608D96F15DD}" srcOrd="0" destOrd="0" presId="urn:microsoft.com/office/officeart/2005/8/layout/vList2"/>
    <dgm:cxn modelId="{47A8509B-92DB-4BD0-B214-33EB31912BAC}" type="presOf" srcId="{7B3CEDDA-B2D5-4677-B413-CC19F4FBF7F9}" destId="{8B0B02B2-29C6-4ED2-850E-BFF26B8C2406}" srcOrd="0" destOrd="0" presId="urn:microsoft.com/office/officeart/2005/8/layout/vList2"/>
    <dgm:cxn modelId="{49DD2C9D-6A2C-4284-847B-E1F496B580FF}" srcId="{C2B0BC53-E054-4CCB-9171-C86720FC59DF}" destId="{801A6CBD-0D7B-4B62-9354-DDE4A065FFC3}" srcOrd="3" destOrd="0" parTransId="{A7755361-DA67-48C1-AEA0-CC91DF98EF0C}" sibTransId="{87431CE8-3716-4B68-9674-E9204777D33F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69838FC3-AC69-4D77-855D-29FFC85E3608}" srcId="{C2B0BC53-E054-4CCB-9171-C86720FC59DF}" destId="{5F48CA1F-0590-41D4-A180-62B195AB3942}" srcOrd="9" destOrd="0" parTransId="{3F2572DC-F90B-4316-A049-BACCFE2ACDD9}" sibTransId="{B336945D-101C-4F3F-B73C-0573CEF5EA1E}"/>
    <dgm:cxn modelId="{35E156E6-C669-4F97-8C85-28C995147C42}" srcId="{C2B0BC53-E054-4CCB-9171-C86720FC59DF}" destId="{F2C914AC-4486-4716-8BAF-C026C9042C44}" srcOrd="6" destOrd="0" parTransId="{34BC77F9-698D-4722-AE24-5C9C515E210D}" sibTransId="{FAA63A13-FE80-4BA9-99CB-6C4C857BD98E}"/>
    <dgm:cxn modelId="{F24D34F0-C4E2-4C2F-91F4-A5C04B7B2B33}" type="presOf" srcId="{299DA0A8-3469-4D84-BB3E-3294F41EF4A4}" destId="{11C785FC-E1D4-45E2-94BC-7938326B44C4}" srcOrd="0" destOrd="0" presId="urn:microsoft.com/office/officeart/2005/8/layout/vList2"/>
    <dgm:cxn modelId="{A967AFF4-0535-491B-9F1D-C469593AB2E8}" srcId="{C2B0BC53-E054-4CCB-9171-C86720FC59DF}" destId="{4B8372D1-E306-407B-AA0A-3ABF32E56F8D}" srcOrd="7" destOrd="0" parTransId="{4B125A09-0B66-4DED-80B0-D8EDCAEA14DC}" sibTransId="{241D7D99-F871-4F55-975C-692ACFAC5CAD}"/>
    <dgm:cxn modelId="{EE361711-5DEE-4EC8-BF3A-B8A721457083}" type="presParOf" srcId="{9AB1F077-58A6-4DCD-9AEA-D9C1CE2ABBA6}" destId="{48DA24C1-CF9D-4021-9601-7D1D81E17BB0}" srcOrd="0" destOrd="0" presId="urn:microsoft.com/office/officeart/2005/8/layout/vList2"/>
    <dgm:cxn modelId="{CDCBE9FC-6028-4CB5-97BD-30B63B7BFC7E}" type="presParOf" srcId="{9AB1F077-58A6-4DCD-9AEA-D9C1CE2ABBA6}" destId="{E018A185-8D96-49FB-A911-81ABE3C7BF0B}" srcOrd="1" destOrd="0" presId="urn:microsoft.com/office/officeart/2005/8/layout/vList2"/>
    <dgm:cxn modelId="{4B4C2321-89D5-411A-8CC5-DE0E0C96A707}" type="presParOf" srcId="{9AB1F077-58A6-4DCD-9AEA-D9C1CE2ABBA6}" destId="{11C785FC-E1D4-45E2-94BC-7938326B44C4}" srcOrd="2" destOrd="0" presId="urn:microsoft.com/office/officeart/2005/8/layout/vList2"/>
    <dgm:cxn modelId="{435A4A84-92DC-49E8-928E-CF8ED5739934}" type="presParOf" srcId="{9AB1F077-58A6-4DCD-9AEA-D9C1CE2ABBA6}" destId="{3055B8E3-1EC5-4834-9E48-325A08ACF966}" srcOrd="3" destOrd="0" presId="urn:microsoft.com/office/officeart/2005/8/layout/vList2"/>
    <dgm:cxn modelId="{586EF117-424C-4FFD-9380-F7FFBEECC6DF}" type="presParOf" srcId="{9AB1F077-58A6-4DCD-9AEA-D9C1CE2ABBA6}" destId="{1947DB31-7668-45E2-B5FA-FBB7BCD4C590}" srcOrd="4" destOrd="0" presId="urn:microsoft.com/office/officeart/2005/8/layout/vList2"/>
    <dgm:cxn modelId="{622EBF19-862E-4A89-997E-632398C1E9F5}" type="presParOf" srcId="{9AB1F077-58A6-4DCD-9AEA-D9C1CE2ABBA6}" destId="{D877D0AE-3794-4D26-AE9B-867A37603914}" srcOrd="5" destOrd="0" presId="urn:microsoft.com/office/officeart/2005/8/layout/vList2"/>
    <dgm:cxn modelId="{8CAFAA04-ED2C-44C0-A755-F81445E68213}" type="presParOf" srcId="{9AB1F077-58A6-4DCD-9AEA-D9C1CE2ABBA6}" destId="{FB224E43-065E-4276-983A-F93683024FA4}" srcOrd="6" destOrd="0" presId="urn:microsoft.com/office/officeart/2005/8/layout/vList2"/>
    <dgm:cxn modelId="{50C371C9-57A5-4213-86D8-A102731AD2E1}" type="presParOf" srcId="{9AB1F077-58A6-4DCD-9AEA-D9C1CE2ABBA6}" destId="{D033E87F-F418-4C2D-A1C8-DB8720D43C59}" srcOrd="7" destOrd="0" presId="urn:microsoft.com/office/officeart/2005/8/layout/vList2"/>
    <dgm:cxn modelId="{58DECD11-1DC4-40ED-BD47-2A99CC9336AE}" type="presParOf" srcId="{9AB1F077-58A6-4DCD-9AEA-D9C1CE2ABBA6}" destId="{3EDD7C56-37EE-47FF-9426-C94BD17FE34C}" srcOrd="8" destOrd="0" presId="urn:microsoft.com/office/officeart/2005/8/layout/vList2"/>
    <dgm:cxn modelId="{674AA31D-334D-4D2B-81C5-4CEC49DA37DB}" type="presParOf" srcId="{9AB1F077-58A6-4DCD-9AEA-D9C1CE2ABBA6}" destId="{C27EDB38-A0A3-4C5A-B1A7-10097C7E9D62}" srcOrd="9" destOrd="0" presId="urn:microsoft.com/office/officeart/2005/8/layout/vList2"/>
    <dgm:cxn modelId="{12AC5F2A-94E4-434A-8BB3-E5015210D4E1}" type="presParOf" srcId="{9AB1F077-58A6-4DCD-9AEA-D9C1CE2ABBA6}" destId="{8B0B02B2-29C6-4ED2-850E-BFF26B8C2406}" srcOrd="10" destOrd="0" presId="urn:microsoft.com/office/officeart/2005/8/layout/vList2"/>
    <dgm:cxn modelId="{B3E0996B-451E-44E8-909D-197F9FCF7778}" type="presParOf" srcId="{9AB1F077-58A6-4DCD-9AEA-D9C1CE2ABBA6}" destId="{AFE86762-87F0-47F3-93DE-971313B9392B}" srcOrd="11" destOrd="0" presId="urn:microsoft.com/office/officeart/2005/8/layout/vList2"/>
    <dgm:cxn modelId="{CB76B611-85F1-49CA-8C39-67E321C9EB06}" type="presParOf" srcId="{9AB1F077-58A6-4DCD-9AEA-D9C1CE2ABBA6}" destId="{8459AB4D-2E6F-4C99-8C32-A4F3E944AD2B}" srcOrd="12" destOrd="0" presId="urn:microsoft.com/office/officeart/2005/8/layout/vList2"/>
    <dgm:cxn modelId="{36E9F2E6-8C9D-4549-B81E-5A7AF50B590A}" type="presParOf" srcId="{9AB1F077-58A6-4DCD-9AEA-D9C1CE2ABBA6}" destId="{A5B8D8EF-214D-4A8F-AD12-A429B575374A}" srcOrd="13" destOrd="0" presId="urn:microsoft.com/office/officeart/2005/8/layout/vList2"/>
    <dgm:cxn modelId="{54B28882-2FC5-46AF-AF85-6050D61BAA84}" type="presParOf" srcId="{9AB1F077-58A6-4DCD-9AEA-D9C1CE2ABBA6}" destId="{274521E2-F49C-401A-9003-A12BD9E18BC5}" srcOrd="14" destOrd="0" presId="urn:microsoft.com/office/officeart/2005/8/layout/vList2"/>
    <dgm:cxn modelId="{FEFD666D-4737-434F-97E4-BB3F1A0A1418}" type="presParOf" srcId="{9AB1F077-58A6-4DCD-9AEA-D9C1CE2ABBA6}" destId="{F845D511-0C0E-4E91-930A-2C29C855A91B}" srcOrd="15" destOrd="0" presId="urn:microsoft.com/office/officeart/2005/8/layout/vList2"/>
    <dgm:cxn modelId="{78EEDF20-97A2-4F70-9E71-72D654D3B5E9}" type="presParOf" srcId="{9AB1F077-58A6-4DCD-9AEA-D9C1CE2ABBA6}" destId="{B631EDAC-EC02-456D-A9E6-E608D96F15DD}" srcOrd="16" destOrd="0" presId="urn:microsoft.com/office/officeart/2005/8/layout/vList2"/>
    <dgm:cxn modelId="{E3A20AF8-58EA-4841-9386-F43E564CF053}" type="presParOf" srcId="{9AB1F077-58A6-4DCD-9AEA-D9C1CE2ABBA6}" destId="{1CB33C37-360D-4CCA-8E55-0CB62E1F5B5A}" srcOrd="17" destOrd="0" presId="urn:microsoft.com/office/officeart/2005/8/layout/vList2"/>
    <dgm:cxn modelId="{F23C87D0-6FDE-4DE1-911E-43D3803A5CA2}" type="presParOf" srcId="{9AB1F077-58A6-4DCD-9AEA-D9C1CE2ABBA6}" destId="{110AB71C-3DA3-438F-9D52-06FEEED799BE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DD7F3FDF-E3C6-46FD-A5D5-AC5B226150ED}">
      <dgm:prSet/>
      <dgm:spPr>
        <a:solidFill>
          <a:srgbClr val="FFC000"/>
        </a:solidFill>
      </dgm:spPr>
      <dgm:t>
        <a:bodyPr/>
        <a:lstStyle/>
        <a:p>
          <a:r>
            <a:rPr lang="es-CL" dirty="0"/>
            <a:t>Empleo</a:t>
          </a:r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B631EDAC-EC02-456D-A9E6-E608D96F15DD}" type="pres">
      <dgm:prSet presAssocID="{DD7F3FDF-E3C6-46FD-A5D5-AC5B226150ED}" presName="parentText" presStyleLbl="node1" presStyleIdx="0" presStyleCnt="1" custLinFactNeighborX="-4183" custLinFactNeighborY="75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0" destOrd="0" parTransId="{4B51D664-04B9-423A-8F7A-8891AC8B71C5}" sibTransId="{50F2FB91-A9F4-4974-BDD0-A4CB97211292}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4A484A97-20C7-4F9A-8C2A-21E1001F2806}" type="presOf" srcId="{DD7F3FDF-E3C6-46FD-A5D5-AC5B226150ED}" destId="{B631EDAC-EC02-456D-A9E6-E608D96F15DD}" srcOrd="0" destOrd="0" presId="urn:microsoft.com/office/officeart/2005/8/layout/vList2"/>
    <dgm:cxn modelId="{78EEDF20-97A2-4F70-9E71-72D654D3B5E9}" type="presParOf" srcId="{9AB1F077-58A6-4DCD-9AEA-D9C1CE2ABBA6}" destId="{B631EDAC-EC02-456D-A9E6-E608D96F15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DD7F3FDF-E3C6-46FD-A5D5-AC5B226150ED}">
      <dgm:prSet/>
      <dgm:spPr>
        <a:solidFill>
          <a:srgbClr val="FFC000"/>
        </a:solidFill>
      </dgm:spPr>
      <dgm:t>
        <a:bodyPr/>
        <a:lstStyle/>
        <a:p>
          <a:r>
            <a:rPr lang="es-CL" dirty="0"/>
            <a:t>Agroindustria</a:t>
          </a:r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B631EDAC-EC02-456D-A9E6-E608D96F15DD}" type="pres">
      <dgm:prSet presAssocID="{DD7F3FDF-E3C6-46FD-A5D5-AC5B226150E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0" destOrd="0" parTransId="{4B51D664-04B9-423A-8F7A-8891AC8B71C5}" sibTransId="{50F2FB91-A9F4-4974-BDD0-A4CB97211292}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4A484A97-20C7-4F9A-8C2A-21E1001F2806}" type="presOf" srcId="{DD7F3FDF-E3C6-46FD-A5D5-AC5B226150ED}" destId="{B631EDAC-EC02-456D-A9E6-E608D96F15DD}" srcOrd="0" destOrd="0" presId="urn:microsoft.com/office/officeart/2005/8/layout/vList2"/>
    <dgm:cxn modelId="{78EEDF20-97A2-4F70-9E71-72D654D3B5E9}" type="presParOf" srcId="{9AB1F077-58A6-4DCD-9AEA-D9C1CE2ABBA6}" destId="{B631EDAC-EC02-456D-A9E6-E608D96F15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4000" dirty="0"/>
            <a:t>Superficie actual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48DA24C1-CF9D-4021-9601-7D1D81E17BB0}" type="pres">
      <dgm:prSet presAssocID="{663C46B4-A275-4A20-9F93-062A0A38263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9987761-3142-4F4D-AB02-120B1C7BDDEE}" type="presOf" srcId="{663C46B4-A275-4A20-9F93-062A0A38263F}" destId="{48DA24C1-CF9D-4021-9601-7D1D81E17BB0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EE361711-5DEE-4EC8-BF3A-B8A721457083}" type="presParOf" srcId="{9AB1F077-58A6-4DCD-9AEA-D9C1CE2ABBA6}" destId="{48DA24C1-CF9D-4021-9601-7D1D81E17BB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/>
      <dgm:spPr/>
      <dgm:t>
        <a:bodyPr/>
        <a:lstStyle/>
        <a:p>
          <a:r>
            <a:rPr lang="es-CL" dirty="0"/>
            <a:t>Evolución de superficie histórica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48DA24C1-CF9D-4021-9601-7D1D81E17BB0}" type="pres">
      <dgm:prSet presAssocID="{663C46B4-A275-4A20-9F93-062A0A38263F}" presName="parentText" presStyleLbl="node1" presStyleIdx="0" presStyleCnt="1" custLinFactNeighborX="-3594" custLinFactNeighborY="1426">
        <dgm:presLayoutVars>
          <dgm:chMax val="0"/>
          <dgm:bulletEnabled val="1"/>
        </dgm:presLayoutVars>
      </dgm:prSet>
      <dgm:spPr/>
    </dgm:pt>
  </dgm:ptLst>
  <dgm:cxnLst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9987761-3142-4F4D-AB02-120B1C7BDDEE}" type="presOf" srcId="{663C46B4-A275-4A20-9F93-062A0A38263F}" destId="{48DA24C1-CF9D-4021-9601-7D1D81E17BB0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EE361711-5DEE-4EC8-BF3A-B8A721457083}" type="presParOf" srcId="{9AB1F077-58A6-4DCD-9AEA-D9C1CE2ABBA6}" destId="{48DA24C1-CF9D-4021-9601-7D1D81E17BB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8E01CE8C-3AC0-4851-B335-89F7E4079F6E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s-CL" dirty="0"/>
            <a:t>Exportaciones por país de destino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1947DB31-7668-45E2-B5FA-FBB7BCD4C590}" type="pres">
      <dgm:prSet presAssocID="{8E01CE8C-3AC0-4851-B335-89F7E4079F6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D6B903B-8310-4CAB-99F7-075713AFF0E0}" type="presOf" srcId="{8E01CE8C-3AC0-4851-B335-89F7E4079F6E}" destId="{1947DB31-7668-45E2-B5FA-FBB7BCD4C590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E15FDEBB-AA30-4624-A647-3EE869D0B2C4}" srcId="{C2B0BC53-E054-4CCB-9171-C86720FC59DF}" destId="{8E01CE8C-3AC0-4851-B335-89F7E4079F6E}" srcOrd="0" destOrd="0" parTransId="{3AE9990B-0950-4A50-A722-041AC2115633}" sibTransId="{97DF087E-F62F-4C1D-BA8A-B3823D2A606B}"/>
    <dgm:cxn modelId="{586EF117-424C-4FFD-9380-F7FFBEECC6DF}" type="presParOf" srcId="{9AB1F077-58A6-4DCD-9AEA-D9C1CE2ABBA6}" destId="{1947DB31-7668-45E2-B5FA-FBB7BCD4C5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8E01CE8C-3AC0-4851-B335-89F7E4079F6E}">
      <dgm:prSet/>
      <dgm:spPr>
        <a:solidFill>
          <a:srgbClr val="FFC000"/>
        </a:solidFill>
      </dgm:spPr>
      <dgm:t>
        <a:bodyPr/>
        <a:lstStyle/>
        <a:p>
          <a:r>
            <a:rPr lang="es-CL" dirty="0"/>
            <a:t>Importanciones por país de origen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1947DB31-7668-45E2-B5FA-FBB7BCD4C590}" type="pres">
      <dgm:prSet presAssocID="{8E01CE8C-3AC0-4851-B335-89F7E4079F6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D6B903B-8310-4CAB-99F7-075713AFF0E0}" type="presOf" srcId="{8E01CE8C-3AC0-4851-B335-89F7E4079F6E}" destId="{1947DB31-7668-45E2-B5FA-FBB7BCD4C590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E15FDEBB-AA30-4624-A647-3EE869D0B2C4}" srcId="{C2B0BC53-E054-4CCB-9171-C86720FC59DF}" destId="{8E01CE8C-3AC0-4851-B335-89F7E4079F6E}" srcOrd="0" destOrd="0" parTransId="{3AE9990B-0950-4A50-A722-041AC2115633}" sibTransId="{97DF087E-F62F-4C1D-BA8A-B3823D2A606B}"/>
    <dgm:cxn modelId="{586EF117-424C-4FFD-9380-F7FFBEECC6DF}" type="presParOf" srcId="{9AB1F077-58A6-4DCD-9AEA-D9C1CE2ABBA6}" destId="{1947DB31-7668-45E2-B5FA-FBB7BCD4C5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8E01CE8C-3AC0-4851-B335-89F7E4079F6E}">
      <dgm:prSet/>
      <dgm:spPr>
        <a:solidFill>
          <a:srgbClr val="00B0F0"/>
        </a:solidFill>
      </dgm:spPr>
      <dgm:t>
        <a:bodyPr/>
        <a:lstStyle/>
        <a:p>
          <a:r>
            <a:rPr lang="es-CL" dirty="0"/>
            <a:t>Exportaciones mensuales por especie</a:t>
          </a:r>
        </a:p>
        <a:p>
          <a:endParaRPr lang="es-CL" dirty="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1947DB31-7668-45E2-B5FA-FBB7BCD4C590}" type="pres">
      <dgm:prSet presAssocID="{8E01CE8C-3AC0-4851-B335-89F7E4079F6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D6B903B-8310-4CAB-99F7-075713AFF0E0}" type="presOf" srcId="{8E01CE8C-3AC0-4851-B335-89F7E4079F6E}" destId="{1947DB31-7668-45E2-B5FA-FBB7BCD4C590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E15FDEBB-AA30-4624-A647-3EE869D0B2C4}" srcId="{C2B0BC53-E054-4CCB-9171-C86720FC59DF}" destId="{8E01CE8C-3AC0-4851-B335-89F7E4079F6E}" srcOrd="0" destOrd="0" parTransId="{3AE9990B-0950-4A50-A722-041AC2115633}" sibTransId="{97DF087E-F62F-4C1D-BA8A-B3823D2A606B}"/>
    <dgm:cxn modelId="{586EF117-424C-4FFD-9380-F7FFBEECC6DF}" type="presParOf" srcId="{9AB1F077-58A6-4DCD-9AEA-D9C1CE2ABBA6}" destId="{1947DB31-7668-45E2-B5FA-FBB7BCD4C5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B5348D54-E1B0-4C06-B64C-1EF466EF69AD}">
      <dgm:prSet/>
      <dgm:spPr>
        <a:solidFill>
          <a:srgbClr val="008000"/>
        </a:solidFill>
      </dgm:spPr>
      <dgm:t>
        <a:bodyPr/>
        <a:lstStyle/>
        <a:p>
          <a:r>
            <a:rPr lang="es-CL" strike="noStrike" dirty="0"/>
            <a:t>Precios mensuales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B6AE6F2-027C-43FB-BB68-D62AF6833B58}" type="pres">
      <dgm:prSet presAssocID="{B5348D54-E1B0-4C06-B64C-1EF466EF69A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5281414-6031-476A-B763-AB730EC11EF7}" srcId="{C2B0BC53-E054-4CCB-9171-C86720FC59DF}" destId="{B5348D54-E1B0-4C06-B64C-1EF466EF69AD}" srcOrd="0" destOrd="0" parTransId="{6EBE1A1E-5AC9-4D7D-8BEB-EAD9713BBDAC}" sibTransId="{8FDD599B-3938-45DB-AADF-D7EBD5655DC0}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6C21A1D6-2C50-4D7D-9722-645644D400BA}" type="presOf" srcId="{B5348D54-E1B0-4C06-B64C-1EF466EF69AD}" destId="{9B6AE6F2-027C-43FB-BB68-D62AF6833B58}" srcOrd="0" destOrd="0" presId="urn:microsoft.com/office/officeart/2005/8/layout/vList2"/>
    <dgm:cxn modelId="{A3C091A5-33F4-4CEF-BC5C-40BBA147C7E9}" type="presParOf" srcId="{9AB1F077-58A6-4DCD-9AEA-D9C1CE2ABBA6}" destId="{9B6AE6F2-027C-43FB-BB68-D62AF6833B5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F2C914AC-4486-4716-8BAF-C026C9042C44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s-CL" dirty="0"/>
            <a:t>Volúmenes diarios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8459AB4D-2E6F-4C99-8C32-A4F3E944AD2B}" type="pres">
      <dgm:prSet presAssocID="{F2C914AC-4486-4716-8BAF-C026C9042C4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709D601-8814-4CE2-B410-7164C83EA517}" type="presOf" srcId="{F2C914AC-4486-4716-8BAF-C026C9042C44}" destId="{8459AB4D-2E6F-4C99-8C32-A4F3E944AD2B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35E156E6-C669-4F97-8C85-28C995147C42}" srcId="{C2B0BC53-E054-4CCB-9171-C86720FC59DF}" destId="{F2C914AC-4486-4716-8BAF-C026C9042C44}" srcOrd="0" destOrd="0" parTransId="{34BC77F9-698D-4722-AE24-5C9C515E210D}" sibTransId="{FAA63A13-FE80-4BA9-99CB-6C4C857BD98E}"/>
    <dgm:cxn modelId="{CB76B611-85F1-49CA-8C39-67E321C9EB06}" type="presParOf" srcId="{9AB1F077-58A6-4DCD-9AEA-D9C1CE2ABBA6}" destId="{8459AB4D-2E6F-4C99-8C32-A4F3E944AD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F2C914AC-4486-4716-8BAF-C026C9042C44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s-CL" dirty="0"/>
            <a:t>Precios diarios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8459AB4D-2E6F-4C99-8C32-A4F3E944AD2B}" type="pres">
      <dgm:prSet presAssocID="{F2C914AC-4486-4716-8BAF-C026C9042C4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709D601-8814-4CE2-B410-7164C83EA517}" type="presOf" srcId="{F2C914AC-4486-4716-8BAF-C026C9042C44}" destId="{8459AB4D-2E6F-4C99-8C32-A4F3E944AD2B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35E156E6-C669-4F97-8C85-28C995147C42}" srcId="{C2B0BC53-E054-4CCB-9171-C86720FC59DF}" destId="{F2C914AC-4486-4716-8BAF-C026C9042C44}" srcOrd="0" destOrd="0" parTransId="{34BC77F9-698D-4722-AE24-5C9C515E210D}" sibTransId="{FAA63A13-FE80-4BA9-99CB-6C4C857BD98E}"/>
    <dgm:cxn modelId="{CB76B611-85F1-49CA-8C39-67E321C9EB06}" type="presParOf" srcId="{9AB1F077-58A6-4DCD-9AEA-D9C1CE2ABBA6}" destId="{8459AB4D-2E6F-4C99-8C32-A4F3E944AD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A24C1-CF9D-4021-9601-7D1D81E17BB0}">
      <dsp:nvSpPr>
        <dsp:cNvPr id="0" name=""/>
        <dsp:cNvSpPr/>
      </dsp:nvSpPr>
      <dsp:spPr>
        <a:xfrm>
          <a:off x="0" y="101830"/>
          <a:ext cx="4660572" cy="3118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Superficie actual</a:t>
          </a:r>
        </a:p>
      </dsp:txBody>
      <dsp:txXfrm>
        <a:off x="15221" y="117051"/>
        <a:ext cx="4630130" cy="281363"/>
      </dsp:txXfrm>
    </dsp:sp>
    <dsp:sp modelId="{11C785FC-E1D4-45E2-94BC-7938326B44C4}">
      <dsp:nvSpPr>
        <dsp:cNvPr id="0" name=""/>
        <dsp:cNvSpPr/>
      </dsp:nvSpPr>
      <dsp:spPr>
        <a:xfrm>
          <a:off x="0" y="451075"/>
          <a:ext cx="4660572" cy="31180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Evolución de superficie histórica</a:t>
          </a:r>
        </a:p>
      </dsp:txBody>
      <dsp:txXfrm>
        <a:off x="15221" y="466296"/>
        <a:ext cx="4630130" cy="281363"/>
      </dsp:txXfrm>
    </dsp:sp>
    <dsp:sp modelId="{1947DB31-7668-45E2-B5FA-FBB7BCD4C590}">
      <dsp:nvSpPr>
        <dsp:cNvPr id="0" name=""/>
        <dsp:cNvSpPr/>
      </dsp:nvSpPr>
      <dsp:spPr>
        <a:xfrm>
          <a:off x="0" y="800320"/>
          <a:ext cx="4660572" cy="3118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Exportaciones por país de destino</a:t>
          </a:r>
        </a:p>
      </dsp:txBody>
      <dsp:txXfrm>
        <a:off x="15221" y="815541"/>
        <a:ext cx="4630130" cy="281363"/>
      </dsp:txXfrm>
    </dsp:sp>
    <dsp:sp modelId="{FB224E43-065E-4276-983A-F93683024FA4}">
      <dsp:nvSpPr>
        <dsp:cNvPr id="0" name=""/>
        <dsp:cNvSpPr/>
      </dsp:nvSpPr>
      <dsp:spPr>
        <a:xfrm>
          <a:off x="0" y="1149565"/>
          <a:ext cx="4660572" cy="3118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Importaciones por país de origen </a:t>
          </a:r>
        </a:p>
      </dsp:txBody>
      <dsp:txXfrm>
        <a:off x="15221" y="1164786"/>
        <a:ext cx="4630130" cy="281363"/>
      </dsp:txXfrm>
    </dsp:sp>
    <dsp:sp modelId="{3EDD7C56-37EE-47FF-9426-C94BD17FE34C}">
      <dsp:nvSpPr>
        <dsp:cNvPr id="0" name=""/>
        <dsp:cNvSpPr/>
      </dsp:nvSpPr>
      <dsp:spPr>
        <a:xfrm>
          <a:off x="0" y="1498810"/>
          <a:ext cx="4660572" cy="31180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Exportaciones mensuales por especie</a:t>
          </a:r>
        </a:p>
      </dsp:txBody>
      <dsp:txXfrm>
        <a:off x="15221" y="1514031"/>
        <a:ext cx="4630130" cy="281363"/>
      </dsp:txXfrm>
    </dsp:sp>
    <dsp:sp modelId="{8B0B02B2-29C6-4ED2-850E-BFF26B8C2406}">
      <dsp:nvSpPr>
        <dsp:cNvPr id="0" name=""/>
        <dsp:cNvSpPr/>
      </dsp:nvSpPr>
      <dsp:spPr>
        <a:xfrm>
          <a:off x="0" y="1848055"/>
          <a:ext cx="4660572" cy="3118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Precios mensuales </a:t>
          </a:r>
        </a:p>
      </dsp:txBody>
      <dsp:txXfrm>
        <a:off x="15221" y="1863276"/>
        <a:ext cx="4630130" cy="281363"/>
      </dsp:txXfrm>
    </dsp:sp>
    <dsp:sp modelId="{8459AB4D-2E6F-4C99-8C32-A4F3E944AD2B}">
      <dsp:nvSpPr>
        <dsp:cNvPr id="0" name=""/>
        <dsp:cNvSpPr/>
      </dsp:nvSpPr>
      <dsp:spPr>
        <a:xfrm>
          <a:off x="0" y="2197300"/>
          <a:ext cx="4660572" cy="31180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Volúmenes diarios</a:t>
          </a:r>
        </a:p>
      </dsp:txBody>
      <dsp:txXfrm>
        <a:off x="15221" y="2212521"/>
        <a:ext cx="4630130" cy="281363"/>
      </dsp:txXfrm>
    </dsp:sp>
    <dsp:sp modelId="{274521E2-F49C-401A-9003-A12BD9E18BC5}">
      <dsp:nvSpPr>
        <dsp:cNvPr id="0" name=""/>
        <dsp:cNvSpPr/>
      </dsp:nvSpPr>
      <dsp:spPr>
        <a:xfrm>
          <a:off x="0" y="2546545"/>
          <a:ext cx="4660572" cy="3118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Precio diarios</a:t>
          </a:r>
        </a:p>
      </dsp:txBody>
      <dsp:txXfrm>
        <a:off x="15221" y="2561766"/>
        <a:ext cx="4630130" cy="281363"/>
      </dsp:txXfrm>
    </dsp:sp>
    <dsp:sp modelId="{B631EDAC-EC02-456D-A9E6-E608D96F15DD}">
      <dsp:nvSpPr>
        <dsp:cNvPr id="0" name=""/>
        <dsp:cNvSpPr/>
      </dsp:nvSpPr>
      <dsp:spPr>
        <a:xfrm>
          <a:off x="0" y="2895790"/>
          <a:ext cx="4660572" cy="3118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Empleo </a:t>
          </a:r>
        </a:p>
      </dsp:txBody>
      <dsp:txXfrm>
        <a:off x="15221" y="2911011"/>
        <a:ext cx="4630130" cy="281363"/>
      </dsp:txXfrm>
    </dsp:sp>
    <dsp:sp modelId="{110AB71C-3DA3-438F-9D52-06FEEED799BE}">
      <dsp:nvSpPr>
        <dsp:cNvPr id="0" name=""/>
        <dsp:cNvSpPr/>
      </dsp:nvSpPr>
      <dsp:spPr>
        <a:xfrm>
          <a:off x="0" y="3245035"/>
          <a:ext cx="4660572" cy="31180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Agroindustria</a:t>
          </a:r>
        </a:p>
      </dsp:txBody>
      <dsp:txXfrm>
        <a:off x="15221" y="3260256"/>
        <a:ext cx="4630130" cy="2813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1EDAC-EC02-456D-A9E6-E608D96F15DD}">
      <dsp:nvSpPr>
        <dsp:cNvPr id="0" name=""/>
        <dsp:cNvSpPr/>
      </dsp:nvSpPr>
      <dsp:spPr>
        <a:xfrm>
          <a:off x="0" y="687411"/>
          <a:ext cx="3812299" cy="1559025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500" kern="1200" dirty="0"/>
            <a:t>Empleo</a:t>
          </a:r>
        </a:p>
      </dsp:txBody>
      <dsp:txXfrm>
        <a:off x="76105" y="763516"/>
        <a:ext cx="3660089" cy="14068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1EDAC-EC02-456D-A9E6-E608D96F15DD}">
      <dsp:nvSpPr>
        <dsp:cNvPr id="0" name=""/>
        <dsp:cNvSpPr/>
      </dsp:nvSpPr>
      <dsp:spPr>
        <a:xfrm>
          <a:off x="0" y="902107"/>
          <a:ext cx="3812299" cy="1127295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700" kern="1200" dirty="0"/>
            <a:t>Agroindustria</a:t>
          </a:r>
        </a:p>
      </dsp:txBody>
      <dsp:txXfrm>
        <a:off x="55030" y="957137"/>
        <a:ext cx="3702239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A24C1-CF9D-4021-9601-7D1D81E17BB0}">
      <dsp:nvSpPr>
        <dsp:cNvPr id="0" name=""/>
        <dsp:cNvSpPr/>
      </dsp:nvSpPr>
      <dsp:spPr>
        <a:xfrm>
          <a:off x="0" y="667230"/>
          <a:ext cx="3812299" cy="15970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Superficie actual</a:t>
          </a:r>
        </a:p>
      </dsp:txBody>
      <dsp:txXfrm>
        <a:off x="77962" y="745192"/>
        <a:ext cx="3656375" cy="1441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A24C1-CF9D-4021-9601-7D1D81E17BB0}">
      <dsp:nvSpPr>
        <dsp:cNvPr id="0" name=""/>
        <dsp:cNvSpPr/>
      </dsp:nvSpPr>
      <dsp:spPr>
        <a:xfrm>
          <a:off x="0" y="183634"/>
          <a:ext cx="3812299" cy="26395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800" kern="1200" dirty="0"/>
            <a:t>Evolución de superficie histórica</a:t>
          </a:r>
        </a:p>
      </dsp:txBody>
      <dsp:txXfrm>
        <a:off x="128851" y="312485"/>
        <a:ext cx="3554597" cy="23818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7DB31-7668-45E2-B5FA-FBB7BCD4C590}">
      <dsp:nvSpPr>
        <dsp:cNvPr id="0" name=""/>
        <dsp:cNvSpPr/>
      </dsp:nvSpPr>
      <dsp:spPr>
        <a:xfrm>
          <a:off x="0" y="255974"/>
          <a:ext cx="3812299" cy="2419560"/>
        </a:xfrm>
        <a:prstGeom prst="roundRect">
          <a:avLst/>
        </a:prstGeom>
        <a:solidFill>
          <a:schemeClr val="bg2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400" kern="1200" dirty="0"/>
            <a:t>Exportaciones por país de destino</a:t>
          </a:r>
        </a:p>
      </dsp:txBody>
      <dsp:txXfrm>
        <a:off x="118113" y="374087"/>
        <a:ext cx="3576073" cy="21833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7DB31-7668-45E2-B5FA-FBB7BCD4C590}">
      <dsp:nvSpPr>
        <dsp:cNvPr id="0" name=""/>
        <dsp:cNvSpPr/>
      </dsp:nvSpPr>
      <dsp:spPr>
        <a:xfrm>
          <a:off x="0" y="365954"/>
          <a:ext cx="3812299" cy="2199600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Importanciones por país de origen</a:t>
          </a:r>
        </a:p>
      </dsp:txBody>
      <dsp:txXfrm>
        <a:off x="107376" y="473330"/>
        <a:ext cx="3597547" cy="19848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7DB31-7668-45E2-B5FA-FBB7BCD4C590}">
      <dsp:nvSpPr>
        <dsp:cNvPr id="0" name=""/>
        <dsp:cNvSpPr/>
      </dsp:nvSpPr>
      <dsp:spPr>
        <a:xfrm>
          <a:off x="0" y="37184"/>
          <a:ext cx="3812299" cy="2857140"/>
        </a:xfrm>
        <a:prstGeom prst="roundRect">
          <a:avLst/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700" kern="1200" dirty="0"/>
            <a:t>Exportaciones mensuales por especie</a:t>
          </a:r>
        </a:p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3700" kern="1200" dirty="0"/>
        </a:p>
      </dsp:txBody>
      <dsp:txXfrm>
        <a:off x="139474" y="176658"/>
        <a:ext cx="3533351" cy="25781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AE6F2-027C-43FB-BB68-D62AF6833B58}">
      <dsp:nvSpPr>
        <dsp:cNvPr id="0" name=""/>
        <dsp:cNvSpPr/>
      </dsp:nvSpPr>
      <dsp:spPr>
        <a:xfrm>
          <a:off x="0" y="351915"/>
          <a:ext cx="3812299" cy="2227680"/>
        </a:xfrm>
        <a:prstGeom prst="roundRect">
          <a:avLst/>
        </a:prstGeom>
        <a:solidFill>
          <a:srgbClr val="008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600" strike="noStrike" kern="1200" dirty="0"/>
            <a:t>Precios mensuales</a:t>
          </a:r>
        </a:p>
      </dsp:txBody>
      <dsp:txXfrm>
        <a:off x="108746" y="460661"/>
        <a:ext cx="3594807" cy="20101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9AB4D-2E6F-4C99-8C32-A4F3E944AD2B}">
      <dsp:nvSpPr>
        <dsp:cNvPr id="0" name=""/>
        <dsp:cNvSpPr/>
      </dsp:nvSpPr>
      <dsp:spPr>
        <a:xfrm>
          <a:off x="0" y="371805"/>
          <a:ext cx="3812299" cy="2187900"/>
        </a:xfrm>
        <a:prstGeom prst="roundRect">
          <a:avLst/>
        </a:prstGeom>
        <a:solidFill>
          <a:schemeClr val="bg2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500" kern="1200" dirty="0"/>
            <a:t>Volúmenes diarios</a:t>
          </a:r>
        </a:p>
      </dsp:txBody>
      <dsp:txXfrm>
        <a:off x="106804" y="478609"/>
        <a:ext cx="3598691" cy="19742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9AB4D-2E6F-4C99-8C32-A4F3E944AD2B}">
      <dsp:nvSpPr>
        <dsp:cNvPr id="0" name=""/>
        <dsp:cNvSpPr/>
      </dsp:nvSpPr>
      <dsp:spPr>
        <a:xfrm>
          <a:off x="0" y="172905"/>
          <a:ext cx="3812299" cy="2585700"/>
        </a:xfrm>
        <a:prstGeom prst="roundRect">
          <a:avLst/>
        </a:prstGeom>
        <a:solidFill>
          <a:schemeClr val="bg2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500" kern="1200" dirty="0"/>
            <a:t>Precios diarios</a:t>
          </a:r>
        </a:p>
      </dsp:txBody>
      <dsp:txXfrm>
        <a:off x="126223" y="299128"/>
        <a:ext cx="3559853" cy="2333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76BA1-CC28-488D-A9F8-FB9CE33D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016C4-41B6-4708-8008-B27931E7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23B48-DA59-489D-AA52-A946A859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15-12-2020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2D0DD-26EA-42B8-A24A-4CE9A04A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7180A-F11B-4106-942C-BEA2461E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4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079F-62C6-4910-B4F9-575119D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4A924-74B5-4EF4-9D4C-2DEEFE7D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1AB60-92F7-4344-85DE-5374589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15-12-2020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4C1A2-32A2-45F1-AEF6-D4A353F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F4154-0167-4EDF-B033-5A6B226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19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1D880-481C-4B9C-B89E-85313ECD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E28D5C-246C-42E2-9BDC-CEAFAE76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DB97C-E94A-4106-A75E-968698FD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15-12-2020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76DF9-624E-45D2-8833-4426C817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A2394-4C8A-4963-94C3-08C7CBAB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1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DE5F-172B-48C3-BF86-771277FB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84BD6-2AD9-425D-A5FD-5C37EC67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997EC-8EFF-4453-BF76-84F17AE6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15-12-2020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9115A-D822-4995-85E0-20F1BB77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5E1DF-00AD-4352-9D18-43CCB96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8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B451F-56A5-4C89-A38D-27635A29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02A34-465D-4809-9CF5-170489C9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0032B-B2F2-48E0-8009-4A9AC5AC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15-12-2020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6496B-19C2-471A-8593-FA4E041D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EF23A-1196-4661-B854-C28E634E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9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1FE76-8037-4994-B0A8-5D401C97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480-E64E-4CD9-8077-C2CC7FFE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673C0-1093-4F57-A1DC-D342AE70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BF091-2BEA-4CCD-B15F-D7503A1E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15-12-2020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D136B9-59D0-4A8A-AAB7-A114E9B6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C301-0105-4645-B2ED-416EB5C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F8-7B0E-42AC-8A24-2B3F4EFC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A8156-FE42-4AB8-A72D-1ADC7BB6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037AB9-D3D9-49F3-AAF0-E4656D80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D9739-DB30-4CD6-973F-B6487AA1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CBDFB8-8165-4D5D-AE28-4094A7FA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1AC697-3A1C-4D0E-964C-7F17E41D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15-12-2020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A375E8-932F-4F91-9831-15B154F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805A28-00E5-47BB-90F8-96B3EE7B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0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EAB26-C1E4-4F46-9E9E-45F93301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AA4338-1133-4871-8903-765BEDD2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15-12-2020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E0274A-B4B8-4665-A6F3-3AAD435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98250-74AE-4907-8A35-F2D9F15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0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AA59B4-2D3F-40F9-87B3-227D838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15-12-2020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7AAE12-FA5D-4BC7-807C-15FCAAA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A61799-097A-4CEA-8DB0-CC3F018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2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4E52-7E5D-44CB-A8E0-A96AAB8A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247E9-E96A-475F-A1DC-71D4BF0B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F2C018-E2E5-4AC6-9989-AD38DD39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4A987-DD48-4010-BEED-AA84E58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15-12-2020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06E41-A92A-4BE9-966F-ADD1882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90C29-B262-4326-9C8D-CE65CA6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11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5A613-0DB1-438F-81EB-A9D2BD8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174CFB-2D4B-4384-AAA8-9C5B7BD69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4522DD-308A-4718-917F-568876E6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4A369-B04E-4EB5-9E79-29E8759E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15-12-2020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02F6A-4F47-41A6-8E2E-84C4398A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40D61-BDE3-46F1-982F-0589DBB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106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72E258-F287-4DAE-8D99-E89C20F7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E8BCB-39C6-4AE8-A742-9FD0A69B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0E221-4288-4F63-A630-B033FB7A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3FF5-5640-4E1F-A6B1-2019BEDD815C}" type="datetimeFigureOut">
              <a:rPr lang="es-CL" smtClean="0"/>
              <a:t>15-12-2020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42A5E-8923-414F-8DB6-5EA44734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95BB3-9138-4769-B51F-BAE31F07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41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se de datos">
            <a:extLst>
              <a:ext uri="{FF2B5EF4-FFF2-40B4-BE49-F238E27FC236}">
                <a16:creationId xmlns:a16="http://schemas.microsoft.com/office/drawing/2014/main" id="{C1A9C216-6B91-44E7-8EDC-430C69F2A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628B1-34C9-44AF-980A-CF8AE3848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1" y="962526"/>
            <a:ext cx="5384800" cy="3210689"/>
          </a:xfrm>
        </p:spPr>
        <p:txBody>
          <a:bodyPr anchor="b">
            <a:normAutofit/>
          </a:bodyPr>
          <a:lstStyle/>
          <a:p>
            <a:pPr algn="l"/>
            <a:r>
              <a:rPr lang="es-CL" sz="5600" dirty="0"/>
              <a:t>AGROSTAT</a:t>
            </a:r>
            <a:br>
              <a:rPr lang="es-CL" sz="5600" dirty="0"/>
            </a:br>
            <a:r>
              <a:rPr lang="es-CL" sz="5600" dirty="0"/>
              <a:t>CÍTRICOS</a:t>
            </a:r>
            <a:br>
              <a:rPr lang="es-CL" sz="5600" dirty="0"/>
            </a:br>
            <a:br>
              <a:rPr lang="es-CL" sz="5600" dirty="0"/>
            </a:br>
            <a:endParaRPr lang="es-CL" sz="5600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417C9-2F43-44BA-AC05-AD32DC2A2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1" y="4269462"/>
            <a:ext cx="4048760" cy="1095017"/>
          </a:xfrm>
        </p:spPr>
        <p:txBody>
          <a:bodyPr anchor="t">
            <a:normAutofit/>
          </a:bodyPr>
          <a:lstStyle/>
          <a:p>
            <a:pPr algn="l"/>
            <a:r>
              <a:rPr lang="es-CL" sz="2000" dirty="0"/>
              <a:t>DATA AGRO</a:t>
            </a:r>
          </a:p>
        </p:txBody>
      </p:sp>
    </p:spTree>
    <p:extLst>
      <p:ext uri="{BB962C8B-B14F-4D97-AF65-F5344CB8AC3E}">
        <p14:creationId xmlns:p14="http://schemas.microsoft.com/office/powerpoint/2010/main" val="145343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598380" y="2042916"/>
            <a:ext cx="424124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Volúmenes diarios comercializado en mercado mayoristas.</a:t>
            </a:r>
          </a:p>
          <a:p>
            <a:pPr>
              <a:spcAft>
                <a:spcPts val="600"/>
              </a:spcAft>
            </a:pPr>
            <a:r>
              <a:rPr lang="es-CL" dirty="0"/>
              <a:t>Comparar especies por volúmenes comercializados.</a:t>
            </a:r>
          </a:p>
          <a:p>
            <a:pPr>
              <a:spcAft>
                <a:spcPts val="600"/>
              </a:spcAft>
            </a:pPr>
            <a:r>
              <a:rPr lang="es-CL" dirty="0"/>
              <a:t>Gráfico que muestre el volumen y el precio de cada especie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295849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84245149-D543-4279-B35E-39617D3C0DE2}"/>
              </a:ext>
            </a:extLst>
          </p:cNvPr>
          <p:cNvSpPr txBox="1"/>
          <p:nvPr/>
        </p:nvSpPr>
        <p:spPr>
          <a:xfrm>
            <a:off x="7644161" y="5580740"/>
            <a:ext cx="3242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Tabla: </a:t>
            </a:r>
            <a:r>
              <a:rPr lang="es-CL" dirty="0" err="1"/>
              <a:t>Precio_dia_punto_venta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93EEC4-8FFE-4B4E-BA2A-20AA8624B089}"/>
              </a:ext>
            </a:extLst>
          </p:cNvPr>
          <p:cNvSpPr txBox="1"/>
          <p:nvPr/>
        </p:nvSpPr>
        <p:spPr>
          <a:xfrm>
            <a:off x="598380" y="473247"/>
            <a:ext cx="3484882" cy="661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CÍTRICOS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598380" y="2042916"/>
            <a:ext cx="4241241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Los precios diarios por especie y variedad.</a:t>
            </a:r>
          </a:p>
          <a:p>
            <a:pPr>
              <a:spcAft>
                <a:spcPts val="600"/>
              </a:spcAft>
            </a:pPr>
            <a:r>
              <a:rPr lang="es-CL" dirty="0"/>
              <a:t>Comparar precio según variedad</a:t>
            </a:r>
          </a:p>
          <a:p>
            <a:pPr>
              <a:spcAft>
                <a:spcPts val="600"/>
              </a:spcAft>
            </a:pPr>
            <a:r>
              <a:rPr lang="es-CL" dirty="0"/>
              <a:t>Comparar el precio de las principales variedades por región y/o mercado mayorista.</a:t>
            </a:r>
          </a:p>
          <a:p>
            <a:pPr>
              <a:spcAft>
                <a:spcPts val="600"/>
              </a:spcAft>
            </a:pPr>
            <a:endParaRPr lang="es-CL" dirty="0"/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929137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84245149-D543-4279-B35E-39617D3C0DE2}"/>
              </a:ext>
            </a:extLst>
          </p:cNvPr>
          <p:cNvSpPr txBox="1"/>
          <p:nvPr/>
        </p:nvSpPr>
        <p:spPr>
          <a:xfrm>
            <a:off x="7644161" y="5580740"/>
            <a:ext cx="3242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Vol_precios_diarios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79F82C-941D-4BFA-AE32-0721F8E1D0BB}"/>
              </a:ext>
            </a:extLst>
          </p:cNvPr>
          <p:cNvSpPr txBox="1"/>
          <p:nvPr/>
        </p:nvSpPr>
        <p:spPr>
          <a:xfrm>
            <a:off x="598380" y="473247"/>
            <a:ext cx="3484882" cy="661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CÍTRICOS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796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40401" y="2922755"/>
            <a:ext cx="424124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Aquí resaltar el número de empleados y empresas vinculados a cultivo de cítricos por región y comuna.</a:t>
            </a:r>
          </a:p>
          <a:p>
            <a:pPr>
              <a:spcAft>
                <a:spcPts val="600"/>
              </a:spcAft>
            </a:pPr>
            <a:r>
              <a:rPr lang="es-CL" dirty="0"/>
              <a:t>Solo está el 2018 y 2019 (para comparar)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185887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0ED2828B-B1C3-4662-9B95-22CB2F9DD4FB}"/>
              </a:ext>
            </a:extLst>
          </p:cNvPr>
          <p:cNvSpPr txBox="1"/>
          <p:nvPr/>
        </p:nvSpPr>
        <p:spPr>
          <a:xfrm>
            <a:off x="6812988" y="55902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Empleo_citricos</a:t>
            </a:r>
            <a:endParaRPr lang="es-CL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71F37C-429A-4D51-A701-7AF97EECF3DB}"/>
              </a:ext>
            </a:extLst>
          </p:cNvPr>
          <p:cNvSpPr txBox="1"/>
          <p:nvPr/>
        </p:nvSpPr>
        <p:spPr>
          <a:xfrm>
            <a:off x="598380" y="473247"/>
            <a:ext cx="3484882" cy="661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CÍTRICOS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27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564723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62F771DC-6DDD-47B8-8844-5CDFFC52B3AC}"/>
              </a:ext>
            </a:extLst>
          </p:cNvPr>
          <p:cNvSpPr txBox="1"/>
          <p:nvPr/>
        </p:nvSpPr>
        <p:spPr>
          <a:xfrm>
            <a:off x="7092164" y="58273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Kg_procesado_agroindustria</a:t>
            </a:r>
            <a:endParaRPr lang="es-CL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4794544-89C9-4E26-A1EE-E6AE07198C44}"/>
              </a:ext>
            </a:extLst>
          </p:cNvPr>
          <p:cNvSpPr txBox="1"/>
          <p:nvPr/>
        </p:nvSpPr>
        <p:spPr>
          <a:xfrm>
            <a:off x="7078363" y="5325730"/>
            <a:ext cx="644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Directorio_agroindustria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CE3A028-C8B0-42FD-BBC6-DD102212E0D2}"/>
              </a:ext>
            </a:extLst>
          </p:cNvPr>
          <p:cNvSpPr txBox="1"/>
          <p:nvPr/>
        </p:nvSpPr>
        <p:spPr>
          <a:xfrm>
            <a:off x="879459" y="2175851"/>
            <a:ext cx="3484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Directorio agroindustria (solo son como 12). Puede ser un ficha por industria.</a:t>
            </a:r>
          </a:p>
          <a:p>
            <a:r>
              <a:rPr lang="es-CL" dirty="0"/>
              <a:t>Volumen procesado por agroindustria.</a:t>
            </a:r>
          </a:p>
          <a:p>
            <a:endParaRPr lang="es-CL" dirty="0"/>
          </a:p>
          <a:p>
            <a:r>
              <a:rPr lang="es-CL" dirty="0"/>
              <a:t>Empleo agroindustria por proceso agroindustrial, especie y región.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AEFCC0A-35D5-438A-8A21-5D426F015FC6}"/>
              </a:ext>
            </a:extLst>
          </p:cNvPr>
          <p:cNvSpPr txBox="1"/>
          <p:nvPr/>
        </p:nvSpPr>
        <p:spPr>
          <a:xfrm>
            <a:off x="598380" y="473247"/>
            <a:ext cx="3484882" cy="661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CÍTRICOS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8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9306E-8773-4B1E-BA8F-AF71AD1A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017" y="538025"/>
            <a:ext cx="3812300" cy="23847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Textos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glosario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C461F75-9C91-41AA-B965-DAEC6061438E}"/>
              </a:ext>
            </a:extLst>
          </p:cNvPr>
          <p:cNvSpPr txBox="1"/>
          <p:nvPr/>
        </p:nvSpPr>
        <p:spPr>
          <a:xfrm>
            <a:off x="8060438" y="3345825"/>
            <a:ext cx="2983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Glosario_categorías</a:t>
            </a:r>
            <a:endParaRPr lang="es-CL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BD7B397-99FE-4D62-92FA-E2B540ADF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787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C8EF3BF-652E-444D-A5D4-D38FED5F1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43"/>
          <a:stretch/>
        </p:blipFill>
        <p:spPr>
          <a:xfrm>
            <a:off x="4360047" y="1953590"/>
            <a:ext cx="7603453" cy="27464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21CCB-674C-48BB-B693-2C35041F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Bases de datos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93F9945-96BF-4B11-834F-023AD4EA81E9}"/>
              </a:ext>
            </a:extLst>
          </p:cNvPr>
          <p:cNvSpPr/>
          <p:nvPr/>
        </p:nvSpPr>
        <p:spPr>
          <a:xfrm>
            <a:off x="906272" y="2798385"/>
            <a:ext cx="2773680" cy="1026160"/>
          </a:xfrm>
          <a:prstGeom prst="rightArrow">
            <a:avLst/>
          </a:prstGeom>
          <a:solidFill>
            <a:srgbClr val="4E79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Ubicación bases de datos 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17C5D07-DEC6-4FF4-AC7F-15F49C8E000E}"/>
              </a:ext>
            </a:extLst>
          </p:cNvPr>
          <p:cNvSpPr/>
          <p:nvPr/>
        </p:nvSpPr>
        <p:spPr>
          <a:xfrm>
            <a:off x="4510819" y="3983593"/>
            <a:ext cx="6784848" cy="203200"/>
          </a:xfrm>
          <a:prstGeom prst="roundRect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382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>
            <a:off x="2103120" y="310896"/>
            <a:ext cx="7982712" cy="86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Inicio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2705932" y="1293703"/>
            <a:ext cx="6958584" cy="603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CÍTRICOS</a:t>
            </a:r>
            <a:endParaRPr lang="en-US" sz="2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1204279" y="3605989"/>
            <a:ext cx="3882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Este producto contiene información de los boletines mensuales, semanales y diarios desarrollados por ODEPA e información anual del </a:t>
            </a:r>
            <a:r>
              <a:rPr lang="es-CL" dirty="0" err="1"/>
              <a:t>Sii</a:t>
            </a:r>
            <a:r>
              <a:rPr lang="es-CL" dirty="0"/>
              <a:t>.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861427"/>
              </p:ext>
            </p:extLst>
          </p:nvPr>
        </p:nvGraphicFramePr>
        <p:xfrm>
          <a:off x="5896591" y="2755983"/>
          <a:ext cx="4660573" cy="3658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752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523175" y="2027031"/>
            <a:ext cx="55808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Gráficos que permitan comparar (de líneas como el de abajo) superficie en regiones.</a:t>
            </a:r>
          </a:p>
          <a:p>
            <a:pPr>
              <a:spcAft>
                <a:spcPts val="600"/>
              </a:spcAft>
            </a:pPr>
            <a:r>
              <a:rPr lang="es-CL" dirty="0"/>
              <a:t>Incluir mapita de Chile (con densidad de colores en regiones según superficie de cítricos) y el gráfico de torta para las especies de cítricos.</a:t>
            </a:r>
          </a:p>
          <a:p>
            <a:pPr>
              <a:spcAft>
                <a:spcPts val="600"/>
              </a:spcAft>
            </a:pPr>
            <a:endParaRPr lang="es-CL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661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CÍTRICOS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175006"/>
              </p:ext>
            </p:extLst>
          </p:nvPr>
        </p:nvGraphicFramePr>
        <p:xfrm>
          <a:off x="7428994" y="2416284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FEE2B021-5907-491C-BC88-BECA24F06238}"/>
              </a:ext>
            </a:extLst>
          </p:cNvPr>
          <p:cNvSpPr txBox="1"/>
          <p:nvPr/>
        </p:nvSpPr>
        <p:spPr>
          <a:xfrm>
            <a:off x="7447905" y="5098636"/>
            <a:ext cx="430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Tabla: </a:t>
            </a:r>
            <a:r>
              <a:rPr lang="es-CL" dirty="0" err="1"/>
              <a:t>Superficie_actual_cítricos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FD18C2-B5B7-440A-8BB1-5D603F0DF0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764" y="3982972"/>
            <a:ext cx="3303635" cy="17447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18B97BF-3A23-4D2C-8B6C-FCE479A37D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8749" y="4410936"/>
            <a:ext cx="3119074" cy="174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4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79079" y="2687499"/>
            <a:ext cx="558088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Evolución de superficie histórico de cítricos por región.</a:t>
            </a:r>
          </a:p>
          <a:p>
            <a:pPr>
              <a:spcAft>
                <a:spcPts val="600"/>
              </a:spcAft>
            </a:pPr>
            <a:r>
              <a:rPr lang="es-CL" dirty="0"/>
              <a:t>Gráficos dinámico de barras en donde se vea la evolución de la superficie por especie de cítricos (que van creciendo las barras)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661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CÍTRICOS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361658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318B97BF-3A23-4D2C-8B6C-FCE479A37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5945" y="3756671"/>
            <a:ext cx="3754633" cy="210024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9B39D30-53E5-436B-8099-17658EC33EF4}"/>
              </a:ext>
            </a:extLst>
          </p:cNvPr>
          <p:cNvSpPr txBox="1"/>
          <p:nvPr/>
        </p:nvSpPr>
        <p:spPr>
          <a:xfrm>
            <a:off x="7653324" y="5850828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Superficie_evolucion_citricos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0225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04178" y="2175851"/>
            <a:ext cx="424124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Se deben incluir los 4 tipos de procesamiento que se exportan de las especies de cítricos.</a:t>
            </a:r>
          </a:p>
          <a:p>
            <a:pPr>
              <a:spcAft>
                <a:spcPts val="600"/>
              </a:spcAft>
            </a:pPr>
            <a:r>
              <a:rPr lang="es-CL" dirty="0"/>
              <a:t>Gráficos que muestren los volúmenes según producto y gráficos que muestren los volúmenes según país de destino. (que se puede filtrar por especie y comparar las diferentes especies)</a:t>
            </a:r>
          </a:p>
          <a:p>
            <a:pPr>
              <a:spcAft>
                <a:spcPts val="600"/>
              </a:spcAft>
            </a:pPr>
            <a:r>
              <a:rPr lang="es-CL" dirty="0"/>
              <a:t>Comportamiento histórico de exportaciones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230335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8C3AED58-2A29-41D7-AF39-21595E45516B}"/>
              </a:ext>
            </a:extLst>
          </p:cNvPr>
          <p:cNvSpPr txBox="1"/>
          <p:nvPr/>
        </p:nvSpPr>
        <p:spPr>
          <a:xfrm>
            <a:off x="7183138" y="5707890"/>
            <a:ext cx="430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exportaciones_proceso_citricos</a:t>
            </a:r>
            <a:endParaRPr lang="es-CL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20FEFA0-75AB-41E6-8E81-FACA42445CDF}"/>
              </a:ext>
            </a:extLst>
          </p:cNvPr>
          <p:cNvSpPr txBox="1"/>
          <p:nvPr/>
        </p:nvSpPr>
        <p:spPr>
          <a:xfrm>
            <a:off x="598380" y="473247"/>
            <a:ext cx="3484882" cy="661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CÍTRICOS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64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04179" y="2300341"/>
            <a:ext cx="424124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Se deben incluir los  4  tipos de procesamiento que se importan y las especies </a:t>
            </a:r>
          </a:p>
          <a:p>
            <a:pPr>
              <a:spcAft>
                <a:spcPts val="600"/>
              </a:spcAft>
            </a:pPr>
            <a:r>
              <a:rPr lang="es-CL" dirty="0"/>
              <a:t>Gráficos que muestren los volúmenes según producto y gráficos que muestren los volúmenes según país de origen.</a:t>
            </a:r>
          </a:p>
          <a:p>
            <a:pPr>
              <a:spcAft>
                <a:spcPts val="600"/>
              </a:spcAft>
            </a:pPr>
            <a:r>
              <a:rPr lang="es-CL" dirty="0"/>
              <a:t>Que se pueda comparar las especies y su evolución en el tiempo.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749629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8C3AED58-2A29-41D7-AF39-21595E45516B}"/>
              </a:ext>
            </a:extLst>
          </p:cNvPr>
          <p:cNvSpPr txBox="1"/>
          <p:nvPr/>
        </p:nvSpPr>
        <p:spPr>
          <a:xfrm>
            <a:off x="7183138" y="5707890"/>
            <a:ext cx="430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Importaciones_proceso_citricos</a:t>
            </a:r>
            <a:endParaRPr lang="es-CL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CB1F58-4347-43A9-A63E-DD1C5FFF1173}"/>
              </a:ext>
            </a:extLst>
          </p:cNvPr>
          <p:cNvSpPr txBox="1"/>
          <p:nvPr/>
        </p:nvSpPr>
        <p:spPr>
          <a:xfrm>
            <a:off x="598380" y="473247"/>
            <a:ext cx="3484882" cy="661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CÍTRICOS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4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04179" y="3150097"/>
            <a:ext cx="4241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Importaciones y USD FOB por kilogramo según mes y país de destino por especie.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4007811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148675E3-FAB9-464C-B311-42C9AD8783E8}"/>
              </a:ext>
            </a:extLst>
          </p:cNvPr>
          <p:cNvSpPr txBox="1"/>
          <p:nvPr/>
        </p:nvSpPr>
        <p:spPr>
          <a:xfrm>
            <a:off x="8330316" y="57749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exportaciones_mes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3A68480-B658-4656-8B1A-17A9CBBBFA70}"/>
              </a:ext>
            </a:extLst>
          </p:cNvPr>
          <p:cNvSpPr txBox="1"/>
          <p:nvPr/>
        </p:nvSpPr>
        <p:spPr>
          <a:xfrm>
            <a:off x="598380" y="473247"/>
            <a:ext cx="3484882" cy="661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CÍTRICOS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6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881902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49530AF2-874D-4B87-8A97-7133C0A3E1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941" y="4548672"/>
            <a:ext cx="5796555" cy="197040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2633A66-49E5-42D6-8D91-7D518B9CB4D5}"/>
              </a:ext>
            </a:extLst>
          </p:cNvPr>
          <p:cNvSpPr txBox="1"/>
          <p:nvPr/>
        </p:nvSpPr>
        <p:spPr>
          <a:xfrm>
            <a:off x="7753350" y="5701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Precio_mensual_citricos</a:t>
            </a:r>
            <a:endParaRPr lang="es-CL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FCEA490-77E8-43D9-9F0B-C8ED1C38DE68}"/>
              </a:ext>
            </a:extLst>
          </p:cNvPr>
          <p:cNvSpPr txBox="1"/>
          <p:nvPr/>
        </p:nvSpPr>
        <p:spPr>
          <a:xfrm>
            <a:off x="1257808" y="1688167"/>
            <a:ext cx="424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Precio históricos mensuales que permiten la comparación de costo de papa por región y mes (están a partir del 2014 pero se pueden incluir año anteriores)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55F5D4B-523B-4AAD-82C4-495997038C64}"/>
              </a:ext>
            </a:extLst>
          </p:cNvPr>
          <p:cNvSpPr txBox="1"/>
          <p:nvPr/>
        </p:nvSpPr>
        <p:spPr>
          <a:xfrm>
            <a:off x="1123344" y="3097077"/>
            <a:ext cx="424124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Gráficos de evolución de precio de los cítricos por especie a lo largo de año. </a:t>
            </a:r>
          </a:p>
          <a:p>
            <a:pPr>
              <a:spcAft>
                <a:spcPts val="600"/>
              </a:spcAft>
            </a:pPr>
            <a:r>
              <a:rPr lang="es-CL" dirty="0"/>
              <a:t>Filtro por regiones y puntos de venta y años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561967F-AC47-460E-BB7D-CAFD5EAA1948}"/>
              </a:ext>
            </a:extLst>
          </p:cNvPr>
          <p:cNvSpPr txBox="1"/>
          <p:nvPr/>
        </p:nvSpPr>
        <p:spPr>
          <a:xfrm>
            <a:off x="598380" y="473247"/>
            <a:ext cx="3484882" cy="661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CÍTRICOS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10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526</Words>
  <Application>Microsoft Office PowerPoint</Application>
  <PresentationFormat>Panorámica</PresentationFormat>
  <Paragraphs>86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Calibri Light</vt:lpstr>
      <vt:lpstr>Tema de Office</vt:lpstr>
      <vt:lpstr>AGROSTAT CÍTRICOS  </vt:lpstr>
      <vt:lpstr>Bases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Textos y glosario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AGROSTAT CÍTRICOS  </dc:title>
  <dc:creator>Claudia Garrido</dc:creator>
  <cp:lastModifiedBy>Claudia Garrido</cp:lastModifiedBy>
  <cp:revision>9</cp:revision>
  <dcterms:created xsi:type="dcterms:W3CDTF">2020-12-15T21:00:21Z</dcterms:created>
  <dcterms:modified xsi:type="dcterms:W3CDTF">2020-12-16T00:53:30Z</dcterms:modified>
</cp:coreProperties>
</file>