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7" r:id="rId7"/>
    <p:sldId id="258" r:id="rId8"/>
    <p:sldId id="259" r:id="rId9"/>
    <p:sldId id="261" r:id="rId10"/>
    <p:sldId id="263" r:id="rId11"/>
    <p:sldId id="260" r:id="rId12"/>
    <p:sldId id="264" r:id="rId13"/>
    <p:sldId id="266" r:id="rId14"/>
    <p:sldId id="269" r:id="rId15"/>
    <p:sldId id="265" r:id="rId16"/>
    <p:sldId id="267" r:id="rId17"/>
    <p:sldId id="268"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4" d="100"/>
          <a:sy n="54" d="100"/>
        </p:scale>
        <p:origin x="11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46255" y="3599631"/>
          <a:ext cx="902202" cy="9702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72680" y="3626056"/>
        <a:ext cx="849352" cy="917356"/>
      </dsp:txXfrm>
    </dsp:sp>
    <dsp:sp modelId="{1FC314BF-588C-4CDC-ACB5-97BFADF5338F}">
      <dsp:nvSpPr>
        <dsp:cNvPr id="0" name=""/>
        <dsp:cNvSpPr/>
      </dsp:nvSpPr>
      <dsp:spPr>
        <a:xfrm rot="16969817">
          <a:off x="2116336" y="3286391"/>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3251832"/>
        <a:ext cx="81256" cy="81256"/>
      </dsp:txXfrm>
    </dsp:sp>
    <dsp:sp modelId="{844AD0CD-4E24-4EF5-A12B-275422258D73}">
      <dsp:nvSpPr>
        <dsp:cNvPr id="0" name=""/>
        <dsp:cNvSpPr/>
      </dsp:nvSpPr>
      <dsp:spPr>
        <a:xfrm>
          <a:off x="3109339" y="2274636"/>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3122551" y="2287848"/>
        <a:ext cx="1450617" cy="424677"/>
      </dsp:txXfrm>
    </dsp:sp>
    <dsp:sp modelId="{2CCBE548-B179-4110-A30F-75B54D891794}">
      <dsp:nvSpPr>
        <dsp:cNvPr id="0" name=""/>
        <dsp:cNvSpPr/>
      </dsp:nvSpPr>
      <dsp:spPr>
        <a:xfrm rot="16899317">
          <a:off x="3873653" y="1619365"/>
          <a:ext cx="1786336" cy="12139"/>
        </a:xfrm>
        <a:custGeom>
          <a:avLst/>
          <a:gdLst/>
          <a:ahLst/>
          <a:cxnLst/>
          <a:rect l="0" t="0" r="0" b="0"/>
          <a:pathLst>
            <a:path>
              <a:moveTo>
                <a:pt x="0" y="6069"/>
              </a:moveTo>
              <a:lnTo>
                <a:pt x="1786336"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2163" y="1580776"/>
        <a:ext cx="89316" cy="89316"/>
      </dsp:txXfrm>
    </dsp:sp>
    <dsp:sp modelId="{E090D193-0E35-4543-A0C6-2F0DE87958E6}">
      <dsp:nvSpPr>
        <dsp:cNvPr id="0" name=""/>
        <dsp:cNvSpPr/>
      </dsp:nvSpPr>
      <dsp:spPr>
        <a:xfrm>
          <a:off x="4947262" y="525132"/>
          <a:ext cx="1360729" cy="451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960474" y="538344"/>
        <a:ext cx="1334305" cy="424677"/>
      </dsp:txXfrm>
    </dsp:sp>
    <dsp:sp modelId="{CC7DE627-466A-421D-9D06-2BEDD4042791}">
      <dsp:nvSpPr>
        <dsp:cNvPr id="0" name=""/>
        <dsp:cNvSpPr/>
      </dsp:nvSpPr>
      <dsp:spPr>
        <a:xfrm rot="18289469">
          <a:off x="6172459" y="485230"/>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475501"/>
        <a:ext cx="31597" cy="31597"/>
      </dsp:txXfrm>
    </dsp:sp>
    <dsp:sp modelId="{78458E71-C92A-4207-A274-B67D71319B52}">
      <dsp:nvSpPr>
        <dsp:cNvPr id="0" name=""/>
        <dsp:cNvSpPr/>
      </dsp:nvSpPr>
      <dsp:spPr>
        <a:xfrm>
          <a:off x="6668872" y="6365"/>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6682084" y="19577"/>
        <a:ext cx="875778" cy="424677"/>
      </dsp:txXfrm>
    </dsp:sp>
    <dsp:sp modelId="{EA1948B9-1CAB-4879-B320-4402F669EABB}">
      <dsp:nvSpPr>
        <dsp:cNvPr id="0" name=""/>
        <dsp:cNvSpPr/>
      </dsp:nvSpPr>
      <dsp:spPr>
        <a:xfrm>
          <a:off x="6307991" y="744613"/>
          <a:ext cx="360881" cy="12139"/>
        </a:xfrm>
        <a:custGeom>
          <a:avLst/>
          <a:gdLst/>
          <a:ahLst/>
          <a:cxnLst/>
          <a:rect l="0" t="0" r="0" b="0"/>
          <a:pathLst>
            <a:path>
              <a:moveTo>
                <a:pt x="0" y="6069"/>
              </a:moveTo>
              <a:lnTo>
                <a:pt x="360881"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6479410" y="741661"/>
        <a:ext cx="18044" cy="18044"/>
      </dsp:txXfrm>
    </dsp:sp>
    <dsp:sp modelId="{A80CE399-53FB-4DB5-8DE2-9285C9D929A0}">
      <dsp:nvSpPr>
        <dsp:cNvPr id="0" name=""/>
        <dsp:cNvSpPr/>
      </dsp:nvSpPr>
      <dsp:spPr>
        <a:xfrm>
          <a:off x="6668872" y="5251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6682084" y="538344"/>
        <a:ext cx="875778" cy="424677"/>
      </dsp:txXfrm>
    </dsp:sp>
    <dsp:sp modelId="{5805C62D-C8B2-4514-B387-5B6446D53CF6}">
      <dsp:nvSpPr>
        <dsp:cNvPr id="0" name=""/>
        <dsp:cNvSpPr/>
      </dsp:nvSpPr>
      <dsp:spPr>
        <a:xfrm rot="3310531">
          <a:off x="6172459" y="1003997"/>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994268"/>
        <a:ext cx="31597" cy="31597"/>
      </dsp:txXfrm>
    </dsp:sp>
    <dsp:sp modelId="{74128C79-E304-492B-B089-F57B1FD42398}">
      <dsp:nvSpPr>
        <dsp:cNvPr id="0" name=""/>
        <dsp:cNvSpPr/>
      </dsp:nvSpPr>
      <dsp:spPr>
        <a:xfrm>
          <a:off x="6668872" y="10438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6682084" y="1057111"/>
        <a:ext cx="875778" cy="424677"/>
      </dsp:txXfrm>
    </dsp:sp>
    <dsp:sp modelId="{E0129D05-E110-4A4A-83BD-ADF2C53CC734}">
      <dsp:nvSpPr>
        <dsp:cNvPr id="0" name=""/>
        <dsp:cNvSpPr/>
      </dsp:nvSpPr>
      <dsp:spPr>
        <a:xfrm rot="623501">
          <a:off x="4583371" y="2527207"/>
          <a:ext cx="366899" cy="12139"/>
        </a:xfrm>
        <a:custGeom>
          <a:avLst/>
          <a:gdLst/>
          <a:ahLst/>
          <a:cxnLst/>
          <a:rect l="0" t="0" r="0" b="0"/>
          <a:pathLst>
            <a:path>
              <a:moveTo>
                <a:pt x="0" y="6069"/>
              </a:moveTo>
              <a:lnTo>
                <a:pt x="36689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7649" y="2524104"/>
        <a:ext cx="18344" cy="18344"/>
      </dsp:txXfrm>
    </dsp:sp>
    <dsp:sp modelId="{FA432A94-DF3F-445F-B5B6-DF35D7C89DA7}">
      <dsp:nvSpPr>
        <dsp:cNvPr id="0" name=""/>
        <dsp:cNvSpPr/>
      </dsp:nvSpPr>
      <dsp:spPr>
        <a:xfrm>
          <a:off x="4947262" y="2271926"/>
          <a:ext cx="1360729" cy="588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964510" y="2289174"/>
        <a:ext cx="1326233" cy="554385"/>
      </dsp:txXfrm>
    </dsp:sp>
    <dsp:sp modelId="{CF764CA3-AF23-4BE5-89E0-F870A39ED374}">
      <dsp:nvSpPr>
        <dsp:cNvPr id="0" name=""/>
        <dsp:cNvSpPr/>
      </dsp:nvSpPr>
      <dsp:spPr>
        <a:xfrm rot="17692822">
          <a:off x="6059552" y="217122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155847"/>
        <a:ext cx="42888" cy="42888"/>
      </dsp:txXfrm>
    </dsp:sp>
    <dsp:sp modelId="{D4F3E0BF-2286-4073-8EDE-937945D9BE44}">
      <dsp:nvSpPr>
        <dsp:cNvPr id="0" name=""/>
        <dsp:cNvSpPr/>
      </dsp:nvSpPr>
      <dsp:spPr>
        <a:xfrm>
          <a:off x="6668872" y="15626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6682084" y="1575878"/>
        <a:ext cx="875778" cy="424677"/>
      </dsp:txXfrm>
    </dsp:sp>
    <dsp:sp modelId="{28D30731-8297-407C-94DD-F79434C13303}">
      <dsp:nvSpPr>
        <dsp:cNvPr id="0" name=""/>
        <dsp:cNvSpPr/>
      </dsp:nvSpPr>
      <dsp:spPr>
        <a:xfrm rot="19457599">
          <a:off x="6266219" y="24306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425564"/>
        <a:ext cx="22221" cy="22221"/>
      </dsp:txXfrm>
    </dsp:sp>
    <dsp:sp modelId="{5D26A93E-381B-4681-9F91-05D668A61929}">
      <dsp:nvSpPr>
        <dsp:cNvPr id="0" name=""/>
        <dsp:cNvSpPr/>
      </dsp:nvSpPr>
      <dsp:spPr>
        <a:xfrm>
          <a:off x="6668872" y="20814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6682084" y="2094644"/>
        <a:ext cx="875778" cy="424677"/>
      </dsp:txXfrm>
    </dsp:sp>
    <dsp:sp modelId="{14AC2DB8-21F7-4F41-A87A-FA2CDDACDB83}">
      <dsp:nvSpPr>
        <dsp:cNvPr id="0" name=""/>
        <dsp:cNvSpPr/>
      </dsp:nvSpPr>
      <dsp:spPr>
        <a:xfrm rot="2142401">
          <a:off x="6266219" y="26899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684947"/>
        <a:ext cx="22221" cy="22221"/>
      </dsp:txXfrm>
    </dsp:sp>
    <dsp:sp modelId="{95EB7DA1-8FE7-4F86-8F25-D7C5E3357EDA}">
      <dsp:nvSpPr>
        <dsp:cNvPr id="0" name=""/>
        <dsp:cNvSpPr/>
      </dsp:nvSpPr>
      <dsp:spPr>
        <a:xfrm>
          <a:off x="6668872" y="26001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6682084" y="2613411"/>
        <a:ext cx="875778" cy="424677"/>
      </dsp:txXfrm>
    </dsp:sp>
    <dsp:sp modelId="{73567DA8-5ED2-4F7B-8F29-F7C0FCE814E3}">
      <dsp:nvSpPr>
        <dsp:cNvPr id="0" name=""/>
        <dsp:cNvSpPr/>
      </dsp:nvSpPr>
      <dsp:spPr>
        <a:xfrm rot="3907178">
          <a:off x="6059552" y="294937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933997"/>
        <a:ext cx="42888" cy="42888"/>
      </dsp:txXfrm>
    </dsp:sp>
    <dsp:sp modelId="{AB7256D7-0826-4B78-B8E0-AD0726A7937E}">
      <dsp:nvSpPr>
        <dsp:cNvPr id="0" name=""/>
        <dsp:cNvSpPr/>
      </dsp:nvSpPr>
      <dsp:spPr>
        <a:xfrm>
          <a:off x="6668872" y="31189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6682084" y="3132178"/>
        <a:ext cx="875778" cy="424677"/>
      </dsp:txXfrm>
    </dsp:sp>
    <dsp:sp modelId="{2A497EA6-4A41-481E-9234-E3108E5552F0}">
      <dsp:nvSpPr>
        <dsp:cNvPr id="0" name=""/>
        <dsp:cNvSpPr/>
      </dsp:nvSpPr>
      <dsp:spPr>
        <a:xfrm rot="4647605">
          <a:off x="3935756" y="3305357"/>
          <a:ext cx="1662130" cy="12139"/>
        </a:xfrm>
        <a:custGeom>
          <a:avLst/>
          <a:gdLst/>
          <a:ahLst/>
          <a:cxnLst/>
          <a:rect l="0" t="0" r="0" b="0"/>
          <a:pathLst>
            <a:path>
              <a:moveTo>
                <a:pt x="0" y="6069"/>
              </a:moveTo>
              <a:lnTo>
                <a:pt x="1662130"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5268" y="3269873"/>
        <a:ext cx="83106" cy="83106"/>
      </dsp:txXfrm>
    </dsp:sp>
    <dsp:sp modelId="{6FE4BA68-950B-4F35-8A3E-D6E71732AE93}">
      <dsp:nvSpPr>
        <dsp:cNvPr id="0" name=""/>
        <dsp:cNvSpPr/>
      </dsp:nvSpPr>
      <dsp:spPr>
        <a:xfrm>
          <a:off x="4947262" y="3770092"/>
          <a:ext cx="1360729" cy="705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967915" y="3790745"/>
        <a:ext cx="1319423" cy="663842"/>
      </dsp:txXfrm>
    </dsp:sp>
    <dsp:sp modelId="{1849D69C-F7BA-4F56-B97C-710F123AC880}">
      <dsp:nvSpPr>
        <dsp:cNvPr id="0" name=""/>
        <dsp:cNvSpPr/>
      </dsp:nvSpPr>
      <dsp:spPr>
        <a:xfrm rot="19457599">
          <a:off x="6266219" y="39869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3981864"/>
        <a:ext cx="22221" cy="22221"/>
      </dsp:txXfrm>
    </dsp:sp>
    <dsp:sp modelId="{E31E7D40-783C-48D4-AFC4-93CA13AF9308}">
      <dsp:nvSpPr>
        <dsp:cNvPr id="0" name=""/>
        <dsp:cNvSpPr/>
      </dsp:nvSpPr>
      <dsp:spPr>
        <a:xfrm>
          <a:off x="6668872" y="36377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6682084" y="3650944"/>
        <a:ext cx="875778" cy="424677"/>
      </dsp:txXfrm>
    </dsp:sp>
    <dsp:sp modelId="{7A4A3DA8-C63D-4AB8-BF9E-0EFFA13C86D5}">
      <dsp:nvSpPr>
        <dsp:cNvPr id="0" name=""/>
        <dsp:cNvSpPr/>
      </dsp:nvSpPr>
      <dsp:spPr>
        <a:xfrm rot="2142401">
          <a:off x="6266219" y="42462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4241248"/>
        <a:ext cx="22221" cy="22221"/>
      </dsp:txXfrm>
    </dsp:sp>
    <dsp:sp modelId="{27085102-265B-43EF-A483-704603832D16}">
      <dsp:nvSpPr>
        <dsp:cNvPr id="0" name=""/>
        <dsp:cNvSpPr/>
      </dsp:nvSpPr>
      <dsp:spPr>
        <a:xfrm>
          <a:off x="6668872" y="41564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6682084" y="4169711"/>
        <a:ext cx="875778" cy="424677"/>
      </dsp:txXfrm>
    </dsp:sp>
    <dsp:sp modelId="{A63D09F7-238E-4C84-94E0-28114B5ED3E2}">
      <dsp:nvSpPr>
        <dsp:cNvPr id="0" name=""/>
        <dsp:cNvSpPr/>
      </dsp:nvSpPr>
      <dsp:spPr>
        <a:xfrm rot="4630183">
          <a:off x="2116336" y="4870938"/>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4836380"/>
        <a:ext cx="81256" cy="81256"/>
      </dsp:txXfrm>
    </dsp:sp>
    <dsp:sp modelId="{E28222CC-A014-479C-9705-EFA2778052E8}">
      <dsp:nvSpPr>
        <dsp:cNvPr id="0" name=""/>
        <dsp:cNvSpPr/>
      </dsp:nvSpPr>
      <dsp:spPr>
        <a:xfrm>
          <a:off x="3109339" y="5443731"/>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3122551" y="5456943"/>
        <a:ext cx="1450617" cy="424677"/>
      </dsp:txXfrm>
    </dsp:sp>
    <dsp:sp modelId="{851913AC-7A5E-4293-B0FC-B45ABB27D17B}">
      <dsp:nvSpPr>
        <dsp:cNvPr id="0" name=""/>
        <dsp:cNvSpPr/>
      </dsp:nvSpPr>
      <dsp:spPr>
        <a:xfrm rot="18319939">
          <a:off x="4454812" y="5408671"/>
          <a:ext cx="624018" cy="12139"/>
        </a:xfrm>
        <a:custGeom>
          <a:avLst/>
          <a:gdLst/>
          <a:ahLst/>
          <a:cxnLst/>
          <a:rect l="0" t="0" r="0" b="0"/>
          <a:pathLst>
            <a:path>
              <a:moveTo>
                <a:pt x="0" y="6069"/>
              </a:moveTo>
              <a:lnTo>
                <a:pt x="62401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1221" y="5399140"/>
        <a:ext cx="31200" cy="31200"/>
      </dsp:txXfrm>
    </dsp:sp>
    <dsp:sp modelId="{4EB640C1-3FF1-46A1-B8A2-33AA99258F56}">
      <dsp:nvSpPr>
        <dsp:cNvPr id="0" name=""/>
        <dsp:cNvSpPr/>
      </dsp:nvSpPr>
      <dsp:spPr>
        <a:xfrm>
          <a:off x="4947262" y="4852619"/>
          <a:ext cx="1360729" cy="615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965279" y="4870636"/>
        <a:ext cx="1324695" cy="579128"/>
      </dsp:txXfrm>
    </dsp:sp>
    <dsp:sp modelId="{FC23415B-C10C-437A-A00A-8B2D1F5691F1}">
      <dsp:nvSpPr>
        <dsp:cNvPr id="0" name=""/>
        <dsp:cNvSpPr/>
      </dsp:nvSpPr>
      <dsp:spPr>
        <a:xfrm rot="19457599">
          <a:off x="6266219" y="502443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019398"/>
        <a:ext cx="22221" cy="22221"/>
      </dsp:txXfrm>
    </dsp:sp>
    <dsp:sp modelId="{28AC6EAF-85C4-4388-96D1-C0CDF82F4764}">
      <dsp:nvSpPr>
        <dsp:cNvPr id="0" name=""/>
        <dsp:cNvSpPr/>
      </dsp:nvSpPr>
      <dsp:spPr>
        <a:xfrm>
          <a:off x="6668872" y="46752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6682084" y="4688478"/>
        <a:ext cx="875778" cy="424677"/>
      </dsp:txXfrm>
    </dsp:sp>
    <dsp:sp modelId="{54EC9BB9-8893-4D66-A8A5-D34B13230F53}">
      <dsp:nvSpPr>
        <dsp:cNvPr id="0" name=""/>
        <dsp:cNvSpPr/>
      </dsp:nvSpPr>
      <dsp:spPr>
        <a:xfrm rot="2142401">
          <a:off x="6266219" y="528382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278781"/>
        <a:ext cx="22221" cy="22221"/>
      </dsp:txXfrm>
    </dsp:sp>
    <dsp:sp modelId="{D99941B7-C68B-44D2-9048-C2B2F0397D68}">
      <dsp:nvSpPr>
        <dsp:cNvPr id="0" name=""/>
        <dsp:cNvSpPr/>
      </dsp:nvSpPr>
      <dsp:spPr>
        <a:xfrm>
          <a:off x="6668872" y="5194033"/>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6682084" y="5207245"/>
        <a:ext cx="875778" cy="424677"/>
      </dsp:txXfrm>
    </dsp:sp>
    <dsp:sp modelId="{6F93D522-30DC-4F01-8405-3DD4D886EAE8}">
      <dsp:nvSpPr>
        <dsp:cNvPr id="0" name=""/>
        <dsp:cNvSpPr/>
      </dsp:nvSpPr>
      <dsp:spPr>
        <a:xfrm rot="3340244">
          <a:off x="4446861" y="5927438"/>
          <a:ext cx="639919" cy="12139"/>
        </a:xfrm>
        <a:custGeom>
          <a:avLst/>
          <a:gdLst/>
          <a:ahLst/>
          <a:cxnLst/>
          <a:rect l="0" t="0" r="0" b="0"/>
          <a:pathLst>
            <a:path>
              <a:moveTo>
                <a:pt x="0" y="6069"/>
              </a:moveTo>
              <a:lnTo>
                <a:pt x="63991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0823" y="5917510"/>
        <a:ext cx="31995" cy="31995"/>
      </dsp:txXfrm>
    </dsp:sp>
    <dsp:sp modelId="{8D16B081-F17D-4772-90A5-2DD3C46D6EE8}">
      <dsp:nvSpPr>
        <dsp:cNvPr id="0" name=""/>
        <dsp:cNvSpPr/>
      </dsp:nvSpPr>
      <dsp:spPr>
        <a:xfrm>
          <a:off x="4947262" y="5909522"/>
          <a:ext cx="1360729" cy="5764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964145" y="5926405"/>
        <a:ext cx="1326963" cy="542656"/>
      </dsp:txXfrm>
    </dsp:sp>
    <dsp:sp modelId="{5280F233-C0BF-4DBC-A3B4-AEC53CC14C1A}">
      <dsp:nvSpPr>
        <dsp:cNvPr id="0" name=""/>
        <dsp:cNvSpPr/>
      </dsp:nvSpPr>
      <dsp:spPr>
        <a:xfrm rot="19457599">
          <a:off x="6266219" y="606197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056931"/>
        <a:ext cx="22221" cy="22221"/>
      </dsp:txXfrm>
    </dsp:sp>
    <dsp:sp modelId="{F342A435-4C11-463D-BC6F-D777928E216B}">
      <dsp:nvSpPr>
        <dsp:cNvPr id="0" name=""/>
        <dsp:cNvSpPr/>
      </dsp:nvSpPr>
      <dsp:spPr>
        <a:xfrm>
          <a:off x="6668872" y="57127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6682084" y="5726011"/>
        <a:ext cx="875778" cy="424677"/>
      </dsp:txXfrm>
    </dsp:sp>
    <dsp:sp modelId="{CE31B20B-F689-407F-A138-71EDCD44E62C}">
      <dsp:nvSpPr>
        <dsp:cNvPr id="0" name=""/>
        <dsp:cNvSpPr/>
      </dsp:nvSpPr>
      <dsp:spPr>
        <a:xfrm rot="2142401">
          <a:off x="6266219" y="6321356"/>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316314"/>
        <a:ext cx="22221" cy="22221"/>
      </dsp:txXfrm>
    </dsp:sp>
    <dsp:sp modelId="{139EFA92-7BA6-4ECC-B653-7BEDB6AED8A8}">
      <dsp:nvSpPr>
        <dsp:cNvPr id="0" name=""/>
        <dsp:cNvSpPr/>
      </dsp:nvSpPr>
      <dsp:spPr>
        <a:xfrm>
          <a:off x="6668872" y="62315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6682084" y="6244778"/>
        <a:ext cx="875778" cy="424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a:solidFill>
                  <a:schemeClr val="tx2"/>
                </a:solidFill>
              </a:rPr>
              <a:t>Geomática Agrícola</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a:solidFill>
                  <a:schemeClr val="tx2"/>
                </a:solidFill>
              </a:rPr>
              <a:t>Agricultura Inteligente para el Monitoreo del sistema Suelo Planta Agua</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193244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endParaRPr lang="es-CL" sz="2400" dirty="0"/>
          </a:p>
        </p:txBody>
      </p:sp>
      <p:graphicFrame>
        <p:nvGraphicFramePr>
          <p:cNvPr id="6" name="Marcador de contenido 5">
            <a:extLst>
              <a:ext uri="{FF2B5EF4-FFF2-40B4-BE49-F238E27FC236}">
                <a16:creationId xmlns:a16="http://schemas.microsoft.com/office/drawing/2014/main" id="{18821AAE-6E0C-4206-8C2A-86F4A25E97D3}"/>
              </a:ext>
            </a:extLst>
          </p:cNvPr>
          <p:cNvGraphicFramePr>
            <a:graphicFrameLocks noGrp="1"/>
          </p:cNvGraphicFramePr>
          <p:nvPr>
            <p:ph idx="1"/>
            <p:extLst>
              <p:ext uri="{D42A27DB-BD31-4B8C-83A1-F6EECF244321}">
                <p14:modId xmlns:p14="http://schemas.microsoft.com/office/powerpoint/2010/main" val="3691027723"/>
              </p:ext>
            </p:extLst>
          </p:nvPr>
        </p:nvGraphicFramePr>
        <p:xfrm>
          <a:off x="463138" y="1690689"/>
          <a:ext cx="10890662" cy="4785141"/>
        </p:xfrm>
        <a:graphic>
          <a:graphicData uri="http://schemas.openxmlformats.org/drawingml/2006/table">
            <a:tbl>
              <a:tblPr/>
              <a:tblGrid>
                <a:gridCol w="973518">
                  <a:extLst>
                    <a:ext uri="{9D8B030D-6E8A-4147-A177-3AD203B41FA5}">
                      <a16:colId xmlns:a16="http://schemas.microsoft.com/office/drawing/2014/main" val="477810839"/>
                    </a:ext>
                  </a:extLst>
                </a:gridCol>
                <a:gridCol w="782454">
                  <a:extLst>
                    <a:ext uri="{9D8B030D-6E8A-4147-A177-3AD203B41FA5}">
                      <a16:colId xmlns:a16="http://schemas.microsoft.com/office/drawing/2014/main" val="3071215105"/>
                    </a:ext>
                  </a:extLst>
                </a:gridCol>
                <a:gridCol w="464713">
                  <a:extLst>
                    <a:ext uri="{9D8B030D-6E8A-4147-A177-3AD203B41FA5}">
                      <a16:colId xmlns:a16="http://schemas.microsoft.com/office/drawing/2014/main" val="4236318446"/>
                    </a:ext>
                  </a:extLst>
                </a:gridCol>
                <a:gridCol w="688769">
                  <a:extLst>
                    <a:ext uri="{9D8B030D-6E8A-4147-A177-3AD203B41FA5}">
                      <a16:colId xmlns:a16="http://schemas.microsoft.com/office/drawing/2014/main" val="3386110087"/>
                    </a:ext>
                  </a:extLst>
                </a:gridCol>
                <a:gridCol w="1650670">
                  <a:extLst>
                    <a:ext uri="{9D8B030D-6E8A-4147-A177-3AD203B41FA5}">
                      <a16:colId xmlns:a16="http://schemas.microsoft.com/office/drawing/2014/main" val="4266319552"/>
                    </a:ext>
                  </a:extLst>
                </a:gridCol>
                <a:gridCol w="4010473">
                  <a:extLst>
                    <a:ext uri="{9D8B030D-6E8A-4147-A177-3AD203B41FA5}">
                      <a16:colId xmlns:a16="http://schemas.microsoft.com/office/drawing/2014/main" val="733985428"/>
                    </a:ext>
                  </a:extLst>
                </a:gridCol>
                <a:gridCol w="2320065">
                  <a:extLst>
                    <a:ext uri="{9D8B030D-6E8A-4147-A177-3AD203B41FA5}">
                      <a16:colId xmlns:a16="http://schemas.microsoft.com/office/drawing/2014/main" val="2277866036"/>
                    </a:ext>
                  </a:extLst>
                </a:gridCol>
              </a:tblGrid>
              <a:tr h="348364">
                <a:tc>
                  <a:txBody>
                    <a:bodyPr/>
                    <a:lstStyle/>
                    <a:p>
                      <a:pPr algn="l" fontAlgn="ctr"/>
                      <a:r>
                        <a:rPr lang="es-CL" sz="14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30076430"/>
                  </a:ext>
                </a:extLst>
              </a:tr>
              <a:tr h="520771">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Planta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NDPI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Phenology Index (Indice Diferencial Normalizado de Fenología)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i)Monitoreo de vegetación verde en regiones cubiertas por nieve, ii) Monitoreo brotación primavera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Monitoreo de brotación en primavera en zonas cubiertas de nieve. </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818636841"/>
                  </a:ext>
                </a:extLst>
              </a:tr>
              <a:tr h="1210400">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Glaciar</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NDGI</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Normalized Difference Glacier Index (Indice Glaciar Diferencial Normalizado</a:t>
                      </a:r>
                    </a:p>
                  </a:txBody>
                  <a:tcPr marL="4392" marR="4392" marT="4392" marB="0" anchor="b">
                    <a:lnL>
                      <a:noFill/>
                    </a:lnL>
                    <a:lnR>
                      <a:noFill/>
                    </a:lnR>
                    <a:lnT>
                      <a:noFill/>
                    </a:lnT>
                    <a:lnB>
                      <a:noFill/>
                    </a:lnB>
                  </a:tcPr>
                </a:tc>
                <a:tc>
                  <a:txBody>
                    <a:bodyPr/>
                    <a:lstStyle/>
                    <a:p>
                      <a:pPr algn="l" fontAlgn="b"/>
                      <a:r>
                        <a:rPr lang="es-ES" sz="1400" b="0" i="0" u="none" strike="noStrike">
                          <a:solidFill>
                            <a:srgbClr val="000000"/>
                          </a:solidFill>
                          <a:effectLst/>
                          <a:latin typeface="Calibri" panose="020F0502020204030204" pitchFamily="34" charset="0"/>
                        </a:rPr>
                        <a:t>e utiliza para ayudar a detectar y monitorear glaciares utilizando las bandas espectrales verde y roja. Esta ecuación se utiliza comúnmente en la detección de glaciares y en aplicaciones de monitoreo de glaciares (Bluemarblegeo, 2019).</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Monitoreo de glaciares</a:t>
                      </a:r>
                    </a:p>
                  </a:txBody>
                  <a:tcPr marL="4392" marR="4392" marT="4392" marB="0" anchor="b">
                    <a:lnL>
                      <a:noFill/>
                    </a:lnL>
                    <a:lnR>
                      <a:noFill/>
                    </a:lnR>
                    <a:lnT>
                      <a:noFill/>
                    </a:lnT>
                    <a:lnB>
                      <a:noFill/>
                    </a:lnB>
                  </a:tcPr>
                </a:tc>
                <a:extLst>
                  <a:ext uri="{0D108BD9-81ED-4DB2-BD59-A6C34878D82A}">
                    <a16:rowId xmlns:a16="http://schemas.microsoft.com/office/drawing/2014/main" val="865267018"/>
                  </a:ext>
                </a:extLst>
              </a:tr>
              <a:tr h="2072437">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NDSI</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Snow Index (Indice Diferencial Normalizado de 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indicador numérico que muestra la cobertura de nieve en áreas terrestres. Las bandas espectrales de infrarrojos verdes y de onda corta (SWIR) se utilizan dentro de esta fórmula para trazar el mapa de la cubierta de nieve. Dado que la nieve absorbe la mayor parte de la radiación incidente en el SWIR mientras que las nubes no lo hacen, esto permite a NDSI distinguir la nieve de las nubes. </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dirty="0">
                          <a:solidFill>
                            <a:srgbClr val="000000"/>
                          </a:solidFill>
                          <a:effectLst/>
                          <a:latin typeface="Calibri" panose="020F0502020204030204" pitchFamily="34" charset="0"/>
                        </a:rPr>
                        <a:t>Monitoreo de cobertura de nieve, hielo y glaciares</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182340"/>
                  </a:ext>
                </a:extLst>
              </a:tr>
            </a:tbl>
          </a:graphicData>
        </a:graphic>
      </p:graphicFrame>
    </p:spTree>
    <p:extLst>
      <p:ext uri="{BB962C8B-B14F-4D97-AF65-F5344CB8AC3E}">
        <p14:creationId xmlns:p14="http://schemas.microsoft.com/office/powerpoint/2010/main" val="219816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Humedales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89686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7584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graphicFrame>
        <p:nvGraphicFramePr>
          <p:cNvPr id="4" name="Marcador de contenido 3">
            <a:extLst>
              <a:ext uri="{FF2B5EF4-FFF2-40B4-BE49-F238E27FC236}">
                <a16:creationId xmlns:a16="http://schemas.microsoft.com/office/drawing/2014/main" id="{9FAE66C7-6048-41C8-85B9-B1609434678A}"/>
              </a:ext>
            </a:extLst>
          </p:cNvPr>
          <p:cNvGraphicFramePr>
            <a:graphicFrameLocks noGrp="1"/>
          </p:cNvGraphicFramePr>
          <p:nvPr>
            <p:ph idx="1"/>
            <p:extLst>
              <p:ext uri="{D42A27DB-BD31-4B8C-83A1-F6EECF244321}">
                <p14:modId xmlns:p14="http://schemas.microsoft.com/office/powerpoint/2010/main" val="1786186360"/>
              </p:ext>
            </p:extLst>
          </p:nvPr>
        </p:nvGraphicFramePr>
        <p:xfrm>
          <a:off x="838200" y="1840675"/>
          <a:ext cx="10515600" cy="4650528"/>
        </p:xfrm>
        <a:graphic>
          <a:graphicData uri="http://schemas.openxmlformats.org/drawingml/2006/table">
            <a:tbl>
              <a:tblPr/>
              <a:tblGrid>
                <a:gridCol w="939991">
                  <a:extLst>
                    <a:ext uri="{9D8B030D-6E8A-4147-A177-3AD203B41FA5}">
                      <a16:colId xmlns:a16="http://schemas.microsoft.com/office/drawing/2014/main" val="2255285736"/>
                    </a:ext>
                  </a:extLst>
                </a:gridCol>
                <a:gridCol w="755507">
                  <a:extLst>
                    <a:ext uri="{9D8B030D-6E8A-4147-A177-3AD203B41FA5}">
                      <a16:colId xmlns:a16="http://schemas.microsoft.com/office/drawing/2014/main" val="3013953425"/>
                    </a:ext>
                  </a:extLst>
                </a:gridCol>
                <a:gridCol w="808217">
                  <a:extLst>
                    <a:ext uri="{9D8B030D-6E8A-4147-A177-3AD203B41FA5}">
                      <a16:colId xmlns:a16="http://schemas.microsoft.com/office/drawing/2014/main" val="776944729"/>
                    </a:ext>
                  </a:extLst>
                </a:gridCol>
                <a:gridCol w="650087">
                  <a:extLst>
                    <a:ext uri="{9D8B030D-6E8A-4147-A177-3AD203B41FA5}">
                      <a16:colId xmlns:a16="http://schemas.microsoft.com/office/drawing/2014/main" val="4180236371"/>
                    </a:ext>
                  </a:extLst>
                </a:gridCol>
                <a:gridCol w="2494929">
                  <a:extLst>
                    <a:ext uri="{9D8B030D-6E8A-4147-A177-3AD203B41FA5}">
                      <a16:colId xmlns:a16="http://schemas.microsoft.com/office/drawing/2014/main" val="2202052414"/>
                    </a:ext>
                  </a:extLst>
                </a:gridCol>
                <a:gridCol w="2626704">
                  <a:extLst>
                    <a:ext uri="{9D8B030D-6E8A-4147-A177-3AD203B41FA5}">
                      <a16:colId xmlns:a16="http://schemas.microsoft.com/office/drawing/2014/main" val="3362552572"/>
                    </a:ext>
                  </a:extLst>
                </a:gridCol>
                <a:gridCol w="2240165">
                  <a:extLst>
                    <a:ext uri="{9D8B030D-6E8A-4147-A177-3AD203B41FA5}">
                      <a16:colId xmlns:a16="http://schemas.microsoft.com/office/drawing/2014/main" val="2414011702"/>
                    </a:ext>
                  </a:extLst>
                </a:gridCol>
              </a:tblGrid>
              <a:tr h="427762">
                <a:tc>
                  <a:txBody>
                    <a:bodyPr/>
                    <a:lstStyle/>
                    <a:p>
                      <a:pPr algn="l" fontAlgn="ctr"/>
                      <a:r>
                        <a:rPr lang="es-CL" sz="16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69452048"/>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NDWI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Se utiliza el infrarrojo cercano (NIR) y la banda verde para monitorear cambio en cuerpos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i) Identificar y evaluar áreas con gran saturación de agua y cambios en masas de agua, y ii)Identificar áreas susceptibles a incendios y prevenirlos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260367317"/>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NDPI2</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Normalized Difference Pond Index (Indice Diferencial Normalizado de Estanques).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Cuando se utiliza con NDVI provee una mejor discriminación de la vegetación acuática o de humedales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Monitoreo de vegeteación terrestre y acuática. Mejor diferenciación entre la vegetación acuática y de pantano y humedales de la vegetación normal.</a:t>
                      </a:r>
                    </a:p>
                  </a:txBody>
                  <a:tcPr marL="4392" marR="4392" marT="4392" marB="0" anchor="b">
                    <a:lnL>
                      <a:noFill/>
                    </a:lnL>
                    <a:lnR>
                      <a:noFill/>
                    </a:lnR>
                    <a:lnT>
                      <a:noFill/>
                    </a:lnT>
                    <a:lnB>
                      <a:noFill/>
                    </a:lnB>
                  </a:tcPr>
                </a:tc>
                <a:extLst>
                  <a:ext uri="{0D108BD9-81ED-4DB2-BD59-A6C34878D82A}">
                    <a16:rowId xmlns:a16="http://schemas.microsoft.com/office/drawing/2014/main" val="1194755767"/>
                  </a:ext>
                </a:extLst>
              </a:tr>
              <a:tr h="710390">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MNDWI</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 Modificado</a:t>
                      </a:r>
                    </a:p>
                  </a:txBody>
                  <a:tcPr marL="4392" marR="4392" marT="4392" marB="0" anchor="b">
                    <a:lnL>
                      <a:noFill/>
                    </a:lnL>
                    <a:lnR>
                      <a:noFill/>
                    </a:lnR>
                    <a:lnT>
                      <a:noFill/>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Usa infrarrojo medio (MIR) que absorbe más luz que el NIR  para discriminar agua de no 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dirty="0">
                          <a:solidFill>
                            <a:srgbClr val="000000"/>
                          </a:solidFill>
                          <a:effectLst/>
                          <a:latin typeface="Calibri" panose="020F0502020204030204" pitchFamily="34" charset="0"/>
                        </a:rPr>
                        <a:t>Monitoreo de zonas anegadas (charcas y aguas estancadas)</a:t>
                      </a:r>
                    </a:p>
                  </a:txBody>
                  <a:tcPr marL="4392" marR="4392" marT="4392" marB="0" anchor="b">
                    <a:lnL>
                      <a:noFill/>
                    </a:lnL>
                    <a:lnR>
                      <a:noFill/>
                    </a:lnR>
                    <a:lnT>
                      <a:noFill/>
                    </a:lnT>
                    <a:lnB>
                      <a:noFill/>
                    </a:lnB>
                    <a:solidFill>
                      <a:srgbClr val="D9D9D9"/>
                    </a:solidFill>
                  </a:tcPr>
                </a:tc>
                <a:extLst>
                  <a:ext uri="{0D108BD9-81ED-4DB2-BD59-A6C34878D82A}">
                    <a16:rowId xmlns:a16="http://schemas.microsoft.com/office/drawing/2014/main" val="1284893952"/>
                  </a:ext>
                </a:extLst>
              </a:tr>
            </a:tbl>
          </a:graphicData>
        </a:graphic>
      </p:graphicFrame>
    </p:spTree>
    <p:extLst>
      <p:ext uri="{BB962C8B-B14F-4D97-AF65-F5344CB8AC3E}">
        <p14:creationId xmlns:p14="http://schemas.microsoft.com/office/powerpoint/2010/main" val="16698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a:t>Agregar 3 párrafos descriptivos (vendiendo la app)</a:t>
            </a:r>
          </a:p>
        </p:txBody>
      </p:sp>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71587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B4038-BD7B-46D1-88B6-A534D81B146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Versión 1: Filtros y visualización</a:t>
            </a:r>
          </a:p>
        </p:txBody>
      </p:sp>
      <p:pic>
        <p:nvPicPr>
          <p:cNvPr id="4" name="Marcador de contenido 3">
            <a:extLst>
              <a:ext uri="{FF2B5EF4-FFF2-40B4-BE49-F238E27FC236}">
                <a16:creationId xmlns:a16="http://schemas.microsoft.com/office/drawing/2014/main" id="{DE5E5FC6-BEBE-43AF-AB3E-617423575096}"/>
              </a:ext>
            </a:extLst>
          </p:cNvPr>
          <p:cNvPicPr>
            <a:picLocks noGrp="1" noChangeAspect="1"/>
          </p:cNvPicPr>
          <p:nvPr>
            <p:ph idx="1"/>
          </p:nvPr>
        </p:nvPicPr>
        <p:blipFill rotWithShape="1">
          <a:blip r:embed="rId2"/>
          <a:srcRect t="1497"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235723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2D8C025-41DC-4AD4-A4A7-88B5BA55B23E}"/>
              </a:ext>
            </a:extLst>
          </p:cNvPr>
          <p:cNvSpPr>
            <a:spLocks noGrp="1"/>
          </p:cNvSpPr>
          <p:nvPr>
            <p:ph type="title"/>
          </p:nvPr>
        </p:nvSpPr>
        <p:spPr>
          <a:xfrm>
            <a:off x="315686" y="84483"/>
            <a:ext cx="10515600" cy="1325563"/>
          </a:xfrm>
        </p:spPr>
        <p:txBody>
          <a:bodyPr/>
          <a:lstStyle/>
          <a:p>
            <a:r>
              <a:rPr lang="es-CL" dirty="0"/>
              <a:t>Estructura</a:t>
            </a:r>
          </a:p>
        </p:txBody>
      </p:sp>
      <p:graphicFrame>
        <p:nvGraphicFramePr>
          <p:cNvPr id="7" name="Marcador de contenido 6">
            <a:extLst>
              <a:ext uri="{FF2B5EF4-FFF2-40B4-BE49-F238E27FC236}">
                <a16:creationId xmlns:a16="http://schemas.microsoft.com/office/drawing/2014/main" id="{A278C4C9-F7B3-4EBB-A81A-1FF35E3E5520}"/>
              </a:ext>
            </a:extLst>
          </p:cNvPr>
          <p:cNvGraphicFramePr>
            <a:graphicFrameLocks noGrp="1"/>
          </p:cNvGraphicFramePr>
          <p:nvPr>
            <p:ph idx="1"/>
            <p:extLst>
              <p:ext uri="{D42A27DB-BD31-4B8C-83A1-F6EECF244321}">
                <p14:modId xmlns:p14="http://schemas.microsoft.com/office/powerpoint/2010/main" val="1802777549"/>
              </p:ext>
            </p:extLst>
          </p:nvPr>
        </p:nvGraphicFramePr>
        <p:xfrm>
          <a:off x="1056705" y="73963"/>
          <a:ext cx="9417331" cy="668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69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8546"/>
          <a:stretch/>
        </p:blipFill>
        <p:spPr>
          <a:xfrm>
            <a:off x="1446776" y="1567542"/>
            <a:ext cx="9298447" cy="5058889"/>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5" name="CuadroTexto 4">
            <a:extLst>
              <a:ext uri="{FF2B5EF4-FFF2-40B4-BE49-F238E27FC236}">
                <a16:creationId xmlns:a16="http://schemas.microsoft.com/office/drawing/2014/main" id="{2415B25E-C9F0-430F-94A9-A306A025191B}"/>
              </a:ext>
            </a:extLst>
          </p:cNvPr>
          <p:cNvSpPr txBox="1"/>
          <p:nvPr/>
        </p:nvSpPr>
        <p:spPr>
          <a:xfrm>
            <a:off x="3503220" y="599105"/>
            <a:ext cx="5640780" cy="369332"/>
          </a:xfrm>
          <a:prstGeom prst="rect">
            <a:avLst/>
          </a:prstGeom>
          <a:noFill/>
        </p:spPr>
        <p:txBody>
          <a:bodyPr wrap="square" rtlCol="0">
            <a:spAutoFit/>
          </a:bodyPr>
          <a:lstStyle/>
          <a:p>
            <a:r>
              <a:rPr lang="es-CL" dirty="0"/>
              <a:t>Agregar Los índices (como se muestra abajo)</a:t>
            </a:r>
          </a:p>
        </p:txBody>
      </p:sp>
      <p:sp>
        <p:nvSpPr>
          <p:cNvPr id="6" name="Flecha: a la derecha 5">
            <a:extLst>
              <a:ext uri="{FF2B5EF4-FFF2-40B4-BE49-F238E27FC236}">
                <a16:creationId xmlns:a16="http://schemas.microsoft.com/office/drawing/2014/main" id="{039FDF30-F05C-46D3-9A1E-A01B8E367B4E}"/>
              </a:ext>
            </a:extLst>
          </p:cNvPr>
          <p:cNvSpPr/>
          <p:nvPr/>
        </p:nvSpPr>
        <p:spPr>
          <a:xfrm>
            <a:off x="237505" y="3550722"/>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vegetación</a:t>
            </a:r>
          </a:p>
        </p:txBody>
      </p:sp>
      <p:sp>
        <p:nvSpPr>
          <p:cNvPr id="8" name="Flecha: a la derecha 7">
            <a:extLst>
              <a:ext uri="{FF2B5EF4-FFF2-40B4-BE49-F238E27FC236}">
                <a16:creationId xmlns:a16="http://schemas.microsoft.com/office/drawing/2014/main" id="{F2FDDCA5-2237-4754-92C1-8D2CA28CAAE6}"/>
              </a:ext>
            </a:extLst>
          </p:cNvPr>
          <p:cNvSpPr/>
          <p:nvPr/>
        </p:nvSpPr>
        <p:spPr>
          <a:xfrm>
            <a:off x="237504" y="5088576"/>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Humedad</a:t>
            </a:r>
          </a:p>
        </p:txBody>
      </p:sp>
    </p:spTree>
    <p:extLst>
      <p:ext uri="{BB962C8B-B14F-4D97-AF65-F5344CB8AC3E}">
        <p14:creationId xmlns:p14="http://schemas.microsoft.com/office/powerpoint/2010/main" val="17729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err="1">
                <a:solidFill>
                  <a:schemeClr val="tx2"/>
                </a:solidFill>
              </a:rPr>
              <a:t>Agroclima</a:t>
            </a:r>
            <a:endParaRPr lang="es-CL" sz="5200" dirty="0">
              <a:solidFill>
                <a:schemeClr val="tx2"/>
              </a:solidFill>
            </a:endParaRP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a:t>
            </a:r>
          </a:p>
        </p:txBody>
      </p:sp>
    </p:spTree>
    <p:extLst>
      <p:ext uri="{BB962C8B-B14F-4D97-AF65-F5344CB8AC3E}">
        <p14:creationId xmlns:p14="http://schemas.microsoft.com/office/powerpoint/2010/main" val="234341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7651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53862"/>
          <a:stretch/>
        </p:blipFill>
        <p:spPr>
          <a:xfrm>
            <a:off x="1446776" y="1567542"/>
            <a:ext cx="9298447" cy="2030681"/>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Flecha: a la derecha 5">
            <a:extLst>
              <a:ext uri="{FF2B5EF4-FFF2-40B4-BE49-F238E27FC236}">
                <a16:creationId xmlns:a16="http://schemas.microsoft.com/office/drawing/2014/main" id="{039FDF30-F05C-46D3-9A1E-A01B8E367B4E}"/>
              </a:ext>
            </a:extLst>
          </p:cNvPr>
          <p:cNvSpPr/>
          <p:nvPr/>
        </p:nvSpPr>
        <p:spPr>
          <a:xfrm>
            <a:off x="115227" y="2033649"/>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Mapas diarios</a:t>
            </a:r>
          </a:p>
        </p:txBody>
      </p:sp>
      <p:sp>
        <p:nvSpPr>
          <p:cNvPr id="3" name="CuadroTexto 2">
            <a:extLst>
              <a:ext uri="{FF2B5EF4-FFF2-40B4-BE49-F238E27FC236}">
                <a16:creationId xmlns:a16="http://schemas.microsoft.com/office/drawing/2014/main" id="{92F184DF-6E18-44FA-A3F1-076D820CE906}"/>
              </a:ext>
            </a:extLst>
          </p:cNvPr>
          <p:cNvSpPr txBox="1"/>
          <p:nvPr/>
        </p:nvSpPr>
        <p:spPr>
          <a:xfrm>
            <a:off x="3194462" y="3776353"/>
            <a:ext cx="5047013" cy="1200329"/>
          </a:xfrm>
          <a:prstGeom prst="rect">
            <a:avLst/>
          </a:prstGeom>
          <a:noFill/>
        </p:spPr>
        <p:txBody>
          <a:bodyPr wrap="square" rtlCol="0">
            <a:spAutoFit/>
          </a:bodyPr>
          <a:lstStyle/>
          <a:p>
            <a:r>
              <a:rPr lang="es-CL" dirty="0"/>
              <a:t>Mapa de distritos agroclimáticos</a:t>
            </a:r>
          </a:p>
          <a:p>
            <a:r>
              <a:rPr lang="es-CL" dirty="0"/>
              <a:t>Mapa de viento</a:t>
            </a:r>
          </a:p>
          <a:p>
            <a:r>
              <a:rPr lang="es-CL" dirty="0"/>
              <a:t>Mapa de </a:t>
            </a:r>
            <a:r>
              <a:rPr lang="es-CL" dirty="0" err="1"/>
              <a:t>T°</a:t>
            </a:r>
            <a:endParaRPr lang="es-CL" dirty="0"/>
          </a:p>
          <a:p>
            <a:r>
              <a:rPr lang="es-CL" dirty="0"/>
              <a:t>Mapa de Evapotranspiración</a:t>
            </a:r>
          </a:p>
        </p:txBody>
      </p:sp>
      <p:sp>
        <p:nvSpPr>
          <p:cNvPr id="7" name="CuadroTexto 6">
            <a:extLst>
              <a:ext uri="{FF2B5EF4-FFF2-40B4-BE49-F238E27FC236}">
                <a16:creationId xmlns:a16="http://schemas.microsoft.com/office/drawing/2014/main" id="{907FF684-FC40-4F8F-B230-89F1DDEB7830}"/>
              </a:ext>
            </a:extLst>
          </p:cNvPr>
          <p:cNvSpPr txBox="1"/>
          <p:nvPr/>
        </p:nvSpPr>
        <p:spPr>
          <a:xfrm>
            <a:off x="2319645" y="5290458"/>
            <a:ext cx="7718961" cy="923330"/>
          </a:xfrm>
          <a:prstGeom prst="rect">
            <a:avLst/>
          </a:prstGeom>
          <a:noFill/>
        </p:spPr>
        <p:txBody>
          <a:bodyPr wrap="square" rtlCol="0">
            <a:spAutoFit/>
          </a:bodyPr>
          <a:lstStyle/>
          <a:p>
            <a:r>
              <a:rPr lang="es-CL" dirty="0"/>
              <a:t>Como acceder la información de bajada automatizada de estaciones al Google </a:t>
            </a:r>
            <a:r>
              <a:rPr lang="es-CL" dirty="0" err="1"/>
              <a:t>engine</a:t>
            </a:r>
            <a:r>
              <a:rPr lang="es-CL" dirty="0"/>
              <a:t>.</a:t>
            </a:r>
          </a:p>
          <a:p>
            <a:r>
              <a:rPr lang="es-CL" dirty="0"/>
              <a:t>Base </a:t>
            </a:r>
            <a:r>
              <a:rPr lang="es-CL" dirty="0" err="1"/>
              <a:t>engine</a:t>
            </a:r>
            <a:r>
              <a:rPr lang="es-CL" dirty="0"/>
              <a:t> y agregar datos de estaciones meteorológicas (interpolación).</a:t>
            </a:r>
          </a:p>
        </p:txBody>
      </p:sp>
      <p:sp>
        <p:nvSpPr>
          <p:cNvPr id="10" name="CuadroTexto 9">
            <a:extLst>
              <a:ext uri="{FF2B5EF4-FFF2-40B4-BE49-F238E27FC236}">
                <a16:creationId xmlns:a16="http://schemas.microsoft.com/office/drawing/2014/main" id="{0BD09542-936D-4761-B3D9-C4B0FE4DBB96}"/>
              </a:ext>
            </a:extLst>
          </p:cNvPr>
          <p:cNvSpPr txBox="1"/>
          <p:nvPr/>
        </p:nvSpPr>
        <p:spPr>
          <a:xfrm>
            <a:off x="1872776" y="152331"/>
            <a:ext cx="7057468" cy="369332"/>
          </a:xfrm>
          <a:prstGeom prst="rect">
            <a:avLst/>
          </a:prstGeom>
          <a:noFill/>
        </p:spPr>
        <p:txBody>
          <a:bodyPr wrap="square" rtlCol="0">
            <a:spAutoFit/>
          </a:bodyPr>
          <a:lstStyle/>
          <a:p>
            <a:r>
              <a:rPr lang="es-CL" dirty="0"/>
              <a:t>Aplicación 2: </a:t>
            </a:r>
            <a:r>
              <a:rPr lang="es-CL" dirty="0" err="1"/>
              <a:t>Agroclima</a:t>
            </a:r>
            <a:endParaRPr lang="es-CL" dirty="0"/>
          </a:p>
        </p:txBody>
      </p:sp>
    </p:spTree>
    <p:extLst>
      <p:ext uri="{BB962C8B-B14F-4D97-AF65-F5344CB8AC3E}">
        <p14:creationId xmlns:p14="http://schemas.microsoft.com/office/powerpoint/2010/main" val="310457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Glaciares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42062756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3.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100</TotalTime>
  <Words>535</Words>
  <Application>Microsoft Office PowerPoint</Application>
  <PresentationFormat>Panorámica</PresentationFormat>
  <Paragraphs>103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Geomática Agrícola</vt:lpstr>
      <vt:lpstr>Agregar 3 párrafos descriptivos (vendiendo la app)</vt:lpstr>
      <vt:lpstr>Versión 1: Filtros y visualización</vt:lpstr>
      <vt:lpstr>Estructura</vt:lpstr>
      <vt:lpstr>Presentación de PowerPoint</vt:lpstr>
      <vt:lpstr>Agroclima</vt:lpstr>
      <vt:lpstr>Agregar 3 párrafos descriptivos</vt:lpstr>
      <vt:lpstr>Presentación de PowerPoint</vt:lpstr>
      <vt:lpstr>Monitoreo de Glaciares</vt:lpstr>
      <vt:lpstr>Agregar 3 párrafos descriptivos</vt:lpstr>
      <vt:lpstr>Presentación de PowerPoint</vt:lpstr>
      <vt:lpstr>Monitoreo de Humedales</vt:lpstr>
      <vt:lpstr>Agregar 3 párrafos descriptivos</vt:lpstr>
      <vt:lpstr>Agregar 3 párrafos descriptivos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4</cp:revision>
  <dcterms:created xsi:type="dcterms:W3CDTF">2020-11-27T20:15:40Z</dcterms:created>
  <dcterms:modified xsi:type="dcterms:W3CDTF">2020-11-27T21:56:40Z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0x010100AF1467E5387C1947A85507355AAAC83E</vt:lpwstr>
  </property>
</Properties>
</file>