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84" r:id="rId3"/>
    <p:sldId id="286" r:id="rId4"/>
    <p:sldId id="269" r:id="rId5"/>
    <p:sldId id="287" r:id="rId6"/>
    <p:sldId id="282" r:id="rId7"/>
    <p:sldId id="262" r:id="rId8"/>
    <p:sldId id="288" r:id="rId9"/>
    <p:sldId id="270" r:id="rId10"/>
    <p:sldId id="274" r:id="rId11"/>
    <p:sldId id="279" r:id="rId12"/>
    <p:sldId id="280" r:id="rId13"/>
    <p:sldId id="263" r:id="rId14"/>
    <p:sldId id="281" r:id="rId15"/>
    <p:sldId id="273" r:id="rId16"/>
    <p:sldId id="289" r:id="rId17"/>
    <p:sldId id="258" r:id="rId18"/>
    <p:sldId id="268" r:id="rId19"/>
    <p:sldId id="272" r:id="rId20"/>
    <p:sldId id="276" r:id="rId21"/>
    <p:sldId id="277" r:id="rId22"/>
    <p:sldId id="278" r:id="rId23"/>
    <p:sldId id="283" r:id="rId24"/>
    <p:sldId id="285" r:id="rId25"/>
    <p:sldId id="257" r:id="rId26"/>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7D6"/>
    <a:srgbClr val="599DDB"/>
    <a:srgbClr val="509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36" autoAdjust="0"/>
    <p:restoredTop sz="94660"/>
  </p:normalViewPr>
  <p:slideViewPr>
    <p:cSldViewPr snapToGrid="0">
      <p:cViewPr>
        <p:scale>
          <a:sx n="70" d="100"/>
          <a:sy n="70" d="100"/>
        </p:scale>
        <p:origin x="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7BEC-4949-477B-8B4B-576E06C6E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HN"/>
          </a:p>
        </p:txBody>
      </p:sp>
      <p:sp>
        <p:nvSpPr>
          <p:cNvPr id="3" name="Subtitle 2">
            <a:extLst>
              <a:ext uri="{FF2B5EF4-FFF2-40B4-BE49-F238E27FC236}">
                <a16:creationId xmlns:a16="http://schemas.microsoft.com/office/drawing/2014/main" id="{F02F65AE-6016-4DB7-B5C7-52C4E1DD1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HN"/>
          </a:p>
        </p:txBody>
      </p:sp>
      <p:sp>
        <p:nvSpPr>
          <p:cNvPr id="4" name="Date Placeholder 3">
            <a:extLst>
              <a:ext uri="{FF2B5EF4-FFF2-40B4-BE49-F238E27FC236}">
                <a16:creationId xmlns:a16="http://schemas.microsoft.com/office/drawing/2014/main" id="{2E548E60-D7C1-4225-BE15-02919CB3E541}"/>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5" name="Footer Placeholder 4">
            <a:extLst>
              <a:ext uri="{FF2B5EF4-FFF2-40B4-BE49-F238E27FC236}">
                <a16:creationId xmlns:a16="http://schemas.microsoft.com/office/drawing/2014/main" id="{CD5E9571-FE16-4E28-B14B-29FE7248B0C2}"/>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BECF8267-6F62-4E7B-B6BF-0B056FA1A27F}"/>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80577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5689-0D15-4737-BBD6-23CD545530C5}"/>
              </a:ext>
            </a:extLst>
          </p:cNvPr>
          <p:cNvSpPr>
            <a:spLocks noGrp="1"/>
          </p:cNvSpPr>
          <p:nvPr>
            <p:ph type="title"/>
          </p:nvPr>
        </p:nvSpPr>
        <p:spPr/>
        <p:txBody>
          <a:bodyPr/>
          <a:lstStyle/>
          <a:p>
            <a:r>
              <a:rPr lang="en-US"/>
              <a:t>Click to edit Master title style</a:t>
            </a:r>
            <a:endParaRPr lang="es-HN"/>
          </a:p>
        </p:txBody>
      </p:sp>
      <p:sp>
        <p:nvSpPr>
          <p:cNvPr id="3" name="Vertical Text Placeholder 2">
            <a:extLst>
              <a:ext uri="{FF2B5EF4-FFF2-40B4-BE49-F238E27FC236}">
                <a16:creationId xmlns:a16="http://schemas.microsoft.com/office/drawing/2014/main" id="{9BE717F4-0607-431D-9A16-91C666E0C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045977BA-08C3-4EC8-90FA-1FFC8091E1A0}"/>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5" name="Footer Placeholder 4">
            <a:extLst>
              <a:ext uri="{FF2B5EF4-FFF2-40B4-BE49-F238E27FC236}">
                <a16:creationId xmlns:a16="http://schemas.microsoft.com/office/drawing/2014/main" id="{CEBEA733-665E-48B2-8636-7AEA1616EF4B}"/>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678948C6-5772-4BF3-9E6E-161CC1686633}"/>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20673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133B-8C6C-43F2-A4F5-F011E58383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HN"/>
          </a:p>
        </p:txBody>
      </p:sp>
      <p:sp>
        <p:nvSpPr>
          <p:cNvPr id="3" name="Vertical Text Placeholder 2">
            <a:extLst>
              <a:ext uri="{FF2B5EF4-FFF2-40B4-BE49-F238E27FC236}">
                <a16:creationId xmlns:a16="http://schemas.microsoft.com/office/drawing/2014/main" id="{559346CF-F4F6-4975-BA37-B53CE0208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56915221-B16D-4798-8D66-57B7004EE8E7}"/>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5" name="Footer Placeholder 4">
            <a:extLst>
              <a:ext uri="{FF2B5EF4-FFF2-40B4-BE49-F238E27FC236}">
                <a16:creationId xmlns:a16="http://schemas.microsoft.com/office/drawing/2014/main" id="{ECEFC7A1-A2B2-442D-9FB8-1272DFE91887}"/>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E760B123-0CB7-47FC-8D7C-031C48A5B851}"/>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257025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74B3-8A58-4804-83D6-1415A26C9F1F}"/>
              </a:ext>
            </a:extLst>
          </p:cNvPr>
          <p:cNvSpPr>
            <a:spLocks noGrp="1"/>
          </p:cNvSpPr>
          <p:nvPr>
            <p:ph type="title"/>
          </p:nvPr>
        </p:nvSpPr>
        <p:spPr/>
        <p:txBody>
          <a:bodyPr/>
          <a:lstStyle/>
          <a:p>
            <a:r>
              <a:rPr lang="en-US"/>
              <a:t>Click to edit Master title style</a:t>
            </a:r>
            <a:endParaRPr lang="es-HN"/>
          </a:p>
        </p:txBody>
      </p:sp>
      <p:sp>
        <p:nvSpPr>
          <p:cNvPr id="3" name="Content Placeholder 2">
            <a:extLst>
              <a:ext uri="{FF2B5EF4-FFF2-40B4-BE49-F238E27FC236}">
                <a16:creationId xmlns:a16="http://schemas.microsoft.com/office/drawing/2014/main" id="{4B5AA03C-9C5C-4D7C-86AF-17F4362DF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3CF70583-0698-4025-B7F2-424A0CFA99A7}"/>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5" name="Footer Placeholder 4">
            <a:extLst>
              <a:ext uri="{FF2B5EF4-FFF2-40B4-BE49-F238E27FC236}">
                <a16:creationId xmlns:a16="http://schemas.microsoft.com/office/drawing/2014/main" id="{98F1A554-636B-47AE-A12B-8F2409D36442}"/>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4828525D-8BE4-4B58-AE64-3C68390564F0}"/>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372856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F21-B40E-4126-84F0-63CF73164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HN"/>
          </a:p>
        </p:txBody>
      </p:sp>
      <p:sp>
        <p:nvSpPr>
          <p:cNvPr id="3" name="Text Placeholder 2">
            <a:extLst>
              <a:ext uri="{FF2B5EF4-FFF2-40B4-BE49-F238E27FC236}">
                <a16:creationId xmlns:a16="http://schemas.microsoft.com/office/drawing/2014/main" id="{34864F0F-9F52-4D0D-AFCA-4CC300C71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E737A-29D1-4CBF-8FCD-60F1146CF683}"/>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5" name="Footer Placeholder 4">
            <a:extLst>
              <a:ext uri="{FF2B5EF4-FFF2-40B4-BE49-F238E27FC236}">
                <a16:creationId xmlns:a16="http://schemas.microsoft.com/office/drawing/2014/main" id="{A08CCC08-0780-4361-AAB6-2317839C6A61}"/>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243B0D92-9EA7-457B-B7F9-F06FA19D2A79}"/>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386288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417E-9162-4E21-AB32-7E07F4C807A8}"/>
              </a:ext>
            </a:extLst>
          </p:cNvPr>
          <p:cNvSpPr>
            <a:spLocks noGrp="1"/>
          </p:cNvSpPr>
          <p:nvPr>
            <p:ph type="title"/>
          </p:nvPr>
        </p:nvSpPr>
        <p:spPr/>
        <p:txBody>
          <a:bodyPr/>
          <a:lstStyle/>
          <a:p>
            <a:r>
              <a:rPr lang="en-US"/>
              <a:t>Click to edit Master title style</a:t>
            </a:r>
            <a:endParaRPr lang="es-HN"/>
          </a:p>
        </p:txBody>
      </p:sp>
      <p:sp>
        <p:nvSpPr>
          <p:cNvPr id="3" name="Content Placeholder 2">
            <a:extLst>
              <a:ext uri="{FF2B5EF4-FFF2-40B4-BE49-F238E27FC236}">
                <a16:creationId xmlns:a16="http://schemas.microsoft.com/office/drawing/2014/main" id="{B4EB5126-287A-46AE-AFF6-C4C0AF627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Content Placeholder 3">
            <a:extLst>
              <a:ext uri="{FF2B5EF4-FFF2-40B4-BE49-F238E27FC236}">
                <a16:creationId xmlns:a16="http://schemas.microsoft.com/office/drawing/2014/main" id="{80B3B42A-74EC-476B-BE00-18218E57B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5" name="Date Placeholder 4">
            <a:extLst>
              <a:ext uri="{FF2B5EF4-FFF2-40B4-BE49-F238E27FC236}">
                <a16:creationId xmlns:a16="http://schemas.microsoft.com/office/drawing/2014/main" id="{0092485A-1555-4C95-AD7D-EEC78DEAFDD7}"/>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6" name="Footer Placeholder 5">
            <a:extLst>
              <a:ext uri="{FF2B5EF4-FFF2-40B4-BE49-F238E27FC236}">
                <a16:creationId xmlns:a16="http://schemas.microsoft.com/office/drawing/2014/main" id="{6D9BDD68-F306-431B-B717-2044E7693BD9}"/>
              </a:ext>
            </a:extLst>
          </p:cNvPr>
          <p:cNvSpPr>
            <a:spLocks noGrp="1"/>
          </p:cNvSpPr>
          <p:nvPr>
            <p:ph type="ftr" sz="quarter" idx="11"/>
          </p:nvPr>
        </p:nvSpPr>
        <p:spPr/>
        <p:txBody>
          <a:bodyPr/>
          <a:lstStyle/>
          <a:p>
            <a:endParaRPr lang="es-HN"/>
          </a:p>
        </p:txBody>
      </p:sp>
      <p:sp>
        <p:nvSpPr>
          <p:cNvPr id="7" name="Slide Number Placeholder 6">
            <a:extLst>
              <a:ext uri="{FF2B5EF4-FFF2-40B4-BE49-F238E27FC236}">
                <a16:creationId xmlns:a16="http://schemas.microsoft.com/office/drawing/2014/main" id="{395B9EC0-BE91-4EB8-89A4-8CD1C9916FAC}"/>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291103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459A-F5E6-4990-A06E-A753BEC8123B}"/>
              </a:ext>
            </a:extLst>
          </p:cNvPr>
          <p:cNvSpPr>
            <a:spLocks noGrp="1"/>
          </p:cNvSpPr>
          <p:nvPr>
            <p:ph type="title"/>
          </p:nvPr>
        </p:nvSpPr>
        <p:spPr>
          <a:xfrm>
            <a:off x="839788" y="365125"/>
            <a:ext cx="10515600" cy="1325563"/>
          </a:xfrm>
        </p:spPr>
        <p:txBody>
          <a:bodyPr/>
          <a:lstStyle/>
          <a:p>
            <a:r>
              <a:rPr lang="en-US"/>
              <a:t>Click to edit Master title style</a:t>
            </a:r>
            <a:endParaRPr lang="es-HN"/>
          </a:p>
        </p:txBody>
      </p:sp>
      <p:sp>
        <p:nvSpPr>
          <p:cNvPr id="3" name="Text Placeholder 2">
            <a:extLst>
              <a:ext uri="{FF2B5EF4-FFF2-40B4-BE49-F238E27FC236}">
                <a16:creationId xmlns:a16="http://schemas.microsoft.com/office/drawing/2014/main" id="{C0927E0A-E3FA-4A6F-91AA-14778EF870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8889E-3B77-4360-882B-2028C6A70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5" name="Text Placeholder 4">
            <a:extLst>
              <a:ext uri="{FF2B5EF4-FFF2-40B4-BE49-F238E27FC236}">
                <a16:creationId xmlns:a16="http://schemas.microsoft.com/office/drawing/2014/main" id="{090C466A-AFD0-4D24-8479-0724742B7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D2FCD-D736-4E56-8B39-FD49D05AB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7" name="Date Placeholder 6">
            <a:extLst>
              <a:ext uri="{FF2B5EF4-FFF2-40B4-BE49-F238E27FC236}">
                <a16:creationId xmlns:a16="http://schemas.microsoft.com/office/drawing/2014/main" id="{C88CE16A-9C65-425A-9FA2-D83BE0314505}"/>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8" name="Footer Placeholder 7">
            <a:extLst>
              <a:ext uri="{FF2B5EF4-FFF2-40B4-BE49-F238E27FC236}">
                <a16:creationId xmlns:a16="http://schemas.microsoft.com/office/drawing/2014/main" id="{E9825742-FFDE-4B50-90FF-37FFD64411B7}"/>
              </a:ext>
            </a:extLst>
          </p:cNvPr>
          <p:cNvSpPr>
            <a:spLocks noGrp="1"/>
          </p:cNvSpPr>
          <p:nvPr>
            <p:ph type="ftr" sz="quarter" idx="11"/>
          </p:nvPr>
        </p:nvSpPr>
        <p:spPr/>
        <p:txBody>
          <a:bodyPr/>
          <a:lstStyle/>
          <a:p>
            <a:endParaRPr lang="es-HN"/>
          </a:p>
        </p:txBody>
      </p:sp>
      <p:sp>
        <p:nvSpPr>
          <p:cNvPr id="9" name="Slide Number Placeholder 8">
            <a:extLst>
              <a:ext uri="{FF2B5EF4-FFF2-40B4-BE49-F238E27FC236}">
                <a16:creationId xmlns:a16="http://schemas.microsoft.com/office/drawing/2014/main" id="{65A3CBE2-CA30-47C8-A1A2-9B3760C2AC2C}"/>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10422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8D9C-CD77-4892-9671-20C54C7E31C3}"/>
              </a:ext>
            </a:extLst>
          </p:cNvPr>
          <p:cNvSpPr>
            <a:spLocks noGrp="1"/>
          </p:cNvSpPr>
          <p:nvPr>
            <p:ph type="title"/>
          </p:nvPr>
        </p:nvSpPr>
        <p:spPr/>
        <p:txBody>
          <a:bodyPr/>
          <a:lstStyle/>
          <a:p>
            <a:r>
              <a:rPr lang="en-US"/>
              <a:t>Click to edit Master title style</a:t>
            </a:r>
            <a:endParaRPr lang="es-HN"/>
          </a:p>
        </p:txBody>
      </p:sp>
      <p:sp>
        <p:nvSpPr>
          <p:cNvPr id="3" name="Date Placeholder 2">
            <a:extLst>
              <a:ext uri="{FF2B5EF4-FFF2-40B4-BE49-F238E27FC236}">
                <a16:creationId xmlns:a16="http://schemas.microsoft.com/office/drawing/2014/main" id="{93F7B4A7-B1C1-4F5B-9870-C60F6B993DE9}"/>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4" name="Footer Placeholder 3">
            <a:extLst>
              <a:ext uri="{FF2B5EF4-FFF2-40B4-BE49-F238E27FC236}">
                <a16:creationId xmlns:a16="http://schemas.microsoft.com/office/drawing/2014/main" id="{0AF08E72-143D-46D2-BC76-49D279C3BEFE}"/>
              </a:ext>
            </a:extLst>
          </p:cNvPr>
          <p:cNvSpPr>
            <a:spLocks noGrp="1"/>
          </p:cNvSpPr>
          <p:nvPr>
            <p:ph type="ftr" sz="quarter" idx="11"/>
          </p:nvPr>
        </p:nvSpPr>
        <p:spPr/>
        <p:txBody>
          <a:bodyPr/>
          <a:lstStyle/>
          <a:p>
            <a:endParaRPr lang="es-HN"/>
          </a:p>
        </p:txBody>
      </p:sp>
      <p:sp>
        <p:nvSpPr>
          <p:cNvPr id="5" name="Slide Number Placeholder 4">
            <a:extLst>
              <a:ext uri="{FF2B5EF4-FFF2-40B4-BE49-F238E27FC236}">
                <a16:creationId xmlns:a16="http://schemas.microsoft.com/office/drawing/2014/main" id="{0DB788D1-F17D-4083-BE25-DE20FAB86DE3}"/>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18791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8B373-DF78-4F84-BD8E-80C52DA5512D}"/>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3" name="Footer Placeholder 2">
            <a:extLst>
              <a:ext uri="{FF2B5EF4-FFF2-40B4-BE49-F238E27FC236}">
                <a16:creationId xmlns:a16="http://schemas.microsoft.com/office/drawing/2014/main" id="{3DFEDEEB-AC18-463A-8AC1-19F2E16939FB}"/>
              </a:ext>
            </a:extLst>
          </p:cNvPr>
          <p:cNvSpPr>
            <a:spLocks noGrp="1"/>
          </p:cNvSpPr>
          <p:nvPr>
            <p:ph type="ftr" sz="quarter" idx="11"/>
          </p:nvPr>
        </p:nvSpPr>
        <p:spPr/>
        <p:txBody>
          <a:bodyPr/>
          <a:lstStyle/>
          <a:p>
            <a:endParaRPr lang="es-HN"/>
          </a:p>
        </p:txBody>
      </p:sp>
      <p:sp>
        <p:nvSpPr>
          <p:cNvPr id="4" name="Slide Number Placeholder 3">
            <a:extLst>
              <a:ext uri="{FF2B5EF4-FFF2-40B4-BE49-F238E27FC236}">
                <a16:creationId xmlns:a16="http://schemas.microsoft.com/office/drawing/2014/main" id="{3F104224-441E-49B2-9CA3-8257F8E2B6A8}"/>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95038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7CFE-5EF7-4DEF-A73B-868AB7DCE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HN"/>
          </a:p>
        </p:txBody>
      </p:sp>
      <p:sp>
        <p:nvSpPr>
          <p:cNvPr id="3" name="Content Placeholder 2">
            <a:extLst>
              <a:ext uri="{FF2B5EF4-FFF2-40B4-BE49-F238E27FC236}">
                <a16:creationId xmlns:a16="http://schemas.microsoft.com/office/drawing/2014/main" id="{DFC14898-89EE-4935-A58E-2C315F8E3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Text Placeholder 3">
            <a:extLst>
              <a:ext uri="{FF2B5EF4-FFF2-40B4-BE49-F238E27FC236}">
                <a16:creationId xmlns:a16="http://schemas.microsoft.com/office/drawing/2014/main" id="{E8E02F0C-F966-44D1-8294-6CEC63AE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9039-B485-4C35-864F-515746CD2C65}"/>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6" name="Footer Placeholder 5">
            <a:extLst>
              <a:ext uri="{FF2B5EF4-FFF2-40B4-BE49-F238E27FC236}">
                <a16:creationId xmlns:a16="http://schemas.microsoft.com/office/drawing/2014/main" id="{CD639D68-CD61-4B0C-BC91-AEE4EF1D6DA1}"/>
              </a:ext>
            </a:extLst>
          </p:cNvPr>
          <p:cNvSpPr>
            <a:spLocks noGrp="1"/>
          </p:cNvSpPr>
          <p:nvPr>
            <p:ph type="ftr" sz="quarter" idx="11"/>
          </p:nvPr>
        </p:nvSpPr>
        <p:spPr/>
        <p:txBody>
          <a:bodyPr/>
          <a:lstStyle/>
          <a:p>
            <a:endParaRPr lang="es-HN"/>
          </a:p>
        </p:txBody>
      </p:sp>
      <p:sp>
        <p:nvSpPr>
          <p:cNvPr id="7" name="Slide Number Placeholder 6">
            <a:extLst>
              <a:ext uri="{FF2B5EF4-FFF2-40B4-BE49-F238E27FC236}">
                <a16:creationId xmlns:a16="http://schemas.microsoft.com/office/drawing/2014/main" id="{C8CAC0A0-3541-4A3F-B4A5-BCA012689B6B}"/>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415581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1417-F49C-4FC8-ABAC-4607A2154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HN"/>
          </a:p>
        </p:txBody>
      </p:sp>
      <p:sp>
        <p:nvSpPr>
          <p:cNvPr id="3" name="Picture Placeholder 2">
            <a:extLst>
              <a:ext uri="{FF2B5EF4-FFF2-40B4-BE49-F238E27FC236}">
                <a16:creationId xmlns:a16="http://schemas.microsoft.com/office/drawing/2014/main" id="{4C579910-7B8E-46CF-9BE3-B9892A7CB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Text Placeholder 3">
            <a:extLst>
              <a:ext uri="{FF2B5EF4-FFF2-40B4-BE49-F238E27FC236}">
                <a16:creationId xmlns:a16="http://schemas.microsoft.com/office/drawing/2014/main" id="{9A371E68-6EE3-4336-93A8-0DA224367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AF0DF-C955-4177-AF7A-4665CCF54324}"/>
              </a:ext>
            </a:extLst>
          </p:cNvPr>
          <p:cNvSpPr>
            <a:spLocks noGrp="1"/>
          </p:cNvSpPr>
          <p:nvPr>
            <p:ph type="dt" sz="half" idx="10"/>
          </p:nvPr>
        </p:nvSpPr>
        <p:spPr/>
        <p:txBody>
          <a:bodyPr/>
          <a:lstStyle/>
          <a:p>
            <a:fld id="{A61416E0-DD73-4B32-B176-49757E81F7A7}" type="datetimeFigureOut">
              <a:rPr lang="es-HN" smtClean="0"/>
              <a:t>27/11/2020</a:t>
            </a:fld>
            <a:endParaRPr lang="es-HN"/>
          </a:p>
        </p:txBody>
      </p:sp>
      <p:sp>
        <p:nvSpPr>
          <p:cNvPr id="6" name="Footer Placeholder 5">
            <a:extLst>
              <a:ext uri="{FF2B5EF4-FFF2-40B4-BE49-F238E27FC236}">
                <a16:creationId xmlns:a16="http://schemas.microsoft.com/office/drawing/2014/main" id="{29FFF6AE-CA17-4F5F-8C4C-5B34D89C6CBA}"/>
              </a:ext>
            </a:extLst>
          </p:cNvPr>
          <p:cNvSpPr>
            <a:spLocks noGrp="1"/>
          </p:cNvSpPr>
          <p:nvPr>
            <p:ph type="ftr" sz="quarter" idx="11"/>
          </p:nvPr>
        </p:nvSpPr>
        <p:spPr/>
        <p:txBody>
          <a:bodyPr/>
          <a:lstStyle/>
          <a:p>
            <a:endParaRPr lang="es-HN"/>
          </a:p>
        </p:txBody>
      </p:sp>
      <p:sp>
        <p:nvSpPr>
          <p:cNvPr id="7" name="Slide Number Placeholder 6">
            <a:extLst>
              <a:ext uri="{FF2B5EF4-FFF2-40B4-BE49-F238E27FC236}">
                <a16:creationId xmlns:a16="http://schemas.microsoft.com/office/drawing/2014/main" id="{ABA458E7-758F-46E9-91AA-F1CBD18777E6}"/>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17006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6A9AF-65FA-4FF5-ADCE-4455696D6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HN"/>
          </a:p>
        </p:txBody>
      </p:sp>
      <p:sp>
        <p:nvSpPr>
          <p:cNvPr id="3" name="Text Placeholder 2">
            <a:extLst>
              <a:ext uri="{FF2B5EF4-FFF2-40B4-BE49-F238E27FC236}">
                <a16:creationId xmlns:a16="http://schemas.microsoft.com/office/drawing/2014/main" id="{B344FCE2-9A5F-4C5C-A7AE-C25F32E96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4D275990-751A-4356-B03E-B2A8694D7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416E0-DD73-4B32-B176-49757E81F7A7}" type="datetimeFigureOut">
              <a:rPr lang="es-HN" smtClean="0"/>
              <a:t>27/11/2020</a:t>
            </a:fld>
            <a:endParaRPr lang="es-HN"/>
          </a:p>
        </p:txBody>
      </p:sp>
      <p:sp>
        <p:nvSpPr>
          <p:cNvPr id="5" name="Footer Placeholder 4">
            <a:extLst>
              <a:ext uri="{FF2B5EF4-FFF2-40B4-BE49-F238E27FC236}">
                <a16:creationId xmlns:a16="http://schemas.microsoft.com/office/drawing/2014/main" id="{738ACDE4-C4AC-4F65-8F22-751E765F6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Slide Number Placeholder 5">
            <a:extLst>
              <a:ext uri="{FF2B5EF4-FFF2-40B4-BE49-F238E27FC236}">
                <a16:creationId xmlns:a16="http://schemas.microsoft.com/office/drawing/2014/main" id="{9002866D-D74A-4234-86B9-D16A9E672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E2384-61A6-42F8-B5C8-6EF66E3BE89B}" type="slidenum">
              <a:rPr lang="es-HN" smtClean="0"/>
              <a:t>‹Nº›</a:t>
            </a:fld>
            <a:endParaRPr lang="es-HN"/>
          </a:p>
        </p:txBody>
      </p:sp>
    </p:spTree>
    <p:extLst>
      <p:ext uri="{BB962C8B-B14F-4D97-AF65-F5344CB8AC3E}">
        <p14:creationId xmlns:p14="http://schemas.microsoft.com/office/powerpoint/2010/main" val="1669439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reenurbandata.com/rutas-salud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orfeo-toolbox.org/SoftwareGuide/SoftwareGuideli5.html#XClevers1991-WDVI" TargetMode="External"/><Relationship Id="rId3" Type="http://schemas.openxmlformats.org/officeDocument/2006/relationships/hyperlink" Target="https://www.orfeo-toolbox.org/SoftwareGuide/SoftwareGuideli5.html#XBaret1989-TSAVI" TargetMode="External"/><Relationship Id="rId7" Type="http://schemas.openxmlformats.org/officeDocument/2006/relationships/hyperlink" Target="https://www.orfeo-toolbox.org/SoftwareGuide/SoftwareGuideli5.html#XClevers1988-WDVI" TargetMode="External"/><Relationship Id="rId2" Type="http://schemas.openxmlformats.org/officeDocument/2006/relationships/hyperlink" Target="https://www.orfeo-toolbox.org/SoftwareGuide/SoftwareGuideli5.html#XHuete1988-SAVI" TargetMode="External"/><Relationship Id="rId1" Type="http://schemas.openxmlformats.org/officeDocument/2006/relationships/slideLayout" Target="../slideLayouts/slideLayout2.xml"/><Relationship Id="rId6" Type="http://schemas.openxmlformats.org/officeDocument/2006/relationships/hyperlink" Target="https://www.orfeo-toolbox.org/SoftwareGuide/SoftwareGuideli5.html#XPinty1992-GEMI" TargetMode="External"/><Relationship Id="rId5" Type="http://schemas.openxmlformats.org/officeDocument/2006/relationships/hyperlink" Target="https://www.orfeo-toolbox.org/SoftwareGuide/SoftwareGuideli5.html#XQi1994-MSAVI" TargetMode="External"/><Relationship Id="rId10" Type="http://schemas.openxmlformats.org/officeDocument/2006/relationships/hyperlink" Target="https://www.orfeo-toolbox.org/SoftwareGuide/SoftwareGuideli5.html#XARVI" TargetMode="External"/><Relationship Id="rId4" Type="http://schemas.openxmlformats.org/officeDocument/2006/relationships/hyperlink" Target="https://www.orfeo-toolbox.org/SoftwareGuide/SoftwareGuideli5.html#XBaret1991-TSAVI" TargetMode="External"/><Relationship Id="rId9" Type="http://schemas.openxmlformats.org/officeDocument/2006/relationships/hyperlink" Target="https://www.orfeo-toolbox.org/SoftwareGuide/SoftwareGuideli5.html#XAV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rocessing.eos.com/workflow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9B4C6-3746-4EA3-B4C9-197B4CCF6895}"/>
              </a:ext>
            </a:extLst>
          </p:cNvPr>
          <p:cNvSpPr>
            <a:spLocks noGrp="1"/>
          </p:cNvSpPr>
          <p:nvPr>
            <p:ph type="title"/>
          </p:nvPr>
        </p:nvSpPr>
        <p:spPr/>
        <p:txBody>
          <a:bodyPr/>
          <a:lstStyle/>
          <a:p>
            <a:r>
              <a:rPr lang="en-US" dirty="0" err="1"/>
              <a:t>Herramienta</a:t>
            </a:r>
            <a:r>
              <a:rPr lang="en-US" dirty="0"/>
              <a:t> 1:</a:t>
            </a:r>
          </a:p>
        </p:txBody>
      </p:sp>
      <p:pic>
        <p:nvPicPr>
          <p:cNvPr id="4" name="Marcador de contenido 3">
            <a:extLst>
              <a:ext uri="{FF2B5EF4-FFF2-40B4-BE49-F238E27FC236}">
                <a16:creationId xmlns:a16="http://schemas.microsoft.com/office/drawing/2014/main" id="{65F8B96B-3A1C-4CE7-A5C0-4C173B04C232}"/>
              </a:ext>
            </a:extLst>
          </p:cNvPr>
          <p:cNvPicPr>
            <a:picLocks noGrp="1" noChangeAspect="1"/>
          </p:cNvPicPr>
          <p:nvPr>
            <p:ph idx="1"/>
          </p:nvPr>
        </p:nvPicPr>
        <p:blipFill>
          <a:blip r:embed="rId2"/>
          <a:stretch>
            <a:fillRect/>
          </a:stretch>
        </p:blipFill>
        <p:spPr>
          <a:xfrm>
            <a:off x="1179199" y="1690688"/>
            <a:ext cx="9643102" cy="4351338"/>
          </a:xfrm>
          <a:prstGeom prst="rect">
            <a:avLst/>
          </a:prstGeom>
        </p:spPr>
      </p:pic>
    </p:spTree>
    <p:extLst>
      <p:ext uri="{BB962C8B-B14F-4D97-AF65-F5344CB8AC3E}">
        <p14:creationId xmlns:p14="http://schemas.microsoft.com/office/powerpoint/2010/main" val="361979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a:solidFill>
            <a:srgbClr val="599DDB"/>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39093"/>
            <a:ext cx="748382" cy="276999"/>
          </a:xfrm>
          <a:prstGeom prst="rect">
            <a:avLst/>
          </a:prstGeom>
          <a:solidFill>
            <a:srgbClr val="C00000"/>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SRWI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3938954" y="3750784"/>
            <a:ext cx="6099716" cy="369332"/>
          </a:xfrm>
          <a:prstGeom prst="rect">
            <a:avLst/>
          </a:prstGeom>
          <a:noFill/>
        </p:spPr>
        <p:txBody>
          <a:bodyPr wrap="square">
            <a:spAutoFit/>
          </a:bodyPr>
          <a:lstStyle/>
          <a:p>
            <a:r>
              <a:rPr lang="es-CL" dirty="0"/>
              <a:t> </a:t>
            </a:r>
            <a:endParaRPr lang="en-US" dirty="0"/>
          </a:p>
        </p:txBody>
      </p:sp>
      <p:sp>
        <p:nvSpPr>
          <p:cNvPr id="2" name="CuadroTexto 1">
            <a:extLst>
              <a:ext uri="{FF2B5EF4-FFF2-40B4-BE49-F238E27FC236}">
                <a16:creationId xmlns:a16="http://schemas.microsoft.com/office/drawing/2014/main" id="{4B15B2F8-8175-40B1-920D-C36107E6CB58}"/>
              </a:ext>
            </a:extLst>
          </p:cNvPr>
          <p:cNvSpPr txBox="1"/>
          <p:nvPr/>
        </p:nvSpPr>
        <p:spPr>
          <a:xfrm>
            <a:off x="2523445" y="976182"/>
            <a:ext cx="2404603" cy="646331"/>
          </a:xfrm>
          <a:prstGeom prst="rect">
            <a:avLst/>
          </a:prstGeom>
          <a:noFill/>
        </p:spPr>
        <p:txBody>
          <a:bodyPr wrap="square" rtlCol="0">
            <a:spAutoFit/>
          </a:bodyPr>
          <a:lstStyle/>
          <a:p>
            <a:r>
              <a:rPr lang="es-CL" dirty="0"/>
              <a:t>Simple Ratio Water </a:t>
            </a:r>
            <a:r>
              <a:rPr lang="es-CL" dirty="0" err="1"/>
              <a:t>Index</a:t>
            </a:r>
            <a:endParaRPr lang="en-US" dirty="0"/>
          </a:p>
        </p:txBody>
      </p:sp>
      <p:pic>
        <p:nvPicPr>
          <p:cNvPr id="3" name="Imagen 2">
            <a:extLst>
              <a:ext uri="{FF2B5EF4-FFF2-40B4-BE49-F238E27FC236}">
                <a16:creationId xmlns:a16="http://schemas.microsoft.com/office/drawing/2014/main" id="{09660ACA-1E7F-437A-ADF0-1B05FA5CD762}"/>
              </a:ext>
            </a:extLst>
          </p:cNvPr>
          <p:cNvPicPr>
            <a:picLocks noChangeAspect="1"/>
          </p:cNvPicPr>
          <p:nvPr/>
        </p:nvPicPr>
        <p:blipFill>
          <a:blip r:embed="rId2"/>
          <a:stretch>
            <a:fillRect/>
          </a:stretch>
        </p:blipFill>
        <p:spPr>
          <a:xfrm>
            <a:off x="2338387" y="5193808"/>
            <a:ext cx="7515225" cy="314325"/>
          </a:xfrm>
          <a:prstGeom prst="rect">
            <a:avLst/>
          </a:prstGeom>
        </p:spPr>
      </p:pic>
      <p:pic>
        <p:nvPicPr>
          <p:cNvPr id="4" name="Imagen 3">
            <a:extLst>
              <a:ext uri="{FF2B5EF4-FFF2-40B4-BE49-F238E27FC236}">
                <a16:creationId xmlns:a16="http://schemas.microsoft.com/office/drawing/2014/main" id="{2D28C5E9-ED49-46B4-BDEE-A242D87AC6A9}"/>
              </a:ext>
            </a:extLst>
          </p:cNvPr>
          <p:cNvPicPr>
            <a:picLocks noChangeAspect="1"/>
          </p:cNvPicPr>
          <p:nvPr/>
        </p:nvPicPr>
        <p:blipFill>
          <a:blip r:embed="rId3"/>
          <a:stretch>
            <a:fillRect/>
          </a:stretch>
        </p:blipFill>
        <p:spPr>
          <a:xfrm>
            <a:off x="5303706" y="650820"/>
            <a:ext cx="6686550" cy="2676525"/>
          </a:xfrm>
          <a:prstGeom prst="rect">
            <a:avLst/>
          </a:prstGeom>
        </p:spPr>
      </p:pic>
    </p:spTree>
    <p:extLst>
      <p:ext uri="{BB962C8B-B14F-4D97-AF65-F5344CB8AC3E}">
        <p14:creationId xmlns:p14="http://schemas.microsoft.com/office/powerpoint/2010/main" val="130526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a:solidFill>
            <a:srgbClr val="5096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3909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SRWI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3938954" y="3750784"/>
            <a:ext cx="6099716" cy="369332"/>
          </a:xfrm>
          <a:prstGeom prst="rect">
            <a:avLst/>
          </a:prstGeom>
          <a:noFill/>
        </p:spPr>
        <p:txBody>
          <a:bodyPr wrap="square">
            <a:spAutoFit/>
          </a:bodyPr>
          <a:lstStyle/>
          <a:p>
            <a:r>
              <a:rPr lang="es-CL" dirty="0"/>
              <a:t> </a:t>
            </a:r>
            <a:endParaRPr lang="en-US" dirty="0"/>
          </a:p>
        </p:txBody>
      </p:sp>
      <p:sp>
        <p:nvSpPr>
          <p:cNvPr id="3" name="TextBox 93">
            <a:extLst>
              <a:ext uri="{FF2B5EF4-FFF2-40B4-BE49-F238E27FC236}">
                <a16:creationId xmlns:a16="http://schemas.microsoft.com/office/drawing/2014/main" id="{6B987584-770B-472A-BCF0-151083F3E053}"/>
              </a:ext>
            </a:extLst>
          </p:cNvPr>
          <p:cNvSpPr txBox="1"/>
          <p:nvPr/>
        </p:nvSpPr>
        <p:spPr>
          <a:xfrm>
            <a:off x="601353" y="4051875"/>
            <a:ext cx="748382" cy="276999"/>
          </a:xfrm>
          <a:prstGeom prst="rect">
            <a:avLst/>
          </a:prstGeom>
          <a:solidFill>
            <a:srgbClr val="5097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a:t>
            </a:r>
          </a:p>
        </p:txBody>
      </p:sp>
      <p:sp>
        <p:nvSpPr>
          <p:cNvPr id="22" name="CuadroTexto 21">
            <a:extLst>
              <a:ext uri="{FF2B5EF4-FFF2-40B4-BE49-F238E27FC236}">
                <a16:creationId xmlns:a16="http://schemas.microsoft.com/office/drawing/2014/main" id="{82818F49-97AD-4FF2-87F2-4E914F18FC15}"/>
              </a:ext>
            </a:extLst>
          </p:cNvPr>
          <p:cNvSpPr txBox="1"/>
          <p:nvPr/>
        </p:nvSpPr>
        <p:spPr>
          <a:xfrm>
            <a:off x="4213604" y="989224"/>
            <a:ext cx="6096000" cy="369332"/>
          </a:xfrm>
          <a:prstGeom prst="rect">
            <a:avLst/>
          </a:prstGeom>
          <a:noFill/>
        </p:spPr>
        <p:txBody>
          <a:bodyPr wrap="square">
            <a:spAutoFit/>
          </a:bodyPr>
          <a:lstStyle/>
          <a:p>
            <a:r>
              <a:rPr lang="en-US" dirty="0"/>
              <a:t>Moisture Stress Index (MSI).</a:t>
            </a:r>
          </a:p>
        </p:txBody>
      </p:sp>
      <p:sp>
        <p:nvSpPr>
          <p:cNvPr id="5" name="TextBox 93">
            <a:extLst>
              <a:ext uri="{FF2B5EF4-FFF2-40B4-BE49-F238E27FC236}">
                <a16:creationId xmlns:a16="http://schemas.microsoft.com/office/drawing/2014/main" id="{5A2AA8AC-3FE7-4532-840D-23855D1A6913}"/>
              </a:ext>
            </a:extLst>
          </p:cNvPr>
          <p:cNvSpPr txBox="1"/>
          <p:nvPr/>
        </p:nvSpPr>
        <p:spPr>
          <a:xfrm>
            <a:off x="601353" y="4474900"/>
            <a:ext cx="748382" cy="276999"/>
          </a:xfrm>
          <a:prstGeom prst="rect">
            <a:avLst/>
          </a:prstGeom>
          <a:solidFill>
            <a:srgbClr val="FF0000"/>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MSI</a:t>
            </a:r>
          </a:p>
        </p:txBody>
      </p:sp>
      <p:pic>
        <p:nvPicPr>
          <p:cNvPr id="7" name="Imagen 6">
            <a:extLst>
              <a:ext uri="{FF2B5EF4-FFF2-40B4-BE49-F238E27FC236}">
                <a16:creationId xmlns:a16="http://schemas.microsoft.com/office/drawing/2014/main" id="{873C2C2C-EF21-4BFF-A579-F81C362C735F}"/>
              </a:ext>
            </a:extLst>
          </p:cNvPr>
          <p:cNvPicPr>
            <a:picLocks noChangeAspect="1"/>
          </p:cNvPicPr>
          <p:nvPr/>
        </p:nvPicPr>
        <p:blipFill>
          <a:blip r:embed="rId2"/>
          <a:stretch>
            <a:fillRect/>
          </a:stretch>
        </p:blipFill>
        <p:spPr>
          <a:xfrm>
            <a:off x="2944720" y="2191734"/>
            <a:ext cx="6686550" cy="2676525"/>
          </a:xfrm>
          <a:prstGeom prst="rect">
            <a:avLst/>
          </a:prstGeom>
        </p:spPr>
      </p:pic>
    </p:spTree>
    <p:extLst>
      <p:ext uri="{BB962C8B-B14F-4D97-AF65-F5344CB8AC3E}">
        <p14:creationId xmlns:p14="http://schemas.microsoft.com/office/powerpoint/2010/main" val="223087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a:solidFill>
            <a:srgbClr val="5096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3909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SRWI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3938954" y="3750784"/>
            <a:ext cx="6099716" cy="369332"/>
          </a:xfrm>
          <a:prstGeom prst="rect">
            <a:avLst/>
          </a:prstGeom>
          <a:noFill/>
        </p:spPr>
        <p:txBody>
          <a:bodyPr wrap="square">
            <a:spAutoFit/>
          </a:bodyPr>
          <a:lstStyle/>
          <a:p>
            <a:r>
              <a:rPr lang="es-CL" dirty="0"/>
              <a:t> </a:t>
            </a:r>
            <a:endParaRPr lang="en-US" dirty="0"/>
          </a:p>
        </p:txBody>
      </p:sp>
      <p:sp>
        <p:nvSpPr>
          <p:cNvPr id="3" name="TextBox 93">
            <a:extLst>
              <a:ext uri="{FF2B5EF4-FFF2-40B4-BE49-F238E27FC236}">
                <a16:creationId xmlns:a16="http://schemas.microsoft.com/office/drawing/2014/main" id="{6B987584-770B-472A-BCF0-151083F3E053}"/>
              </a:ext>
            </a:extLst>
          </p:cNvPr>
          <p:cNvSpPr txBox="1"/>
          <p:nvPr/>
        </p:nvSpPr>
        <p:spPr>
          <a:xfrm>
            <a:off x="601353" y="4051875"/>
            <a:ext cx="748382" cy="276999"/>
          </a:xfrm>
          <a:prstGeom prst="rect">
            <a:avLst/>
          </a:prstGeom>
          <a:solidFill>
            <a:srgbClr val="5097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a:t>
            </a:r>
          </a:p>
        </p:txBody>
      </p:sp>
      <p:sp>
        <p:nvSpPr>
          <p:cNvPr id="5" name="TextBox 93">
            <a:extLst>
              <a:ext uri="{FF2B5EF4-FFF2-40B4-BE49-F238E27FC236}">
                <a16:creationId xmlns:a16="http://schemas.microsoft.com/office/drawing/2014/main" id="{5A2AA8AC-3FE7-4532-840D-23855D1A6913}"/>
              </a:ext>
            </a:extLst>
          </p:cNvPr>
          <p:cNvSpPr txBox="1"/>
          <p:nvPr/>
        </p:nvSpPr>
        <p:spPr>
          <a:xfrm>
            <a:off x="601353" y="4474900"/>
            <a:ext cx="748382" cy="276999"/>
          </a:xfrm>
          <a:prstGeom prst="rect">
            <a:avLst/>
          </a:prstGeom>
          <a:solidFill>
            <a:srgbClr val="5097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MSI</a:t>
            </a:r>
          </a:p>
        </p:txBody>
      </p:sp>
      <p:sp>
        <p:nvSpPr>
          <p:cNvPr id="25" name="CuadroTexto 24">
            <a:extLst>
              <a:ext uri="{FF2B5EF4-FFF2-40B4-BE49-F238E27FC236}">
                <a16:creationId xmlns:a16="http://schemas.microsoft.com/office/drawing/2014/main" id="{CA21201F-25D9-4EAA-BD66-1F332E6AC663}"/>
              </a:ext>
            </a:extLst>
          </p:cNvPr>
          <p:cNvSpPr txBox="1"/>
          <p:nvPr/>
        </p:nvSpPr>
        <p:spPr>
          <a:xfrm>
            <a:off x="3942670" y="355971"/>
            <a:ext cx="6096000" cy="369332"/>
          </a:xfrm>
          <a:prstGeom prst="rect">
            <a:avLst/>
          </a:prstGeom>
          <a:noFill/>
        </p:spPr>
        <p:txBody>
          <a:bodyPr wrap="square">
            <a:spAutoFit/>
          </a:bodyPr>
          <a:lstStyle/>
          <a:p>
            <a:r>
              <a:rPr lang="en-US" dirty="0"/>
              <a:t>Normalized Difference Moisture Index (NDMI). Es </a:t>
            </a:r>
            <a:r>
              <a:rPr lang="en-US" dirty="0" err="1"/>
              <a:t>igual</a:t>
            </a:r>
            <a:r>
              <a:rPr lang="en-US" dirty="0"/>
              <a:t> al NDWI</a:t>
            </a:r>
          </a:p>
        </p:txBody>
      </p:sp>
      <p:sp>
        <p:nvSpPr>
          <p:cNvPr id="4" name="TextBox 93">
            <a:extLst>
              <a:ext uri="{FF2B5EF4-FFF2-40B4-BE49-F238E27FC236}">
                <a16:creationId xmlns:a16="http://schemas.microsoft.com/office/drawing/2014/main" id="{70116AD2-70AF-4632-82C9-AB13633B7542}"/>
              </a:ext>
            </a:extLst>
          </p:cNvPr>
          <p:cNvSpPr txBox="1"/>
          <p:nvPr/>
        </p:nvSpPr>
        <p:spPr>
          <a:xfrm>
            <a:off x="601353" y="4897925"/>
            <a:ext cx="748382" cy="276999"/>
          </a:xfrm>
          <a:prstGeom prst="rect">
            <a:avLst/>
          </a:prstGeom>
          <a:solidFill>
            <a:srgbClr val="FF0000"/>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NDMI</a:t>
            </a:r>
          </a:p>
        </p:txBody>
      </p:sp>
      <p:pic>
        <p:nvPicPr>
          <p:cNvPr id="8" name="Imagen 7">
            <a:extLst>
              <a:ext uri="{FF2B5EF4-FFF2-40B4-BE49-F238E27FC236}">
                <a16:creationId xmlns:a16="http://schemas.microsoft.com/office/drawing/2014/main" id="{5D0F2502-F6E6-4772-BE9F-7F2F6CDC7F7E}"/>
              </a:ext>
            </a:extLst>
          </p:cNvPr>
          <p:cNvPicPr>
            <a:picLocks noChangeAspect="1"/>
          </p:cNvPicPr>
          <p:nvPr/>
        </p:nvPicPr>
        <p:blipFill>
          <a:blip r:embed="rId2"/>
          <a:stretch>
            <a:fillRect/>
          </a:stretch>
        </p:blipFill>
        <p:spPr>
          <a:xfrm>
            <a:off x="5022560" y="704168"/>
            <a:ext cx="6528344" cy="544029"/>
          </a:xfrm>
          <a:prstGeom prst="rect">
            <a:avLst/>
          </a:prstGeom>
        </p:spPr>
      </p:pic>
      <p:pic>
        <p:nvPicPr>
          <p:cNvPr id="9" name="Imagen 8">
            <a:extLst>
              <a:ext uri="{FF2B5EF4-FFF2-40B4-BE49-F238E27FC236}">
                <a16:creationId xmlns:a16="http://schemas.microsoft.com/office/drawing/2014/main" id="{8A0CC745-2845-4FE5-B7E7-25B629075758}"/>
              </a:ext>
            </a:extLst>
          </p:cNvPr>
          <p:cNvPicPr>
            <a:picLocks noChangeAspect="1"/>
          </p:cNvPicPr>
          <p:nvPr/>
        </p:nvPicPr>
        <p:blipFill>
          <a:blip r:embed="rId3"/>
          <a:stretch>
            <a:fillRect/>
          </a:stretch>
        </p:blipFill>
        <p:spPr>
          <a:xfrm>
            <a:off x="3059721" y="1327778"/>
            <a:ext cx="8858250" cy="4724400"/>
          </a:xfrm>
          <a:prstGeom prst="rect">
            <a:avLst/>
          </a:prstGeom>
        </p:spPr>
      </p:pic>
    </p:spTree>
    <p:extLst>
      <p:ext uri="{BB962C8B-B14F-4D97-AF65-F5344CB8AC3E}">
        <p14:creationId xmlns:p14="http://schemas.microsoft.com/office/powerpoint/2010/main" val="15892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64FA7FAC-AB94-428E-8654-CA499F448EE3}"/>
              </a:ext>
            </a:extLst>
          </p:cNvPr>
          <p:cNvSpPr txBox="1"/>
          <p:nvPr/>
        </p:nvSpPr>
        <p:spPr>
          <a:xfrm>
            <a:off x="4629310" y="804558"/>
            <a:ext cx="5092504" cy="738664"/>
          </a:xfrm>
          <a:prstGeom prst="rect">
            <a:avLst/>
          </a:prstGeom>
          <a:noFill/>
        </p:spPr>
        <p:txBody>
          <a:bodyPr wrap="square" rtlCol="0">
            <a:spAutoFit/>
          </a:bodyPr>
          <a:lstStyle/>
          <a:p>
            <a:r>
              <a:rPr lang="es-CL" sz="1400" dirty="0"/>
              <a:t> </a:t>
            </a:r>
            <a:r>
              <a:rPr lang="es-CL" sz="1400" b="1" dirty="0"/>
              <a:t>TVDI: Transformed </a:t>
            </a:r>
            <a:r>
              <a:rPr lang="es-CL" sz="1400" b="1" dirty="0" err="1"/>
              <a:t>difference</a:t>
            </a:r>
            <a:r>
              <a:rPr lang="es-CL" sz="1400" b="1" dirty="0"/>
              <a:t> </a:t>
            </a:r>
            <a:r>
              <a:rPr lang="es-CL" sz="1400" b="1" dirty="0" err="1"/>
              <a:t>vegetation</a:t>
            </a:r>
            <a:r>
              <a:rPr lang="es-CL" sz="1400" b="1" dirty="0"/>
              <a:t> </a:t>
            </a:r>
            <a:r>
              <a:rPr lang="es-CL" sz="1400" b="1" dirty="0" err="1"/>
              <a:t>index</a:t>
            </a:r>
            <a:endParaRPr lang="es-CL" sz="1400" b="1" dirty="0"/>
          </a:p>
          <a:p>
            <a:r>
              <a:rPr lang="es-CL" sz="1400" dirty="0"/>
              <a:t>déficit hídrico, se ha desarrollado para establecer el estado de la humedad (sequedad) del sistema suelo-planta.</a:t>
            </a:r>
            <a:endParaRPr lang="en-US" sz="1400" dirty="0"/>
          </a:p>
        </p:txBody>
      </p:sp>
      <p:sp>
        <p:nvSpPr>
          <p:cNvPr id="39" name="CuadroTexto 38">
            <a:extLst>
              <a:ext uri="{FF2B5EF4-FFF2-40B4-BE49-F238E27FC236}">
                <a16:creationId xmlns:a16="http://schemas.microsoft.com/office/drawing/2014/main" id="{B7F93096-F84D-494C-8316-619CB205E9AB}"/>
              </a:ext>
            </a:extLst>
          </p:cNvPr>
          <p:cNvSpPr txBox="1"/>
          <p:nvPr/>
        </p:nvSpPr>
        <p:spPr>
          <a:xfrm>
            <a:off x="4376637" y="1817267"/>
            <a:ext cx="6098058" cy="307777"/>
          </a:xfrm>
          <a:prstGeom prst="rect">
            <a:avLst/>
          </a:prstGeom>
          <a:noFill/>
        </p:spPr>
        <p:txBody>
          <a:bodyPr wrap="square">
            <a:spAutoFit/>
          </a:bodyPr>
          <a:lstStyle/>
          <a:p>
            <a:r>
              <a:rPr lang="en-US" sz="1400" b="1" dirty="0"/>
              <a:t>Temperature–Vegetation Dryness Index (TDVI).</a:t>
            </a:r>
          </a:p>
        </p:txBody>
      </p:sp>
      <p:pic>
        <p:nvPicPr>
          <p:cNvPr id="11" name="Imagen 10">
            <a:extLst>
              <a:ext uri="{FF2B5EF4-FFF2-40B4-BE49-F238E27FC236}">
                <a16:creationId xmlns:a16="http://schemas.microsoft.com/office/drawing/2014/main" id="{A5A2F2CB-8CBB-4E3B-B0DA-7385CE25801E}"/>
              </a:ext>
            </a:extLst>
          </p:cNvPr>
          <p:cNvPicPr>
            <a:picLocks noChangeAspect="1"/>
          </p:cNvPicPr>
          <p:nvPr/>
        </p:nvPicPr>
        <p:blipFill>
          <a:blip r:embed="rId2"/>
          <a:stretch>
            <a:fillRect/>
          </a:stretch>
        </p:blipFill>
        <p:spPr>
          <a:xfrm>
            <a:off x="4460937" y="2303490"/>
            <a:ext cx="5429250" cy="2733675"/>
          </a:xfrm>
          <a:prstGeom prst="rect">
            <a:avLst/>
          </a:prstGeom>
        </p:spPr>
      </p:pic>
      <p:sp>
        <p:nvSpPr>
          <p:cNvPr id="12" name="CuadroTexto 11">
            <a:extLst>
              <a:ext uri="{FF2B5EF4-FFF2-40B4-BE49-F238E27FC236}">
                <a16:creationId xmlns:a16="http://schemas.microsoft.com/office/drawing/2014/main" id="{F43A2444-EEE4-418E-9093-5A6D383ED5FB}"/>
              </a:ext>
            </a:extLst>
          </p:cNvPr>
          <p:cNvSpPr txBox="1"/>
          <p:nvPr/>
        </p:nvSpPr>
        <p:spPr>
          <a:xfrm>
            <a:off x="2491591" y="3670327"/>
            <a:ext cx="2137719" cy="1200329"/>
          </a:xfrm>
          <a:prstGeom prst="rect">
            <a:avLst/>
          </a:prstGeom>
          <a:noFill/>
        </p:spPr>
        <p:txBody>
          <a:bodyPr wrap="square" rtlCol="0">
            <a:spAutoFit/>
          </a:bodyPr>
          <a:lstStyle/>
          <a:p>
            <a:r>
              <a:rPr lang="es-CL" dirty="0"/>
              <a:t>Detección de cambio hídricos en el sistema agua suelo planta</a:t>
            </a:r>
            <a:endParaRPr lang="en-US" dirty="0"/>
          </a:p>
        </p:txBody>
      </p:sp>
    </p:spTree>
    <p:extLst>
      <p:ext uri="{BB962C8B-B14F-4D97-AF65-F5344CB8AC3E}">
        <p14:creationId xmlns:p14="http://schemas.microsoft.com/office/powerpoint/2010/main" val="306498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96003B57-C435-43CF-8C6F-C2E6A991FE57}"/>
              </a:ext>
            </a:extLst>
          </p:cNvPr>
          <p:cNvSpPr txBox="1"/>
          <p:nvPr/>
        </p:nvSpPr>
        <p:spPr>
          <a:xfrm>
            <a:off x="2277288" y="387234"/>
            <a:ext cx="7637423" cy="1600438"/>
          </a:xfrm>
          <a:prstGeom prst="rect">
            <a:avLst/>
          </a:prstGeom>
          <a:noFill/>
        </p:spPr>
        <p:txBody>
          <a:bodyPr wrap="square">
            <a:spAutoFit/>
          </a:bodyPr>
          <a:lstStyle/>
          <a:p>
            <a:r>
              <a:rPr lang="en-US" sz="1400" dirty="0"/>
              <a:t> Crop Water Stress Index (CWSI). Utilidad se </a:t>
            </a:r>
            <a:r>
              <a:rPr lang="en-US" sz="1400" dirty="0" err="1"/>
              <a:t>limita</a:t>
            </a:r>
            <a:r>
              <a:rPr lang="en-US" sz="1400" dirty="0"/>
              <a:t> a </a:t>
            </a:r>
            <a:r>
              <a:rPr lang="en-US" sz="1400" dirty="0" err="1"/>
              <a:t>cultivos</a:t>
            </a:r>
            <a:r>
              <a:rPr lang="en-US" sz="1400" dirty="0"/>
              <a:t> de coverture complete (sin </a:t>
            </a:r>
            <a:r>
              <a:rPr lang="en-US" sz="1400" dirty="0" err="1"/>
              <a:t>suelo</a:t>
            </a:r>
            <a:r>
              <a:rPr lang="en-US" sz="1400" dirty="0"/>
              <a:t> </a:t>
            </a:r>
            <a:r>
              <a:rPr lang="en-US" sz="1400" dirty="0" err="1"/>
              <a:t>desnudo</a:t>
            </a:r>
            <a:r>
              <a:rPr lang="en-US" sz="1400" dirty="0"/>
              <a:t>) </a:t>
            </a:r>
            <a:r>
              <a:rPr lang="es-CL" sz="1400" dirty="0"/>
              <a:t>se sustenta en la relación entre la diferencia de temperatura de la superficie observada y la del aire (</a:t>
            </a:r>
            <a:r>
              <a:rPr lang="es-CL" sz="1400" dirty="0" err="1"/>
              <a:t>Ts</a:t>
            </a:r>
            <a:r>
              <a:rPr lang="es-CL" sz="1400" dirty="0"/>
              <a:t>-Ta), y el déficit de presión de vapor (DPV).</a:t>
            </a:r>
          </a:p>
          <a:p>
            <a:r>
              <a:rPr lang="es-CL" sz="1400" dirty="0"/>
              <a:t>Las funciones lineales de pendiente negativa indican el límite de no estrés hídrico (CWSI=0) mientras que la función constante y=3 determina los puntos de nula transpiración (CWSI=1). El CWSI afirma o no la necesidad de riego en un cultivo específico. El uso de este índice se ha extendido en áreas bajo riego intensivo con la finalidad de estimar la productividad y el uso eficiente de agua de riego</a:t>
            </a:r>
            <a:endParaRPr lang="en-US" sz="1400" dirty="0"/>
          </a:p>
        </p:txBody>
      </p:sp>
      <p:pic>
        <p:nvPicPr>
          <p:cNvPr id="5" name="Imagen 4">
            <a:extLst>
              <a:ext uri="{FF2B5EF4-FFF2-40B4-BE49-F238E27FC236}">
                <a16:creationId xmlns:a16="http://schemas.microsoft.com/office/drawing/2014/main" id="{7024513C-C195-4F5A-A655-1BBF80E1A8C2}"/>
              </a:ext>
            </a:extLst>
          </p:cNvPr>
          <p:cNvPicPr>
            <a:picLocks noChangeAspect="1"/>
          </p:cNvPicPr>
          <p:nvPr/>
        </p:nvPicPr>
        <p:blipFill rotWithShape="1">
          <a:blip r:embed="rId2"/>
          <a:srcRect r="63836"/>
          <a:stretch/>
        </p:blipFill>
        <p:spPr>
          <a:xfrm>
            <a:off x="7670069" y="2006722"/>
            <a:ext cx="2628234" cy="752475"/>
          </a:xfrm>
          <a:prstGeom prst="rect">
            <a:avLst/>
          </a:prstGeom>
        </p:spPr>
      </p:pic>
      <p:sp>
        <p:nvSpPr>
          <p:cNvPr id="42" name="CuadroTexto 41">
            <a:extLst>
              <a:ext uri="{FF2B5EF4-FFF2-40B4-BE49-F238E27FC236}">
                <a16:creationId xmlns:a16="http://schemas.microsoft.com/office/drawing/2014/main" id="{4F72DB18-AA3D-48A1-A9AC-9C0B45EB8B1C}"/>
              </a:ext>
            </a:extLst>
          </p:cNvPr>
          <p:cNvSpPr txBox="1"/>
          <p:nvPr/>
        </p:nvSpPr>
        <p:spPr>
          <a:xfrm>
            <a:off x="1807698" y="3778075"/>
            <a:ext cx="6098058" cy="307777"/>
          </a:xfrm>
          <a:prstGeom prst="rect">
            <a:avLst/>
          </a:prstGeom>
          <a:noFill/>
        </p:spPr>
        <p:txBody>
          <a:bodyPr wrap="square">
            <a:spAutoFit/>
          </a:bodyPr>
          <a:lstStyle/>
          <a:p>
            <a:r>
              <a:rPr lang="en-US" sz="1400" dirty="0"/>
              <a:t>Water Deficit Index (WDI)</a:t>
            </a:r>
          </a:p>
        </p:txBody>
      </p:sp>
      <p:pic>
        <p:nvPicPr>
          <p:cNvPr id="9" name="Imagen 8">
            <a:extLst>
              <a:ext uri="{FF2B5EF4-FFF2-40B4-BE49-F238E27FC236}">
                <a16:creationId xmlns:a16="http://schemas.microsoft.com/office/drawing/2014/main" id="{550B20AC-8016-47A8-87DB-D112F4742A18}"/>
              </a:ext>
            </a:extLst>
          </p:cNvPr>
          <p:cNvPicPr>
            <a:picLocks noChangeAspect="1"/>
          </p:cNvPicPr>
          <p:nvPr/>
        </p:nvPicPr>
        <p:blipFill>
          <a:blip r:embed="rId3"/>
          <a:stretch>
            <a:fillRect/>
          </a:stretch>
        </p:blipFill>
        <p:spPr>
          <a:xfrm>
            <a:off x="4083907" y="3006550"/>
            <a:ext cx="7172325" cy="1543050"/>
          </a:xfrm>
          <a:prstGeom prst="rect">
            <a:avLst/>
          </a:prstGeom>
        </p:spPr>
      </p:pic>
      <p:sp>
        <p:nvSpPr>
          <p:cNvPr id="3" name="CuadroTexto 2">
            <a:extLst>
              <a:ext uri="{FF2B5EF4-FFF2-40B4-BE49-F238E27FC236}">
                <a16:creationId xmlns:a16="http://schemas.microsoft.com/office/drawing/2014/main" id="{1D298821-E990-4FF6-9D95-F4D0953F8204}"/>
              </a:ext>
            </a:extLst>
          </p:cNvPr>
          <p:cNvSpPr txBox="1"/>
          <p:nvPr/>
        </p:nvSpPr>
        <p:spPr>
          <a:xfrm>
            <a:off x="581046" y="4640809"/>
            <a:ext cx="2137719" cy="1754326"/>
          </a:xfrm>
          <a:prstGeom prst="rect">
            <a:avLst/>
          </a:prstGeom>
          <a:noFill/>
        </p:spPr>
        <p:txBody>
          <a:bodyPr wrap="square" rtlCol="0">
            <a:spAutoFit/>
          </a:bodyPr>
          <a:lstStyle/>
          <a:p>
            <a:r>
              <a:rPr lang="es-CL" dirty="0"/>
              <a:t>Detección de cambio hídricos en el sistema agua suelo planta. CWSI solo en cultivos de total cobertura</a:t>
            </a:r>
            <a:endParaRPr lang="en-US" dirty="0"/>
          </a:p>
        </p:txBody>
      </p:sp>
    </p:spTree>
    <p:extLst>
      <p:ext uri="{BB962C8B-B14F-4D97-AF65-F5344CB8AC3E}">
        <p14:creationId xmlns:p14="http://schemas.microsoft.com/office/powerpoint/2010/main" val="137861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589AF-FFA7-4C78-BEFD-449EBE4BAF00}"/>
              </a:ext>
            </a:extLst>
          </p:cNvPr>
          <p:cNvSpPr>
            <a:spLocks noGrp="1"/>
          </p:cNvSpPr>
          <p:nvPr>
            <p:ph type="title"/>
          </p:nvPr>
        </p:nvSpPr>
        <p:spPr/>
        <p:txBody>
          <a:bodyPr/>
          <a:lstStyle/>
          <a:p>
            <a:endParaRPr lang="en-US"/>
          </a:p>
        </p:txBody>
      </p:sp>
      <p:sp>
        <p:nvSpPr>
          <p:cNvPr id="4" name="TextBox 30">
            <a:extLst>
              <a:ext uri="{FF2B5EF4-FFF2-40B4-BE49-F238E27FC236}">
                <a16:creationId xmlns:a16="http://schemas.microsoft.com/office/drawing/2014/main" id="{E747DA7C-C7A5-4CE3-9B50-2D16E3DFFAE9}"/>
              </a:ext>
            </a:extLst>
          </p:cNvPr>
          <p:cNvSpPr txBox="1"/>
          <p:nvPr/>
        </p:nvSpPr>
        <p:spPr>
          <a:xfrm>
            <a:off x="1284311" y="258066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Suelo</a:t>
            </a:r>
            <a:endParaRPr lang="es-HN" sz="1400" dirty="0"/>
          </a:p>
        </p:txBody>
      </p:sp>
      <p:cxnSp>
        <p:nvCxnSpPr>
          <p:cNvPr id="5" name="Connector: Elbow 32">
            <a:extLst>
              <a:ext uri="{FF2B5EF4-FFF2-40B4-BE49-F238E27FC236}">
                <a16:creationId xmlns:a16="http://schemas.microsoft.com/office/drawing/2014/main" id="{B445A26D-C7C5-471A-80BF-B933923CBB04}"/>
              </a:ext>
            </a:extLst>
          </p:cNvPr>
          <p:cNvCxnSpPr>
            <a:cxnSpLocks/>
            <a:endCxn id="4" idx="0"/>
          </p:cNvCxnSpPr>
          <p:nvPr/>
        </p:nvCxnSpPr>
        <p:spPr>
          <a:xfrm>
            <a:off x="254898" y="2382954"/>
            <a:ext cx="1925557" cy="19770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 name="TextBox 102">
            <a:extLst>
              <a:ext uri="{FF2B5EF4-FFF2-40B4-BE49-F238E27FC236}">
                <a16:creationId xmlns:a16="http://schemas.microsoft.com/office/drawing/2014/main" id="{D323D151-2C85-4CE8-8DF0-C81B9ACED7A1}"/>
              </a:ext>
            </a:extLst>
          </p:cNvPr>
          <p:cNvSpPr txBox="1"/>
          <p:nvPr/>
        </p:nvSpPr>
        <p:spPr>
          <a:xfrm>
            <a:off x="1550378" y="321085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RI</a:t>
            </a:r>
          </a:p>
        </p:txBody>
      </p:sp>
      <p:sp>
        <p:nvSpPr>
          <p:cNvPr id="7" name="TextBox 104">
            <a:extLst>
              <a:ext uri="{FF2B5EF4-FFF2-40B4-BE49-F238E27FC236}">
                <a16:creationId xmlns:a16="http://schemas.microsoft.com/office/drawing/2014/main" id="{2FE68DC2-553A-454C-854E-9E26D8243ABD}"/>
              </a:ext>
            </a:extLst>
          </p:cNvPr>
          <p:cNvSpPr txBox="1"/>
          <p:nvPr/>
        </p:nvSpPr>
        <p:spPr>
          <a:xfrm>
            <a:off x="1550378" y="357337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CI</a:t>
            </a:r>
          </a:p>
        </p:txBody>
      </p:sp>
      <p:sp>
        <p:nvSpPr>
          <p:cNvPr id="8" name="TextBox 106">
            <a:extLst>
              <a:ext uri="{FF2B5EF4-FFF2-40B4-BE49-F238E27FC236}">
                <a16:creationId xmlns:a16="http://schemas.microsoft.com/office/drawing/2014/main" id="{79461CC5-F200-4CF6-8E27-AD4E185B9155}"/>
              </a:ext>
            </a:extLst>
          </p:cNvPr>
          <p:cNvSpPr txBox="1"/>
          <p:nvPr/>
        </p:nvSpPr>
        <p:spPr>
          <a:xfrm>
            <a:off x="1550378" y="39358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a:t>
            </a:r>
          </a:p>
        </p:txBody>
      </p:sp>
      <p:sp>
        <p:nvSpPr>
          <p:cNvPr id="9" name="TextBox 108">
            <a:extLst>
              <a:ext uri="{FF2B5EF4-FFF2-40B4-BE49-F238E27FC236}">
                <a16:creationId xmlns:a16="http://schemas.microsoft.com/office/drawing/2014/main" id="{D2140FA4-E7A0-4184-B68E-5945216B2B4F}"/>
              </a:ext>
            </a:extLst>
          </p:cNvPr>
          <p:cNvSpPr txBox="1"/>
          <p:nvPr/>
        </p:nvSpPr>
        <p:spPr>
          <a:xfrm>
            <a:off x="1550378" y="429841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BI2</a:t>
            </a:r>
          </a:p>
        </p:txBody>
      </p:sp>
      <p:cxnSp>
        <p:nvCxnSpPr>
          <p:cNvPr id="10" name="Straight Connector 110">
            <a:extLst>
              <a:ext uri="{FF2B5EF4-FFF2-40B4-BE49-F238E27FC236}">
                <a16:creationId xmlns:a16="http://schemas.microsoft.com/office/drawing/2014/main" id="{103478A9-6A67-4591-A82B-FAD6AF6A3C03}"/>
              </a:ext>
            </a:extLst>
          </p:cNvPr>
          <p:cNvCxnSpPr/>
          <p:nvPr/>
        </p:nvCxnSpPr>
        <p:spPr>
          <a:xfrm>
            <a:off x="1284311" y="2888437"/>
            <a:ext cx="0" cy="156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11">
            <a:extLst>
              <a:ext uri="{FF2B5EF4-FFF2-40B4-BE49-F238E27FC236}">
                <a16:creationId xmlns:a16="http://schemas.microsoft.com/office/drawing/2014/main" id="{0D29915B-3700-48BA-86C6-E984D45D1418}"/>
              </a:ext>
            </a:extLst>
          </p:cNvPr>
          <p:cNvCxnSpPr>
            <a:cxnSpLocks/>
          </p:cNvCxnSpPr>
          <p:nvPr/>
        </p:nvCxnSpPr>
        <p:spPr>
          <a:xfrm flipH="1" flipV="1">
            <a:off x="1318056" y="33266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2">
            <a:extLst>
              <a:ext uri="{FF2B5EF4-FFF2-40B4-BE49-F238E27FC236}">
                <a16:creationId xmlns:a16="http://schemas.microsoft.com/office/drawing/2014/main" id="{D5680C68-E9EA-4EE8-AC28-4893B5090A92}"/>
              </a:ext>
            </a:extLst>
          </p:cNvPr>
          <p:cNvCxnSpPr>
            <a:cxnSpLocks/>
          </p:cNvCxnSpPr>
          <p:nvPr/>
        </p:nvCxnSpPr>
        <p:spPr>
          <a:xfrm flipH="1" flipV="1">
            <a:off x="1318055" y="368523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13">
            <a:extLst>
              <a:ext uri="{FF2B5EF4-FFF2-40B4-BE49-F238E27FC236}">
                <a16:creationId xmlns:a16="http://schemas.microsoft.com/office/drawing/2014/main" id="{FC970E14-EC61-4F7B-98C4-1BD51D1F91A6}"/>
              </a:ext>
            </a:extLst>
          </p:cNvPr>
          <p:cNvCxnSpPr>
            <a:cxnSpLocks/>
          </p:cNvCxnSpPr>
          <p:nvPr/>
        </p:nvCxnSpPr>
        <p:spPr>
          <a:xfrm flipH="1" flipV="1">
            <a:off x="1318054" y="405164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14">
            <a:extLst>
              <a:ext uri="{FF2B5EF4-FFF2-40B4-BE49-F238E27FC236}">
                <a16:creationId xmlns:a16="http://schemas.microsoft.com/office/drawing/2014/main" id="{1F093EE8-7BD5-45CD-873A-016CC8CFABE1}"/>
              </a:ext>
            </a:extLst>
          </p:cNvPr>
          <p:cNvCxnSpPr>
            <a:cxnSpLocks/>
          </p:cNvCxnSpPr>
          <p:nvPr/>
        </p:nvCxnSpPr>
        <p:spPr>
          <a:xfrm flipH="1" flipV="1">
            <a:off x="1318053" y="4426950"/>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D224357-94EB-4B3C-9421-5F6DABC0FCF3}"/>
              </a:ext>
            </a:extLst>
          </p:cNvPr>
          <p:cNvSpPr txBox="1"/>
          <p:nvPr/>
        </p:nvSpPr>
        <p:spPr>
          <a:xfrm>
            <a:off x="3882687" y="2968283"/>
            <a:ext cx="2672857" cy="1200329"/>
          </a:xfrm>
          <a:prstGeom prst="rect">
            <a:avLst/>
          </a:prstGeom>
          <a:noFill/>
        </p:spPr>
        <p:txBody>
          <a:bodyPr wrap="square" rtlCol="0">
            <a:spAutoFit/>
          </a:bodyPr>
          <a:lstStyle/>
          <a:p>
            <a:r>
              <a:rPr lang="es-CL" dirty="0"/>
              <a:t>IR: </a:t>
            </a:r>
            <a:r>
              <a:rPr lang="es-CL" dirty="0" err="1"/>
              <a:t>redness</a:t>
            </a:r>
            <a:r>
              <a:rPr lang="es-CL" dirty="0"/>
              <a:t> </a:t>
            </a:r>
            <a:r>
              <a:rPr lang="es-CL" dirty="0" err="1"/>
              <a:t>Index</a:t>
            </a:r>
            <a:endParaRPr lang="es-CL" dirty="0"/>
          </a:p>
          <a:p>
            <a:r>
              <a:rPr lang="es-CL" dirty="0"/>
              <a:t>IC: Color </a:t>
            </a:r>
            <a:r>
              <a:rPr lang="es-CL" dirty="0" err="1"/>
              <a:t>Index</a:t>
            </a:r>
            <a:endParaRPr lang="es-CL" dirty="0"/>
          </a:p>
          <a:p>
            <a:r>
              <a:rPr lang="es-CL" dirty="0"/>
              <a:t>IB </a:t>
            </a:r>
            <a:r>
              <a:rPr lang="es-CL" dirty="0" err="1"/>
              <a:t>Brilliance</a:t>
            </a:r>
            <a:r>
              <a:rPr lang="es-CL" dirty="0"/>
              <a:t> </a:t>
            </a:r>
            <a:r>
              <a:rPr lang="es-CL" dirty="0" err="1"/>
              <a:t>Indext</a:t>
            </a:r>
            <a:endParaRPr lang="es-CL" dirty="0"/>
          </a:p>
          <a:p>
            <a:r>
              <a:rPr lang="es-CL" dirty="0"/>
              <a:t>IB2 </a:t>
            </a:r>
            <a:r>
              <a:rPr lang="es-CL" dirty="0" err="1"/>
              <a:t>Brilliance</a:t>
            </a:r>
            <a:r>
              <a:rPr lang="es-CL" dirty="0"/>
              <a:t> </a:t>
            </a:r>
            <a:r>
              <a:rPr lang="es-CL" dirty="0" err="1"/>
              <a:t>index</a:t>
            </a:r>
            <a:endParaRPr lang="en-US" dirty="0"/>
          </a:p>
        </p:txBody>
      </p:sp>
    </p:spTree>
    <p:extLst>
      <p:ext uri="{BB962C8B-B14F-4D97-AF65-F5344CB8AC3E}">
        <p14:creationId xmlns:p14="http://schemas.microsoft.com/office/powerpoint/2010/main" val="215701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FFF92-75EE-4773-A14D-E6C598545C3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4791E4E-FCFE-4F58-BEFD-D60BBEDFF99D}"/>
              </a:ext>
            </a:extLst>
          </p:cNvPr>
          <p:cNvSpPr>
            <a:spLocks noGrp="1"/>
          </p:cNvSpPr>
          <p:nvPr>
            <p:ph idx="1"/>
          </p:nvPr>
        </p:nvSpPr>
        <p:spPr>
          <a:xfrm>
            <a:off x="6838950" y="1825625"/>
            <a:ext cx="4514850" cy="4351338"/>
          </a:xfrm>
        </p:spPr>
        <p:txBody>
          <a:bodyPr/>
          <a:lstStyle/>
          <a:p>
            <a:r>
              <a:rPr lang="es-ES" b="0" i="0" dirty="0">
                <a:solidFill>
                  <a:srgbClr val="3A3A3A"/>
                </a:solidFill>
                <a:effectLst/>
                <a:latin typeface="Roboto"/>
              </a:rPr>
              <a:t>Índice de Vegetación de la Diferencia Normalizada Verde (GNDVI) </a:t>
            </a:r>
            <a:endParaRPr lang="es-CL" dirty="0"/>
          </a:p>
        </p:txBody>
      </p:sp>
      <p:sp>
        <p:nvSpPr>
          <p:cNvPr id="4" name="TextBox 12">
            <a:extLst>
              <a:ext uri="{FF2B5EF4-FFF2-40B4-BE49-F238E27FC236}">
                <a16:creationId xmlns:a16="http://schemas.microsoft.com/office/drawing/2014/main" id="{203B0990-7DA6-4E10-AE7D-980D61122406}"/>
              </a:ext>
            </a:extLst>
          </p:cNvPr>
          <p:cNvSpPr txBox="1"/>
          <p:nvPr/>
        </p:nvSpPr>
        <p:spPr>
          <a:xfrm>
            <a:off x="1032569" y="992917"/>
            <a:ext cx="137609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Vegetación</a:t>
            </a:r>
            <a:endParaRPr lang="es-HN" sz="1400" dirty="0"/>
          </a:p>
        </p:txBody>
      </p:sp>
      <p:cxnSp>
        <p:nvCxnSpPr>
          <p:cNvPr id="5" name="Straight Connector 35">
            <a:extLst>
              <a:ext uri="{FF2B5EF4-FFF2-40B4-BE49-F238E27FC236}">
                <a16:creationId xmlns:a16="http://schemas.microsoft.com/office/drawing/2014/main" id="{DC03CC9D-AFB0-4D3D-882F-A014948BF513}"/>
              </a:ext>
            </a:extLst>
          </p:cNvPr>
          <p:cNvCxnSpPr>
            <a:cxnSpLocks/>
          </p:cNvCxnSpPr>
          <p:nvPr/>
        </p:nvCxnSpPr>
        <p:spPr>
          <a:xfrm>
            <a:off x="1032568" y="1300692"/>
            <a:ext cx="0" cy="4820446"/>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37">
            <a:extLst>
              <a:ext uri="{FF2B5EF4-FFF2-40B4-BE49-F238E27FC236}">
                <a16:creationId xmlns:a16="http://schemas.microsoft.com/office/drawing/2014/main" id="{FC52C540-50A5-42FF-B7AB-4756327B4033}"/>
              </a:ext>
            </a:extLst>
          </p:cNvPr>
          <p:cNvSpPr txBox="1"/>
          <p:nvPr/>
        </p:nvSpPr>
        <p:spPr>
          <a:xfrm>
            <a:off x="1180329" y="162311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NDVI</a:t>
            </a:r>
          </a:p>
        </p:txBody>
      </p:sp>
      <p:sp>
        <p:nvSpPr>
          <p:cNvPr id="7" name="TextBox 39">
            <a:extLst>
              <a:ext uri="{FF2B5EF4-FFF2-40B4-BE49-F238E27FC236}">
                <a16:creationId xmlns:a16="http://schemas.microsoft.com/office/drawing/2014/main" id="{B095D6E4-A3E0-4F8D-9A7F-E7313D29E291}"/>
              </a:ext>
            </a:extLst>
          </p:cNvPr>
          <p:cNvSpPr txBox="1"/>
          <p:nvPr/>
        </p:nvSpPr>
        <p:spPr>
          <a:xfrm>
            <a:off x="1180329" y="198563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GNDVI</a:t>
            </a:r>
          </a:p>
        </p:txBody>
      </p:sp>
      <p:sp>
        <p:nvSpPr>
          <p:cNvPr id="8" name="TextBox 41">
            <a:extLst>
              <a:ext uri="{FF2B5EF4-FFF2-40B4-BE49-F238E27FC236}">
                <a16:creationId xmlns:a16="http://schemas.microsoft.com/office/drawing/2014/main" id="{58B95368-145D-4D78-8142-8E00B47298AA}"/>
              </a:ext>
            </a:extLst>
          </p:cNvPr>
          <p:cNvSpPr txBox="1"/>
          <p:nvPr/>
        </p:nvSpPr>
        <p:spPr>
          <a:xfrm>
            <a:off x="1180329" y="234815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TNDVI</a:t>
            </a:r>
          </a:p>
        </p:txBody>
      </p:sp>
      <p:sp>
        <p:nvSpPr>
          <p:cNvPr id="9" name="TextBox 43">
            <a:extLst>
              <a:ext uri="{FF2B5EF4-FFF2-40B4-BE49-F238E27FC236}">
                <a16:creationId xmlns:a16="http://schemas.microsoft.com/office/drawing/2014/main" id="{AD151DB5-3AD2-416A-944C-3E01599CEE54}"/>
              </a:ext>
            </a:extLst>
          </p:cNvPr>
          <p:cNvSpPr txBox="1"/>
          <p:nvPr/>
        </p:nvSpPr>
        <p:spPr>
          <a:xfrm>
            <a:off x="1180329" y="271067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RVI</a:t>
            </a:r>
          </a:p>
        </p:txBody>
      </p:sp>
      <p:sp>
        <p:nvSpPr>
          <p:cNvPr id="10" name="TextBox 45">
            <a:extLst>
              <a:ext uri="{FF2B5EF4-FFF2-40B4-BE49-F238E27FC236}">
                <a16:creationId xmlns:a16="http://schemas.microsoft.com/office/drawing/2014/main" id="{A1D15F8E-B226-4DC4-9B30-2989F50B683D}"/>
              </a:ext>
            </a:extLst>
          </p:cNvPr>
          <p:cNvSpPr txBox="1"/>
          <p:nvPr/>
        </p:nvSpPr>
        <p:spPr>
          <a:xfrm>
            <a:off x="1180329" y="307319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SAVI</a:t>
            </a:r>
          </a:p>
        </p:txBody>
      </p:sp>
      <p:sp>
        <p:nvSpPr>
          <p:cNvPr id="11" name="TextBox 47">
            <a:extLst>
              <a:ext uri="{FF2B5EF4-FFF2-40B4-BE49-F238E27FC236}">
                <a16:creationId xmlns:a16="http://schemas.microsoft.com/office/drawing/2014/main" id="{D0DCEEA2-52E9-4E63-861E-1DFE8B3BA17C}"/>
              </a:ext>
            </a:extLst>
          </p:cNvPr>
          <p:cNvSpPr txBox="1"/>
          <p:nvPr/>
        </p:nvSpPr>
        <p:spPr>
          <a:xfrm>
            <a:off x="1180329" y="343572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TSAVI</a:t>
            </a:r>
          </a:p>
        </p:txBody>
      </p:sp>
      <p:sp>
        <p:nvSpPr>
          <p:cNvPr id="12" name="TextBox 49">
            <a:extLst>
              <a:ext uri="{FF2B5EF4-FFF2-40B4-BE49-F238E27FC236}">
                <a16:creationId xmlns:a16="http://schemas.microsoft.com/office/drawing/2014/main" id="{591A1324-D209-4BA8-B646-352553D2E867}"/>
              </a:ext>
            </a:extLst>
          </p:cNvPr>
          <p:cNvSpPr txBox="1"/>
          <p:nvPr/>
        </p:nvSpPr>
        <p:spPr>
          <a:xfrm>
            <a:off x="1180329" y="379824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MSAVI2</a:t>
            </a:r>
          </a:p>
        </p:txBody>
      </p:sp>
      <p:sp>
        <p:nvSpPr>
          <p:cNvPr id="13" name="TextBox 51">
            <a:extLst>
              <a:ext uri="{FF2B5EF4-FFF2-40B4-BE49-F238E27FC236}">
                <a16:creationId xmlns:a16="http://schemas.microsoft.com/office/drawing/2014/main" id="{D7E03418-EF24-44CC-823B-9EC574699BC2}"/>
              </a:ext>
            </a:extLst>
          </p:cNvPr>
          <p:cNvSpPr txBox="1"/>
          <p:nvPr/>
        </p:nvSpPr>
        <p:spPr>
          <a:xfrm>
            <a:off x="1180329" y="416076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GEMI</a:t>
            </a:r>
          </a:p>
        </p:txBody>
      </p:sp>
      <p:sp>
        <p:nvSpPr>
          <p:cNvPr id="14" name="TextBox 53">
            <a:extLst>
              <a:ext uri="{FF2B5EF4-FFF2-40B4-BE49-F238E27FC236}">
                <a16:creationId xmlns:a16="http://schemas.microsoft.com/office/drawing/2014/main" id="{13F58F75-7E12-477C-838C-4E53DE3BE7D6}"/>
              </a:ext>
            </a:extLst>
          </p:cNvPr>
          <p:cNvSpPr txBox="1"/>
          <p:nvPr/>
        </p:nvSpPr>
        <p:spPr>
          <a:xfrm>
            <a:off x="1180329" y="452328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IPVI</a:t>
            </a:r>
          </a:p>
        </p:txBody>
      </p:sp>
      <p:sp>
        <p:nvSpPr>
          <p:cNvPr id="15" name="TextBox 55">
            <a:extLst>
              <a:ext uri="{FF2B5EF4-FFF2-40B4-BE49-F238E27FC236}">
                <a16:creationId xmlns:a16="http://schemas.microsoft.com/office/drawing/2014/main" id="{A2EBD0F3-5FFD-40D6-A163-ABDC57BCA046}"/>
              </a:ext>
            </a:extLst>
          </p:cNvPr>
          <p:cNvSpPr txBox="1"/>
          <p:nvPr/>
        </p:nvSpPr>
        <p:spPr>
          <a:xfrm>
            <a:off x="1180329" y="488580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EVI</a:t>
            </a:r>
          </a:p>
        </p:txBody>
      </p:sp>
      <p:sp>
        <p:nvSpPr>
          <p:cNvPr id="16" name="TextBox 57">
            <a:extLst>
              <a:ext uri="{FF2B5EF4-FFF2-40B4-BE49-F238E27FC236}">
                <a16:creationId xmlns:a16="http://schemas.microsoft.com/office/drawing/2014/main" id="{433BBE1A-3E35-4175-9BB7-2EEC4142E7AD}"/>
              </a:ext>
            </a:extLst>
          </p:cNvPr>
          <p:cNvSpPr txBox="1"/>
          <p:nvPr/>
        </p:nvSpPr>
        <p:spPr>
          <a:xfrm>
            <a:off x="1180329" y="525141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LAI</a:t>
            </a:r>
          </a:p>
        </p:txBody>
      </p:sp>
      <p:sp>
        <p:nvSpPr>
          <p:cNvPr id="17" name="TextBox 59">
            <a:extLst>
              <a:ext uri="{FF2B5EF4-FFF2-40B4-BE49-F238E27FC236}">
                <a16:creationId xmlns:a16="http://schemas.microsoft.com/office/drawing/2014/main" id="{3838A53E-BD1E-4CA8-8E57-4C80CBFE3644}"/>
              </a:ext>
            </a:extLst>
          </p:cNvPr>
          <p:cNvSpPr txBox="1"/>
          <p:nvPr/>
        </p:nvSpPr>
        <p:spPr>
          <a:xfrm>
            <a:off x="1180329" y="561702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a:t>
            </a:r>
          </a:p>
        </p:txBody>
      </p:sp>
      <p:sp>
        <p:nvSpPr>
          <p:cNvPr id="18" name="TextBox 61">
            <a:extLst>
              <a:ext uri="{FF2B5EF4-FFF2-40B4-BE49-F238E27FC236}">
                <a16:creationId xmlns:a16="http://schemas.microsoft.com/office/drawing/2014/main" id="{166122B5-7CD8-48E3-ADE1-F308363065E8}"/>
              </a:ext>
            </a:extLst>
          </p:cNvPr>
          <p:cNvSpPr txBox="1"/>
          <p:nvPr/>
        </p:nvSpPr>
        <p:spPr>
          <a:xfrm>
            <a:off x="1180329" y="598263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DVI</a:t>
            </a:r>
          </a:p>
        </p:txBody>
      </p:sp>
      <p:cxnSp>
        <p:nvCxnSpPr>
          <p:cNvPr id="19" name="Straight Connector 64">
            <a:extLst>
              <a:ext uri="{FF2B5EF4-FFF2-40B4-BE49-F238E27FC236}">
                <a16:creationId xmlns:a16="http://schemas.microsoft.com/office/drawing/2014/main" id="{3A95E7B8-0FF7-4FF6-91C6-1059D7AF5A11}"/>
              </a:ext>
            </a:extLst>
          </p:cNvPr>
          <p:cNvCxnSpPr>
            <a:cxnSpLocks/>
            <a:stCxn id="6" idx="1"/>
          </p:cNvCxnSpPr>
          <p:nvPr/>
        </p:nvCxnSpPr>
        <p:spPr>
          <a:xfrm flipH="1" flipV="1">
            <a:off x="1032568" y="176161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66">
            <a:extLst>
              <a:ext uri="{FF2B5EF4-FFF2-40B4-BE49-F238E27FC236}">
                <a16:creationId xmlns:a16="http://schemas.microsoft.com/office/drawing/2014/main" id="{473A253A-0916-45EA-B57B-B6E018671ABC}"/>
              </a:ext>
            </a:extLst>
          </p:cNvPr>
          <p:cNvCxnSpPr>
            <a:cxnSpLocks/>
          </p:cNvCxnSpPr>
          <p:nvPr/>
        </p:nvCxnSpPr>
        <p:spPr>
          <a:xfrm flipH="1" flipV="1">
            <a:off x="1032567" y="212024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67">
            <a:extLst>
              <a:ext uri="{FF2B5EF4-FFF2-40B4-BE49-F238E27FC236}">
                <a16:creationId xmlns:a16="http://schemas.microsoft.com/office/drawing/2014/main" id="{9184C077-491E-4771-A85D-AB50AC8789AB}"/>
              </a:ext>
            </a:extLst>
          </p:cNvPr>
          <p:cNvCxnSpPr>
            <a:cxnSpLocks/>
          </p:cNvCxnSpPr>
          <p:nvPr/>
        </p:nvCxnSpPr>
        <p:spPr>
          <a:xfrm flipH="1" flipV="1">
            <a:off x="1032566" y="248665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68">
            <a:extLst>
              <a:ext uri="{FF2B5EF4-FFF2-40B4-BE49-F238E27FC236}">
                <a16:creationId xmlns:a16="http://schemas.microsoft.com/office/drawing/2014/main" id="{D68842E7-B9B0-401E-A946-7724DE52A219}"/>
              </a:ext>
            </a:extLst>
          </p:cNvPr>
          <p:cNvCxnSpPr>
            <a:cxnSpLocks/>
          </p:cNvCxnSpPr>
          <p:nvPr/>
        </p:nvCxnSpPr>
        <p:spPr>
          <a:xfrm flipH="1" flipV="1">
            <a:off x="1032565" y="28619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69">
            <a:extLst>
              <a:ext uri="{FF2B5EF4-FFF2-40B4-BE49-F238E27FC236}">
                <a16:creationId xmlns:a16="http://schemas.microsoft.com/office/drawing/2014/main" id="{4F4D4175-33AB-47F1-A9B0-8255BA780639}"/>
              </a:ext>
            </a:extLst>
          </p:cNvPr>
          <p:cNvCxnSpPr>
            <a:cxnSpLocks/>
          </p:cNvCxnSpPr>
          <p:nvPr/>
        </p:nvCxnSpPr>
        <p:spPr>
          <a:xfrm flipH="1" flipV="1">
            <a:off x="1032564" y="321052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70">
            <a:extLst>
              <a:ext uri="{FF2B5EF4-FFF2-40B4-BE49-F238E27FC236}">
                <a16:creationId xmlns:a16="http://schemas.microsoft.com/office/drawing/2014/main" id="{4CC372F4-E18B-44AC-B839-BB5C2DD620FE}"/>
              </a:ext>
            </a:extLst>
          </p:cNvPr>
          <p:cNvCxnSpPr>
            <a:cxnSpLocks/>
          </p:cNvCxnSpPr>
          <p:nvPr/>
        </p:nvCxnSpPr>
        <p:spPr>
          <a:xfrm flipH="1" flipV="1">
            <a:off x="1032564" y="356981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72">
            <a:extLst>
              <a:ext uri="{FF2B5EF4-FFF2-40B4-BE49-F238E27FC236}">
                <a16:creationId xmlns:a16="http://schemas.microsoft.com/office/drawing/2014/main" id="{12579AB7-0553-4B3C-99C9-562B930344EB}"/>
              </a:ext>
            </a:extLst>
          </p:cNvPr>
          <p:cNvCxnSpPr>
            <a:cxnSpLocks/>
          </p:cNvCxnSpPr>
          <p:nvPr/>
        </p:nvCxnSpPr>
        <p:spPr>
          <a:xfrm flipH="1" flipV="1">
            <a:off x="1032563" y="39390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74">
            <a:extLst>
              <a:ext uri="{FF2B5EF4-FFF2-40B4-BE49-F238E27FC236}">
                <a16:creationId xmlns:a16="http://schemas.microsoft.com/office/drawing/2014/main" id="{89370744-56C3-4B29-ABEA-32AE668F3C77}"/>
              </a:ext>
            </a:extLst>
          </p:cNvPr>
          <p:cNvCxnSpPr>
            <a:cxnSpLocks/>
          </p:cNvCxnSpPr>
          <p:nvPr/>
        </p:nvCxnSpPr>
        <p:spPr>
          <a:xfrm flipH="1" flipV="1">
            <a:off x="1032562" y="42776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75">
            <a:extLst>
              <a:ext uri="{FF2B5EF4-FFF2-40B4-BE49-F238E27FC236}">
                <a16:creationId xmlns:a16="http://schemas.microsoft.com/office/drawing/2014/main" id="{753B3BB7-A182-457D-A2EA-5038AD28E04C}"/>
              </a:ext>
            </a:extLst>
          </p:cNvPr>
          <p:cNvCxnSpPr>
            <a:cxnSpLocks/>
          </p:cNvCxnSpPr>
          <p:nvPr/>
        </p:nvCxnSpPr>
        <p:spPr>
          <a:xfrm flipH="1" flipV="1">
            <a:off x="1032561" y="4692525"/>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76">
            <a:extLst>
              <a:ext uri="{FF2B5EF4-FFF2-40B4-BE49-F238E27FC236}">
                <a16:creationId xmlns:a16="http://schemas.microsoft.com/office/drawing/2014/main" id="{65AA44E2-9AA8-4739-AB31-68F74B214B6C}"/>
              </a:ext>
            </a:extLst>
          </p:cNvPr>
          <p:cNvCxnSpPr>
            <a:cxnSpLocks/>
          </p:cNvCxnSpPr>
          <p:nvPr/>
        </p:nvCxnSpPr>
        <p:spPr>
          <a:xfrm flipH="1" flipV="1">
            <a:off x="1032561" y="50461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77">
            <a:extLst>
              <a:ext uri="{FF2B5EF4-FFF2-40B4-BE49-F238E27FC236}">
                <a16:creationId xmlns:a16="http://schemas.microsoft.com/office/drawing/2014/main" id="{FEB97DF0-9663-4D15-AF5F-1D7659F21FEA}"/>
              </a:ext>
            </a:extLst>
          </p:cNvPr>
          <p:cNvCxnSpPr>
            <a:cxnSpLocks/>
          </p:cNvCxnSpPr>
          <p:nvPr/>
        </p:nvCxnSpPr>
        <p:spPr>
          <a:xfrm flipH="1" flipV="1">
            <a:off x="1032561" y="53894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78">
            <a:extLst>
              <a:ext uri="{FF2B5EF4-FFF2-40B4-BE49-F238E27FC236}">
                <a16:creationId xmlns:a16="http://schemas.microsoft.com/office/drawing/2014/main" id="{5CB339F5-8744-461E-975F-3AE1718F1BB8}"/>
              </a:ext>
            </a:extLst>
          </p:cNvPr>
          <p:cNvCxnSpPr>
            <a:cxnSpLocks/>
          </p:cNvCxnSpPr>
          <p:nvPr/>
        </p:nvCxnSpPr>
        <p:spPr>
          <a:xfrm flipH="1" flipV="1">
            <a:off x="1032561" y="577120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79">
            <a:extLst>
              <a:ext uri="{FF2B5EF4-FFF2-40B4-BE49-F238E27FC236}">
                <a16:creationId xmlns:a16="http://schemas.microsoft.com/office/drawing/2014/main" id="{525EA283-6F3E-46EF-99A8-8B99EB17477C}"/>
              </a:ext>
            </a:extLst>
          </p:cNvPr>
          <p:cNvCxnSpPr>
            <a:cxnSpLocks/>
          </p:cNvCxnSpPr>
          <p:nvPr/>
        </p:nvCxnSpPr>
        <p:spPr>
          <a:xfrm flipH="1" flipV="1">
            <a:off x="1032560" y="6123267"/>
            <a:ext cx="14776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6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F8D7622-A619-449A-8A99-5E37C6F8AA4B}"/>
              </a:ext>
            </a:extLst>
          </p:cNvPr>
          <p:cNvPicPr>
            <a:picLocks noChangeAspect="1"/>
          </p:cNvPicPr>
          <p:nvPr/>
        </p:nvPicPr>
        <p:blipFill>
          <a:blip r:embed="rId2"/>
          <a:stretch>
            <a:fillRect/>
          </a:stretch>
        </p:blipFill>
        <p:spPr>
          <a:xfrm>
            <a:off x="1719262" y="1857375"/>
            <a:ext cx="8753475" cy="3143250"/>
          </a:xfrm>
          <a:prstGeom prst="rect">
            <a:avLst/>
          </a:prstGeom>
        </p:spPr>
      </p:pic>
      <p:sp>
        <p:nvSpPr>
          <p:cNvPr id="2" name="Título 1">
            <a:extLst>
              <a:ext uri="{FF2B5EF4-FFF2-40B4-BE49-F238E27FC236}">
                <a16:creationId xmlns:a16="http://schemas.microsoft.com/office/drawing/2014/main" id="{0FD10458-B041-475E-8110-7F4A60513356}"/>
              </a:ext>
            </a:extLst>
          </p:cNvPr>
          <p:cNvSpPr>
            <a:spLocks noGrp="1"/>
          </p:cNvSpPr>
          <p:nvPr>
            <p:ph type="title"/>
          </p:nvPr>
        </p:nvSpPr>
        <p:spPr/>
        <p:txBody>
          <a:bodyPr/>
          <a:lstStyle/>
          <a:p>
            <a:endParaRPr lang="en-US" dirty="0"/>
          </a:p>
        </p:txBody>
      </p:sp>
      <p:sp>
        <p:nvSpPr>
          <p:cNvPr id="3" name="Marcador de contenido 2">
            <a:extLst>
              <a:ext uri="{FF2B5EF4-FFF2-40B4-BE49-F238E27FC236}">
                <a16:creationId xmlns:a16="http://schemas.microsoft.com/office/drawing/2014/main" id="{5864AD16-8BC1-4B70-BD03-4DE44D0EA3B7}"/>
              </a:ext>
            </a:extLst>
          </p:cNvPr>
          <p:cNvSpPr>
            <a:spLocks noGrp="1"/>
          </p:cNvSpPr>
          <p:nvPr>
            <p:ph idx="1"/>
          </p:nvPr>
        </p:nvSpPr>
        <p:spPr>
          <a:xfrm>
            <a:off x="838199" y="5339323"/>
            <a:ext cx="10515600" cy="569107"/>
          </a:xfrm>
        </p:spPr>
        <p:txBody>
          <a:bodyPr>
            <a:normAutofit fontScale="55000" lnSpcReduction="20000"/>
          </a:bodyPr>
          <a:lstStyle/>
          <a:p>
            <a:r>
              <a:rPr lang="es-CL" dirty="0"/>
              <a:t>Breve descripción</a:t>
            </a:r>
          </a:p>
          <a:p>
            <a:r>
              <a:rPr lang="en-US" dirty="0" err="1"/>
              <a:t>Rangos</a:t>
            </a:r>
            <a:r>
              <a:rPr lang="en-US" dirty="0"/>
              <a:t> del </a:t>
            </a:r>
            <a:r>
              <a:rPr lang="en-US" dirty="0" err="1"/>
              <a:t>índice</a:t>
            </a:r>
            <a:r>
              <a:rPr lang="en-US" dirty="0"/>
              <a:t>.</a:t>
            </a:r>
          </a:p>
        </p:txBody>
      </p:sp>
    </p:spTree>
    <p:extLst>
      <p:ext uri="{BB962C8B-B14F-4D97-AF65-F5344CB8AC3E}">
        <p14:creationId xmlns:p14="http://schemas.microsoft.com/office/powerpoint/2010/main" val="69591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53503-702A-42A5-A92B-9A54CB89F182}"/>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55822CD8-A6C6-46FB-A5B4-5EE3CA62CFA9}"/>
              </a:ext>
            </a:extLst>
          </p:cNvPr>
          <p:cNvSpPr>
            <a:spLocks noGrp="1"/>
          </p:cNvSpPr>
          <p:nvPr>
            <p:ph idx="1"/>
          </p:nvPr>
        </p:nvSpPr>
        <p:spPr/>
        <p:txBody>
          <a:bodyPr/>
          <a:lstStyle/>
          <a:p>
            <a:r>
              <a:rPr lang="en-US" dirty="0">
                <a:hlinkClick r:id="rId2"/>
              </a:rPr>
              <a:t>https://www.greenurbandata.com/rutas-saludables/</a:t>
            </a:r>
            <a:r>
              <a:rPr lang="en-US" dirty="0"/>
              <a:t> </a:t>
            </a:r>
          </a:p>
        </p:txBody>
      </p:sp>
    </p:spTree>
    <p:extLst>
      <p:ext uri="{BB962C8B-B14F-4D97-AF65-F5344CB8AC3E}">
        <p14:creationId xmlns:p14="http://schemas.microsoft.com/office/powerpoint/2010/main" val="35471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F551A-621F-42AF-853D-46599EFC0B6E}"/>
              </a:ext>
            </a:extLst>
          </p:cNvPr>
          <p:cNvSpPr>
            <a:spLocks noGrp="1"/>
          </p:cNvSpPr>
          <p:nvPr>
            <p:ph type="title"/>
          </p:nvPr>
        </p:nvSpPr>
        <p:spPr/>
        <p:txBody>
          <a:bodyPr/>
          <a:lstStyle/>
          <a:p>
            <a:endParaRPr lang="en-US"/>
          </a:p>
        </p:txBody>
      </p:sp>
      <p:graphicFrame>
        <p:nvGraphicFramePr>
          <p:cNvPr id="4" name="Marcador de contenido 3">
            <a:extLst>
              <a:ext uri="{FF2B5EF4-FFF2-40B4-BE49-F238E27FC236}">
                <a16:creationId xmlns:a16="http://schemas.microsoft.com/office/drawing/2014/main" id="{6A0137F2-06B6-4C87-A23F-296365496804}"/>
              </a:ext>
            </a:extLst>
          </p:cNvPr>
          <p:cNvGraphicFramePr>
            <a:graphicFrameLocks noGrp="1"/>
          </p:cNvGraphicFramePr>
          <p:nvPr>
            <p:ph idx="1"/>
            <p:extLst>
              <p:ext uri="{D42A27DB-BD31-4B8C-83A1-F6EECF244321}">
                <p14:modId xmlns:p14="http://schemas.microsoft.com/office/powerpoint/2010/main" val="1752590263"/>
              </p:ext>
            </p:extLst>
          </p:nvPr>
        </p:nvGraphicFramePr>
        <p:xfrm>
          <a:off x="838200" y="2721134"/>
          <a:ext cx="10515600" cy="2560320"/>
        </p:xfrm>
        <a:graphic>
          <a:graphicData uri="http://schemas.openxmlformats.org/drawingml/2006/table">
            <a:tbl>
              <a:tblPr/>
              <a:tblGrid>
                <a:gridCol w="4556760">
                  <a:extLst>
                    <a:ext uri="{9D8B030D-6E8A-4147-A177-3AD203B41FA5}">
                      <a16:colId xmlns:a16="http://schemas.microsoft.com/office/drawing/2014/main" val="945635663"/>
                    </a:ext>
                  </a:extLst>
                </a:gridCol>
                <a:gridCol w="5958840">
                  <a:extLst>
                    <a:ext uri="{9D8B030D-6E8A-4147-A177-3AD203B41FA5}">
                      <a16:colId xmlns:a16="http://schemas.microsoft.com/office/drawing/2014/main" val="3203727673"/>
                    </a:ext>
                  </a:extLst>
                </a:gridCol>
              </a:tblGrid>
              <a:tr h="0">
                <a:tc>
                  <a:txBody>
                    <a:bodyPr/>
                    <a:lstStyle/>
                    <a:p>
                      <a:pPr algn="l"/>
                      <a:r>
                        <a:rPr lang="en-US">
                          <a:effectLst/>
                        </a:rPr>
                        <a:t>Soil Adjusted Vegetation Index [</a:t>
                      </a:r>
                      <a:r>
                        <a:rPr lang="en-US">
                          <a:effectLst/>
                          <a:hlinkClick r:id="rId2"/>
                        </a:rPr>
                        <a:t>64</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endParaRPr lang="en-US"/>
                    </a:p>
                  </a:txBody>
                  <a:tcPr>
                    <a:lnL w="508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840503997"/>
                  </a:ext>
                </a:extLst>
              </a:tr>
              <a:tr h="0">
                <a:tc>
                  <a:txBody>
                    <a:bodyPr/>
                    <a:lstStyle/>
                    <a:p>
                      <a:pPr algn="ctr"/>
                      <a:r>
                        <a:rPr lang="en-US">
                          <a:effectLst/>
                        </a:rPr>
                        <a:t>TSAVI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Transformed Soil Adjusted Vegetation Index [</a:t>
                      </a:r>
                      <a:r>
                        <a:rPr lang="en-US" dirty="0">
                          <a:effectLst/>
                          <a:hlinkClick r:id="rId3"/>
                        </a:rPr>
                        <a:t>9</a:t>
                      </a:r>
                      <a:r>
                        <a:rPr lang="en-US" dirty="0">
                          <a:effectLst/>
                        </a:rPr>
                        <a:t>, </a:t>
                      </a:r>
                      <a:r>
                        <a:rPr lang="en-US" dirty="0">
                          <a:effectLst/>
                          <a:hlinkClick r:id="rId4"/>
                        </a:rPr>
                        <a:t>8</a:t>
                      </a:r>
                      <a:r>
                        <a:rPr lang="en-US" dirty="0">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B>
                      <a:noFill/>
                    </a:lnB>
                  </a:tcPr>
                </a:tc>
                <a:extLst>
                  <a:ext uri="{0D108BD9-81ED-4DB2-BD59-A6C34878D82A}">
                    <a16:rowId xmlns:a16="http://schemas.microsoft.com/office/drawing/2014/main" val="3459534766"/>
                  </a:ext>
                </a:extLst>
              </a:tr>
              <a:tr h="0">
                <a:tc>
                  <a:txBody>
                    <a:bodyPr/>
                    <a:lstStyle/>
                    <a:p>
                      <a:pPr algn="ctr"/>
                      <a:r>
                        <a:rPr lang="en-US">
                          <a:effectLst/>
                        </a:rPr>
                        <a:t>MSAVI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Modified Soil Adjusted Vegetation Index [</a:t>
                      </a:r>
                      <a:r>
                        <a:rPr lang="en-US">
                          <a:effectLst/>
                          <a:hlinkClick r:id="rId5"/>
                        </a:rPr>
                        <a:t>112</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2244101"/>
                  </a:ext>
                </a:extLst>
              </a:tr>
              <a:tr h="0">
                <a:tc>
                  <a:txBody>
                    <a:bodyPr/>
                    <a:lstStyle/>
                    <a:p>
                      <a:pPr algn="ctr"/>
                      <a:r>
                        <a:rPr lang="en-US">
                          <a:effectLst/>
                        </a:rPr>
                        <a:t>MSAVI2</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Modified Soil Adjusted Vegetation Index [</a:t>
                      </a:r>
                      <a:r>
                        <a:rPr lang="en-US" dirty="0">
                          <a:effectLst/>
                          <a:hlinkClick r:id="rId5"/>
                        </a:rPr>
                        <a:t>112</a:t>
                      </a:r>
                      <a:r>
                        <a:rPr lang="en-US" dirty="0">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9039309"/>
                  </a:ext>
                </a:extLst>
              </a:tr>
              <a:tr h="0">
                <a:tc>
                  <a:txBody>
                    <a:bodyPr/>
                    <a:lstStyle/>
                    <a:p>
                      <a:pPr algn="ctr"/>
                      <a:r>
                        <a:rPr lang="en-US">
                          <a:effectLst/>
                        </a:rPr>
                        <a:t>GEMI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Global Environment Monitoring Index [</a:t>
                      </a:r>
                      <a:r>
                        <a:rPr lang="en-US" dirty="0">
                          <a:effectLst/>
                          <a:hlinkClick r:id="rId6"/>
                        </a:rPr>
                        <a:t>108</a:t>
                      </a:r>
                      <a:r>
                        <a:rPr lang="en-US" dirty="0">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3477042"/>
                  </a:ext>
                </a:extLst>
              </a:tr>
              <a:tr h="0">
                <a:tc>
                  <a:txBody>
                    <a:bodyPr/>
                    <a:lstStyle/>
                    <a:p>
                      <a:pPr algn="ctr"/>
                      <a:r>
                        <a:rPr lang="en-US">
                          <a:effectLst/>
                        </a:rPr>
                        <a:t>WDVI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Weighted Difference Vegetation Index [</a:t>
                      </a:r>
                      <a:r>
                        <a:rPr lang="en-US">
                          <a:effectLst/>
                          <a:hlinkClick r:id="rId7"/>
                        </a:rPr>
                        <a:t>26</a:t>
                      </a:r>
                      <a:r>
                        <a:rPr lang="en-US">
                          <a:effectLst/>
                        </a:rPr>
                        <a:t>, </a:t>
                      </a:r>
                      <a:r>
                        <a:rPr lang="en-US">
                          <a:effectLst/>
                          <a:hlinkClick r:id="rId8"/>
                        </a:rPr>
                        <a:t>27</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86205482"/>
                  </a:ext>
                </a:extLst>
              </a:tr>
              <a:tr h="0">
                <a:tc>
                  <a:txBody>
                    <a:bodyPr/>
                    <a:lstStyle/>
                    <a:p>
                      <a:pPr algn="ctr"/>
                      <a:r>
                        <a:rPr lang="en-US">
                          <a:effectLst/>
                        </a:rPr>
                        <a:t>AVI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Angular Vegetation Index [</a:t>
                      </a:r>
                      <a:r>
                        <a:rPr lang="en-US">
                          <a:effectLst/>
                          <a:hlinkClick r:id="rId9"/>
                        </a:rPr>
                        <a:t>110</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5198406"/>
                  </a:ext>
                </a:extLst>
              </a:tr>
              <a:tr h="0">
                <a:tc>
                  <a:txBody>
                    <a:bodyPr/>
                    <a:lstStyle/>
                    <a:p>
                      <a:pPr algn="ctr"/>
                      <a:r>
                        <a:rPr lang="en-US">
                          <a:effectLst/>
                        </a:rPr>
                        <a:t>ARVI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Atmospherically Resistant Vegetation Index [</a:t>
                      </a:r>
                      <a:r>
                        <a:rPr lang="en-US">
                          <a:effectLst/>
                          <a:hlinkClick r:id="rId10"/>
                        </a:rPr>
                        <a:t>79</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6316796"/>
                  </a:ext>
                </a:extLst>
              </a:tr>
              <a:tr h="0">
                <a:tc>
                  <a:txBody>
                    <a:bodyPr/>
                    <a:lstStyle/>
                    <a:p>
                      <a:pPr algn="ctr"/>
                      <a:r>
                        <a:rPr lang="en-US">
                          <a:effectLst/>
                        </a:rPr>
                        <a:t>TSARVI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Transformed Soil Adjusted Vegetation Index [</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1401847"/>
                  </a:ext>
                </a:extLst>
              </a:tr>
            </a:tbl>
          </a:graphicData>
        </a:graphic>
      </p:graphicFrame>
    </p:spTree>
    <p:extLst>
      <p:ext uri="{BB962C8B-B14F-4D97-AF65-F5344CB8AC3E}">
        <p14:creationId xmlns:p14="http://schemas.microsoft.com/office/powerpoint/2010/main" val="22672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1D2D-777C-454D-9DF8-F9CB88A5B960}"/>
              </a:ext>
            </a:extLst>
          </p:cNvPr>
          <p:cNvSpPr>
            <a:spLocks noGrp="1"/>
          </p:cNvSpPr>
          <p:nvPr>
            <p:ph type="title"/>
          </p:nvPr>
        </p:nvSpPr>
        <p:spPr/>
        <p:txBody>
          <a:bodyPr>
            <a:normAutofit fontScale="90000"/>
          </a:bodyPr>
          <a:lstStyle/>
          <a:p>
            <a:r>
              <a:rPr lang="es-CL" sz="1100" dirty="0">
                <a:hlinkClick r:id="rId2"/>
              </a:rPr>
              <a:t>https://processing.eos.com/workflows</a:t>
            </a:r>
            <a:br>
              <a:rPr lang="es-CL" dirty="0"/>
            </a:br>
            <a:br>
              <a:rPr lang="es-CL" dirty="0"/>
            </a:br>
            <a:r>
              <a:rPr lang="es-CL" sz="2000" dirty="0"/>
              <a:t>Definir si en la app se pueden colocar imágenes en cada tipo de filtro (suelo, humedad, vegetación y labranza)</a:t>
            </a:r>
          </a:p>
        </p:txBody>
      </p:sp>
      <p:pic>
        <p:nvPicPr>
          <p:cNvPr id="5" name="Marcador de contenido 4">
            <a:extLst>
              <a:ext uri="{FF2B5EF4-FFF2-40B4-BE49-F238E27FC236}">
                <a16:creationId xmlns:a16="http://schemas.microsoft.com/office/drawing/2014/main" id="{EA422EA9-5854-4486-BC66-D2E8215A02AA}"/>
              </a:ext>
            </a:extLst>
          </p:cNvPr>
          <p:cNvPicPr>
            <a:picLocks noGrp="1" noChangeAspect="1"/>
          </p:cNvPicPr>
          <p:nvPr>
            <p:ph idx="1"/>
          </p:nvPr>
        </p:nvPicPr>
        <p:blipFill>
          <a:blip r:embed="rId3"/>
          <a:stretch>
            <a:fillRect/>
          </a:stretch>
        </p:blipFill>
        <p:spPr>
          <a:xfrm>
            <a:off x="1951919" y="1690688"/>
            <a:ext cx="7735712" cy="4351338"/>
          </a:xfrm>
        </p:spPr>
      </p:pic>
    </p:spTree>
    <p:extLst>
      <p:ext uri="{BB962C8B-B14F-4D97-AF65-F5344CB8AC3E}">
        <p14:creationId xmlns:p14="http://schemas.microsoft.com/office/powerpoint/2010/main" val="30037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248AA-9EB0-4A63-9684-230AAE611228}"/>
              </a:ext>
            </a:extLst>
          </p:cNvPr>
          <p:cNvSpPr>
            <a:spLocks noGrp="1"/>
          </p:cNvSpPr>
          <p:nvPr>
            <p:ph type="title"/>
          </p:nvPr>
        </p:nvSpPr>
        <p:spPr/>
        <p:txBody>
          <a:bodyPr/>
          <a:lstStyle/>
          <a:p>
            <a:r>
              <a:rPr lang="es-CL" dirty="0" err="1"/>
              <a:t>Indices</a:t>
            </a:r>
            <a:r>
              <a:rPr lang="es-CL" dirty="0"/>
              <a:t> de residuos</a:t>
            </a:r>
            <a:endParaRPr lang="en-US" dirty="0"/>
          </a:p>
        </p:txBody>
      </p:sp>
      <p:sp>
        <p:nvSpPr>
          <p:cNvPr id="3" name="Marcador de contenido 2">
            <a:extLst>
              <a:ext uri="{FF2B5EF4-FFF2-40B4-BE49-F238E27FC236}">
                <a16:creationId xmlns:a16="http://schemas.microsoft.com/office/drawing/2014/main" id="{89681299-E625-4493-A379-55DF8365488B}"/>
              </a:ext>
            </a:extLst>
          </p:cNvPr>
          <p:cNvSpPr>
            <a:spLocks noGrp="1"/>
          </p:cNvSpPr>
          <p:nvPr>
            <p:ph idx="1"/>
          </p:nvPr>
        </p:nvSpPr>
        <p:spPr>
          <a:xfrm>
            <a:off x="838200" y="1825625"/>
            <a:ext cx="4445000" cy="4351338"/>
          </a:xfrm>
        </p:spPr>
        <p:txBody>
          <a:bodyPr>
            <a:normAutofit fontScale="92500"/>
          </a:bodyPr>
          <a:lstStyle/>
          <a:p>
            <a:r>
              <a:rPr lang="es-CL" dirty="0"/>
              <a:t>SINDRI: </a:t>
            </a:r>
            <a:r>
              <a:rPr lang="es-CL" dirty="0" err="1"/>
              <a:t>Shortwave</a:t>
            </a:r>
            <a:r>
              <a:rPr lang="es-CL" dirty="0"/>
              <a:t> </a:t>
            </a:r>
            <a:r>
              <a:rPr lang="es-CL" dirty="0" err="1"/>
              <a:t>infrared</a:t>
            </a:r>
            <a:r>
              <a:rPr lang="es-CL" dirty="0"/>
              <a:t> </a:t>
            </a:r>
            <a:r>
              <a:rPr lang="es-CL" dirty="0" err="1"/>
              <a:t>normalized</a:t>
            </a:r>
            <a:r>
              <a:rPr lang="es-CL" dirty="0"/>
              <a:t> </a:t>
            </a:r>
            <a:r>
              <a:rPr lang="es-CL" dirty="0" err="1"/>
              <a:t>difference</a:t>
            </a:r>
            <a:r>
              <a:rPr lang="es-CL" dirty="0"/>
              <a:t> </a:t>
            </a:r>
            <a:r>
              <a:rPr lang="es-CL" dirty="0" err="1"/>
              <a:t>residue</a:t>
            </a:r>
            <a:r>
              <a:rPr lang="es-CL" dirty="0"/>
              <a:t> </a:t>
            </a:r>
            <a:r>
              <a:rPr lang="es-CL" dirty="0" err="1"/>
              <a:t>index</a:t>
            </a:r>
            <a:endParaRPr lang="es-CL" dirty="0"/>
          </a:p>
          <a:p>
            <a:endParaRPr lang="es-CL" dirty="0"/>
          </a:p>
          <a:p>
            <a:r>
              <a:rPr lang="es-CL" dirty="0"/>
              <a:t>Monitoreo de labranza de conservación y labranza tradicional</a:t>
            </a:r>
          </a:p>
          <a:p>
            <a:endParaRPr lang="es-CL" dirty="0"/>
          </a:p>
          <a:p>
            <a:r>
              <a:rPr lang="es-CL" dirty="0"/>
              <a:t>≤0: labranza tradicional</a:t>
            </a:r>
          </a:p>
          <a:p>
            <a:r>
              <a:rPr lang="es-CL" dirty="0"/>
              <a:t>≥ 0: labranza de </a:t>
            </a:r>
            <a:r>
              <a:rPr lang="es-CL" dirty="0" err="1"/>
              <a:t>conservaciòn</a:t>
            </a:r>
            <a:endParaRPr lang="en-US" dirty="0"/>
          </a:p>
        </p:txBody>
      </p:sp>
      <p:pic>
        <p:nvPicPr>
          <p:cNvPr id="4" name="Imagen 3">
            <a:extLst>
              <a:ext uri="{FF2B5EF4-FFF2-40B4-BE49-F238E27FC236}">
                <a16:creationId xmlns:a16="http://schemas.microsoft.com/office/drawing/2014/main" id="{DCF6545F-6096-43E1-8378-95A778A678A1}"/>
              </a:ext>
            </a:extLst>
          </p:cNvPr>
          <p:cNvPicPr>
            <a:picLocks noChangeAspect="1"/>
          </p:cNvPicPr>
          <p:nvPr/>
        </p:nvPicPr>
        <p:blipFill>
          <a:blip r:embed="rId2"/>
          <a:stretch>
            <a:fillRect/>
          </a:stretch>
        </p:blipFill>
        <p:spPr>
          <a:xfrm>
            <a:off x="5480052" y="4068762"/>
            <a:ext cx="6457950" cy="1533525"/>
          </a:xfrm>
          <a:prstGeom prst="rect">
            <a:avLst/>
          </a:prstGeom>
        </p:spPr>
      </p:pic>
    </p:spTree>
    <p:extLst>
      <p:ext uri="{BB962C8B-B14F-4D97-AF65-F5344CB8AC3E}">
        <p14:creationId xmlns:p14="http://schemas.microsoft.com/office/powerpoint/2010/main" val="291130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248AA-9EB0-4A63-9684-230AAE611228}"/>
              </a:ext>
            </a:extLst>
          </p:cNvPr>
          <p:cNvSpPr>
            <a:spLocks noGrp="1"/>
          </p:cNvSpPr>
          <p:nvPr>
            <p:ph type="title"/>
          </p:nvPr>
        </p:nvSpPr>
        <p:spPr/>
        <p:txBody>
          <a:bodyPr/>
          <a:lstStyle/>
          <a:p>
            <a:r>
              <a:rPr lang="es-CL" dirty="0" err="1"/>
              <a:t>Indices</a:t>
            </a:r>
            <a:r>
              <a:rPr lang="es-CL" dirty="0"/>
              <a:t> de residuos</a:t>
            </a:r>
            <a:endParaRPr lang="en-US" dirty="0"/>
          </a:p>
        </p:txBody>
      </p:sp>
      <p:sp>
        <p:nvSpPr>
          <p:cNvPr id="3" name="Marcador de contenido 2">
            <a:extLst>
              <a:ext uri="{FF2B5EF4-FFF2-40B4-BE49-F238E27FC236}">
                <a16:creationId xmlns:a16="http://schemas.microsoft.com/office/drawing/2014/main" id="{89681299-E625-4493-A379-55DF8365488B}"/>
              </a:ext>
            </a:extLst>
          </p:cNvPr>
          <p:cNvSpPr>
            <a:spLocks noGrp="1"/>
          </p:cNvSpPr>
          <p:nvPr>
            <p:ph idx="1"/>
          </p:nvPr>
        </p:nvSpPr>
        <p:spPr>
          <a:xfrm>
            <a:off x="838200" y="1825625"/>
            <a:ext cx="4445000" cy="4351338"/>
          </a:xfrm>
        </p:spPr>
        <p:txBody>
          <a:bodyPr>
            <a:normAutofit fontScale="92500" lnSpcReduction="20000"/>
          </a:bodyPr>
          <a:lstStyle/>
          <a:p>
            <a:r>
              <a:rPr lang="es-CL" dirty="0"/>
              <a:t>CAI: </a:t>
            </a:r>
            <a:r>
              <a:rPr lang="es-CL" dirty="0" err="1"/>
              <a:t>Cellulose</a:t>
            </a:r>
            <a:r>
              <a:rPr lang="es-CL" dirty="0"/>
              <a:t> </a:t>
            </a:r>
            <a:r>
              <a:rPr lang="es-CL" dirty="0" err="1"/>
              <a:t>absorption</a:t>
            </a:r>
            <a:r>
              <a:rPr lang="es-CL" dirty="0"/>
              <a:t> </a:t>
            </a:r>
            <a:r>
              <a:rPr lang="es-CL" dirty="0" err="1"/>
              <a:t>index</a:t>
            </a:r>
            <a:endParaRPr lang="es-CL" dirty="0"/>
          </a:p>
          <a:p>
            <a:r>
              <a:rPr lang="es-CL" dirty="0"/>
              <a:t>LCA: </a:t>
            </a:r>
            <a:r>
              <a:rPr lang="es-CL" dirty="0" err="1"/>
              <a:t>Ligning-cellulose</a:t>
            </a:r>
            <a:r>
              <a:rPr lang="es-CL" dirty="0"/>
              <a:t> </a:t>
            </a:r>
            <a:r>
              <a:rPr lang="es-CL" dirty="0" err="1"/>
              <a:t>absorption</a:t>
            </a:r>
            <a:r>
              <a:rPr lang="es-CL" dirty="0"/>
              <a:t> </a:t>
            </a:r>
            <a:r>
              <a:rPr lang="es-CL" dirty="0" err="1"/>
              <a:t>index</a:t>
            </a:r>
            <a:r>
              <a:rPr lang="es-CL" dirty="0"/>
              <a:t>.</a:t>
            </a:r>
          </a:p>
          <a:p>
            <a:endParaRPr lang="es-CL" dirty="0"/>
          </a:p>
          <a:p>
            <a:endParaRPr lang="es-CL" dirty="0"/>
          </a:p>
          <a:p>
            <a:r>
              <a:rPr lang="es-CL" dirty="0"/>
              <a:t>Monitoreo de labranza de conservación y labranza tradicional</a:t>
            </a:r>
          </a:p>
          <a:p>
            <a:endParaRPr lang="es-CL" dirty="0"/>
          </a:p>
          <a:p>
            <a:r>
              <a:rPr lang="es-CL" dirty="0"/>
              <a:t>≤0: labranza tradicional</a:t>
            </a:r>
          </a:p>
          <a:p>
            <a:r>
              <a:rPr lang="es-CL" dirty="0"/>
              <a:t>≥ 0: labranza de </a:t>
            </a:r>
            <a:r>
              <a:rPr lang="es-CL" dirty="0" err="1"/>
              <a:t>conservaciòn</a:t>
            </a:r>
            <a:endParaRPr lang="en-US" dirty="0"/>
          </a:p>
        </p:txBody>
      </p:sp>
      <p:pic>
        <p:nvPicPr>
          <p:cNvPr id="5" name="Imagen 4">
            <a:extLst>
              <a:ext uri="{FF2B5EF4-FFF2-40B4-BE49-F238E27FC236}">
                <a16:creationId xmlns:a16="http://schemas.microsoft.com/office/drawing/2014/main" id="{C52D4453-FC6C-4A32-B353-0F960470F65E}"/>
              </a:ext>
            </a:extLst>
          </p:cNvPr>
          <p:cNvPicPr>
            <a:picLocks noChangeAspect="1"/>
          </p:cNvPicPr>
          <p:nvPr/>
        </p:nvPicPr>
        <p:blipFill>
          <a:blip r:embed="rId2"/>
          <a:stretch>
            <a:fillRect/>
          </a:stretch>
        </p:blipFill>
        <p:spPr>
          <a:xfrm>
            <a:off x="4673600" y="1027906"/>
            <a:ext cx="6724650" cy="1876425"/>
          </a:xfrm>
          <a:prstGeom prst="rect">
            <a:avLst/>
          </a:prstGeom>
        </p:spPr>
      </p:pic>
      <p:pic>
        <p:nvPicPr>
          <p:cNvPr id="6" name="Imagen 5">
            <a:extLst>
              <a:ext uri="{FF2B5EF4-FFF2-40B4-BE49-F238E27FC236}">
                <a16:creationId xmlns:a16="http://schemas.microsoft.com/office/drawing/2014/main" id="{7CB285CD-5B76-41AC-B7E2-384B73330D48}"/>
              </a:ext>
            </a:extLst>
          </p:cNvPr>
          <p:cNvPicPr>
            <a:picLocks noChangeAspect="1"/>
          </p:cNvPicPr>
          <p:nvPr/>
        </p:nvPicPr>
        <p:blipFill>
          <a:blip r:embed="rId3"/>
          <a:stretch>
            <a:fillRect/>
          </a:stretch>
        </p:blipFill>
        <p:spPr>
          <a:xfrm>
            <a:off x="5067300" y="2671763"/>
            <a:ext cx="6819900" cy="3505200"/>
          </a:xfrm>
          <a:prstGeom prst="rect">
            <a:avLst/>
          </a:prstGeom>
        </p:spPr>
      </p:pic>
    </p:spTree>
    <p:extLst>
      <p:ext uri="{BB962C8B-B14F-4D97-AF65-F5344CB8AC3E}">
        <p14:creationId xmlns:p14="http://schemas.microsoft.com/office/powerpoint/2010/main" val="120256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248AA-9EB0-4A63-9684-230AAE611228}"/>
              </a:ext>
            </a:extLst>
          </p:cNvPr>
          <p:cNvSpPr>
            <a:spLocks noGrp="1"/>
          </p:cNvSpPr>
          <p:nvPr>
            <p:ph type="title"/>
          </p:nvPr>
        </p:nvSpPr>
        <p:spPr/>
        <p:txBody>
          <a:bodyPr/>
          <a:lstStyle/>
          <a:p>
            <a:r>
              <a:rPr lang="es-CL" dirty="0" err="1"/>
              <a:t>Indices</a:t>
            </a:r>
            <a:r>
              <a:rPr lang="es-CL" dirty="0"/>
              <a:t> de residuos</a:t>
            </a:r>
            <a:endParaRPr lang="en-US" dirty="0"/>
          </a:p>
        </p:txBody>
      </p:sp>
      <p:sp>
        <p:nvSpPr>
          <p:cNvPr id="3" name="Marcador de contenido 2">
            <a:extLst>
              <a:ext uri="{FF2B5EF4-FFF2-40B4-BE49-F238E27FC236}">
                <a16:creationId xmlns:a16="http://schemas.microsoft.com/office/drawing/2014/main" id="{89681299-E625-4493-A379-55DF8365488B}"/>
              </a:ext>
            </a:extLst>
          </p:cNvPr>
          <p:cNvSpPr>
            <a:spLocks noGrp="1"/>
          </p:cNvSpPr>
          <p:nvPr>
            <p:ph idx="1"/>
          </p:nvPr>
        </p:nvSpPr>
        <p:spPr>
          <a:xfrm>
            <a:off x="838200" y="1825625"/>
            <a:ext cx="3886200" cy="4351338"/>
          </a:xfrm>
        </p:spPr>
        <p:txBody>
          <a:bodyPr>
            <a:normAutofit fontScale="85000" lnSpcReduction="20000"/>
          </a:bodyPr>
          <a:lstStyle/>
          <a:p>
            <a:r>
              <a:rPr lang="es-CL" dirty="0"/>
              <a:t>CAI: </a:t>
            </a:r>
            <a:r>
              <a:rPr lang="es-CL" dirty="0" err="1"/>
              <a:t>Cellulose</a:t>
            </a:r>
            <a:r>
              <a:rPr lang="es-CL" dirty="0"/>
              <a:t> </a:t>
            </a:r>
            <a:r>
              <a:rPr lang="es-CL" dirty="0" err="1"/>
              <a:t>absorption</a:t>
            </a:r>
            <a:r>
              <a:rPr lang="es-CL" dirty="0"/>
              <a:t> </a:t>
            </a:r>
            <a:r>
              <a:rPr lang="es-CL" dirty="0" err="1"/>
              <a:t>index</a:t>
            </a:r>
            <a:endParaRPr lang="es-CL" dirty="0"/>
          </a:p>
          <a:p>
            <a:r>
              <a:rPr lang="es-CL" dirty="0"/>
              <a:t>LCA: </a:t>
            </a:r>
            <a:r>
              <a:rPr lang="es-CL" dirty="0" err="1"/>
              <a:t>Ligning-cellulose</a:t>
            </a:r>
            <a:r>
              <a:rPr lang="es-CL" dirty="0"/>
              <a:t> </a:t>
            </a:r>
            <a:r>
              <a:rPr lang="es-CL" dirty="0" err="1"/>
              <a:t>absorption</a:t>
            </a:r>
            <a:r>
              <a:rPr lang="es-CL" dirty="0"/>
              <a:t> </a:t>
            </a:r>
            <a:r>
              <a:rPr lang="es-CL" dirty="0" err="1"/>
              <a:t>index</a:t>
            </a:r>
            <a:r>
              <a:rPr lang="es-CL" dirty="0"/>
              <a:t>.</a:t>
            </a:r>
          </a:p>
          <a:p>
            <a:endParaRPr lang="es-CL" dirty="0"/>
          </a:p>
          <a:p>
            <a:endParaRPr lang="es-CL" dirty="0"/>
          </a:p>
          <a:p>
            <a:r>
              <a:rPr lang="es-CL" dirty="0"/>
              <a:t>Monitoreo de labranza de conservación y labranza tradicional</a:t>
            </a:r>
          </a:p>
          <a:p>
            <a:endParaRPr lang="es-CL" dirty="0"/>
          </a:p>
          <a:p>
            <a:r>
              <a:rPr lang="es-CL" dirty="0"/>
              <a:t>≤0: labranza tradicional</a:t>
            </a:r>
          </a:p>
          <a:p>
            <a:r>
              <a:rPr lang="es-CL" dirty="0"/>
              <a:t>≥ 0: labranza de </a:t>
            </a:r>
            <a:r>
              <a:rPr lang="es-CL" dirty="0" err="1"/>
              <a:t>conservaciòn</a:t>
            </a:r>
            <a:endParaRPr lang="en-US" dirty="0"/>
          </a:p>
        </p:txBody>
      </p:sp>
      <p:pic>
        <p:nvPicPr>
          <p:cNvPr id="4" name="Imagen 3">
            <a:extLst>
              <a:ext uri="{FF2B5EF4-FFF2-40B4-BE49-F238E27FC236}">
                <a16:creationId xmlns:a16="http://schemas.microsoft.com/office/drawing/2014/main" id="{9D6EBBAC-3158-4BD9-BD0B-F7348AB118C5}"/>
              </a:ext>
            </a:extLst>
          </p:cNvPr>
          <p:cNvPicPr>
            <a:picLocks noChangeAspect="1"/>
          </p:cNvPicPr>
          <p:nvPr/>
        </p:nvPicPr>
        <p:blipFill>
          <a:blip r:embed="rId2"/>
          <a:stretch>
            <a:fillRect/>
          </a:stretch>
        </p:blipFill>
        <p:spPr>
          <a:xfrm>
            <a:off x="5385861" y="2418291"/>
            <a:ext cx="6320234" cy="2407708"/>
          </a:xfrm>
          <a:prstGeom prst="rect">
            <a:avLst/>
          </a:prstGeom>
        </p:spPr>
      </p:pic>
    </p:spTree>
    <p:extLst>
      <p:ext uri="{BB962C8B-B14F-4D97-AF65-F5344CB8AC3E}">
        <p14:creationId xmlns:p14="http://schemas.microsoft.com/office/powerpoint/2010/main" val="335334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610D-9350-43F4-BC0D-790F06ACA99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37BA74C-6566-4890-B241-6830A4C675F5}"/>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89683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37699-EAC2-46C8-800D-482C379E3E2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CF9FDC8-9F99-4AD1-8574-A3FF36E261BA}"/>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35649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2163509" y="216180"/>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8" name="Flowchart: Merge 7">
            <a:extLst>
              <a:ext uri="{FF2B5EF4-FFF2-40B4-BE49-F238E27FC236}">
                <a16:creationId xmlns:a16="http://schemas.microsoft.com/office/drawing/2014/main" id="{56728424-5394-4360-9796-B8F3E0112648}"/>
              </a:ext>
            </a:extLst>
          </p:cNvPr>
          <p:cNvSpPr/>
          <p:nvPr/>
        </p:nvSpPr>
        <p:spPr>
          <a:xfrm>
            <a:off x="3605489" y="447277"/>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Flowchart: Merge 9">
            <a:extLst>
              <a:ext uri="{FF2B5EF4-FFF2-40B4-BE49-F238E27FC236}">
                <a16:creationId xmlns:a16="http://schemas.microsoft.com/office/drawing/2014/main" id="{D0D8712C-0576-4B9E-9F52-B91DA6EF4A96}"/>
              </a:ext>
            </a:extLst>
          </p:cNvPr>
          <p:cNvSpPr/>
          <p:nvPr/>
        </p:nvSpPr>
        <p:spPr>
          <a:xfrm flipV="1">
            <a:off x="3605489" y="268493"/>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12" name="Connector: Elbow 11">
            <a:extLst>
              <a:ext uri="{FF2B5EF4-FFF2-40B4-BE49-F238E27FC236}">
                <a16:creationId xmlns:a16="http://schemas.microsoft.com/office/drawing/2014/main" id="{19CA8E4D-70DB-49DB-B952-43A8AB2AE52D}"/>
              </a:ext>
            </a:extLst>
          </p:cNvPr>
          <p:cNvCxnSpPr>
            <a:cxnSpLocks/>
            <a:stCxn id="6" idx="2"/>
          </p:cNvCxnSpPr>
          <p:nvPr/>
        </p:nvCxnSpPr>
        <p:spPr>
          <a:xfrm rot="5400000">
            <a:off x="1900521" y="-163596"/>
            <a:ext cx="358346" cy="192121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B638D3-371F-4981-90F6-B8EDD833B5B5}"/>
              </a:ext>
            </a:extLst>
          </p:cNvPr>
          <p:cNvSpPr txBox="1"/>
          <p:nvPr/>
        </p:nvSpPr>
        <p:spPr>
          <a:xfrm>
            <a:off x="222943" y="1173892"/>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Vegetación</a:t>
            </a:r>
            <a:endParaRPr lang="es-HN" sz="1400" dirty="0"/>
          </a:p>
        </p:txBody>
      </p:sp>
      <p:cxnSp>
        <p:nvCxnSpPr>
          <p:cNvPr id="15" name="Straight Connector 14">
            <a:extLst>
              <a:ext uri="{FF2B5EF4-FFF2-40B4-BE49-F238E27FC236}">
                <a16:creationId xmlns:a16="http://schemas.microsoft.com/office/drawing/2014/main" id="{3508418B-D3EF-4066-8A1A-C0EA47B0AD54}"/>
              </a:ext>
            </a:extLst>
          </p:cNvPr>
          <p:cNvCxnSpPr>
            <a:cxnSpLocks/>
            <a:endCxn id="13" idx="0"/>
          </p:cNvCxnSpPr>
          <p:nvPr/>
        </p:nvCxnSpPr>
        <p:spPr>
          <a:xfrm flipH="1">
            <a:off x="1119087" y="976184"/>
            <a:ext cx="0" cy="19770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191DD4-6C94-4758-8D0D-9D3F0CD907A8}"/>
              </a:ext>
            </a:extLst>
          </p:cNvPr>
          <p:cNvSpPr txBox="1"/>
          <p:nvPr/>
        </p:nvSpPr>
        <p:spPr>
          <a:xfrm>
            <a:off x="2146328" y="1173891"/>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3042472" y="976184"/>
            <a:ext cx="0" cy="19770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44D49A-37E6-444A-9B6C-0F65B5292625}"/>
              </a:ext>
            </a:extLst>
          </p:cNvPr>
          <p:cNvSpPr txBox="1"/>
          <p:nvPr/>
        </p:nvSpPr>
        <p:spPr>
          <a:xfrm>
            <a:off x="4069714"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Suelo</a:t>
            </a:r>
            <a:endParaRPr lang="es-HN" sz="1400" dirty="0"/>
          </a:p>
        </p:txBody>
      </p:sp>
      <p:cxnSp>
        <p:nvCxnSpPr>
          <p:cNvPr id="33" name="Connector: Elbow 32">
            <a:extLst>
              <a:ext uri="{FF2B5EF4-FFF2-40B4-BE49-F238E27FC236}">
                <a16:creationId xmlns:a16="http://schemas.microsoft.com/office/drawing/2014/main" id="{2DC9386B-C902-49C2-A99C-2CA80CAE40CB}"/>
              </a:ext>
            </a:extLst>
          </p:cNvPr>
          <p:cNvCxnSpPr>
            <a:cxnSpLocks/>
            <a:endCxn id="31" idx="0"/>
          </p:cNvCxnSpPr>
          <p:nvPr/>
        </p:nvCxnSpPr>
        <p:spPr>
          <a:xfrm>
            <a:off x="3040301" y="976184"/>
            <a:ext cx="1925557" cy="1977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EA0ADA-8A9F-42B7-B485-CF9416A86D72}"/>
              </a:ext>
            </a:extLst>
          </p:cNvPr>
          <p:cNvCxnSpPr>
            <a:cxnSpLocks/>
          </p:cNvCxnSpPr>
          <p:nvPr/>
        </p:nvCxnSpPr>
        <p:spPr>
          <a:xfrm>
            <a:off x="222943" y="1481667"/>
            <a:ext cx="0" cy="482044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AED6B52-B565-418E-97A1-4F010F071DD0}"/>
              </a:ext>
            </a:extLst>
          </p:cNvPr>
          <p:cNvSpPr txBox="1"/>
          <p:nvPr/>
        </p:nvSpPr>
        <p:spPr>
          <a:xfrm>
            <a:off x="370704" y="180408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NDVI</a:t>
            </a:r>
          </a:p>
        </p:txBody>
      </p:sp>
      <p:sp>
        <p:nvSpPr>
          <p:cNvPr id="40" name="TextBox 39">
            <a:extLst>
              <a:ext uri="{FF2B5EF4-FFF2-40B4-BE49-F238E27FC236}">
                <a16:creationId xmlns:a16="http://schemas.microsoft.com/office/drawing/2014/main" id="{C023F38E-9870-47A0-A8C8-141E77E2F0D4}"/>
              </a:ext>
            </a:extLst>
          </p:cNvPr>
          <p:cNvSpPr txBox="1"/>
          <p:nvPr/>
        </p:nvSpPr>
        <p:spPr>
          <a:xfrm>
            <a:off x="370704" y="216660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GNDVI</a:t>
            </a:r>
          </a:p>
        </p:txBody>
      </p:sp>
      <p:sp>
        <p:nvSpPr>
          <p:cNvPr id="42" name="TextBox 41">
            <a:extLst>
              <a:ext uri="{FF2B5EF4-FFF2-40B4-BE49-F238E27FC236}">
                <a16:creationId xmlns:a16="http://schemas.microsoft.com/office/drawing/2014/main" id="{707E6492-825D-42B6-8B88-FD39876B7FA6}"/>
              </a:ext>
            </a:extLst>
          </p:cNvPr>
          <p:cNvSpPr txBox="1"/>
          <p:nvPr/>
        </p:nvSpPr>
        <p:spPr>
          <a:xfrm>
            <a:off x="370704" y="252913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TNDVI</a:t>
            </a:r>
          </a:p>
        </p:txBody>
      </p:sp>
      <p:sp>
        <p:nvSpPr>
          <p:cNvPr id="44" name="TextBox 43">
            <a:extLst>
              <a:ext uri="{FF2B5EF4-FFF2-40B4-BE49-F238E27FC236}">
                <a16:creationId xmlns:a16="http://schemas.microsoft.com/office/drawing/2014/main" id="{31823736-D6DE-4D31-9E11-5CA7140A912F}"/>
              </a:ext>
            </a:extLst>
          </p:cNvPr>
          <p:cNvSpPr txBox="1"/>
          <p:nvPr/>
        </p:nvSpPr>
        <p:spPr>
          <a:xfrm>
            <a:off x="370704" y="2891652"/>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RVI</a:t>
            </a:r>
          </a:p>
        </p:txBody>
      </p:sp>
      <p:sp>
        <p:nvSpPr>
          <p:cNvPr id="46" name="TextBox 45">
            <a:extLst>
              <a:ext uri="{FF2B5EF4-FFF2-40B4-BE49-F238E27FC236}">
                <a16:creationId xmlns:a16="http://schemas.microsoft.com/office/drawing/2014/main" id="{1936D620-EFC8-44C6-9CA5-D78C0AF400A7}"/>
              </a:ext>
            </a:extLst>
          </p:cNvPr>
          <p:cNvSpPr txBox="1"/>
          <p:nvPr/>
        </p:nvSpPr>
        <p:spPr>
          <a:xfrm>
            <a:off x="370704" y="325417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SAVI</a:t>
            </a:r>
          </a:p>
        </p:txBody>
      </p:sp>
      <p:sp>
        <p:nvSpPr>
          <p:cNvPr id="48" name="TextBox 47">
            <a:extLst>
              <a:ext uri="{FF2B5EF4-FFF2-40B4-BE49-F238E27FC236}">
                <a16:creationId xmlns:a16="http://schemas.microsoft.com/office/drawing/2014/main" id="{8D6BD8C1-33F7-4FD3-8634-10A0164E56C7}"/>
              </a:ext>
            </a:extLst>
          </p:cNvPr>
          <p:cNvSpPr txBox="1"/>
          <p:nvPr/>
        </p:nvSpPr>
        <p:spPr>
          <a:xfrm>
            <a:off x="370704" y="361669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TSAVI</a:t>
            </a:r>
          </a:p>
        </p:txBody>
      </p:sp>
      <p:sp>
        <p:nvSpPr>
          <p:cNvPr id="50" name="TextBox 49">
            <a:extLst>
              <a:ext uri="{FF2B5EF4-FFF2-40B4-BE49-F238E27FC236}">
                <a16:creationId xmlns:a16="http://schemas.microsoft.com/office/drawing/2014/main" id="{F03CC440-C80D-4BB1-ACA2-3EE118529BEB}"/>
              </a:ext>
            </a:extLst>
          </p:cNvPr>
          <p:cNvSpPr txBox="1"/>
          <p:nvPr/>
        </p:nvSpPr>
        <p:spPr>
          <a:xfrm>
            <a:off x="370704" y="397921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MSAVI2</a:t>
            </a:r>
          </a:p>
        </p:txBody>
      </p:sp>
      <p:sp>
        <p:nvSpPr>
          <p:cNvPr id="52" name="TextBox 51">
            <a:extLst>
              <a:ext uri="{FF2B5EF4-FFF2-40B4-BE49-F238E27FC236}">
                <a16:creationId xmlns:a16="http://schemas.microsoft.com/office/drawing/2014/main" id="{C7B1BB54-84A8-47B0-80D5-C4751CEDE005}"/>
              </a:ext>
            </a:extLst>
          </p:cNvPr>
          <p:cNvSpPr txBox="1"/>
          <p:nvPr/>
        </p:nvSpPr>
        <p:spPr>
          <a:xfrm>
            <a:off x="370704" y="434174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GEMI</a:t>
            </a:r>
          </a:p>
        </p:txBody>
      </p:sp>
      <p:sp>
        <p:nvSpPr>
          <p:cNvPr id="54" name="TextBox 53">
            <a:extLst>
              <a:ext uri="{FF2B5EF4-FFF2-40B4-BE49-F238E27FC236}">
                <a16:creationId xmlns:a16="http://schemas.microsoft.com/office/drawing/2014/main" id="{2F1F44C6-875C-4FFB-959B-40024F327C2D}"/>
              </a:ext>
            </a:extLst>
          </p:cNvPr>
          <p:cNvSpPr txBox="1"/>
          <p:nvPr/>
        </p:nvSpPr>
        <p:spPr>
          <a:xfrm>
            <a:off x="370704" y="4704262"/>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IPVI</a:t>
            </a:r>
          </a:p>
        </p:txBody>
      </p:sp>
      <p:sp>
        <p:nvSpPr>
          <p:cNvPr id="56" name="TextBox 55">
            <a:extLst>
              <a:ext uri="{FF2B5EF4-FFF2-40B4-BE49-F238E27FC236}">
                <a16:creationId xmlns:a16="http://schemas.microsoft.com/office/drawing/2014/main" id="{BEA8B09D-1248-45C7-8842-F91B99D41316}"/>
              </a:ext>
            </a:extLst>
          </p:cNvPr>
          <p:cNvSpPr txBox="1"/>
          <p:nvPr/>
        </p:nvSpPr>
        <p:spPr>
          <a:xfrm>
            <a:off x="370704" y="50667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EVI</a:t>
            </a:r>
          </a:p>
        </p:txBody>
      </p:sp>
      <p:sp>
        <p:nvSpPr>
          <p:cNvPr id="58" name="TextBox 57">
            <a:extLst>
              <a:ext uri="{FF2B5EF4-FFF2-40B4-BE49-F238E27FC236}">
                <a16:creationId xmlns:a16="http://schemas.microsoft.com/office/drawing/2014/main" id="{DF73E603-2487-4E33-B7A2-EE1FA2B3C5EF}"/>
              </a:ext>
            </a:extLst>
          </p:cNvPr>
          <p:cNvSpPr txBox="1"/>
          <p:nvPr/>
        </p:nvSpPr>
        <p:spPr>
          <a:xfrm>
            <a:off x="370704" y="543239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LAI</a:t>
            </a:r>
          </a:p>
        </p:txBody>
      </p:sp>
      <p:sp>
        <p:nvSpPr>
          <p:cNvPr id="60" name="TextBox 59">
            <a:extLst>
              <a:ext uri="{FF2B5EF4-FFF2-40B4-BE49-F238E27FC236}">
                <a16:creationId xmlns:a16="http://schemas.microsoft.com/office/drawing/2014/main" id="{69EC55EF-38BB-4DD4-80D6-7D99679727DA}"/>
              </a:ext>
            </a:extLst>
          </p:cNvPr>
          <p:cNvSpPr txBox="1"/>
          <p:nvPr/>
        </p:nvSpPr>
        <p:spPr>
          <a:xfrm>
            <a:off x="370704" y="579800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a:t>
            </a:r>
          </a:p>
        </p:txBody>
      </p:sp>
      <p:sp>
        <p:nvSpPr>
          <p:cNvPr id="62" name="TextBox 61">
            <a:extLst>
              <a:ext uri="{FF2B5EF4-FFF2-40B4-BE49-F238E27FC236}">
                <a16:creationId xmlns:a16="http://schemas.microsoft.com/office/drawing/2014/main" id="{9AD7B051-CE8A-4E34-8791-583F03E748D8}"/>
              </a:ext>
            </a:extLst>
          </p:cNvPr>
          <p:cNvSpPr txBox="1"/>
          <p:nvPr/>
        </p:nvSpPr>
        <p:spPr>
          <a:xfrm>
            <a:off x="370704" y="616361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DVI</a:t>
            </a:r>
          </a:p>
        </p:txBody>
      </p:sp>
      <p:cxnSp>
        <p:nvCxnSpPr>
          <p:cNvPr id="65" name="Straight Connector 64">
            <a:extLst>
              <a:ext uri="{FF2B5EF4-FFF2-40B4-BE49-F238E27FC236}">
                <a16:creationId xmlns:a16="http://schemas.microsoft.com/office/drawing/2014/main" id="{0C9414A8-3FDA-40E7-939E-91959685CE8D}"/>
              </a:ext>
            </a:extLst>
          </p:cNvPr>
          <p:cNvCxnSpPr>
            <a:cxnSpLocks/>
            <a:stCxn id="38" idx="1"/>
          </p:cNvCxnSpPr>
          <p:nvPr/>
        </p:nvCxnSpPr>
        <p:spPr>
          <a:xfrm flipH="1" flipV="1">
            <a:off x="222943" y="1942585"/>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94363C4-B92D-4946-A2EE-8B4D3A0C1FC1}"/>
              </a:ext>
            </a:extLst>
          </p:cNvPr>
          <p:cNvCxnSpPr>
            <a:cxnSpLocks/>
          </p:cNvCxnSpPr>
          <p:nvPr/>
        </p:nvCxnSpPr>
        <p:spPr>
          <a:xfrm flipH="1" flipV="1">
            <a:off x="222942" y="230121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B402BA8-0366-45E7-A3E4-69AD631114BD}"/>
              </a:ext>
            </a:extLst>
          </p:cNvPr>
          <p:cNvCxnSpPr>
            <a:cxnSpLocks/>
          </p:cNvCxnSpPr>
          <p:nvPr/>
        </p:nvCxnSpPr>
        <p:spPr>
          <a:xfrm flipH="1" flipV="1">
            <a:off x="222941" y="2667628"/>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EF78580-2F3A-4647-A89D-A235DC922B21}"/>
              </a:ext>
            </a:extLst>
          </p:cNvPr>
          <p:cNvCxnSpPr>
            <a:cxnSpLocks/>
          </p:cNvCxnSpPr>
          <p:nvPr/>
        </p:nvCxnSpPr>
        <p:spPr>
          <a:xfrm flipH="1" flipV="1">
            <a:off x="222940" y="304293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C1BF082-F2BA-4EC1-BB17-B6880F5B8128}"/>
              </a:ext>
            </a:extLst>
          </p:cNvPr>
          <p:cNvCxnSpPr>
            <a:cxnSpLocks/>
          </p:cNvCxnSpPr>
          <p:nvPr/>
        </p:nvCxnSpPr>
        <p:spPr>
          <a:xfrm flipH="1" flipV="1">
            <a:off x="222939" y="33914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951316D-2CB0-4F14-B9A7-E2A80468C787}"/>
              </a:ext>
            </a:extLst>
          </p:cNvPr>
          <p:cNvCxnSpPr>
            <a:cxnSpLocks/>
          </p:cNvCxnSpPr>
          <p:nvPr/>
        </p:nvCxnSpPr>
        <p:spPr>
          <a:xfrm flipH="1" flipV="1">
            <a:off x="222939" y="375078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45ED199-61F0-4B40-87BC-F9AE58A7D18B}"/>
              </a:ext>
            </a:extLst>
          </p:cNvPr>
          <p:cNvCxnSpPr>
            <a:cxnSpLocks/>
          </p:cNvCxnSpPr>
          <p:nvPr/>
        </p:nvCxnSpPr>
        <p:spPr>
          <a:xfrm flipH="1" flipV="1">
            <a:off x="222938" y="412003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7B10E9-0292-40BE-96D4-9856F0F7F10E}"/>
              </a:ext>
            </a:extLst>
          </p:cNvPr>
          <p:cNvCxnSpPr>
            <a:cxnSpLocks/>
          </p:cNvCxnSpPr>
          <p:nvPr/>
        </p:nvCxnSpPr>
        <p:spPr>
          <a:xfrm flipH="1" flipV="1">
            <a:off x="222937" y="44585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46E863-CA85-40B9-8FDD-37CC3D358186}"/>
              </a:ext>
            </a:extLst>
          </p:cNvPr>
          <p:cNvCxnSpPr>
            <a:cxnSpLocks/>
          </p:cNvCxnSpPr>
          <p:nvPr/>
        </p:nvCxnSpPr>
        <p:spPr>
          <a:xfrm flipH="1" flipV="1">
            <a:off x="222936" y="487350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0099E6-0531-4B5C-8612-BAF7DA1E9358}"/>
              </a:ext>
            </a:extLst>
          </p:cNvPr>
          <p:cNvCxnSpPr>
            <a:cxnSpLocks/>
          </p:cNvCxnSpPr>
          <p:nvPr/>
        </p:nvCxnSpPr>
        <p:spPr>
          <a:xfrm flipH="1" flipV="1">
            <a:off x="222936" y="522714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9FF92D3-B4CB-41A9-BE9D-586141191A0E}"/>
              </a:ext>
            </a:extLst>
          </p:cNvPr>
          <p:cNvCxnSpPr>
            <a:cxnSpLocks/>
          </p:cNvCxnSpPr>
          <p:nvPr/>
        </p:nvCxnSpPr>
        <p:spPr>
          <a:xfrm flipH="1" flipV="1">
            <a:off x="222936" y="55703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4C9D9F-9B87-401E-92F7-863F947A2C85}"/>
              </a:ext>
            </a:extLst>
          </p:cNvPr>
          <p:cNvCxnSpPr>
            <a:cxnSpLocks/>
          </p:cNvCxnSpPr>
          <p:nvPr/>
        </p:nvCxnSpPr>
        <p:spPr>
          <a:xfrm flipH="1" flipV="1">
            <a:off x="222936" y="595218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72CEF9B-5E06-4A3C-B014-DD197CF80668}"/>
              </a:ext>
            </a:extLst>
          </p:cNvPr>
          <p:cNvCxnSpPr>
            <a:cxnSpLocks/>
          </p:cNvCxnSpPr>
          <p:nvPr/>
        </p:nvCxnSpPr>
        <p:spPr>
          <a:xfrm flipH="1" flipV="1">
            <a:off x="222935" y="630424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2146328" y="1481667"/>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2368229" y="18040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2368229" y="216660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2368229" y="252912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2368229" y="289164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2368229" y="325299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2368229" y="361228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2122255" y="19448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2122254" y="230349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2122253" y="266990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2122252" y="304520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2122251" y="339377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2122251" y="3753058"/>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0500AF9E-974D-490A-85F5-9B03C1D4C828}"/>
              </a:ext>
            </a:extLst>
          </p:cNvPr>
          <p:cNvSpPr txBox="1"/>
          <p:nvPr/>
        </p:nvSpPr>
        <p:spPr>
          <a:xfrm>
            <a:off x="4335781" y="18040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RI</a:t>
            </a:r>
          </a:p>
        </p:txBody>
      </p:sp>
      <p:sp>
        <p:nvSpPr>
          <p:cNvPr id="105" name="TextBox 104">
            <a:extLst>
              <a:ext uri="{FF2B5EF4-FFF2-40B4-BE49-F238E27FC236}">
                <a16:creationId xmlns:a16="http://schemas.microsoft.com/office/drawing/2014/main" id="{332E47CC-2E2C-4CF8-BBE2-B958C598D67C}"/>
              </a:ext>
            </a:extLst>
          </p:cNvPr>
          <p:cNvSpPr txBox="1"/>
          <p:nvPr/>
        </p:nvSpPr>
        <p:spPr>
          <a:xfrm>
            <a:off x="4335781" y="216660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CI</a:t>
            </a:r>
          </a:p>
        </p:txBody>
      </p:sp>
      <p:sp>
        <p:nvSpPr>
          <p:cNvPr id="107" name="TextBox 106">
            <a:extLst>
              <a:ext uri="{FF2B5EF4-FFF2-40B4-BE49-F238E27FC236}">
                <a16:creationId xmlns:a16="http://schemas.microsoft.com/office/drawing/2014/main" id="{317A8210-C8CB-4893-B410-E470442D81E6}"/>
              </a:ext>
            </a:extLst>
          </p:cNvPr>
          <p:cNvSpPr txBox="1"/>
          <p:nvPr/>
        </p:nvSpPr>
        <p:spPr>
          <a:xfrm>
            <a:off x="4335781" y="252912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a:t>
            </a:r>
          </a:p>
        </p:txBody>
      </p:sp>
      <p:sp>
        <p:nvSpPr>
          <p:cNvPr id="109" name="TextBox 108">
            <a:extLst>
              <a:ext uri="{FF2B5EF4-FFF2-40B4-BE49-F238E27FC236}">
                <a16:creationId xmlns:a16="http://schemas.microsoft.com/office/drawing/2014/main" id="{DC9E9546-7574-4715-80B2-AD8858E71DF7}"/>
              </a:ext>
            </a:extLst>
          </p:cNvPr>
          <p:cNvSpPr txBox="1"/>
          <p:nvPr/>
        </p:nvSpPr>
        <p:spPr>
          <a:xfrm>
            <a:off x="4335781" y="289164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BI2</a:t>
            </a:r>
          </a:p>
        </p:txBody>
      </p:sp>
      <p:cxnSp>
        <p:nvCxnSpPr>
          <p:cNvPr id="111" name="Straight Connector 110">
            <a:extLst>
              <a:ext uri="{FF2B5EF4-FFF2-40B4-BE49-F238E27FC236}">
                <a16:creationId xmlns:a16="http://schemas.microsoft.com/office/drawing/2014/main" id="{6A86C3BE-7327-4958-93D4-A95214CEA45C}"/>
              </a:ext>
            </a:extLst>
          </p:cNvPr>
          <p:cNvCxnSpPr/>
          <p:nvPr/>
        </p:nvCxnSpPr>
        <p:spPr>
          <a:xfrm>
            <a:off x="4069714" y="1481667"/>
            <a:ext cx="0" cy="156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C6BD1B5-773C-4BA6-AD37-0EBD60A28DED}"/>
              </a:ext>
            </a:extLst>
          </p:cNvPr>
          <p:cNvCxnSpPr>
            <a:cxnSpLocks/>
          </p:cNvCxnSpPr>
          <p:nvPr/>
        </p:nvCxnSpPr>
        <p:spPr>
          <a:xfrm flipH="1" flipV="1">
            <a:off x="4103459" y="191983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C01C4B-0EDC-45FE-A91F-B2A8D08976E9}"/>
              </a:ext>
            </a:extLst>
          </p:cNvPr>
          <p:cNvCxnSpPr>
            <a:cxnSpLocks/>
          </p:cNvCxnSpPr>
          <p:nvPr/>
        </p:nvCxnSpPr>
        <p:spPr>
          <a:xfrm flipH="1" flipV="1">
            <a:off x="4103458" y="22784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2B8A51B-3026-4E0A-84BD-EAD42C97E418}"/>
              </a:ext>
            </a:extLst>
          </p:cNvPr>
          <p:cNvCxnSpPr>
            <a:cxnSpLocks/>
          </p:cNvCxnSpPr>
          <p:nvPr/>
        </p:nvCxnSpPr>
        <p:spPr>
          <a:xfrm flipH="1" flipV="1">
            <a:off x="4103457" y="264487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666B029-1E6F-4F6B-836A-07E1D4141B9D}"/>
              </a:ext>
            </a:extLst>
          </p:cNvPr>
          <p:cNvCxnSpPr>
            <a:cxnSpLocks/>
          </p:cNvCxnSpPr>
          <p:nvPr/>
        </p:nvCxnSpPr>
        <p:spPr>
          <a:xfrm flipH="1" flipV="1">
            <a:off x="4103456" y="3020180"/>
            <a:ext cx="147761" cy="1"/>
          </a:xfrm>
          <a:prstGeom prst="line">
            <a:avLst/>
          </a:prstGeom>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D20D2787-85A6-4E75-8E2F-30B0D4E086FB}"/>
              </a:ext>
            </a:extLst>
          </p:cNvPr>
          <p:cNvPicPr>
            <a:picLocks noChangeAspect="1"/>
          </p:cNvPicPr>
          <p:nvPr/>
        </p:nvPicPr>
        <p:blipFill rotWithShape="1">
          <a:blip r:embed="rId2"/>
          <a:srcRect l="5821" t="21591" r="71640" b="18760"/>
          <a:stretch/>
        </p:blipFill>
        <p:spPr>
          <a:xfrm>
            <a:off x="8517406" y="702080"/>
            <a:ext cx="2748044" cy="4088730"/>
          </a:xfrm>
          <a:prstGeom prst="rect">
            <a:avLst/>
          </a:prstGeom>
        </p:spPr>
      </p:pic>
      <p:sp>
        <p:nvSpPr>
          <p:cNvPr id="120" name="Rectangle 119">
            <a:extLst>
              <a:ext uri="{FF2B5EF4-FFF2-40B4-BE49-F238E27FC236}">
                <a16:creationId xmlns:a16="http://schemas.microsoft.com/office/drawing/2014/main" id="{5FAC0199-E268-4387-B963-EBD3ABAF86FC}"/>
              </a:ext>
            </a:extLst>
          </p:cNvPr>
          <p:cNvSpPr/>
          <p:nvPr/>
        </p:nvSpPr>
        <p:spPr>
          <a:xfrm>
            <a:off x="8274907" y="300422"/>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Área de Interés</a:t>
            </a:r>
            <a:endParaRPr lang="es-HN" sz="1200" b="1" dirty="0"/>
          </a:p>
        </p:txBody>
      </p:sp>
      <p:sp>
        <p:nvSpPr>
          <p:cNvPr id="122" name="Flowchart: Merge 121">
            <a:extLst>
              <a:ext uri="{FF2B5EF4-FFF2-40B4-BE49-F238E27FC236}">
                <a16:creationId xmlns:a16="http://schemas.microsoft.com/office/drawing/2014/main" id="{F8613BE2-D9B4-45B3-B47B-EE1B1767C29A}"/>
              </a:ext>
            </a:extLst>
          </p:cNvPr>
          <p:cNvSpPr/>
          <p:nvPr/>
        </p:nvSpPr>
        <p:spPr>
          <a:xfrm>
            <a:off x="8398137" y="504138"/>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4" name="Flowchart: Merge 123">
            <a:extLst>
              <a:ext uri="{FF2B5EF4-FFF2-40B4-BE49-F238E27FC236}">
                <a16:creationId xmlns:a16="http://schemas.microsoft.com/office/drawing/2014/main" id="{28006253-FC87-4895-9812-A8E5072C9B9F}"/>
              </a:ext>
            </a:extLst>
          </p:cNvPr>
          <p:cNvSpPr/>
          <p:nvPr/>
        </p:nvSpPr>
        <p:spPr>
          <a:xfrm flipV="1">
            <a:off x="8398137" y="325354"/>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146653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5714A-295E-402F-923E-AB9492F4B364}"/>
              </a:ext>
            </a:extLst>
          </p:cNvPr>
          <p:cNvSpPr>
            <a:spLocks noGrp="1"/>
          </p:cNvSpPr>
          <p:nvPr>
            <p:ph type="title"/>
          </p:nvPr>
        </p:nvSpPr>
        <p:spPr/>
        <p:txBody>
          <a:bodyPr/>
          <a:lstStyle/>
          <a:p>
            <a:r>
              <a:rPr lang="es-CL" dirty="0" err="1"/>
              <a:t>Indíces</a:t>
            </a:r>
            <a:r>
              <a:rPr lang="es-CL" dirty="0"/>
              <a:t> a utilizar (versión 1)</a:t>
            </a:r>
          </a:p>
        </p:txBody>
      </p:sp>
      <p:sp>
        <p:nvSpPr>
          <p:cNvPr id="4" name="Rectangle 5">
            <a:extLst>
              <a:ext uri="{FF2B5EF4-FFF2-40B4-BE49-F238E27FC236}">
                <a16:creationId xmlns:a16="http://schemas.microsoft.com/office/drawing/2014/main" id="{D8D328EC-A3D3-4602-8B09-7A924D066B78}"/>
              </a:ext>
            </a:extLst>
          </p:cNvPr>
          <p:cNvSpPr/>
          <p:nvPr/>
        </p:nvSpPr>
        <p:spPr>
          <a:xfrm>
            <a:off x="2506409" y="1178205"/>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5" name="Flowchart: Merge 7">
            <a:extLst>
              <a:ext uri="{FF2B5EF4-FFF2-40B4-BE49-F238E27FC236}">
                <a16:creationId xmlns:a16="http://schemas.microsoft.com/office/drawing/2014/main" id="{F80179D1-0ECF-4846-8357-2C8DFEF89D1B}"/>
              </a:ext>
            </a:extLst>
          </p:cNvPr>
          <p:cNvSpPr/>
          <p:nvPr/>
        </p:nvSpPr>
        <p:spPr>
          <a:xfrm>
            <a:off x="3948389" y="1409302"/>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Flowchart: Merge 9">
            <a:extLst>
              <a:ext uri="{FF2B5EF4-FFF2-40B4-BE49-F238E27FC236}">
                <a16:creationId xmlns:a16="http://schemas.microsoft.com/office/drawing/2014/main" id="{74617A0D-4417-4AD4-ADF1-5F544511B35D}"/>
              </a:ext>
            </a:extLst>
          </p:cNvPr>
          <p:cNvSpPr/>
          <p:nvPr/>
        </p:nvSpPr>
        <p:spPr>
          <a:xfrm flipV="1">
            <a:off x="3948389" y="1230518"/>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7" name="Connector: Elbow 11">
            <a:extLst>
              <a:ext uri="{FF2B5EF4-FFF2-40B4-BE49-F238E27FC236}">
                <a16:creationId xmlns:a16="http://schemas.microsoft.com/office/drawing/2014/main" id="{7590FB93-2156-4406-AB7E-0FB1FAB3CE69}"/>
              </a:ext>
            </a:extLst>
          </p:cNvPr>
          <p:cNvCxnSpPr>
            <a:cxnSpLocks/>
            <a:stCxn id="4" idx="2"/>
          </p:cNvCxnSpPr>
          <p:nvPr/>
        </p:nvCxnSpPr>
        <p:spPr>
          <a:xfrm rot="5400000">
            <a:off x="2243421" y="798429"/>
            <a:ext cx="358346" cy="192121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 name="TextBox 12">
            <a:extLst>
              <a:ext uri="{FF2B5EF4-FFF2-40B4-BE49-F238E27FC236}">
                <a16:creationId xmlns:a16="http://schemas.microsoft.com/office/drawing/2014/main" id="{7E49BB15-2EF7-447A-B2E2-A71CC1AA7C77}"/>
              </a:ext>
            </a:extLst>
          </p:cNvPr>
          <p:cNvSpPr txBox="1"/>
          <p:nvPr/>
        </p:nvSpPr>
        <p:spPr>
          <a:xfrm>
            <a:off x="565844" y="2135917"/>
            <a:ext cx="137609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Vegetación</a:t>
            </a:r>
            <a:endParaRPr lang="es-HN" sz="1400" dirty="0"/>
          </a:p>
        </p:txBody>
      </p:sp>
      <p:cxnSp>
        <p:nvCxnSpPr>
          <p:cNvPr id="9" name="Straight Connector 14">
            <a:extLst>
              <a:ext uri="{FF2B5EF4-FFF2-40B4-BE49-F238E27FC236}">
                <a16:creationId xmlns:a16="http://schemas.microsoft.com/office/drawing/2014/main" id="{404F1C04-6FD6-43F4-92DD-CB2835FA17F0}"/>
              </a:ext>
            </a:extLst>
          </p:cNvPr>
          <p:cNvCxnSpPr>
            <a:cxnSpLocks/>
            <a:endCxn id="8" idx="0"/>
          </p:cNvCxnSpPr>
          <p:nvPr/>
        </p:nvCxnSpPr>
        <p:spPr>
          <a:xfrm flipH="1">
            <a:off x="1253893" y="1938209"/>
            <a:ext cx="208094" cy="1977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23">
            <a:extLst>
              <a:ext uri="{FF2B5EF4-FFF2-40B4-BE49-F238E27FC236}">
                <a16:creationId xmlns:a16="http://schemas.microsoft.com/office/drawing/2014/main" id="{61A3BB2F-BE50-4424-9E34-10F8563935C6}"/>
              </a:ext>
            </a:extLst>
          </p:cNvPr>
          <p:cNvSpPr txBox="1"/>
          <p:nvPr/>
        </p:nvSpPr>
        <p:spPr>
          <a:xfrm>
            <a:off x="2032626" y="2135917"/>
            <a:ext cx="1712690"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 (agua- planta)</a:t>
            </a:r>
            <a:endParaRPr lang="es-HN" sz="1400" dirty="0"/>
          </a:p>
        </p:txBody>
      </p:sp>
      <p:cxnSp>
        <p:nvCxnSpPr>
          <p:cNvPr id="11" name="Straight Connector 25">
            <a:extLst>
              <a:ext uri="{FF2B5EF4-FFF2-40B4-BE49-F238E27FC236}">
                <a16:creationId xmlns:a16="http://schemas.microsoft.com/office/drawing/2014/main" id="{05908A46-01A2-4E44-93D9-E21FB7185A76}"/>
              </a:ext>
            </a:extLst>
          </p:cNvPr>
          <p:cNvCxnSpPr>
            <a:cxnSpLocks/>
            <a:endCxn id="10" idx="0"/>
          </p:cNvCxnSpPr>
          <p:nvPr/>
        </p:nvCxnSpPr>
        <p:spPr>
          <a:xfrm flipH="1">
            <a:off x="2888971" y="1938210"/>
            <a:ext cx="39798" cy="19770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3A1EBD20-8205-4FC0-AB45-B7F9FB0ED739}"/>
              </a:ext>
            </a:extLst>
          </p:cNvPr>
          <p:cNvSpPr txBox="1"/>
          <p:nvPr/>
        </p:nvSpPr>
        <p:spPr>
          <a:xfrm>
            <a:off x="5734055" y="2114176"/>
            <a:ext cx="129083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Suelo</a:t>
            </a:r>
            <a:endParaRPr lang="es-HN" sz="1400" dirty="0"/>
          </a:p>
        </p:txBody>
      </p:sp>
      <p:cxnSp>
        <p:nvCxnSpPr>
          <p:cNvPr id="13" name="Connector: Elbow 32">
            <a:extLst>
              <a:ext uri="{FF2B5EF4-FFF2-40B4-BE49-F238E27FC236}">
                <a16:creationId xmlns:a16="http://schemas.microsoft.com/office/drawing/2014/main" id="{FDC070B0-FD38-400B-86C6-0CADEF372796}"/>
              </a:ext>
            </a:extLst>
          </p:cNvPr>
          <p:cNvCxnSpPr>
            <a:cxnSpLocks/>
            <a:endCxn id="12" idx="0"/>
          </p:cNvCxnSpPr>
          <p:nvPr/>
        </p:nvCxnSpPr>
        <p:spPr>
          <a:xfrm>
            <a:off x="2559493" y="1895906"/>
            <a:ext cx="3819981" cy="2182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Straight Connector 35">
            <a:extLst>
              <a:ext uri="{FF2B5EF4-FFF2-40B4-BE49-F238E27FC236}">
                <a16:creationId xmlns:a16="http://schemas.microsoft.com/office/drawing/2014/main" id="{FB6C9BAD-7900-454C-A02A-266BDFF2209C}"/>
              </a:ext>
            </a:extLst>
          </p:cNvPr>
          <p:cNvCxnSpPr>
            <a:cxnSpLocks/>
          </p:cNvCxnSpPr>
          <p:nvPr/>
        </p:nvCxnSpPr>
        <p:spPr>
          <a:xfrm>
            <a:off x="565843" y="2443692"/>
            <a:ext cx="0" cy="48204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37">
            <a:extLst>
              <a:ext uri="{FF2B5EF4-FFF2-40B4-BE49-F238E27FC236}">
                <a16:creationId xmlns:a16="http://schemas.microsoft.com/office/drawing/2014/main" id="{CD188A48-865A-4663-A84A-9A2AABF6BC58}"/>
              </a:ext>
            </a:extLst>
          </p:cNvPr>
          <p:cNvSpPr txBox="1"/>
          <p:nvPr/>
        </p:nvSpPr>
        <p:spPr>
          <a:xfrm>
            <a:off x="713604" y="276611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NDVI</a:t>
            </a:r>
          </a:p>
        </p:txBody>
      </p:sp>
      <p:sp>
        <p:nvSpPr>
          <p:cNvPr id="16" name="TextBox 39">
            <a:extLst>
              <a:ext uri="{FF2B5EF4-FFF2-40B4-BE49-F238E27FC236}">
                <a16:creationId xmlns:a16="http://schemas.microsoft.com/office/drawing/2014/main" id="{D1A19E78-2614-4682-B1EE-34A156C211D5}"/>
              </a:ext>
            </a:extLst>
          </p:cNvPr>
          <p:cNvSpPr txBox="1"/>
          <p:nvPr/>
        </p:nvSpPr>
        <p:spPr>
          <a:xfrm>
            <a:off x="713604" y="312863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GNDVI</a:t>
            </a:r>
          </a:p>
        </p:txBody>
      </p:sp>
      <p:sp>
        <p:nvSpPr>
          <p:cNvPr id="17" name="TextBox 41">
            <a:extLst>
              <a:ext uri="{FF2B5EF4-FFF2-40B4-BE49-F238E27FC236}">
                <a16:creationId xmlns:a16="http://schemas.microsoft.com/office/drawing/2014/main" id="{937ADBC1-0408-43A8-9D76-459EA61BD533}"/>
              </a:ext>
            </a:extLst>
          </p:cNvPr>
          <p:cNvSpPr txBox="1"/>
          <p:nvPr/>
        </p:nvSpPr>
        <p:spPr>
          <a:xfrm>
            <a:off x="713604" y="349115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TNDVI</a:t>
            </a:r>
          </a:p>
        </p:txBody>
      </p:sp>
      <p:sp>
        <p:nvSpPr>
          <p:cNvPr id="18" name="TextBox 43">
            <a:extLst>
              <a:ext uri="{FF2B5EF4-FFF2-40B4-BE49-F238E27FC236}">
                <a16:creationId xmlns:a16="http://schemas.microsoft.com/office/drawing/2014/main" id="{FD2A3B28-03BD-40B6-B7B2-2BE8244D947B}"/>
              </a:ext>
            </a:extLst>
          </p:cNvPr>
          <p:cNvSpPr txBox="1"/>
          <p:nvPr/>
        </p:nvSpPr>
        <p:spPr>
          <a:xfrm>
            <a:off x="713604" y="385367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RVI</a:t>
            </a:r>
          </a:p>
        </p:txBody>
      </p:sp>
      <p:sp>
        <p:nvSpPr>
          <p:cNvPr id="19" name="TextBox 45">
            <a:extLst>
              <a:ext uri="{FF2B5EF4-FFF2-40B4-BE49-F238E27FC236}">
                <a16:creationId xmlns:a16="http://schemas.microsoft.com/office/drawing/2014/main" id="{55310BAB-03A2-4C5A-B7C1-522E4CE2B7DB}"/>
              </a:ext>
            </a:extLst>
          </p:cNvPr>
          <p:cNvSpPr txBox="1"/>
          <p:nvPr/>
        </p:nvSpPr>
        <p:spPr>
          <a:xfrm>
            <a:off x="713604" y="421619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SAVI</a:t>
            </a:r>
          </a:p>
        </p:txBody>
      </p:sp>
      <p:sp>
        <p:nvSpPr>
          <p:cNvPr id="20" name="TextBox 47">
            <a:extLst>
              <a:ext uri="{FF2B5EF4-FFF2-40B4-BE49-F238E27FC236}">
                <a16:creationId xmlns:a16="http://schemas.microsoft.com/office/drawing/2014/main" id="{48FB5527-A213-46A6-B21F-7B5F0CE744A8}"/>
              </a:ext>
            </a:extLst>
          </p:cNvPr>
          <p:cNvSpPr txBox="1"/>
          <p:nvPr/>
        </p:nvSpPr>
        <p:spPr>
          <a:xfrm>
            <a:off x="713604" y="457872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TSAVI</a:t>
            </a:r>
          </a:p>
        </p:txBody>
      </p:sp>
      <p:sp>
        <p:nvSpPr>
          <p:cNvPr id="21" name="TextBox 49">
            <a:extLst>
              <a:ext uri="{FF2B5EF4-FFF2-40B4-BE49-F238E27FC236}">
                <a16:creationId xmlns:a16="http://schemas.microsoft.com/office/drawing/2014/main" id="{B3AD56F2-E333-4DF0-B928-9B823D52AF1B}"/>
              </a:ext>
            </a:extLst>
          </p:cNvPr>
          <p:cNvSpPr txBox="1"/>
          <p:nvPr/>
        </p:nvSpPr>
        <p:spPr>
          <a:xfrm>
            <a:off x="713604" y="494124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MSAVI2</a:t>
            </a:r>
          </a:p>
        </p:txBody>
      </p:sp>
      <p:sp>
        <p:nvSpPr>
          <p:cNvPr id="22" name="TextBox 51">
            <a:extLst>
              <a:ext uri="{FF2B5EF4-FFF2-40B4-BE49-F238E27FC236}">
                <a16:creationId xmlns:a16="http://schemas.microsoft.com/office/drawing/2014/main" id="{54809668-FEC5-48EB-8EEA-4A083E95F6A9}"/>
              </a:ext>
            </a:extLst>
          </p:cNvPr>
          <p:cNvSpPr txBox="1"/>
          <p:nvPr/>
        </p:nvSpPr>
        <p:spPr>
          <a:xfrm>
            <a:off x="713604" y="530376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GEMI</a:t>
            </a:r>
          </a:p>
        </p:txBody>
      </p:sp>
      <p:sp>
        <p:nvSpPr>
          <p:cNvPr id="23" name="TextBox 53">
            <a:extLst>
              <a:ext uri="{FF2B5EF4-FFF2-40B4-BE49-F238E27FC236}">
                <a16:creationId xmlns:a16="http://schemas.microsoft.com/office/drawing/2014/main" id="{BEE4B0F7-7D69-48A5-B90E-E3D3CEDF60AB}"/>
              </a:ext>
            </a:extLst>
          </p:cNvPr>
          <p:cNvSpPr txBox="1"/>
          <p:nvPr/>
        </p:nvSpPr>
        <p:spPr>
          <a:xfrm>
            <a:off x="713604" y="566628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IPVI</a:t>
            </a:r>
          </a:p>
        </p:txBody>
      </p:sp>
      <p:sp>
        <p:nvSpPr>
          <p:cNvPr id="24" name="TextBox 55">
            <a:extLst>
              <a:ext uri="{FF2B5EF4-FFF2-40B4-BE49-F238E27FC236}">
                <a16:creationId xmlns:a16="http://schemas.microsoft.com/office/drawing/2014/main" id="{AAA785D3-0CE7-401D-BFC4-6D0B84883501}"/>
              </a:ext>
            </a:extLst>
          </p:cNvPr>
          <p:cNvSpPr txBox="1"/>
          <p:nvPr/>
        </p:nvSpPr>
        <p:spPr>
          <a:xfrm>
            <a:off x="713604" y="602880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EVI</a:t>
            </a:r>
          </a:p>
        </p:txBody>
      </p:sp>
      <p:sp>
        <p:nvSpPr>
          <p:cNvPr id="25" name="TextBox 57">
            <a:extLst>
              <a:ext uri="{FF2B5EF4-FFF2-40B4-BE49-F238E27FC236}">
                <a16:creationId xmlns:a16="http://schemas.microsoft.com/office/drawing/2014/main" id="{B214350E-B0BE-4C94-A9C2-2E5F76A31E46}"/>
              </a:ext>
            </a:extLst>
          </p:cNvPr>
          <p:cNvSpPr txBox="1"/>
          <p:nvPr/>
        </p:nvSpPr>
        <p:spPr>
          <a:xfrm>
            <a:off x="713604" y="639441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LAI</a:t>
            </a:r>
          </a:p>
        </p:txBody>
      </p:sp>
      <p:sp>
        <p:nvSpPr>
          <p:cNvPr id="26" name="TextBox 59">
            <a:extLst>
              <a:ext uri="{FF2B5EF4-FFF2-40B4-BE49-F238E27FC236}">
                <a16:creationId xmlns:a16="http://schemas.microsoft.com/office/drawing/2014/main" id="{28A7B74F-10E0-462E-8987-B39DD3A722E8}"/>
              </a:ext>
            </a:extLst>
          </p:cNvPr>
          <p:cNvSpPr txBox="1"/>
          <p:nvPr/>
        </p:nvSpPr>
        <p:spPr>
          <a:xfrm>
            <a:off x="713604" y="676002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a:t>
            </a:r>
          </a:p>
        </p:txBody>
      </p:sp>
      <p:sp>
        <p:nvSpPr>
          <p:cNvPr id="27" name="TextBox 61">
            <a:extLst>
              <a:ext uri="{FF2B5EF4-FFF2-40B4-BE49-F238E27FC236}">
                <a16:creationId xmlns:a16="http://schemas.microsoft.com/office/drawing/2014/main" id="{B0666013-A848-4CAC-8CFC-F1CB64F8F9E8}"/>
              </a:ext>
            </a:extLst>
          </p:cNvPr>
          <p:cNvSpPr txBox="1"/>
          <p:nvPr/>
        </p:nvSpPr>
        <p:spPr>
          <a:xfrm>
            <a:off x="713604" y="712563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DVI</a:t>
            </a:r>
          </a:p>
        </p:txBody>
      </p:sp>
      <p:cxnSp>
        <p:nvCxnSpPr>
          <p:cNvPr id="28" name="Straight Connector 64">
            <a:extLst>
              <a:ext uri="{FF2B5EF4-FFF2-40B4-BE49-F238E27FC236}">
                <a16:creationId xmlns:a16="http://schemas.microsoft.com/office/drawing/2014/main" id="{9476DBCE-2723-4FBA-829F-48ECECC918D7}"/>
              </a:ext>
            </a:extLst>
          </p:cNvPr>
          <p:cNvCxnSpPr>
            <a:cxnSpLocks/>
            <a:stCxn id="15" idx="1"/>
          </p:cNvCxnSpPr>
          <p:nvPr/>
        </p:nvCxnSpPr>
        <p:spPr>
          <a:xfrm flipH="1" flipV="1">
            <a:off x="565843" y="290461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66">
            <a:extLst>
              <a:ext uri="{FF2B5EF4-FFF2-40B4-BE49-F238E27FC236}">
                <a16:creationId xmlns:a16="http://schemas.microsoft.com/office/drawing/2014/main" id="{71A4F86C-343C-463E-A2D8-A128EF7429E3}"/>
              </a:ext>
            </a:extLst>
          </p:cNvPr>
          <p:cNvCxnSpPr>
            <a:cxnSpLocks/>
          </p:cNvCxnSpPr>
          <p:nvPr/>
        </p:nvCxnSpPr>
        <p:spPr>
          <a:xfrm flipH="1" flipV="1">
            <a:off x="565842" y="326324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67">
            <a:extLst>
              <a:ext uri="{FF2B5EF4-FFF2-40B4-BE49-F238E27FC236}">
                <a16:creationId xmlns:a16="http://schemas.microsoft.com/office/drawing/2014/main" id="{D1DE274E-94C3-4828-A48E-00100249F620}"/>
              </a:ext>
            </a:extLst>
          </p:cNvPr>
          <p:cNvCxnSpPr>
            <a:cxnSpLocks/>
          </p:cNvCxnSpPr>
          <p:nvPr/>
        </p:nvCxnSpPr>
        <p:spPr>
          <a:xfrm flipH="1" flipV="1">
            <a:off x="565841" y="362965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68">
            <a:extLst>
              <a:ext uri="{FF2B5EF4-FFF2-40B4-BE49-F238E27FC236}">
                <a16:creationId xmlns:a16="http://schemas.microsoft.com/office/drawing/2014/main" id="{955BA082-D440-4378-96AF-EED6F6DF974F}"/>
              </a:ext>
            </a:extLst>
          </p:cNvPr>
          <p:cNvCxnSpPr>
            <a:cxnSpLocks/>
          </p:cNvCxnSpPr>
          <p:nvPr/>
        </p:nvCxnSpPr>
        <p:spPr>
          <a:xfrm flipH="1" flipV="1">
            <a:off x="565840" y="40049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69">
            <a:extLst>
              <a:ext uri="{FF2B5EF4-FFF2-40B4-BE49-F238E27FC236}">
                <a16:creationId xmlns:a16="http://schemas.microsoft.com/office/drawing/2014/main" id="{5D3DC201-B919-4EB9-A624-2B4FE8D138C8}"/>
              </a:ext>
            </a:extLst>
          </p:cNvPr>
          <p:cNvCxnSpPr>
            <a:cxnSpLocks/>
          </p:cNvCxnSpPr>
          <p:nvPr/>
        </p:nvCxnSpPr>
        <p:spPr>
          <a:xfrm flipH="1" flipV="1">
            <a:off x="565839" y="435352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70">
            <a:extLst>
              <a:ext uri="{FF2B5EF4-FFF2-40B4-BE49-F238E27FC236}">
                <a16:creationId xmlns:a16="http://schemas.microsoft.com/office/drawing/2014/main" id="{CF1F917B-5505-4A65-872D-D1EEAC9BD75B}"/>
              </a:ext>
            </a:extLst>
          </p:cNvPr>
          <p:cNvCxnSpPr>
            <a:cxnSpLocks/>
          </p:cNvCxnSpPr>
          <p:nvPr/>
        </p:nvCxnSpPr>
        <p:spPr>
          <a:xfrm flipH="1" flipV="1">
            <a:off x="565839" y="471281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72">
            <a:extLst>
              <a:ext uri="{FF2B5EF4-FFF2-40B4-BE49-F238E27FC236}">
                <a16:creationId xmlns:a16="http://schemas.microsoft.com/office/drawing/2014/main" id="{6B383E2A-3029-4CFD-94DD-28C2A223E046}"/>
              </a:ext>
            </a:extLst>
          </p:cNvPr>
          <p:cNvCxnSpPr>
            <a:cxnSpLocks/>
          </p:cNvCxnSpPr>
          <p:nvPr/>
        </p:nvCxnSpPr>
        <p:spPr>
          <a:xfrm flipH="1" flipV="1">
            <a:off x="565838" y="50820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74">
            <a:extLst>
              <a:ext uri="{FF2B5EF4-FFF2-40B4-BE49-F238E27FC236}">
                <a16:creationId xmlns:a16="http://schemas.microsoft.com/office/drawing/2014/main" id="{9C14DF8E-B039-4125-B9B2-410294B6057C}"/>
              </a:ext>
            </a:extLst>
          </p:cNvPr>
          <p:cNvCxnSpPr>
            <a:cxnSpLocks/>
          </p:cNvCxnSpPr>
          <p:nvPr/>
        </p:nvCxnSpPr>
        <p:spPr>
          <a:xfrm flipH="1" flipV="1">
            <a:off x="565837" y="54206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75">
            <a:extLst>
              <a:ext uri="{FF2B5EF4-FFF2-40B4-BE49-F238E27FC236}">
                <a16:creationId xmlns:a16="http://schemas.microsoft.com/office/drawing/2014/main" id="{6202B64B-A6C0-4C33-BFED-9A67FD6A40B8}"/>
              </a:ext>
            </a:extLst>
          </p:cNvPr>
          <p:cNvCxnSpPr>
            <a:cxnSpLocks/>
          </p:cNvCxnSpPr>
          <p:nvPr/>
        </p:nvCxnSpPr>
        <p:spPr>
          <a:xfrm flipH="1" flipV="1">
            <a:off x="565836" y="5835525"/>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76">
            <a:extLst>
              <a:ext uri="{FF2B5EF4-FFF2-40B4-BE49-F238E27FC236}">
                <a16:creationId xmlns:a16="http://schemas.microsoft.com/office/drawing/2014/main" id="{7CD4F4EF-FA0C-4AA4-AFB0-6294964EFEF5}"/>
              </a:ext>
            </a:extLst>
          </p:cNvPr>
          <p:cNvCxnSpPr>
            <a:cxnSpLocks/>
          </p:cNvCxnSpPr>
          <p:nvPr/>
        </p:nvCxnSpPr>
        <p:spPr>
          <a:xfrm flipH="1" flipV="1">
            <a:off x="565836" y="61891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77">
            <a:extLst>
              <a:ext uri="{FF2B5EF4-FFF2-40B4-BE49-F238E27FC236}">
                <a16:creationId xmlns:a16="http://schemas.microsoft.com/office/drawing/2014/main" id="{84CC6DCA-9964-4F16-AF05-0216891E4AA6}"/>
              </a:ext>
            </a:extLst>
          </p:cNvPr>
          <p:cNvCxnSpPr>
            <a:cxnSpLocks/>
          </p:cNvCxnSpPr>
          <p:nvPr/>
        </p:nvCxnSpPr>
        <p:spPr>
          <a:xfrm flipH="1" flipV="1">
            <a:off x="565836" y="65324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78">
            <a:extLst>
              <a:ext uri="{FF2B5EF4-FFF2-40B4-BE49-F238E27FC236}">
                <a16:creationId xmlns:a16="http://schemas.microsoft.com/office/drawing/2014/main" id="{A1CBE519-1C8A-46A2-9A64-A881AF5FF366}"/>
              </a:ext>
            </a:extLst>
          </p:cNvPr>
          <p:cNvCxnSpPr>
            <a:cxnSpLocks/>
          </p:cNvCxnSpPr>
          <p:nvPr/>
        </p:nvCxnSpPr>
        <p:spPr>
          <a:xfrm flipH="1" flipV="1">
            <a:off x="565836" y="691420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79">
            <a:extLst>
              <a:ext uri="{FF2B5EF4-FFF2-40B4-BE49-F238E27FC236}">
                <a16:creationId xmlns:a16="http://schemas.microsoft.com/office/drawing/2014/main" id="{5E17F7B5-BE6D-425F-B83C-9755FDEAED61}"/>
              </a:ext>
            </a:extLst>
          </p:cNvPr>
          <p:cNvCxnSpPr>
            <a:cxnSpLocks/>
          </p:cNvCxnSpPr>
          <p:nvPr/>
        </p:nvCxnSpPr>
        <p:spPr>
          <a:xfrm flipH="1" flipV="1">
            <a:off x="565835" y="72662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81">
            <a:extLst>
              <a:ext uri="{FF2B5EF4-FFF2-40B4-BE49-F238E27FC236}">
                <a16:creationId xmlns:a16="http://schemas.microsoft.com/office/drawing/2014/main" id="{591171C9-AE32-4D46-9639-4AF172FFD3AF}"/>
              </a:ext>
            </a:extLst>
          </p:cNvPr>
          <p:cNvCxnSpPr>
            <a:cxnSpLocks/>
          </p:cNvCxnSpPr>
          <p:nvPr/>
        </p:nvCxnSpPr>
        <p:spPr>
          <a:xfrm>
            <a:off x="2032625" y="2443693"/>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83">
            <a:extLst>
              <a:ext uri="{FF2B5EF4-FFF2-40B4-BE49-F238E27FC236}">
                <a16:creationId xmlns:a16="http://schemas.microsoft.com/office/drawing/2014/main" id="{F338B28F-F54C-4130-BCF5-69B5019F295A}"/>
              </a:ext>
            </a:extLst>
          </p:cNvPr>
          <p:cNvSpPr txBox="1"/>
          <p:nvPr/>
        </p:nvSpPr>
        <p:spPr>
          <a:xfrm>
            <a:off x="2254526" y="276611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43" name="TextBox 85">
            <a:extLst>
              <a:ext uri="{FF2B5EF4-FFF2-40B4-BE49-F238E27FC236}">
                <a16:creationId xmlns:a16="http://schemas.microsoft.com/office/drawing/2014/main" id="{09468EA3-C26E-4BFD-B7FA-A5416FE97AD2}"/>
              </a:ext>
            </a:extLst>
          </p:cNvPr>
          <p:cNvSpPr txBox="1"/>
          <p:nvPr/>
        </p:nvSpPr>
        <p:spPr>
          <a:xfrm>
            <a:off x="4112188" y="274986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44" name="TextBox 87">
            <a:extLst>
              <a:ext uri="{FF2B5EF4-FFF2-40B4-BE49-F238E27FC236}">
                <a16:creationId xmlns:a16="http://schemas.microsoft.com/office/drawing/2014/main" id="{7426D303-054E-4DAD-A24F-A093ADA9F4B3}"/>
              </a:ext>
            </a:extLst>
          </p:cNvPr>
          <p:cNvSpPr txBox="1"/>
          <p:nvPr/>
        </p:nvSpPr>
        <p:spPr>
          <a:xfrm>
            <a:off x="4054450" y="310689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45" name="TextBox 89">
            <a:extLst>
              <a:ext uri="{FF2B5EF4-FFF2-40B4-BE49-F238E27FC236}">
                <a16:creationId xmlns:a16="http://schemas.microsoft.com/office/drawing/2014/main" id="{2F476290-E3D9-4D9B-ADFA-AFA2FDCB31D3}"/>
              </a:ext>
            </a:extLst>
          </p:cNvPr>
          <p:cNvSpPr txBox="1"/>
          <p:nvPr/>
        </p:nvSpPr>
        <p:spPr>
          <a:xfrm>
            <a:off x="7136698" y="272161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46" name="TextBox 91">
            <a:extLst>
              <a:ext uri="{FF2B5EF4-FFF2-40B4-BE49-F238E27FC236}">
                <a16:creationId xmlns:a16="http://schemas.microsoft.com/office/drawing/2014/main" id="{0298979F-7488-4EA9-B7CE-59BDCE7231D8}"/>
              </a:ext>
            </a:extLst>
          </p:cNvPr>
          <p:cNvSpPr txBox="1"/>
          <p:nvPr/>
        </p:nvSpPr>
        <p:spPr>
          <a:xfrm>
            <a:off x="2254526" y="421502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47" name="TextBox 93">
            <a:extLst>
              <a:ext uri="{FF2B5EF4-FFF2-40B4-BE49-F238E27FC236}">
                <a16:creationId xmlns:a16="http://schemas.microsoft.com/office/drawing/2014/main" id="{54B5CF8D-E325-4E0B-80E6-E72A68579B11}"/>
              </a:ext>
            </a:extLst>
          </p:cNvPr>
          <p:cNvSpPr txBox="1"/>
          <p:nvPr/>
        </p:nvSpPr>
        <p:spPr>
          <a:xfrm>
            <a:off x="10360301" y="282365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48" name="Straight Connector 95">
            <a:extLst>
              <a:ext uri="{FF2B5EF4-FFF2-40B4-BE49-F238E27FC236}">
                <a16:creationId xmlns:a16="http://schemas.microsoft.com/office/drawing/2014/main" id="{7D79AC76-786E-40CD-AE28-4DA25BBA9670}"/>
              </a:ext>
            </a:extLst>
          </p:cNvPr>
          <p:cNvCxnSpPr>
            <a:cxnSpLocks/>
          </p:cNvCxnSpPr>
          <p:nvPr/>
        </p:nvCxnSpPr>
        <p:spPr>
          <a:xfrm flipH="1" flipV="1">
            <a:off x="2008552" y="290688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96">
            <a:extLst>
              <a:ext uri="{FF2B5EF4-FFF2-40B4-BE49-F238E27FC236}">
                <a16:creationId xmlns:a16="http://schemas.microsoft.com/office/drawing/2014/main" id="{CA4E6D9E-EFB8-4A48-9079-342B4B3E3D6A}"/>
              </a:ext>
            </a:extLst>
          </p:cNvPr>
          <p:cNvCxnSpPr>
            <a:cxnSpLocks/>
          </p:cNvCxnSpPr>
          <p:nvPr/>
        </p:nvCxnSpPr>
        <p:spPr>
          <a:xfrm flipH="1" flipV="1">
            <a:off x="2008551" y="326551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97">
            <a:extLst>
              <a:ext uri="{FF2B5EF4-FFF2-40B4-BE49-F238E27FC236}">
                <a16:creationId xmlns:a16="http://schemas.microsoft.com/office/drawing/2014/main" id="{1410B861-629B-4728-9DC0-A5429528880A}"/>
              </a:ext>
            </a:extLst>
          </p:cNvPr>
          <p:cNvCxnSpPr>
            <a:cxnSpLocks/>
          </p:cNvCxnSpPr>
          <p:nvPr/>
        </p:nvCxnSpPr>
        <p:spPr>
          <a:xfrm flipH="1" flipV="1">
            <a:off x="2008550" y="363192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98">
            <a:extLst>
              <a:ext uri="{FF2B5EF4-FFF2-40B4-BE49-F238E27FC236}">
                <a16:creationId xmlns:a16="http://schemas.microsoft.com/office/drawing/2014/main" id="{234E3F35-10AC-4896-86C4-F54EC8E4E7DA}"/>
              </a:ext>
            </a:extLst>
          </p:cNvPr>
          <p:cNvCxnSpPr>
            <a:cxnSpLocks/>
          </p:cNvCxnSpPr>
          <p:nvPr/>
        </p:nvCxnSpPr>
        <p:spPr>
          <a:xfrm flipH="1" flipV="1">
            <a:off x="2008549" y="400723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1ABAF4DD-ABF6-40B7-8A7F-CF06E0B3D09E}"/>
              </a:ext>
            </a:extLst>
          </p:cNvPr>
          <p:cNvCxnSpPr>
            <a:cxnSpLocks/>
          </p:cNvCxnSpPr>
          <p:nvPr/>
        </p:nvCxnSpPr>
        <p:spPr>
          <a:xfrm flipH="1" flipV="1">
            <a:off x="2008548" y="43557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100">
            <a:extLst>
              <a:ext uri="{FF2B5EF4-FFF2-40B4-BE49-F238E27FC236}">
                <a16:creationId xmlns:a16="http://schemas.microsoft.com/office/drawing/2014/main" id="{8C688E89-D421-4E52-866D-D068C22BC06B}"/>
              </a:ext>
            </a:extLst>
          </p:cNvPr>
          <p:cNvCxnSpPr>
            <a:cxnSpLocks/>
          </p:cNvCxnSpPr>
          <p:nvPr/>
        </p:nvCxnSpPr>
        <p:spPr>
          <a:xfrm flipH="1" flipV="1">
            <a:off x="2008548" y="4715084"/>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102">
            <a:extLst>
              <a:ext uri="{FF2B5EF4-FFF2-40B4-BE49-F238E27FC236}">
                <a16:creationId xmlns:a16="http://schemas.microsoft.com/office/drawing/2014/main" id="{8CC77054-10FE-4C36-85B9-1BC69BAE7CE4}"/>
              </a:ext>
            </a:extLst>
          </p:cNvPr>
          <p:cNvSpPr txBox="1"/>
          <p:nvPr/>
        </p:nvSpPr>
        <p:spPr>
          <a:xfrm>
            <a:off x="6000121" y="274437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RI</a:t>
            </a:r>
          </a:p>
        </p:txBody>
      </p:sp>
      <p:sp>
        <p:nvSpPr>
          <p:cNvPr id="55" name="TextBox 104">
            <a:extLst>
              <a:ext uri="{FF2B5EF4-FFF2-40B4-BE49-F238E27FC236}">
                <a16:creationId xmlns:a16="http://schemas.microsoft.com/office/drawing/2014/main" id="{0B8BDC51-8E18-40BB-8B17-028A3EAC9F85}"/>
              </a:ext>
            </a:extLst>
          </p:cNvPr>
          <p:cNvSpPr txBox="1"/>
          <p:nvPr/>
        </p:nvSpPr>
        <p:spPr>
          <a:xfrm>
            <a:off x="6000121" y="310689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CI</a:t>
            </a:r>
          </a:p>
        </p:txBody>
      </p:sp>
      <p:sp>
        <p:nvSpPr>
          <p:cNvPr id="56" name="TextBox 106">
            <a:extLst>
              <a:ext uri="{FF2B5EF4-FFF2-40B4-BE49-F238E27FC236}">
                <a16:creationId xmlns:a16="http://schemas.microsoft.com/office/drawing/2014/main" id="{B3D941C7-A583-4E21-A203-0FD92DEA852A}"/>
              </a:ext>
            </a:extLst>
          </p:cNvPr>
          <p:cNvSpPr txBox="1"/>
          <p:nvPr/>
        </p:nvSpPr>
        <p:spPr>
          <a:xfrm>
            <a:off x="6000121" y="346941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a:t>
            </a:r>
          </a:p>
        </p:txBody>
      </p:sp>
      <p:sp>
        <p:nvSpPr>
          <p:cNvPr id="57" name="TextBox 108">
            <a:extLst>
              <a:ext uri="{FF2B5EF4-FFF2-40B4-BE49-F238E27FC236}">
                <a16:creationId xmlns:a16="http://schemas.microsoft.com/office/drawing/2014/main" id="{445338AF-8328-4D56-885E-255D2C85A85B}"/>
              </a:ext>
            </a:extLst>
          </p:cNvPr>
          <p:cNvSpPr txBox="1"/>
          <p:nvPr/>
        </p:nvSpPr>
        <p:spPr>
          <a:xfrm>
            <a:off x="6000121" y="383193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BI2</a:t>
            </a:r>
          </a:p>
        </p:txBody>
      </p:sp>
      <p:cxnSp>
        <p:nvCxnSpPr>
          <p:cNvPr id="58" name="Straight Connector 110">
            <a:extLst>
              <a:ext uri="{FF2B5EF4-FFF2-40B4-BE49-F238E27FC236}">
                <a16:creationId xmlns:a16="http://schemas.microsoft.com/office/drawing/2014/main" id="{D01BBE5D-E056-499C-87BC-03E3FF987710}"/>
              </a:ext>
            </a:extLst>
          </p:cNvPr>
          <p:cNvCxnSpPr/>
          <p:nvPr/>
        </p:nvCxnSpPr>
        <p:spPr>
          <a:xfrm>
            <a:off x="5734054" y="2421953"/>
            <a:ext cx="0" cy="156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111">
            <a:extLst>
              <a:ext uri="{FF2B5EF4-FFF2-40B4-BE49-F238E27FC236}">
                <a16:creationId xmlns:a16="http://schemas.microsoft.com/office/drawing/2014/main" id="{00ECA75E-2757-4812-B664-1CC4B4846E44}"/>
              </a:ext>
            </a:extLst>
          </p:cNvPr>
          <p:cNvCxnSpPr>
            <a:cxnSpLocks/>
          </p:cNvCxnSpPr>
          <p:nvPr/>
        </p:nvCxnSpPr>
        <p:spPr>
          <a:xfrm flipH="1" flipV="1">
            <a:off x="5767799" y="286011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112">
            <a:extLst>
              <a:ext uri="{FF2B5EF4-FFF2-40B4-BE49-F238E27FC236}">
                <a16:creationId xmlns:a16="http://schemas.microsoft.com/office/drawing/2014/main" id="{3D52A604-B8D1-4FCF-ACAC-3423FF038900}"/>
              </a:ext>
            </a:extLst>
          </p:cNvPr>
          <p:cNvCxnSpPr>
            <a:cxnSpLocks/>
          </p:cNvCxnSpPr>
          <p:nvPr/>
        </p:nvCxnSpPr>
        <p:spPr>
          <a:xfrm flipH="1" flipV="1">
            <a:off x="5767798" y="321875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113">
            <a:extLst>
              <a:ext uri="{FF2B5EF4-FFF2-40B4-BE49-F238E27FC236}">
                <a16:creationId xmlns:a16="http://schemas.microsoft.com/office/drawing/2014/main" id="{B266BE02-06ED-4D2A-8BED-50B74D864881}"/>
              </a:ext>
            </a:extLst>
          </p:cNvPr>
          <p:cNvCxnSpPr>
            <a:cxnSpLocks/>
          </p:cNvCxnSpPr>
          <p:nvPr/>
        </p:nvCxnSpPr>
        <p:spPr>
          <a:xfrm flipH="1" flipV="1">
            <a:off x="5767797" y="358516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114">
            <a:extLst>
              <a:ext uri="{FF2B5EF4-FFF2-40B4-BE49-F238E27FC236}">
                <a16:creationId xmlns:a16="http://schemas.microsoft.com/office/drawing/2014/main" id="{F5616CD5-2415-42FB-A287-BB1CA4197F13}"/>
              </a:ext>
            </a:extLst>
          </p:cNvPr>
          <p:cNvCxnSpPr>
            <a:cxnSpLocks/>
          </p:cNvCxnSpPr>
          <p:nvPr/>
        </p:nvCxnSpPr>
        <p:spPr>
          <a:xfrm flipH="1" flipV="1">
            <a:off x="5767796" y="3960466"/>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Flowchart: Merge 121">
            <a:extLst>
              <a:ext uri="{FF2B5EF4-FFF2-40B4-BE49-F238E27FC236}">
                <a16:creationId xmlns:a16="http://schemas.microsoft.com/office/drawing/2014/main" id="{B138E3CC-23C6-49D5-A0DC-DED90180F6D1}"/>
              </a:ext>
            </a:extLst>
          </p:cNvPr>
          <p:cNvSpPr/>
          <p:nvPr/>
        </p:nvSpPr>
        <p:spPr>
          <a:xfrm>
            <a:off x="8398137" y="504138"/>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4" name="Flowchart: Merge 123">
            <a:extLst>
              <a:ext uri="{FF2B5EF4-FFF2-40B4-BE49-F238E27FC236}">
                <a16:creationId xmlns:a16="http://schemas.microsoft.com/office/drawing/2014/main" id="{186DDF4A-A667-44BF-A2B3-E383CEA574F7}"/>
              </a:ext>
            </a:extLst>
          </p:cNvPr>
          <p:cNvSpPr/>
          <p:nvPr/>
        </p:nvSpPr>
        <p:spPr>
          <a:xfrm flipV="1">
            <a:off x="8398137" y="325354"/>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5" name="CuadroTexto 64">
            <a:extLst>
              <a:ext uri="{FF2B5EF4-FFF2-40B4-BE49-F238E27FC236}">
                <a16:creationId xmlns:a16="http://schemas.microsoft.com/office/drawing/2014/main" id="{CBE92410-7898-447B-BF5D-3AA12087FA61}"/>
              </a:ext>
            </a:extLst>
          </p:cNvPr>
          <p:cNvSpPr txBox="1"/>
          <p:nvPr/>
        </p:nvSpPr>
        <p:spPr>
          <a:xfrm>
            <a:off x="5734055" y="5703299"/>
            <a:ext cx="5996877" cy="830997"/>
          </a:xfrm>
          <a:prstGeom prst="rect">
            <a:avLst/>
          </a:prstGeom>
          <a:noFill/>
        </p:spPr>
        <p:txBody>
          <a:bodyPr wrap="square" rtlCol="0">
            <a:spAutoFit/>
          </a:bodyPr>
          <a:lstStyle/>
          <a:p>
            <a:r>
              <a:rPr lang="es-CL" sz="1600" dirty="0"/>
              <a:t>En todos los índices se debe incluir el histórico (evolución) e incluir gráficos (para comparar el valor de temporadas anteriores con la presente temporada  (esto puede ir en una pestaña “ ver histórico”).</a:t>
            </a:r>
          </a:p>
        </p:txBody>
      </p:sp>
      <p:sp>
        <p:nvSpPr>
          <p:cNvPr id="66" name="TextBox 30">
            <a:extLst>
              <a:ext uri="{FF2B5EF4-FFF2-40B4-BE49-F238E27FC236}">
                <a16:creationId xmlns:a16="http://schemas.microsoft.com/office/drawing/2014/main" id="{75140B38-36E9-4C3B-9592-FB130475C2A7}"/>
              </a:ext>
            </a:extLst>
          </p:cNvPr>
          <p:cNvSpPr txBox="1"/>
          <p:nvPr/>
        </p:nvSpPr>
        <p:spPr>
          <a:xfrm>
            <a:off x="7109453" y="2124670"/>
            <a:ext cx="1085733"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err="1"/>
              <a:t>Indices</a:t>
            </a:r>
            <a:r>
              <a:rPr lang="es-419" sz="1400" dirty="0"/>
              <a:t> CC</a:t>
            </a:r>
            <a:endParaRPr lang="es-HN" sz="1400" dirty="0"/>
          </a:p>
        </p:txBody>
      </p:sp>
      <p:sp>
        <p:nvSpPr>
          <p:cNvPr id="67" name="TextBox 30">
            <a:extLst>
              <a:ext uri="{FF2B5EF4-FFF2-40B4-BE49-F238E27FC236}">
                <a16:creationId xmlns:a16="http://schemas.microsoft.com/office/drawing/2014/main" id="{DED3AD0B-CAE8-4C0C-8628-7D5679CC5ABE}"/>
              </a:ext>
            </a:extLst>
          </p:cNvPr>
          <p:cNvSpPr txBox="1"/>
          <p:nvPr/>
        </p:nvSpPr>
        <p:spPr>
          <a:xfrm>
            <a:off x="3802262" y="2113401"/>
            <a:ext cx="179228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p>
          <a:p>
            <a:r>
              <a:rPr lang="es-419" sz="1400" dirty="0"/>
              <a:t>(agua-suelo)</a:t>
            </a:r>
            <a:endParaRPr lang="es-HN" sz="1400" dirty="0"/>
          </a:p>
        </p:txBody>
      </p:sp>
      <p:cxnSp>
        <p:nvCxnSpPr>
          <p:cNvPr id="69" name="Straight Connector 14">
            <a:extLst>
              <a:ext uri="{FF2B5EF4-FFF2-40B4-BE49-F238E27FC236}">
                <a16:creationId xmlns:a16="http://schemas.microsoft.com/office/drawing/2014/main" id="{BE6C694E-7CD3-4CA5-A73A-22BDC7EC4830}"/>
              </a:ext>
            </a:extLst>
          </p:cNvPr>
          <p:cNvCxnSpPr>
            <a:cxnSpLocks/>
          </p:cNvCxnSpPr>
          <p:nvPr/>
        </p:nvCxnSpPr>
        <p:spPr>
          <a:xfrm flipH="1">
            <a:off x="5310087" y="1952249"/>
            <a:ext cx="0" cy="19770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30">
            <a:extLst>
              <a:ext uri="{FF2B5EF4-FFF2-40B4-BE49-F238E27FC236}">
                <a16:creationId xmlns:a16="http://schemas.microsoft.com/office/drawing/2014/main" id="{19C21FBA-1686-48B7-8D54-D4F644634A5F}"/>
              </a:ext>
            </a:extLst>
          </p:cNvPr>
          <p:cNvSpPr txBox="1"/>
          <p:nvPr/>
        </p:nvSpPr>
        <p:spPr>
          <a:xfrm>
            <a:off x="8195197" y="2124670"/>
            <a:ext cx="1704824"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err="1"/>
              <a:t>Indices</a:t>
            </a:r>
            <a:r>
              <a:rPr lang="es-419" sz="1400" dirty="0"/>
              <a:t> Pantanos y humedales</a:t>
            </a:r>
            <a:endParaRPr lang="es-HN" sz="1400" dirty="0"/>
          </a:p>
        </p:txBody>
      </p:sp>
      <p:sp>
        <p:nvSpPr>
          <p:cNvPr id="71" name="TextBox 89">
            <a:extLst>
              <a:ext uri="{FF2B5EF4-FFF2-40B4-BE49-F238E27FC236}">
                <a16:creationId xmlns:a16="http://schemas.microsoft.com/office/drawing/2014/main" id="{DE0E8222-865B-43D7-97F7-529144014C15}"/>
              </a:ext>
            </a:extLst>
          </p:cNvPr>
          <p:cNvSpPr txBox="1"/>
          <p:nvPr/>
        </p:nvSpPr>
        <p:spPr>
          <a:xfrm>
            <a:off x="8273275" y="273619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75" name="TextBox 30">
            <a:extLst>
              <a:ext uri="{FF2B5EF4-FFF2-40B4-BE49-F238E27FC236}">
                <a16:creationId xmlns:a16="http://schemas.microsoft.com/office/drawing/2014/main" id="{B61E6F69-D75C-42EB-BE47-C667E06FE632}"/>
              </a:ext>
            </a:extLst>
          </p:cNvPr>
          <p:cNvSpPr txBox="1"/>
          <p:nvPr/>
        </p:nvSpPr>
        <p:spPr>
          <a:xfrm>
            <a:off x="9999034" y="2124670"/>
            <a:ext cx="1704824"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err="1"/>
              <a:t>Indices</a:t>
            </a:r>
            <a:r>
              <a:rPr lang="es-419" sz="1400" dirty="0"/>
              <a:t> de labranza</a:t>
            </a:r>
            <a:endParaRPr lang="es-HN" sz="1400" dirty="0"/>
          </a:p>
        </p:txBody>
      </p:sp>
    </p:spTree>
    <p:extLst>
      <p:ext uri="{BB962C8B-B14F-4D97-AF65-F5344CB8AC3E}">
        <p14:creationId xmlns:p14="http://schemas.microsoft.com/office/powerpoint/2010/main" val="180206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291065" y="1798364"/>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271714" y="2431617"/>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167858" y="2233910"/>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271714" y="2739393"/>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493615" y="3061811"/>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8" name="TextBox 87">
            <a:extLst>
              <a:ext uri="{FF2B5EF4-FFF2-40B4-BE49-F238E27FC236}">
                <a16:creationId xmlns:a16="http://schemas.microsoft.com/office/drawing/2014/main" id="{F81121C0-F22E-4A37-B1AF-9CADFD72C1F3}"/>
              </a:ext>
            </a:extLst>
          </p:cNvPr>
          <p:cNvSpPr txBox="1"/>
          <p:nvPr/>
        </p:nvSpPr>
        <p:spPr>
          <a:xfrm>
            <a:off x="489926" y="339096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TVDI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493615" y="414937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TVMDI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493615" y="451072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493615" y="4870012"/>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247641" y="320258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247640" y="356121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247639" y="392762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247638" y="430293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247637" y="46514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247637" y="5010784"/>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BBAAE930-5227-447F-8226-C3017543ACEE}"/>
              </a:ext>
            </a:extLst>
          </p:cNvPr>
          <p:cNvSpPr txBox="1"/>
          <p:nvPr/>
        </p:nvSpPr>
        <p:spPr>
          <a:xfrm>
            <a:off x="2632864" y="599820"/>
            <a:ext cx="5796870" cy="2677656"/>
          </a:xfrm>
          <a:prstGeom prst="rect">
            <a:avLst/>
          </a:prstGeom>
          <a:noFill/>
        </p:spPr>
        <p:txBody>
          <a:bodyPr wrap="square" rtlCol="0">
            <a:spAutoFit/>
          </a:bodyPr>
          <a:lstStyle/>
          <a:p>
            <a:r>
              <a:rPr lang="es-CL" sz="1400" b="1" dirty="0"/>
              <a:t>NDWI: Indice Diferencial Normalizado de Agua (esta ecuación es igual al NDMI: </a:t>
            </a:r>
            <a:r>
              <a:rPr lang="es-CL" sz="1400" b="1" dirty="0" err="1"/>
              <a:t>Normalized</a:t>
            </a:r>
            <a:r>
              <a:rPr lang="es-CL" sz="1400" b="1" dirty="0"/>
              <a:t> </a:t>
            </a:r>
            <a:r>
              <a:rPr lang="es-CL" sz="1400" b="1" dirty="0" err="1"/>
              <a:t>Difference</a:t>
            </a:r>
            <a:r>
              <a:rPr lang="es-CL" sz="1400" b="1" dirty="0"/>
              <a:t> </a:t>
            </a:r>
            <a:r>
              <a:rPr lang="es-CL" sz="1400" b="1" dirty="0" err="1"/>
              <a:t>Moisture</a:t>
            </a:r>
            <a:r>
              <a:rPr lang="es-CL" sz="1400" b="1" dirty="0"/>
              <a:t> </a:t>
            </a:r>
            <a:r>
              <a:rPr lang="es-CL" sz="1400" b="1" dirty="0" err="1"/>
              <a:t>Index</a:t>
            </a:r>
            <a:r>
              <a:rPr lang="es-CL" sz="1400" b="1" dirty="0"/>
              <a:t>)</a:t>
            </a:r>
          </a:p>
          <a:p>
            <a:r>
              <a:rPr lang="es-CL" sz="1400" dirty="0"/>
              <a:t>Se utiliza el infrarrojo cercano de onda corta (SWIR) que muestra una alta absorción de luz debido al agua para monitorear los cambio en el contenido de agua líquida en la vegetación.</a:t>
            </a:r>
          </a:p>
          <a:p>
            <a:r>
              <a:rPr lang="es-CL" sz="1400" dirty="0"/>
              <a:t>Objetivo: </a:t>
            </a:r>
          </a:p>
          <a:p>
            <a:r>
              <a:rPr lang="es-CL" sz="1400" dirty="0"/>
              <a:t>i)Detección temprana de estrés hídrico (sequía) y </a:t>
            </a:r>
            <a:r>
              <a:rPr lang="es-CL" sz="1400" dirty="0" err="1"/>
              <a:t>ii</a:t>
            </a:r>
            <a:r>
              <a:rPr lang="es-CL" sz="1400" dirty="0"/>
              <a:t>) </a:t>
            </a:r>
            <a:r>
              <a:rPr lang="es-CL" sz="1400" dirty="0">
                <a:solidFill>
                  <a:srgbClr val="212A33"/>
                </a:solidFill>
                <a:latin typeface="Open Sans" panose="020B0606030504020204" pitchFamily="34" charset="0"/>
              </a:rPr>
              <a:t>P</a:t>
            </a:r>
            <a:r>
              <a:rPr lang="es-CL" sz="1400" b="0" i="0" dirty="0">
                <a:solidFill>
                  <a:srgbClr val="212A33"/>
                </a:solidFill>
                <a:effectLst/>
                <a:latin typeface="Open Sans" panose="020B0606030504020204" pitchFamily="34" charset="0"/>
              </a:rPr>
              <a:t>roporciona información tanto sobre la distribución espacial del estrés hídrico en la vegetación como sobre su evolución temporal durante largos períodos de tiempo.</a:t>
            </a:r>
          </a:p>
          <a:p>
            <a:endParaRPr lang="es-CL" sz="1400" dirty="0">
              <a:solidFill>
                <a:srgbClr val="212A33"/>
              </a:solidFill>
              <a:latin typeface="Open Sans" panose="020B0606030504020204" pitchFamily="34" charset="0"/>
            </a:endParaRPr>
          </a:p>
          <a:p>
            <a:r>
              <a:rPr lang="es-CL" sz="1400" b="0" i="0" dirty="0">
                <a:solidFill>
                  <a:srgbClr val="212A33"/>
                </a:solidFill>
                <a:effectLst/>
                <a:latin typeface="Open Sans" panose="020B0606030504020204" pitchFamily="34" charset="0"/>
              </a:rPr>
              <a:t>Propuesto por Gao (1996)</a:t>
            </a:r>
          </a:p>
        </p:txBody>
      </p:sp>
      <p:pic>
        <p:nvPicPr>
          <p:cNvPr id="4" name="Imagen 3">
            <a:extLst>
              <a:ext uri="{FF2B5EF4-FFF2-40B4-BE49-F238E27FC236}">
                <a16:creationId xmlns:a16="http://schemas.microsoft.com/office/drawing/2014/main" id="{1ACA45CD-DC2C-428A-A543-D869EB0BFED1}"/>
              </a:ext>
            </a:extLst>
          </p:cNvPr>
          <p:cNvPicPr>
            <a:picLocks noChangeAspect="1"/>
          </p:cNvPicPr>
          <p:nvPr/>
        </p:nvPicPr>
        <p:blipFill>
          <a:blip r:embed="rId2"/>
          <a:stretch>
            <a:fillRect/>
          </a:stretch>
        </p:blipFill>
        <p:spPr>
          <a:xfrm>
            <a:off x="9022979" y="333073"/>
            <a:ext cx="2466975" cy="866775"/>
          </a:xfrm>
          <a:prstGeom prst="rect">
            <a:avLst/>
          </a:prstGeom>
        </p:spPr>
      </p:pic>
      <p:sp>
        <p:nvSpPr>
          <p:cNvPr id="28" name="CuadroTexto 27">
            <a:extLst>
              <a:ext uri="{FF2B5EF4-FFF2-40B4-BE49-F238E27FC236}">
                <a16:creationId xmlns:a16="http://schemas.microsoft.com/office/drawing/2014/main" id="{5E832F7C-8DEF-47C4-8E37-A53413133030}"/>
              </a:ext>
            </a:extLst>
          </p:cNvPr>
          <p:cNvSpPr txBox="1"/>
          <p:nvPr/>
        </p:nvSpPr>
        <p:spPr>
          <a:xfrm>
            <a:off x="2860499" y="273976"/>
            <a:ext cx="6166624" cy="369332"/>
          </a:xfrm>
          <a:prstGeom prst="rect">
            <a:avLst/>
          </a:prstGeom>
          <a:noFill/>
        </p:spPr>
        <p:txBody>
          <a:bodyPr wrap="square">
            <a:spAutoFit/>
          </a:bodyPr>
          <a:lstStyle/>
          <a:p>
            <a:r>
              <a:rPr lang="es-CL" dirty="0"/>
              <a:t>INDICES DE HUMEDAD (Agua-Planta)</a:t>
            </a:r>
            <a:endParaRPr lang="en-US" dirty="0"/>
          </a:p>
        </p:txBody>
      </p:sp>
      <p:sp>
        <p:nvSpPr>
          <p:cNvPr id="12" name="CuadroTexto 11">
            <a:extLst>
              <a:ext uri="{FF2B5EF4-FFF2-40B4-BE49-F238E27FC236}">
                <a16:creationId xmlns:a16="http://schemas.microsoft.com/office/drawing/2014/main" id="{6438B991-944F-4800-A669-EA8403166703}"/>
              </a:ext>
            </a:extLst>
          </p:cNvPr>
          <p:cNvSpPr txBox="1"/>
          <p:nvPr/>
        </p:nvSpPr>
        <p:spPr>
          <a:xfrm>
            <a:off x="9091036" y="1230526"/>
            <a:ext cx="2466975" cy="1938992"/>
          </a:xfrm>
          <a:prstGeom prst="rect">
            <a:avLst/>
          </a:prstGeom>
          <a:noFill/>
        </p:spPr>
        <p:txBody>
          <a:bodyPr wrap="square" rtlCol="0">
            <a:spAutoFit/>
          </a:bodyPr>
          <a:lstStyle/>
          <a:p>
            <a:r>
              <a:rPr lang="es-CL" sz="1200" dirty="0"/>
              <a:t>-1-0: no vegetación/ agua</a:t>
            </a:r>
          </a:p>
          <a:p>
            <a:r>
              <a:rPr lang="es-CL" sz="1200" dirty="0"/>
              <a:t>0-0.99: vegetación</a:t>
            </a:r>
          </a:p>
          <a:p>
            <a:r>
              <a:rPr lang="es-CL" sz="1200" dirty="0"/>
              <a:t>+1: agua</a:t>
            </a:r>
          </a:p>
          <a:p>
            <a:r>
              <a:rPr lang="en-US" sz="1200" dirty="0"/>
              <a:t>A </a:t>
            </a:r>
            <a:r>
              <a:rPr lang="en-US" sz="1200" dirty="0" err="1"/>
              <a:t>medida</a:t>
            </a:r>
            <a:r>
              <a:rPr lang="en-US" sz="1200" dirty="0"/>
              <a:t> que se </a:t>
            </a:r>
            <a:r>
              <a:rPr lang="en-US" sz="1200" dirty="0" err="1"/>
              <a:t>acerca</a:t>
            </a:r>
            <a:r>
              <a:rPr lang="en-US" sz="1200" dirty="0"/>
              <a:t> a 1 la </a:t>
            </a:r>
            <a:r>
              <a:rPr lang="en-US" sz="1200" dirty="0" err="1"/>
              <a:t>vegetación</a:t>
            </a:r>
            <a:r>
              <a:rPr lang="en-US" sz="1200" dirty="0"/>
              <a:t> </a:t>
            </a:r>
            <a:r>
              <a:rPr lang="en-US" sz="1200" dirty="0" err="1"/>
              <a:t>está</a:t>
            </a:r>
            <a:r>
              <a:rPr lang="en-US" sz="1200" dirty="0"/>
              <a:t> </a:t>
            </a:r>
            <a:r>
              <a:rPr lang="en-US" sz="1200" dirty="0" err="1"/>
              <a:t>más</a:t>
            </a:r>
            <a:r>
              <a:rPr lang="en-US" sz="1200" dirty="0"/>
              <a:t> </a:t>
            </a:r>
            <a:r>
              <a:rPr lang="en-US" sz="1200" dirty="0" err="1"/>
              <a:t>hidratada</a:t>
            </a:r>
            <a:r>
              <a:rPr lang="en-US" sz="1200" dirty="0"/>
              <a:t>.</a:t>
            </a:r>
          </a:p>
          <a:p>
            <a:r>
              <a:rPr lang="en-US" sz="1200" dirty="0"/>
              <a:t>Los </a:t>
            </a:r>
            <a:r>
              <a:rPr lang="en-US" sz="1200" dirty="0" err="1"/>
              <a:t>valores</a:t>
            </a:r>
            <a:r>
              <a:rPr lang="en-US" sz="1200" dirty="0"/>
              <a:t> </a:t>
            </a:r>
            <a:r>
              <a:rPr lang="en-US" sz="1200" dirty="0" err="1"/>
              <a:t>dependen</a:t>
            </a:r>
            <a:r>
              <a:rPr lang="en-US" sz="1200" dirty="0"/>
              <a:t> de la </a:t>
            </a:r>
            <a:r>
              <a:rPr lang="en-US" sz="1200" dirty="0" err="1"/>
              <a:t>cantidad</a:t>
            </a:r>
            <a:r>
              <a:rPr lang="en-US" sz="1200" dirty="0"/>
              <a:t> de </a:t>
            </a:r>
            <a:r>
              <a:rPr lang="en-US" sz="1200" dirty="0" err="1"/>
              <a:t>madera</a:t>
            </a:r>
            <a:r>
              <a:rPr lang="en-US" sz="1200" dirty="0"/>
              <a:t> dura, el </a:t>
            </a:r>
            <a:r>
              <a:rPr lang="en-US" sz="1200" dirty="0" err="1"/>
              <a:t>tipo</a:t>
            </a:r>
            <a:r>
              <a:rPr lang="en-US" sz="1200" dirty="0"/>
              <a:t> de </a:t>
            </a:r>
            <a:r>
              <a:rPr lang="en-US" sz="1200" dirty="0" err="1"/>
              <a:t>vegetación</a:t>
            </a:r>
            <a:r>
              <a:rPr lang="en-US" sz="1200" dirty="0"/>
              <a:t> y </a:t>
            </a:r>
            <a:r>
              <a:rPr lang="en-US" sz="1200" dirty="0" err="1"/>
              <a:t>cobertura</a:t>
            </a:r>
            <a:r>
              <a:rPr lang="en-US" sz="1200" dirty="0"/>
              <a:t>. Durante un </a:t>
            </a:r>
            <a:r>
              <a:rPr lang="en-US" sz="1200" dirty="0" err="1"/>
              <a:t>período</a:t>
            </a:r>
            <a:r>
              <a:rPr lang="en-US" sz="1200" dirty="0"/>
              <a:t> de </a:t>
            </a:r>
            <a:r>
              <a:rPr lang="en-US" sz="1200" dirty="0" err="1"/>
              <a:t>estres</a:t>
            </a:r>
            <a:r>
              <a:rPr lang="en-US" sz="1200" dirty="0"/>
              <a:t> </a:t>
            </a:r>
            <a:r>
              <a:rPr lang="en-US" sz="1200" dirty="0" err="1"/>
              <a:t>hídrico</a:t>
            </a:r>
            <a:r>
              <a:rPr lang="en-US" sz="1200" dirty="0"/>
              <a:t> el valor del NDWI </a:t>
            </a:r>
            <a:r>
              <a:rPr lang="en-US" sz="1200" dirty="0" err="1"/>
              <a:t>disminuirá</a:t>
            </a:r>
            <a:endParaRPr lang="en-US" sz="1200" dirty="0"/>
          </a:p>
        </p:txBody>
      </p:sp>
      <p:sp>
        <p:nvSpPr>
          <p:cNvPr id="32" name="CuadroTexto 31">
            <a:extLst>
              <a:ext uri="{FF2B5EF4-FFF2-40B4-BE49-F238E27FC236}">
                <a16:creationId xmlns:a16="http://schemas.microsoft.com/office/drawing/2014/main" id="{C014B332-A640-446A-A2E4-1C3EAA502254}"/>
              </a:ext>
            </a:extLst>
          </p:cNvPr>
          <p:cNvSpPr txBox="1"/>
          <p:nvPr/>
        </p:nvSpPr>
        <p:spPr>
          <a:xfrm>
            <a:off x="2813728" y="3388771"/>
            <a:ext cx="3945328" cy="1384995"/>
          </a:xfrm>
          <a:prstGeom prst="rect">
            <a:avLst/>
          </a:prstGeom>
          <a:noFill/>
        </p:spPr>
        <p:txBody>
          <a:bodyPr wrap="square" rtlCol="0">
            <a:spAutoFit/>
          </a:bodyPr>
          <a:lstStyle/>
          <a:p>
            <a:r>
              <a:rPr lang="es-CL" sz="1400" dirty="0"/>
              <a:t> </a:t>
            </a:r>
            <a:r>
              <a:rPr lang="es-CL" sz="1400" b="1" dirty="0"/>
              <a:t>TVDI: Transformed </a:t>
            </a:r>
            <a:r>
              <a:rPr lang="es-CL" sz="1400" b="1" dirty="0" err="1"/>
              <a:t>difference</a:t>
            </a:r>
            <a:r>
              <a:rPr lang="es-CL" sz="1400" b="1" dirty="0"/>
              <a:t> </a:t>
            </a:r>
            <a:r>
              <a:rPr lang="es-CL" sz="1400" b="1" dirty="0" err="1"/>
              <a:t>vegetation</a:t>
            </a:r>
            <a:r>
              <a:rPr lang="es-CL" sz="1400" b="1" dirty="0"/>
              <a:t> </a:t>
            </a:r>
            <a:r>
              <a:rPr lang="es-CL" sz="1400" b="1" dirty="0" err="1"/>
              <a:t>index</a:t>
            </a:r>
            <a:r>
              <a:rPr lang="es-CL" sz="1400" b="1" dirty="0"/>
              <a:t> (Indice diferencial transformación de vegetación). Desarrollado para estableces el estado de humedad (sequedad) del sistema suelo-planta.</a:t>
            </a:r>
          </a:p>
          <a:p>
            <a:r>
              <a:rPr lang="es-CL" sz="1400" dirty="0"/>
              <a:t>Objetivo: Detección de cambios hídricos en el sistema agua suelo planta. </a:t>
            </a:r>
            <a:endParaRPr lang="en-US" sz="1400" dirty="0"/>
          </a:p>
        </p:txBody>
      </p:sp>
      <p:sp>
        <p:nvSpPr>
          <p:cNvPr id="33" name="CuadroTexto 32">
            <a:extLst>
              <a:ext uri="{FF2B5EF4-FFF2-40B4-BE49-F238E27FC236}">
                <a16:creationId xmlns:a16="http://schemas.microsoft.com/office/drawing/2014/main" id="{B0510B39-4D6B-49B0-A016-24F3280E193B}"/>
              </a:ext>
            </a:extLst>
          </p:cNvPr>
          <p:cNvSpPr txBox="1"/>
          <p:nvPr/>
        </p:nvSpPr>
        <p:spPr>
          <a:xfrm>
            <a:off x="2734855" y="4876819"/>
            <a:ext cx="6098058" cy="523220"/>
          </a:xfrm>
          <a:prstGeom prst="rect">
            <a:avLst/>
          </a:prstGeom>
          <a:noFill/>
        </p:spPr>
        <p:txBody>
          <a:bodyPr wrap="square">
            <a:spAutoFit/>
          </a:bodyPr>
          <a:lstStyle/>
          <a:p>
            <a:r>
              <a:rPr lang="en-US" sz="1400" b="1" dirty="0"/>
              <a:t>Temperature–Vegetation Dryness Index (TDVI).</a:t>
            </a:r>
          </a:p>
          <a:p>
            <a:r>
              <a:rPr lang="en-US" sz="1400" b="1" dirty="0" err="1"/>
              <a:t>Objetivo</a:t>
            </a:r>
            <a:r>
              <a:rPr lang="en-US" sz="1400" b="1" dirty="0"/>
              <a:t>: Monitoreo de </a:t>
            </a:r>
            <a:r>
              <a:rPr lang="en-US" sz="1400" b="1" dirty="0" err="1"/>
              <a:t>sequía</a:t>
            </a:r>
            <a:r>
              <a:rPr lang="en-US" sz="1400" b="1" dirty="0"/>
              <a:t>.</a:t>
            </a:r>
          </a:p>
        </p:txBody>
      </p:sp>
      <p:pic>
        <p:nvPicPr>
          <p:cNvPr id="34" name="Imagen 33">
            <a:extLst>
              <a:ext uri="{FF2B5EF4-FFF2-40B4-BE49-F238E27FC236}">
                <a16:creationId xmlns:a16="http://schemas.microsoft.com/office/drawing/2014/main" id="{B23D7C79-0B3F-4C40-9829-021E0286AB4E}"/>
              </a:ext>
            </a:extLst>
          </p:cNvPr>
          <p:cNvPicPr>
            <a:picLocks noChangeAspect="1"/>
          </p:cNvPicPr>
          <p:nvPr/>
        </p:nvPicPr>
        <p:blipFill>
          <a:blip r:embed="rId3"/>
          <a:stretch>
            <a:fillRect/>
          </a:stretch>
        </p:blipFill>
        <p:spPr>
          <a:xfrm>
            <a:off x="6813179" y="4016263"/>
            <a:ext cx="5429250" cy="2569502"/>
          </a:xfrm>
          <a:prstGeom prst="rect">
            <a:avLst/>
          </a:prstGeom>
        </p:spPr>
      </p:pic>
      <p:pic>
        <p:nvPicPr>
          <p:cNvPr id="13" name="Imagen 12">
            <a:extLst>
              <a:ext uri="{FF2B5EF4-FFF2-40B4-BE49-F238E27FC236}">
                <a16:creationId xmlns:a16="http://schemas.microsoft.com/office/drawing/2014/main" id="{F935798F-B876-4BA3-A097-5FEB3D138EAB}"/>
              </a:ext>
            </a:extLst>
          </p:cNvPr>
          <p:cNvPicPr>
            <a:picLocks noChangeAspect="1"/>
          </p:cNvPicPr>
          <p:nvPr/>
        </p:nvPicPr>
        <p:blipFill>
          <a:blip r:embed="rId4"/>
          <a:stretch>
            <a:fillRect/>
          </a:stretch>
        </p:blipFill>
        <p:spPr>
          <a:xfrm>
            <a:off x="7077179" y="3016653"/>
            <a:ext cx="3105150" cy="800100"/>
          </a:xfrm>
          <a:prstGeom prst="rect">
            <a:avLst/>
          </a:prstGeom>
        </p:spPr>
      </p:pic>
      <p:sp>
        <p:nvSpPr>
          <p:cNvPr id="38" name="CuadroTexto 37">
            <a:extLst>
              <a:ext uri="{FF2B5EF4-FFF2-40B4-BE49-F238E27FC236}">
                <a16:creationId xmlns:a16="http://schemas.microsoft.com/office/drawing/2014/main" id="{8F2FBFF0-FB36-4F68-AF96-61ECD5F6DA30}"/>
              </a:ext>
            </a:extLst>
          </p:cNvPr>
          <p:cNvSpPr txBox="1"/>
          <p:nvPr/>
        </p:nvSpPr>
        <p:spPr>
          <a:xfrm>
            <a:off x="1381763" y="5858941"/>
            <a:ext cx="6098058" cy="523220"/>
          </a:xfrm>
          <a:prstGeom prst="rect">
            <a:avLst/>
          </a:prstGeom>
          <a:noFill/>
        </p:spPr>
        <p:txBody>
          <a:bodyPr wrap="square">
            <a:spAutoFit/>
          </a:bodyPr>
          <a:lstStyle/>
          <a:p>
            <a:r>
              <a:rPr lang="en-US" sz="1400" b="1" dirty="0"/>
              <a:t>Temperature–Vegetation Soil Moisture Dryness Index (TVMDI).</a:t>
            </a:r>
          </a:p>
          <a:p>
            <a:r>
              <a:rPr lang="en-US" sz="1400" b="1" dirty="0" err="1"/>
              <a:t>Objetivo</a:t>
            </a:r>
            <a:r>
              <a:rPr lang="en-US" sz="1400" b="1" dirty="0"/>
              <a:t>: Monitoreo de </a:t>
            </a:r>
            <a:r>
              <a:rPr lang="en-US" sz="1400" b="1" dirty="0" err="1"/>
              <a:t>sequía</a:t>
            </a:r>
            <a:r>
              <a:rPr lang="en-US" sz="1400" b="1" dirty="0"/>
              <a:t>.</a:t>
            </a:r>
          </a:p>
        </p:txBody>
      </p:sp>
      <p:sp>
        <p:nvSpPr>
          <p:cNvPr id="39" name="TextBox 87">
            <a:extLst>
              <a:ext uri="{FF2B5EF4-FFF2-40B4-BE49-F238E27FC236}">
                <a16:creationId xmlns:a16="http://schemas.microsoft.com/office/drawing/2014/main" id="{B1E69033-169F-4EB4-816D-39817423943C}"/>
              </a:ext>
            </a:extLst>
          </p:cNvPr>
          <p:cNvSpPr txBox="1"/>
          <p:nvPr/>
        </p:nvSpPr>
        <p:spPr>
          <a:xfrm>
            <a:off x="481991" y="374747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TVDI2</a:t>
            </a:r>
          </a:p>
        </p:txBody>
      </p:sp>
      <p:pic>
        <p:nvPicPr>
          <p:cNvPr id="41" name="Imagen 40">
            <a:extLst>
              <a:ext uri="{FF2B5EF4-FFF2-40B4-BE49-F238E27FC236}">
                <a16:creationId xmlns:a16="http://schemas.microsoft.com/office/drawing/2014/main" id="{4FDDA766-B439-4184-B4C0-A2E937F1DEBA}"/>
              </a:ext>
            </a:extLst>
          </p:cNvPr>
          <p:cNvPicPr>
            <a:picLocks noChangeAspect="1"/>
          </p:cNvPicPr>
          <p:nvPr/>
        </p:nvPicPr>
        <p:blipFill>
          <a:blip r:embed="rId5"/>
          <a:stretch>
            <a:fillRect/>
          </a:stretch>
        </p:blipFill>
        <p:spPr>
          <a:xfrm>
            <a:off x="247637" y="1243386"/>
            <a:ext cx="3693332" cy="307778"/>
          </a:xfrm>
          <a:prstGeom prst="rect">
            <a:avLst/>
          </a:prstGeom>
        </p:spPr>
      </p:pic>
    </p:spTree>
    <p:extLst>
      <p:ext uri="{BB962C8B-B14F-4D97-AF65-F5344CB8AC3E}">
        <p14:creationId xmlns:p14="http://schemas.microsoft.com/office/powerpoint/2010/main" val="75156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BBAAE930-5227-447F-8226-C3017543ACEE}"/>
              </a:ext>
            </a:extLst>
          </p:cNvPr>
          <p:cNvSpPr txBox="1"/>
          <p:nvPr/>
        </p:nvSpPr>
        <p:spPr>
          <a:xfrm>
            <a:off x="3373981" y="890370"/>
            <a:ext cx="5534743" cy="1877437"/>
          </a:xfrm>
          <a:prstGeom prst="rect">
            <a:avLst/>
          </a:prstGeom>
          <a:noFill/>
        </p:spPr>
        <p:txBody>
          <a:bodyPr wrap="square" rtlCol="0">
            <a:spAutoFit/>
          </a:bodyPr>
          <a:lstStyle/>
          <a:p>
            <a:r>
              <a:rPr lang="es-CL" sz="1400" dirty="0"/>
              <a:t>NDWI: Indice Diferencial Normalizado de Agua</a:t>
            </a:r>
          </a:p>
          <a:p>
            <a:r>
              <a:rPr lang="es-CL" sz="1400" dirty="0"/>
              <a:t>Se utiliza el infrarrojo cercano (NIR) y la banda verde para monitorear cambio en cuerpos de agua.</a:t>
            </a:r>
          </a:p>
          <a:p>
            <a:r>
              <a:rPr lang="es-CL" sz="1400" dirty="0"/>
              <a:t>Objetivo: i) </a:t>
            </a:r>
            <a:r>
              <a:rPr lang="es-ES" sz="1400" b="0" i="0" dirty="0">
                <a:solidFill>
                  <a:srgbClr val="212A33"/>
                </a:solidFill>
                <a:effectLst/>
                <a:latin typeface="Open Sans" panose="020B0606030504020204" pitchFamily="34" charset="0"/>
              </a:rPr>
              <a:t>Identificar y evaluar áreas con gran saturación de agua y cambios en masas de agua, y </a:t>
            </a:r>
            <a:r>
              <a:rPr lang="es-ES" sz="1400" b="0" i="0" dirty="0" err="1">
                <a:solidFill>
                  <a:srgbClr val="212A33"/>
                </a:solidFill>
                <a:effectLst/>
                <a:latin typeface="Open Sans" panose="020B0606030504020204" pitchFamily="34" charset="0"/>
              </a:rPr>
              <a:t>ii</a:t>
            </a:r>
            <a:r>
              <a:rPr lang="es-ES" sz="1400" b="0" i="0" dirty="0">
                <a:solidFill>
                  <a:srgbClr val="212A33"/>
                </a:solidFill>
                <a:effectLst/>
                <a:latin typeface="Open Sans" panose="020B0606030504020204" pitchFamily="34" charset="0"/>
              </a:rPr>
              <a:t>)</a:t>
            </a:r>
            <a:r>
              <a:rPr lang="es-ES" sz="1400" dirty="0">
                <a:solidFill>
                  <a:srgbClr val="212A33"/>
                </a:solidFill>
                <a:latin typeface="Open Sans" panose="020B0606030504020204" pitchFamily="34" charset="0"/>
              </a:rPr>
              <a:t>Identificar áreas susceptibles a incendios y prevenirlos</a:t>
            </a:r>
            <a:endParaRPr lang="es-CL" sz="1400" dirty="0">
              <a:solidFill>
                <a:srgbClr val="212A33"/>
              </a:solidFill>
              <a:latin typeface="Open Sans" panose="020B0606030504020204" pitchFamily="34" charset="0"/>
            </a:endParaRPr>
          </a:p>
          <a:p>
            <a:r>
              <a:rPr lang="es-CL" sz="1400" dirty="0">
                <a:solidFill>
                  <a:srgbClr val="212A33"/>
                </a:solidFill>
                <a:latin typeface="Open Sans" panose="020B0606030504020204" pitchFamily="34" charset="0"/>
              </a:rPr>
              <a:t>Definido por </a:t>
            </a:r>
            <a:r>
              <a:rPr lang="es-CL" sz="1400" dirty="0" err="1">
                <a:solidFill>
                  <a:srgbClr val="212A33"/>
                </a:solidFill>
                <a:latin typeface="Open Sans" panose="020B0606030504020204" pitchFamily="34" charset="0"/>
              </a:rPr>
              <a:t>McFeeters</a:t>
            </a:r>
            <a:r>
              <a:rPr lang="es-CL" sz="1400" dirty="0">
                <a:solidFill>
                  <a:srgbClr val="212A33"/>
                </a:solidFill>
                <a:latin typeface="Open Sans" panose="020B0606030504020204" pitchFamily="34" charset="0"/>
              </a:rPr>
              <a:t> (1996)</a:t>
            </a:r>
          </a:p>
          <a:p>
            <a:endParaRPr lang="es-CL" dirty="0">
              <a:solidFill>
                <a:srgbClr val="212A33"/>
              </a:solidFill>
              <a:latin typeface="Open Sans" panose="020B0606030504020204" pitchFamily="34" charset="0"/>
            </a:endParaRPr>
          </a:p>
        </p:txBody>
      </p:sp>
      <p:pic>
        <p:nvPicPr>
          <p:cNvPr id="2" name="Imagen 1">
            <a:extLst>
              <a:ext uri="{FF2B5EF4-FFF2-40B4-BE49-F238E27FC236}">
                <a16:creationId xmlns:a16="http://schemas.microsoft.com/office/drawing/2014/main" id="{AAB76867-A456-4C7A-81FD-38BF6EB51484}"/>
              </a:ext>
            </a:extLst>
          </p:cNvPr>
          <p:cNvPicPr>
            <a:picLocks noChangeAspect="1"/>
          </p:cNvPicPr>
          <p:nvPr/>
        </p:nvPicPr>
        <p:blipFill rotWithShape="1">
          <a:blip r:embed="rId2"/>
          <a:srcRect l="33602" t="24183"/>
          <a:stretch/>
        </p:blipFill>
        <p:spPr>
          <a:xfrm>
            <a:off x="9173166" y="1184041"/>
            <a:ext cx="2754038" cy="706954"/>
          </a:xfrm>
          <a:prstGeom prst="rect">
            <a:avLst/>
          </a:prstGeom>
        </p:spPr>
      </p:pic>
      <p:sp>
        <p:nvSpPr>
          <p:cNvPr id="28" name="CuadroTexto 27">
            <a:extLst>
              <a:ext uri="{FF2B5EF4-FFF2-40B4-BE49-F238E27FC236}">
                <a16:creationId xmlns:a16="http://schemas.microsoft.com/office/drawing/2014/main" id="{5E832F7C-8DEF-47C4-8E37-A53413133030}"/>
              </a:ext>
            </a:extLst>
          </p:cNvPr>
          <p:cNvSpPr txBox="1"/>
          <p:nvPr/>
        </p:nvSpPr>
        <p:spPr>
          <a:xfrm>
            <a:off x="2761451" y="219432"/>
            <a:ext cx="6166624" cy="369332"/>
          </a:xfrm>
          <a:prstGeom prst="rect">
            <a:avLst/>
          </a:prstGeom>
          <a:noFill/>
        </p:spPr>
        <p:txBody>
          <a:bodyPr wrap="square">
            <a:spAutoFit/>
          </a:bodyPr>
          <a:lstStyle/>
          <a:p>
            <a:r>
              <a:rPr lang="es-CL" dirty="0"/>
              <a:t>INDICES DE HUMEDAD (Agua- suelo)</a:t>
            </a:r>
            <a:endParaRPr lang="en-US" dirty="0"/>
          </a:p>
        </p:txBody>
      </p:sp>
      <p:sp>
        <p:nvSpPr>
          <p:cNvPr id="5" name="Flecha: hacia abajo 4">
            <a:extLst>
              <a:ext uri="{FF2B5EF4-FFF2-40B4-BE49-F238E27FC236}">
                <a16:creationId xmlns:a16="http://schemas.microsoft.com/office/drawing/2014/main" id="{B8B03B3E-506F-4539-AAF0-3DAE41582351}"/>
              </a:ext>
            </a:extLst>
          </p:cNvPr>
          <p:cNvSpPr/>
          <p:nvPr/>
        </p:nvSpPr>
        <p:spPr>
          <a:xfrm>
            <a:off x="6454863" y="252735"/>
            <a:ext cx="2718303" cy="86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t>Identificar cambios en masas de agua.</a:t>
            </a:r>
          </a:p>
        </p:txBody>
      </p:sp>
      <p:sp>
        <p:nvSpPr>
          <p:cNvPr id="11" name="CuadroTexto 10">
            <a:extLst>
              <a:ext uri="{FF2B5EF4-FFF2-40B4-BE49-F238E27FC236}">
                <a16:creationId xmlns:a16="http://schemas.microsoft.com/office/drawing/2014/main" id="{2F17DB8D-767E-40FE-92E2-3A2C294195CC}"/>
              </a:ext>
            </a:extLst>
          </p:cNvPr>
          <p:cNvSpPr txBox="1"/>
          <p:nvPr/>
        </p:nvSpPr>
        <p:spPr>
          <a:xfrm>
            <a:off x="9742470" y="521419"/>
            <a:ext cx="1897026" cy="643666"/>
          </a:xfrm>
          <a:prstGeom prst="rect">
            <a:avLst/>
          </a:prstGeom>
          <a:noFill/>
        </p:spPr>
        <p:txBody>
          <a:bodyPr wrap="square" rtlCol="0">
            <a:spAutoFit/>
          </a:bodyPr>
          <a:lstStyle/>
          <a:p>
            <a:r>
              <a:rPr lang="en-US" dirty="0"/>
              <a:t>&lt; 0.3 - Non-water</a:t>
            </a:r>
          </a:p>
          <a:p>
            <a:r>
              <a:rPr lang="en-US" dirty="0"/>
              <a:t>&gt;= 0.3 - Water</a:t>
            </a:r>
          </a:p>
        </p:txBody>
      </p:sp>
      <p:sp>
        <p:nvSpPr>
          <p:cNvPr id="29" name="CuadroTexto 28">
            <a:extLst>
              <a:ext uri="{FF2B5EF4-FFF2-40B4-BE49-F238E27FC236}">
                <a16:creationId xmlns:a16="http://schemas.microsoft.com/office/drawing/2014/main" id="{6764545B-6E2E-4881-B976-00B2667CB7C5}"/>
              </a:ext>
            </a:extLst>
          </p:cNvPr>
          <p:cNvSpPr txBox="1"/>
          <p:nvPr/>
        </p:nvSpPr>
        <p:spPr>
          <a:xfrm>
            <a:off x="3373977" y="2745960"/>
            <a:ext cx="5353027" cy="2246769"/>
          </a:xfrm>
          <a:prstGeom prst="rect">
            <a:avLst/>
          </a:prstGeom>
          <a:noFill/>
        </p:spPr>
        <p:txBody>
          <a:bodyPr wrap="square" rtlCol="0">
            <a:spAutoFit/>
          </a:bodyPr>
          <a:lstStyle/>
          <a:p>
            <a:r>
              <a:rPr lang="es-CL" sz="1400" dirty="0"/>
              <a:t>MNDWI: Indice Diferencial Normalizado de Agua Modificado.</a:t>
            </a:r>
          </a:p>
          <a:p>
            <a:r>
              <a:rPr lang="es-CL" sz="1400" dirty="0"/>
              <a:t>Usa infrarrojo medio (MIR) que absorbe más luz que el NIR  para discriminar agua de no agua.</a:t>
            </a:r>
          </a:p>
          <a:p>
            <a:r>
              <a:rPr lang="es-CL" sz="1400" dirty="0"/>
              <a:t>Objetivo: Monitoreo de zonas anegadas (charcas y aguas estancadas)</a:t>
            </a:r>
          </a:p>
          <a:p>
            <a:r>
              <a:rPr lang="es-CL" sz="1400" dirty="0"/>
              <a:t>Este índice es más preciso para identificación de características de aguas abiertas</a:t>
            </a:r>
          </a:p>
          <a:p>
            <a:endParaRPr lang="es-CL" sz="1400" dirty="0"/>
          </a:p>
          <a:p>
            <a:r>
              <a:rPr lang="es-ES" sz="1400" dirty="0"/>
              <a:t>El agua tiene valores positivos mayores  y la vegetación y el suelo tiene valores negativos.</a:t>
            </a:r>
          </a:p>
          <a:p>
            <a:endParaRPr lang="es-CL" sz="1400" dirty="0"/>
          </a:p>
        </p:txBody>
      </p:sp>
      <p:pic>
        <p:nvPicPr>
          <p:cNvPr id="30" name="Imagen 29">
            <a:extLst>
              <a:ext uri="{FF2B5EF4-FFF2-40B4-BE49-F238E27FC236}">
                <a16:creationId xmlns:a16="http://schemas.microsoft.com/office/drawing/2014/main" id="{43D8CA72-B095-4D70-BC37-4233652CB3FF}"/>
              </a:ext>
            </a:extLst>
          </p:cNvPr>
          <p:cNvPicPr>
            <a:picLocks noChangeAspect="1"/>
          </p:cNvPicPr>
          <p:nvPr/>
        </p:nvPicPr>
        <p:blipFill rotWithShape="1">
          <a:blip r:embed="rId3"/>
          <a:srcRect l="22435" t="622"/>
          <a:stretch/>
        </p:blipFill>
        <p:spPr>
          <a:xfrm>
            <a:off x="8615690" y="3030146"/>
            <a:ext cx="3311514" cy="744652"/>
          </a:xfrm>
          <a:prstGeom prst="rect">
            <a:avLst/>
          </a:prstGeom>
        </p:spPr>
      </p:pic>
    </p:spTree>
    <p:extLst>
      <p:ext uri="{BB962C8B-B14F-4D97-AF65-F5344CB8AC3E}">
        <p14:creationId xmlns:p14="http://schemas.microsoft.com/office/powerpoint/2010/main" val="3881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02279-175E-480E-A257-D1572DAF1CC7}"/>
              </a:ext>
            </a:extLst>
          </p:cNvPr>
          <p:cNvSpPr>
            <a:spLocks noGrp="1"/>
          </p:cNvSpPr>
          <p:nvPr>
            <p:ph type="title"/>
          </p:nvPr>
        </p:nvSpPr>
        <p:spPr/>
        <p:txBody>
          <a:bodyPr/>
          <a:lstStyle/>
          <a:p>
            <a:endParaRPr lang="en-US"/>
          </a:p>
        </p:txBody>
      </p:sp>
      <p:pic>
        <p:nvPicPr>
          <p:cNvPr id="6" name="Imagen 5">
            <a:extLst>
              <a:ext uri="{FF2B5EF4-FFF2-40B4-BE49-F238E27FC236}">
                <a16:creationId xmlns:a16="http://schemas.microsoft.com/office/drawing/2014/main" id="{9F4A29F7-783C-47B8-9F52-77387C1AD416}"/>
              </a:ext>
            </a:extLst>
          </p:cNvPr>
          <p:cNvPicPr>
            <a:picLocks noChangeAspect="1"/>
          </p:cNvPicPr>
          <p:nvPr/>
        </p:nvPicPr>
        <p:blipFill>
          <a:blip r:embed="rId2"/>
          <a:stretch>
            <a:fillRect/>
          </a:stretch>
        </p:blipFill>
        <p:spPr>
          <a:xfrm>
            <a:off x="9796358" y="2224216"/>
            <a:ext cx="1492102" cy="523157"/>
          </a:xfrm>
          <a:prstGeom prst="rect">
            <a:avLst/>
          </a:prstGeom>
        </p:spPr>
      </p:pic>
      <p:pic>
        <p:nvPicPr>
          <p:cNvPr id="8" name="Imagen 7">
            <a:extLst>
              <a:ext uri="{FF2B5EF4-FFF2-40B4-BE49-F238E27FC236}">
                <a16:creationId xmlns:a16="http://schemas.microsoft.com/office/drawing/2014/main" id="{E3557819-4057-451F-BB54-2C6D0CBAFDC9}"/>
              </a:ext>
            </a:extLst>
          </p:cNvPr>
          <p:cNvPicPr>
            <a:picLocks noChangeAspect="1"/>
          </p:cNvPicPr>
          <p:nvPr/>
        </p:nvPicPr>
        <p:blipFill rotWithShape="1">
          <a:blip r:embed="rId3"/>
          <a:srcRect l="33602" t="24183"/>
          <a:stretch/>
        </p:blipFill>
        <p:spPr>
          <a:xfrm>
            <a:off x="9824301" y="2866768"/>
            <a:ext cx="1529497" cy="392618"/>
          </a:xfrm>
          <a:prstGeom prst="rect">
            <a:avLst/>
          </a:prstGeom>
        </p:spPr>
      </p:pic>
      <p:pic>
        <p:nvPicPr>
          <p:cNvPr id="10" name="Imagen 9">
            <a:extLst>
              <a:ext uri="{FF2B5EF4-FFF2-40B4-BE49-F238E27FC236}">
                <a16:creationId xmlns:a16="http://schemas.microsoft.com/office/drawing/2014/main" id="{CE3188D4-2C67-4B06-A4E4-CFFC6F9D94F9}"/>
              </a:ext>
            </a:extLst>
          </p:cNvPr>
          <p:cNvPicPr>
            <a:picLocks noChangeAspect="1"/>
          </p:cNvPicPr>
          <p:nvPr/>
        </p:nvPicPr>
        <p:blipFill rotWithShape="1">
          <a:blip r:embed="rId3"/>
          <a:srcRect l="33602" t="24183"/>
          <a:stretch/>
        </p:blipFill>
        <p:spPr>
          <a:xfrm>
            <a:off x="9433693" y="6230547"/>
            <a:ext cx="2754038" cy="706954"/>
          </a:xfrm>
          <a:prstGeom prst="rect">
            <a:avLst/>
          </a:prstGeom>
        </p:spPr>
      </p:pic>
      <p:sp>
        <p:nvSpPr>
          <p:cNvPr id="5" name="Marcador de contenido 4">
            <a:extLst>
              <a:ext uri="{FF2B5EF4-FFF2-40B4-BE49-F238E27FC236}">
                <a16:creationId xmlns:a16="http://schemas.microsoft.com/office/drawing/2014/main" id="{49300714-4532-4601-9CEC-04C25D592880}"/>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36369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CC</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40E8B9E7-59F2-4168-B1F1-D34AD46A617F}"/>
              </a:ext>
            </a:extLst>
          </p:cNvPr>
          <p:cNvSpPr txBox="1"/>
          <p:nvPr/>
        </p:nvSpPr>
        <p:spPr>
          <a:xfrm>
            <a:off x="525568" y="1817158"/>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14206" y="217830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 2</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BBAAE930-5227-447F-8226-C3017543ACEE}"/>
              </a:ext>
            </a:extLst>
          </p:cNvPr>
          <p:cNvSpPr txBox="1"/>
          <p:nvPr/>
        </p:nvSpPr>
        <p:spPr>
          <a:xfrm>
            <a:off x="3024579" y="804558"/>
            <a:ext cx="4969770" cy="369332"/>
          </a:xfrm>
          <a:prstGeom prst="rect">
            <a:avLst/>
          </a:prstGeom>
          <a:noFill/>
        </p:spPr>
        <p:txBody>
          <a:bodyPr wrap="square" rtlCol="0">
            <a:spAutoFit/>
          </a:bodyPr>
          <a:lstStyle/>
          <a:p>
            <a:r>
              <a:rPr lang="es-CL" dirty="0">
                <a:solidFill>
                  <a:srgbClr val="212A33"/>
                </a:solidFill>
                <a:latin typeface="Open Sans" panose="020B0606030504020204" pitchFamily="34" charset="0"/>
              </a:rPr>
              <a:t>Normalized </a:t>
            </a:r>
            <a:r>
              <a:rPr lang="es-CL" dirty="0" err="1">
                <a:solidFill>
                  <a:srgbClr val="212A33"/>
                </a:solidFill>
                <a:latin typeface="Open Sans" panose="020B0606030504020204" pitchFamily="34" charset="0"/>
              </a:rPr>
              <a:t>Difference</a:t>
            </a:r>
            <a:r>
              <a:rPr lang="es-CL" dirty="0">
                <a:solidFill>
                  <a:srgbClr val="212A33"/>
                </a:solidFill>
                <a:latin typeface="Open Sans" panose="020B0606030504020204" pitchFamily="34" charset="0"/>
              </a:rPr>
              <a:t> </a:t>
            </a:r>
            <a:r>
              <a:rPr lang="es-CL" dirty="0" err="1">
                <a:solidFill>
                  <a:srgbClr val="212A33"/>
                </a:solidFill>
                <a:latin typeface="Open Sans" panose="020B0606030504020204" pitchFamily="34" charset="0"/>
              </a:rPr>
              <a:t>Phenology</a:t>
            </a:r>
            <a:r>
              <a:rPr lang="es-CL" dirty="0">
                <a:solidFill>
                  <a:srgbClr val="212A33"/>
                </a:solidFill>
                <a:latin typeface="Open Sans" panose="020B0606030504020204" pitchFamily="34" charset="0"/>
              </a:rPr>
              <a:t> </a:t>
            </a:r>
            <a:r>
              <a:rPr lang="es-CL" dirty="0" err="1">
                <a:solidFill>
                  <a:srgbClr val="212A33"/>
                </a:solidFill>
                <a:latin typeface="Open Sans" panose="020B0606030504020204" pitchFamily="34" charset="0"/>
              </a:rPr>
              <a:t>Index</a:t>
            </a:r>
            <a:endParaRPr lang="es-CL" dirty="0">
              <a:solidFill>
                <a:srgbClr val="212A33"/>
              </a:solidFill>
              <a:latin typeface="Open Sans" panose="020B0606030504020204" pitchFamily="34" charset="0"/>
            </a:endParaRPr>
          </a:p>
        </p:txBody>
      </p:sp>
      <p:sp>
        <p:nvSpPr>
          <p:cNvPr id="72" name="CuadroTexto 71">
            <a:extLst>
              <a:ext uri="{FF2B5EF4-FFF2-40B4-BE49-F238E27FC236}">
                <a16:creationId xmlns:a16="http://schemas.microsoft.com/office/drawing/2014/main" id="{1BA7388E-9DA3-4AAF-AF0B-A64BC30618BF}"/>
              </a:ext>
            </a:extLst>
          </p:cNvPr>
          <p:cNvSpPr txBox="1"/>
          <p:nvPr/>
        </p:nvSpPr>
        <p:spPr>
          <a:xfrm>
            <a:off x="3024579" y="1174812"/>
            <a:ext cx="4969765" cy="1384995"/>
          </a:xfrm>
          <a:prstGeom prst="rect">
            <a:avLst/>
          </a:prstGeom>
          <a:noFill/>
        </p:spPr>
        <p:txBody>
          <a:bodyPr wrap="square">
            <a:spAutoFit/>
          </a:bodyPr>
          <a:lstStyle/>
          <a:p>
            <a:r>
              <a:rPr lang="es-CL" sz="1400" dirty="0"/>
              <a:t>NDPI: Indice  Diferencial Normalizado de Fenología</a:t>
            </a:r>
          </a:p>
          <a:p>
            <a:r>
              <a:rPr lang="es-CL" sz="1400" dirty="0"/>
              <a:t>Objetivo: i)Monitoreo de vegetación verde en regiones cubiertas por nieve, </a:t>
            </a:r>
            <a:r>
              <a:rPr lang="es-CL" sz="1400" dirty="0" err="1"/>
              <a:t>ii</a:t>
            </a:r>
            <a:r>
              <a:rPr lang="es-CL" sz="1400" dirty="0"/>
              <a:t>) Monitoreo brotación primavera</a:t>
            </a:r>
          </a:p>
          <a:p>
            <a:r>
              <a:rPr lang="en-US" sz="1400" dirty="0"/>
              <a:t>0.5-1: </a:t>
            </a:r>
            <a:r>
              <a:rPr lang="en-US" sz="1400" dirty="0" err="1"/>
              <a:t>vegetación</a:t>
            </a:r>
            <a:endParaRPr lang="en-US" sz="1400" dirty="0"/>
          </a:p>
          <a:p>
            <a:endParaRPr lang="es-CL" sz="1400" dirty="0"/>
          </a:p>
          <a:p>
            <a:endParaRPr lang="en-US" sz="1400" dirty="0"/>
          </a:p>
        </p:txBody>
      </p:sp>
      <p:pic>
        <p:nvPicPr>
          <p:cNvPr id="9" name="Imagen 8">
            <a:extLst>
              <a:ext uri="{FF2B5EF4-FFF2-40B4-BE49-F238E27FC236}">
                <a16:creationId xmlns:a16="http://schemas.microsoft.com/office/drawing/2014/main" id="{2C252632-67BC-4E15-9CDE-644A427A5AF8}"/>
              </a:ext>
            </a:extLst>
          </p:cNvPr>
          <p:cNvPicPr>
            <a:picLocks noChangeAspect="1"/>
          </p:cNvPicPr>
          <p:nvPr/>
        </p:nvPicPr>
        <p:blipFill>
          <a:blip r:embed="rId2"/>
          <a:stretch>
            <a:fillRect/>
          </a:stretch>
        </p:blipFill>
        <p:spPr>
          <a:xfrm>
            <a:off x="9023183" y="942295"/>
            <a:ext cx="1895475" cy="866775"/>
          </a:xfrm>
          <a:prstGeom prst="rect">
            <a:avLst/>
          </a:prstGeom>
        </p:spPr>
      </p:pic>
      <p:sp>
        <p:nvSpPr>
          <p:cNvPr id="25" name="CuadroTexto 24">
            <a:extLst>
              <a:ext uri="{FF2B5EF4-FFF2-40B4-BE49-F238E27FC236}">
                <a16:creationId xmlns:a16="http://schemas.microsoft.com/office/drawing/2014/main" id="{61D9DB5F-F079-47D6-ADCA-99C361765492}"/>
              </a:ext>
            </a:extLst>
          </p:cNvPr>
          <p:cNvSpPr txBox="1"/>
          <p:nvPr/>
        </p:nvSpPr>
        <p:spPr>
          <a:xfrm>
            <a:off x="3696124" y="258868"/>
            <a:ext cx="6166624" cy="369332"/>
          </a:xfrm>
          <a:prstGeom prst="rect">
            <a:avLst/>
          </a:prstGeom>
          <a:noFill/>
        </p:spPr>
        <p:txBody>
          <a:bodyPr wrap="square">
            <a:spAutoFit/>
          </a:bodyPr>
          <a:lstStyle/>
          <a:p>
            <a:r>
              <a:rPr lang="es-CL" dirty="0"/>
              <a:t>INDICES DE CC </a:t>
            </a:r>
            <a:endParaRPr lang="en-US" dirty="0"/>
          </a:p>
        </p:txBody>
      </p:sp>
    </p:spTree>
    <p:extLst>
      <p:ext uri="{BB962C8B-B14F-4D97-AF65-F5344CB8AC3E}">
        <p14:creationId xmlns:p14="http://schemas.microsoft.com/office/powerpoint/2010/main" val="80054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73866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MONITOREO PANTANOS Y HUMEDALES</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B9BF13C-6787-4BB3-B311-EA3ECC91FAE8}"/>
              </a:ext>
            </a:extLst>
          </p:cNvPr>
          <p:cNvSpPr txBox="1"/>
          <p:nvPr/>
        </p:nvSpPr>
        <p:spPr>
          <a:xfrm>
            <a:off x="514206" y="217830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 2</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A2849D7-04C8-4645-805E-9B3DBC9EFEC1}"/>
              </a:ext>
            </a:extLst>
          </p:cNvPr>
          <p:cNvSpPr txBox="1"/>
          <p:nvPr/>
        </p:nvSpPr>
        <p:spPr>
          <a:xfrm>
            <a:off x="2756409" y="1116470"/>
            <a:ext cx="4907294" cy="1169551"/>
          </a:xfrm>
          <a:prstGeom prst="rect">
            <a:avLst/>
          </a:prstGeom>
          <a:noFill/>
        </p:spPr>
        <p:txBody>
          <a:bodyPr wrap="square">
            <a:spAutoFit/>
          </a:bodyPr>
          <a:lstStyle/>
          <a:p>
            <a:r>
              <a:rPr lang="es-CL" sz="1400" dirty="0">
                <a:solidFill>
                  <a:srgbClr val="212A33"/>
                </a:solidFill>
                <a:latin typeface="Open Sans" panose="020B0606030504020204" pitchFamily="34" charset="0"/>
              </a:rPr>
              <a:t>NDPI: Indice Diferencial Normalizado de Estanques.</a:t>
            </a:r>
          </a:p>
          <a:p>
            <a:endParaRPr lang="es-CL" sz="1400" dirty="0">
              <a:solidFill>
                <a:srgbClr val="212A33"/>
              </a:solidFill>
              <a:latin typeface="Open Sans" panose="020B0606030504020204" pitchFamily="34" charset="0"/>
            </a:endParaRPr>
          </a:p>
          <a:p>
            <a:r>
              <a:rPr lang="es-CL" sz="1400" dirty="0">
                <a:solidFill>
                  <a:srgbClr val="212A33"/>
                </a:solidFill>
                <a:latin typeface="Open Sans" panose="020B0606030504020204" pitchFamily="34" charset="0"/>
              </a:rPr>
              <a:t>Objetivo: Monitoreo de </a:t>
            </a:r>
            <a:r>
              <a:rPr lang="es-CL" sz="1400" dirty="0" err="1">
                <a:solidFill>
                  <a:srgbClr val="212A33"/>
                </a:solidFill>
                <a:latin typeface="Open Sans" panose="020B0606030504020204" pitchFamily="34" charset="0"/>
              </a:rPr>
              <a:t>vegeteación</a:t>
            </a:r>
            <a:r>
              <a:rPr lang="es-CL" sz="1400" dirty="0">
                <a:solidFill>
                  <a:srgbClr val="212A33"/>
                </a:solidFill>
                <a:latin typeface="Open Sans" panose="020B0606030504020204" pitchFamily="34" charset="0"/>
              </a:rPr>
              <a:t> terrestre y acuática. Mejor diferenciación entre la vegetación acuática y de pantano y humedales de la vegetación normal.</a:t>
            </a:r>
          </a:p>
        </p:txBody>
      </p:sp>
      <p:pic>
        <p:nvPicPr>
          <p:cNvPr id="16" name="Imagen 15">
            <a:extLst>
              <a:ext uri="{FF2B5EF4-FFF2-40B4-BE49-F238E27FC236}">
                <a16:creationId xmlns:a16="http://schemas.microsoft.com/office/drawing/2014/main" id="{3788B9A4-9C21-4219-846B-21347303150E}"/>
              </a:ext>
            </a:extLst>
          </p:cNvPr>
          <p:cNvPicPr>
            <a:picLocks noChangeAspect="1"/>
          </p:cNvPicPr>
          <p:nvPr/>
        </p:nvPicPr>
        <p:blipFill>
          <a:blip r:embed="rId2"/>
          <a:stretch>
            <a:fillRect/>
          </a:stretch>
        </p:blipFill>
        <p:spPr>
          <a:xfrm>
            <a:off x="7935159" y="1173890"/>
            <a:ext cx="3855177" cy="1245033"/>
          </a:xfrm>
          <a:prstGeom prst="rect">
            <a:avLst/>
          </a:prstGeom>
        </p:spPr>
      </p:pic>
      <p:sp>
        <p:nvSpPr>
          <p:cNvPr id="25" name="CuadroTexto 24">
            <a:extLst>
              <a:ext uri="{FF2B5EF4-FFF2-40B4-BE49-F238E27FC236}">
                <a16:creationId xmlns:a16="http://schemas.microsoft.com/office/drawing/2014/main" id="{61D9DB5F-F079-47D6-ADCA-99C361765492}"/>
              </a:ext>
            </a:extLst>
          </p:cNvPr>
          <p:cNvSpPr txBox="1"/>
          <p:nvPr/>
        </p:nvSpPr>
        <p:spPr>
          <a:xfrm>
            <a:off x="3696124" y="258868"/>
            <a:ext cx="6166624" cy="369332"/>
          </a:xfrm>
          <a:prstGeom prst="rect">
            <a:avLst/>
          </a:prstGeom>
          <a:noFill/>
        </p:spPr>
        <p:txBody>
          <a:bodyPr wrap="square">
            <a:spAutoFit/>
          </a:bodyPr>
          <a:lstStyle/>
          <a:p>
            <a:r>
              <a:rPr lang="es-CL" dirty="0"/>
              <a:t>INDICES MONITOREO PANTANOS Y HUMEDALES </a:t>
            </a:r>
            <a:endParaRPr lang="en-US" dirty="0"/>
          </a:p>
        </p:txBody>
      </p:sp>
    </p:spTree>
    <p:extLst>
      <p:ext uri="{BB962C8B-B14F-4D97-AF65-F5344CB8AC3E}">
        <p14:creationId xmlns:p14="http://schemas.microsoft.com/office/powerpoint/2010/main" val="244929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 de Labranza</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45561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B9BF13C-6787-4BB3-B311-EA3ECC91FAE8}"/>
              </a:ext>
            </a:extLst>
          </p:cNvPr>
          <p:cNvSpPr txBox="1"/>
          <p:nvPr/>
        </p:nvSpPr>
        <p:spPr>
          <a:xfrm>
            <a:off x="524119" y="1798783"/>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4100879" y="2823683"/>
            <a:ext cx="6099716" cy="369332"/>
          </a:xfrm>
          <a:prstGeom prst="rect">
            <a:avLst/>
          </a:prstGeom>
          <a:noFill/>
        </p:spPr>
        <p:txBody>
          <a:bodyPr wrap="square">
            <a:spAutoFit/>
          </a:bodyPr>
          <a:lstStyle/>
          <a:p>
            <a:r>
              <a:rPr lang="es-CL" dirty="0"/>
              <a:t> </a:t>
            </a:r>
            <a:endParaRPr lang="en-US" dirty="0"/>
          </a:p>
        </p:txBody>
      </p:sp>
      <p:sp>
        <p:nvSpPr>
          <p:cNvPr id="23" name="CuadroTexto 22">
            <a:extLst>
              <a:ext uri="{FF2B5EF4-FFF2-40B4-BE49-F238E27FC236}">
                <a16:creationId xmlns:a16="http://schemas.microsoft.com/office/drawing/2014/main" id="{76D12A8A-49A4-4B2C-B406-428A7C105F0F}"/>
              </a:ext>
            </a:extLst>
          </p:cNvPr>
          <p:cNvSpPr txBox="1"/>
          <p:nvPr/>
        </p:nvSpPr>
        <p:spPr>
          <a:xfrm>
            <a:off x="3346296" y="403014"/>
            <a:ext cx="6096000" cy="1169551"/>
          </a:xfrm>
          <a:prstGeom prst="rect">
            <a:avLst/>
          </a:prstGeom>
          <a:noFill/>
        </p:spPr>
        <p:txBody>
          <a:bodyPr wrap="square">
            <a:spAutoFit/>
          </a:bodyPr>
          <a:lstStyle/>
          <a:p>
            <a:r>
              <a:rPr lang="en-US" sz="1400" dirty="0"/>
              <a:t>Normalized Difference Tillage Index (Indice </a:t>
            </a:r>
            <a:r>
              <a:rPr lang="en-US" sz="1400" dirty="0" err="1"/>
              <a:t>Diferencial</a:t>
            </a:r>
            <a:r>
              <a:rPr lang="en-US" sz="1400" dirty="0"/>
              <a:t> </a:t>
            </a:r>
            <a:r>
              <a:rPr lang="en-US" sz="1400" dirty="0" err="1"/>
              <a:t>Normalizado</a:t>
            </a:r>
            <a:r>
              <a:rPr lang="en-US" sz="1400" dirty="0"/>
              <a:t> de </a:t>
            </a:r>
            <a:r>
              <a:rPr lang="en-US" sz="1400" dirty="0" err="1"/>
              <a:t>Labranza</a:t>
            </a:r>
            <a:r>
              <a:rPr lang="en-US" sz="1400" dirty="0"/>
              <a:t>)</a:t>
            </a:r>
          </a:p>
          <a:p>
            <a:r>
              <a:rPr lang="en-US" sz="1400" dirty="0"/>
              <a:t>NDTI: Indice </a:t>
            </a:r>
            <a:r>
              <a:rPr lang="en-US" sz="1400" dirty="0" err="1"/>
              <a:t>Diferencial</a:t>
            </a:r>
            <a:r>
              <a:rPr lang="en-US" sz="1400" dirty="0"/>
              <a:t> </a:t>
            </a:r>
            <a:r>
              <a:rPr lang="en-US" sz="1400" dirty="0" err="1"/>
              <a:t>Normalizado</a:t>
            </a:r>
            <a:r>
              <a:rPr lang="en-US" sz="1400" dirty="0"/>
              <a:t> de </a:t>
            </a:r>
            <a:r>
              <a:rPr lang="en-US" sz="1400" dirty="0" err="1"/>
              <a:t>Labranza</a:t>
            </a:r>
            <a:r>
              <a:rPr lang="en-US" sz="1400" dirty="0"/>
              <a:t>.</a:t>
            </a:r>
          </a:p>
          <a:p>
            <a:r>
              <a:rPr lang="en-US" sz="1400" dirty="0" err="1"/>
              <a:t>Objetivo</a:t>
            </a:r>
            <a:r>
              <a:rPr lang="en-US" sz="1400" dirty="0"/>
              <a:t>:</a:t>
            </a:r>
          </a:p>
          <a:p>
            <a:r>
              <a:rPr lang="en-US" sz="1400" dirty="0"/>
              <a:t>Monitoreo para </a:t>
            </a:r>
            <a:r>
              <a:rPr lang="en-US" sz="1400" dirty="0" err="1"/>
              <a:t>estimación</a:t>
            </a:r>
            <a:r>
              <a:rPr lang="en-US" sz="1400" dirty="0"/>
              <a:t> de </a:t>
            </a:r>
            <a:r>
              <a:rPr lang="en-US" sz="1400" dirty="0" err="1"/>
              <a:t>cubierta</a:t>
            </a:r>
            <a:r>
              <a:rPr lang="en-US" sz="1400" dirty="0"/>
              <a:t> de </a:t>
            </a:r>
            <a:r>
              <a:rPr lang="en-US" sz="1400" dirty="0" err="1"/>
              <a:t>suelo</a:t>
            </a:r>
            <a:r>
              <a:rPr lang="en-US" sz="1400" dirty="0"/>
              <a:t>. </a:t>
            </a:r>
            <a:r>
              <a:rPr lang="en-US" sz="1400" dirty="0" err="1"/>
              <a:t>En</a:t>
            </a:r>
            <a:r>
              <a:rPr lang="en-US" sz="1400" dirty="0"/>
              <a:t> tierras </a:t>
            </a:r>
            <a:r>
              <a:rPr lang="en-US" sz="1400" dirty="0" err="1"/>
              <a:t>agrícolas</a:t>
            </a:r>
            <a:r>
              <a:rPr lang="en-US" sz="1400" dirty="0"/>
              <a:t> </a:t>
            </a:r>
            <a:r>
              <a:rPr lang="en-US" sz="1400" dirty="0" err="1"/>
              <a:t>puede</a:t>
            </a:r>
            <a:r>
              <a:rPr lang="en-US" sz="1400" dirty="0"/>
              <a:t> </a:t>
            </a:r>
            <a:r>
              <a:rPr lang="en-US" sz="1400" dirty="0" err="1"/>
              <a:t>diferenciar</a:t>
            </a:r>
            <a:r>
              <a:rPr lang="en-US" sz="1400" dirty="0"/>
              <a:t> </a:t>
            </a:r>
            <a:r>
              <a:rPr lang="en-US" sz="1400" dirty="0" err="1"/>
              <a:t>agricultura</a:t>
            </a:r>
            <a:r>
              <a:rPr lang="en-US" sz="1400" dirty="0"/>
              <a:t> </a:t>
            </a:r>
            <a:r>
              <a:rPr lang="en-US" sz="1400" dirty="0" err="1"/>
              <a:t>tradicional</a:t>
            </a:r>
            <a:r>
              <a:rPr lang="en-US" sz="1400" dirty="0"/>
              <a:t> de </a:t>
            </a:r>
            <a:r>
              <a:rPr lang="en-US" sz="1400" dirty="0" err="1"/>
              <a:t>agricultura</a:t>
            </a:r>
            <a:r>
              <a:rPr lang="en-US" sz="1400" dirty="0"/>
              <a:t> de </a:t>
            </a:r>
            <a:r>
              <a:rPr lang="en-US" sz="1400" dirty="0" err="1"/>
              <a:t>conservación</a:t>
            </a:r>
            <a:r>
              <a:rPr lang="en-US" sz="1400" dirty="0"/>
              <a:t>.</a:t>
            </a:r>
          </a:p>
        </p:txBody>
      </p:sp>
      <p:pic>
        <p:nvPicPr>
          <p:cNvPr id="8" name="Imagen 7">
            <a:extLst>
              <a:ext uri="{FF2B5EF4-FFF2-40B4-BE49-F238E27FC236}">
                <a16:creationId xmlns:a16="http://schemas.microsoft.com/office/drawing/2014/main" id="{8C78C6CB-D6B6-4E13-BDAC-C90BCE4F2DB5}"/>
              </a:ext>
            </a:extLst>
          </p:cNvPr>
          <p:cNvPicPr>
            <a:picLocks noChangeAspect="1"/>
          </p:cNvPicPr>
          <p:nvPr/>
        </p:nvPicPr>
        <p:blipFill>
          <a:blip r:embed="rId2"/>
          <a:stretch>
            <a:fillRect/>
          </a:stretch>
        </p:blipFill>
        <p:spPr>
          <a:xfrm>
            <a:off x="8477668" y="3384669"/>
            <a:ext cx="3474959" cy="1007074"/>
          </a:xfrm>
          <a:prstGeom prst="rect">
            <a:avLst/>
          </a:prstGeom>
        </p:spPr>
      </p:pic>
      <p:pic>
        <p:nvPicPr>
          <p:cNvPr id="10" name="Imagen 9">
            <a:extLst>
              <a:ext uri="{FF2B5EF4-FFF2-40B4-BE49-F238E27FC236}">
                <a16:creationId xmlns:a16="http://schemas.microsoft.com/office/drawing/2014/main" id="{E86737AC-9FE7-4799-87B3-D9F604A50C89}"/>
              </a:ext>
            </a:extLst>
          </p:cNvPr>
          <p:cNvPicPr>
            <a:picLocks noChangeAspect="1"/>
          </p:cNvPicPr>
          <p:nvPr/>
        </p:nvPicPr>
        <p:blipFill>
          <a:blip r:embed="rId3"/>
          <a:stretch>
            <a:fillRect/>
          </a:stretch>
        </p:blipFill>
        <p:spPr>
          <a:xfrm>
            <a:off x="6096000" y="1547051"/>
            <a:ext cx="6076950" cy="1704975"/>
          </a:xfrm>
          <a:prstGeom prst="rect">
            <a:avLst/>
          </a:prstGeom>
        </p:spPr>
      </p:pic>
      <p:sp>
        <p:nvSpPr>
          <p:cNvPr id="25" name="Marcador de contenido 2">
            <a:extLst>
              <a:ext uri="{FF2B5EF4-FFF2-40B4-BE49-F238E27FC236}">
                <a16:creationId xmlns:a16="http://schemas.microsoft.com/office/drawing/2014/main" id="{07DFA9E5-6B8B-45BC-A800-75684424E263}"/>
              </a:ext>
            </a:extLst>
          </p:cNvPr>
          <p:cNvSpPr txBox="1">
            <a:spLocks/>
          </p:cNvSpPr>
          <p:nvPr/>
        </p:nvSpPr>
        <p:spPr>
          <a:xfrm>
            <a:off x="2717254" y="2986330"/>
            <a:ext cx="4385562" cy="206005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L" sz="1400" dirty="0"/>
              <a:t>SINDRI: </a:t>
            </a:r>
            <a:r>
              <a:rPr lang="es-CL" sz="1400" dirty="0" err="1"/>
              <a:t>Shortwave</a:t>
            </a:r>
            <a:r>
              <a:rPr lang="es-CL" sz="1400" dirty="0"/>
              <a:t> </a:t>
            </a:r>
            <a:r>
              <a:rPr lang="es-CL" sz="1400" dirty="0" err="1"/>
              <a:t>infrared</a:t>
            </a:r>
            <a:r>
              <a:rPr lang="es-CL" sz="1400" dirty="0"/>
              <a:t> </a:t>
            </a:r>
            <a:r>
              <a:rPr lang="es-CL" sz="1400" dirty="0" err="1"/>
              <a:t>normalized</a:t>
            </a:r>
            <a:r>
              <a:rPr lang="es-CL" sz="1400" dirty="0"/>
              <a:t> </a:t>
            </a:r>
            <a:r>
              <a:rPr lang="es-CL" sz="1400" dirty="0" err="1"/>
              <a:t>difference</a:t>
            </a:r>
            <a:r>
              <a:rPr lang="es-CL" sz="1400" dirty="0"/>
              <a:t> </a:t>
            </a:r>
            <a:r>
              <a:rPr lang="es-CL" sz="1400" dirty="0" err="1"/>
              <a:t>residue</a:t>
            </a:r>
            <a:r>
              <a:rPr lang="es-CL" sz="1400" dirty="0"/>
              <a:t> </a:t>
            </a:r>
            <a:r>
              <a:rPr lang="es-CL" sz="1400" dirty="0" err="1"/>
              <a:t>index</a:t>
            </a:r>
            <a:r>
              <a:rPr lang="es-CL" sz="1400" dirty="0"/>
              <a:t> (Indice Diferencial Normalizado de Residuos de Infrarrojo de onda corta)</a:t>
            </a:r>
          </a:p>
          <a:p>
            <a:pPr algn="l"/>
            <a:r>
              <a:rPr lang="es-CL" sz="1400" dirty="0"/>
              <a:t>SINDRI: Indice Diferencial Normalizado de Residuos de Infrarrojo de onda corta</a:t>
            </a:r>
          </a:p>
          <a:p>
            <a:pPr algn="l"/>
            <a:r>
              <a:rPr lang="es-CL" sz="1400" dirty="0"/>
              <a:t>Objetivo: Monitoreo de labranza de conservación y labranza tradicional</a:t>
            </a:r>
          </a:p>
          <a:p>
            <a:pPr algn="l"/>
            <a:r>
              <a:rPr lang="es-CL" sz="1400" dirty="0"/>
              <a:t>≤0: labranza tradicional</a:t>
            </a:r>
          </a:p>
          <a:p>
            <a:pPr algn="l"/>
            <a:r>
              <a:rPr lang="es-CL" sz="1400" dirty="0"/>
              <a:t>≥ 0: labranza de </a:t>
            </a:r>
            <a:r>
              <a:rPr lang="es-CL" sz="1400" dirty="0" err="1"/>
              <a:t>conservaciòn</a:t>
            </a:r>
            <a:endParaRPr lang="en-US" sz="1400" dirty="0"/>
          </a:p>
        </p:txBody>
      </p:sp>
      <p:pic>
        <p:nvPicPr>
          <p:cNvPr id="27" name="Imagen 26">
            <a:extLst>
              <a:ext uri="{FF2B5EF4-FFF2-40B4-BE49-F238E27FC236}">
                <a16:creationId xmlns:a16="http://schemas.microsoft.com/office/drawing/2014/main" id="{D5015D02-5D43-44F9-BE5A-3F4F3B906A04}"/>
              </a:ext>
            </a:extLst>
          </p:cNvPr>
          <p:cNvPicPr>
            <a:picLocks noChangeAspect="1"/>
          </p:cNvPicPr>
          <p:nvPr/>
        </p:nvPicPr>
        <p:blipFill>
          <a:blip r:embed="rId4"/>
          <a:stretch>
            <a:fillRect/>
          </a:stretch>
        </p:blipFill>
        <p:spPr>
          <a:xfrm>
            <a:off x="6839368" y="4302337"/>
            <a:ext cx="5142252" cy="1221096"/>
          </a:xfrm>
          <a:prstGeom prst="rect">
            <a:avLst/>
          </a:prstGeom>
        </p:spPr>
      </p:pic>
      <p:sp>
        <p:nvSpPr>
          <p:cNvPr id="28" name="TextBox 91">
            <a:extLst>
              <a:ext uri="{FF2B5EF4-FFF2-40B4-BE49-F238E27FC236}">
                <a16:creationId xmlns:a16="http://schemas.microsoft.com/office/drawing/2014/main" id="{D83106C3-6FF4-4001-BF72-1C3E23CD10A2}"/>
              </a:ext>
            </a:extLst>
          </p:cNvPr>
          <p:cNvSpPr txBox="1"/>
          <p:nvPr/>
        </p:nvSpPr>
        <p:spPr>
          <a:xfrm>
            <a:off x="529795" y="2122539"/>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SINDRI</a:t>
            </a:r>
          </a:p>
        </p:txBody>
      </p:sp>
      <p:sp>
        <p:nvSpPr>
          <p:cNvPr id="29" name="TextBox 91">
            <a:extLst>
              <a:ext uri="{FF2B5EF4-FFF2-40B4-BE49-F238E27FC236}">
                <a16:creationId xmlns:a16="http://schemas.microsoft.com/office/drawing/2014/main" id="{157BE485-290D-40C1-98E2-E63B0BB3D3E5}"/>
              </a:ext>
            </a:extLst>
          </p:cNvPr>
          <p:cNvSpPr txBox="1"/>
          <p:nvPr/>
        </p:nvSpPr>
        <p:spPr>
          <a:xfrm>
            <a:off x="537513" y="2464583"/>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BSI</a:t>
            </a:r>
          </a:p>
        </p:txBody>
      </p:sp>
      <p:sp>
        <p:nvSpPr>
          <p:cNvPr id="30" name="Marcador de contenido 2">
            <a:extLst>
              <a:ext uri="{FF2B5EF4-FFF2-40B4-BE49-F238E27FC236}">
                <a16:creationId xmlns:a16="http://schemas.microsoft.com/office/drawing/2014/main" id="{902EB03E-A1AE-40C7-95FD-353538962B89}"/>
              </a:ext>
            </a:extLst>
          </p:cNvPr>
          <p:cNvSpPr txBox="1">
            <a:spLocks/>
          </p:cNvSpPr>
          <p:nvPr/>
        </p:nvSpPr>
        <p:spPr>
          <a:xfrm>
            <a:off x="1682713" y="5085582"/>
            <a:ext cx="4385562" cy="2060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L" sz="1400" dirty="0"/>
              <a:t>BSI:</a:t>
            </a:r>
            <a:r>
              <a:rPr lang="en-US" sz="1400" dirty="0"/>
              <a:t>Bare Soil Index</a:t>
            </a:r>
          </a:p>
          <a:p>
            <a:pPr algn="l"/>
            <a:r>
              <a:rPr lang="en-US" sz="1400" dirty="0"/>
              <a:t>Indice de </a:t>
            </a:r>
            <a:r>
              <a:rPr lang="en-US" sz="1400" dirty="0" err="1"/>
              <a:t>Suelo</a:t>
            </a:r>
            <a:r>
              <a:rPr lang="en-US" sz="1400" dirty="0"/>
              <a:t> </a:t>
            </a:r>
            <a:r>
              <a:rPr lang="en-US" sz="1400" dirty="0" err="1"/>
              <a:t>Descubierto</a:t>
            </a:r>
            <a:r>
              <a:rPr lang="es-CL" sz="1100" b="0" i="0" dirty="0">
                <a:solidFill>
                  <a:srgbClr val="3A3A3A"/>
                </a:solidFill>
                <a:effectLst/>
                <a:latin typeface="Roboto"/>
              </a:rPr>
              <a:t>es un indicador numérico que combina bandas espectrales azules, rojas, infrarrojas cercanas e infrarrojas de onda corta para capturar las variaciones del suelo. </a:t>
            </a:r>
            <a:endParaRPr lang="es-CL" sz="1400" dirty="0"/>
          </a:p>
        </p:txBody>
      </p:sp>
      <p:pic>
        <p:nvPicPr>
          <p:cNvPr id="5" name="Imagen 4">
            <a:extLst>
              <a:ext uri="{FF2B5EF4-FFF2-40B4-BE49-F238E27FC236}">
                <a16:creationId xmlns:a16="http://schemas.microsoft.com/office/drawing/2014/main" id="{B480B7FC-AB42-4598-A03F-30965115658F}"/>
              </a:ext>
            </a:extLst>
          </p:cNvPr>
          <p:cNvPicPr>
            <a:picLocks noChangeAspect="1"/>
          </p:cNvPicPr>
          <p:nvPr/>
        </p:nvPicPr>
        <p:blipFill>
          <a:blip r:embed="rId5"/>
          <a:stretch>
            <a:fillRect/>
          </a:stretch>
        </p:blipFill>
        <p:spPr>
          <a:xfrm>
            <a:off x="6123727" y="5550483"/>
            <a:ext cx="5614987" cy="1130250"/>
          </a:xfrm>
          <a:prstGeom prst="rect">
            <a:avLst/>
          </a:prstGeom>
        </p:spPr>
      </p:pic>
    </p:spTree>
    <p:extLst>
      <p:ext uri="{BB962C8B-B14F-4D97-AF65-F5344CB8AC3E}">
        <p14:creationId xmlns:p14="http://schemas.microsoft.com/office/powerpoint/2010/main" val="334456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1337</Words>
  <Application>Microsoft Office PowerPoint</Application>
  <PresentationFormat>Panorámica</PresentationFormat>
  <Paragraphs>273</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Open Sans</vt:lpstr>
      <vt:lpstr>Roboto</vt:lpstr>
      <vt:lpstr>Office Theme</vt:lpstr>
      <vt:lpstr>Herramienta 1:</vt:lpstr>
      <vt:lpstr>https://processing.eos.com/workflows  Definir si en la app se pueden colocar imágenes en cada tipo de filtro (suelo, humedad, vegetación y labranza)</vt:lpstr>
      <vt:lpstr>Indíces a utilizar (versión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Indices de residuos</vt:lpstr>
      <vt:lpstr>Indices de residuos</vt:lpstr>
      <vt:lpstr>Indices de residuos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clauduarte r</dc:creator>
  <cp:lastModifiedBy>Claudia Garrido</cp:lastModifiedBy>
  <cp:revision>17</cp:revision>
  <dcterms:created xsi:type="dcterms:W3CDTF">2020-11-03T22:52:58Z</dcterms:created>
  <dcterms:modified xsi:type="dcterms:W3CDTF">2020-11-27T23:14:36Z</dcterms:modified>
</cp:coreProperties>
</file>