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89" r:id="rId4"/>
    <p:sldId id="292" r:id="rId5"/>
    <p:sldId id="293" r:id="rId6"/>
    <p:sldId id="294" r:id="rId7"/>
    <p:sldId id="257" r:id="rId8"/>
    <p:sldId id="295" r:id="rId9"/>
    <p:sldId id="296" r:id="rId10"/>
    <p:sldId id="290" r:id="rId11"/>
    <p:sldId id="297" r:id="rId12"/>
    <p:sldId id="299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70AD47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Estadísticas Agrícolas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Estadísticas Agrícolas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Agrícolas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132988">
          <a:off x="1773714" y="2209684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2167461"/>
        <a:ext cx="107211" cy="107211"/>
      </dsp:txXfrm>
    </dsp:sp>
    <dsp:sp modelId="{A7C4102C-B02E-4BC4-8E0C-139C145B6471}">
      <dsp:nvSpPr>
        <dsp:cNvPr id="0" name=""/>
        <dsp:cNvSpPr/>
      </dsp:nvSpPr>
      <dsp:spPr>
        <a:xfrm>
          <a:off x="3133237" y="828933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154282" y="849978"/>
        <a:ext cx="1394950" cy="676430"/>
      </dsp:txXfrm>
    </dsp:sp>
    <dsp:sp modelId="{85759BA3-5067-4900-9964-F72C7D6BE9EE}">
      <dsp:nvSpPr>
        <dsp:cNvPr id="0" name=""/>
        <dsp:cNvSpPr/>
      </dsp:nvSpPr>
      <dsp:spPr>
        <a:xfrm rot="18289469">
          <a:off x="4354400" y="763662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749880"/>
        <a:ext cx="50328" cy="50328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122113">
          <a:off x="4570095" y="1187054"/>
          <a:ext cx="5768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681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4084" y="1184015"/>
        <a:ext cx="28840" cy="28840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310531">
          <a:off x="4354400" y="1589961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1576178"/>
        <a:ext cx="50328" cy="50328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Agrícolas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132988">
          <a:off x="1773714" y="2209684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2167461"/>
        <a:ext cx="107211" cy="107211"/>
      </dsp:txXfrm>
    </dsp:sp>
    <dsp:sp modelId="{A7C4102C-B02E-4BC4-8E0C-139C145B6471}">
      <dsp:nvSpPr>
        <dsp:cNvPr id="0" name=""/>
        <dsp:cNvSpPr/>
      </dsp:nvSpPr>
      <dsp:spPr>
        <a:xfrm>
          <a:off x="3133237" y="828933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154282" y="849978"/>
        <a:ext cx="1394950" cy="676430"/>
      </dsp:txXfrm>
    </dsp:sp>
    <dsp:sp modelId="{85759BA3-5067-4900-9964-F72C7D6BE9EE}">
      <dsp:nvSpPr>
        <dsp:cNvPr id="0" name=""/>
        <dsp:cNvSpPr/>
      </dsp:nvSpPr>
      <dsp:spPr>
        <a:xfrm rot="18289469">
          <a:off x="4354400" y="763662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749880"/>
        <a:ext cx="50328" cy="50328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122113">
          <a:off x="4570095" y="1187054"/>
          <a:ext cx="5768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681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4084" y="1184015"/>
        <a:ext cx="28840" cy="28840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310531">
          <a:off x="4354400" y="1589961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1576178"/>
        <a:ext cx="50328" cy="50328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Productos </a:t>
            </a:r>
            <a:r>
              <a:rPr lang="es-CL" dirty="0" err="1"/>
              <a:t>Power</a:t>
            </a:r>
            <a:r>
              <a:rPr lang="es-CL" dirty="0"/>
              <a:t> Bi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DATA AGRO</a:t>
            </a:r>
          </a:p>
        </p:txBody>
      </p:sp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3187-E8D9-49F3-AEAC-115B8DA2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5565141"/>
            <a:ext cx="2667000" cy="302259"/>
          </a:xfrm>
        </p:spPr>
        <p:txBody>
          <a:bodyPr>
            <a:noAutofit/>
          </a:bodyPr>
          <a:lstStyle/>
          <a:p>
            <a:r>
              <a:rPr lang="es-CL" sz="2400" dirty="0"/>
              <a:t>Christian Castro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79FB1-3C09-4032-AEA5-5034DD83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564" y="1434465"/>
            <a:ext cx="6493435" cy="4432935"/>
          </a:xfrm>
        </p:spPr>
        <p:txBody>
          <a:bodyPr>
            <a:normAutofit fontScale="92500" lnSpcReduction="10000"/>
          </a:bodyPr>
          <a:lstStyle/>
          <a:p>
            <a:r>
              <a:rPr lang="es-CL" sz="1800" dirty="0">
                <a:highlight>
                  <a:srgbClr val="FFFF00"/>
                </a:highlight>
              </a:rPr>
              <a:t>Cruzar la superficie agrícola total (permanente y cultivos anuales) con las variables pobreza, clima y población a nivel región (anuales no está a nivel comuna).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variables de superficie y exportaciones y precios.</a:t>
            </a:r>
          </a:p>
          <a:p>
            <a:r>
              <a:rPr lang="es-CL" sz="1800" dirty="0">
                <a:highlight>
                  <a:srgbClr val="FFFF00"/>
                </a:highlight>
              </a:rPr>
              <a:t>Cruzar la superficie frutícola con las variables pobreza, clima y población a nivel comuna.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la superficie frutícola con las agroindustria frutícola por comuna.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los principales cultivos agrícolas.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la superficie agrícola.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gráfico de barras dinámico de la evolución de sistemas de riego en la fruticultura.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Gráfico de líneas para evolución de cultivos agrícolas (categorías: frutales, cereales, legumbres, tubérculos, industrial y hortalizas)</a:t>
            </a:r>
          </a:p>
          <a:p>
            <a:endParaRPr lang="es-CL" sz="1800" dirty="0"/>
          </a:p>
          <a:p>
            <a:endParaRPr lang="es-CL" sz="1800" dirty="0"/>
          </a:p>
          <a:p>
            <a:endParaRPr lang="es-CL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AA8C17-BA0E-40E3-A102-380947F3E67A}"/>
              </a:ext>
            </a:extLst>
          </p:cNvPr>
          <p:cNvSpPr txBox="1"/>
          <p:nvPr/>
        </p:nvSpPr>
        <p:spPr>
          <a:xfrm>
            <a:off x="838200" y="1850140"/>
            <a:ext cx="4135120" cy="1077218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Agricultura y pobreza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clima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población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Evolución agricultura  (gráfico </a:t>
            </a:r>
            <a:r>
              <a:rPr lang="es-CL" sz="1600" dirty="0" err="1">
                <a:solidFill>
                  <a:schemeClr val="bg1"/>
                </a:solidFill>
              </a:rPr>
              <a:t>flourish</a:t>
            </a:r>
            <a:r>
              <a:rPr lang="es-CL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4BAA030-2C1E-4D8D-A7BA-0F528C78A3B0}"/>
              </a:ext>
            </a:extLst>
          </p:cNvPr>
          <p:cNvSpPr txBox="1">
            <a:spLocks/>
          </p:cNvSpPr>
          <p:nvPr/>
        </p:nvSpPr>
        <p:spPr>
          <a:xfrm>
            <a:off x="761999" y="279327"/>
            <a:ext cx="6390641" cy="596973"/>
          </a:xfrm>
          <a:prstGeom prst="rect">
            <a:avLst/>
          </a:prstGeom>
          <a:solidFill>
            <a:srgbClr val="FF669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>
                <a:solidFill>
                  <a:schemeClr val="bg1"/>
                </a:solidFill>
              </a:rPr>
              <a:t>Estadísticas especiales (</a:t>
            </a:r>
            <a:r>
              <a:rPr lang="es-CL" sz="2400" dirty="0" err="1">
                <a:solidFill>
                  <a:schemeClr val="bg1"/>
                </a:solidFill>
              </a:rPr>
              <a:t>Flourish</a:t>
            </a:r>
            <a:r>
              <a:rPr lang="es-CL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633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2. Estadísticas Pecuarias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930644"/>
              </p:ext>
            </p:extLst>
          </p:nvPr>
        </p:nvGraphicFramePr>
        <p:xfrm>
          <a:off x="558800" y="506305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58800" y="487182"/>
            <a:ext cx="158496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COLECCIÓN 1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346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3AB03-F14C-4393-8D62-C4AF7928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74E7493-E635-47AB-A117-F9D0AAA33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614797"/>
              </p:ext>
            </p:extLst>
          </p:nvPr>
        </p:nvGraphicFramePr>
        <p:xfrm>
          <a:off x="838200" y="1825625"/>
          <a:ext cx="105155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20338051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361861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9312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Maracuyá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9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Papaya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Mango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39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Olivo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76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Guayabo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8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Almendro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7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Nogal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53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Manzano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1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Palto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2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Mandarino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0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20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96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AABFE-FF1C-4DAC-B2A7-4A850B4B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Bases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E04DBC-3955-4084-BDF1-11F9F80AD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997427"/>
            <a:ext cx="5449824" cy="2709430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B821A91B-ACB5-48A5-AA69-B2AF8FEB384C}"/>
              </a:ext>
            </a:extLst>
          </p:cNvPr>
          <p:cNvSpPr/>
          <p:nvPr/>
        </p:nvSpPr>
        <p:spPr>
          <a:xfrm>
            <a:off x="2499360" y="2103120"/>
            <a:ext cx="2773680" cy="102616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Ubicación bases de datos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6680B61-63E0-47F7-83F5-AFCBF80A8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03" y="4339159"/>
            <a:ext cx="4914084" cy="1910715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28A5DA77-09FD-4BD7-A269-030978370BC6}"/>
              </a:ext>
            </a:extLst>
          </p:cNvPr>
          <p:cNvSpPr/>
          <p:nvPr/>
        </p:nvSpPr>
        <p:spPr>
          <a:xfrm>
            <a:off x="2499360" y="4781436"/>
            <a:ext cx="2773680" cy="102616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Ubicación bases de datos </a:t>
            </a:r>
            <a:r>
              <a:rPr lang="es-CL" dirty="0" err="1"/>
              <a:t>Flourish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2290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4615121"/>
              </p:ext>
            </p:extLst>
          </p:nvPr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58800" y="487182"/>
            <a:ext cx="158496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COLECCIÓN 1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58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C661F66-931C-49C6-8ACA-03957C54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37" y="5494654"/>
            <a:ext cx="5524500" cy="1276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638101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63599" y="1197285"/>
            <a:ext cx="4903777" cy="3631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especie de Chile. Que se filtre la especie y se genere el mapa.</a:t>
            </a:r>
          </a:p>
          <a:p>
            <a:r>
              <a:rPr lang="es-CL" sz="1500" dirty="0"/>
              <a:t>Para cada región un gráfico de principales especies.</a:t>
            </a:r>
          </a:p>
          <a:p>
            <a:r>
              <a:rPr lang="es-ES" sz="1500" dirty="0"/>
              <a:t>Un gráfico de líneas de evolución de superficie en el tiempo por especie.</a:t>
            </a:r>
          </a:p>
          <a:p>
            <a:r>
              <a:rPr lang="es-ES" sz="1500" dirty="0"/>
              <a:t>Para cada especie un gráfico de principales variedades.</a:t>
            </a:r>
          </a:p>
          <a:p>
            <a:r>
              <a:rPr lang="es-CL" sz="1500" dirty="0"/>
              <a:t>Gráficos de sistemas de riego (evolución en el tiempo)</a:t>
            </a:r>
          </a:p>
          <a:p>
            <a:r>
              <a:rPr lang="es-CL" sz="1500" dirty="0"/>
              <a:t>Directorio empresas agroindustriales por región. </a:t>
            </a:r>
          </a:p>
          <a:p>
            <a:r>
              <a:rPr lang="es-CL" sz="1500" dirty="0"/>
              <a:t>Número de empresas por especie frutal por comuna.</a:t>
            </a:r>
          </a:p>
          <a:p>
            <a:r>
              <a:rPr lang="es-CL" sz="1500" dirty="0"/>
              <a:t>Cruzar la superficie por especie con el número de agroindustria por comuna.</a:t>
            </a:r>
          </a:p>
          <a:p>
            <a:r>
              <a:rPr lang="es-CL" sz="1500" dirty="0"/>
              <a:t>Gráfico de edad de huertos frutales.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E0B329-D4B8-4859-B4EC-C545FD7210FE}"/>
              </a:ext>
            </a:extLst>
          </p:cNvPr>
          <p:cNvSpPr/>
          <p:nvPr/>
        </p:nvSpPr>
        <p:spPr>
          <a:xfrm>
            <a:off x="6014720" y="5470521"/>
            <a:ext cx="4903776" cy="9480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757804" y="5652128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481023" y="6267445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B3CDE3A0-46C1-4C69-A4B7-AE77AE0D8EBE}"/>
              </a:ext>
            </a:extLst>
          </p:cNvPr>
          <p:cNvSpPr txBox="1">
            <a:spLocks/>
          </p:cNvSpPr>
          <p:nvPr/>
        </p:nvSpPr>
        <p:spPr>
          <a:xfrm>
            <a:off x="7308389" y="1409255"/>
            <a:ext cx="4324812" cy="11066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1500" dirty="0">
                <a:solidFill>
                  <a:schemeClr val="bg1"/>
                </a:solidFill>
              </a:rPr>
              <a:t>Para FLOURISH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exportaciones (especie y cantidad).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precio exportaciones por especie.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9E1799-D376-455C-9FDC-9AB1815DC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8" t="6917" r="2662" b="35168"/>
          <a:stretch/>
        </p:blipFill>
        <p:spPr>
          <a:xfrm>
            <a:off x="7813039" y="3071756"/>
            <a:ext cx="4121467" cy="1106600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7985D77A-2ACF-4BF0-9CAE-88B7CDD74D48}"/>
              </a:ext>
            </a:extLst>
          </p:cNvPr>
          <p:cNvSpPr/>
          <p:nvPr/>
        </p:nvSpPr>
        <p:spPr>
          <a:xfrm rot="20549725">
            <a:off x="5019688" y="3896333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Flourish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71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7606337" cy="3034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(cantidad (Kg),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</a:t>
            </a:r>
          </a:p>
          <a:p>
            <a:r>
              <a:rPr lang="es-CL" sz="1500" dirty="0"/>
              <a:t>Evolución de exportaciones de cultivos frutícolas</a:t>
            </a:r>
          </a:p>
          <a:p>
            <a:r>
              <a:rPr lang="es-CL" sz="1500" dirty="0"/>
              <a:t>Fluctuación anual de exportaciones de cultivos frutícolas (datos mensuales) en cantidad especie y precio.</a:t>
            </a:r>
          </a:p>
          <a:p>
            <a:endParaRPr lang="es-CL" sz="1500" dirty="0"/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. Preguntar a Astrid)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778818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438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proceso industrial frutícola (BD </a:t>
            </a:r>
            <a:r>
              <a:rPr lang="es-ES" sz="1500" dirty="0" err="1"/>
              <a:t>Fruticola_procesos_agroindustria_comunas</a:t>
            </a:r>
            <a:r>
              <a:rPr lang="es-ES" sz="1500" dirty="0"/>
              <a:t>)</a:t>
            </a:r>
          </a:p>
          <a:p>
            <a:r>
              <a:rPr lang="es-ES" sz="1500" dirty="0"/>
              <a:t>Incluir número de empleos de Base de Datos de </a:t>
            </a:r>
            <a:r>
              <a:rPr lang="es-ES" sz="1500" dirty="0" err="1"/>
              <a:t>Sii</a:t>
            </a:r>
            <a:r>
              <a:rPr lang="es-ES" sz="15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472110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6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87DD07-E15C-43A9-8C9E-FB4275757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823891" y="4878869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79327"/>
            <a:ext cx="6390641" cy="596973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anuales -</a:t>
            </a:r>
            <a:r>
              <a:rPr lang="es-ES" sz="2400" dirty="0">
                <a:solidFill>
                  <a:schemeClr val="bg1"/>
                </a:solidFill>
              </a:rPr>
              <a:t>cereales, legumbres, tubérculos, industriales y hortalizas)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761999" y="1227382"/>
            <a:ext cx="5334001" cy="294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tipo cultivo anual.</a:t>
            </a:r>
          </a:p>
          <a:p>
            <a:r>
              <a:rPr lang="es-ES" sz="1500" dirty="0"/>
              <a:t>Un gráfico de líneas de evolución de superficie  y rendimiento en el tiempo por cultivo (categorías: cereales, legumbre, tubérculos, industriales y hortalizas).</a:t>
            </a:r>
          </a:p>
          <a:p>
            <a:r>
              <a:rPr lang="es-ES" sz="1500" dirty="0"/>
              <a:t>Comparación de rendimiento cereales, tubérculos, legumbres e industriales en diferentes regiones (no existe datos de rendimiento para hortalizas)</a:t>
            </a:r>
          </a:p>
          <a:p>
            <a:r>
              <a:rPr lang="es-ES" sz="1500" dirty="0"/>
              <a:t>Mapeo de cultivos anuales por región. (seleccionar la región y que muestre los principales cultivos anuales con superficie y rendimiento.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58697" y="5248275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9BDCFCD-A3DA-4746-9B9C-F7A8AF9FFB20}"/>
              </a:ext>
            </a:extLst>
          </p:cNvPr>
          <p:cNvSpPr/>
          <p:nvPr/>
        </p:nvSpPr>
        <p:spPr>
          <a:xfrm>
            <a:off x="5857875" y="541210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691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9A7441C-A0CF-4861-BC36-FEE18AE26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984240" y="4881806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158537" cy="2782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(Kg. Según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destino.</a:t>
            </a:r>
          </a:p>
          <a:p>
            <a:r>
              <a:rPr lang="es-CL" sz="1500" dirty="0"/>
              <a:t>Cruzar los Kg exportados de cereales y tubérculos con rendimiento (se agregó esta pestaña en Excel –producción cereales y tubérculo- Columna I –producción Kg-. (Las hortalizas no tienen rendimientos). Sacar proporción de la producción (rendimiento) y lo que se exporta.</a:t>
            </a:r>
          </a:p>
          <a:p>
            <a:r>
              <a:rPr lang="es-CL" sz="1500" dirty="0"/>
              <a:t>Evolución de exportaciones de cultivos anuales (cantidad y precio).  Este detalle solo está a partir del 2018.</a:t>
            </a:r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902959" y="572706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814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cultivos anual. Base de Datos del </a:t>
            </a:r>
            <a:r>
              <a:rPr lang="es-ES" sz="1500" dirty="0" err="1"/>
              <a:t>Sii</a:t>
            </a:r>
            <a:endParaRPr lang="es-ES" sz="1500" dirty="0"/>
          </a:p>
          <a:p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1121103" y="5246519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180274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1102</Words>
  <Application>Microsoft Office PowerPoint</Application>
  <PresentationFormat>Panorámica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de Office</vt:lpstr>
      <vt:lpstr>Productos Power Bi </vt:lpstr>
      <vt:lpstr>Bases de Datos</vt:lpstr>
      <vt:lpstr>1. Estadísticas Agrícolas</vt:lpstr>
      <vt:lpstr>Estadísticas productivas–Cultivos permanentes -Fruticultura</vt:lpstr>
      <vt:lpstr>Estadísticas económicas –Cultivos permanentes -Fruticultura</vt:lpstr>
      <vt:lpstr>Estadísticas sociales –Cultivos permanentes -Fruticultura</vt:lpstr>
      <vt:lpstr>Estadísticas productivas–Cultivos anuales -cereales, legumbres, tubérculos, industriales y hortalizas)</vt:lpstr>
      <vt:lpstr>Estadísticas económicas –Cultivos anuales</vt:lpstr>
      <vt:lpstr>Estadísticas sociales –Cultivos anuales</vt:lpstr>
      <vt:lpstr>Christian Castro</vt:lpstr>
      <vt:lpstr>2. Estadísticas Pecuarias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Productos Power Bi</dc:title>
  <dc:creator>clauduarte r</dc:creator>
  <cp:lastModifiedBy>clauduarte r</cp:lastModifiedBy>
  <cp:revision>28</cp:revision>
  <dcterms:created xsi:type="dcterms:W3CDTF">2020-11-03T22:56:44Z</dcterms:created>
  <dcterms:modified xsi:type="dcterms:W3CDTF">2020-11-12T01:20:45Z</dcterms:modified>
</cp:coreProperties>
</file>