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84" r:id="rId3"/>
    <p:sldId id="286" r:id="rId4"/>
    <p:sldId id="269" r:id="rId5"/>
    <p:sldId id="287" r:id="rId6"/>
    <p:sldId id="282" r:id="rId7"/>
    <p:sldId id="262" r:id="rId8"/>
    <p:sldId id="288" r:id="rId9"/>
    <p:sldId id="270" r:id="rId10"/>
    <p:sldId id="274" r:id="rId11"/>
    <p:sldId id="279" r:id="rId12"/>
    <p:sldId id="280" r:id="rId13"/>
    <p:sldId id="263" r:id="rId14"/>
    <p:sldId id="281" r:id="rId15"/>
    <p:sldId id="273" r:id="rId16"/>
    <p:sldId id="289" r:id="rId17"/>
    <p:sldId id="258" r:id="rId18"/>
    <p:sldId id="268" r:id="rId19"/>
    <p:sldId id="272" r:id="rId20"/>
    <p:sldId id="276" r:id="rId21"/>
    <p:sldId id="277" r:id="rId22"/>
    <p:sldId id="278" r:id="rId23"/>
    <p:sldId id="283" r:id="rId24"/>
    <p:sldId id="285" r:id="rId25"/>
    <p:sldId id="257" r:id="rId26"/>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7D6"/>
    <a:srgbClr val="599DDB"/>
    <a:srgbClr val="509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36" autoAdjust="0"/>
    <p:restoredTop sz="94660"/>
  </p:normalViewPr>
  <p:slideViewPr>
    <p:cSldViewPr snapToGrid="0">
      <p:cViewPr varScale="1">
        <p:scale>
          <a:sx n="67" d="100"/>
          <a:sy n="67" d="100"/>
        </p:scale>
        <p:origin x="196"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7BEC-4949-477B-8B4B-576E06C6E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HN"/>
          </a:p>
        </p:txBody>
      </p:sp>
      <p:sp>
        <p:nvSpPr>
          <p:cNvPr id="3" name="Subtitle 2">
            <a:extLst>
              <a:ext uri="{FF2B5EF4-FFF2-40B4-BE49-F238E27FC236}">
                <a16:creationId xmlns:a16="http://schemas.microsoft.com/office/drawing/2014/main" id="{F02F65AE-6016-4DB7-B5C7-52C4E1DD1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HN"/>
          </a:p>
        </p:txBody>
      </p:sp>
      <p:sp>
        <p:nvSpPr>
          <p:cNvPr id="4" name="Date Placeholder 3">
            <a:extLst>
              <a:ext uri="{FF2B5EF4-FFF2-40B4-BE49-F238E27FC236}">
                <a16:creationId xmlns:a16="http://schemas.microsoft.com/office/drawing/2014/main" id="{2E548E60-D7C1-4225-BE15-02919CB3E541}"/>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5" name="Footer Placeholder 4">
            <a:extLst>
              <a:ext uri="{FF2B5EF4-FFF2-40B4-BE49-F238E27FC236}">
                <a16:creationId xmlns:a16="http://schemas.microsoft.com/office/drawing/2014/main" id="{CD5E9571-FE16-4E28-B14B-29FE7248B0C2}"/>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BECF8267-6F62-4E7B-B6BF-0B056FA1A27F}"/>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80577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5689-0D15-4737-BBD6-23CD545530C5}"/>
              </a:ext>
            </a:extLst>
          </p:cNvPr>
          <p:cNvSpPr>
            <a:spLocks noGrp="1"/>
          </p:cNvSpPr>
          <p:nvPr>
            <p:ph type="title"/>
          </p:nvPr>
        </p:nvSpPr>
        <p:spPr/>
        <p:txBody>
          <a:bodyPr/>
          <a:lstStyle/>
          <a:p>
            <a:r>
              <a:rPr lang="en-US"/>
              <a:t>Click to edit Master title style</a:t>
            </a:r>
            <a:endParaRPr lang="es-HN"/>
          </a:p>
        </p:txBody>
      </p:sp>
      <p:sp>
        <p:nvSpPr>
          <p:cNvPr id="3" name="Vertical Text Placeholder 2">
            <a:extLst>
              <a:ext uri="{FF2B5EF4-FFF2-40B4-BE49-F238E27FC236}">
                <a16:creationId xmlns:a16="http://schemas.microsoft.com/office/drawing/2014/main" id="{9BE717F4-0607-431D-9A16-91C666E0C4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Date Placeholder 3">
            <a:extLst>
              <a:ext uri="{FF2B5EF4-FFF2-40B4-BE49-F238E27FC236}">
                <a16:creationId xmlns:a16="http://schemas.microsoft.com/office/drawing/2014/main" id="{045977BA-08C3-4EC8-90FA-1FFC8091E1A0}"/>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5" name="Footer Placeholder 4">
            <a:extLst>
              <a:ext uri="{FF2B5EF4-FFF2-40B4-BE49-F238E27FC236}">
                <a16:creationId xmlns:a16="http://schemas.microsoft.com/office/drawing/2014/main" id="{CEBEA733-665E-48B2-8636-7AEA1616EF4B}"/>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678948C6-5772-4BF3-9E6E-161CC1686633}"/>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20673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133B-8C6C-43F2-A4F5-F011E58383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HN"/>
          </a:p>
        </p:txBody>
      </p:sp>
      <p:sp>
        <p:nvSpPr>
          <p:cNvPr id="3" name="Vertical Text Placeholder 2">
            <a:extLst>
              <a:ext uri="{FF2B5EF4-FFF2-40B4-BE49-F238E27FC236}">
                <a16:creationId xmlns:a16="http://schemas.microsoft.com/office/drawing/2014/main" id="{559346CF-F4F6-4975-BA37-B53CE0208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Date Placeholder 3">
            <a:extLst>
              <a:ext uri="{FF2B5EF4-FFF2-40B4-BE49-F238E27FC236}">
                <a16:creationId xmlns:a16="http://schemas.microsoft.com/office/drawing/2014/main" id="{56915221-B16D-4798-8D66-57B7004EE8E7}"/>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5" name="Footer Placeholder 4">
            <a:extLst>
              <a:ext uri="{FF2B5EF4-FFF2-40B4-BE49-F238E27FC236}">
                <a16:creationId xmlns:a16="http://schemas.microsoft.com/office/drawing/2014/main" id="{ECEFC7A1-A2B2-442D-9FB8-1272DFE91887}"/>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E760B123-0CB7-47FC-8D7C-031C48A5B851}"/>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257025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74B3-8A58-4804-83D6-1415A26C9F1F}"/>
              </a:ext>
            </a:extLst>
          </p:cNvPr>
          <p:cNvSpPr>
            <a:spLocks noGrp="1"/>
          </p:cNvSpPr>
          <p:nvPr>
            <p:ph type="title"/>
          </p:nvPr>
        </p:nvSpPr>
        <p:spPr/>
        <p:txBody>
          <a:bodyPr/>
          <a:lstStyle/>
          <a:p>
            <a:r>
              <a:rPr lang="en-US"/>
              <a:t>Click to edit Master title style</a:t>
            </a:r>
            <a:endParaRPr lang="es-HN"/>
          </a:p>
        </p:txBody>
      </p:sp>
      <p:sp>
        <p:nvSpPr>
          <p:cNvPr id="3" name="Content Placeholder 2">
            <a:extLst>
              <a:ext uri="{FF2B5EF4-FFF2-40B4-BE49-F238E27FC236}">
                <a16:creationId xmlns:a16="http://schemas.microsoft.com/office/drawing/2014/main" id="{4B5AA03C-9C5C-4D7C-86AF-17F4362DF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Date Placeholder 3">
            <a:extLst>
              <a:ext uri="{FF2B5EF4-FFF2-40B4-BE49-F238E27FC236}">
                <a16:creationId xmlns:a16="http://schemas.microsoft.com/office/drawing/2014/main" id="{3CF70583-0698-4025-B7F2-424A0CFA99A7}"/>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5" name="Footer Placeholder 4">
            <a:extLst>
              <a:ext uri="{FF2B5EF4-FFF2-40B4-BE49-F238E27FC236}">
                <a16:creationId xmlns:a16="http://schemas.microsoft.com/office/drawing/2014/main" id="{98F1A554-636B-47AE-A12B-8F2409D36442}"/>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4828525D-8BE4-4B58-AE64-3C68390564F0}"/>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372856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7F21-B40E-4126-84F0-63CF73164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HN"/>
          </a:p>
        </p:txBody>
      </p:sp>
      <p:sp>
        <p:nvSpPr>
          <p:cNvPr id="3" name="Text Placeholder 2">
            <a:extLst>
              <a:ext uri="{FF2B5EF4-FFF2-40B4-BE49-F238E27FC236}">
                <a16:creationId xmlns:a16="http://schemas.microsoft.com/office/drawing/2014/main" id="{34864F0F-9F52-4D0D-AFCA-4CC300C71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BE737A-29D1-4CBF-8FCD-60F1146CF683}"/>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5" name="Footer Placeholder 4">
            <a:extLst>
              <a:ext uri="{FF2B5EF4-FFF2-40B4-BE49-F238E27FC236}">
                <a16:creationId xmlns:a16="http://schemas.microsoft.com/office/drawing/2014/main" id="{A08CCC08-0780-4361-AAB6-2317839C6A61}"/>
              </a:ext>
            </a:extLst>
          </p:cNvPr>
          <p:cNvSpPr>
            <a:spLocks noGrp="1"/>
          </p:cNvSpPr>
          <p:nvPr>
            <p:ph type="ftr" sz="quarter" idx="11"/>
          </p:nvPr>
        </p:nvSpPr>
        <p:spPr/>
        <p:txBody>
          <a:bodyPr/>
          <a:lstStyle/>
          <a:p>
            <a:endParaRPr lang="es-HN"/>
          </a:p>
        </p:txBody>
      </p:sp>
      <p:sp>
        <p:nvSpPr>
          <p:cNvPr id="6" name="Slide Number Placeholder 5">
            <a:extLst>
              <a:ext uri="{FF2B5EF4-FFF2-40B4-BE49-F238E27FC236}">
                <a16:creationId xmlns:a16="http://schemas.microsoft.com/office/drawing/2014/main" id="{243B0D92-9EA7-457B-B7F9-F06FA19D2A79}"/>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386288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417E-9162-4E21-AB32-7E07F4C807A8}"/>
              </a:ext>
            </a:extLst>
          </p:cNvPr>
          <p:cNvSpPr>
            <a:spLocks noGrp="1"/>
          </p:cNvSpPr>
          <p:nvPr>
            <p:ph type="title"/>
          </p:nvPr>
        </p:nvSpPr>
        <p:spPr/>
        <p:txBody>
          <a:bodyPr/>
          <a:lstStyle/>
          <a:p>
            <a:r>
              <a:rPr lang="en-US"/>
              <a:t>Click to edit Master title style</a:t>
            </a:r>
            <a:endParaRPr lang="es-HN"/>
          </a:p>
        </p:txBody>
      </p:sp>
      <p:sp>
        <p:nvSpPr>
          <p:cNvPr id="3" name="Content Placeholder 2">
            <a:extLst>
              <a:ext uri="{FF2B5EF4-FFF2-40B4-BE49-F238E27FC236}">
                <a16:creationId xmlns:a16="http://schemas.microsoft.com/office/drawing/2014/main" id="{B4EB5126-287A-46AE-AFF6-C4C0AF627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Content Placeholder 3">
            <a:extLst>
              <a:ext uri="{FF2B5EF4-FFF2-40B4-BE49-F238E27FC236}">
                <a16:creationId xmlns:a16="http://schemas.microsoft.com/office/drawing/2014/main" id="{80B3B42A-74EC-476B-BE00-18218E57B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5" name="Date Placeholder 4">
            <a:extLst>
              <a:ext uri="{FF2B5EF4-FFF2-40B4-BE49-F238E27FC236}">
                <a16:creationId xmlns:a16="http://schemas.microsoft.com/office/drawing/2014/main" id="{0092485A-1555-4C95-AD7D-EEC78DEAFDD7}"/>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6" name="Footer Placeholder 5">
            <a:extLst>
              <a:ext uri="{FF2B5EF4-FFF2-40B4-BE49-F238E27FC236}">
                <a16:creationId xmlns:a16="http://schemas.microsoft.com/office/drawing/2014/main" id="{6D9BDD68-F306-431B-B717-2044E7693BD9}"/>
              </a:ext>
            </a:extLst>
          </p:cNvPr>
          <p:cNvSpPr>
            <a:spLocks noGrp="1"/>
          </p:cNvSpPr>
          <p:nvPr>
            <p:ph type="ftr" sz="quarter" idx="11"/>
          </p:nvPr>
        </p:nvSpPr>
        <p:spPr/>
        <p:txBody>
          <a:bodyPr/>
          <a:lstStyle/>
          <a:p>
            <a:endParaRPr lang="es-HN"/>
          </a:p>
        </p:txBody>
      </p:sp>
      <p:sp>
        <p:nvSpPr>
          <p:cNvPr id="7" name="Slide Number Placeholder 6">
            <a:extLst>
              <a:ext uri="{FF2B5EF4-FFF2-40B4-BE49-F238E27FC236}">
                <a16:creationId xmlns:a16="http://schemas.microsoft.com/office/drawing/2014/main" id="{395B9EC0-BE91-4EB8-89A4-8CD1C9916FAC}"/>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291103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459A-F5E6-4990-A06E-A753BEC8123B}"/>
              </a:ext>
            </a:extLst>
          </p:cNvPr>
          <p:cNvSpPr>
            <a:spLocks noGrp="1"/>
          </p:cNvSpPr>
          <p:nvPr>
            <p:ph type="title"/>
          </p:nvPr>
        </p:nvSpPr>
        <p:spPr>
          <a:xfrm>
            <a:off x="839788" y="365125"/>
            <a:ext cx="10515600" cy="1325563"/>
          </a:xfrm>
        </p:spPr>
        <p:txBody>
          <a:bodyPr/>
          <a:lstStyle/>
          <a:p>
            <a:r>
              <a:rPr lang="en-US"/>
              <a:t>Click to edit Master title style</a:t>
            </a:r>
            <a:endParaRPr lang="es-HN"/>
          </a:p>
        </p:txBody>
      </p:sp>
      <p:sp>
        <p:nvSpPr>
          <p:cNvPr id="3" name="Text Placeholder 2">
            <a:extLst>
              <a:ext uri="{FF2B5EF4-FFF2-40B4-BE49-F238E27FC236}">
                <a16:creationId xmlns:a16="http://schemas.microsoft.com/office/drawing/2014/main" id="{C0927E0A-E3FA-4A6F-91AA-14778EF870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A8889E-3B77-4360-882B-2028C6A70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5" name="Text Placeholder 4">
            <a:extLst>
              <a:ext uri="{FF2B5EF4-FFF2-40B4-BE49-F238E27FC236}">
                <a16:creationId xmlns:a16="http://schemas.microsoft.com/office/drawing/2014/main" id="{090C466A-AFD0-4D24-8479-0724742B7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D2FCD-D736-4E56-8B39-FD49D05ABA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7" name="Date Placeholder 6">
            <a:extLst>
              <a:ext uri="{FF2B5EF4-FFF2-40B4-BE49-F238E27FC236}">
                <a16:creationId xmlns:a16="http://schemas.microsoft.com/office/drawing/2014/main" id="{C88CE16A-9C65-425A-9FA2-D83BE0314505}"/>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8" name="Footer Placeholder 7">
            <a:extLst>
              <a:ext uri="{FF2B5EF4-FFF2-40B4-BE49-F238E27FC236}">
                <a16:creationId xmlns:a16="http://schemas.microsoft.com/office/drawing/2014/main" id="{E9825742-FFDE-4B50-90FF-37FFD64411B7}"/>
              </a:ext>
            </a:extLst>
          </p:cNvPr>
          <p:cNvSpPr>
            <a:spLocks noGrp="1"/>
          </p:cNvSpPr>
          <p:nvPr>
            <p:ph type="ftr" sz="quarter" idx="11"/>
          </p:nvPr>
        </p:nvSpPr>
        <p:spPr/>
        <p:txBody>
          <a:bodyPr/>
          <a:lstStyle/>
          <a:p>
            <a:endParaRPr lang="es-HN"/>
          </a:p>
        </p:txBody>
      </p:sp>
      <p:sp>
        <p:nvSpPr>
          <p:cNvPr id="9" name="Slide Number Placeholder 8">
            <a:extLst>
              <a:ext uri="{FF2B5EF4-FFF2-40B4-BE49-F238E27FC236}">
                <a16:creationId xmlns:a16="http://schemas.microsoft.com/office/drawing/2014/main" id="{65A3CBE2-CA30-47C8-A1A2-9B3760C2AC2C}"/>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10422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8D9C-CD77-4892-9671-20C54C7E31C3}"/>
              </a:ext>
            </a:extLst>
          </p:cNvPr>
          <p:cNvSpPr>
            <a:spLocks noGrp="1"/>
          </p:cNvSpPr>
          <p:nvPr>
            <p:ph type="title"/>
          </p:nvPr>
        </p:nvSpPr>
        <p:spPr/>
        <p:txBody>
          <a:bodyPr/>
          <a:lstStyle/>
          <a:p>
            <a:r>
              <a:rPr lang="en-US"/>
              <a:t>Click to edit Master title style</a:t>
            </a:r>
            <a:endParaRPr lang="es-HN"/>
          </a:p>
        </p:txBody>
      </p:sp>
      <p:sp>
        <p:nvSpPr>
          <p:cNvPr id="3" name="Date Placeholder 2">
            <a:extLst>
              <a:ext uri="{FF2B5EF4-FFF2-40B4-BE49-F238E27FC236}">
                <a16:creationId xmlns:a16="http://schemas.microsoft.com/office/drawing/2014/main" id="{93F7B4A7-B1C1-4F5B-9870-C60F6B993DE9}"/>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4" name="Footer Placeholder 3">
            <a:extLst>
              <a:ext uri="{FF2B5EF4-FFF2-40B4-BE49-F238E27FC236}">
                <a16:creationId xmlns:a16="http://schemas.microsoft.com/office/drawing/2014/main" id="{0AF08E72-143D-46D2-BC76-49D279C3BEFE}"/>
              </a:ext>
            </a:extLst>
          </p:cNvPr>
          <p:cNvSpPr>
            <a:spLocks noGrp="1"/>
          </p:cNvSpPr>
          <p:nvPr>
            <p:ph type="ftr" sz="quarter" idx="11"/>
          </p:nvPr>
        </p:nvSpPr>
        <p:spPr/>
        <p:txBody>
          <a:bodyPr/>
          <a:lstStyle/>
          <a:p>
            <a:endParaRPr lang="es-HN"/>
          </a:p>
        </p:txBody>
      </p:sp>
      <p:sp>
        <p:nvSpPr>
          <p:cNvPr id="5" name="Slide Number Placeholder 4">
            <a:extLst>
              <a:ext uri="{FF2B5EF4-FFF2-40B4-BE49-F238E27FC236}">
                <a16:creationId xmlns:a16="http://schemas.microsoft.com/office/drawing/2014/main" id="{0DB788D1-F17D-4083-BE25-DE20FAB86DE3}"/>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18791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C8B373-DF78-4F84-BD8E-80C52DA5512D}"/>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3" name="Footer Placeholder 2">
            <a:extLst>
              <a:ext uri="{FF2B5EF4-FFF2-40B4-BE49-F238E27FC236}">
                <a16:creationId xmlns:a16="http://schemas.microsoft.com/office/drawing/2014/main" id="{3DFEDEEB-AC18-463A-8AC1-19F2E16939FB}"/>
              </a:ext>
            </a:extLst>
          </p:cNvPr>
          <p:cNvSpPr>
            <a:spLocks noGrp="1"/>
          </p:cNvSpPr>
          <p:nvPr>
            <p:ph type="ftr" sz="quarter" idx="11"/>
          </p:nvPr>
        </p:nvSpPr>
        <p:spPr/>
        <p:txBody>
          <a:bodyPr/>
          <a:lstStyle/>
          <a:p>
            <a:endParaRPr lang="es-HN"/>
          </a:p>
        </p:txBody>
      </p:sp>
      <p:sp>
        <p:nvSpPr>
          <p:cNvPr id="4" name="Slide Number Placeholder 3">
            <a:extLst>
              <a:ext uri="{FF2B5EF4-FFF2-40B4-BE49-F238E27FC236}">
                <a16:creationId xmlns:a16="http://schemas.microsoft.com/office/drawing/2014/main" id="{3F104224-441E-49B2-9CA3-8257F8E2B6A8}"/>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95038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7CFE-5EF7-4DEF-A73B-868AB7DCE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HN"/>
          </a:p>
        </p:txBody>
      </p:sp>
      <p:sp>
        <p:nvSpPr>
          <p:cNvPr id="3" name="Content Placeholder 2">
            <a:extLst>
              <a:ext uri="{FF2B5EF4-FFF2-40B4-BE49-F238E27FC236}">
                <a16:creationId xmlns:a16="http://schemas.microsoft.com/office/drawing/2014/main" id="{DFC14898-89EE-4935-A58E-2C315F8E3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Text Placeholder 3">
            <a:extLst>
              <a:ext uri="{FF2B5EF4-FFF2-40B4-BE49-F238E27FC236}">
                <a16:creationId xmlns:a16="http://schemas.microsoft.com/office/drawing/2014/main" id="{E8E02F0C-F966-44D1-8294-6CEC63AE5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9039-B485-4C35-864F-515746CD2C65}"/>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6" name="Footer Placeholder 5">
            <a:extLst>
              <a:ext uri="{FF2B5EF4-FFF2-40B4-BE49-F238E27FC236}">
                <a16:creationId xmlns:a16="http://schemas.microsoft.com/office/drawing/2014/main" id="{CD639D68-CD61-4B0C-BC91-AEE4EF1D6DA1}"/>
              </a:ext>
            </a:extLst>
          </p:cNvPr>
          <p:cNvSpPr>
            <a:spLocks noGrp="1"/>
          </p:cNvSpPr>
          <p:nvPr>
            <p:ph type="ftr" sz="quarter" idx="11"/>
          </p:nvPr>
        </p:nvSpPr>
        <p:spPr/>
        <p:txBody>
          <a:bodyPr/>
          <a:lstStyle/>
          <a:p>
            <a:endParaRPr lang="es-HN"/>
          </a:p>
        </p:txBody>
      </p:sp>
      <p:sp>
        <p:nvSpPr>
          <p:cNvPr id="7" name="Slide Number Placeholder 6">
            <a:extLst>
              <a:ext uri="{FF2B5EF4-FFF2-40B4-BE49-F238E27FC236}">
                <a16:creationId xmlns:a16="http://schemas.microsoft.com/office/drawing/2014/main" id="{C8CAC0A0-3541-4A3F-B4A5-BCA012689B6B}"/>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415581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1417-F49C-4FC8-ABAC-4607A2154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HN"/>
          </a:p>
        </p:txBody>
      </p:sp>
      <p:sp>
        <p:nvSpPr>
          <p:cNvPr id="3" name="Picture Placeholder 2">
            <a:extLst>
              <a:ext uri="{FF2B5EF4-FFF2-40B4-BE49-F238E27FC236}">
                <a16:creationId xmlns:a16="http://schemas.microsoft.com/office/drawing/2014/main" id="{4C579910-7B8E-46CF-9BE3-B9892A7CB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Text Placeholder 3">
            <a:extLst>
              <a:ext uri="{FF2B5EF4-FFF2-40B4-BE49-F238E27FC236}">
                <a16:creationId xmlns:a16="http://schemas.microsoft.com/office/drawing/2014/main" id="{9A371E68-6EE3-4336-93A8-0DA224367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AF0DF-C955-4177-AF7A-4665CCF54324}"/>
              </a:ext>
            </a:extLst>
          </p:cNvPr>
          <p:cNvSpPr>
            <a:spLocks noGrp="1"/>
          </p:cNvSpPr>
          <p:nvPr>
            <p:ph type="dt" sz="half" idx="10"/>
          </p:nvPr>
        </p:nvSpPr>
        <p:spPr/>
        <p:txBody>
          <a:bodyPr/>
          <a:lstStyle/>
          <a:p>
            <a:fld id="{A61416E0-DD73-4B32-B176-49757E81F7A7}" type="datetimeFigureOut">
              <a:rPr lang="es-HN" smtClean="0"/>
              <a:t>3/12/2020</a:t>
            </a:fld>
            <a:endParaRPr lang="es-HN"/>
          </a:p>
        </p:txBody>
      </p:sp>
      <p:sp>
        <p:nvSpPr>
          <p:cNvPr id="6" name="Footer Placeholder 5">
            <a:extLst>
              <a:ext uri="{FF2B5EF4-FFF2-40B4-BE49-F238E27FC236}">
                <a16:creationId xmlns:a16="http://schemas.microsoft.com/office/drawing/2014/main" id="{29FFF6AE-CA17-4F5F-8C4C-5B34D89C6CBA}"/>
              </a:ext>
            </a:extLst>
          </p:cNvPr>
          <p:cNvSpPr>
            <a:spLocks noGrp="1"/>
          </p:cNvSpPr>
          <p:nvPr>
            <p:ph type="ftr" sz="quarter" idx="11"/>
          </p:nvPr>
        </p:nvSpPr>
        <p:spPr/>
        <p:txBody>
          <a:bodyPr/>
          <a:lstStyle/>
          <a:p>
            <a:endParaRPr lang="es-HN"/>
          </a:p>
        </p:txBody>
      </p:sp>
      <p:sp>
        <p:nvSpPr>
          <p:cNvPr id="7" name="Slide Number Placeholder 6">
            <a:extLst>
              <a:ext uri="{FF2B5EF4-FFF2-40B4-BE49-F238E27FC236}">
                <a16:creationId xmlns:a16="http://schemas.microsoft.com/office/drawing/2014/main" id="{ABA458E7-758F-46E9-91AA-F1CBD18777E6}"/>
              </a:ext>
            </a:extLst>
          </p:cNvPr>
          <p:cNvSpPr>
            <a:spLocks noGrp="1"/>
          </p:cNvSpPr>
          <p:nvPr>
            <p:ph type="sldNum" sz="quarter" idx="12"/>
          </p:nvPr>
        </p:nvSpPr>
        <p:spPr/>
        <p:txBody>
          <a:bodyPr/>
          <a:lstStyle/>
          <a:p>
            <a:fld id="{E45E2384-61A6-42F8-B5C8-6EF66E3BE89B}" type="slidenum">
              <a:rPr lang="es-HN" smtClean="0"/>
              <a:t>‹Nº›</a:t>
            </a:fld>
            <a:endParaRPr lang="es-HN"/>
          </a:p>
        </p:txBody>
      </p:sp>
    </p:spTree>
    <p:extLst>
      <p:ext uri="{BB962C8B-B14F-4D97-AF65-F5344CB8AC3E}">
        <p14:creationId xmlns:p14="http://schemas.microsoft.com/office/powerpoint/2010/main" val="17006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6A9AF-65FA-4FF5-ADCE-4455696D6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HN"/>
          </a:p>
        </p:txBody>
      </p:sp>
      <p:sp>
        <p:nvSpPr>
          <p:cNvPr id="3" name="Text Placeholder 2">
            <a:extLst>
              <a:ext uri="{FF2B5EF4-FFF2-40B4-BE49-F238E27FC236}">
                <a16:creationId xmlns:a16="http://schemas.microsoft.com/office/drawing/2014/main" id="{B344FCE2-9A5F-4C5C-A7AE-C25F32E96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a:p>
        </p:txBody>
      </p:sp>
      <p:sp>
        <p:nvSpPr>
          <p:cNvPr id="4" name="Date Placeholder 3">
            <a:extLst>
              <a:ext uri="{FF2B5EF4-FFF2-40B4-BE49-F238E27FC236}">
                <a16:creationId xmlns:a16="http://schemas.microsoft.com/office/drawing/2014/main" id="{4D275990-751A-4356-B03E-B2A8694D7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416E0-DD73-4B32-B176-49757E81F7A7}" type="datetimeFigureOut">
              <a:rPr lang="es-HN" smtClean="0"/>
              <a:t>3/12/2020</a:t>
            </a:fld>
            <a:endParaRPr lang="es-HN"/>
          </a:p>
        </p:txBody>
      </p:sp>
      <p:sp>
        <p:nvSpPr>
          <p:cNvPr id="5" name="Footer Placeholder 4">
            <a:extLst>
              <a:ext uri="{FF2B5EF4-FFF2-40B4-BE49-F238E27FC236}">
                <a16:creationId xmlns:a16="http://schemas.microsoft.com/office/drawing/2014/main" id="{738ACDE4-C4AC-4F65-8F22-751E765F6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Slide Number Placeholder 5">
            <a:extLst>
              <a:ext uri="{FF2B5EF4-FFF2-40B4-BE49-F238E27FC236}">
                <a16:creationId xmlns:a16="http://schemas.microsoft.com/office/drawing/2014/main" id="{9002866D-D74A-4234-86B9-D16A9E672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E2384-61A6-42F8-B5C8-6EF66E3BE89B}" type="slidenum">
              <a:rPr lang="es-HN" smtClean="0"/>
              <a:t>‹Nº›</a:t>
            </a:fld>
            <a:endParaRPr lang="es-HN"/>
          </a:p>
        </p:txBody>
      </p:sp>
    </p:spTree>
    <p:extLst>
      <p:ext uri="{BB962C8B-B14F-4D97-AF65-F5344CB8AC3E}">
        <p14:creationId xmlns:p14="http://schemas.microsoft.com/office/powerpoint/2010/main" val="1669439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reenurbandata.com/rutas-saludab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orfeo-toolbox.org/SoftwareGuide/SoftwareGuideli5.html#XClevers1991-WDVI" TargetMode="External"/><Relationship Id="rId3" Type="http://schemas.openxmlformats.org/officeDocument/2006/relationships/hyperlink" Target="https://www.orfeo-toolbox.org/SoftwareGuide/SoftwareGuideli5.html#XBaret1989-TSAVI" TargetMode="External"/><Relationship Id="rId7" Type="http://schemas.openxmlformats.org/officeDocument/2006/relationships/hyperlink" Target="https://www.orfeo-toolbox.org/SoftwareGuide/SoftwareGuideli5.html#XClevers1988-WDVI" TargetMode="External"/><Relationship Id="rId2" Type="http://schemas.openxmlformats.org/officeDocument/2006/relationships/hyperlink" Target="https://www.orfeo-toolbox.org/SoftwareGuide/SoftwareGuideli5.html#XHuete1988-SAVI" TargetMode="External"/><Relationship Id="rId1" Type="http://schemas.openxmlformats.org/officeDocument/2006/relationships/slideLayout" Target="../slideLayouts/slideLayout2.xml"/><Relationship Id="rId6" Type="http://schemas.openxmlformats.org/officeDocument/2006/relationships/hyperlink" Target="https://www.orfeo-toolbox.org/SoftwareGuide/SoftwareGuideli5.html#XPinty1992-GEMI" TargetMode="External"/><Relationship Id="rId5" Type="http://schemas.openxmlformats.org/officeDocument/2006/relationships/hyperlink" Target="https://www.orfeo-toolbox.org/SoftwareGuide/SoftwareGuideli5.html#XQi1994-MSAVI" TargetMode="External"/><Relationship Id="rId10" Type="http://schemas.openxmlformats.org/officeDocument/2006/relationships/hyperlink" Target="https://www.orfeo-toolbox.org/SoftwareGuide/SoftwareGuideli5.html#XARVI" TargetMode="External"/><Relationship Id="rId4" Type="http://schemas.openxmlformats.org/officeDocument/2006/relationships/hyperlink" Target="https://www.orfeo-toolbox.org/SoftwareGuide/SoftwareGuideli5.html#XBaret1991-TSAVI" TargetMode="External"/><Relationship Id="rId9" Type="http://schemas.openxmlformats.org/officeDocument/2006/relationships/hyperlink" Target="https://www.orfeo-toolbox.org/SoftwareGuide/SoftwareGuideli5.html#XAV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rocessing.eos.com/workflow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9B4C6-3746-4EA3-B4C9-197B4CCF6895}"/>
              </a:ext>
            </a:extLst>
          </p:cNvPr>
          <p:cNvSpPr>
            <a:spLocks noGrp="1"/>
          </p:cNvSpPr>
          <p:nvPr>
            <p:ph type="title"/>
          </p:nvPr>
        </p:nvSpPr>
        <p:spPr/>
        <p:txBody>
          <a:bodyPr/>
          <a:lstStyle/>
          <a:p>
            <a:r>
              <a:rPr lang="en-US" dirty="0" err="1"/>
              <a:t>Herramienta</a:t>
            </a:r>
            <a:r>
              <a:rPr lang="en-US" dirty="0"/>
              <a:t> 1:</a:t>
            </a:r>
          </a:p>
        </p:txBody>
      </p:sp>
      <p:pic>
        <p:nvPicPr>
          <p:cNvPr id="4" name="Marcador de contenido 3">
            <a:extLst>
              <a:ext uri="{FF2B5EF4-FFF2-40B4-BE49-F238E27FC236}">
                <a16:creationId xmlns:a16="http://schemas.microsoft.com/office/drawing/2014/main" id="{65F8B96B-3A1C-4CE7-A5C0-4C173B04C232}"/>
              </a:ext>
            </a:extLst>
          </p:cNvPr>
          <p:cNvPicPr>
            <a:picLocks noGrp="1" noChangeAspect="1"/>
          </p:cNvPicPr>
          <p:nvPr>
            <p:ph idx="1"/>
          </p:nvPr>
        </p:nvPicPr>
        <p:blipFill>
          <a:blip r:embed="rId2"/>
          <a:stretch>
            <a:fillRect/>
          </a:stretch>
        </p:blipFill>
        <p:spPr>
          <a:xfrm>
            <a:off x="1179199" y="1690688"/>
            <a:ext cx="9643102" cy="4351338"/>
          </a:xfrm>
          <a:prstGeom prst="rect">
            <a:avLst/>
          </a:prstGeom>
        </p:spPr>
      </p:pic>
    </p:spTree>
    <p:extLst>
      <p:ext uri="{BB962C8B-B14F-4D97-AF65-F5344CB8AC3E}">
        <p14:creationId xmlns:p14="http://schemas.microsoft.com/office/powerpoint/2010/main" val="3619794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a:solidFill>
            <a:srgbClr val="599DDB"/>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39093"/>
            <a:ext cx="748382" cy="276999"/>
          </a:xfrm>
          <a:prstGeom prst="rect">
            <a:avLst/>
          </a:prstGeom>
          <a:solidFill>
            <a:srgbClr val="C00000"/>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SRWI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BA7388E-9DA3-4AAF-AF0B-A64BC30618BF}"/>
              </a:ext>
            </a:extLst>
          </p:cNvPr>
          <p:cNvSpPr txBox="1"/>
          <p:nvPr/>
        </p:nvSpPr>
        <p:spPr>
          <a:xfrm>
            <a:off x="3938954" y="3750784"/>
            <a:ext cx="6099716" cy="369332"/>
          </a:xfrm>
          <a:prstGeom prst="rect">
            <a:avLst/>
          </a:prstGeom>
          <a:noFill/>
        </p:spPr>
        <p:txBody>
          <a:bodyPr wrap="square">
            <a:spAutoFit/>
          </a:bodyPr>
          <a:lstStyle/>
          <a:p>
            <a:r>
              <a:rPr lang="es-CL" dirty="0"/>
              <a:t> </a:t>
            </a:r>
            <a:endParaRPr lang="en-US" dirty="0"/>
          </a:p>
        </p:txBody>
      </p:sp>
      <p:sp>
        <p:nvSpPr>
          <p:cNvPr id="2" name="CuadroTexto 1">
            <a:extLst>
              <a:ext uri="{FF2B5EF4-FFF2-40B4-BE49-F238E27FC236}">
                <a16:creationId xmlns:a16="http://schemas.microsoft.com/office/drawing/2014/main" id="{4B15B2F8-8175-40B1-920D-C36107E6CB58}"/>
              </a:ext>
            </a:extLst>
          </p:cNvPr>
          <p:cNvSpPr txBox="1"/>
          <p:nvPr/>
        </p:nvSpPr>
        <p:spPr>
          <a:xfrm>
            <a:off x="2523445" y="976182"/>
            <a:ext cx="2404603" cy="646331"/>
          </a:xfrm>
          <a:prstGeom prst="rect">
            <a:avLst/>
          </a:prstGeom>
          <a:noFill/>
        </p:spPr>
        <p:txBody>
          <a:bodyPr wrap="square" rtlCol="0">
            <a:spAutoFit/>
          </a:bodyPr>
          <a:lstStyle/>
          <a:p>
            <a:r>
              <a:rPr lang="es-CL" dirty="0"/>
              <a:t>Simple Ratio Water </a:t>
            </a:r>
            <a:r>
              <a:rPr lang="es-CL" dirty="0" err="1"/>
              <a:t>Index</a:t>
            </a:r>
            <a:endParaRPr lang="en-US" dirty="0"/>
          </a:p>
        </p:txBody>
      </p:sp>
      <p:pic>
        <p:nvPicPr>
          <p:cNvPr id="3" name="Imagen 2">
            <a:extLst>
              <a:ext uri="{FF2B5EF4-FFF2-40B4-BE49-F238E27FC236}">
                <a16:creationId xmlns:a16="http://schemas.microsoft.com/office/drawing/2014/main" id="{09660ACA-1E7F-437A-ADF0-1B05FA5CD762}"/>
              </a:ext>
            </a:extLst>
          </p:cNvPr>
          <p:cNvPicPr>
            <a:picLocks noChangeAspect="1"/>
          </p:cNvPicPr>
          <p:nvPr/>
        </p:nvPicPr>
        <p:blipFill>
          <a:blip r:embed="rId2"/>
          <a:stretch>
            <a:fillRect/>
          </a:stretch>
        </p:blipFill>
        <p:spPr>
          <a:xfrm>
            <a:off x="2338387" y="5193808"/>
            <a:ext cx="7515225" cy="314325"/>
          </a:xfrm>
          <a:prstGeom prst="rect">
            <a:avLst/>
          </a:prstGeom>
        </p:spPr>
      </p:pic>
      <p:pic>
        <p:nvPicPr>
          <p:cNvPr id="4" name="Imagen 3">
            <a:extLst>
              <a:ext uri="{FF2B5EF4-FFF2-40B4-BE49-F238E27FC236}">
                <a16:creationId xmlns:a16="http://schemas.microsoft.com/office/drawing/2014/main" id="{2D28C5E9-ED49-46B4-BDEE-A242D87AC6A9}"/>
              </a:ext>
            </a:extLst>
          </p:cNvPr>
          <p:cNvPicPr>
            <a:picLocks noChangeAspect="1"/>
          </p:cNvPicPr>
          <p:nvPr/>
        </p:nvPicPr>
        <p:blipFill>
          <a:blip r:embed="rId3"/>
          <a:stretch>
            <a:fillRect/>
          </a:stretch>
        </p:blipFill>
        <p:spPr>
          <a:xfrm>
            <a:off x="5303706" y="650820"/>
            <a:ext cx="6686550" cy="2676525"/>
          </a:xfrm>
          <a:prstGeom prst="rect">
            <a:avLst/>
          </a:prstGeom>
        </p:spPr>
      </p:pic>
    </p:spTree>
    <p:extLst>
      <p:ext uri="{BB962C8B-B14F-4D97-AF65-F5344CB8AC3E}">
        <p14:creationId xmlns:p14="http://schemas.microsoft.com/office/powerpoint/2010/main" val="130526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a:solidFill>
            <a:srgbClr val="5096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3909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SRWI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BA7388E-9DA3-4AAF-AF0B-A64BC30618BF}"/>
              </a:ext>
            </a:extLst>
          </p:cNvPr>
          <p:cNvSpPr txBox="1"/>
          <p:nvPr/>
        </p:nvSpPr>
        <p:spPr>
          <a:xfrm>
            <a:off x="3938954" y="3750784"/>
            <a:ext cx="6099716" cy="369332"/>
          </a:xfrm>
          <a:prstGeom prst="rect">
            <a:avLst/>
          </a:prstGeom>
          <a:noFill/>
        </p:spPr>
        <p:txBody>
          <a:bodyPr wrap="square">
            <a:spAutoFit/>
          </a:bodyPr>
          <a:lstStyle/>
          <a:p>
            <a:r>
              <a:rPr lang="es-CL" dirty="0"/>
              <a:t> </a:t>
            </a:r>
            <a:endParaRPr lang="en-US" dirty="0"/>
          </a:p>
        </p:txBody>
      </p:sp>
      <p:sp>
        <p:nvSpPr>
          <p:cNvPr id="3" name="TextBox 93">
            <a:extLst>
              <a:ext uri="{FF2B5EF4-FFF2-40B4-BE49-F238E27FC236}">
                <a16:creationId xmlns:a16="http://schemas.microsoft.com/office/drawing/2014/main" id="{6B987584-770B-472A-BCF0-151083F3E053}"/>
              </a:ext>
            </a:extLst>
          </p:cNvPr>
          <p:cNvSpPr txBox="1"/>
          <p:nvPr/>
        </p:nvSpPr>
        <p:spPr>
          <a:xfrm>
            <a:off x="601353" y="4051875"/>
            <a:ext cx="748382" cy="276999"/>
          </a:xfrm>
          <a:prstGeom prst="rect">
            <a:avLst/>
          </a:prstGeom>
          <a:solidFill>
            <a:srgbClr val="5097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a:t>
            </a:r>
          </a:p>
        </p:txBody>
      </p:sp>
      <p:sp>
        <p:nvSpPr>
          <p:cNvPr id="22" name="CuadroTexto 21">
            <a:extLst>
              <a:ext uri="{FF2B5EF4-FFF2-40B4-BE49-F238E27FC236}">
                <a16:creationId xmlns:a16="http://schemas.microsoft.com/office/drawing/2014/main" id="{82818F49-97AD-4FF2-87F2-4E914F18FC15}"/>
              </a:ext>
            </a:extLst>
          </p:cNvPr>
          <p:cNvSpPr txBox="1"/>
          <p:nvPr/>
        </p:nvSpPr>
        <p:spPr>
          <a:xfrm>
            <a:off x="4213604" y="989224"/>
            <a:ext cx="6096000" cy="369332"/>
          </a:xfrm>
          <a:prstGeom prst="rect">
            <a:avLst/>
          </a:prstGeom>
          <a:noFill/>
        </p:spPr>
        <p:txBody>
          <a:bodyPr wrap="square">
            <a:spAutoFit/>
          </a:bodyPr>
          <a:lstStyle/>
          <a:p>
            <a:r>
              <a:rPr lang="en-US" dirty="0"/>
              <a:t>Moisture Stress Index (MSI).</a:t>
            </a:r>
          </a:p>
        </p:txBody>
      </p:sp>
      <p:sp>
        <p:nvSpPr>
          <p:cNvPr id="5" name="TextBox 93">
            <a:extLst>
              <a:ext uri="{FF2B5EF4-FFF2-40B4-BE49-F238E27FC236}">
                <a16:creationId xmlns:a16="http://schemas.microsoft.com/office/drawing/2014/main" id="{5A2AA8AC-3FE7-4532-840D-23855D1A6913}"/>
              </a:ext>
            </a:extLst>
          </p:cNvPr>
          <p:cNvSpPr txBox="1"/>
          <p:nvPr/>
        </p:nvSpPr>
        <p:spPr>
          <a:xfrm>
            <a:off x="601353" y="4474900"/>
            <a:ext cx="748382" cy="276999"/>
          </a:xfrm>
          <a:prstGeom prst="rect">
            <a:avLst/>
          </a:prstGeom>
          <a:solidFill>
            <a:srgbClr val="FF0000"/>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MSI</a:t>
            </a:r>
          </a:p>
        </p:txBody>
      </p:sp>
      <p:pic>
        <p:nvPicPr>
          <p:cNvPr id="7" name="Imagen 6">
            <a:extLst>
              <a:ext uri="{FF2B5EF4-FFF2-40B4-BE49-F238E27FC236}">
                <a16:creationId xmlns:a16="http://schemas.microsoft.com/office/drawing/2014/main" id="{873C2C2C-EF21-4BFF-A579-F81C362C735F}"/>
              </a:ext>
            </a:extLst>
          </p:cNvPr>
          <p:cNvPicPr>
            <a:picLocks noChangeAspect="1"/>
          </p:cNvPicPr>
          <p:nvPr/>
        </p:nvPicPr>
        <p:blipFill>
          <a:blip r:embed="rId2"/>
          <a:stretch>
            <a:fillRect/>
          </a:stretch>
        </p:blipFill>
        <p:spPr>
          <a:xfrm>
            <a:off x="2944720" y="2191734"/>
            <a:ext cx="6686550" cy="2676525"/>
          </a:xfrm>
          <a:prstGeom prst="rect">
            <a:avLst/>
          </a:prstGeom>
        </p:spPr>
      </p:pic>
    </p:spTree>
    <p:extLst>
      <p:ext uri="{BB962C8B-B14F-4D97-AF65-F5344CB8AC3E}">
        <p14:creationId xmlns:p14="http://schemas.microsoft.com/office/powerpoint/2010/main" val="223087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a:solidFill>
            <a:srgbClr val="5096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3909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SRWI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BA7388E-9DA3-4AAF-AF0B-A64BC30618BF}"/>
              </a:ext>
            </a:extLst>
          </p:cNvPr>
          <p:cNvSpPr txBox="1"/>
          <p:nvPr/>
        </p:nvSpPr>
        <p:spPr>
          <a:xfrm>
            <a:off x="3938954" y="3750784"/>
            <a:ext cx="6099716" cy="369332"/>
          </a:xfrm>
          <a:prstGeom prst="rect">
            <a:avLst/>
          </a:prstGeom>
          <a:noFill/>
        </p:spPr>
        <p:txBody>
          <a:bodyPr wrap="square">
            <a:spAutoFit/>
          </a:bodyPr>
          <a:lstStyle/>
          <a:p>
            <a:r>
              <a:rPr lang="es-CL" dirty="0"/>
              <a:t> </a:t>
            </a:r>
            <a:endParaRPr lang="en-US" dirty="0"/>
          </a:p>
        </p:txBody>
      </p:sp>
      <p:sp>
        <p:nvSpPr>
          <p:cNvPr id="3" name="TextBox 93">
            <a:extLst>
              <a:ext uri="{FF2B5EF4-FFF2-40B4-BE49-F238E27FC236}">
                <a16:creationId xmlns:a16="http://schemas.microsoft.com/office/drawing/2014/main" id="{6B987584-770B-472A-BCF0-151083F3E053}"/>
              </a:ext>
            </a:extLst>
          </p:cNvPr>
          <p:cNvSpPr txBox="1"/>
          <p:nvPr/>
        </p:nvSpPr>
        <p:spPr>
          <a:xfrm>
            <a:off x="601353" y="4051875"/>
            <a:ext cx="748382" cy="276999"/>
          </a:xfrm>
          <a:prstGeom prst="rect">
            <a:avLst/>
          </a:prstGeom>
          <a:solidFill>
            <a:srgbClr val="5097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a:t>
            </a:r>
          </a:p>
        </p:txBody>
      </p:sp>
      <p:sp>
        <p:nvSpPr>
          <p:cNvPr id="5" name="TextBox 93">
            <a:extLst>
              <a:ext uri="{FF2B5EF4-FFF2-40B4-BE49-F238E27FC236}">
                <a16:creationId xmlns:a16="http://schemas.microsoft.com/office/drawing/2014/main" id="{5A2AA8AC-3FE7-4532-840D-23855D1A6913}"/>
              </a:ext>
            </a:extLst>
          </p:cNvPr>
          <p:cNvSpPr txBox="1"/>
          <p:nvPr/>
        </p:nvSpPr>
        <p:spPr>
          <a:xfrm>
            <a:off x="601353" y="4474900"/>
            <a:ext cx="748382" cy="276999"/>
          </a:xfrm>
          <a:prstGeom prst="rect">
            <a:avLst/>
          </a:prstGeom>
          <a:solidFill>
            <a:srgbClr val="5097D6"/>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MSI</a:t>
            </a:r>
          </a:p>
        </p:txBody>
      </p:sp>
      <p:sp>
        <p:nvSpPr>
          <p:cNvPr id="25" name="CuadroTexto 24">
            <a:extLst>
              <a:ext uri="{FF2B5EF4-FFF2-40B4-BE49-F238E27FC236}">
                <a16:creationId xmlns:a16="http://schemas.microsoft.com/office/drawing/2014/main" id="{CA21201F-25D9-4EAA-BD66-1F332E6AC663}"/>
              </a:ext>
            </a:extLst>
          </p:cNvPr>
          <p:cNvSpPr txBox="1"/>
          <p:nvPr/>
        </p:nvSpPr>
        <p:spPr>
          <a:xfrm>
            <a:off x="3942670" y="355971"/>
            <a:ext cx="6096000" cy="369332"/>
          </a:xfrm>
          <a:prstGeom prst="rect">
            <a:avLst/>
          </a:prstGeom>
          <a:noFill/>
        </p:spPr>
        <p:txBody>
          <a:bodyPr wrap="square">
            <a:spAutoFit/>
          </a:bodyPr>
          <a:lstStyle/>
          <a:p>
            <a:r>
              <a:rPr lang="en-US" dirty="0"/>
              <a:t>Normalized Difference Moisture Index (NDMI). Es </a:t>
            </a:r>
            <a:r>
              <a:rPr lang="en-US" dirty="0" err="1"/>
              <a:t>igual</a:t>
            </a:r>
            <a:r>
              <a:rPr lang="en-US" dirty="0"/>
              <a:t> al NDWI</a:t>
            </a:r>
          </a:p>
        </p:txBody>
      </p:sp>
      <p:sp>
        <p:nvSpPr>
          <p:cNvPr id="4" name="TextBox 93">
            <a:extLst>
              <a:ext uri="{FF2B5EF4-FFF2-40B4-BE49-F238E27FC236}">
                <a16:creationId xmlns:a16="http://schemas.microsoft.com/office/drawing/2014/main" id="{70116AD2-70AF-4632-82C9-AB13633B7542}"/>
              </a:ext>
            </a:extLst>
          </p:cNvPr>
          <p:cNvSpPr txBox="1"/>
          <p:nvPr/>
        </p:nvSpPr>
        <p:spPr>
          <a:xfrm>
            <a:off x="601353" y="4897925"/>
            <a:ext cx="748382" cy="276999"/>
          </a:xfrm>
          <a:prstGeom prst="rect">
            <a:avLst/>
          </a:prstGeom>
          <a:solidFill>
            <a:srgbClr val="FF0000"/>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NDMI</a:t>
            </a:r>
          </a:p>
        </p:txBody>
      </p:sp>
      <p:pic>
        <p:nvPicPr>
          <p:cNvPr id="8" name="Imagen 7">
            <a:extLst>
              <a:ext uri="{FF2B5EF4-FFF2-40B4-BE49-F238E27FC236}">
                <a16:creationId xmlns:a16="http://schemas.microsoft.com/office/drawing/2014/main" id="{5D0F2502-F6E6-4772-BE9F-7F2F6CDC7F7E}"/>
              </a:ext>
            </a:extLst>
          </p:cNvPr>
          <p:cNvPicPr>
            <a:picLocks noChangeAspect="1"/>
          </p:cNvPicPr>
          <p:nvPr/>
        </p:nvPicPr>
        <p:blipFill>
          <a:blip r:embed="rId2"/>
          <a:stretch>
            <a:fillRect/>
          </a:stretch>
        </p:blipFill>
        <p:spPr>
          <a:xfrm>
            <a:off x="5022560" y="704168"/>
            <a:ext cx="6528344" cy="544029"/>
          </a:xfrm>
          <a:prstGeom prst="rect">
            <a:avLst/>
          </a:prstGeom>
        </p:spPr>
      </p:pic>
      <p:pic>
        <p:nvPicPr>
          <p:cNvPr id="9" name="Imagen 8">
            <a:extLst>
              <a:ext uri="{FF2B5EF4-FFF2-40B4-BE49-F238E27FC236}">
                <a16:creationId xmlns:a16="http://schemas.microsoft.com/office/drawing/2014/main" id="{8A0CC745-2845-4FE5-B7E7-25B629075758}"/>
              </a:ext>
            </a:extLst>
          </p:cNvPr>
          <p:cNvPicPr>
            <a:picLocks noChangeAspect="1"/>
          </p:cNvPicPr>
          <p:nvPr/>
        </p:nvPicPr>
        <p:blipFill>
          <a:blip r:embed="rId3"/>
          <a:stretch>
            <a:fillRect/>
          </a:stretch>
        </p:blipFill>
        <p:spPr>
          <a:xfrm>
            <a:off x="3059721" y="1327778"/>
            <a:ext cx="8858250" cy="4724400"/>
          </a:xfrm>
          <a:prstGeom prst="rect">
            <a:avLst/>
          </a:prstGeom>
        </p:spPr>
      </p:pic>
    </p:spTree>
    <p:extLst>
      <p:ext uri="{BB962C8B-B14F-4D97-AF65-F5344CB8AC3E}">
        <p14:creationId xmlns:p14="http://schemas.microsoft.com/office/powerpoint/2010/main" val="15892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64FA7FAC-AB94-428E-8654-CA499F448EE3}"/>
              </a:ext>
            </a:extLst>
          </p:cNvPr>
          <p:cNvSpPr txBox="1"/>
          <p:nvPr/>
        </p:nvSpPr>
        <p:spPr>
          <a:xfrm>
            <a:off x="4629310" y="804558"/>
            <a:ext cx="5092504" cy="738664"/>
          </a:xfrm>
          <a:prstGeom prst="rect">
            <a:avLst/>
          </a:prstGeom>
          <a:noFill/>
        </p:spPr>
        <p:txBody>
          <a:bodyPr wrap="square" rtlCol="0">
            <a:spAutoFit/>
          </a:bodyPr>
          <a:lstStyle/>
          <a:p>
            <a:r>
              <a:rPr lang="es-CL" sz="1400" dirty="0"/>
              <a:t> </a:t>
            </a:r>
            <a:r>
              <a:rPr lang="es-CL" sz="1400" b="1" dirty="0"/>
              <a:t>TVDI: Transformed </a:t>
            </a:r>
            <a:r>
              <a:rPr lang="es-CL" sz="1400" b="1" dirty="0" err="1"/>
              <a:t>difference</a:t>
            </a:r>
            <a:r>
              <a:rPr lang="es-CL" sz="1400" b="1" dirty="0"/>
              <a:t> </a:t>
            </a:r>
            <a:r>
              <a:rPr lang="es-CL" sz="1400" b="1" dirty="0" err="1"/>
              <a:t>vegetation</a:t>
            </a:r>
            <a:r>
              <a:rPr lang="es-CL" sz="1400" b="1" dirty="0"/>
              <a:t> </a:t>
            </a:r>
            <a:r>
              <a:rPr lang="es-CL" sz="1400" b="1" dirty="0" err="1"/>
              <a:t>index</a:t>
            </a:r>
            <a:endParaRPr lang="es-CL" sz="1400" b="1" dirty="0"/>
          </a:p>
          <a:p>
            <a:r>
              <a:rPr lang="es-CL" sz="1400" dirty="0"/>
              <a:t>déficit hídrico, se ha desarrollado para establecer el estado de la humedad (sequedad) del sistema suelo-planta.</a:t>
            </a:r>
            <a:endParaRPr lang="en-US" sz="1400" dirty="0"/>
          </a:p>
        </p:txBody>
      </p:sp>
      <p:sp>
        <p:nvSpPr>
          <p:cNvPr id="39" name="CuadroTexto 38">
            <a:extLst>
              <a:ext uri="{FF2B5EF4-FFF2-40B4-BE49-F238E27FC236}">
                <a16:creationId xmlns:a16="http://schemas.microsoft.com/office/drawing/2014/main" id="{B7F93096-F84D-494C-8316-619CB205E9AB}"/>
              </a:ext>
            </a:extLst>
          </p:cNvPr>
          <p:cNvSpPr txBox="1"/>
          <p:nvPr/>
        </p:nvSpPr>
        <p:spPr>
          <a:xfrm>
            <a:off x="4376637" y="1817267"/>
            <a:ext cx="6098058" cy="307777"/>
          </a:xfrm>
          <a:prstGeom prst="rect">
            <a:avLst/>
          </a:prstGeom>
          <a:noFill/>
        </p:spPr>
        <p:txBody>
          <a:bodyPr wrap="square">
            <a:spAutoFit/>
          </a:bodyPr>
          <a:lstStyle/>
          <a:p>
            <a:r>
              <a:rPr lang="en-US" sz="1400" b="1" dirty="0"/>
              <a:t>Temperature–Vegetation Dryness Index (TDVI).</a:t>
            </a:r>
          </a:p>
        </p:txBody>
      </p:sp>
      <p:pic>
        <p:nvPicPr>
          <p:cNvPr id="11" name="Imagen 10">
            <a:extLst>
              <a:ext uri="{FF2B5EF4-FFF2-40B4-BE49-F238E27FC236}">
                <a16:creationId xmlns:a16="http://schemas.microsoft.com/office/drawing/2014/main" id="{A5A2F2CB-8CBB-4E3B-B0DA-7385CE25801E}"/>
              </a:ext>
            </a:extLst>
          </p:cNvPr>
          <p:cNvPicPr>
            <a:picLocks noChangeAspect="1"/>
          </p:cNvPicPr>
          <p:nvPr/>
        </p:nvPicPr>
        <p:blipFill>
          <a:blip r:embed="rId2"/>
          <a:stretch>
            <a:fillRect/>
          </a:stretch>
        </p:blipFill>
        <p:spPr>
          <a:xfrm>
            <a:off x="4460937" y="2303490"/>
            <a:ext cx="5429250" cy="2733675"/>
          </a:xfrm>
          <a:prstGeom prst="rect">
            <a:avLst/>
          </a:prstGeom>
        </p:spPr>
      </p:pic>
      <p:sp>
        <p:nvSpPr>
          <p:cNvPr id="12" name="CuadroTexto 11">
            <a:extLst>
              <a:ext uri="{FF2B5EF4-FFF2-40B4-BE49-F238E27FC236}">
                <a16:creationId xmlns:a16="http://schemas.microsoft.com/office/drawing/2014/main" id="{F43A2444-EEE4-418E-9093-5A6D383ED5FB}"/>
              </a:ext>
            </a:extLst>
          </p:cNvPr>
          <p:cNvSpPr txBox="1"/>
          <p:nvPr/>
        </p:nvSpPr>
        <p:spPr>
          <a:xfrm>
            <a:off x="2491591" y="3670327"/>
            <a:ext cx="2137719" cy="1200329"/>
          </a:xfrm>
          <a:prstGeom prst="rect">
            <a:avLst/>
          </a:prstGeom>
          <a:noFill/>
        </p:spPr>
        <p:txBody>
          <a:bodyPr wrap="square" rtlCol="0">
            <a:spAutoFit/>
          </a:bodyPr>
          <a:lstStyle/>
          <a:p>
            <a:r>
              <a:rPr lang="es-CL" dirty="0"/>
              <a:t>Detección de cambio hídricos en el sistema agua suelo planta</a:t>
            </a:r>
            <a:endParaRPr lang="en-US" dirty="0"/>
          </a:p>
        </p:txBody>
      </p:sp>
    </p:spTree>
    <p:extLst>
      <p:ext uri="{BB962C8B-B14F-4D97-AF65-F5344CB8AC3E}">
        <p14:creationId xmlns:p14="http://schemas.microsoft.com/office/powerpoint/2010/main" val="306498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577401" y="18040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96003B57-C435-43CF-8C6F-C2E6A991FE57}"/>
              </a:ext>
            </a:extLst>
          </p:cNvPr>
          <p:cNvSpPr txBox="1"/>
          <p:nvPr/>
        </p:nvSpPr>
        <p:spPr>
          <a:xfrm>
            <a:off x="2277288" y="387234"/>
            <a:ext cx="7637423" cy="1600438"/>
          </a:xfrm>
          <a:prstGeom prst="rect">
            <a:avLst/>
          </a:prstGeom>
          <a:noFill/>
        </p:spPr>
        <p:txBody>
          <a:bodyPr wrap="square">
            <a:spAutoFit/>
          </a:bodyPr>
          <a:lstStyle/>
          <a:p>
            <a:r>
              <a:rPr lang="en-US" sz="1400" dirty="0"/>
              <a:t> Crop Water Stress Index (CWSI). Utilidad se </a:t>
            </a:r>
            <a:r>
              <a:rPr lang="en-US" sz="1400" dirty="0" err="1"/>
              <a:t>limita</a:t>
            </a:r>
            <a:r>
              <a:rPr lang="en-US" sz="1400" dirty="0"/>
              <a:t> a </a:t>
            </a:r>
            <a:r>
              <a:rPr lang="en-US" sz="1400" dirty="0" err="1"/>
              <a:t>cultivos</a:t>
            </a:r>
            <a:r>
              <a:rPr lang="en-US" sz="1400" dirty="0"/>
              <a:t> de coverture complete (sin </a:t>
            </a:r>
            <a:r>
              <a:rPr lang="en-US" sz="1400" dirty="0" err="1"/>
              <a:t>suelo</a:t>
            </a:r>
            <a:r>
              <a:rPr lang="en-US" sz="1400" dirty="0"/>
              <a:t> </a:t>
            </a:r>
            <a:r>
              <a:rPr lang="en-US" sz="1400" dirty="0" err="1"/>
              <a:t>desnudo</a:t>
            </a:r>
            <a:r>
              <a:rPr lang="en-US" sz="1400" dirty="0"/>
              <a:t>) </a:t>
            </a:r>
            <a:r>
              <a:rPr lang="es-CL" sz="1400" dirty="0"/>
              <a:t>se sustenta en la relación entre la diferencia de temperatura de la superficie observada y la del aire (</a:t>
            </a:r>
            <a:r>
              <a:rPr lang="es-CL" sz="1400" dirty="0" err="1"/>
              <a:t>Ts</a:t>
            </a:r>
            <a:r>
              <a:rPr lang="es-CL" sz="1400" dirty="0"/>
              <a:t>-Ta), y el déficit de presión de vapor (DPV).</a:t>
            </a:r>
          </a:p>
          <a:p>
            <a:r>
              <a:rPr lang="es-CL" sz="1400" dirty="0"/>
              <a:t>Las funciones lineales de pendiente negativa indican el límite de no estrés hídrico (CWSI=0) mientras que la función constante y=3 determina los puntos de nula transpiración (CWSI=1). El CWSI afirma o no la necesidad de riego en un cultivo específico. El uso de este índice se ha extendido en áreas bajo riego intensivo con la finalidad de estimar la productividad y el uso eficiente de agua de riego</a:t>
            </a:r>
            <a:endParaRPr lang="en-US" sz="1400" dirty="0"/>
          </a:p>
        </p:txBody>
      </p:sp>
      <p:pic>
        <p:nvPicPr>
          <p:cNvPr id="5" name="Imagen 4">
            <a:extLst>
              <a:ext uri="{FF2B5EF4-FFF2-40B4-BE49-F238E27FC236}">
                <a16:creationId xmlns:a16="http://schemas.microsoft.com/office/drawing/2014/main" id="{7024513C-C195-4F5A-A655-1BBF80E1A8C2}"/>
              </a:ext>
            </a:extLst>
          </p:cNvPr>
          <p:cNvPicPr>
            <a:picLocks noChangeAspect="1"/>
          </p:cNvPicPr>
          <p:nvPr/>
        </p:nvPicPr>
        <p:blipFill rotWithShape="1">
          <a:blip r:embed="rId2"/>
          <a:srcRect r="63836"/>
          <a:stretch/>
        </p:blipFill>
        <p:spPr>
          <a:xfrm>
            <a:off x="7670069" y="2006722"/>
            <a:ext cx="2628234" cy="752475"/>
          </a:xfrm>
          <a:prstGeom prst="rect">
            <a:avLst/>
          </a:prstGeom>
        </p:spPr>
      </p:pic>
      <p:sp>
        <p:nvSpPr>
          <p:cNvPr id="42" name="CuadroTexto 41">
            <a:extLst>
              <a:ext uri="{FF2B5EF4-FFF2-40B4-BE49-F238E27FC236}">
                <a16:creationId xmlns:a16="http://schemas.microsoft.com/office/drawing/2014/main" id="{4F72DB18-AA3D-48A1-A9AC-9C0B45EB8B1C}"/>
              </a:ext>
            </a:extLst>
          </p:cNvPr>
          <p:cNvSpPr txBox="1"/>
          <p:nvPr/>
        </p:nvSpPr>
        <p:spPr>
          <a:xfrm>
            <a:off x="1807698" y="3778075"/>
            <a:ext cx="6098058" cy="307777"/>
          </a:xfrm>
          <a:prstGeom prst="rect">
            <a:avLst/>
          </a:prstGeom>
          <a:noFill/>
        </p:spPr>
        <p:txBody>
          <a:bodyPr wrap="square">
            <a:spAutoFit/>
          </a:bodyPr>
          <a:lstStyle/>
          <a:p>
            <a:r>
              <a:rPr lang="en-US" sz="1400" dirty="0"/>
              <a:t>Water Deficit Index (WDI)</a:t>
            </a:r>
          </a:p>
        </p:txBody>
      </p:sp>
      <p:pic>
        <p:nvPicPr>
          <p:cNvPr id="9" name="Imagen 8">
            <a:extLst>
              <a:ext uri="{FF2B5EF4-FFF2-40B4-BE49-F238E27FC236}">
                <a16:creationId xmlns:a16="http://schemas.microsoft.com/office/drawing/2014/main" id="{550B20AC-8016-47A8-87DB-D112F4742A18}"/>
              </a:ext>
            </a:extLst>
          </p:cNvPr>
          <p:cNvPicPr>
            <a:picLocks noChangeAspect="1"/>
          </p:cNvPicPr>
          <p:nvPr/>
        </p:nvPicPr>
        <p:blipFill>
          <a:blip r:embed="rId3"/>
          <a:stretch>
            <a:fillRect/>
          </a:stretch>
        </p:blipFill>
        <p:spPr>
          <a:xfrm>
            <a:off x="4083907" y="3006550"/>
            <a:ext cx="7172325" cy="1543050"/>
          </a:xfrm>
          <a:prstGeom prst="rect">
            <a:avLst/>
          </a:prstGeom>
        </p:spPr>
      </p:pic>
      <p:sp>
        <p:nvSpPr>
          <p:cNvPr id="3" name="CuadroTexto 2">
            <a:extLst>
              <a:ext uri="{FF2B5EF4-FFF2-40B4-BE49-F238E27FC236}">
                <a16:creationId xmlns:a16="http://schemas.microsoft.com/office/drawing/2014/main" id="{1D298821-E990-4FF6-9D95-F4D0953F8204}"/>
              </a:ext>
            </a:extLst>
          </p:cNvPr>
          <p:cNvSpPr txBox="1"/>
          <p:nvPr/>
        </p:nvSpPr>
        <p:spPr>
          <a:xfrm>
            <a:off x="581046" y="4640809"/>
            <a:ext cx="2137719" cy="1754326"/>
          </a:xfrm>
          <a:prstGeom prst="rect">
            <a:avLst/>
          </a:prstGeom>
          <a:noFill/>
        </p:spPr>
        <p:txBody>
          <a:bodyPr wrap="square" rtlCol="0">
            <a:spAutoFit/>
          </a:bodyPr>
          <a:lstStyle/>
          <a:p>
            <a:r>
              <a:rPr lang="es-CL" dirty="0"/>
              <a:t>Detección de cambio hídricos en el sistema agua suelo planta. CWSI solo en cultivos de total cobertura</a:t>
            </a:r>
            <a:endParaRPr lang="en-US" dirty="0"/>
          </a:p>
        </p:txBody>
      </p:sp>
    </p:spTree>
    <p:extLst>
      <p:ext uri="{BB962C8B-B14F-4D97-AF65-F5344CB8AC3E}">
        <p14:creationId xmlns:p14="http://schemas.microsoft.com/office/powerpoint/2010/main" val="137861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589AF-FFA7-4C78-BEFD-449EBE4BAF00}"/>
              </a:ext>
            </a:extLst>
          </p:cNvPr>
          <p:cNvSpPr>
            <a:spLocks noGrp="1"/>
          </p:cNvSpPr>
          <p:nvPr>
            <p:ph type="title"/>
          </p:nvPr>
        </p:nvSpPr>
        <p:spPr/>
        <p:txBody>
          <a:bodyPr/>
          <a:lstStyle/>
          <a:p>
            <a:endParaRPr lang="en-US"/>
          </a:p>
        </p:txBody>
      </p:sp>
      <p:sp>
        <p:nvSpPr>
          <p:cNvPr id="4" name="TextBox 30">
            <a:extLst>
              <a:ext uri="{FF2B5EF4-FFF2-40B4-BE49-F238E27FC236}">
                <a16:creationId xmlns:a16="http://schemas.microsoft.com/office/drawing/2014/main" id="{E747DA7C-C7A5-4CE3-9B50-2D16E3DFFAE9}"/>
              </a:ext>
            </a:extLst>
          </p:cNvPr>
          <p:cNvSpPr txBox="1"/>
          <p:nvPr/>
        </p:nvSpPr>
        <p:spPr>
          <a:xfrm>
            <a:off x="1284311" y="258066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Suelo</a:t>
            </a:r>
            <a:endParaRPr lang="es-HN" sz="1400" dirty="0"/>
          </a:p>
        </p:txBody>
      </p:sp>
      <p:cxnSp>
        <p:nvCxnSpPr>
          <p:cNvPr id="5" name="Connector: Elbow 32">
            <a:extLst>
              <a:ext uri="{FF2B5EF4-FFF2-40B4-BE49-F238E27FC236}">
                <a16:creationId xmlns:a16="http://schemas.microsoft.com/office/drawing/2014/main" id="{B445A26D-C7C5-471A-80BF-B933923CBB04}"/>
              </a:ext>
            </a:extLst>
          </p:cNvPr>
          <p:cNvCxnSpPr>
            <a:cxnSpLocks/>
            <a:endCxn id="4" idx="0"/>
          </p:cNvCxnSpPr>
          <p:nvPr/>
        </p:nvCxnSpPr>
        <p:spPr>
          <a:xfrm>
            <a:off x="254898" y="2382954"/>
            <a:ext cx="1925557" cy="19770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 name="TextBox 102">
            <a:extLst>
              <a:ext uri="{FF2B5EF4-FFF2-40B4-BE49-F238E27FC236}">
                <a16:creationId xmlns:a16="http://schemas.microsoft.com/office/drawing/2014/main" id="{D323D151-2C85-4CE8-8DF0-C81B9ACED7A1}"/>
              </a:ext>
            </a:extLst>
          </p:cNvPr>
          <p:cNvSpPr txBox="1"/>
          <p:nvPr/>
        </p:nvSpPr>
        <p:spPr>
          <a:xfrm>
            <a:off x="1550378" y="321085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RI</a:t>
            </a:r>
          </a:p>
        </p:txBody>
      </p:sp>
      <p:sp>
        <p:nvSpPr>
          <p:cNvPr id="7" name="TextBox 104">
            <a:extLst>
              <a:ext uri="{FF2B5EF4-FFF2-40B4-BE49-F238E27FC236}">
                <a16:creationId xmlns:a16="http://schemas.microsoft.com/office/drawing/2014/main" id="{2FE68DC2-553A-454C-854E-9E26D8243ABD}"/>
              </a:ext>
            </a:extLst>
          </p:cNvPr>
          <p:cNvSpPr txBox="1"/>
          <p:nvPr/>
        </p:nvSpPr>
        <p:spPr>
          <a:xfrm>
            <a:off x="1550378" y="357337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CI</a:t>
            </a:r>
          </a:p>
        </p:txBody>
      </p:sp>
      <p:sp>
        <p:nvSpPr>
          <p:cNvPr id="8" name="TextBox 106">
            <a:extLst>
              <a:ext uri="{FF2B5EF4-FFF2-40B4-BE49-F238E27FC236}">
                <a16:creationId xmlns:a16="http://schemas.microsoft.com/office/drawing/2014/main" id="{79461CC5-F200-4CF6-8E27-AD4E185B9155}"/>
              </a:ext>
            </a:extLst>
          </p:cNvPr>
          <p:cNvSpPr txBox="1"/>
          <p:nvPr/>
        </p:nvSpPr>
        <p:spPr>
          <a:xfrm>
            <a:off x="1550378" y="393589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a:t>
            </a:r>
          </a:p>
        </p:txBody>
      </p:sp>
      <p:sp>
        <p:nvSpPr>
          <p:cNvPr id="9" name="TextBox 108">
            <a:extLst>
              <a:ext uri="{FF2B5EF4-FFF2-40B4-BE49-F238E27FC236}">
                <a16:creationId xmlns:a16="http://schemas.microsoft.com/office/drawing/2014/main" id="{D2140FA4-E7A0-4184-B68E-5945216B2B4F}"/>
              </a:ext>
            </a:extLst>
          </p:cNvPr>
          <p:cNvSpPr txBox="1"/>
          <p:nvPr/>
        </p:nvSpPr>
        <p:spPr>
          <a:xfrm>
            <a:off x="1550378" y="429841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BI2</a:t>
            </a:r>
          </a:p>
        </p:txBody>
      </p:sp>
      <p:cxnSp>
        <p:nvCxnSpPr>
          <p:cNvPr id="10" name="Straight Connector 110">
            <a:extLst>
              <a:ext uri="{FF2B5EF4-FFF2-40B4-BE49-F238E27FC236}">
                <a16:creationId xmlns:a16="http://schemas.microsoft.com/office/drawing/2014/main" id="{103478A9-6A67-4591-A82B-FAD6AF6A3C03}"/>
              </a:ext>
            </a:extLst>
          </p:cNvPr>
          <p:cNvCxnSpPr/>
          <p:nvPr/>
        </p:nvCxnSpPr>
        <p:spPr>
          <a:xfrm>
            <a:off x="1284311" y="2888437"/>
            <a:ext cx="0" cy="156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11">
            <a:extLst>
              <a:ext uri="{FF2B5EF4-FFF2-40B4-BE49-F238E27FC236}">
                <a16:creationId xmlns:a16="http://schemas.microsoft.com/office/drawing/2014/main" id="{0D29915B-3700-48BA-86C6-E984D45D1418}"/>
              </a:ext>
            </a:extLst>
          </p:cNvPr>
          <p:cNvCxnSpPr>
            <a:cxnSpLocks/>
          </p:cNvCxnSpPr>
          <p:nvPr/>
        </p:nvCxnSpPr>
        <p:spPr>
          <a:xfrm flipH="1" flipV="1">
            <a:off x="1318056" y="33266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2">
            <a:extLst>
              <a:ext uri="{FF2B5EF4-FFF2-40B4-BE49-F238E27FC236}">
                <a16:creationId xmlns:a16="http://schemas.microsoft.com/office/drawing/2014/main" id="{D5680C68-E9EA-4EE8-AC28-4893B5090A92}"/>
              </a:ext>
            </a:extLst>
          </p:cNvPr>
          <p:cNvCxnSpPr>
            <a:cxnSpLocks/>
          </p:cNvCxnSpPr>
          <p:nvPr/>
        </p:nvCxnSpPr>
        <p:spPr>
          <a:xfrm flipH="1" flipV="1">
            <a:off x="1318055" y="368523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13">
            <a:extLst>
              <a:ext uri="{FF2B5EF4-FFF2-40B4-BE49-F238E27FC236}">
                <a16:creationId xmlns:a16="http://schemas.microsoft.com/office/drawing/2014/main" id="{FC970E14-EC61-4F7B-98C4-1BD51D1F91A6}"/>
              </a:ext>
            </a:extLst>
          </p:cNvPr>
          <p:cNvCxnSpPr>
            <a:cxnSpLocks/>
          </p:cNvCxnSpPr>
          <p:nvPr/>
        </p:nvCxnSpPr>
        <p:spPr>
          <a:xfrm flipH="1" flipV="1">
            <a:off x="1318054" y="405164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14">
            <a:extLst>
              <a:ext uri="{FF2B5EF4-FFF2-40B4-BE49-F238E27FC236}">
                <a16:creationId xmlns:a16="http://schemas.microsoft.com/office/drawing/2014/main" id="{1F093EE8-7BD5-45CD-873A-016CC8CFABE1}"/>
              </a:ext>
            </a:extLst>
          </p:cNvPr>
          <p:cNvCxnSpPr>
            <a:cxnSpLocks/>
          </p:cNvCxnSpPr>
          <p:nvPr/>
        </p:nvCxnSpPr>
        <p:spPr>
          <a:xfrm flipH="1" flipV="1">
            <a:off x="1318053" y="4426950"/>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D224357-94EB-4B3C-9421-5F6DABC0FCF3}"/>
              </a:ext>
            </a:extLst>
          </p:cNvPr>
          <p:cNvSpPr txBox="1"/>
          <p:nvPr/>
        </p:nvSpPr>
        <p:spPr>
          <a:xfrm>
            <a:off x="3882687" y="2968283"/>
            <a:ext cx="2672857" cy="1200329"/>
          </a:xfrm>
          <a:prstGeom prst="rect">
            <a:avLst/>
          </a:prstGeom>
          <a:noFill/>
        </p:spPr>
        <p:txBody>
          <a:bodyPr wrap="square" rtlCol="0">
            <a:spAutoFit/>
          </a:bodyPr>
          <a:lstStyle/>
          <a:p>
            <a:r>
              <a:rPr lang="es-CL" dirty="0"/>
              <a:t>IR: </a:t>
            </a:r>
            <a:r>
              <a:rPr lang="es-CL" dirty="0" err="1"/>
              <a:t>redness</a:t>
            </a:r>
            <a:r>
              <a:rPr lang="es-CL" dirty="0"/>
              <a:t> </a:t>
            </a:r>
            <a:r>
              <a:rPr lang="es-CL" dirty="0" err="1"/>
              <a:t>Index</a:t>
            </a:r>
            <a:endParaRPr lang="es-CL" dirty="0"/>
          </a:p>
          <a:p>
            <a:r>
              <a:rPr lang="es-CL" dirty="0"/>
              <a:t>IC: Color </a:t>
            </a:r>
            <a:r>
              <a:rPr lang="es-CL" dirty="0" err="1"/>
              <a:t>Index</a:t>
            </a:r>
            <a:endParaRPr lang="es-CL" dirty="0"/>
          </a:p>
          <a:p>
            <a:r>
              <a:rPr lang="es-CL" dirty="0"/>
              <a:t>IB </a:t>
            </a:r>
            <a:r>
              <a:rPr lang="es-CL" dirty="0" err="1"/>
              <a:t>Brilliance</a:t>
            </a:r>
            <a:r>
              <a:rPr lang="es-CL" dirty="0"/>
              <a:t> </a:t>
            </a:r>
            <a:r>
              <a:rPr lang="es-CL" dirty="0" err="1"/>
              <a:t>Indext</a:t>
            </a:r>
            <a:endParaRPr lang="es-CL" dirty="0"/>
          </a:p>
          <a:p>
            <a:r>
              <a:rPr lang="es-CL" dirty="0"/>
              <a:t>IB2 </a:t>
            </a:r>
            <a:r>
              <a:rPr lang="es-CL" dirty="0" err="1"/>
              <a:t>Brilliance</a:t>
            </a:r>
            <a:r>
              <a:rPr lang="es-CL" dirty="0"/>
              <a:t> </a:t>
            </a:r>
            <a:r>
              <a:rPr lang="es-CL" dirty="0" err="1"/>
              <a:t>index</a:t>
            </a:r>
            <a:endParaRPr lang="en-US" dirty="0"/>
          </a:p>
        </p:txBody>
      </p:sp>
    </p:spTree>
    <p:extLst>
      <p:ext uri="{BB962C8B-B14F-4D97-AF65-F5344CB8AC3E}">
        <p14:creationId xmlns:p14="http://schemas.microsoft.com/office/powerpoint/2010/main" val="215701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FFF92-75EE-4773-A14D-E6C598545C3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4791E4E-FCFE-4F58-BEFD-D60BBEDFF99D}"/>
              </a:ext>
            </a:extLst>
          </p:cNvPr>
          <p:cNvSpPr>
            <a:spLocks noGrp="1"/>
          </p:cNvSpPr>
          <p:nvPr>
            <p:ph idx="1"/>
          </p:nvPr>
        </p:nvSpPr>
        <p:spPr>
          <a:xfrm>
            <a:off x="6838950" y="1825625"/>
            <a:ext cx="4514850" cy="4351338"/>
          </a:xfrm>
        </p:spPr>
        <p:txBody>
          <a:bodyPr/>
          <a:lstStyle/>
          <a:p>
            <a:r>
              <a:rPr lang="es-ES" b="0" i="0" dirty="0">
                <a:solidFill>
                  <a:srgbClr val="3A3A3A"/>
                </a:solidFill>
                <a:effectLst/>
                <a:latin typeface="Roboto"/>
              </a:rPr>
              <a:t>Índice de Vegetación de la Diferencia Normalizada Verde (GNDVI) </a:t>
            </a:r>
            <a:endParaRPr lang="es-CL" dirty="0"/>
          </a:p>
        </p:txBody>
      </p:sp>
      <p:sp>
        <p:nvSpPr>
          <p:cNvPr id="4" name="TextBox 12">
            <a:extLst>
              <a:ext uri="{FF2B5EF4-FFF2-40B4-BE49-F238E27FC236}">
                <a16:creationId xmlns:a16="http://schemas.microsoft.com/office/drawing/2014/main" id="{203B0990-7DA6-4E10-AE7D-980D61122406}"/>
              </a:ext>
            </a:extLst>
          </p:cNvPr>
          <p:cNvSpPr txBox="1"/>
          <p:nvPr/>
        </p:nvSpPr>
        <p:spPr>
          <a:xfrm>
            <a:off x="1032569" y="992917"/>
            <a:ext cx="137609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Vegetación</a:t>
            </a:r>
            <a:endParaRPr lang="es-HN" sz="1400" dirty="0"/>
          </a:p>
        </p:txBody>
      </p:sp>
      <p:cxnSp>
        <p:nvCxnSpPr>
          <p:cNvPr id="5" name="Straight Connector 35">
            <a:extLst>
              <a:ext uri="{FF2B5EF4-FFF2-40B4-BE49-F238E27FC236}">
                <a16:creationId xmlns:a16="http://schemas.microsoft.com/office/drawing/2014/main" id="{DC03CC9D-AFB0-4D3D-882F-A014948BF513}"/>
              </a:ext>
            </a:extLst>
          </p:cNvPr>
          <p:cNvCxnSpPr>
            <a:cxnSpLocks/>
          </p:cNvCxnSpPr>
          <p:nvPr/>
        </p:nvCxnSpPr>
        <p:spPr>
          <a:xfrm>
            <a:off x="1032568" y="1300692"/>
            <a:ext cx="0" cy="4820446"/>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37">
            <a:extLst>
              <a:ext uri="{FF2B5EF4-FFF2-40B4-BE49-F238E27FC236}">
                <a16:creationId xmlns:a16="http://schemas.microsoft.com/office/drawing/2014/main" id="{FC52C540-50A5-42FF-B7AB-4756327B4033}"/>
              </a:ext>
            </a:extLst>
          </p:cNvPr>
          <p:cNvSpPr txBox="1"/>
          <p:nvPr/>
        </p:nvSpPr>
        <p:spPr>
          <a:xfrm>
            <a:off x="1180329" y="162311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NDVI</a:t>
            </a:r>
          </a:p>
        </p:txBody>
      </p:sp>
      <p:sp>
        <p:nvSpPr>
          <p:cNvPr id="7" name="TextBox 39">
            <a:extLst>
              <a:ext uri="{FF2B5EF4-FFF2-40B4-BE49-F238E27FC236}">
                <a16:creationId xmlns:a16="http://schemas.microsoft.com/office/drawing/2014/main" id="{B095D6E4-A3E0-4F8D-9A7F-E7313D29E291}"/>
              </a:ext>
            </a:extLst>
          </p:cNvPr>
          <p:cNvSpPr txBox="1"/>
          <p:nvPr/>
        </p:nvSpPr>
        <p:spPr>
          <a:xfrm>
            <a:off x="1180329" y="198563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GNDVI</a:t>
            </a:r>
          </a:p>
        </p:txBody>
      </p:sp>
      <p:sp>
        <p:nvSpPr>
          <p:cNvPr id="8" name="TextBox 41">
            <a:extLst>
              <a:ext uri="{FF2B5EF4-FFF2-40B4-BE49-F238E27FC236}">
                <a16:creationId xmlns:a16="http://schemas.microsoft.com/office/drawing/2014/main" id="{58B95368-145D-4D78-8142-8E00B47298AA}"/>
              </a:ext>
            </a:extLst>
          </p:cNvPr>
          <p:cNvSpPr txBox="1"/>
          <p:nvPr/>
        </p:nvSpPr>
        <p:spPr>
          <a:xfrm>
            <a:off x="1180329" y="234815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TNDVI</a:t>
            </a:r>
          </a:p>
        </p:txBody>
      </p:sp>
      <p:sp>
        <p:nvSpPr>
          <p:cNvPr id="9" name="TextBox 43">
            <a:extLst>
              <a:ext uri="{FF2B5EF4-FFF2-40B4-BE49-F238E27FC236}">
                <a16:creationId xmlns:a16="http://schemas.microsoft.com/office/drawing/2014/main" id="{AD151DB5-3AD2-416A-944C-3E01599CEE54}"/>
              </a:ext>
            </a:extLst>
          </p:cNvPr>
          <p:cNvSpPr txBox="1"/>
          <p:nvPr/>
        </p:nvSpPr>
        <p:spPr>
          <a:xfrm>
            <a:off x="1180329" y="271067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RVI</a:t>
            </a:r>
          </a:p>
        </p:txBody>
      </p:sp>
      <p:sp>
        <p:nvSpPr>
          <p:cNvPr id="10" name="TextBox 45">
            <a:extLst>
              <a:ext uri="{FF2B5EF4-FFF2-40B4-BE49-F238E27FC236}">
                <a16:creationId xmlns:a16="http://schemas.microsoft.com/office/drawing/2014/main" id="{A1D15F8E-B226-4DC4-9B30-2989F50B683D}"/>
              </a:ext>
            </a:extLst>
          </p:cNvPr>
          <p:cNvSpPr txBox="1"/>
          <p:nvPr/>
        </p:nvSpPr>
        <p:spPr>
          <a:xfrm>
            <a:off x="1180329" y="307319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SAVI</a:t>
            </a:r>
          </a:p>
        </p:txBody>
      </p:sp>
      <p:sp>
        <p:nvSpPr>
          <p:cNvPr id="11" name="TextBox 47">
            <a:extLst>
              <a:ext uri="{FF2B5EF4-FFF2-40B4-BE49-F238E27FC236}">
                <a16:creationId xmlns:a16="http://schemas.microsoft.com/office/drawing/2014/main" id="{D0DCEEA2-52E9-4E63-861E-1DFE8B3BA17C}"/>
              </a:ext>
            </a:extLst>
          </p:cNvPr>
          <p:cNvSpPr txBox="1"/>
          <p:nvPr/>
        </p:nvSpPr>
        <p:spPr>
          <a:xfrm>
            <a:off x="1180329" y="343572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TSAVI</a:t>
            </a:r>
          </a:p>
        </p:txBody>
      </p:sp>
      <p:sp>
        <p:nvSpPr>
          <p:cNvPr id="12" name="TextBox 49">
            <a:extLst>
              <a:ext uri="{FF2B5EF4-FFF2-40B4-BE49-F238E27FC236}">
                <a16:creationId xmlns:a16="http://schemas.microsoft.com/office/drawing/2014/main" id="{591A1324-D209-4BA8-B646-352553D2E867}"/>
              </a:ext>
            </a:extLst>
          </p:cNvPr>
          <p:cNvSpPr txBox="1"/>
          <p:nvPr/>
        </p:nvSpPr>
        <p:spPr>
          <a:xfrm>
            <a:off x="1180329" y="379824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MSAVI2</a:t>
            </a:r>
          </a:p>
        </p:txBody>
      </p:sp>
      <p:sp>
        <p:nvSpPr>
          <p:cNvPr id="13" name="TextBox 51">
            <a:extLst>
              <a:ext uri="{FF2B5EF4-FFF2-40B4-BE49-F238E27FC236}">
                <a16:creationId xmlns:a16="http://schemas.microsoft.com/office/drawing/2014/main" id="{D7E03418-EF24-44CC-823B-9EC574699BC2}"/>
              </a:ext>
            </a:extLst>
          </p:cNvPr>
          <p:cNvSpPr txBox="1"/>
          <p:nvPr/>
        </p:nvSpPr>
        <p:spPr>
          <a:xfrm>
            <a:off x="1180329" y="416076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GEMI</a:t>
            </a:r>
          </a:p>
        </p:txBody>
      </p:sp>
      <p:sp>
        <p:nvSpPr>
          <p:cNvPr id="14" name="TextBox 53">
            <a:extLst>
              <a:ext uri="{FF2B5EF4-FFF2-40B4-BE49-F238E27FC236}">
                <a16:creationId xmlns:a16="http://schemas.microsoft.com/office/drawing/2014/main" id="{13F58F75-7E12-477C-838C-4E53DE3BE7D6}"/>
              </a:ext>
            </a:extLst>
          </p:cNvPr>
          <p:cNvSpPr txBox="1"/>
          <p:nvPr/>
        </p:nvSpPr>
        <p:spPr>
          <a:xfrm>
            <a:off x="1180329" y="452328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IPVI</a:t>
            </a:r>
          </a:p>
        </p:txBody>
      </p:sp>
      <p:sp>
        <p:nvSpPr>
          <p:cNvPr id="15" name="TextBox 55">
            <a:extLst>
              <a:ext uri="{FF2B5EF4-FFF2-40B4-BE49-F238E27FC236}">
                <a16:creationId xmlns:a16="http://schemas.microsoft.com/office/drawing/2014/main" id="{A2EBD0F3-5FFD-40D6-A163-ABDC57BCA046}"/>
              </a:ext>
            </a:extLst>
          </p:cNvPr>
          <p:cNvSpPr txBox="1"/>
          <p:nvPr/>
        </p:nvSpPr>
        <p:spPr>
          <a:xfrm>
            <a:off x="1180329" y="488580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EVI</a:t>
            </a:r>
          </a:p>
        </p:txBody>
      </p:sp>
      <p:sp>
        <p:nvSpPr>
          <p:cNvPr id="16" name="TextBox 57">
            <a:extLst>
              <a:ext uri="{FF2B5EF4-FFF2-40B4-BE49-F238E27FC236}">
                <a16:creationId xmlns:a16="http://schemas.microsoft.com/office/drawing/2014/main" id="{433BBE1A-3E35-4175-9BB7-2EEC4142E7AD}"/>
              </a:ext>
            </a:extLst>
          </p:cNvPr>
          <p:cNvSpPr txBox="1"/>
          <p:nvPr/>
        </p:nvSpPr>
        <p:spPr>
          <a:xfrm>
            <a:off x="1180329" y="525141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LAI</a:t>
            </a:r>
          </a:p>
        </p:txBody>
      </p:sp>
      <p:sp>
        <p:nvSpPr>
          <p:cNvPr id="17" name="TextBox 59">
            <a:extLst>
              <a:ext uri="{FF2B5EF4-FFF2-40B4-BE49-F238E27FC236}">
                <a16:creationId xmlns:a16="http://schemas.microsoft.com/office/drawing/2014/main" id="{3838A53E-BD1E-4CA8-8E57-4C80CBFE3644}"/>
              </a:ext>
            </a:extLst>
          </p:cNvPr>
          <p:cNvSpPr txBox="1"/>
          <p:nvPr/>
        </p:nvSpPr>
        <p:spPr>
          <a:xfrm>
            <a:off x="1180329" y="561702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a:t>
            </a:r>
          </a:p>
        </p:txBody>
      </p:sp>
      <p:sp>
        <p:nvSpPr>
          <p:cNvPr id="18" name="TextBox 61">
            <a:extLst>
              <a:ext uri="{FF2B5EF4-FFF2-40B4-BE49-F238E27FC236}">
                <a16:creationId xmlns:a16="http://schemas.microsoft.com/office/drawing/2014/main" id="{166122B5-7CD8-48E3-ADE1-F308363065E8}"/>
              </a:ext>
            </a:extLst>
          </p:cNvPr>
          <p:cNvSpPr txBox="1"/>
          <p:nvPr/>
        </p:nvSpPr>
        <p:spPr>
          <a:xfrm>
            <a:off x="1180329" y="598263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DVI</a:t>
            </a:r>
          </a:p>
        </p:txBody>
      </p:sp>
      <p:cxnSp>
        <p:nvCxnSpPr>
          <p:cNvPr id="19" name="Straight Connector 64">
            <a:extLst>
              <a:ext uri="{FF2B5EF4-FFF2-40B4-BE49-F238E27FC236}">
                <a16:creationId xmlns:a16="http://schemas.microsoft.com/office/drawing/2014/main" id="{3A95E7B8-0FF7-4FF6-91C6-1059D7AF5A11}"/>
              </a:ext>
            </a:extLst>
          </p:cNvPr>
          <p:cNvCxnSpPr>
            <a:cxnSpLocks/>
            <a:stCxn id="6" idx="1"/>
          </p:cNvCxnSpPr>
          <p:nvPr/>
        </p:nvCxnSpPr>
        <p:spPr>
          <a:xfrm flipH="1" flipV="1">
            <a:off x="1032568" y="176161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66">
            <a:extLst>
              <a:ext uri="{FF2B5EF4-FFF2-40B4-BE49-F238E27FC236}">
                <a16:creationId xmlns:a16="http://schemas.microsoft.com/office/drawing/2014/main" id="{473A253A-0916-45EA-B57B-B6E018671ABC}"/>
              </a:ext>
            </a:extLst>
          </p:cNvPr>
          <p:cNvCxnSpPr>
            <a:cxnSpLocks/>
          </p:cNvCxnSpPr>
          <p:nvPr/>
        </p:nvCxnSpPr>
        <p:spPr>
          <a:xfrm flipH="1" flipV="1">
            <a:off x="1032567" y="212024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67">
            <a:extLst>
              <a:ext uri="{FF2B5EF4-FFF2-40B4-BE49-F238E27FC236}">
                <a16:creationId xmlns:a16="http://schemas.microsoft.com/office/drawing/2014/main" id="{9184C077-491E-4771-A85D-AB50AC8789AB}"/>
              </a:ext>
            </a:extLst>
          </p:cNvPr>
          <p:cNvCxnSpPr>
            <a:cxnSpLocks/>
          </p:cNvCxnSpPr>
          <p:nvPr/>
        </p:nvCxnSpPr>
        <p:spPr>
          <a:xfrm flipH="1" flipV="1">
            <a:off x="1032566" y="248665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68">
            <a:extLst>
              <a:ext uri="{FF2B5EF4-FFF2-40B4-BE49-F238E27FC236}">
                <a16:creationId xmlns:a16="http://schemas.microsoft.com/office/drawing/2014/main" id="{D68842E7-B9B0-401E-A946-7724DE52A219}"/>
              </a:ext>
            </a:extLst>
          </p:cNvPr>
          <p:cNvCxnSpPr>
            <a:cxnSpLocks/>
          </p:cNvCxnSpPr>
          <p:nvPr/>
        </p:nvCxnSpPr>
        <p:spPr>
          <a:xfrm flipH="1" flipV="1">
            <a:off x="1032565" y="28619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69">
            <a:extLst>
              <a:ext uri="{FF2B5EF4-FFF2-40B4-BE49-F238E27FC236}">
                <a16:creationId xmlns:a16="http://schemas.microsoft.com/office/drawing/2014/main" id="{4F4D4175-33AB-47F1-A9B0-8255BA780639}"/>
              </a:ext>
            </a:extLst>
          </p:cNvPr>
          <p:cNvCxnSpPr>
            <a:cxnSpLocks/>
          </p:cNvCxnSpPr>
          <p:nvPr/>
        </p:nvCxnSpPr>
        <p:spPr>
          <a:xfrm flipH="1" flipV="1">
            <a:off x="1032564" y="321052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70">
            <a:extLst>
              <a:ext uri="{FF2B5EF4-FFF2-40B4-BE49-F238E27FC236}">
                <a16:creationId xmlns:a16="http://schemas.microsoft.com/office/drawing/2014/main" id="{4CC372F4-E18B-44AC-B839-BB5C2DD620FE}"/>
              </a:ext>
            </a:extLst>
          </p:cNvPr>
          <p:cNvCxnSpPr>
            <a:cxnSpLocks/>
          </p:cNvCxnSpPr>
          <p:nvPr/>
        </p:nvCxnSpPr>
        <p:spPr>
          <a:xfrm flipH="1" flipV="1">
            <a:off x="1032564" y="3569811"/>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72">
            <a:extLst>
              <a:ext uri="{FF2B5EF4-FFF2-40B4-BE49-F238E27FC236}">
                <a16:creationId xmlns:a16="http://schemas.microsoft.com/office/drawing/2014/main" id="{12579AB7-0553-4B3C-99C9-562B930344EB}"/>
              </a:ext>
            </a:extLst>
          </p:cNvPr>
          <p:cNvCxnSpPr>
            <a:cxnSpLocks/>
          </p:cNvCxnSpPr>
          <p:nvPr/>
        </p:nvCxnSpPr>
        <p:spPr>
          <a:xfrm flipH="1" flipV="1">
            <a:off x="1032563" y="39390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74">
            <a:extLst>
              <a:ext uri="{FF2B5EF4-FFF2-40B4-BE49-F238E27FC236}">
                <a16:creationId xmlns:a16="http://schemas.microsoft.com/office/drawing/2014/main" id="{89370744-56C3-4B29-ABEA-32AE668F3C77}"/>
              </a:ext>
            </a:extLst>
          </p:cNvPr>
          <p:cNvCxnSpPr>
            <a:cxnSpLocks/>
          </p:cNvCxnSpPr>
          <p:nvPr/>
        </p:nvCxnSpPr>
        <p:spPr>
          <a:xfrm flipH="1" flipV="1">
            <a:off x="1032562" y="427762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75">
            <a:extLst>
              <a:ext uri="{FF2B5EF4-FFF2-40B4-BE49-F238E27FC236}">
                <a16:creationId xmlns:a16="http://schemas.microsoft.com/office/drawing/2014/main" id="{753B3BB7-A182-457D-A2EA-5038AD28E04C}"/>
              </a:ext>
            </a:extLst>
          </p:cNvPr>
          <p:cNvCxnSpPr>
            <a:cxnSpLocks/>
          </p:cNvCxnSpPr>
          <p:nvPr/>
        </p:nvCxnSpPr>
        <p:spPr>
          <a:xfrm flipH="1" flipV="1">
            <a:off x="1032561" y="4692525"/>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76">
            <a:extLst>
              <a:ext uri="{FF2B5EF4-FFF2-40B4-BE49-F238E27FC236}">
                <a16:creationId xmlns:a16="http://schemas.microsoft.com/office/drawing/2014/main" id="{65AA44E2-9AA8-4739-AB31-68F74B214B6C}"/>
              </a:ext>
            </a:extLst>
          </p:cNvPr>
          <p:cNvCxnSpPr>
            <a:cxnSpLocks/>
          </p:cNvCxnSpPr>
          <p:nvPr/>
        </p:nvCxnSpPr>
        <p:spPr>
          <a:xfrm flipH="1" flipV="1">
            <a:off x="1032561" y="504616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77">
            <a:extLst>
              <a:ext uri="{FF2B5EF4-FFF2-40B4-BE49-F238E27FC236}">
                <a16:creationId xmlns:a16="http://schemas.microsoft.com/office/drawing/2014/main" id="{FEB97DF0-9663-4D15-AF5F-1D7659F21FEA}"/>
              </a:ext>
            </a:extLst>
          </p:cNvPr>
          <p:cNvCxnSpPr>
            <a:cxnSpLocks/>
          </p:cNvCxnSpPr>
          <p:nvPr/>
        </p:nvCxnSpPr>
        <p:spPr>
          <a:xfrm flipH="1" flipV="1">
            <a:off x="1032561" y="538942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78">
            <a:extLst>
              <a:ext uri="{FF2B5EF4-FFF2-40B4-BE49-F238E27FC236}">
                <a16:creationId xmlns:a16="http://schemas.microsoft.com/office/drawing/2014/main" id="{5CB339F5-8744-461E-975F-3AE1718F1BB8}"/>
              </a:ext>
            </a:extLst>
          </p:cNvPr>
          <p:cNvCxnSpPr>
            <a:cxnSpLocks/>
          </p:cNvCxnSpPr>
          <p:nvPr/>
        </p:nvCxnSpPr>
        <p:spPr>
          <a:xfrm flipH="1" flipV="1">
            <a:off x="1032561" y="577120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79">
            <a:extLst>
              <a:ext uri="{FF2B5EF4-FFF2-40B4-BE49-F238E27FC236}">
                <a16:creationId xmlns:a16="http://schemas.microsoft.com/office/drawing/2014/main" id="{525EA283-6F3E-46EF-99A8-8B99EB17477C}"/>
              </a:ext>
            </a:extLst>
          </p:cNvPr>
          <p:cNvCxnSpPr>
            <a:cxnSpLocks/>
          </p:cNvCxnSpPr>
          <p:nvPr/>
        </p:nvCxnSpPr>
        <p:spPr>
          <a:xfrm flipH="1" flipV="1">
            <a:off x="1032560" y="6123267"/>
            <a:ext cx="14776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46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F8D7622-A619-449A-8A99-5E37C6F8AA4B}"/>
              </a:ext>
            </a:extLst>
          </p:cNvPr>
          <p:cNvPicPr>
            <a:picLocks noChangeAspect="1"/>
          </p:cNvPicPr>
          <p:nvPr/>
        </p:nvPicPr>
        <p:blipFill>
          <a:blip r:embed="rId2"/>
          <a:stretch>
            <a:fillRect/>
          </a:stretch>
        </p:blipFill>
        <p:spPr>
          <a:xfrm>
            <a:off x="1719262" y="1857375"/>
            <a:ext cx="8753475" cy="3143250"/>
          </a:xfrm>
          <a:prstGeom prst="rect">
            <a:avLst/>
          </a:prstGeom>
        </p:spPr>
      </p:pic>
      <p:sp>
        <p:nvSpPr>
          <p:cNvPr id="2" name="Título 1">
            <a:extLst>
              <a:ext uri="{FF2B5EF4-FFF2-40B4-BE49-F238E27FC236}">
                <a16:creationId xmlns:a16="http://schemas.microsoft.com/office/drawing/2014/main" id="{0FD10458-B041-475E-8110-7F4A60513356}"/>
              </a:ext>
            </a:extLst>
          </p:cNvPr>
          <p:cNvSpPr>
            <a:spLocks noGrp="1"/>
          </p:cNvSpPr>
          <p:nvPr>
            <p:ph type="title"/>
          </p:nvPr>
        </p:nvSpPr>
        <p:spPr/>
        <p:txBody>
          <a:bodyPr/>
          <a:lstStyle/>
          <a:p>
            <a:endParaRPr lang="en-US" dirty="0"/>
          </a:p>
        </p:txBody>
      </p:sp>
      <p:sp>
        <p:nvSpPr>
          <p:cNvPr id="3" name="Marcador de contenido 2">
            <a:extLst>
              <a:ext uri="{FF2B5EF4-FFF2-40B4-BE49-F238E27FC236}">
                <a16:creationId xmlns:a16="http://schemas.microsoft.com/office/drawing/2014/main" id="{5864AD16-8BC1-4B70-BD03-4DE44D0EA3B7}"/>
              </a:ext>
            </a:extLst>
          </p:cNvPr>
          <p:cNvSpPr>
            <a:spLocks noGrp="1"/>
          </p:cNvSpPr>
          <p:nvPr>
            <p:ph idx="1"/>
          </p:nvPr>
        </p:nvSpPr>
        <p:spPr>
          <a:xfrm>
            <a:off x="838199" y="5339323"/>
            <a:ext cx="10515600" cy="569107"/>
          </a:xfrm>
        </p:spPr>
        <p:txBody>
          <a:bodyPr>
            <a:normAutofit fontScale="55000" lnSpcReduction="20000"/>
          </a:bodyPr>
          <a:lstStyle/>
          <a:p>
            <a:r>
              <a:rPr lang="es-CL" dirty="0"/>
              <a:t>Breve descripción</a:t>
            </a:r>
          </a:p>
          <a:p>
            <a:r>
              <a:rPr lang="en-US" dirty="0" err="1"/>
              <a:t>Rangos</a:t>
            </a:r>
            <a:r>
              <a:rPr lang="en-US" dirty="0"/>
              <a:t> del </a:t>
            </a:r>
            <a:r>
              <a:rPr lang="en-US" dirty="0" err="1"/>
              <a:t>índice</a:t>
            </a:r>
            <a:r>
              <a:rPr lang="en-US" dirty="0"/>
              <a:t>.</a:t>
            </a:r>
          </a:p>
        </p:txBody>
      </p:sp>
    </p:spTree>
    <p:extLst>
      <p:ext uri="{BB962C8B-B14F-4D97-AF65-F5344CB8AC3E}">
        <p14:creationId xmlns:p14="http://schemas.microsoft.com/office/powerpoint/2010/main" val="695919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53503-702A-42A5-A92B-9A54CB89F182}"/>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55822CD8-A6C6-46FB-A5B4-5EE3CA62CFA9}"/>
              </a:ext>
            </a:extLst>
          </p:cNvPr>
          <p:cNvSpPr>
            <a:spLocks noGrp="1"/>
          </p:cNvSpPr>
          <p:nvPr>
            <p:ph idx="1"/>
          </p:nvPr>
        </p:nvSpPr>
        <p:spPr/>
        <p:txBody>
          <a:bodyPr/>
          <a:lstStyle/>
          <a:p>
            <a:r>
              <a:rPr lang="en-US" dirty="0">
                <a:hlinkClick r:id="rId2"/>
              </a:rPr>
              <a:t>https://www.greenurbandata.com/rutas-saludables/</a:t>
            </a:r>
            <a:r>
              <a:rPr lang="en-US" dirty="0"/>
              <a:t> </a:t>
            </a:r>
          </a:p>
        </p:txBody>
      </p:sp>
    </p:spTree>
    <p:extLst>
      <p:ext uri="{BB962C8B-B14F-4D97-AF65-F5344CB8AC3E}">
        <p14:creationId xmlns:p14="http://schemas.microsoft.com/office/powerpoint/2010/main" val="35471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F551A-621F-42AF-853D-46599EFC0B6E}"/>
              </a:ext>
            </a:extLst>
          </p:cNvPr>
          <p:cNvSpPr>
            <a:spLocks noGrp="1"/>
          </p:cNvSpPr>
          <p:nvPr>
            <p:ph type="title"/>
          </p:nvPr>
        </p:nvSpPr>
        <p:spPr/>
        <p:txBody>
          <a:bodyPr/>
          <a:lstStyle/>
          <a:p>
            <a:endParaRPr lang="en-US"/>
          </a:p>
        </p:txBody>
      </p:sp>
      <p:graphicFrame>
        <p:nvGraphicFramePr>
          <p:cNvPr id="4" name="Marcador de contenido 3">
            <a:extLst>
              <a:ext uri="{FF2B5EF4-FFF2-40B4-BE49-F238E27FC236}">
                <a16:creationId xmlns:a16="http://schemas.microsoft.com/office/drawing/2014/main" id="{6A0137F2-06B6-4C87-A23F-296365496804}"/>
              </a:ext>
            </a:extLst>
          </p:cNvPr>
          <p:cNvGraphicFramePr>
            <a:graphicFrameLocks noGrp="1"/>
          </p:cNvGraphicFramePr>
          <p:nvPr>
            <p:ph idx="1"/>
            <p:extLst>
              <p:ext uri="{D42A27DB-BD31-4B8C-83A1-F6EECF244321}">
                <p14:modId xmlns:p14="http://schemas.microsoft.com/office/powerpoint/2010/main" val="1752590263"/>
              </p:ext>
            </p:extLst>
          </p:nvPr>
        </p:nvGraphicFramePr>
        <p:xfrm>
          <a:off x="838200" y="2721134"/>
          <a:ext cx="10515600" cy="2560320"/>
        </p:xfrm>
        <a:graphic>
          <a:graphicData uri="http://schemas.openxmlformats.org/drawingml/2006/table">
            <a:tbl>
              <a:tblPr/>
              <a:tblGrid>
                <a:gridCol w="4556760">
                  <a:extLst>
                    <a:ext uri="{9D8B030D-6E8A-4147-A177-3AD203B41FA5}">
                      <a16:colId xmlns:a16="http://schemas.microsoft.com/office/drawing/2014/main" val="945635663"/>
                    </a:ext>
                  </a:extLst>
                </a:gridCol>
                <a:gridCol w="5958840">
                  <a:extLst>
                    <a:ext uri="{9D8B030D-6E8A-4147-A177-3AD203B41FA5}">
                      <a16:colId xmlns:a16="http://schemas.microsoft.com/office/drawing/2014/main" val="3203727673"/>
                    </a:ext>
                  </a:extLst>
                </a:gridCol>
              </a:tblGrid>
              <a:tr h="0">
                <a:tc>
                  <a:txBody>
                    <a:bodyPr/>
                    <a:lstStyle/>
                    <a:p>
                      <a:pPr algn="l"/>
                      <a:r>
                        <a:rPr lang="en-US">
                          <a:effectLst/>
                        </a:rPr>
                        <a:t>Soil Adjusted Vegetation Index [</a:t>
                      </a:r>
                      <a:r>
                        <a:rPr lang="en-US">
                          <a:effectLst/>
                          <a:hlinkClick r:id="rId2"/>
                        </a:rPr>
                        <a:t>64</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endParaRPr lang="en-US"/>
                    </a:p>
                  </a:txBody>
                  <a:tcPr>
                    <a:lnL w="508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840503997"/>
                  </a:ext>
                </a:extLst>
              </a:tr>
              <a:tr h="0">
                <a:tc>
                  <a:txBody>
                    <a:bodyPr/>
                    <a:lstStyle/>
                    <a:p>
                      <a:pPr algn="ctr"/>
                      <a:r>
                        <a:rPr lang="en-US">
                          <a:effectLst/>
                        </a:rPr>
                        <a:t>TSAVI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dirty="0">
                          <a:effectLst/>
                        </a:rPr>
                        <a:t>Transformed Soil Adjusted Vegetation Index [</a:t>
                      </a:r>
                      <a:r>
                        <a:rPr lang="en-US" dirty="0">
                          <a:effectLst/>
                          <a:hlinkClick r:id="rId3"/>
                        </a:rPr>
                        <a:t>9</a:t>
                      </a:r>
                      <a:r>
                        <a:rPr lang="en-US" dirty="0">
                          <a:effectLst/>
                        </a:rPr>
                        <a:t>, </a:t>
                      </a:r>
                      <a:r>
                        <a:rPr lang="en-US" dirty="0">
                          <a:effectLst/>
                          <a:hlinkClick r:id="rId4"/>
                        </a:rPr>
                        <a:t>8</a:t>
                      </a:r>
                      <a:r>
                        <a:rPr lang="en-US" dirty="0">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B>
                      <a:noFill/>
                    </a:lnB>
                  </a:tcPr>
                </a:tc>
                <a:extLst>
                  <a:ext uri="{0D108BD9-81ED-4DB2-BD59-A6C34878D82A}">
                    <a16:rowId xmlns:a16="http://schemas.microsoft.com/office/drawing/2014/main" val="3459534766"/>
                  </a:ext>
                </a:extLst>
              </a:tr>
              <a:tr h="0">
                <a:tc>
                  <a:txBody>
                    <a:bodyPr/>
                    <a:lstStyle/>
                    <a:p>
                      <a:pPr algn="ctr"/>
                      <a:r>
                        <a:rPr lang="en-US">
                          <a:effectLst/>
                        </a:rPr>
                        <a:t>MSAVI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a:effectLst/>
                        </a:rPr>
                        <a:t>Modified Soil Adjusted Vegetation Index [</a:t>
                      </a:r>
                      <a:r>
                        <a:rPr lang="en-US">
                          <a:effectLst/>
                          <a:hlinkClick r:id="rId5"/>
                        </a:rPr>
                        <a:t>112</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2244101"/>
                  </a:ext>
                </a:extLst>
              </a:tr>
              <a:tr h="0">
                <a:tc>
                  <a:txBody>
                    <a:bodyPr/>
                    <a:lstStyle/>
                    <a:p>
                      <a:pPr algn="ctr"/>
                      <a:r>
                        <a:rPr lang="en-US">
                          <a:effectLst/>
                        </a:rPr>
                        <a:t>MSAVI2</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dirty="0">
                          <a:effectLst/>
                        </a:rPr>
                        <a:t>Modified Soil Adjusted Vegetation Index [</a:t>
                      </a:r>
                      <a:r>
                        <a:rPr lang="en-US" dirty="0">
                          <a:effectLst/>
                          <a:hlinkClick r:id="rId5"/>
                        </a:rPr>
                        <a:t>112</a:t>
                      </a:r>
                      <a:r>
                        <a:rPr lang="en-US" dirty="0">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9039309"/>
                  </a:ext>
                </a:extLst>
              </a:tr>
              <a:tr h="0">
                <a:tc>
                  <a:txBody>
                    <a:bodyPr/>
                    <a:lstStyle/>
                    <a:p>
                      <a:pPr algn="ctr"/>
                      <a:r>
                        <a:rPr lang="en-US">
                          <a:effectLst/>
                        </a:rPr>
                        <a:t>GEMI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dirty="0">
                          <a:effectLst/>
                        </a:rPr>
                        <a:t>Global Environment Monitoring Index [</a:t>
                      </a:r>
                      <a:r>
                        <a:rPr lang="en-US" dirty="0">
                          <a:effectLst/>
                          <a:hlinkClick r:id="rId6"/>
                        </a:rPr>
                        <a:t>108</a:t>
                      </a:r>
                      <a:r>
                        <a:rPr lang="en-US" dirty="0">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3477042"/>
                  </a:ext>
                </a:extLst>
              </a:tr>
              <a:tr h="0">
                <a:tc>
                  <a:txBody>
                    <a:bodyPr/>
                    <a:lstStyle/>
                    <a:p>
                      <a:pPr algn="ctr"/>
                      <a:r>
                        <a:rPr lang="en-US">
                          <a:effectLst/>
                        </a:rPr>
                        <a:t>WDVI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a:effectLst/>
                        </a:rPr>
                        <a:t>Weighted Difference Vegetation Index [</a:t>
                      </a:r>
                      <a:r>
                        <a:rPr lang="en-US">
                          <a:effectLst/>
                          <a:hlinkClick r:id="rId7"/>
                        </a:rPr>
                        <a:t>26</a:t>
                      </a:r>
                      <a:r>
                        <a:rPr lang="en-US">
                          <a:effectLst/>
                        </a:rPr>
                        <a:t>, </a:t>
                      </a:r>
                      <a:r>
                        <a:rPr lang="en-US">
                          <a:effectLst/>
                          <a:hlinkClick r:id="rId8"/>
                        </a:rPr>
                        <a:t>27</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86205482"/>
                  </a:ext>
                </a:extLst>
              </a:tr>
              <a:tr h="0">
                <a:tc>
                  <a:txBody>
                    <a:bodyPr/>
                    <a:lstStyle/>
                    <a:p>
                      <a:pPr algn="ctr"/>
                      <a:r>
                        <a:rPr lang="en-US">
                          <a:effectLst/>
                        </a:rPr>
                        <a:t>AVI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a:effectLst/>
                        </a:rPr>
                        <a:t>Angular Vegetation Index [</a:t>
                      </a:r>
                      <a:r>
                        <a:rPr lang="en-US">
                          <a:effectLst/>
                          <a:hlinkClick r:id="rId9"/>
                        </a:rPr>
                        <a:t>110</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45198406"/>
                  </a:ext>
                </a:extLst>
              </a:tr>
              <a:tr h="0">
                <a:tc>
                  <a:txBody>
                    <a:bodyPr/>
                    <a:lstStyle/>
                    <a:p>
                      <a:pPr algn="ctr"/>
                      <a:r>
                        <a:rPr lang="en-US">
                          <a:effectLst/>
                        </a:rPr>
                        <a:t>ARVI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a:effectLst/>
                        </a:rPr>
                        <a:t>Atmospherically Resistant Vegetation Index [</a:t>
                      </a:r>
                      <a:r>
                        <a:rPr lang="en-US">
                          <a:effectLst/>
                          <a:hlinkClick r:id="rId10"/>
                        </a:rPr>
                        <a:t>79</a:t>
                      </a:r>
                      <a:r>
                        <a:rPr lang="en-US">
                          <a:effectLst/>
                        </a:rPr>
                        <a:t>]</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16316796"/>
                  </a:ext>
                </a:extLst>
              </a:tr>
              <a:tr h="0">
                <a:tc>
                  <a:txBody>
                    <a:bodyPr/>
                    <a:lstStyle/>
                    <a:p>
                      <a:pPr algn="ctr"/>
                      <a:r>
                        <a:rPr lang="en-US">
                          <a:effectLst/>
                        </a:rPr>
                        <a:t>TSARVI</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tc>
                  <a:txBody>
                    <a:bodyPr/>
                    <a:lstStyle/>
                    <a:p>
                      <a:pPr algn="l"/>
                      <a:r>
                        <a:rPr lang="en-US" dirty="0">
                          <a:effectLst/>
                        </a:rPr>
                        <a:t>Transformed Soil Adjusted Vegetation Index [</a:t>
                      </a:r>
                    </a:p>
                  </a:txBody>
                  <a:tcPr marL="63500" marR="63500" marT="0" marB="0" anchor="ctr">
                    <a:lnL w="5080" cap="flat" cmpd="sng" algn="ctr">
                      <a:solidFill>
                        <a:srgbClr val="000000"/>
                      </a:solidFill>
                      <a:prstDash val="solid"/>
                      <a:round/>
                      <a:headEnd type="none" w="med" len="med"/>
                      <a:tailEnd type="none" w="med" len="med"/>
                    </a:lnL>
                    <a:lnR w="508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1401847"/>
                  </a:ext>
                </a:extLst>
              </a:tr>
            </a:tbl>
          </a:graphicData>
        </a:graphic>
      </p:graphicFrame>
    </p:spTree>
    <p:extLst>
      <p:ext uri="{BB962C8B-B14F-4D97-AF65-F5344CB8AC3E}">
        <p14:creationId xmlns:p14="http://schemas.microsoft.com/office/powerpoint/2010/main" val="22672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F1D2D-777C-454D-9DF8-F9CB88A5B960}"/>
              </a:ext>
            </a:extLst>
          </p:cNvPr>
          <p:cNvSpPr>
            <a:spLocks noGrp="1"/>
          </p:cNvSpPr>
          <p:nvPr>
            <p:ph type="title"/>
          </p:nvPr>
        </p:nvSpPr>
        <p:spPr/>
        <p:txBody>
          <a:bodyPr>
            <a:normAutofit fontScale="90000"/>
          </a:bodyPr>
          <a:lstStyle/>
          <a:p>
            <a:r>
              <a:rPr lang="es-CL" sz="1100" dirty="0">
                <a:hlinkClick r:id="rId2"/>
              </a:rPr>
              <a:t>https://processing.eos.com/workflows</a:t>
            </a:r>
            <a:br>
              <a:rPr lang="es-CL" dirty="0"/>
            </a:br>
            <a:br>
              <a:rPr lang="es-CL" dirty="0"/>
            </a:br>
            <a:r>
              <a:rPr lang="es-CL" sz="2000" dirty="0"/>
              <a:t>Definir si en la app se pueden colocar imágenes en cada tipo de filtro (suelo, humedad, vegetación y labranza)</a:t>
            </a:r>
          </a:p>
        </p:txBody>
      </p:sp>
      <p:pic>
        <p:nvPicPr>
          <p:cNvPr id="5" name="Marcador de contenido 4">
            <a:extLst>
              <a:ext uri="{FF2B5EF4-FFF2-40B4-BE49-F238E27FC236}">
                <a16:creationId xmlns:a16="http://schemas.microsoft.com/office/drawing/2014/main" id="{EA422EA9-5854-4486-BC66-D2E8215A02AA}"/>
              </a:ext>
            </a:extLst>
          </p:cNvPr>
          <p:cNvPicPr>
            <a:picLocks noGrp="1" noChangeAspect="1"/>
          </p:cNvPicPr>
          <p:nvPr>
            <p:ph idx="1"/>
          </p:nvPr>
        </p:nvPicPr>
        <p:blipFill>
          <a:blip r:embed="rId3"/>
          <a:stretch>
            <a:fillRect/>
          </a:stretch>
        </p:blipFill>
        <p:spPr>
          <a:xfrm>
            <a:off x="1951919" y="1690688"/>
            <a:ext cx="7735712" cy="4351338"/>
          </a:xfrm>
        </p:spPr>
      </p:pic>
    </p:spTree>
    <p:extLst>
      <p:ext uri="{BB962C8B-B14F-4D97-AF65-F5344CB8AC3E}">
        <p14:creationId xmlns:p14="http://schemas.microsoft.com/office/powerpoint/2010/main" val="30037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248AA-9EB0-4A63-9684-230AAE611228}"/>
              </a:ext>
            </a:extLst>
          </p:cNvPr>
          <p:cNvSpPr>
            <a:spLocks noGrp="1"/>
          </p:cNvSpPr>
          <p:nvPr>
            <p:ph type="title"/>
          </p:nvPr>
        </p:nvSpPr>
        <p:spPr/>
        <p:txBody>
          <a:bodyPr/>
          <a:lstStyle/>
          <a:p>
            <a:r>
              <a:rPr lang="es-CL" dirty="0" err="1"/>
              <a:t>Indices</a:t>
            </a:r>
            <a:r>
              <a:rPr lang="es-CL" dirty="0"/>
              <a:t> de residuos</a:t>
            </a:r>
            <a:endParaRPr lang="en-US" dirty="0"/>
          </a:p>
        </p:txBody>
      </p:sp>
      <p:sp>
        <p:nvSpPr>
          <p:cNvPr id="3" name="Marcador de contenido 2">
            <a:extLst>
              <a:ext uri="{FF2B5EF4-FFF2-40B4-BE49-F238E27FC236}">
                <a16:creationId xmlns:a16="http://schemas.microsoft.com/office/drawing/2014/main" id="{89681299-E625-4493-A379-55DF8365488B}"/>
              </a:ext>
            </a:extLst>
          </p:cNvPr>
          <p:cNvSpPr>
            <a:spLocks noGrp="1"/>
          </p:cNvSpPr>
          <p:nvPr>
            <p:ph idx="1"/>
          </p:nvPr>
        </p:nvSpPr>
        <p:spPr>
          <a:xfrm>
            <a:off x="838200" y="1825625"/>
            <a:ext cx="4445000" cy="4351338"/>
          </a:xfrm>
        </p:spPr>
        <p:txBody>
          <a:bodyPr>
            <a:normAutofit fontScale="92500"/>
          </a:bodyPr>
          <a:lstStyle/>
          <a:p>
            <a:r>
              <a:rPr lang="es-CL" dirty="0"/>
              <a:t>SINDRI: </a:t>
            </a:r>
            <a:r>
              <a:rPr lang="es-CL" dirty="0" err="1"/>
              <a:t>Shortwave</a:t>
            </a:r>
            <a:r>
              <a:rPr lang="es-CL" dirty="0"/>
              <a:t> </a:t>
            </a:r>
            <a:r>
              <a:rPr lang="es-CL" dirty="0" err="1"/>
              <a:t>infrared</a:t>
            </a:r>
            <a:r>
              <a:rPr lang="es-CL" dirty="0"/>
              <a:t> </a:t>
            </a:r>
            <a:r>
              <a:rPr lang="es-CL" dirty="0" err="1"/>
              <a:t>normalized</a:t>
            </a:r>
            <a:r>
              <a:rPr lang="es-CL" dirty="0"/>
              <a:t> </a:t>
            </a:r>
            <a:r>
              <a:rPr lang="es-CL" dirty="0" err="1"/>
              <a:t>difference</a:t>
            </a:r>
            <a:r>
              <a:rPr lang="es-CL" dirty="0"/>
              <a:t> </a:t>
            </a:r>
            <a:r>
              <a:rPr lang="es-CL" dirty="0" err="1"/>
              <a:t>residue</a:t>
            </a:r>
            <a:r>
              <a:rPr lang="es-CL" dirty="0"/>
              <a:t> </a:t>
            </a:r>
            <a:r>
              <a:rPr lang="es-CL" dirty="0" err="1"/>
              <a:t>index</a:t>
            </a:r>
            <a:endParaRPr lang="es-CL" dirty="0"/>
          </a:p>
          <a:p>
            <a:endParaRPr lang="es-CL" dirty="0"/>
          </a:p>
          <a:p>
            <a:r>
              <a:rPr lang="es-CL" dirty="0"/>
              <a:t>Monitoreo de labranza de conservación y labranza tradicional</a:t>
            </a:r>
          </a:p>
          <a:p>
            <a:endParaRPr lang="es-CL" dirty="0"/>
          </a:p>
          <a:p>
            <a:r>
              <a:rPr lang="es-CL" dirty="0"/>
              <a:t>≤0: labranza tradicional</a:t>
            </a:r>
          </a:p>
          <a:p>
            <a:r>
              <a:rPr lang="es-CL" dirty="0"/>
              <a:t>≥ 0: labranza de </a:t>
            </a:r>
            <a:r>
              <a:rPr lang="es-CL" dirty="0" err="1"/>
              <a:t>conservaciòn</a:t>
            </a:r>
            <a:endParaRPr lang="en-US" dirty="0"/>
          </a:p>
        </p:txBody>
      </p:sp>
      <p:pic>
        <p:nvPicPr>
          <p:cNvPr id="4" name="Imagen 3">
            <a:extLst>
              <a:ext uri="{FF2B5EF4-FFF2-40B4-BE49-F238E27FC236}">
                <a16:creationId xmlns:a16="http://schemas.microsoft.com/office/drawing/2014/main" id="{DCF6545F-6096-43E1-8378-95A778A678A1}"/>
              </a:ext>
            </a:extLst>
          </p:cNvPr>
          <p:cNvPicPr>
            <a:picLocks noChangeAspect="1"/>
          </p:cNvPicPr>
          <p:nvPr/>
        </p:nvPicPr>
        <p:blipFill>
          <a:blip r:embed="rId2"/>
          <a:stretch>
            <a:fillRect/>
          </a:stretch>
        </p:blipFill>
        <p:spPr>
          <a:xfrm>
            <a:off x="5480052" y="4068762"/>
            <a:ext cx="6457950" cy="1533525"/>
          </a:xfrm>
          <a:prstGeom prst="rect">
            <a:avLst/>
          </a:prstGeom>
        </p:spPr>
      </p:pic>
    </p:spTree>
    <p:extLst>
      <p:ext uri="{BB962C8B-B14F-4D97-AF65-F5344CB8AC3E}">
        <p14:creationId xmlns:p14="http://schemas.microsoft.com/office/powerpoint/2010/main" val="291130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248AA-9EB0-4A63-9684-230AAE611228}"/>
              </a:ext>
            </a:extLst>
          </p:cNvPr>
          <p:cNvSpPr>
            <a:spLocks noGrp="1"/>
          </p:cNvSpPr>
          <p:nvPr>
            <p:ph type="title"/>
          </p:nvPr>
        </p:nvSpPr>
        <p:spPr/>
        <p:txBody>
          <a:bodyPr/>
          <a:lstStyle/>
          <a:p>
            <a:r>
              <a:rPr lang="es-CL" dirty="0" err="1"/>
              <a:t>Indices</a:t>
            </a:r>
            <a:r>
              <a:rPr lang="es-CL" dirty="0"/>
              <a:t> de residuos</a:t>
            </a:r>
            <a:endParaRPr lang="en-US" dirty="0"/>
          </a:p>
        </p:txBody>
      </p:sp>
      <p:sp>
        <p:nvSpPr>
          <p:cNvPr id="3" name="Marcador de contenido 2">
            <a:extLst>
              <a:ext uri="{FF2B5EF4-FFF2-40B4-BE49-F238E27FC236}">
                <a16:creationId xmlns:a16="http://schemas.microsoft.com/office/drawing/2014/main" id="{89681299-E625-4493-A379-55DF8365488B}"/>
              </a:ext>
            </a:extLst>
          </p:cNvPr>
          <p:cNvSpPr>
            <a:spLocks noGrp="1"/>
          </p:cNvSpPr>
          <p:nvPr>
            <p:ph idx="1"/>
          </p:nvPr>
        </p:nvSpPr>
        <p:spPr>
          <a:xfrm>
            <a:off x="838200" y="1825625"/>
            <a:ext cx="4445000" cy="4351338"/>
          </a:xfrm>
        </p:spPr>
        <p:txBody>
          <a:bodyPr>
            <a:normAutofit fontScale="92500" lnSpcReduction="20000"/>
          </a:bodyPr>
          <a:lstStyle/>
          <a:p>
            <a:r>
              <a:rPr lang="es-CL" dirty="0"/>
              <a:t>CAI: </a:t>
            </a:r>
            <a:r>
              <a:rPr lang="es-CL" dirty="0" err="1"/>
              <a:t>Cellulose</a:t>
            </a:r>
            <a:r>
              <a:rPr lang="es-CL" dirty="0"/>
              <a:t> </a:t>
            </a:r>
            <a:r>
              <a:rPr lang="es-CL" dirty="0" err="1"/>
              <a:t>absorption</a:t>
            </a:r>
            <a:r>
              <a:rPr lang="es-CL" dirty="0"/>
              <a:t> </a:t>
            </a:r>
            <a:r>
              <a:rPr lang="es-CL" dirty="0" err="1"/>
              <a:t>index</a:t>
            </a:r>
            <a:endParaRPr lang="es-CL" dirty="0"/>
          </a:p>
          <a:p>
            <a:r>
              <a:rPr lang="es-CL" dirty="0"/>
              <a:t>LCA: </a:t>
            </a:r>
            <a:r>
              <a:rPr lang="es-CL" dirty="0" err="1"/>
              <a:t>Ligning-cellulose</a:t>
            </a:r>
            <a:r>
              <a:rPr lang="es-CL" dirty="0"/>
              <a:t> </a:t>
            </a:r>
            <a:r>
              <a:rPr lang="es-CL" dirty="0" err="1"/>
              <a:t>absorption</a:t>
            </a:r>
            <a:r>
              <a:rPr lang="es-CL" dirty="0"/>
              <a:t> </a:t>
            </a:r>
            <a:r>
              <a:rPr lang="es-CL" dirty="0" err="1"/>
              <a:t>index</a:t>
            </a:r>
            <a:r>
              <a:rPr lang="es-CL" dirty="0"/>
              <a:t>.</a:t>
            </a:r>
          </a:p>
          <a:p>
            <a:endParaRPr lang="es-CL" dirty="0"/>
          </a:p>
          <a:p>
            <a:endParaRPr lang="es-CL" dirty="0"/>
          </a:p>
          <a:p>
            <a:r>
              <a:rPr lang="es-CL" dirty="0"/>
              <a:t>Monitoreo de labranza de conservación y labranza tradicional</a:t>
            </a:r>
          </a:p>
          <a:p>
            <a:endParaRPr lang="es-CL" dirty="0"/>
          </a:p>
          <a:p>
            <a:r>
              <a:rPr lang="es-CL" dirty="0"/>
              <a:t>≤0: labranza tradicional</a:t>
            </a:r>
          </a:p>
          <a:p>
            <a:r>
              <a:rPr lang="es-CL" dirty="0"/>
              <a:t>≥ 0: labranza de </a:t>
            </a:r>
            <a:r>
              <a:rPr lang="es-CL" dirty="0" err="1"/>
              <a:t>conservaciòn</a:t>
            </a:r>
            <a:endParaRPr lang="en-US" dirty="0"/>
          </a:p>
        </p:txBody>
      </p:sp>
      <p:pic>
        <p:nvPicPr>
          <p:cNvPr id="5" name="Imagen 4">
            <a:extLst>
              <a:ext uri="{FF2B5EF4-FFF2-40B4-BE49-F238E27FC236}">
                <a16:creationId xmlns:a16="http://schemas.microsoft.com/office/drawing/2014/main" id="{C52D4453-FC6C-4A32-B353-0F960470F65E}"/>
              </a:ext>
            </a:extLst>
          </p:cNvPr>
          <p:cNvPicPr>
            <a:picLocks noChangeAspect="1"/>
          </p:cNvPicPr>
          <p:nvPr/>
        </p:nvPicPr>
        <p:blipFill>
          <a:blip r:embed="rId2"/>
          <a:stretch>
            <a:fillRect/>
          </a:stretch>
        </p:blipFill>
        <p:spPr>
          <a:xfrm>
            <a:off x="4673600" y="1027906"/>
            <a:ext cx="6724650" cy="1876425"/>
          </a:xfrm>
          <a:prstGeom prst="rect">
            <a:avLst/>
          </a:prstGeom>
        </p:spPr>
      </p:pic>
      <p:pic>
        <p:nvPicPr>
          <p:cNvPr id="6" name="Imagen 5">
            <a:extLst>
              <a:ext uri="{FF2B5EF4-FFF2-40B4-BE49-F238E27FC236}">
                <a16:creationId xmlns:a16="http://schemas.microsoft.com/office/drawing/2014/main" id="{7CB285CD-5B76-41AC-B7E2-384B73330D48}"/>
              </a:ext>
            </a:extLst>
          </p:cNvPr>
          <p:cNvPicPr>
            <a:picLocks noChangeAspect="1"/>
          </p:cNvPicPr>
          <p:nvPr/>
        </p:nvPicPr>
        <p:blipFill>
          <a:blip r:embed="rId3"/>
          <a:stretch>
            <a:fillRect/>
          </a:stretch>
        </p:blipFill>
        <p:spPr>
          <a:xfrm>
            <a:off x="5067300" y="2671763"/>
            <a:ext cx="6819900" cy="3505200"/>
          </a:xfrm>
          <a:prstGeom prst="rect">
            <a:avLst/>
          </a:prstGeom>
        </p:spPr>
      </p:pic>
    </p:spTree>
    <p:extLst>
      <p:ext uri="{BB962C8B-B14F-4D97-AF65-F5344CB8AC3E}">
        <p14:creationId xmlns:p14="http://schemas.microsoft.com/office/powerpoint/2010/main" val="120256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248AA-9EB0-4A63-9684-230AAE611228}"/>
              </a:ext>
            </a:extLst>
          </p:cNvPr>
          <p:cNvSpPr>
            <a:spLocks noGrp="1"/>
          </p:cNvSpPr>
          <p:nvPr>
            <p:ph type="title"/>
          </p:nvPr>
        </p:nvSpPr>
        <p:spPr/>
        <p:txBody>
          <a:bodyPr/>
          <a:lstStyle/>
          <a:p>
            <a:r>
              <a:rPr lang="es-CL" dirty="0" err="1"/>
              <a:t>Indices</a:t>
            </a:r>
            <a:r>
              <a:rPr lang="es-CL" dirty="0"/>
              <a:t> de residuos</a:t>
            </a:r>
            <a:endParaRPr lang="en-US" dirty="0"/>
          </a:p>
        </p:txBody>
      </p:sp>
      <p:sp>
        <p:nvSpPr>
          <p:cNvPr id="3" name="Marcador de contenido 2">
            <a:extLst>
              <a:ext uri="{FF2B5EF4-FFF2-40B4-BE49-F238E27FC236}">
                <a16:creationId xmlns:a16="http://schemas.microsoft.com/office/drawing/2014/main" id="{89681299-E625-4493-A379-55DF8365488B}"/>
              </a:ext>
            </a:extLst>
          </p:cNvPr>
          <p:cNvSpPr>
            <a:spLocks noGrp="1"/>
          </p:cNvSpPr>
          <p:nvPr>
            <p:ph idx="1"/>
          </p:nvPr>
        </p:nvSpPr>
        <p:spPr>
          <a:xfrm>
            <a:off x="838200" y="1825625"/>
            <a:ext cx="3886200" cy="4351338"/>
          </a:xfrm>
        </p:spPr>
        <p:txBody>
          <a:bodyPr>
            <a:normAutofit fontScale="85000" lnSpcReduction="20000"/>
          </a:bodyPr>
          <a:lstStyle/>
          <a:p>
            <a:r>
              <a:rPr lang="es-CL" dirty="0"/>
              <a:t>CAI: </a:t>
            </a:r>
            <a:r>
              <a:rPr lang="es-CL" dirty="0" err="1"/>
              <a:t>Cellulose</a:t>
            </a:r>
            <a:r>
              <a:rPr lang="es-CL" dirty="0"/>
              <a:t> </a:t>
            </a:r>
            <a:r>
              <a:rPr lang="es-CL" dirty="0" err="1"/>
              <a:t>absorption</a:t>
            </a:r>
            <a:r>
              <a:rPr lang="es-CL" dirty="0"/>
              <a:t> </a:t>
            </a:r>
            <a:r>
              <a:rPr lang="es-CL" dirty="0" err="1"/>
              <a:t>index</a:t>
            </a:r>
            <a:endParaRPr lang="es-CL" dirty="0"/>
          </a:p>
          <a:p>
            <a:r>
              <a:rPr lang="es-CL" dirty="0"/>
              <a:t>LCA: </a:t>
            </a:r>
            <a:r>
              <a:rPr lang="es-CL" dirty="0" err="1"/>
              <a:t>Ligning-cellulose</a:t>
            </a:r>
            <a:r>
              <a:rPr lang="es-CL" dirty="0"/>
              <a:t> </a:t>
            </a:r>
            <a:r>
              <a:rPr lang="es-CL" dirty="0" err="1"/>
              <a:t>absorption</a:t>
            </a:r>
            <a:r>
              <a:rPr lang="es-CL" dirty="0"/>
              <a:t> </a:t>
            </a:r>
            <a:r>
              <a:rPr lang="es-CL" dirty="0" err="1"/>
              <a:t>index</a:t>
            </a:r>
            <a:r>
              <a:rPr lang="es-CL" dirty="0"/>
              <a:t>.</a:t>
            </a:r>
          </a:p>
          <a:p>
            <a:endParaRPr lang="es-CL" dirty="0"/>
          </a:p>
          <a:p>
            <a:endParaRPr lang="es-CL" dirty="0"/>
          </a:p>
          <a:p>
            <a:r>
              <a:rPr lang="es-CL" dirty="0"/>
              <a:t>Monitoreo de labranza de conservación y labranza tradicional</a:t>
            </a:r>
          </a:p>
          <a:p>
            <a:endParaRPr lang="es-CL" dirty="0"/>
          </a:p>
          <a:p>
            <a:r>
              <a:rPr lang="es-CL" dirty="0"/>
              <a:t>≤0: labranza tradicional</a:t>
            </a:r>
          </a:p>
          <a:p>
            <a:r>
              <a:rPr lang="es-CL" dirty="0"/>
              <a:t>≥ 0: labranza de </a:t>
            </a:r>
            <a:r>
              <a:rPr lang="es-CL" dirty="0" err="1"/>
              <a:t>conservaciòn</a:t>
            </a:r>
            <a:endParaRPr lang="en-US" dirty="0"/>
          </a:p>
        </p:txBody>
      </p:sp>
      <p:pic>
        <p:nvPicPr>
          <p:cNvPr id="4" name="Imagen 3">
            <a:extLst>
              <a:ext uri="{FF2B5EF4-FFF2-40B4-BE49-F238E27FC236}">
                <a16:creationId xmlns:a16="http://schemas.microsoft.com/office/drawing/2014/main" id="{9D6EBBAC-3158-4BD9-BD0B-F7348AB118C5}"/>
              </a:ext>
            </a:extLst>
          </p:cNvPr>
          <p:cNvPicPr>
            <a:picLocks noChangeAspect="1"/>
          </p:cNvPicPr>
          <p:nvPr/>
        </p:nvPicPr>
        <p:blipFill>
          <a:blip r:embed="rId2"/>
          <a:stretch>
            <a:fillRect/>
          </a:stretch>
        </p:blipFill>
        <p:spPr>
          <a:xfrm>
            <a:off x="5385861" y="2418291"/>
            <a:ext cx="6320234" cy="2407708"/>
          </a:xfrm>
          <a:prstGeom prst="rect">
            <a:avLst/>
          </a:prstGeom>
        </p:spPr>
      </p:pic>
    </p:spTree>
    <p:extLst>
      <p:ext uri="{BB962C8B-B14F-4D97-AF65-F5344CB8AC3E}">
        <p14:creationId xmlns:p14="http://schemas.microsoft.com/office/powerpoint/2010/main" val="335334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610D-9350-43F4-BC0D-790F06ACA99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37BA74C-6566-4890-B241-6830A4C675F5}"/>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389683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37699-EAC2-46C8-800D-482C379E3E2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CF9FDC8-9F99-4AD1-8574-A3FF36E261BA}"/>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35649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2163509" y="216180"/>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8" name="Flowchart: Merge 7">
            <a:extLst>
              <a:ext uri="{FF2B5EF4-FFF2-40B4-BE49-F238E27FC236}">
                <a16:creationId xmlns:a16="http://schemas.microsoft.com/office/drawing/2014/main" id="{56728424-5394-4360-9796-B8F3E0112648}"/>
              </a:ext>
            </a:extLst>
          </p:cNvPr>
          <p:cNvSpPr/>
          <p:nvPr/>
        </p:nvSpPr>
        <p:spPr>
          <a:xfrm>
            <a:off x="3605489" y="447277"/>
            <a:ext cx="119269" cy="113923"/>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Flowchart: Merge 9">
            <a:extLst>
              <a:ext uri="{FF2B5EF4-FFF2-40B4-BE49-F238E27FC236}">
                <a16:creationId xmlns:a16="http://schemas.microsoft.com/office/drawing/2014/main" id="{D0D8712C-0576-4B9E-9F52-B91DA6EF4A96}"/>
              </a:ext>
            </a:extLst>
          </p:cNvPr>
          <p:cNvSpPr/>
          <p:nvPr/>
        </p:nvSpPr>
        <p:spPr>
          <a:xfrm flipV="1">
            <a:off x="3605489" y="268493"/>
            <a:ext cx="119269" cy="12445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cxnSp>
        <p:nvCxnSpPr>
          <p:cNvPr id="12" name="Connector: Elbow 11">
            <a:extLst>
              <a:ext uri="{FF2B5EF4-FFF2-40B4-BE49-F238E27FC236}">
                <a16:creationId xmlns:a16="http://schemas.microsoft.com/office/drawing/2014/main" id="{19CA8E4D-70DB-49DB-B952-43A8AB2AE52D}"/>
              </a:ext>
            </a:extLst>
          </p:cNvPr>
          <p:cNvCxnSpPr>
            <a:cxnSpLocks/>
            <a:stCxn id="6" idx="2"/>
          </p:cNvCxnSpPr>
          <p:nvPr/>
        </p:nvCxnSpPr>
        <p:spPr>
          <a:xfrm rot="5400000">
            <a:off x="1900521" y="-163596"/>
            <a:ext cx="358346" cy="192121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B638D3-371F-4981-90F6-B8EDD833B5B5}"/>
              </a:ext>
            </a:extLst>
          </p:cNvPr>
          <p:cNvSpPr txBox="1"/>
          <p:nvPr/>
        </p:nvSpPr>
        <p:spPr>
          <a:xfrm>
            <a:off x="222943" y="1173892"/>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Vegetación</a:t>
            </a:r>
            <a:endParaRPr lang="es-HN" sz="1400" dirty="0"/>
          </a:p>
        </p:txBody>
      </p:sp>
      <p:cxnSp>
        <p:nvCxnSpPr>
          <p:cNvPr id="15" name="Straight Connector 14">
            <a:extLst>
              <a:ext uri="{FF2B5EF4-FFF2-40B4-BE49-F238E27FC236}">
                <a16:creationId xmlns:a16="http://schemas.microsoft.com/office/drawing/2014/main" id="{3508418B-D3EF-4066-8A1A-C0EA47B0AD54}"/>
              </a:ext>
            </a:extLst>
          </p:cNvPr>
          <p:cNvCxnSpPr>
            <a:cxnSpLocks/>
            <a:endCxn id="13" idx="0"/>
          </p:cNvCxnSpPr>
          <p:nvPr/>
        </p:nvCxnSpPr>
        <p:spPr>
          <a:xfrm flipH="1">
            <a:off x="1119087" y="976184"/>
            <a:ext cx="0" cy="19770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1191DD4-6C94-4758-8D0D-9D3F0CD907A8}"/>
              </a:ext>
            </a:extLst>
          </p:cNvPr>
          <p:cNvSpPr txBox="1"/>
          <p:nvPr/>
        </p:nvSpPr>
        <p:spPr>
          <a:xfrm>
            <a:off x="2146328" y="1173891"/>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3042472" y="976184"/>
            <a:ext cx="0" cy="19770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44D49A-37E6-444A-9B6C-0F65B5292625}"/>
              </a:ext>
            </a:extLst>
          </p:cNvPr>
          <p:cNvSpPr txBox="1"/>
          <p:nvPr/>
        </p:nvSpPr>
        <p:spPr>
          <a:xfrm>
            <a:off x="4069714"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Suelo</a:t>
            </a:r>
            <a:endParaRPr lang="es-HN" sz="1400" dirty="0"/>
          </a:p>
        </p:txBody>
      </p:sp>
      <p:cxnSp>
        <p:nvCxnSpPr>
          <p:cNvPr id="33" name="Connector: Elbow 32">
            <a:extLst>
              <a:ext uri="{FF2B5EF4-FFF2-40B4-BE49-F238E27FC236}">
                <a16:creationId xmlns:a16="http://schemas.microsoft.com/office/drawing/2014/main" id="{2DC9386B-C902-49C2-A99C-2CA80CAE40CB}"/>
              </a:ext>
            </a:extLst>
          </p:cNvPr>
          <p:cNvCxnSpPr>
            <a:cxnSpLocks/>
            <a:endCxn id="31" idx="0"/>
          </p:cNvCxnSpPr>
          <p:nvPr/>
        </p:nvCxnSpPr>
        <p:spPr>
          <a:xfrm>
            <a:off x="3040301" y="976184"/>
            <a:ext cx="1925557" cy="1977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EA0ADA-8A9F-42B7-B485-CF9416A86D72}"/>
              </a:ext>
            </a:extLst>
          </p:cNvPr>
          <p:cNvCxnSpPr>
            <a:cxnSpLocks/>
          </p:cNvCxnSpPr>
          <p:nvPr/>
        </p:nvCxnSpPr>
        <p:spPr>
          <a:xfrm>
            <a:off x="222943" y="1481667"/>
            <a:ext cx="0" cy="4820446"/>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AED6B52-B565-418E-97A1-4F010F071DD0}"/>
              </a:ext>
            </a:extLst>
          </p:cNvPr>
          <p:cNvSpPr txBox="1"/>
          <p:nvPr/>
        </p:nvSpPr>
        <p:spPr>
          <a:xfrm>
            <a:off x="370704" y="180408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NDVI</a:t>
            </a:r>
          </a:p>
        </p:txBody>
      </p:sp>
      <p:sp>
        <p:nvSpPr>
          <p:cNvPr id="40" name="TextBox 39">
            <a:extLst>
              <a:ext uri="{FF2B5EF4-FFF2-40B4-BE49-F238E27FC236}">
                <a16:creationId xmlns:a16="http://schemas.microsoft.com/office/drawing/2014/main" id="{C023F38E-9870-47A0-A8C8-141E77E2F0D4}"/>
              </a:ext>
            </a:extLst>
          </p:cNvPr>
          <p:cNvSpPr txBox="1"/>
          <p:nvPr/>
        </p:nvSpPr>
        <p:spPr>
          <a:xfrm>
            <a:off x="370704" y="216660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GNDVI</a:t>
            </a:r>
          </a:p>
        </p:txBody>
      </p:sp>
      <p:sp>
        <p:nvSpPr>
          <p:cNvPr id="42" name="TextBox 41">
            <a:extLst>
              <a:ext uri="{FF2B5EF4-FFF2-40B4-BE49-F238E27FC236}">
                <a16:creationId xmlns:a16="http://schemas.microsoft.com/office/drawing/2014/main" id="{707E6492-825D-42B6-8B88-FD39876B7FA6}"/>
              </a:ext>
            </a:extLst>
          </p:cNvPr>
          <p:cNvSpPr txBox="1"/>
          <p:nvPr/>
        </p:nvSpPr>
        <p:spPr>
          <a:xfrm>
            <a:off x="370704" y="2529130"/>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TNDVI</a:t>
            </a:r>
          </a:p>
        </p:txBody>
      </p:sp>
      <p:sp>
        <p:nvSpPr>
          <p:cNvPr id="44" name="TextBox 43">
            <a:extLst>
              <a:ext uri="{FF2B5EF4-FFF2-40B4-BE49-F238E27FC236}">
                <a16:creationId xmlns:a16="http://schemas.microsoft.com/office/drawing/2014/main" id="{31823736-D6DE-4D31-9E11-5CA7140A912F}"/>
              </a:ext>
            </a:extLst>
          </p:cNvPr>
          <p:cNvSpPr txBox="1"/>
          <p:nvPr/>
        </p:nvSpPr>
        <p:spPr>
          <a:xfrm>
            <a:off x="370704" y="2891652"/>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RVI</a:t>
            </a:r>
          </a:p>
        </p:txBody>
      </p:sp>
      <p:sp>
        <p:nvSpPr>
          <p:cNvPr id="46" name="TextBox 45">
            <a:extLst>
              <a:ext uri="{FF2B5EF4-FFF2-40B4-BE49-F238E27FC236}">
                <a16:creationId xmlns:a16="http://schemas.microsoft.com/office/drawing/2014/main" id="{1936D620-EFC8-44C6-9CA5-D78C0AF400A7}"/>
              </a:ext>
            </a:extLst>
          </p:cNvPr>
          <p:cNvSpPr txBox="1"/>
          <p:nvPr/>
        </p:nvSpPr>
        <p:spPr>
          <a:xfrm>
            <a:off x="370704" y="325417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SAVI</a:t>
            </a:r>
          </a:p>
        </p:txBody>
      </p:sp>
      <p:sp>
        <p:nvSpPr>
          <p:cNvPr id="48" name="TextBox 47">
            <a:extLst>
              <a:ext uri="{FF2B5EF4-FFF2-40B4-BE49-F238E27FC236}">
                <a16:creationId xmlns:a16="http://schemas.microsoft.com/office/drawing/2014/main" id="{8D6BD8C1-33F7-4FD3-8634-10A0164E56C7}"/>
              </a:ext>
            </a:extLst>
          </p:cNvPr>
          <p:cNvSpPr txBox="1"/>
          <p:nvPr/>
        </p:nvSpPr>
        <p:spPr>
          <a:xfrm>
            <a:off x="370704" y="361669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TSAVI</a:t>
            </a:r>
          </a:p>
        </p:txBody>
      </p:sp>
      <p:sp>
        <p:nvSpPr>
          <p:cNvPr id="50" name="TextBox 49">
            <a:extLst>
              <a:ext uri="{FF2B5EF4-FFF2-40B4-BE49-F238E27FC236}">
                <a16:creationId xmlns:a16="http://schemas.microsoft.com/office/drawing/2014/main" id="{F03CC440-C80D-4BB1-ACA2-3EE118529BEB}"/>
              </a:ext>
            </a:extLst>
          </p:cNvPr>
          <p:cNvSpPr txBox="1"/>
          <p:nvPr/>
        </p:nvSpPr>
        <p:spPr>
          <a:xfrm>
            <a:off x="370704" y="397921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MSAVI2</a:t>
            </a:r>
          </a:p>
        </p:txBody>
      </p:sp>
      <p:sp>
        <p:nvSpPr>
          <p:cNvPr id="52" name="TextBox 51">
            <a:extLst>
              <a:ext uri="{FF2B5EF4-FFF2-40B4-BE49-F238E27FC236}">
                <a16:creationId xmlns:a16="http://schemas.microsoft.com/office/drawing/2014/main" id="{C7B1BB54-84A8-47B0-80D5-C4751CEDE005}"/>
              </a:ext>
            </a:extLst>
          </p:cNvPr>
          <p:cNvSpPr txBox="1"/>
          <p:nvPr/>
        </p:nvSpPr>
        <p:spPr>
          <a:xfrm>
            <a:off x="370704" y="4341740"/>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GEMI</a:t>
            </a:r>
          </a:p>
        </p:txBody>
      </p:sp>
      <p:sp>
        <p:nvSpPr>
          <p:cNvPr id="54" name="TextBox 53">
            <a:extLst>
              <a:ext uri="{FF2B5EF4-FFF2-40B4-BE49-F238E27FC236}">
                <a16:creationId xmlns:a16="http://schemas.microsoft.com/office/drawing/2014/main" id="{2F1F44C6-875C-4FFB-959B-40024F327C2D}"/>
              </a:ext>
            </a:extLst>
          </p:cNvPr>
          <p:cNvSpPr txBox="1"/>
          <p:nvPr/>
        </p:nvSpPr>
        <p:spPr>
          <a:xfrm>
            <a:off x="370704" y="4704262"/>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IPVI</a:t>
            </a:r>
          </a:p>
        </p:txBody>
      </p:sp>
      <p:sp>
        <p:nvSpPr>
          <p:cNvPr id="56" name="TextBox 55">
            <a:extLst>
              <a:ext uri="{FF2B5EF4-FFF2-40B4-BE49-F238E27FC236}">
                <a16:creationId xmlns:a16="http://schemas.microsoft.com/office/drawing/2014/main" id="{BEA8B09D-1248-45C7-8842-F91B99D41316}"/>
              </a:ext>
            </a:extLst>
          </p:cNvPr>
          <p:cNvSpPr txBox="1"/>
          <p:nvPr/>
        </p:nvSpPr>
        <p:spPr>
          <a:xfrm>
            <a:off x="370704" y="506678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EVI</a:t>
            </a:r>
          </a:p>
        </p:txBody>
      </p:sp>
      <p:sp>
        <p:nvSpPr>
          <p:cNvPr id="58" name="TextBox 57">
            <a:extLst>
              <a:ext uri="{FF2B5EF4-FFF2-40B4-BE49-F238E27FC236}">
                <a16:creationId xmlns:a16="http://schemas.microsoft.com/office/drawing/2014/main" id="{DF73E603-2487-4E33-B7A2-EE1FA2B3C5EF}"/>
              </a:ext>
            </a:extLst>
          </p:cNvPr>
          <p:cNvSpPr txBox="1"/>
          <p:nvPr/>
        </p:nvSpPr>
        <p:spPr>
          <a:xfrm>
            <a:off x="370704" y="543239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LAI</a:t>
            </a:r>
          </a:p>
        </p:txBody>
      </p:sp>
      <p:sp>
        <p:nvSpPr>
          <p:cNvPr id="60" name="TextBox 59">
            <a:extLst>
              <a:ext uri="{FF2B5EF4-FFF2-40B4-BE49-F238E27FC236}">
                <a16:creationId xmlns:a16="http://schemas.microsoft.com/office/drawing/2014/main" id="{69EC55EF-38BB-4DD4-80D6-7D99679727DA}"/>
              </a:ext>
            </a:extLst>
          </p:cNvPr>
          <p:cNvSpPr txBox="1"/>
          <p:nvPr/>
        </p:nvSpPr>
        <p:spPr>
          <a:xfrm>
            <a:off x="370704" y="579800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a:t>
            </a:r>
          </a:p>
        </p:txBody>
      </p:sp>
      <p:sp>
        <p:nvSpPr>
          <p:cNvPr id="62" name="TextBox 61">
            <a:extLst>
              <a:ext uri="{FF2B5EF4-FFF2-40B4-BE49-F238E27FC236}">
                <a16:creationId xmlns:a16="http://schemas.microsoft.com/office/drawing/2014/main" id="{9AD7B051-CE8A-4E34-8791-583F03E748D8}"/>
              </a:ext>
            </a:extLst>
          </p:cNvPr>
          <p:cNvSpPr txBox="1"/>
          <p:nvPr/>
        </p:nvSpPr>
        <p:spPr>
          <a:xfrm>
            <a:off x="370704" y="616361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DVI</a:t>
            </a:r>
          </a:p>
        </p:txBody>
      </p:sp>
      <p:cxnSp>
        <p:nvCxnSpPr>
          <p:cNvPr id="65" name="Straight Connector 64">
            <a:extLst>
              <a:ext uri="{FF2B5EF4-FFF2-40B4-BE49-F238E27FC236}">
                <a16:creationId xmlns:a16="http://schemas.microsoft.com/office/drawing/2014/main" id="{0C9414A8-3FDA-40E7-939E-91959685CE8D}"/>
              </a:ext>
            </a:extLst>
          </p:cNvPr>
          <p:cNvCxnSpPr>
            <a:cxnSpLocks/>
            <a:stCxn id="38" idx="1"/>
          </p:cNvCxnSpPr>
          <p:nvPr/>
        </p:nvCxnSpPr>
        <p:spPr>
          <a:xfrm flipH="1" flipV="1">
            <a:off x="222943" y="1942585"/>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94363C4-B92D-4946-A2EE-8B4D3A0C1FC1}"/>
              </a:ext>
            </a:extLst>
          </p:cNvPr>
          <p:cNvCxnSpPr>
            <a:cxnSpLocks/>
          </p:cNvCxnSpPr>
          <p:nvPr/>
        </p:nvCxnSpPr>
        <p:spPr>
          <a:xfrm flipH="1" flipV="1">
            <a:off x="222942" y="230121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B402BA8-0366-45E7-A3E4-69AD631114BD}"/>
              </a:ext>
            </a:extLst>
          </p:cNvPr>
          <p:cNvCxnSpPr>
            <a:cxnSpLocks/>
          </p:cNvCxnSpPr>
          <p:nvPr/>
        </p:nvCxnSpPr>
        <p:spPr>
          <a:xfrm flipH="1" flipV="1">
            <a:off x="222941" y="2667628"/>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EF78580-2F3A-4647-A89D-A235DC922B21}"/>
              </a:ext>
            </a:extLst>
          </p:cNvPr>
          <p:cNvCxnSpPr>
            <a:cxnSpLocks/>
          </p:cNvCxnSpPr>
          <p:nvPr/>
        </p:nvCxnSpPr>
        <p:spPr>
          <a:xfrm flipH="1" flipV="1">
            <a:off x="222940" y="304293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C1BF082-F2BA-4EC1-BB17-B6880F5B8128}"/>
              </a:ext>
            </a:extLst>
          </p:cNvPr>
          <p:cNvCxnSpPr>
            <a:cxnSpLocks/>
          </p:cNvCxnSpPr>
          <p:nvPr/>
        </p:nvCxnSpPr>
        <p:spPr>
          <a:xfrm flipH="1" flipV="1">
            <a:off x="222939" y="33914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951316D-2CB0-4F14-B9A7-E2A80468C787}"/>
              </a:ext>
            </a:extLst>
          </p:cNvPr>
          <p:cNvCxnSpPr>
            <a:cxnSpLocks/>
          </p:cNvCxnSpPr>
          <p:nvPr/>
        </p:nvCxnSpPr>
        <p:spPr>
          <a:xfrm flipH="1" flipV="1">
            <a:off x="222939" y="375078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45ED199-61F0-4B40-87BC-F9AE58A7D18B}"/>
              </a:ext>
            </a:extLst>
          </p:cNvPr>
          <p:cNvCxnSpPr>
            <a:cxnSpLocks/>
          </p:cNvCxnSpPr>
          <p:nvPr/>
        </p:nvCxnSpPr>
        <p:spPr>
          <a:xfrm flipH="1" flipV="1">
            <a:off x="222938" y="412003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C7B10E9-0292-40BE-96D4-9856F0F7F10E}"/>
              </a:ext>
            </a:extLst>
          </p:cNvPr>
          <p:cNvCxnSpPr>
            <a:cxnSpLocks/>
          </p:cNvCxnSpPr>
          <p:nvPr/>
        </p:nvCxnSpPr>
        <p:spPr>
          <a:xfrm flipH="1" flipV="1">
            <a:off x="222937" y="445859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46E863-CA85-40B9-8FDD-37CC3D358186}"/>
              </a:ext>
            </a:extLst>
          </p:cNvPr>
          <p:cNvCxnSpPr>
            <a:cxnSpLocks/>
          </p:cNvCxnSpPr>
          <p:nvPr/>
        </p:nvCxnSpPr>
        <p:spPr>
          <a:xfrm flipH="1" flipV="1">
            <a:off x="222936" y="487350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0099E6-0531-4B5C-8612-BAF7DA1E9358}"/>
              </a:ext>
            </a:extLst>
          </p:cNvPr>
          <p:cNvCxnSpPr>
            <a:cxnSpLocks/>
          </p:cNvCxnSpPr>
          <p:nvPr/>
        </p:nvCxnSpPr>
        <p:spPr>
          <a:xfrm flipH="1" flipV="1">
            <a:off x="222936" y="522714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9FF92D3-B4CB-41A9-BE9D-586141191A0E}"/>
              </a:ext>
            </a:extLst>
          </p:cNvPr>
          <p:cNvCxnSpPr>
            <a:cxnSpLocks/>
          </p:cNvCxnSpPr>
          <p:nvPr/>
        </p:nvCxnSpPr>
        <p:spPr>
          <a:xfrm flipH="1" flipV="1">
            <a:off x="222936" y="557039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54C9D9F-9B87-401E-92F7-863F947A2C85}"/>
              </a:ext>
            </a:extLst>
          </p:cNvPr>
          <p:cNvCxnSpPr>
            <a:cxnSpLocks/>
          </p:cNvCxnSpPr>
          <p:nvPr/>
        </p:nvCxnSpPr>
        <p:spPr>
          <a:xfrm flipH="1" flipV="1">
            <a:off x="222936" y="595218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72CEF9B-5E06-4A3C-B014-DD197CF80668}"/>
              </a:ext>
            </a:extLst>
          </p:cNvPr>
          <p:cNvCxnSpPr>
            <a:cxnSpLocks/>
          </p:cNvCxnSpPr>
          <p:nvPr/>
        </p:nvCxnSpPr>
        <p:spPr>
          <a:xfrm flipH="1" flipV="1">
            <a:off x="222935" y="630424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2146328" y="1481667"/>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2368229" y="18040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6" name="TextBox 85">
            <a:extLst>
              <a:ext uri="{FF2B5EF4-FFF2-40B4-BE49-F238E27FC236}">
                <a16:creationId xmlns:a16="http://schemas.microsoft.com/office/drawing/2014/main" id="{EC45C577-9CBE-4143-9587-02057055E0FE}"/>
              </a:ext>
            </a:extLst>
          </p:cNvPr>
          <p:cNvSpPr txBox="1"/>
          <p:nvPr/>
        </p:nvSpPr>
        <p:spPr>
          <a:xfrm>
            <a:off x="2368229" y="216660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2368229" y="252912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2368229" y="289164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2368229" y="325299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2368229" y="361228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2122255" y="19448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2122254" y="2303491"/>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2122253" y="266990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2122252" y="304520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2122251" y="3393771"/>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2122251" y="3753058"/>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0500AF9E-974D-490A-85F5-9B03C1D4C828}"/>
              </a:ext>
            </a:extLst>
          </p:cNvPr>
          <p:cNvSpPr txBox="1"/>
          <p:nvPr/>
        </p:nvSpPr>
        <p:spPr>
          <a:xfrm>
            <a:off x="4335781" y="18040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RI</a:t>
            </a:r>
          </a:p>
        </p:txBody>
      </p:sp>
      <p:sp>
        <p:nvSpPr>
          <p:cNvPr id="105" name="TextBox 104">
            <a:extLst>
              <a:ext uri="{FF2B5EF4-FFF2-40B4-BE49-F238E27FC236}">
                <a16:creationId xmlns:a16="http://schemas.microsoft.com/office/drawing/2014/main" id="{332E47CC-2E2C-4CF8-BBE2-B958C598D67C}"/>
              </a:ext>
            </a:extLst>
          </p:cNvPr>
          <p:cNvSpPr txBox="1"/>
          <p:nvPr/>
        </p:nvSpPr>
        <p:spPr>
          <a:xfrm>
            <a:off x="4335781" y="216660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CI</a:t>
            </a:r>
          </a:p>
        </p:txBody>
      </p:sp>
      <p:sp>
        <p:nvSpPr>
          <p:cNvPr id="107" name="TextBox 106">
            <a:extLst>
              <a:ext uri="{FF2B5EF4-FFF2-40B4-BE49-F238E27FC236}">
                <a16:creationId xmlns:a16="http://schemas.microsoft.com/office/drawing/2014/main" id="{317A8210-C8CB-4893-B410-E470442D81E6}"/>
              </a:ext>
            </a:extLst>
          </p:cNvPr>
          <p:cNvSpPr txBox="1"/>
          <p:nvPr/>
        </p:nvSpPr>
        <p:spPr>
          <a:xfrm>
            <a:off x="4335781" y="252912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a:t>
            </a:r>
          </a:p>
        </p:txBody>
      </p:sp>
      <p:sp>
        <p:nvSpPr>
          <p:cNvPr id="109" name="TextBox 108">
            <a:extLst>
              <a:ext uri="{FF2B5EF4-FFF2-40B4-BE49-F238E27FC236}">
                <a16:creationId xmlns:a16="http://schemas.microsoft.com/office/drawing/2014/main" id="{DC9E9546-7574-4715-80B2-AD8858E71DF7}"/>
              </a:ext>
            </a:extLst>
          </p:cNvPr>
          <p:cNvSpPr txBox="1"/>
          <p:nvPr/>
        </p:nvSpPr>
        <p:spPr>
          <a:xfrm>
            <a:off x="4335781" y="289164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BI2</a:t>
            </a:r>
          </a:p>
        </p:txBody>
      </p:sp>
      <p:cxnSp>
        <p:nvCxnSpPr>
          <p:cNvPr id="111" name="Straight Connector 110">
            <a:extLst>
              <a:ext uri="{FF2B5EF4-FFF2-40B4-BE49-F238E27FC236}">
                <a16:creationId xmlns:a16="http://schemas.microsoft.com/office/drawing/2014/main" id="{6A86C3BE-7327-4958-93D4-A95214CEA45C}"/>
              </a:ext>
            </a:extLst>
          </p:cNvPr>
          <p:cNvCxnSpPr/>
          <p:nvPr/>
        </p:nvCxnSpPr>
        <p:spPr>
          <a:xfrm>
            <a:off x="4069714" y="1481667"/>
            <a:ext cx="0" cy="156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C6BD1B5-773C-4BA6-AD37-0EBD60A28DED}"/>
              </a:ext>
            </a:extLst>
          </p:cNvPr>
          <p:cNvCxnSpPr>
            <a:cxnSpLocks/>
          </p:cNvCxnSpPr>
          <p:nvPr/>
        </p:nvCxnSpPr>
        <p:spPr>
          <a:xfrm flipH="1" flipV="1">
            <a:off x="4103459" y="191983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AC01C4B-0EDC-45FE-A91F-B2A8D08976E9}"/>
              </a:ext>
            </a:extLst>
          </p:cNvPr>
          <p:cNvCxnSpPr>
            <a:cxnSpLocks/>
          </p:cNvCxnSpPr>
          <p:nvPr/>
        </p:nvCxnSpPr>
        <p:spPr>
          <a:xfrm flipH="1" flipV="1">
            <a:off x="4103458" y="227846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2B8A51B-3026-4E0A-84BD-EAD42C97E418}"/>
              </a:ext>
            </a:extLst>
          </p:cNvPr>
          <p:cNvCxnSpPr>
            <a:cxnSpLocks/>
          </p:cNvCxnSpPr>
          <p:nvPr/>
        </p:nvCxnSpPr>
        <p:spPr>
          <a:xfrm flipH="1" flipV="1">
            <a:off x="4103457" y="264487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666B029-1E6F-4F6B-836A-07E1D4141B9D}"/>
              </a:ext>
            </a:extLst>
          </p:cNvPr>
          <p:cNvCxnSpPr>
            <a:cxnSpLocks/>
          </p:cNvCxnSpPr>
          <p:nvPr/>
        </p:nvCxnSpPr>
        <p:spPr>
          <a:xfrm flipH="1" flipV="1">
            <a:off x="4103456" y="3020180"/>
            <a:ext cx="147761" cy="1"/>
          </a:xfrm>
          <a:prstGeom prst="line">
            <a:avLst/>
          </a:prstGeom>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D20D2787-85A6-4E75-8E2F-30B0D4E086FB}"/>
              </a:ext>
            </a:extLst>
          </p:cNvPr>
          <p:cNvPicPr>
            <a:picLocks noChangeAspect="1"/>
          </p:cNvPicPr>
          <p:nvPr/>
        </p:nvPicPr>
        <p:blipFill rotWithShape="1">
          <a:blip r:embed="rId2"/>
          <a:srcRect l="5821" t="21591" r="71640" b="18760"/>
          <a:stretch/>
        </p:blipFill>
        <p:spPr>
          <a:xfrm>
            <a:off x="8517406" y="702080"/>
            <a:ext cx="2748044" cy="4088730"/>
          </a:xfrm>
          <a:prstGeom prst="rect">
            <a:avLst/>
          </a:prstGeom>
        </p:spPr>
      </p:pic>
      <p:sp>
        <p:nvSpPr>
          <p:cNvPr id="120" name="Rectangle 119">
            <a:extLst>
              <a:ext uri="{FF2B5EF4-FFF2-40B4-BE49-F238E27FC236}">
                <a16:creationId xmlns:a16="http://schemas.microsoft.com/office/drawing/2014/main" id="{5FAC0199-E268-4387-B963-EBD3ABAF86FC}"/>
              </a:ext>
            </a:extLst>
          </p:cNvPr>
          <p:cNvSpPr/>
          <p:nvPr/>
        </p:nvSpPr>
        <p:spPr>
          <a:xfrm>
            <a:off x="8274907" y="300422"/>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Área de Interés</a:t>
            </a:r>
            <a:endParaRPr lang="es-HN" sz="1200" b="1" dirty="0"/>
          </a:p>
        </p:txBody>
      </p:sp>
      <p:sp>
        <p:nvSpPr>
          <p:cNvPr id="122" name="Flowchart: Merge 121">
            <a:extLst>
              <a:ext uri="{FF2B5EF4-FFF2-40B4-BE49-F238E27FC236}">
                <a16:creationId xmlns:a16="http://schemas.microsoft.com/office/drawing/2014/main" id="{F8613BE2-D9B4-45B3-B47B-EE1B1767C29A}"/>
              </a:ext>
            </a:extLst>
          </p:cNvPr>
          <p:cNvSpPr/>
          <p:nvPr/>
        </p:nvSpPr>
        <p:spPr>
          <a:xfrm>
            <a:off x="8398137" y="504138"/>
            <a:ext cx="119269" cy="113923"/>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4" name="Flowchart: Merge 123">
            <a:extLst>
              <a:ext uri="{FF2B5EF4-FFF2-40B4-BE49-F238E27FC236}">
                <a16:creationId xmlns:a16="http://schemas.microsoft.com/office/drawing/2014/main" id="{28006253-FC87-4895-9812-A8E5072C9B9F}"/>
              </a:ext>
            </a:extLst>
          </p:cNvPr>
          <p:cNvSpPr/>
          <p:nvPr/>
        </p:nvSpPr>
        <p:spPr>
          <a:xfrm flipV="1">
            <a:off x="8398137" y="325354"/>
            <a:ext cx="119269" cy="12445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Tree>
    <p:extLst>
      <p:ext uri="{BB962C8B-B14F-4D97-AF65-F5344CB8AC3E}">
        <p14:creationId xmlns:p14="http://schemas.microsoft.com/office/powerpoint/2010/main" val="146653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5714A-295E-402F-923E-AB9492F4B364}"/>
              </a:ext>
            </a:extLst>
          </p:cNvPr>
          <p:cNvSpPr>
            <a:spLocks noGrp="1"/>
          </p:cNvSpPr>
          <p:nvPr>
            <p:ph type="title"/>
          </p:nvPr>
        </p:nvSpPr>
        <p:spPr/>
        <p:txBody>
          <a:bodyPr/>
          <a:lstStyle/>
          <a:p>
            <a:r>
              <a:rPr lang="es-CL" dirty="0" err="1"/>
              <a:t>Indíces</a:t>
            </a:r>
            <a:r>
              <a:rPr lang="es-CL" dirty="0"/>
              <a:t> a utilizar (versión 1)</a:t>
            </a:r>
          </a:p>
        </p:txBody>
      </p:sp>
      <p:sp>
        <p:nvSpPr>
          <p:cNvPr id="4" name="Rectangle 5">
            <a:extLst>
              <a:ext uri="{FF2B5EF4-FFF2-40B4-BE49-F238E27FC236}">
                <a16:creationId xmlns:a16="http://schemas.microsoft.com/office/drawing/2014/main" id="{D8D328EC-A3D3-4602-8B09-7A924D066B78}"/>
              </a:ext>
            </a:extLst>
          </p:cNvPr>
          <p:cNvSpPr/>
          <p:nvPr/>
        </p:nvSpPr>
        <p:spPr>
          <a:xfrm>
            <a:off x="2506409" y="1178205"/>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5" name="Flowchart: Merge 7">
            <a:extLst>
              <a:ext uri="{FF2B5EF4-FFF2-40B4-BE49-F238E27FC236}">
                <a16:creationId xmlns:a16="http://schemas.microsoft.com/office/drawing/2014/main" id="{F80179D1-0ECF-4846-8357-2C8DFEF89D1B}"/>
              </a:ext>
            </a:extLst>
          </p:cNvPr>
          <p:cNvSpPr/>
          <p:nvPr/>
        </p:nvSpPr>
        <p:spPr>
          <a:xfrm>
            <a:off x="3948389" y="1409302"/>
            <a:ext cx="119269" cy="113923"/>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Flowchart: Merge 9">
            <a:extLst>
              <a:ext uri="{FF2B5EF4-FFF2-40B4-BE49-F238E27FC236}">
                <a16:creationId xmlns:a16="http://schemas.microsoft.com/office/drawing/2014/main" id="{74617A0D-4417-4AD4-ADF1-5F544511B35D}"/>
              </a:ext>
            </a:extLst>
          </p:cNvPr>
          <p:cNvSpPr/>
          <p:nvPr/>
        </p:nvSpPr>
        <p:spPr>
          <a:xfrm flipV="1">
            <a:off x="3948389" y="1230518"/>
            <a:ext cx="119269" cy="12445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cxnSp>
        <p:nvCxnSpPr>
          <p:cNvPr id="7" name="Connector: Elbow 11">
            <a:extLst>
              <a:ext uri="{FF2B5EF4-FFF2-40B4-BE49-F238E27FC236}">
                <a16:creationId xmlns:a16="http://schemas.microsoft.com/office/drawing/2014/main" id="{7590FB93-2156-4406-AB7E-0FB1FAB3CE69}"/>
              </a:ext>
            </a:extLst>
          </p:cNvPr>
          <p:cNvCxnSpPr>
            <a:cxnSpLocks/>
            <a:stCxn id="4" idx="2"/>
          </p:cNvCxnSpPr>
          <p:nvPr/>
        </p:nvCxnSpPr>
        <p:spPr>
          <a:xfrm rot="5400000">
            <a:off x="2243421" y="798429"/>
            <a:ext cx="358346" cy="192121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 name="TextBox 12">
            <a:extLst>
              <a:ext uri="{FF2B5EF4-FFF2-40B4-BE49-F238E27FC236}">
                <a16:creationId xmlns:a16="http://schemas.microsoft.com/office/drawing/2014/main" id="{7E49BB15-2EF7-447A-B2E2-A71CC1AA7C77}"/>
              </a:ext>
            </a:extLst>
          </p:cNvPr>
          <p:cNvSpPr txBox="1"/>
          <p:nvPr/>
        </p:nvSpPr>
        <p:spPr>
          <a:xfrm>
            <a:off x="565844" y="2135917"/>
            <a:ext cx="137609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Vegetación</a:t>
            </a:r>
            <a:endParaRPr lang="es-HN" sz="1400" dirty="0"/>
          </a:p>
        </p:txBody>
      </p:sp>
      <p:cxnSp>
        <p:nvCxnSpPr>
          <p:cNvPr id="9" name="Straight Connector 14">
            <a:extLst>
              <a:ext uri="{FF2B5EF4-FFF2-40B4-BE49-F238E27FC236}">
                <a16:creationId xmlns:a16="http://schemas.microsoft.com/office/drawing/2014/main" id="{404F1C04-6FD6-43F4-92DD-CB2835FA17F0}"/>
              </a:ext>
            </a:extLst>
          </p:cNvPr>
          <p:cNvCxnSpPr>
            <a:cxnSpLocks/>
            <a:endCxn id="8" idx="0"/>
          </p:cNvCxnSpPr>
          <p:nvPr/>
        </p:nvCxnSpPr>
        <p:spPr>
          <a:xfrm flipH="1">
            <a:off x="1253893" y="1938209"/>
            <a:ext cx="208094" cy="1977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23">
            <a:extLst>
              <a:ext uri="{FF2B5EF4-FFF2-40B4-BE49-F238E27FC236}">
                <a16:creationId xmlns:a16="http://schemas.microsoft.com/office/drawing/2014/main" id="{61A3BB2F-BE50-4424-9E34-10F8563935C6}"/>
              </a:ext>
            </a:extLst>
          </p:cNvPr>
          <p:cNvSpPr txBox="1"/>
          <p:nvPr/>
        </p:nvSpPr>
        <p:spPr>
          <a:xfrm>
            <a:off x="2032626" y="2135917"/>
            <a:ext cx="1712690"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 (agua- planta)</a:t>
            </a:r>
            <a:endParaRPr lang="es-HN" sz="1400" dirty="0"/>
          </a:p>
        </p:txBody>
      </p:sp>
      <p:cxnSp>
        <p:nvCxnSpPr>
          <p:cNvPr id="11" name="Straight Connector 25">
            <a:extLst>
              <a:ext uri="{FF2B5EF4-FFF2-40B4-BE49-F238E27FC236}">
                <a16:creationId xmlns:a16="http://schemas.microsoft.com/office/drawing/2014/main" id="{05908A46-01A2-4E44-93D9-E21FB7185A76}"/>
              </a:ext>
            </a:extLst>
          </p:cNvPr>
          <p:cNvCxnSpPr>
            <a:cxnSpLocks/>
            <a:endCxn id="10" idx="0"/>
          </p:cNvCxnSpPr>
          <p:nvPr/>
        </p:nvCxnSpPr>
        <p:spPr>
          <a:xfrm flipH="1">
            <a:off x="2888971" y="1938210"/>
            <a:ext cx="39798" cy="19770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3A1EBD20-8205-4FC0-AB45-B7F9FB0ED739}"/>
              </a:ext>
            </a:extLst>
          </p:cNvPr>
          <p:cNvSpPr txBox="1"/>
          <p:nvPr/>
        </p:nvSpPr>
        <p:spPr>
          <a:xfrm>
            <a:off x="5734055" y="2114176"/>
            <a:ext cx="129083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Suelo</a:t>
            </a:r>
            <a:endParaRPr lang="es-HN" sz="1400" dirty="0"/>
          </a:p>
        </p:txBody>
      </p:sp>
      <p:cxnSp>
        <p:nvCxnSpPr>
          <p:cNvPr id="13" name="Connector: Elbow 32">
            <a:extLst>
              <a:ext uri="{FF2B5EF4-FFF2-40B4-BE49-F238E27FC236}">
                <a16:creationId xmlns:a16="http://schemas.microsoft.com/office/drawing/2014/main" id="{FDC070B0-FD38-400B-86C6-0CADEF372796}"/>
              </a:ext>
            </a:extLst>
          </p:cNvPr>
          <p:cNvCxnSpPr>
            <a:cxnSpLocks/>
            <a:endCxn id="12" idx="0"/>
          </p:cNvCxnSpPr>
          <p:nvPr/>
        </p:nvCxnSpPr>
        <p:spPr>
          <a:xfrm>
            <a:off x="2559493" y="1895906"/>
            <a:ext cx="3819981" cy="2182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Straight Connector 35">
            <a:extLst>
              <a:ext uri="{FF2B5EF4-FFF2-40B4-BE49-F238E27FC236}">
                <a16:creationId xmlns:a16="http://schemas.microsoft.com/office/drawing/2014/main" id="{FB6C9BAD-7900-454C-A02A-266BDFF2209C}"/>
              </a:ext>
            </a:extLst>
          </p:cNvPr>
          <p:cNvCxnSpPr>
            <a:cxnSpLocks/>
          </p:cNvCxnSpPr>
          <p:nvPr/>
        </p:nvCxnSpPr>
        <p:spPr>
          <a:xfrm>
            <a:off x="565843" y="2443692"/>
            <a:ext cx="0" cy="482044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37">
            <a:extLst>
              <a:ext uri="{FF2B5EF4-FFF2-40B4-BE49-F238E27FC236}">
                <a16:creationId xmlns:a16="http://schemas.microsoft.com/office/drawing/2014/main" id="{CD188A48-865A-4663-A84A-9A2AABF6BC58}"/>
              </a:ext>
            </a:extLst>
          </p:cNvPr>
          <p:cNvSpPr txBox="1"/>
          <p:nvPr/>
        </p:nvSpPr>
        <p:spPr>
          <a:xfrm>
            <a:off x="713604" y="276611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NDVI</a:t>
            </a:r>
          </a:p>
        </p:txBody>
      </p:sp>
      <p:sp>
        <p:nvSpPr>
          <p:cNvPr id="16" name="TextBox 39">
            <a:extLst>
              <a:ext uri="{FF2B5EF4-FFF2-40B4-BE49-F238E27FC236}">
                <a16:creationId xmlns:a16="http://schemas.microsoft.com/office/drawing/2014/main" id="{D1A19E78-2614-4682-B1EE-34A156C211D5}"/>
              </a:ext>
            </a:extLst>
          </p:cNvPr>
          <p:cNvSpPr txBox="1"/>
          <p:nvPr/>
        </p:nvSpPr>
        <p:spPr>
          <a:xfrm>
            <a:off x="713604" y="312863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GNDVI</a:t>
            </a:r>
          </a:p>
        </p:txBody>
      </p:sp>
      <p:sp>
        <p:nvSpPr>
          <p:cNvPr id="17" name="TextBox 41">
            <a:extLst>
              <a:ext uri="{FF2B5EF4-FFF2-40B4-BE49-F238E27FC236}">
                <a16:creationId xmlns:a16="http://schemas.microsoft.com/office/drawing/2014/main" id="{937ADBC1-0408-43A8-9D76-459EA61BD533}"/>
              </a:ext>
            </a:extLst>
          </p:cNvPr>
          <p:cNvSpPr txBox="1"/>
          <p:nvPr/>
        </p:nvSpPr>
        <p:spPr>
          <a:xfrm>
            <a:off x="713604" y="349115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TNDVI</a:t>
            </a:r>
          </a:p>
        </p:txBody>
      </p:sp>
      <p:sp>
        <p:nvSpPr>
          <p:cNvPr id="18" name="TextBox 43">
            <a:extLst>
              <a:ext uri="{FF2B5EF4-FFF2-40B4-BE49-F238E27FC236}">
                <a16:creationId xmlns:a16="http://schemas.microsoft.com/office/drawing/2014/main" id="{FD2A3B28-03BD-40B6-B7B2-2BE8244D947B}"/>
              </a:ext>
            </a:extLst>
          </p:cNvPr>
          <p:cNvSpPr txBox="1"/>
          <p:nvPr/>
        </p:nvSpPr>
        <p:spPr>
          <a:xfrm>
            <a:off x="713604" y="385367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RVI</a:t>
            </a:r>
          </a:p>
        </p:txBody>
      </p:sp>
      <p:sp>
        <p:nvSpPr>
          <p:cNvPr id="19" name="TextBox 45">
            <a:extLst>
              <a:ext uri="{FF2B5EF4-FFF2-40B4-BE49-F238E27FC236}">
                <a16:creationId xmlns:a16="http://schemas.microsoft.com/office/drawing/2014/main" id="{55310BAB-03A2-4C5A-B7C1-522E4CE2B7DB}"/>
              </a:ext>
            </a:extLst>
          </p:cNvPr>
          <p:cNvSpPr txBox="1"/>
          <p:nvPr/>
        </p:nvSpPr>
        <p:spPr>
          <a:xfrm>
            <a:off x="713604" y="421619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SAVI</a:t>
            </a:r>
          </a:p>
        </p:txBody>
      </p:sp>
      <p:sp>
        <p:nvSpPr>
          <p:cNvPr id="20" name="TextBox 47">
            <a:extLst>
              <a:ext uri="{FF2B5EF4-FFF2-40B4-BE49-F238E27FC236}">
                <a16:creationId xmlns:a16="http://schemas.microsoft.com/office/drawing/2014/main" id="{48FB5527-A213-46A6-B21F-7B5F0CE744A8}"/>
              </a:ext>
            </a:extLst>
          </p:cNvPr>
          <p:cNvSpPr txBox="1"/>
          <p:nvPr/>
        </p:nvSpPr>
        <p:spPr>
          <a:xfrm>
            <a:off x="713604" y="457872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TSAVI</a:t>
            </a:r>
          </a:p>
        </p:txBody>
      </p:sp>
      <p:sp>
        <p:nvSpPr>
          <p:cNvPr id="21" name="TextBox 49">
            <a:extLst>
              <a:ext uri="{FF2B5EF4-FFF2-40B4-BE49-F238E27FC236}">
                <a16:creationId xmlns:a16="http://schemas.microsoft.com/office/drawing/2014/main" id="{B3AD56F2-E333-4DF0-B928-9B823D52AF1B}"/>
              </a:ext>
            </a:extLst>
          </p:cNvPr>
          <p:cNvSpPr txBox="1"/>
          <p:nvPr/>
        </p:nvSpPr>
        <p:spPr>
          <a:xfrm>
            <a:off x="713604" y="494124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MSAVI2</a:t>
            </a:r>
          </a:p>
        </p:txBody>
      </p:sp>
      <p:sp>
        <p:nvSpPr>
          <p:cNvPr id="22" name="TextBox 51">
            <a:extLst>
              <a:ext uri="{FF2B5EF4-FFF2-40B4-BE49-F238E27FC236}">
                <a16:creationId xmlns:a16="http://schemas.microsoft.com/office/drawing/2014/main" id="{54809668-FEC5-48EB-8EEA-4A083E95F6A9}"/>
              </a:ext>
            </a:extLst>
          </p:cNvPr>
          <p:cNvSpPr txBox="1"/>
          <p:nvPr/>
        </p:nvSpPr>
        <p:spPr>
          <a:xfrm>
            <a:off x="713604" y="530376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GEMI</a:t>
            </a:r>
          </a:p>
        </p:txBody>
      </p:sp>
      <p:sp>
        <p:nvSpPr>
          <p:cNvPr id="23" name="TextBox 53">
            <a:extLst>
              <a:ext uri="{FF2B5EF4-FFF2-40B4-BE49-F238E27FC236}">
                <a16:creationId xmlns:a16="http://schemas.microsoft.com/office/drawing/2014/main" id="{BEE4B0F7-7D69-48A5-B90E-E3D3CEDF60AB}"/>
              </a:ext>
            </a:extLst>
          </p:cNvPr>
          <p:cNvSpPr txBox="1"/>
          <p:nvPr/>
        </p:nvSpPr>
        <p:spPr>
          <a:xfrm>
            <a:off x="713604" y="566628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IPVI</a:t>
            </a:r>
          </a:p>
        </p:txBody>
      </p:sp>
      <p:sp>
        <p:nvSpPr>
          <p:cNvPr id="24" name="TextBox 55">
            <a:extLst>
              <a:ext uri="{FF2B5EF4-FFF2-40B4-BE49-F238E27FC236}">
                <a16:creationId xmlns:a16="http://schemas.microsoft.com/office/drawing/2014/main" id="{AAA785D3-0CE7-401D-BFC4-6D0B84883501}"/>
              </a:ext>
            </a:extLst>
          </p:cNvPr>
          <p:cNvSpPr txBox="1"/>
          <p:nvPr/>
        </p:nvSpPr>
        <p:spPr>
          <a:xfrm>
            <a:off x="713604" y="602880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EVI</a:t>
            </a:r>
          </a:p>
        </p:txBody>
      </p:sp>
      <p:sp>
        <p:nvSpPr>
          <p:cNvPr id="25" name="TextBox 57">
            <a:extLst>
              <a:ext uri="{FF2B5EF4-FFF2-40B4-BE49-F238E27FC236}">
                <a16:creationId xmlns:a16="http://schemas.microsoft.com/office/drawing/2014/main" id="{B214350E-B0BE-4C94-A9C2-2E5F76A31E46}"/>
              </a:ext>
            </a:extLst>
          </p:cNvPr>
          <p:cNvSpPr txBox="1"/>
          <p:nvPr/>
        </p:nvSpPr>
        <p:spPr>
          <a:xfrm>
            <a:off x="713604" y="639441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LAI</a:t>
            </a:r>
          </a:p>
        </p:txBody>
      </p:sp>
      <p:sp>
        <p:nvSpPr>
          <p:cNvPr id="26" name="TextBox 59">
            <a:extLst>
              <a:ext uri="{FF2B5EF4-FFF2-40B4-BE49-F238E27FC236}">
                <a16:creationId xmlns:a16="http://schemas.microsoft.com/office/drawing/2014/main" id="{28A7B74F-10E0-462E-8987-B39DD3A722E8}"/>
              </a:ext>
            </a:extLst>
          </p:cNvPr>
          <p:cNvSpPr txBox="1"/>
          <p:nvPr/>
        </p:nvSpPr>
        <p:spPr>
          <a:xfrm>
            <a:off x="713604" y="676002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SR</a:t>
            </a:r>
          </a:p>
        </p:txBody>
      </p:sp>
      <p:sp>
        <p:nvSpPr>
          <p:cNvPr id="27" name="TextBox 61">
            <a:extLst>
              <a:ext uri="{FF2B5EF4-FFF2-40B4-BE49-F238E27FC236}">
                <a16:creationId xmlns:a16="http://schemas.microsoft.com/office/drawing/2014/main" id="{B0666013-A848-4CAC-8CFC-F1CB64F8F9E8}"/>
              </a:ext>
            </a:extLst>
          </p:cNvPr>
          <p:cNvSpPr txBox="1"/>
          <p:nvPr/>
        </p:nvSpPr>
        <p:spPr>
          <a:xfrm>
            <a:off x="713604" y="712563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DVI</a:t>
            </a:r>
          </a:p>
        </p:txBody>
      </p:sp>
      <p:cxnSp>
        <p:nvCxnSpPr>
          <p:cNvPr id="28" name="Straight Connector 64">
            <a:extLst>
              <a:ext uri="{FF2B5EF4-FFF2-40B4-BE49-F238E27FC236}">
                <a16:creationId xmlns:a16="http://schemas.microsoft.com/office/drawing/2014/main" id="{9476DBCE-2723-4FBA-829F-48ECECC918D7}"/>
              </a:ext>
            </a:extLst>
          </p:cNvPr>
          <p:cNvCxnSpPr>
            <a:cxnSpLocks/>
            <a:stCxn id="15" idx="1"/>
          </p:cNvCxnSpPr>
          <p:nvPr/>
        </p:nvCxnSpPr>
        <p:spPr>
          <a:xfrm flipH="1" flipV="1">
            <a:off x="565843" y="290461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66">
            <a:extLst>
              <a:ext uri="{FF2B5EF4-FFF2-40B4-BE49-F238E27FC236}">
                <a16:creationId xmlns:a16="http://schemas.microsoft.com/office/drawing/2014/main" id="{71A4F86C-343C-463E-A2D8-A128EF7429E3}"/>
              </a:ext>
            </a:extLst>
          </p:cNvPr>
          <p:cNvCxnSpPr>
            <a:cxnSpLocks/>
          </p:cNvCxnSpPr>
          <p:nvPr/>
        </p:nvCxnSpPr>
        <p:spPr>
          <a:xfrm flipH="1" flipV="1">
            <a:off x="565842" y="326324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67">
            <a:extLst>
              <a:ext uri="{FF2B5EF4-FFF2-40B4-BE49-F238E27FC236}">
                <a16:creationId xmlns:a16="http://schemas.microsoft.com/office/drawing/2014/main" id="{D1DE274E-94C3-4828-A48E-00100249F620}"/>
              </a:ext>
            </a:extLst>
          </p:cNvPr>
          <p:cNvCxnSpPr>
            <a:cxnSpLocks/>
          </p:cNvCxnSpPr>
          <p:nvPr/>
        </p:nvCxnSpPr>
        <p:spPr>
          <a:xfrm flipH="1" flipV="1">
            <a:off x="565841" y="362965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68">
            <a:extLst>
              <a:ext uri="{FF2B5EF4-FFF2-40B4-BE49-F238E27FC236}">
                <a16:creationId xmlns:a16="http://schemas.microsoft.com/office/drawing/2014/main" id="{955BA082-D440-4378-96AF-EED6F6DF974F}"/>
              </a:ext>
            </a:extLst>
          </p:cNvPr>
          <p:cNvCxnSpPr>
            <a:cxnSpLocks/>
          </p:cNvCxnSpPr>
          <p:nvPr/>
        </p:nvCxnSpPr>
        <p:spPr>
          <a:xfrm flipH="1" flipV="1">
            <a:off x="565840" y="40049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69">
            <a:extLst>
              <a:ext uri="{FF2B5EF4-FFF2-40B4-BE49-F238E27FC236}">
                <a16:creationId xmlns:a16="http://schemas.microsoft.com/office/drawing/2014/main" id="{5D3DC201-B919-4EB9-A624-2B4FE8D138C8}"/>
              </a:ext>
            </a:extLst>
          </p:cNvPr>
          <p:cNvCxnSpPr>
            <a:cxnSpLocks/>
          </p:cNvCxnSpPr>
          <p:nvPr/>
        </p:nvCxnSpPr>
        <p:spPr>
          <a:xfrm flipH="1" flipV="1">
            <a:off x="565839" y="4353524"/>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70">
            <a:extLst>
              <a:ext uri="{FF2B5EF4-FFF2-40B4-BE49-F238E27FC236}">
                <a16:creationId xmlns:a16="http://schemas.microsoft.com/office/drawing/2014/main" id="{CF1F917B-5505-4A65-872D-D1EEAC9BD75B}"/>
              </a:ext>
            </a:extLst>
          </p:cNvPr>
          <p:cNvCxnSpPr>
            <a:cxnSpLocks/>
          </p:cNvCxnSpPr>
          <p:nvPr/>
        </p:nvCxnSpPr>
        <p:spPr>
          <a:xfrm flipH="1" flipV="1">
            <a:off x="565839" y="4712811"/>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72">
            <a:extLst>
              <a:ext uri="{FF2B5EF4-FFF2-40B4-BE49-F238E27FC236}">
                <a16:creationId xmlns:a16="http://schemas.microsoft.com/office/drawing/2014/main" id="{6B383E2A-3029-4CFD-94DD-28C2A223E046}"/>
              </a:ext>
            </a:extLst>
          </p:cNvPr>
          <p:cNvCxnSpPr>
            <a:cxnSpLocks/>
          </p:cNvCxnSpPr>
          <p:nvPr/>
        </p:nvCxnSpPr>
        <p:spPr>
          <a:xfrm flipH="1" flipV="1">
            <a:off x="565838" y="508205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74">
            <a:extLst>
              <a:ext uri="{FF2B5EF4-FFF2-40B4-BE49-F238E27FC236}">
                <a16:creationId xmlns:a16="http://schemas.microsoft.com/office/drawing/2014/main" id="{9C14DF8E-B039-4125-B9B2-410294B6057C}"/>
              </a:ext>
            </a:extLst>
          </p:cNvPr>
          <p:cNvCxnSpPr>
            <a:cxnSpLocks/>
          </p:cNvCxnSpPr>
          <p:nvPr/>
        </p:nvCxnSpPr>
        <p:spPr>
          <a:xfrm flipH="1" flipV="1">
            <a:off x="565837" y="542062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75">
            <a:extLst>
              <a:ext uri="{FF2B5EF4-FFF2-40B4-BE49-F238E27FC236}">
                <a16:creationId xmlns:a16="http://schemas.microsoft.com/office/drawing/2014/main" id="{6202B64B-A6C0-4C33-BFED-9A67FD6A40B8}"/>
              </a:ext>
            </a:extLst>
          </p:cNvPr>
          <p:cNvCxnSpPr>
            <a:cxnSpLocks/>
          </p:cNvCxnSpPr>
          <p:nvPr/>
        </p:nvCxnSpPr>
        <p:spPr>
          <a:xfrm flipH="1" flipV="1">
            <a:off x="565836" y="5835525"/>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76">
            <a:extLst>
              <a:ext uri="{FF2B5EF4-FFF2-40B4-BE49-F238E27FC236}">
                <a16:creationId xmlns:a16="http://schemas.microsoft.com/office/drawing/2014/main" id="{7CD4F4EF-FA0C-4AA4-AFB0-6294964EFEF5}"/>
              </a:ext>
            </a:extLst>
          </p:cNvPr>
          <p:cNvCxnSpPr>
            <a:cxnSpLocks/>
          </p:cNvCxnSpPr>
          <p:nvPr/>
        </p:nvCxnSpPr>
        <p:spPr>
          <a:xfrm flipH="1" flipV="1">
            <a:off x="565836" y="618916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77">
            <a:extLst>
              <a:ext uri="{FF2B5EF4-FFF2-40B4-BE49-F238E27FC236}">
                <a16:creationId xmlns:a16="http://schemas.microsoft.com/office/drawing/2014/main" id="{84CC6DCA-9964-4F16-AF05-0216891E4AA6}"/>
              </a:ext>
            </a:extLst>
          </p:cNvPr>
          <p:cNvCxnSpPr>
            <a:cxnSpLocks/>
          </p:cNvCxnSpPr>
          <p:nvPr/>
        </p:nvCxnSpPr>
        <p:spPr>
          <a:xfrm flipH="1" flipV="1">
            <a:off x="565836" y="653242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78">
            <a:extLst>
              <a:ext uri="{FF2B5EF4-FFF2-40B4-BE49-F238E27FC236}">
                <a16:creationId xmlns:a16="http://schemas.microsoft.com/office/drawing/2014/main" id="{A1CBE519-1C8A-46A2-9A64-A881AF5FF366}"/>
              </a:ext>
            </a:extLst>
          </p:cNvPr>
          <p:cNvCxnSpPr>
            <a:cxnSpLocks/>
          </p:cNvCxnSpPr>
          <p:nvPr/>
        </p:nvCxnSpPr>
        <p:spPr>
          <a:xfrm flipH="1" flipV="1">
            <a:off x="565836" y="691420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79">
            <a:extLst>
              <a:ext uri="{FF2B5EF4-FFF2-40B4-BE49-F238E27FC236}">
                <a16:creationId xmlns:a16="http://schemas.microsoft.com/office/drawing/2014/main" id="{5E17F7B5-BE6D-425F-B83C-9755FDEAED61}"/>
              </a:ext>
            </a:extLst>
          </p:cNvPr>
          <p:cNvCxnSpPr>
            <a:cxnSpLocks/>
          </p:cNvCxnSpPr>
          <p:nvPr/>
        </p:nvCxnSpPr>
        <p:spPr>
          <a:xfrm flipH="1" flipV="1">
            <a:off x="565835" y="726626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81">
            <a:extLst>
              <a:ext uri="{FF2B5EF4-FFF2-40B4-BE49-F238E27FC236}">
                <a16:creationId xmlns:a16="http://schemas.microsoft.com/office/drawing/2014/main" id="{591171C9-AE32-4D46-9639-4AF172FFD3AF}"/>
              </a:ext>
            </a:extLst>
          </p:cNvPr>
          <p:cNvCxnSpPr>
            <a:cxnSpLocks/>
          </p:cNvCxnSpPr>
          <p:nvPr/>
        </p:nvCxnSpPr>
        <p:spPr>
          <a:xfrm>
            <a:off x="2032625" y="2443693"/>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83">
            <a:extLst>
              <a:ext uri="{FF2B5EF4-FFF2-40B4-BE49-F238E27FC236}">
                <a16:creationId xmlns:a16="http://schemas.microsoft.com/office/drawing/2014/main" id="{F338B28F-F54C-4130-BCF5-69B5019F295A}"/>
              </a:ext>
            </a:extLst>
          </p:cNvPr>
          <p:cNvSpPr txBox="1"/>
          <p:nvPr/>
        </p:nvSpPr>
        <p:spPr>
          <a:xfrm>
            <a:off x="2254526" y="276611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43" name="TextBox 85">
            <a:extLst>
              <a:ext uri="{FF2B5EF4-FFF2-40B4-BE49-F238E27FC236}">
                <a16:creationId xmlns:a16="http://schemas.microsoft.com/office/drawing/2014/main" id="{09468EA3-C26E-4BFD-B7FA-A5416FE97AD2}"/>
              </a:ext>
            </a:extLst>
          </p:cNvPr>
          <p:cNvSpPr txBox="1"/>
          <p:nvPr/>
        </p:nvSpPr>
        <p:spPr>
          <a:xfrm>
            <a:off x="4112188" y="274986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44" name="TextBox 87">
            <a:extLst>
              <a:ext uri="{FF2B5EF4-FFF2-40B4-BE49-F238E27FC236}">
                <a16:creationId xmlns:a16="http://schemas.microsoft.com/office/drawing/2014/main" id="{7426D303-054E-4DAD-A24F-A093ADA9F4B3}"/>
              </a:ext>
            </a:extLst>
          </p:cNvPr>
          <p:cNvSpPr txBox="1"/>
          <p:nvPr/>
        </p:nvSpPr>
        <p:spPr>
          <a:xfrm>
            <a:off x="4054450" y="3106893"/>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45" name="TextBox 89">
            <a:extLst>
              <a:ext uri="{FF2B5EF4-FFF2-40B4-BE49-F238E27FC236}">
                <a16:creationId xmlns:a16="http://schemas.microsoft.com/office/drawing/2014/main" id="{2F476290-E3D9-4D9B-ADFA-AFA2FDCB31D3}"/>
              </a:ext>
            </a:extLst>
          </p:cNvPr>
          <p:cNvSpPr txBox="1"/>
          <p:nvPr/>
        </p:nvSpPr>
        <p:spPr>
          <a:xfrm>
            <a:off x="7136698" y="2721619"/>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46" name="TextBox 91">
            <a:extLst>
              <a:ext uri="{FF2B5EF4-FFF2-40B4-BE49-F238E27FC236}">
                <a16:creationId xmlns:a16="http://schemas.microsoft.com/office/drawing/2014/main" id="{0298979F-7488-4EA9-B7CE-59BDCE7231D8}"/>
              </a:ext>
            </a:extLst>
          </p:cNvPr>
          <p:cNvSpPr txBox="1"/>
          <p:nvPr/>
        </p:nvSpPr>
        <p:spPr>
          <a:xfrm>
            <a:off x="2254526" y="421502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47" name="TextBox 93">
            <a:extLst>
              <a:ext uri="{FF2B5EF4-FFF2-40B4-BE49-F238E27FC236}">
                <a16:creationId xmlns:a16="http://schemas.microsoft.com/office/drawing/2014/main" id="{54B5CF8D-E325-4E0B-80E6-E72A68579B11}"/>
              </a:ext>
            </a:extLst>
          </p:cNvPr>
          <p:cNvSpPr txBox="1"/>
          <p:nvPr/>
        </p:nvSpPr>
        <p:spPr>
          <a:xfrm>
            <a:off x="10360301" y="282365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48" name="Straight Connector 95">
            <a:extLst>
              <a:ext uri="{FF2B5EF4-FFF2-40B4-BE49-F238E27FC236}">
                <a16:creationId xmlns:a16="http://schemas.microsoft.com/office/drawing/2014/main" id="{7D79AC76-786E-40CD-AE28-4DA25BBA9670}"/>
              </a:ext>
            </a:extLst>
          </p:cNvPr>
          <p:cNvCxnSpPr>
            <a:cxnSpLocks/>
          </p:cNvCxnSpPr>
          <p:nvPr/>
        </p:nvCxnSpPr>
        <p:spPr>
          <a:xfrm flipH="1" flipV="1">
            <a:off x="2008552" y="290688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96">
            <a:extLst>
              <a:ext uri="{FF2B5EF4-FFF2-40B4-BE49-F238E27FC236}">
                <a16:creationId xmlns:a16="http://schemas.microsoft.com/office/drawing/2014/main" id="{CA4E6D9E-EFB8-4A48-9079-342B4B3E3D6A}"/>
              </a:ext>
            </a:extLst>
          </p:cNvPr>
          <p:cNvCxnSpPr>
            <a:cxnSpLocks/>
          </p:cNvCxnSpPr>
          <p:nvPr/>
        </p:nvCxnSpPr>
        <p:spPr>
          <a:xfrm flipH="1" flipV="1">
            <a:off x="2008551" y="326551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97">
            <a:extLst>
              <a:ext uri="{FF2B5EF4-FFF2-40B4-BE49-F238E27FC236}">
                <a16:creationId xmlns:a16="http://schemas.microsoft.com/office/drawing/2014/main" id="{1410B861-629B-4728-9DC0-A5429528880A}"/>
              </a:ext>
            </a:extLst>
          </p:cNvPr>
          <p:cNvCxnSpPr>
            <a:cxnSpLocks/>
          </p:cNvCxnSpPr>
          <p:nvPr/>
        </p:nvCxnSpPr>
        <p:spPr>
          <a:xfrm flipH="1" flipV="1">
            <a:off x="2008550" y="363192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98">
            <a:extLst>
              <a:ext uri="{FF2B5EF4-FFF2-40B4-BE49-F238E27FC236}">
                <a16:creationId xmlns:a16="http://schemas.microsoft.com/office/drawing/2014/main" id="{234E3F35-10AC-4896-86C4-F54EC8E4E7DA}"/>
              </a:ext>
            </a:extLst>
          </p:cNvPr>
          <p:cNvCxnSpPr>
            <a:cxnSpLocks/>
          </p:cNvCxnSpPr>
          <p:nvPr/>
        </p:nvCxnSpPr>
        <p:spPr>
          <a:xfrm flipH="1" flipV="1">
            <a:off x="2008549" y="400723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99">
            <a:extLst>
              <a:ext uri="{FF2B5EF4-FFF2-40B4-BE49-F238E27FC236}">
                <a16:creationId xmlns:a16="http://schemas.microsoft.com/office/drawing/2014/main" id="{1ABAF4DD-ABF6-40B7-8A7F-CF06E0B3D09E}"/>
              </a:ext>
            </a:extLst>
          </p:cNvPr>
          <p:cNvCxnSpPr>
            <a:cxnSpLocks/>
          </p:cNvCxnSpPr>
          <p:nvPr/>
        </p:nvCxnSpPr>
        <p:spPr>
          <a:xfrm flipH="1" flipV="1">
            <a:off x="2008548" y="435579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100">
            <a:extLst>
              <a:ext uri="{FF2B5EF4-FFF2-40B4-BE49-F238E27FC236}">
                <a16:creationId xmlns:a16="http://schemas.microsoft.com/office/drawing/2014/main" id="{8C688E89-D421-4E52-866D-D068C22BC06B}"/>
              </a:ext>
            </a:extLst>
          </p:cNvPr>
          <p:cNvCxnSpPr>
            <a:cxnSpLocks/>
          </p:cNvCxnSpPr>
          <p:nvPr/>
        </p:nvCxnSpPr>
        <p:spPr>
          <a:xfrm flipH="1" flipV="1">
            <a:off x="2008548" y="4715084"/>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102">
            <a:extLst>
              <a:ext uri="{FF2B5EF4-FFF2-40B4-BE49-F238E27FC236}">
                <a16:creationId xmlns:a16="http://schemas.microsoft.com/office/drawing/2014/main" id="{8CC77054-10FE-4C36-85B9-1BC69BAE7CE4}"/>
              </a:ext>
            </a:extLst>
          </p:cNvPr>
          <p:cNvSpPr txBox="1"/>
          <p:nvPr/>
        </p:nvSpPr>
        <p:spPr>
          <a:xfrm>
            <a:off x="6000121" y="274437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RI</a:t>
            </a:r>
          </a:p>
        </p:txBody>
      </p:sp>
      <p:sp>
        <p:nvSpPr>
          <p:cNvPr id="55" name="TextBox 104">
            <a:extLst>
              <a:ext uri="{FF2B5EF4-FFF2-40B4-BE49-F238E27FC236}">
                <a16:creationId xmlns:a16="http://schemas.microsoft.com/office/drawing/2014/main" id="{0B8BDC51-8E18-40BB-8B17-028A3EAC9F85}"/>
              </a:ext>
            </a:extLst>
          </p:cNvPr>
          <p:cNvSpPr txBox="1"/>
          <p:nvPr/>
        </p:nvSpPr>
        <p:spPr>
          <a:xfrm>
            <a:off x="6000121" y="310689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CI</a:t>
            </a:r>
          </a:p>
        </p:txBody>
      </p:sp>
      <p:sp>
        <p:nvSpPr>
          <p:cNvPr id="56" name="TextBox 106">
            <a:extLst>
              <a:ext uri="{FF2B5EF4-FFF2-40B4-BE49-F238E27FC236}">
                <a16:creationId xmlns:a16="http://schemas.microsoft.com/office/drawing/2014/main" id="{B3D941C7-A583-4E21-A203-0FD92DEA852A}"/>
              </a:ext>
            </a:extLst>
          </p:cNvPr>
          <p:cNvSpPr txBox="1"/>
          <p:nvPr/>
        </p:nvSpPr>
        <p:spPr>
          <a:xfrm>
            <a:off x="6000121" y="346941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a:t>
            </a:r>
          </a:p>
        </p:txBody>
      </p:sp>
      <p:sp>
        <p:nvSpPr>
          <p:cNvPr id="57" name="TextBox 108">
            <a:extLst>
              <a:ext uri="{FF2B5EF4-FFF2-40B4-BE49-F238E27FC236}">
                <a16:creationId xmlns:a16="http://schemas.microsoft.com/office/drawing/2014/main" id="{445338AF-8328-4D56-885E-255D2C85A85B}"/>
              </a:ext>
            </a:extLst>
          </p:cNvPr>
          <p:cNvSpPr txBox="1"/>
          <p:nvPr/>
        </p:nvSpPr>
        <p:spPr>
          <a:xfrm>
            <a:off x="6000121" y="383193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BI2</a:t>
            </a:r>
          </a:p>
        </p:txBody>
      </p:sp>
      <p:cxnSp>
        <p:nvCxnSpPr>
          <p:cNvPr id="58" name="Straight Connector 110">
            <a:extLst>
              <a:ext uri="{FF2B5EF4-FFF2-40B4-BE49-F238E27FC236}">
                <a16:creationId xmlns:a16="http://schemas.microsoft.com/office/drawing/2014/main" id="{D01BBE5D-E056-499C-87BC-03E3FF987710}"/>
              </a:ext>
            </a:extLst>
          </p:cNvPr>
          <p:cNvCxnSpPr/>
          <p:nvPr/>
        </p:nvCxnSpPr>
        <p:spPr>
          <a:xfrm>
            <a:off x="5734054" y="2421953"/>
            <a:ext cx="0" cy="1561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111">
            <a:extLst>
              <a:ext uri="{FF2B5EF4-FFF2-40B4-BE49-F238E27FC236}">
                <a16:creationId xmlns:a16="http://schemas.microsoft.com/office/drawing/2014/main" id="{00ECA75E-2757-4812-B664-1CC4B4846E44}"/>
              </a:ext>
            </a:extLst>
          </p:cNvPr>
          <p:cNvCxnSpPr>
            <a:cxnSpLocks/>
          </p:cNvCxnSpPr>
          <p:nvPr/>
        </p:nvCxnSpPr>
        <p:spPr>
          <a:xfrm flipH="1" flipV="1">
            <a:off x="5767799" y="286011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112">
            <a:extLst>
              <a:ext uri="{FF2B5EF4-FFF2-40B4-BE49-F238E27FC236}">
                <a16:creationId xmlns:a16="http://schemas.microsoft.com/office/drawing/2014/main" id="{3D52A604-B8D1-4FCF-ACAC-3423FF038900}"/>
              </a:ext>
            </a:extLst>
          </p:cNvPr>
          <p:cNvCxnSpPr>
            <a:cxnSpLocks/>
          </p:cNvCxnSpPr>
          <p:nvPr/>
        </p:nvCxnSpPr>
        <p:spPr>
          <a:xfrm flipH="1" flipV="1">
            <a:off x="5767798" y="321875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113">
            <a:extLst>
              <a:ext uri="{FF2B5EF4-FFF2-40B4-BE49-F238E27FC236}">
                <a16:creationId xmlns:a16="http://schemas.microsoft.com/office/drawing/2014/main" id="{B266BE02-06ED-4D2A-8BED-50B74D864881}"/>
              </a:ext>
            </a:extLst>
          </p:cNvPr>
          <p:cNvCxnSpPr>
            <a:cxnSpLocks/>
          </p:cNvCxnSpPr>
          <p:nvPr/>
        </p:nvCxnSpPr>
        <p:spPr>
          <a:xfrm flipH="1" flipV="1">
            <a:off x="5767797" y="3585162"/>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114">
            <a:extLst>
              <a:ext uri="{FF2B5EF4-FFF2-40B4-BE49-F238E27FC236}">
                <a16:creationId xmlns:a16="http://schemas.microsoft.com/office/drawing/2014/main" id="{F5616CD5-2415-42FB-A287-BB1CA4197F13}"/>
              </a:ext>
            </a:extLst>
          </p:cNvPr>
          <p:cNvCxnSpPr>
            <a:cxnSpLocks/>
          </p:cNvCxnSpPr>
          <p:nvPr/>
        </p:nvCxnSpPr>
        <p:spPr>
          <a:xfrm flipH="1" flipV="1">
            <a:off x="5767796" y="3960466"/>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Flowchart: Merge 121">
            <a:extLst>
              <a:ext uri="{FF2B5EF4-FFF2-40B4-BE49-F238E27FC236}">
                <a16:creationId xmlns:a16="http://schemas.microsoft.com/office/drawing/2014/main" id="{B138E3CC-23C6-49D5-A0DC-DED90180F6D1}"/>
              </a:ext>
            </a:extLst>
          </p:cNvPr>
          <p:cNvSpPr/>
          <p:nvPr/>
        </p:nvSpPr>
        <p:spPr>
          <a:xfrm>
            <a:off x="8398137" y="504138"/>
            <a:ext cx="119269" cy="113923"/>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4" name="Flowchart: Merge 123">
            <a:extLst>
              <a:ext uri="{FF2B5EF4-FFF2-40B4-BE49-F238E27FC236}">
                <a16:creationId xmlns:a16="http://schemas.microsoft.com/office/drawing/2014/main" id="{186DDF4A-A667-44BF-A2B3-E383CEA574F7}"/>
              </a:ext>
            </a:extLst>
          </p:cNvPr>
          <p:cNvSpPr/>
          <p:nvPr/>
        </p:nvSpPr>
        <p:spPr>
          <a:xfrm flipV="1">
            <a:off x="8398137" y="325354"/>
            <a:ext cx="119269" cy="124452"/>
          </a:xfrm>
          <a:prstGeom prst="flowChartMer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5" name="CuadroTexto 64">
            <a:extLst>
              <a:ext uri="{FF2B5EF4-FFF2-40B4-BE49-F238E27FC236}">
                <a16:creationId xmlns:a16="http://schemas.microsoft.com/office/drawing/2014/main" id="{CBE92410-7898-447B-BF5D-3AA12087FA61}"/>
              </a:ext>
            </a:extLst>
          </p:cNvPr>
          <p:cNvSpPr txBox="1"/>
          <p:nvPr/>
        </p:nvSpPr>
        <p:spPr>
          <a:xfrm>
            <a:off x="5734055" y="5703299"/>
            <a:ext cx="5996877" cy="830997"/>
          </a:xfrm>
          <a:prstGeom prst="rect">
            <a:avLst/>
          </a:prstGeom>
          <a:noFill/>
        </p:spPr>
        <p:txBody>
          <a:bodyPr wrap="square" rtlCol="0">
            <a:spAutoFit/>
          </a:bodyPr>
          <a:lstStyle/>
          <a:p>
            <a:r>
              <a:rPr lang="es-CL" sz="1600" dirty="0"/>
              <a:t>En todos los índices se debe incluir el histórico (evolución) e incluir gráficos (para comparar el valor de temporadas anteriores con la presente temporada  (esto puede ir en una pestaña “ ver histórico”).</a:t>
            </a:r>
          </a:p>
        </p:txBody>
      </p:sp>
      <p:sp>
        <p:nvSpPr>
          <p:cNvPr id="66" name="TextBox 30">
            <a:extLst>
              <a:ext uri="{FF2B5EF4-FFF2-40B4-BE49-F238E27FC236}">
                <a16:creationId xmlns:a16="http://schemas.microsoft.com/office/drawing/2014/main" id="{75140B38-36E9-4C3B-9592-FB130475C2A7}"/>
              </a:ext>
            </a:extLst>
          </p:cNvPr>
          <p:cNvSpPr txBox="1"/>
          <p:nvPr/>
        </p:nvSpPr>
        <p:spPr>
          <a:xfrm>
            <a:off x="7109453" y="2124670"/>
            <a:ext cx="1085733"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err="1"/>
              <a:t>Indices</a:t>
            </a:r>
            <a:r>
              <a:rPr lang="es-419" sz="1400" dirty="0"/>
              <a:t> CC</a:t>
            </a:r>
            <a:endParaRPr lang="es-HN" sz="1400" dirty="0"/>
          </a:p>
        </p:txBody>
      </p:sp>
      <p:sp>
        <p:nvSpPr>
          <p:cNvPr id="67" name="TextBox 30">
            <a:extLst>
              <a:ext uri="{FF2B5EF4-FFF2-40B4-BE49-F238E27FC236}">
                <a16:creationId xmlns:a16="http://schemas.microsoft.com/office/drawing/2014/main" id="{DED3AD0B-CAE8-4C0C-8628-7D5679CC5ABE}"/>
              </a:ext>
            </a:extLst>
          </p:cNvPr>
          <p:cNvSpPr txBox="1"/>
          <p:nvPr/>
        </p:nvSpPr>
        <p:spPr>
          <a:xfrm>
            <a:off x="3802262" y="2113401"/>
            <a:ext cx="1792287"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p>
          <a:p>
            <a:r>
              <a:rPr lang="es-419" sz="1400" dirty="0"/>
              <a:t>(agua-suelo)</a:t>
            </a:r>
            <a:endParaRPr lang="es-HN" sz="1400" dirty="0"/>
          </a:p>
        </p:txBody>
      </p:sp>
      <p:cxnSp>
        <p:nvCxnSpPr>
          <p:cNvPr id="69" name="Straight Connector 14">
            <a:extLst>
              <a:ext uri="{FF2B5EF4-FFF2-40B4-BE49-F238E27FC236}">
                <a16:creationId xmlns:a16="http://schemas.microsoft.com/office/drawing/2014/main" id="{BE6C694E-7CD3-4CA5-A73A-22BDC7EC4830}"/>
              </a:ext>
            </a:extLst>
          </p:cNvPr>
          <p:cNvCxnSpPr>
            <a:cxnSpLocks/>
          </p:cNvCxnSpPr>
          <p:nvPr/>
        </p:nvCxnSpPr>
        <p:spPr>
          <a:xfrm flipH="1">
            <a:off x="5310087" y="1952249"/>
            <a:ext cx="0" cy="197708"/>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30">
            <a:extLst>
              <a:ext uri="{FF2B5EF4-FFF2-40B4-BE49-F238E27FC236}">
                <a16:creationId xmlns:a16="http://schemas.microsoft.com/office/drawing/2014/main" id="{19C21FBA-1686-48B7-8D54-D4F644634A5F}"/>
              </a:ext>
            </a:extLst>
          </p:cNvPr>
          <p:cNvSpPr txBox="1"/>
          <p:nvPr/>
        </p:nvSpPr>
        <p:spPr>
          <a:xfrm>
            <a:off x="8195197" y="2124670"/>
            <a:ext cx="1704824"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err="1"/>
              <a:t>Indices</a:t>
            </a:r>
            <a:r>
              <a:rPr lang="es-419" sz="1400" dirty="0"/>
              <a:t> Pantanos y humedales</a:t>
            </a:r>
            <a:endParaRPr lang="es-HN" sz="1400" dirty="0"/>
          </a:p>
        </p:txBody>
      </p:sp>
      <p:sp>
        <p:nvSpPr>
          <p:cNvPr id="71" name="TextBox 89">
            <a:extLst>
              <a:ext uri="{FF2B5EF4-FFF2-40B4-BE49-F238E27FC236}">
                <a16:creationId xmlns:a16="http://schemas.microsoft.com/office/drawing/2014/main" id="{DE0E8222-865B-43D7-97F7-529144014C15}"/>
              </a:ext>
            </a:extLst>
          </p:cNvPr>
          <p:cNvSpPr txBox="1"/>
          <p:nvPr/>
        </p:nvSpPr>
        <p:spPr>
          <a:xfrm>
            <a:off x="8273275" y="273619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75" name="TextBox 30">
            <a:extLst>
              <a:ext uri="{FF2B5EF4-FFF2-40B4-BE49-F238E27FC236}">
                <a16:creationId xmlns:a16="http://schemas.microsoft.com/office/drawing/2014/main" id="{B61E6F69-D75C-42EB-BE47-C667E06FE632}"/>
              </a:ext>
            </a:extLst>
          </p:cNvPr>
          <p:cNvSpPr txBox="1"/>
          <p:nvPr/>
        </p:nvSpPr>
        <p:spPr>
          <a:xfrm>
            <a:off x="9999034" y="2124670"/>
            <a:ext cx="1704824"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err="1"/>
              <a:t>Indices</a:t>
            </a:r>
            <a:r>
              <a:rPr lang="es-419" sz="1400" dirty="0"/>
              <a:t> de labranza</a:t>
            </a:r>
            <a:endParaRPr lang="es-HN" sz="1400" dirty="0"/>
          </a:p>
        </p:txBody>
      </p:sp>
    </p:spTree>
    <p:extLst>
      <p:ext uri="{BB962C8B-B14F-4D97-AF65-F5344CB8AC3E}">
        <p14:creationId xmlns:p14="http://schemas.microsoft.com/office/powerpoint/2010/main" val="180206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291065" y="1798364"/>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271714" y="2431617"/>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167858" y="2233910"/>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271714" y="2739393"/>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FFCDECA-C04B-4C1A-B418-915EF11ECC93}"/>
              </a:ext>
            </a:extLst>
          </p:cNvPr>
          <p:cNvSpPr txBox="1"/>
          <p:nvPr/>
        </p:nvSpPr>
        <p:spPr>
          <a:xfrm>
            <a:off x="493615" y="3061811"/>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a:t>
            </a:r>
          </a:p>
        </p:txBody>
      </p:sp>
      <p:sp>
        <p:nvSpPr>
          <p:cNvPr id="88" name="TextBox 87">
            <a:extLst>
              <a:ext uri="{FF2B5EF4-FFF2-40B4-BE49-F238E27FC236}">
                <a16:creationId xmlns:a16="http://schemas.microsoft.com/office/drawing/2014/main" id="{F81121C0-F22E-4A37-B1AF-9CADFD72C1F3}"/>
              </a:ext>
            </a:extLst>
          </p:cNvPr>
          <p:cNvSpPr txBox="1"/>
          <p:nvPr/>
        </p:nvSpPr>
        <p:spPr>
          <a:xfrm>
            <a:off x="489926" y="3390961"/>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TVDI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493615" y="4149374"/>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TVMDI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493615" y="451072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493615" y="4870012"/>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247641" y="320258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247640" y="356121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247639" y="392762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247638" y="430293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247637" y="4651497"/>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247637" y="5010784"/>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BBAAE930-5227-447F-8226-C3017543ACEE}"/>
              </a:ext>
            </a:extLst>
          </p:cNvPr>
          <p:cNvSpPr txBox="1"/>
          <p:nvPr/>
        </p:nvSpPr>
        <p:spPr>
          <a:xfrm>
            <a:off x="2632864" y="599820"/>
            <a:ext cx="5796870" cy="2677656"/>
          </a:xfrm>
          <a:prstGeom prst="rect">
            <a:avLst/>
          </a:prstGeom>
          <a:noFill/>
        </p:spPr>
        <p:txBody>
          <a:bodyPr wrap="square" rtlCol="0">
            <a:spAutoFit/>
          </a:bodyPr>
          <a:lstStyle/>
          <a:p>
            <a:r>
              <a:rPr lang="es-CL" sz="1400" b="1" dirty="0"/>
              <a:t>NDWI: Indice Diferencial Normalizado de Agua (esta ecuación es igual al NDMI: </a:t>
            </a:r>
            <a:r>
              <a:rPr lang="es-CL" sz="1400" b="1" dirty="0" err="1"/>
              <a:t>Normalized</a:t>
            </a:r>
            <a:r>
              <a:rPr lang="es-CL" sz="1400" b="1" dirty="0"/>
              <a:t> </a:t>
            </a:r>
            <a:r>
              <a:rPr lang="es-CL" sz="1400" b="1" dirty="0" err="1"/>
              <a:t>Difference</a:t>
            </a:r>
            <a:r>
              <a:rPr lang="es-CL" sz="1400" b="1" dirty="0"/>
              <a:t> </a:t>
            </a:r>
            <a:r>
              <a:rPr lang="es-CL" sz="1400" b="1" dirty="0" err="1"/>
              <a:t>Moisture</a:t>
            </a:r>
            <a:r>
              <a:rPr lang="es-CL" sz="1400" b="1" dirty="0"/>
              <a:t> </a:t>
            </a:r>
            <a:r>
              <a:rPr lang="es-CL" sz="1400" b="1" dirty="0" err="1"/>
              <a:t>Index</a:t>
            </a:r>
            <a:r>
              <a:rPr lang="es-CL" sz="1400" b="1" dirty="0"/>
              <a:t>)</a:t>
            </a:r>
          </a:p>
          <a:p>
            <a:r>
              <a:rPr lang="es-CL" sz="1400" dirty="0"/>
              <a:t>Se utiliza el infrarrojo cercano de onda corta (SWIR) que muestra una alta absorción de luz debido al agua para monitorear los cambio en el contenido de agua líquida en la vegetación.</a:t>
            </a:r>
          </a:p>
          <a:p>
            <a:r>
              <a:rPr lang="es-CL" sz="1400" dirty="0"/>
              <a:t>Objetivo: </a:t>
            </a:r>
          </a:p>
          <a:p>
            <a:r>
              <a:rPr lang="es-CL" sz="1400" dirty="0"/>
              <a:t>i)Detección temprana de estrés hídrico (sequía) y </a:t>
            </a:r>
            <a:r>
              <a:rPr lang="es-CL" sz="1400" dirty="0" err="1"/>
              <a:t>ii</a:t>
            </a:r>
            <a:r>
              <a:rPr lang="es-CL" sz="1400" dirty="0"/>
              <a:t>) </a:t>
            </a:r>
            <a:r>
              <a:rPr lang="es-CL" sz="1400" dirty="0">
                <a:solidFill>
                  <a:srgbClr val="212A33"/>
                </a:solidFill>
                <a:latin typeface="Open Sans" panose="020B0606030504020204" pitchFamily="34" charset="0"/>
              </a:rPr>
              <a:t>P</a:t>
            </a:r>
            <a:r>
              <a:rPr lang="es-CL" sz="1400" b="0" i="0" dirty="0">
                <a:solidFill>
                  <a:srgbClr val="212A33"/>
                </a:solidFill>
                <a:effectLst/>
                <a:latin typeface="Open Sans" panose="020B0606030504020204" pitchFamily="34" charset="0"/>
              </a:rPr>
              <a:t>roporciona información tanto sobre la distribución espacial del estrés hídrico en la vegetación como sobre su evolución temporal durante largos períodos de tiempo.</a:t>
            </a:r>
          </a:p>
          <a:p>
            <a:endParaRPr lang="es-CL" sz="1400" dirty="0">
              <a:solidFill>
                <a:srgbClr val="212A33"/>
              </a:solidFill>
              <a:latin typeface="Open Sans" panose="020B0606030504020204" pitchFamily="34" charset="0"/>
            </a:endParaRPr>
          </a:p>
          <a:p>
            <a:r>
              <a:rPr lang="es-CL" sz="1400" b="0" i="0" dirty="0">
                <a:solidFill>
                  <a:srgbClr val="212A33"/>
                </a:solidFill>
                <a:effectLst/>
                <a:latin typeface="Open Sans" panose="020B0606030504020204" pitchFamily="34" charset="0"/>
              </a:rPr>
              <a:t>Propuesto por Gao (1996)</a:t>
            </a:r>
          </a:p>
        </p:txBody>
      </p:sp>
      <p:pic>
        <p:nvPicPr>
          <p:cNvPr id="4" name="Imagen 3">
            <a:extLst>
              <a:ext uri="{FF2B5EF4-FFF2-40B4-BE49-F238E27FC236}">
                <a16:creationId xmlns:a16="http://schemas.microsoft.com/office/drawing/2014/main" id="{1ACA45CD-DC2C-428A-A543-D869EB0BFED1}"/>
              </a:ext>
            </a:extLst>
          </p:cNvPr>
          <p:cNvPicPr>
            <a:picLocks noChangeAspect="1"/>
          </p:cNvPicPr>
          <p:nvPr/>
        </p:nvPicPr>
        <p:blipFill>
          <a:blip r:embed="rId2"/>
          <a:stretch>
            <a:fillRect/>
          </a:stretch>
        </p:blipFill>
        <p:spPr>
          <a:xfrm>
            <a:off x="9022979" y="333073"/>
            <a:ext cx="2466975" cy="866775"/>
          </a:xfrm>
          <a:prstGeom prst="rect">
            <a:avLst/>
          </a:prstGeom>
        </p:spPr>
      </p:pic>
      <p:sp>
        <p:nvSpPr>
          <p:cNvPr id="28" name="CuadroTexto 27">
            <a:extLst>
              <a:ext uri="{FF2B5EF4-FFF2-40B4-BE49-F238E27FC236}">
                <a16:creationId xmlns:a16="http://schemas.microsoft.com/office/drawing/2014/main" id="{5E832F7C-8DEF-47C4-8E37-A53413133030}"/>
              </a:ext>
            </a:extLst>
          </p:cNvPr>
          <p:cNvSpPr txBox="1"/>
          <p:nvPr/>
        </p:nvSpPr>
        <p:spPr>
          <a:xfrm>
            <a:off x="2860499" y="273976"/>
            <a:ext cx="6166624" cy="369332"/>
          </a:xfrm>
          <a:prstGeom prst="rect">
            <a:avLst/>
          </a:prstGeom>
          <a:noFill/>
        </p:spPr>
        <p:txBody>
          <a:bodyPr wrap="square">
            <a:spAutoFit/>
          </a:bodyPr>
          <a:lstStyle/>
          <a:p>
            <a:r>
              <a:rPr lang="es-CL" dirty="0"/>
              <a:t>INDICES DE HUMEDAD (Agua-Planta)</a:t>
            </a:r>
            <a:endParaRPr lang="en-US" dirty="0"/>
          </a:p>
        </p:txBody>
      </p:sp>
      <p:sp>
        <p:nvSpPr>
          <p:cNvPr id="12" name="CuadroTexto 11">
            <a:extLst>
              <a:ext uri="{FF2B5EF4-FFF2-40B4-BE49-F238E27FC236}">
                <a16:creationId xmlns:a16="http://schemas.microsoft.com/office/drawing/2014/main" id="{6438B991-944F-4800-A669-EA8403166703}"/>
              </a:ext>
            </a:extLst>
          </p:cNvPr>
          <p:cNvSpPr txBox="1"/>
          <p:nvPr/>
        </p:nvSpPr>
        <p:spPr>
          <a:xfrm>
            <a:off x="9091036" y="1230526"/>
            <a:ext cx="2466975" cy="1938992"/>
          </a:xfrm>
          <a:prstGeom prst="rect">
            <a:avLst/>
          </a:prstGeom>
          <a:noFill/>
        </p:spPr>
        <p:txBody>
          <a:bodyPr wrap="square" rtlCol="0">
            <a:spAutoFit/>
          </a:bodyPr>
          <a:lstStyle/>
          <a:p>
            <a:r>
              <a:rPr lang="es-CL" sz="1200" dirty="0"/>
              <a:t>-1-0: no vegetación/ agua</a:t>
            </a:r>
          </a:p>
          <a:p>
            <a:r>
              <a:rPr lang="es-CL" sz="1200" dirty="0"/>
              <a:t>0-0.99: vegetación</a:t>
            </a:r>
          </a:p>
          <a:p>
            <a:r>
              <a:rPr lang="es-CL" sz="1200" dirty="0"/>
              <a:t>+1: agua</a:t>
            </a:r>
          </a:p>
          <a:p>
            <a:r>
              <a:rPr lang="en-US" sz="1200" dirty="0"/>
              <a:t>A </a:t>
            </a:r>
            <a:r>
              <a:rPr lang="en-US" sz="1200" dirty="0" err="1"/>
              <a:t>medida</a:t>
            </a:r>
            <a:r>
              <a:rPr lang="en-US" sz="1200" dirty="0"/>
              <a:t> que se </a:t>
            </a:r>
            <a:r>
              <a:rPr lang="en-US" sz="1200" dirty="0" err="1"/>
              <a:t>acerca</a:t>
            </a:r>
            <a:r>
              <a:rPr lang="en-US" sz="1200" dirty="0"/>
              <a:t> a 1 la </a:t>
            </a:r>
            <a:r>
              <a:rPr lang="en-US" sz="1200" dirty="0" err="1"/>
              <a:t>vegetación</a:t>
            </a:r>
            <a:r>
              <a:rPr lang="en-US" sz="1200" dirty="0"/>
              <a:t> </a:t>
            </a:r>
            <a:r>
              <a:rPr lang="en-US" sz="1200" dirty="0" err="1"/>
              <a:t>está</a:t>
            </a:r>
            <a:r>
              <a:rPr lang="en-US" sz="1200" dirty="0"/>
              <a:t> </a:t>
            </a:r>
            <a:r>
              <a:rPr lang="en-US" sz="1200" dirty="0" err="1"/>
              <a:t>más</a:t>
            </a:r>
            <a:r>
              <a:rPr lang="en-US" sz="1200" dirty="0"/>
              <a:t> </a:t>
            </a:r>
            <a:r>
              <a:rPr lang="en-US" sz="1200" dirty="0" err="1"/>
              <a:t>hidratada</a:t>
            </a:r>
            <a:r>
              <a:rPr lang="en-US" sz="1200" dirty="0"/>
              <a:t>.</a:t>
            </a:r>
          </a:p>
          <a:p>
            <a:r>
              <a:rPr lang="en-US" sz="1200" dirty="0"/>
              <a:t>Los </a:t>
            </a:r>
            <a:r>
              <a:rPr lang="en-US" sz="1200" dirty="0" err="1"/>
              <a:t>valores</a:t>
            </a:r>
            <a:r>
              <a:rPr lang="en-US" sz="1200" dirty="0"/>
              <a:t> </a:t>
            </a:r>
            <a:r>
              <a:rPr lang="en-US" sz="1200" dirty="0" err="1"/>
              <a:t>dependen</a:t>
            </a:r>
            <a:r>
              <a:rPr lang="en-US" sz="1200" dirty="0"/>
              <a:t> de la </a:t>
            </a:r>
            <a:r>
              <a:rPr lang="en-US" sz="1200" dirty="0" err="1"/>
              <a:t>cantidad</a:t>
            </a:r>
            <a:r>
              <a:rPr lang="en-US" sz="1200" dirty="0"/>
              <a:t> de </a:t>
            </a:r>
            <a:r>
              <a:rPr lang="en-US" sz="1200" dirty="0" err="1"/>
              <a:t>madera</a:t>
            </a:r>
            <a:r>
              <a:rPr lang="en-US" sz="1200" dirty="0"/>
              <a:t> dura, el </a:t>
            </a:r>
            <a:r>
              <a:rPr lang="en-US" sz="1200" dirty="0" err="1"/>
              <a:t>tipo</a:t>
            </a:r>
            <a:r>
              <a:rPr lang="en-US" sz="1200" dirty="0"/>
              <a:t> de </a:t>
            </a:r>
            <a:r>
              <a:rPr lang="en-US" sz="1200" dirty="0" err="1"/>
              <a:t>vegetación</a:t>
            </a:r>
            <a:r>
              <a:rPr lang="en-US" sz="1200" dirty="0"/>
              <a:t> y </a:t>
            </a:r>
            <a:r>
              <a:rPr lang="en-US" sz="1200" dirty="0" err="1"/>
              <a:t>cobertura</a:t>
            </a:r>
            <a:r>
              <a:rPr lang="en-US" sz="1200" dirty="0"/>
              <a:t>. Durante un </a:t>
            </a:r>
            <a:r>
              <a:rPr lang="en-US" sz="1200" dirty="0" err="1"/>
              <a:t>período</a:t>
            </a:r>
            <a:r>
              <a:rPr lang="en-US" sz="1200" dirty="0"/>
              <a:t> de </a:t>
            </a:r>
            <a:r>
              <a:rPr lang="en-US" sz="1200" dirty="0" err="1"/>
              <a:t>estres</a:t>
            </a:r>
            <a:r>
              <a:rPr lang="en-US" sz="1200" dirty="0"/>
              <a:t> </a:t>
            </a:r>
            <a:r>
              <a:rPr lang="en-US" sz="1200" dirty="0" err="1"/>
              <a:t>hídrico</a:t>
            </a:r>
            <a:r>
              <a:rPr lang="en-US" sz="1200" dirty="0"/>
              <a:t> el valor del NDWI </a:t>
            </a:r>
            <a:r>
              <a:rPr lang="en-US" sz="1200" dirty="0" err="1"/>
              <a:t>disminuirá</a:t>
            </a:r>
            <a:endParaRPr lang="en-US" sz="1200" dirty="0"/>
          </a:p>
        </p:txBody>
      </p:sp>
      <p:sp>
        <p:nvSpPr>
          <p:cNvPr id="32" name="CuadroTexto 31">
            <a:extLst>
              <a:ext uri="{FF2B5EF4-FFF2-40B4-BE49-F238E27FC236}">
                <a16:creationId xmlns:a16="http://schemas.microsoft.com/office/drawing/2014/main" id="{C014B332-A640-446A-A2E4-1C3EAA502254}"/>
              </a:ext>
            </a:extLst>
          </p:cNvPr>
          <p:cNvSpPr txBox="1"/>
          <p:nvPr/>
        </p:nvSpPr>
        <p:spPr>
          <a:xfrm>
            <a:off x="2813728" y="3388771"/>
            <a:ext cx="3945328" cy="1384995"/>
          </a:xfrm>
          <a:prstGeom prst="rect">
            <a:avLst/>
          </a:prstGeom>
          <a:noFill/>
        </p:spPr>
        <p:txBody>
          <a:bodyPr wrap="square" rtlCol="0">
            <a:spAutoFit/>
          </a:bodyPr>
          <a:lstStyle/>
          <a:p>
            <a:r>
              <a:rPr lang="es-CL" sz="1400" dirty="0"/>
              <a:t> </a:t>
            </a:r>
            <a:r>
              <a:rPr lang="es-CL" sz="1400" b="1" dirty="0"/>
              <a:t>TVDI: Transformed </a:t>
            </a:r>
            <a:r>
              <a:rPr lang="es-CL" sz="1400" b="1" dirty="0" err="1"/>
              <a:t>difference</a:t>
            </a:r>
            <a:r>
              <a:rPr lang="es-CL" sz="1400" b="1" dirty="0"/>
              <a:t> </a:t>
            </a:r>
            <a:r>
              <a:rPr lang="es-CL" sz="1400" b="1" dirty="0" err="1"/>
              <a:t>vegetation</a:t>
            </a:r>
            <a:r>
              <a:rPr lang="es-CL" sz="1400" b="1" dirty="0"/>
              <a:t> </a:t>
            </a:r>
            <a:r>
              <a:rPr lang="es-CL" sz="1400" b="1" dirty="0" err="1"/>
              <a:t>index</a:t>
            </a:r>
            <a:r>
              <a:rPr lang="es-CL" sz="1400" b="1" dirty="0"/>
              <a:t> (Indice diferencial transformación de vegetación). Desarrollado para estableces el estado de humedad (sequedad) del sistema suelo-planta.</a:t>
            </a:r>
          </a:p>
          <a:p>
            <a:r>
              <a:rPr lang="es-CL" sz="1400" dirty="0"/>
              <a:t>Objetivo: Detección de cambios hídricos en el sistema agua suelo planta. </a:t>
            </a:r>
            <a:endParaRPr lang="en-US" sz="1400" dirty="0"/>
          </a:p>
        </p:txBody>
      </p:sp>
      <p:sp>
        <p:nvSpPr>
          <p:cNvPr id="33" name="CuadroTexto 32">
            <a:extLst>
              <a:ext uri="{FF2B5EF4-FFF2-40B4-BE49-F238E27FC236}">
                <a16:creationId xmlns:a16="http://schemas.microsoft.com/office/drawing/2014/main" id="{B0510B39-4D6B-49B0-A016-24F3280E193B}"/>
              </a:ext>
            </a:extLst>
          </p:cNvPr>
          <p:cNvSpPr txBox="1"/>
          <p:nvPr/>
        </p:nvSpPr>
        <p:spPr>
          <a:xfrm>
            <a:off x="2734855" y="4876819"/>
            <a:ext cx="6098058" cy="523220"/>
          </a:xfrm>
          <a:prstGeom prst="rect">
            <a:avLst/>
          </a:prstGeom>
          <a:noFill/>
        </p:spPr>
        <p:txBody>
          <a:bodyPr wrap="square">
            <a:spAutoFit/>
          </a:bodyPr>
          <a:lstStyle/>
          <a:p>
            <a:r>
              <a:rPr lang="en-US" sz="1400" b="1" dirty="0"/>
              <a:t>Temperature–Vegetation Dryness Index (TDVI).</a:t>
            </a:r>
          </a:p>
          <a:p>
            <a:r>
              <a:rPr lang="en-US" sz="1400" b="1" dirty="0" err="1"/>
              <a:t>Objetivo</a:t>
            </a:r>
            <a:r>
              <a:rPr lang="en-US" sz="1400" b="1" dirty="0"/>
              <a:t>: Monitoreo de </a:t>
            </a:r>
            <a:r>
              <a:rPr lang="en-US" sz="1400" b="1" dirty="0" err="1"/>
              <a:t>sequía</a:t>
            </a:r>
            <a:r>
              <a:rPr lang="en-US" sz="1400" b="1" dirty="0"/>
              <a:t>.</a:t>
            </a:r>
          </a:p>
        </p:txBody>
      </p:sp>
      <p:pic>
        <p:nvPicPr>
          <p:cNvPr id="34" name="Imagen 33">
            <a:extLst>
              <a:ext uri="{FF2B5EF4-FFF2-40B4-BE49-F238E27FC236}">
                <a16:creationId xmlns:a16="http://schemas.microsoft.com/office/drawing/2014/main" id="{B23D7C79-0B3F-4C40-9829-021E0286AB4E}"/>
              </a:ext>
            </a:extLst>
          </p:cNvPr>
          <p:cNvPicPr>
            <a:picLocks noChangeAspect="1"/>
          </p:cNvPicPr>
          <p:nvPr/>
        </p:nvPicPr>
        <p:blipFill>
          <a:blip r:embed="rId3"/>
          <a:stretch>
            <a:fillRect/>
          </a:stretch>
        </p:blipFill>
        <p:spPr>
          <a:xfrm>
            <a:off x="6813179" y="4016263"/>
            <a:ext cx="5429250" cy="2569502"/>
          </a:xfrm>
          <a:prstGeom prst="rect">
            <a:avLst/>
          </a:prstGeom>
        </p:spPr>
      </p:pic>
      <p:pic>
        <p:nvPicPr>
          <p:cNvPr id="13" name="Imagen 12">
            <a:extLst>
              <a:ext uri="{FF2B5EF4-FFF2-40B4-BE49-F238E27FC236}">
                <a16:creationId xmlns:a16="http://schemas.microsoft.com/office/drawing/2014/main" id="{F935798F-B876-4BA3-A097-5FEB3D138EAB}"/>
              </a:ext>
            </a:extLst>
          </p:cNvPr>
          <p:cNvPicPr>
            <a:picLocks noChangeAspect="1"/>
          </p:cNvPicPr>
          <p:nvPr/>
        </p:nvPicPr>
        <p:blipFill>
          <a:blip r:embed="rId4"/>
          <a:stretch>
            <a:fillRect/>
          </a:stretch>
        </p:blipFill>
        <p:spPr>
          <a:xfrm>
            <a:off x="7077179" y="3016653"/>
            <a:ext cx="3105150" cy="800100"/>
          </a:xfrm>
          <a:prstGeom prst="rect">
            <a:avLst/>
          </a:prstGeom>
        </p:spPr>
      </p:pic>
      <p:sp>
        <p:nvSpPr>
          <p:cNvPr id="38" name="CuadroTexto 37">
            <a:extLst>
              <a:ext uri="{FF2B5EF4-FFF2-40B4-BE49-F238E27FC236}">
                <a16:creationId xmlns:a16="http://schemas.microsoft.com/office/drawing/2014/main" id="{8F2FBFF0-FB36-4F68-AF96-61ECD5F6DA30}"/>
              </a:ext>
            </a:extLst>
          </p:cNvPr>
          <p:cNvSpPr txBox="1"/>
          <p:nvPr/>
        </p:nvSpPr>
        <p:spPr>
          <a:xfrm>
            <a:off x="1381763" y="5858941"/>
            <a:ext cx="6098058" cy="523220"/>
          </a:xfrm>
          <a:prstGeom prst="rect">
            <a:avLst/>
          </a:prstGeom>
          <a:noFill/>
        </p:spPr>
        <p:txBody>
          <a:bodyPr wrap="square">
            <a:spAutoFit/>
          </a:bodyPr>
          <a:lstStyle/>
          <a:p>
            <a:r>
              <a:rPr lang="en-US" sz="1400" b="1" dirty="0"/>
              <a:t>Temperature–Vegetation Soil Moisture Dryness Index (TVMDI).</a:t>
            </a:r>
          </a:p>
          <a:p>
            <a:r>
              <a:rPr lang="en-US" sz="1400" b="1" dirty="0" err="1"/>
              <a:t>Objetivo</a:t>
            </a:r>
            <a:r>
              <a:rPr lang="en-US" sz="1400" b="1" dirty="0"/>
              <a:t>: Monitoreo de </a:t>
            </a:r>
            <a:r>
              <a:rPr lang="en-US" sz="1400" b="1" dirty="0" err="1"/>
              <a:t>sequía</a:t>
            </a:r>
            <a:r>
              <a:rPr lang="en-US" sz="1400" b="1" dirty="0"/>
              <a:t>.</a:t>
            </a:r>
          </a:p>
        </p:txBody>
      </p:sp>
      <p:sp>
        <p:nvSpPr>
          <p:cNvPr id="39" name="TextBox 87">
            <a:extLst>
              <a:ext uri="{FF2B5EF4-FFF2-40B4-BE49-F238E27FC236}">
                <a16:creationId xmlns:a16="http://schemas.microsoft.com/office/drawing/2014/main" id="{B1E69033-169F-4EB4-816D-39817423943C}"/>
              </a:ext>
            </a:extLst>
          </p:cNvPr>
          <p:cNvSpPr txBox="1"/>
          <p:nvPr/>
        </p:nvSpPr>
        <p:spPr>
          <a:xfrm>
            <a:off x="481991" y="3747476"/>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TVDI2</a:t>
            </a:r>
          </a:p>
        </p:txBody>
      </p:sp>
      <p:pic>
        <p:nvPicPr>
          <p:cNvPr id="41" name="Imagen 40">
            <a:extLst>
              <a:ext uri="{FF2B5EF4-FFF2-40B4-BE49-F238E27FC236}">
                <a16:creationId xmlns:a16="http://schemas.microsoft.com/office/drawing/2014/main" id="{4FDDA766-B439-4184-B4C0-A2E937F1DEBA}"/>
              </a:ext>
            </a:extLst>
          </p:cNvPr>
          <p:cNvPicPr>
            <a:picLocks noChangeAspect="1"/>
          </p:cNvPicPr>
          <p:nvPr/>
        </p:nvPicPr>
        <p:blipFill>
          <a:blip r:embed="rId5"/>
          <a:stretch>
            <a:fillRect/>
          </a:stretch>
        </p:blipFill>
        <p:spPr>
          <a:xfrm>
            <a:off x="247637" y="1243386"/>
            <a:ext cx="3693332" cy="307778"/>
          </a:xfrm>
          <a:prstGeom prst="rect">
            <a:avLst/>
          </a:prstGeom>
        </p:spPr>
      </p:pic>
    </p:spTree>
    <p:extLst>
      <p:ext uri="{BB962C8B-B14F-4D97-AF65-F5344CB8AC3E}">
        <p14:creationId xmlns:p14="http://schemas.microsoft.com/office/powerpoint/2010/main" val="75156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Humedad</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EC45C577-9CBE-4143-9587-02057055E0FE}"/>
              </a:ext>
            </a:extLst>
          </p:cNvPr>
          <p:cNvSpPr txBox="1"/>
          <p:nvPr/>
        </p:nvSpPr>
        <p:spPr>
          <a:xfrm>
            <a:off x="577401" y="2166607"/>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NDWI2</a:t>
            </a:r>
          </a:p>
        </p:txBody>
      </p:sp>
      <p:sp>
        <p:nvSpPr>
          <p:cNvPr id="88" name="TextBox 87">
            <a:extLst>
              <a:ext uri="{FF2B5EF4-FFF2-40B4-BE49-F238E27FC236}">
                <a16:creationId xmlns:a16="http://schemas.microsoft.com/office/drawing/2014/main" id="{F81121C0-F22E-4A37-B1AF-9CADFD72C1F3}"/>
              </a:ext>
            </a:extLst>
          </p:cNvPr>
          <p:cNvSpPr txBox="1"/>
          <p:nvPr/>
        </p:nvSpPr>
        <p:spPr>
          <a:xfrm>
            <a:off x="577401" y="252912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MNDWI</a:t>
            </a:r>
          </a:p>
        </p:txBody>
      </p:sp>
      <p:sp>
        <p:nvSpPr>
          <p:cNvPr id="90" name="TextBox 89">
            <a:extLst>
              <a:ext uri="{FF2B5EF4-FFF2-40B4-BE49-F238E27FC236}">
                <a16:creationId xmlns:a16="http://schemas.microsoft.com/office/drawing/2014/main" id="{40E8B9E7-59F2-4168-B1F1-D34AD46A617F}"/>
              </a:ext>
            </a:extLst>
          </p:cNvPr>
          <p:cNvSpPr txBox="1"/>
          <p:nvPr/>
        </p:nvSpPr>
        <p:spPr>
          <a:xfrm>
            <a:off x="577401" y="2891647"/>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77401" y="3252998"/>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BBAAE930-5227-447F-8226-C3017543ACEE}"/>
              </a:ext>
            </a:extLst>
          </p:cNvPr>
          <p:cNvSpPr txBox="1"/>
          <p:nvPr/>
        </p:nvSpPr>
        <p:spPr>
          <a:xfrm>
            <a:off x="3373981" y="890370"/>
            <a:ext cx="5534743" cy="1877437"/>
          </a:xfrm>
          <a:prstGeom prst="rect">
            <a:avLst/>
          </a:prstGeom>
          <a:noFill/>
        </p:spPr>
        <p:txBody>
          <a:bodyPr wrap="square" rtlCol="0">
            <a:spAutoFit/>
          </a:bodyPr>
          <a:lstStyle/>
          <a:p>
            <a:r>
              <a:rPr lang="es-CL" sz="1400" dirty="0"/>
              <a:t>NDWI: Indice Diferencial Normalizado de Agua</a:t>
            </a:r>
          </a:p>
          <a:p>
            <a:r>
              <a:rPr lang="es-CL" sz="1400" dirty="0"/>
              <a:t>Se utiliza el infrarrojo cercano (NIR) y la banda verde para monitorear cambio en cuerpos de agua.</a:t>
            </a:r>
          </a:p>
          <a:p>
            <a:r>
              <a:rPr lang="es-CL" sz="1400" dirty="0"/>
              <a:t>Objetivo: i) </a:t>
            </a:r>
            <a:r>
              <a:rPr lang="es-ES" sz="1400" b="0" i="0" dirty="0">
                <a:solidFill>
                  <a:srgbClr val="212A33"/>
                </a:solidFill>
                <a:effectLst/>
                <a:latin typeface="Open Sans" panose="020B0606030504020204" pitchFamily="34" charset="0"/>
              </a:rPr>
              <a:t>Identificar y evaluar áreas con gran saturación de agua y cambios en masas de agua, y </a:t>
            </a:r>
            <a:r>
              <a:rPr lang="es-ES" sz="1400" b="0" i="0" dirty="0" err="1">
                <a:solidFill>
                  <a:srgbClr val="212A33"/>
                </a:solidFill>
                <a:effectLst/>
                <a:latin typeface="Open Sans" panose="020B0606030504020204" pitchFamily="34" charset="0"/>
              </a:rPr>
              <a:t>ii</a:t>
            </a:r>
            <a:r>
              <a:rPr lang="es-ES" sz="1400" b="0" i="0" dirty="0">
                <a:solidFill>
                  <a:srgbClr val="212A33"/>
                </a:solidFill>
                <a:effectLst/>
                <a:latin typeface="Open Sans" panose="020B0606030504020204" pitchFamily="34" charset="0"/>
              </a:rPr>
              <a:t>)</a:t>
            </a:r>
            <a:r>
              <a:rPr lang="es-ES" sz="1400" dirty="0">
                <a:solidFill>
                  <a:srgbClr val="212A33"/>
                </a:solidFill>
                <a:latin typeface="Open Sans" panose="020B0606030504020204" pitchFamily="34" charset="0"/>
              </a:rPr>
              <a:t>Identificar áreas susceptibles a incendios y prevenirlos</a:t>
            </a:r>
            <a:endParaRPr lang="es-CL" sz="1400" dirty="0">
              <a:solidFill>
                <a:srgbClr val="212A33"/>
              </a:solidFill>
              <a:latin typeface="Open Sans" panose="020B0606030504020204" pitchFamily="34" charset="0"/>
            </a:endParaRPr>
          </a:p>
          <a:p>
            <a:r>
              <a:rPr lang="es-CL" sz="1400" dirty="0">
                <a:solidFill>
                  <a:srgbClr val="212A33"/>
                </a:solidFill>
                <a:latin typeface="Open Sans" panose="020B0606030504020204" pitchFamily="34" charset="0"/>
              </a:rPr>
              <a:t>Definido por </a:t>
            </a:r>
            <a:r>
              <a:rPr lang="es-CL" sz="1400" dirty="0" err="1">
                <a:solidFill>
                  <a:srgbClr val="212A33"/>
                </a:solidFill>
                <a:latin typeface="Open Sans" panose="020B0606030504020204" pitchFamily="34" charset="0"/>
              </a:rPr>
              <a:t>McFeeters</a:t>
            </a:r>
            <a:r>
              <a:rPr lang="es-CL" sz="1400" dirty="0">
                <a:solidFill>
                  <a:srgbClr val="212A33"/>
                </a:solidFill>
                <a:latin typeface="Open Sans" panose="020B0606030504020204" pitchFamily="34" charset="0"/>
              </a:rPr>
              <a:t> (1996)</a:t>
            </a:r>
          </a:p>
          <a:p>
            <a:endParaRPr lang="es-CL" dirty="0">
              <a:solidFill>
                <a:srgbClr val="212A33"/>
              </a:solidFill>
              <a:latin typeface="Open Sans" panose="020B0606030504020204" pitchFamily="34" charset="0"/>
            </a:endParaRPr>
          </a:p>
        </p:txBody>
      </p:sp>
      <p:pic>
        <p:nvPicPr>
          <p:cNvPr id="2" name="Imagen 1">
            <a:extLst>
              <a:ext uri="{FF2B5EF4-FFF2-40B4-BE49-F238E27FC236}">
                <a16:creationId xmlns:a16="http://schemas.microsoft.com/office/drawing/2014/main" id="{AAB76867-A456-4C7A-81FD-38BF6EB51484}"/>
              </a:ext>
            </a:extLst>
          </p:cNvPr>
          <p:cNvPicPr>
            <a:picLocks noChangeAspect="1"/>
          </p:cNvPicPr>
          <p:nvPr/>
        </p:nvPicPr>
        <p:blipFill rotWithShape="1">
          <a:blip r:embed="rId2"/>
          <a:srcRect l="33602" t="24183"/>
          <a:stretch/>
        </p:blipFill>
        <p:spPr>
          <a:xfrm>
            <a:off x="9173166" y="1184041"/>
            <a:ext cx="2754038" cy="706954"/>
          </a:xfrm>
          <a:prstGeom prst="rect">
            <a:avLst/>
          </a:prstGeom>
        </p:spPr>
      </p:pic>
      <p:sp>
        <p:nvSpPr>
          <p:cNvPr id="28" name="CuadroTexto 27">
            <a:extLst>
              <a:ext uri="{FF2B5EF4-FFF2-40B4-BE49-F238E27FC236}">
                <a16:creationId xmlns:a16="http://schemas.microsoft.com/office/drawing/2014/main" id="{5E832F7C-8DEF-47C4-8E37-A53413133030}"/>
              </a:ext>
            </a:extLst>
          </p:cNvPr>
          <p:cNvSpPr txBox="1"/>
          <p:nvPr/>
        </p:nvSpPr>
        <p:spPr>
          <a:xfrm>
            <a:off x="2761451" y="219432"/>
            <a:ext cx="6166624" cy="369332"/>
          </a:xfrm>
          <a:prstGeom prst="rect">
            <a:avLst/>
          </a:prstGeom>
          <a:noFill/>
        </p:spPr>
        <p:txBody>
          <a:bodyPr wrap="square">
            <a:spAutoFit/>
          </a:bodyPr>
          <a:lstStyle/>
          <a:p>
            <a:r>
              <a:rPr lang="es-CL" dirty="0"/>
              <a:t>INDICES DE HUMEDAD (Agua- suelo)</a:t>
            </a:r>
            <a:endParaRPr lang="en-US" dirty="0"/>
          </a:p>
        </p:txBody>
      </p:sp>
      <p:sp>
        <p:nvSpPr>
          <p:cNvPr id="5" name="Flecha: hacia abajo 4">
            <a:extLst>
              <a:ext uri="{FF2B5EF4-FFF2-40B4-BE49-F238E27FC236}">
                <a16:creationId xmlns:a16="http://schemas.microsoft.com/office/drawing/2014/main" id="{B8B03B3E-506F-4539-AAF0-3DAE41582351}"/>
              </a:ext>
            </a:extLst>
          </p:cNvPr>
          <p:cNvSpPr/>
          <p:nvPr/>
        </p:nvSpPr>
        <p:spPr>
          <a:xfrm>
            <a:off x="6454863" y="252735"/>
            <a:ext cx="2718303" cy="866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t>Identificar cambios en masas de agua.</a:t>
            </a:r>
          </a:p>
        </p:txBody>
      </p:sp>
      <p:sp>
        <p:nvSpPr>
          <p:cNvPr id="11" name="CuadroTexto 10">
            <a:extLst>
              <a:ext uri="{FF2B5EF4-FFF2-40B4-BE49-F238E27FC236}">
                <a16:creationId xmlns:a16="http://schemas.microsoft.com/office/drawing/2014/main" id="{2F17DB8D-767E-40FE-92E2-3A2C294195CC}"/>
              </a:ext>
            </a:extLst>
          </p:cNvPr>
          <p:cNvSpPr txBox="1"/>
          <p:nvPr/>
        </p:nvSpPr>
        <p:spPr>
          <a:xfrm>
            <a:off x="9742470" y="521419"/>
            <a:ext cx="1897026" cy="643666"/>
          </a:xfrm>
          <a:prstGeom prst="rect">
            <a:avLst/>
          </a:prstGeom>
          <a:noFill/>
        </p:spPr>
        <p:txBody>
          <a:bodyPr wrap="square" rtlCol="0">
            <a:spAutoFit/>
          </a:bodyPr>
          <a:lstStyle/>
          <a:p>
            <a:r>
              <a:rPr lang="en-US" dirty="0"/>
              <a:t>&lt; 0.3 - Non-water</a:t>
            </a:r>
          </a:p>
          <a:p>
            <a:r>
              <a:rPr lang="en-US" dirty="0"/>
              <a:t>&gt;= 0.3 - Water</a:t>
            </a:r>
          </a:p>
        </p:txBody>
      </p:sp>
      <p:sp>
        <p:nvSpPr>
          <p:cNvPr id="29" name="CuadroTexto 28">
            <a:extLst>
              <a:ext uri="{FF2B5EF4-FFF2-40B4-BE49-F238E27FC236}">
                <a16:creationId xmlns:a16="http://schemas.microsoft.com/office/drawing/2014/main" id="{6764545B-6E2E-4881-B976-00B2667CB7C5}"/>
              </a:ext>
            </a:extLst>
          </p:cNvPr>
          <p:cNvSpPr txBox="1"/>
          <p:nvPr/>
        </p:nvSpPr>
        <p:spPr>
          <a:xfrm>
            <a:off x="3373977" y="2745960"/>
            <a:ext cx="5353027" cy="2246769"/>
          </a:xfrm>
          <a:prstGeom prst="rect">
            <a:avLst/>
          </a:prstGeom>
          <a:noFill/>
        </p:spPr>
        <p:txBody>
          <a:bodyPr wrap="square" rtlCol="0">
            <a:spAutoFit/>
          </a:bodyPr>
          <a:lstStyle/>
          <a:p>
            <a:r>
              <a:rPr lang="es-CL" sz="1400" dirty="0"/>
              <a:t>MNDWI: Indice Diferencial Normalizado de Agua Modificado.</a:t>
            </a:r>
          </a:p>
          <a:p>
            <a:r>
              <a:rPr lang="es-CL" sz="1400" dirty="0"/>
              <a:t>Usa infrarrojo medio (MIR) que absorbe más luz que el NIR  para discriminar agua de no agua.</a:t>
            </a:r>
          </a:p>
          <a:p>
            <a:r>
              <a:rPr lang="es-CL" sz="1400" dirty="0"/>
              <a:t>Objetivo: Monitoreo de zonas anegadas (charcas y aguas estancadas)</a:t>
            </a:r>
          </a:p>
          <a:p>
            <a:r>
              <a:rPr lang="es-CL" sz="1400" dirty="0"/>
              <a:t>Este índice es más preciso para identificación de características de aguas abiertas</a:t>
            </a:r>
          </a:p>
          <a:p>
            <a:endParaRPr lang="es-CL" sz="1400" dirty="0"/>
          </a:p>
          <a:p>
            <a:r>
              <a:rPr lang="es-ES" sz="1400" dirty="0"/>
              <a:t>El agua tiene valores positivos mayores  y la vegetación y el suelo tiene valores negativos.</a:t>
            </a:r>
          </a:p>
          <a:p>
            <a:endParaRPr lang="es-CL" sz="1400" dirty="0"/>
          </a:p>
        </p:txBody>
      </p:sp>
      <p:pic>
        <p:nvPicPr>
          <p:cNvPr id="30" name="Imagen 29">
            <a:extLst>
              <a:ext uri="{FF2B5EF4-FFF2-40B4-BE49-F238E27FC236}">
                <a16:creationId xmlns:a16="http://schemas.microsoft.com/office/drawing/2014/main" id="{43D8CA72-B095-4D70-BC37-4233652CB3FF}"/>
              </a:ext>
            </a:extLst>
          </p:cNvPr>
          <p:cNvPicPr>
            <a:picLocks noChangeAspect="1"/>
          </p:cNvPicPr>
          <p:nvPr/>
        </p:nvPicPr>
        <p:blipFill rotWithShape="1">
          <a:blip r:embed="rId3"/>
          <a:srcRect l="22435" t="622"/>
          <a:stretch/>
        </p:blipFill>
        <p:spPr>
          <a:xfrm>
            <a:off x="8615690" y="3030146"/>
            <a:ext cx="3311514" cy="744652"/>
          </a:xfrm>
          <a:prstGeom prst="rect">
            <a:avLst/>
          </a:prstGeom>
        </p:spPr>
      </p:pic>
    </p:spTree>
    <p:extLst>
      <p:ext uri="{BB962C8B-B14F-4D97-AF65-F5344CB8AC3E}">
        <p14:creationId xmlns:p14="http://schemas.microsoft.com/office/powerpoint/2010/main" val="3881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02279-175E-480E-A257-D1572DAF1CC7}"/>
              </a:ext>
            </a:extLst>
          </p:cNvPr>
          <p:cNvSpPr>
            <a:spLocks noGrp="1"/>
          </p:cNvSpPr>
          <p:nvPr>
            <p:ph type="title"/>
          </p:nvPr>
        </p:nvSpPr>
        <p:spPr/>
        <p:txBody>
          <a:bodyPr/>
          <a:lstStyle/>
          <a:p>
            <a:endParaRPr lang="en-US"/>
          </a:p>
        </p:txBody>
      </p:sp>
      <p:pic>
        <p:nvPicPr>
          <p:cNvPr id="6" name="Imagen 5">
            <a:extLst>
              <a:ext uri="{FF2B5EF4-FFF2-40B4-BE49-F238E27FC236}">
                <a16:creationId xmlns:a16="http://schemas.microsoft.com/office/drawing/2014/main" id="{9F4A29F7-783C-47B8-9F52-77387C1AD416}"/>
              </a:ext>
            </a:extLst>
          </p:cNvPr>
          <p:cNvPicPr>
            <a:picLocks noChangeAspect="1"/>
          </p:cNvPicPr>
          <p:nvPr/>
        </p:nvPicPr>
        <p:blipFill>
          <a:blip r:embed="rId2"/>
          <a:stretch>
            <a:fillRect/>
          </a:stretch>
        </p:blipFill>
        <p:spPr>
          <a:xfrm>
            <a:off x="9796358" y="2224216"/>
            <a:ext cx="1492102" cy="523157"/>
          </a:xfrm>
          <a:prstGeom prst="rect">
            <a:avLst/>
          </a:prstGeom>
        </p:spPr>
      </p:pic>
      <p:pic>
        <p:nvPicPr>
          <p:cNvPr id="8" name="Imagen 7">
            <a:extLst>
              <a:ext uri="{FF2B5EF4-FFF2-40B4-BE49-F238E27FC236}">
                <a16:creationId xmlns:a16="http://schemas.microsoft.com/office/drawing/2014/main" id="{E3557819-4057-451F-BB54-2C6D0CBAFDC9}"/>
              </a:ext>
            </a:extLst>
          </p:cNvPr>
          <p:cNvPicPr>
            <a:picLocks noChangeAspect="1"/>
          </p:cNvPicPr>
          <p:nvPr/>
        </p:nvPicPr>
        <p:blipFill rotWithShape="1">
          <a:blip r:embed="rId3"/>
          <a:srcRect l="33602" t="24183"/>
          <a:stretch/>
        </p:blipFill>
        <p:spPr>
          <a:xfrm>
            <a:off x="9824301" y="2866768"/>
            <a:ext cx="1529497" cy="392618"/>
          </a:xfrm>
          <a:prstGeom prst="rect">
            <a:avLst/>
          </a:prstGeom>
        </p:spPr>
      </p:pic>
      <p:pic>
        <p:nvPicPr>
          <p:cNvPr id="10" name="Imagen 9">
            <a:extLst>
              <a:ext uri="{FF2B5EF4-FFF2-40B4-BE49-F238E27FC236}">
                <a16:creationId xmlns:a16="http://schemas.microsoft.com/office/drawing/2014/main" id="{CE3188D4-2C67-4B06-A4E4-CFFC6F9D94F9}"/>
              </a:ext>
            </a:extLst>
          </p:cNvPr>
          <p:cNvPicPr>
            <a:picLocks noChangeAspect="1"/>
          </p:cNvPicPr>
          <p:nvPr/>
        </p:nvPicPr>
        <p:blipFill rotWithShape="1">
          <a:blip r:embed="rId3"/>
          <a:srcRect l="33602" t="24183"/>
          <a:stretch/>
        </p:blipFill>
        <p:spPr>
          <a:xfrm>
            <a:off x="9433693" y="6230547"/>
            <a:ext cx="2754038" cy="706954"/>
          </a:xfrm>
          <a:prstGeom prst="rect">
            <a:avLst/>
          </a:prstGeom>
        </p:spPr>
      </p:pic>
      <p:sp>
        <p:nvSpPr>
          <p:cNvPr id="5" name="Marcador de contenido 4">
            <a:extLst>
              <a:ext uri="{FF2B5EF4-FFF2-40B4-BE49-F238E27FC236}">
                <a16:creationId xmlns:a16="http://schemas.microsoft.com/office/drawing/2014/main" id="{49300714-4532-4601-9CEC-04C25D592880}"/>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36369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de CC</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40E8B9E7-59F2-4168-B1F1-D34AD46A617F}"/>
              </a:ext>
            </a:extLst>
          </p:cNvPr>
          <p:cNvSpPr txBox="1"/>
          <p:nvPr/>
        </p:nvSpPr>
        <p:spPr>
          <a:xfrm>
            <a:off x="525568" y="1817158"/>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a:t>
            </a:r>
          </a:p>
        </p:txBody>
      </p:sp>
      <p:sp>
        <p:nvSpPr>
          <p:cNvPr id="92" name="TextBox 91">
            <a:extLst>
              <a:ext uri="{FF2B5EF4-FFF2-40B4-BE49-F238E27FC236}">
                <a16:creationId xmlns:a16="http://schemas.microsoft.com/office/drawing/2014/main" id="{EB9BF13C-6787-4BB3-B311-EA3ECC91FAE8}"/>
              </a:ext>
            </a:extLst>
          </p:cNvPr>
          <p:cNvSpPr txBox="1"/>
          <p:nvPr/>
        </p:nvSpPr>
        <p:spPr>
          <a:xfrm>
            <a:off x="514206" y="2178300"/>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 2</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BBAAE930-5227-447F-8226-C3017543ACEE}"/>
              </a:ext>
            </a:extLst>
          </p:cNvPr>
          <p:cNvSpPr txBox="1"/>
          <p:nvPr/>
        </p:nvSpPr>
        <p:spPr>
          <a:xfrm>
            <a:off x="3024579" y="804558"/>
            <a:ext cx="4969770" cy="369332"/>
          </a:xfrm>
          <a:prstGeom prst="rect">
            <a:avLst/>
          </a:prstGeom>
          <a:noFill/>
        </p:spPr>
        <p:txBody>
          <a:bodyPr wrap="square" rtlCol="0">
            <a:spAutoFit/>
          </a:bodyPr>
          <a:lstStyle/>
          <a:p>
            <a:r>
              <a:rPr lang="es-CL" dirty="0">
                <a:solidFill>
                  <a:srgbClr val="212A33"/>
                </a:solidFill>
                <a:latin typeface="Open Sans" panose="020B0606030504020204" pitchFamily="34" charset="0"/>
              </a:rPr>
              <a:t>Normalized </a:t>
            </a:r>
            <a:r>
              <a:rPr lang="es-CL" dirty="0" err="1">
                <a:solidFill>
                  <a:srgbClr val="212A33"/>
                </a:solidFill>
                <a:latin typeface="Open Sans" panose="020B0606030504020204" pitchFamily="34" charset="0"/>
              </a:rPr>
              <a:t>Difference</a:t>
            </a:r>
            <a:r>
              <a:rPr lang="es-CL" dirty="0">
                <a:solidFill>
                  <a:srgbClr val="212A33"/>
                </a:solidFill>
                <a:latin typeface="Open Sans" panose="020B0606030504020204" pitchFamily="34" charset="0"/>
              </a:rPr>
              <a:t> </a:t>
            </a:r>
            <a:r>
              <a:rPr lang="es-CL" dirty="0" err="1">
                <a:solidFill>
                  <a:srgbClr val="212A33"/>
                </a:solidFill>
                <a:latin typeface="Open Sans" panose="020B0606030504020204" pitchFamily="34" charset="0"/>
              </a:rPr>
              <a:t>Phenology</a:t>
            </a:r>
            <a:r>
              <a:rPr lang="es-CL" dirty="0">
                <a:solidFill>
                  <a:srgbClr val="212A33"/>
                </a:solidFill>
                <a:latin typeface="Open Sans" panose="020B0606030504020204" pitchFamily="34" charset="0"/>
              </a:rPr>
              <a:t> </a:t>
            </a:r>
            <a:r>
              <a:rPr lang="es-CL" dirty="0" err="1">
                <a:solidFill>
                  <a:srgbClr val="212A33"/>
                </a:solidFill>
                <a:latin typeface="Open Sans" panose="020B0606030504020204" pitchFamily="34" charset="0"/>
              </a:rPr>
              <a:t>Index</a:t>
            </a:r>
            <a:endParaRPr lang="es-CL" dirty="0">
              <a:solidFill>
                <a:srgbClr val="212A33"/>
              </a:solidFill>
              <a:latin typeface="Open Sans" panose="020B0606030504020204" pitchFamily="34" charset="0"/>
            </a:endParaRPr>
          </a:p>
        </p:txBody>
      </p:sp>
      <p:sp>
        <p:nvSpPr>
          <p:cNvPr id="72" name="CuadroTexto 71">
            <a:extLst>
              <a:ext uri="{FF2B5EF4-FFF2-40B4-BE49-F238E27FC236}">
                <a16:creationId xmlns:a16="http://schemas.microsoft.com/office/drawing/2014/main" id="{1BA7388E-9DA3-4AAF-AF0B-A64BC30618BF}"/>
              </a:ext>
            </a:extLst>
          </p:cNvPr>
          <p:cNvSpPr txBox="1"/>
          <p:nvPr/>
        </p:nvSpPr>
        <p:spPr>
          <a:xfrm>
            <a:off x="3024579" y="1174812"/>
            <a:ext cx="4969765" cy="1384995"/>
          </a:xfrm>
          <a:prstGeom prst="rect">
            <a:avLst/>
          </a:prstGeom>
          <a:noFill/>
        </p:spPr>
        <p:txBody>
          <a:bodyPr wrap="square">
            <a:spAutoFit/>
          </a:bodyPr>
          <a:lstStyle/>
          <a:p>
            <a:r>
              <a:rPr lang="es-CL" sz="1400" dirty="0"/>
              <a:t>NDPI: Indice  Diferencial Normalizado de Fenología</a:t>
            </a:r>
          </a:p>
          <a:p>
            <a:r>
              <a:rPr lang="es-CL" sz="1400" dirty="0"/>
              <a:t>Objetivo: i)Monitoreo de vegetación verde en regiones cubiertas por nieve, </a:t>
            </a:r>
            <a:r>
              <a:rPr lang="es-CL" sz="1400" dirty="0" err="1"/>
              <a:t>ii</a:t>
            </a:r>
            <a:r>
              <a:rPr lang="es-CL" sz="1400" dirty="0"/>
              <a:t>) Monitoreo brotación primavera</a:t>
            </a:r>
          </a:p>
          <a:p>
            <a:r>
              <a:rPr lang="en-US" sz="1400" dirty="0"/>
              <a:t>0.5-1: </a:t>
            </a:r>
            <a:r>
              <a:rPr lang="en-US" sz="1400" dirty="0" err="1"/>
              <a:t>vegetación</a:t>
            </a:r>
            <a:endParaRPr lang="en-US" sz="1400" dirty="0"/>
          </a:p>
          <a:p>
            <a:endParaRPr lang="es-CL" sz="1400" dirty="0"/>
          </a:p>
          <a:p>
            <a:endParaRPr lang="en-US" sz="1400" dirty="0"/>
          </a:p>
        </p:txBody>
      </p:sp>
      <p:pic>
        <p:nvPicPr>
          <p:cNvPr id="9" name="Imagen 8">
            <a:extLst>
              <a:ext uri="{FF2B5EF4-FFF2-40B4-BE49-F238E27FC236}">
                <a16:creationId xmlns:a16="http://schemas.microsoft.com/office/drawing/2014/main" id="{2C252632-67BC-4E15-9CDE-644A427A5AF8}"/>
              </a:ext>
            </a:extLst>
          </p:cNvPr>
          <p:cNvPicPr>
            <a:picLocks noChangeAspect="1"/>
          </p:cNvPicPr>
          <p:nvPr/>
        </p:nvPicPr>
        <p:blipFill>
          <a:blip r:embed="rId2"/>
          <a:stretch>
            <a:fillRect/>
          </a:stretch>
        </p:blipFill>
        <p:spPr>
          <a:xfrm>
            <a:off x="9023183" y="942295"/>
            <a:ext cx="1895475" cy="866775"/>
          </a:xfrm>
          <a:prstGeom prst="rect">
            <a:avLst/>
          </a:prstGeom>
        </p:spPr>
      </p:pic>
      <p:sp>
        <p:nvSpPr>
          <p:cNvPr id="25" name="CuadroTexto 24">
            <a:extLst>
              <a:ext uri="{FF2B5EF4-FFF2-40B4-BE49-F238E27FC236}">
                <a16:creationId xmlns:a16="http://schemas.microsoft.com/office/drawing/2014/main" id="{61D9DB5F-F079-47D6-ADCA-99C361765492}"/>
              </a:ext>
            </a:extLst>
          </p:cNvPr>
          <p:cNvSpPr txBox="1"/>
          <p:nvPr/>
        </p:nvSpPr>
        <p:spPr>
          <a:xfrm>
            <a:off x="3696124" y="258868"/>
            <a:ext cx="6166624" cy="369332"/>
          </a:xfrm>
          <a:prstGeom prst="rect">
            <a:avLst/>
          </a:prstGeom>
          <a:noFill/>
        </p:spPr>
        <p:txBody>
          <a:bodyPr wrap="square">
            <a:spAutoFit/>
          </a:bodyPr>
          <a:lstStyle/>
          <a:p>
            <a:r>
              <a:rPr lang="es-CL" dirty="0"/>
              <a:t>INDICES DE CC </a:t>
            </a:r>
            <a:endParaRPr lang="en-US" dirty="0"/>
          </a:p>
        </p:txBody>
      </p:sp>
    </p:spTree>
    <p:extLst>
      <p:ext uri="{BB962C8B-B14F-4D97-AF65-F5344CB8AC3E}">
        <p14:creationId xmlns:p14="http://schemas.microsoft.com/office/powerpoint/2010/main" val="80054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73866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Índices MONITOREO PANTANOS Y HUMEDALES</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2269118"/>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B9BF13C-6787-4BB3-B311-EA3ECC91FAE8}"/>
              </a:ext>
            </a:extLst>
          </p:cNvPr>
          <p:cNvSpPr txBox="1"/>
          <p:nvPr/>
        </p:nvSpPr>
        <p:spPr>
          <a:xfrm>
            <a:off x="514206" y="2178300"/>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NDPI 2</a:t>
            </a:r>
          </a:p>
        </p:txBody>
      </p:sp>
      <p:sp>
        <p:nvSpPr>
          <p:cNvPr id="94" name="TextBox 93">
            <a:extLst>
              <a:ext uri="{FF2B5EF4-FFF2-40B4-BE49-F238E27FC236}">
                <a16:creationId xmlns:a16="http://schemas.microsoft.com/office/drawing/2014/main" id="{7863D3F8-E646-4C5B-A659-9507F3BE18CC}"/>
              </a:ext>
            </a:extLst>
          </p:cNvPr>
          <p:cNvSpPr txBox="1"/>
          <p:nvPr/>
        </p:nvSpPr>
        <p:spPr>
          <a:xfrm>
            <a:off x="577401" y="3612285"/>
            <a:ext cx="748382" cy="27699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064451-9279-4021-872E-FB0C83EBA992}"/>
              </a:ext>
            </a:extLst>
          </p:cNvPr>
          <p:cNvCxnSpPr>
            <a:cxnSpLocks/>
          </p:cNvCxnSpPr>
          <p:nvPr/>
        </p:nvCxnSpPr>
        <p:spPr>
          <a:xfrm flipH="1" flipV="1">
            <a:off x="331426" y="230349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B350C15-108D-4456-B4B9-EDF9A355A328}"/>
              </a:ext>
            </a:extLst>
          </p:cNvPr>
          <p:cNvCxnSpPr>
            <a:cxnSpLocks/>
          </p:cNvCxnSpPr>
          <p:nvPr/>
        </p:nvCxnSpPr>
        <p:spPr>
          <a:xfrm flipH="1" flipV="1">
            <a:off x="331425" y="2669899"/>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0180C0-8AA2-4987-A111-36630305C04E}"/>
              </a:ext>
            </a:extLst>
          </p:cNvPr>
          <p:cNvCxnSpPr>
            <a:cxnSpLocks/>
          </p:cNvCxnSpPr>
          <p:nvPr/>
        </p:nvCxnSpPr>
        <p:spPr>
          <a:xfrm flipH="1" flipV="1">
            <a:off x="331424" y="3045203"/>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76FC1-16B7-4C99-BF2F-23A1A88823A8}"/>
              </a:ext>
            </a:extLst>
          </p:cNvPr>
          <p:cNvCxnSpPr>
            <a:cxnSpLocks/>
          </p:cNvCxnSpPr>
          <p:nvPr/>
        </p:nvCxnSpPr>
        <p:spPr>
          <a:xfrm flipH="1" flipV="1">
            <a:off x="331423" y="3393770"/>
            <a:ext cx="14776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2365663-F05D-4CC0-A0E9-058285C05BF8}"/>
              </a:ext>
            </a:extLst>
          </p:cNvPr>
          <p:cNvCxnSpPr>
            <a:cxnSpLocks/>
          </p:cNvCxnSpPr>
          <p:nvPr/>
        </p:nvCxnSpPr>
        <p:spPr>
          <a:xfrm flipH="1" flipV="1">
            <a:off x="331423" y="3753057"/>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83" name="CuadroTexto 82">
            <a:extLst>
              <a:ext uri="{FF2B5EF4-FFF2-40B4-BE49-F238E27FC236}">
                <a16:creationId xmlns:a16="http://schemas.microsoft.com/office/drawing/2014/main" id="{5A2849D7-04C8-4645-805E-9B3DBC9EFEC1}"/>
              </a:ext>
            </a:extLst>
          </p:cNvPr>
          <p:cNvSpPr txBox="1"/>
          <p:nvPr/>
        </p:nvSpPr>
        <p:spPr>
          <a:xfrm>
            <a:off x="2756409" y="1116470"/>
            <a:ext cx="4907294" cy="1169551"/>
          </a:xfrm>
          <a:prstGeom prst="rect">
            <a:avLst/>
          </a:prstGeom>
          <a:noFill/>
        </p:spPr>
        <p:txBody>
          <a:bodyPr wrap="square">
            <a:spAutoFit/>
          </a:bodyPr>
          <a:lstStyle/>
          <a:p>
            <a:r>
              <a:rPr lang="es-CL" sz="1400" dirty="0">
                <a:solidFill>
                  <a:srgbClr val="212A33"/>
                </a:solidFill>
                <a:latin typeface="Open Sans" panose="020B0606030504020204" pitchFamily="34" charset="0"/>
              </a:rPr>
              <a:t>NDPI: Indice Diferencial Normalizado de Estanques.</a:t>
            </a:r>
          </a:p>
          <a:p>
            <a:endParaRPr lang="es-CL" sz="1400" dirty="0">
              <a:solidFill>
                <a:srgbClr val="212A33"/>
              </a:solidFill>
              <a:latin typeface="Open Sans" panose="020B0606030504020204" pitchFamily="34" charset="0"/>
            </a:endParaRPr>
          </a:p>
          <a:p>
            <a:r>
              <a:rPr lang="es-CL" sz="1400" dirty="0">
                <a:solidFill>
                  <a:srgbClr val="212A33"/>
                </a:solidFill>
                <a:latin typeface="Open Sans" panose="020B0606030504020204" pitchFamily="34" charset="0"/>
              </a:rPr>
              <a:t>Objetivo: Monitoreo de </a:t>
            </a:r>
            <a:r>
              <a:rPr lang="es-CL" sz="1400" dirty="0" err="1">
                <a:solidFill>
                  <a:srgbClr val="212A33"/>
                </a:solidFill>
                <a:latin typeface="Open Sans" panose="020B0606030504020204" pitchFamily="34" charset="0"/>
              </a:rPr>
              <a:t>vegeteación</a:t>
            </a:r>
            <a:r>
              <a:rPr lang="es-CL" sz="1400" dirty="0">
                <a:solidFill>
                  <a:srgbClr val="212A33"/>
                </a:solidFill>
                <a:latin typeface="Open Sans" panose="020B0606030504020204" pitchFamily="34" charset="0"/>
              </a:rPr>
              <a:t> terrestre y acuática. Mejor diferenciación entre la vegetación acuática y de pantano y humedales de la vegetación normal.</a:t>
            </a:r>
          </a:p>
        </p:txBody>
      </p:sp>
      <p:pic>
        <p:nvPicPr>
          <p:cNvPr id="16" name="Imagen 15">
            <a:extLst>
              <a:ext uri="{FF2B5EF4-FFF2-40B4-BE49-F238E27FC236}">
                <a16:creationId xmlns:a16="http://schemas.microsoft.com/office/drawing/2014/main" id="{3788B9A4-9C21-4219-846B-21347303150E}"/>
              </a:ext>
            </a:extLst>
          </p:cNvPr>
          <p:cNvPicPr>
            <a:picLocks noChangeAspect="1"/>
          </p:cNvPicPr>
          <p:nvPr/>
        </p:nvPicPr>
        <p:blipFill>
          <a:blip r:embed="rId2"/>
          <a:stretch>
            <a:fillRect/>
          </a:stretch>
        </p:blipFill>
        <p:spPr>
          <a:xfrm>
            <a:off x="7935159" y="1173890"/>
            <a:ext cx="3855177" cy="1245033"/>
          </a:xfrm>
          <a:prstGeom prst="rect">
            <a:avLst/>
          </a:prstGeom>
        </p:spPr>
      </p:pic>
      <p:sp>
        <p:nvSpPr>
          <p:cNvPr id="25" name="CuadroTexto 24">
            <a:extLst>
              <a:ext uri="{FF2B5EF4-FFF2-40B4-BE49-F238E27FC236}">
                <a16:creationId xmlns:a16="http://schemas.microsoft.com/office/drawing/2014/main" id="{61D9DB5F-F079-47D6-ADCA-99C361765492}"/>
              </a:ext>
            </a:extLst>
          </p:cNvPr>
          <p:cNvSpPr txBox="1"/>
          <p:nvPr/>
        </p:nvSpPr>
        <p:spPr>
          <a:xfrm>
            <a:off x="3696124" y="258868"/>
            <a:ext cx="6166624" cy="369332"/>
          </a:xfrm>
          <a:prstGeom prst="rect">
            <a:avLst/>
          </a:prstGeom>
          <a:noFill/>
        </p:spPr>
        <p:txBody>
          <a:bodyPr wrap="square">
            <a:spAutoFit/>
          </a:bodyPr>
          <a:lstStyle/>
          <a:p>
            <a:r>
              <a:rPr lang="es-CL" dirty="0"/>
              <a:t>INDICES MONITOREO PANTANOS Y HUMEDALES </a:t>
            </a:r>
            <a:endParaRPr lang="en-US" dirty="0"/>
          </a:p>
        </p:txBody>
      </p:sp>
    </p:spTree>
    <p:extLst>
      <p:ext uri="{BB962C8B-B14F-4D97-AF65-F5344CB8AC3E}">
        <p14:creationId xmlns:p14="http://schemas.microsoft.com/office/powerpoint/2010/main" val="244929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A6785D-C8DB-4AF3-A153-954F539B7A1E}"/>
              </a:ext>
            </a:extLst>
          </p:cNvPr>
          <p:cNvSpPr/>
          <p:nvPr/>
        </p:nvSpPr>
        <p:spPr>
          <a:xfrm>
            <a:off x="374851" y="540637"/>
            <a:ext cx="1753584" cy="40165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s-419" sz="1200" b="1" dirty="0"/>
              <a:t>Grupo de índices</a:t>
            </a:r>
            <a:endParaRPr lang="es-HN" sz="1200" b="1" dirty="0"/>
          </a:p>
        </p:txBody>
      </p:sp>
      <p:sp>
        <p:nvSpPr>
          <p:cNvPr id="24" name="TextBox 23">
            <a:extLst>
              <a:ext uri="{FF2B5EF4-FFF2-40B4-BE49-F238E27FC236}">
                <a16:creationId xmlns:a16="http://schemas.microsoft.com/office/drawing/2014/main" id="{B1191DD4-6C94-4758-8D0D-9D3F0CD907A8}"/>
              </a:ext>
            </a:extLst>
          </p:cNvPr>
          <p:cNvSpPr txBox="1"/>
          <p:nvPr/>
        </p:nvSpPr>
        <p:spPr>
          <a:xfrm>
            <a:off x="355500" y="1173890"/>
            <a:ext cx="1792287"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s-419" sz="1400" dirty="0"/>
              <a:t>Índice de Labranza</a:t>
            </a:r>
            <a:endParaRPr lang="es-HN" sz="1400" dirty="0"/>
          </a:p>
        </p:txBody>
      </p:sp>
      <p:cxnSp>
        <p:nvCxnSpPr>
          <p:cNvPr id="26" name="Straight Connector 25">
            <a:extLst>
              <a:ext uri="{FF2B5EF4-FFF2-40B4-BE49-F238E27FC236}">
                <a16:creationId xmlns:a16="http://schemas.microsoft.com/office/drawing/2014/main" id="{A4F91B65-1919-405A-BE37-0C590E18715F}"/>
              </a:ext>
            </a:extLst>
          </p:cNvPr>
          <p:cNvCxnSpPr>
            <a:cxnSpLocks/>
            <a:endCxn id="24" idx="0"/>
          </p:cNvCxnSpPr>
          <p:nvPr/>
        </p:nvCxnSpPr>
        <p:spPr>
          <a:xfrm flipH="1">
            <a:off x="1251644" y="976183"/>
            <a:ext cx="0" cy="19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A4D69B-7157-4B7C-A558-D51B981A91AE}"/>
              </a:ext>
            </a:extLst>
          </p:cNvPr>
          <p:cNvCxnSpPr>
            <a:cxnSpLocks/>
          </p:cNvCxnSpPr>
          <p:nvPr/>
        </p:nvCxnSpPr>
        <p:spPr>
          <a:xfrm>
            <a:off x="355500" y="1481666"/>
            <a:ext cx="0" cy="455616"/>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B9BF13C-6787-4BB3-B311-EA3ECC91FAE8}"/>
              </a:ext>
            </a:extLst>
          </p:cNvPr>
          <p:cNvSpPr txBox="1"/>
          <p:nvPr/>
        </p:nvSpPr>
        <p:spPr>
          <a:xfrm>
            <a:off x="524119" y="1798783"/>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NDTI</a:t>
            </a:r>
          </a:p>
        </p:txBody>
      </p:sp>
      <p:cxnSp>
        <p:nvCxnSpPr>
          <p:cNvPr id="96" name="Straight Connector 95">
            <a:extLst>
              <a:ext uri="{FF2B5EF4-FFF2-40B4-BE49-F238E27FC236}">
                <a16:creationId xmlns:a16="http://schemas.microsoft.com/office/drawing/2014/main" id="{87C7AF6E-D836-4CD7-8EEF-B3F4D0898FA7}"/>
              </a:ext>
            </a:extLst>
          </p:cNvPr>
          <p:cNvCxnSpPr>
            <a:cxnSpLocks/>
          </p:cNvCxnSpPr>
          <p:nvPr/>
        </p:nvCxnSpPr>
        <p:spPr>
          <a:xfrm flipH="1" flipV="1">
            <a:off x="331427" y="1944856"/>
            <a:ext cx="147761" cy="1"/>
          </a:xfrm>
          <a:prstGeom prst="line">
            <a:avLst/>
          </a:prstGeom>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BA7388E-9DA3-4AAF-AF0B-A64BC30618BF}"/>
              </a:ext>
            </a:extLst>
          </p:cNvPr>
          <p:cNvSpPr txBox="1"/>
          <p:nvPr/>
        </p:nvSpPr>
        <p:spPr>
          <a:xfrm>
            <a:off x="4100879" y="2823683"/>
            <a:ext cx="6099716" cy="369332"/>
          </a:xfrm>
          <a:prstGeom prst="rect">
            <a:avLst/>
          </a:prstGeom>
          <a:noFill/>
        </p:spPr>
        <p:txBody>
          <a:bodyPr wrap="square">
            <a:spAutoFit/>
          </a:bodyPr>
          <a:lstStyle/>
          <a:p>
            <a:r>
              <a:rPr lang="es-CL" dirty="0"/>
              <a:t> </a:t>
            </a:r>
            <a:endParaRPr lang="en-US" dirty="0"/>
          </a:p>
        </p:txBody>
      </p:sp>
      <p:sp>
        <p:nvSpPr>
          <p:cNvPr id="23" name="CuadroTexto 22">
            <a:extLst>
              <a:ext uri="{FF2B5EF4-FFF2-40B4-BE49-F238E27FC236}">
                <a16:creationId xmlns:a16="http://schemas.microsoft.com/office/drawing/2014/main" id="{76D12A8A-49A4-4B2C-B406-428A7C105F0F}"/>
              </a:ext>
            </a:extLst>
          </p:cNvPr>
          <p:cNvSpPr txBox="1"/>
          <p:nvPr/>
        </p:nvSpPr>
        <p:spPr>
          <a:xfrm>
            <a:off x="3346296" y="403014"/>
            <a:ext cx="6096000" cy="1169551"/>
          </a:xfrm>
          <a:prstGeom prst="rect">
            <a:avLst/>
          </a:prstGeom>
          <a:noFill/>
        </p:spPr>
        <p:txBody>
          <a:bodyPr wrap="square">
            <a:spAutoFit/>
          </a:bodyPr>
          <a:lstStyle/>
          <a:p>
            <a:r>
              <a:rPr lang="en-US" sz="1400" dirty="0"/>
              <a:t>Normalized Difference Tillage Index (Indice </a:t>
            </a:r>
            <a:r>
              <a:rPr lang="en-US" sz="1400" dirty="0" err="1"/>
              <a:t>Diferencial</a:t>
            </a:r>
            <a:r>
              <a:rPr lang="en-US" sz="1400" dirty="0"/>
              <a:t> </a:t>
            </a:r>
            <a:r>
              <a:rPr lang="en-US" sz="1400" dirty="0" err="1"/>
              <a:t>Normalizado</a:t>
            </a:r>
            <a:r>
              <a:rPr lang="en-US" sz="1400" dirty="0"/>
              <a:t> de </a:t>
            </a:r>
            <a:r>
              <a:rPr lang="en-US" sz="1400" dirty="0" err="1"/>
              <a:t>Labranza</a:t>
            </a:r>
            <a:r>
              <a:rPr lang="en-US" sz="1400" dirty="0"/>
              <a:t>)</a:t>
            </a:r>
          </a:p>
          <a:p>
            <a:r>
              <a:rPr lang="en-US" sz="1400" dirty="0"/>
              <a:t>NDTI: Indice </a:t>
            </a:r>
            <a:r>
              <a:rPr lang="en-US" sz="1400" dirty="0" err="1"/>
              <a:t>Diferencial</a:t>
            </a:r>
            <a:r>
              <a:rPr lang="en-US" sz="1400" dirty="0"/>
              <a:t> </a:t>
            </a:r>
            <a:r>
              <a:rPr lang="en-US" sz="1400" dirty="0" err="1"/>
              <a:t>Normalizado</a:t>
            </a:r>
            <a:r>
              <a:rPr lang="en-US" sz="1400" dirty="0"/>
              <a:t> de </a:t>
            </a:r>
            <a:r>
              <a:rPr lang="en-US" sz="1400" dirty="0" err="1"/>
              <a:t>Labranza</a:t>
            </a:r>
            <a:r>
              <a:rPr lang="en-US" sz="1400" dirty="0"/>
              <a:t>.</a:t>
            </a:r>
          </a:p>
          <a:p>
            <a:r>
              <a:rPr lang="en-US" sz="1400" dirty="0" err="1"/>
              <a:t>Objetivo</a:t>
            </a:r>
            <a:r>
              <a:rPr lang="en-US" sz="1400" dirty="0"/>
              <a:t>:</a:t>
            </a:r>
          </a:p>
          <a:p>
            <a:r>
              <a:rPr lang="en-US" sz="1400" dirty="0"/>
              <a:t>Monitoreo para </a:t>
            </a:r>
            <a:r>
              <a:rPr lang="en-US" sz="1400" dirty="0" err="1"/>
              <a:t>estimación</a:t>
            </a:r>
            <a:r>
              <a:rPr lang="en-US" sz="1400" dirty="0"/>
              <a:t> de </a:t>
            </a:r>
            <a:r>
              <a:rPr lang="en-US" sz="1400" dirty="0" err="1"/>
              <a:t>cubierta</a:t>
            </a:r>
            <a:r>
              <a:rPr lang="en-US" sz="1400" dirty="0"/>
              <a:t> de </a:t>
            </a:r>
            <a:r>
              <a:rPr lang="en-US" sz="1400" dirty="0" err="1"/>
              <a:t>suelo</a:t>
            </a:r>
            <a:r>
              <a:rPr lang="en-US" sz="1400" dirty="0"/>
              <a:t>. </a:t>
            </a:r>
            <a:r>
              <a:rPr lang="en-US" sz="1400" dirty="0" err="1"/>
              <a:t>En</a:t>
            </a:r>
            <a:r>
              <a:rPr lang="en-US" sz="1400" dirty="0"/>
              <a:t> tierras </a:t>
            </a:r>
            <a:r>
              <a:rPr lang="en-US" sz="1400" dirty="0" err="1"/>
              <a:t>agrícolas</a:t>
            </a:r>
            <a:r>
              <a:rPr lang="en-US" sz="1400" dirty="0"/>
              <a:t> </a:t>
            </a:r>
            <a:r>
              <a:rPr lang="en-US" sz="1400" dirty="0" err="1"/>
              <a:t>puede</a:t>
            </a:r>
            <a:r>
              <a:rPr lang="en-US" sz="1400" dirty="0"/>
              <a:t> </a:t>
            </a:r>
            <a:r>
              <a:rPr lang="en-US" sz="1400" dirty="0" err="1"/>
              <a:t>diferenciar</a:t>
            </a:r>
            <a:r>
              <a:rPr lang="en-US" sz="1400" dirty="0"/>
              <a:t> </a:t>
            </a:r>
            <a:r>
              <a:rPr lang="en-US" sz="1400" dirty="0" err="1"/>
              <a:t>agricultura</a:t>
            </a:r>
            <a:r>
              <a:rPr lang="en-US" sz="1400" dirty="0"/>
              <a:t> </a:t>
            </a:r>
            <a:r>
              <a:rPr lang="en-US" sz="1400" dirty="0" err="1"/>
              <a:t>tradicional</a:t>
            </a:r>
            <a:r>
              <a:rPr lang="en-US" sz="1400" dirty="0"/>
              <a:t> de </a:t>
            </a:r>
            <a:r>
              <a:rPr lang="en-US" sz="1400" dirty="0" err="1"/>
              <a:t>agricultura</a:t>
            </a:r>
            <a:r>
              <a:rPr lang="en-US" sz="1400" dirty="0"/>
              <a:t> de </a:t>
            </a:r>
            <a:r>
              <a:rPr lang="en-US" sz="1400" dirty="0" err="1"/>
              <a:t>conservación</a:t>
            </a:r>
            <a:r>
              <a:rPr lang="en-US" sz="1400" dirty="0"/>
              <a:t>.</a:t>
            </a:r>
          </a:p>
        </p:txBody>
      </p:sp>
      <p:pic>
        <p:nvPicPr>
          <p:cNvPr id="8" name="Imagen 7">
            <a:extLst>
              <a:ext uri="{FF2B5EF4-FFF2-40B4-BE49-F238E27FC236}">
                <a16:creationId xmlns:a16="http://schemas.microsoft.com/office/drawing/2014/main" id="{8C78C6CB-D6B6-4E13-BDAC-C90BCE4F2DB5}"/>
              </a:ext>
            </a:extLst>
          </p:cNvPr>
          <p:cNvPicPr>
            <a:picLocks noChangeAspect="1"/>
          </p:cNvPicPr>
          <p:nvPr/>
        </p:nvPicPr>
        <p:blipFill>
          <a:blip r:embed="rId2"/>
          <a:stretch>
            <a:fillRect/>
          </a:stretch>
        </p:blipFill>
        <p:spPr>
          <a:xfrm>
            <a:off x="8477668" y="3384669"/>
            <a:ext cx="3474959" cy="1007074"/>
          </a:xfrm>
          <a:prstGeom prst="rect">
            <a:avLst/>
          </a:prstGeom>
        </p:spPr>
      </p:pic>
      <p:pic>
        <p:nvPicPr>
          <p:cNvPr id="10" name="Imagen 9">
            <a:extLst>
              <a:ext uri="{FF2B5EF4-FFF2-40B4-BE49-F238E27FC236}">
                <a16:creationId xmlns:a16="http://schemas.microsoft.com/office/drawing/2014/main" id="{E86737AC-9FE7-4799-87B3-D9F604A50C89}"/>
              </a:ext>
            </a:extLst>
          </p:cNvPr>
          <p:cNvPicPr>
            <a:picLocks noChangeAspect="1"/>
          </p:cNvPicPr>
          <p:nvPr/>
        </p:nvPicPr>
        <p:blipFill>
          <a:blip r:embed="rId3"/>
          <a:stretch>
            <a:fillRect/>
          </a:stretch>
        </p:blipFill>
        <p:spPr>
          <a:xfrm>
            <a:off x="6096000" y="1547051"/>
            <a:ext cx="6076950" cy="1704975"/>
          </a:xfrm>
          <a:prstGeom prst="rect">
            <a:avLst/>
          </a:prstGeom>
        </p:spPr>
      </p:pic>
      <p:sp>
        <p:nvSpPr>
          <p:cNvPr id="25" name="Marcador de contenido 2">
            <a:extLst>
              <a:ext uri="{FF2B5EF4-FFF2-40B4-BE49-F238E27FC236}">
                <a16:creationId xmlns:a16="http://schemas.microsoft.com/office/drawing/2014/main" id="{07DFA9E5-6B8B-45BC-A800-75684424E263}"/>
              </a:ext>
            </a:extLst>
          </p:cNvPr>
          <p:cNvSpPr txBox="1">
            <a:spLocks/>
          </p:cNvSpPr>
          <p:nvPr/>
        </p:nvSpPr>
        <p:spPr>
          <a:xfrm>
            <a:off x="2717254" y="2986330"/>
            <a:ext cx="4385562" cy="206005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L" sz="1400" dirty="0"/>
              <a:t>SINDRI: </a:t>
            </a:r>
            <a:r>
              <a:rPr lang="es-CL" sz="1400" dirty="0" err="1"/>
              <a:t>Shortwave</a:t>
            </a:r>
            <a:r>
              <a:rPr lang="es-CL" sz="1400" dirty="0"/>
              <a:t> </a:t>
            </a:r>
            <a:r>
              <a:rPr lang="es-CL" sz="1400" dirty="0" err="1"/>
              <a:t>infrared</a:t>
            </a:r>
            <a:r>
              <a:rPr lang="es-CL" sz="1400" dirty="0"/>
              <a:t> </a:t>
            </a:r>
            <a:r>
              <a:rPr lang="es-CL" sz="1400" dirty="0" err="1"/>
              <a:t>normalized</a:t>
            </a:r>
            <a:r>
              <a:rPr lang="es-CL" sz="1400" dirty="0"/>
              <a:t> </a:t>
            </a:r>
            <a:r>
              <a:rPr lang="es-CL" sz="1400" dirty="0" err="1"/>
              <a:t>difference</a:t>
            </a:r>
            <a:r>
              <a:rPr lang="es-CL" sz="1400" dirty="0"/>
              <a:t> </a:t>
            </a:r>
            <a:r>
              <a:rPr lang="es-CL" sz="1400" dirty="0" err="1"/>
              <a:t>residue</a:t>
            </a:r>
            <a:r>
              <a:rPr lang="es-CL" sz="1400" dirty="0"/>
              <a:t> </a:t>
            </a:r>
            <a:r>
              <a:rPr lang="es-CL" sz="1400" dirty="0" err="1"/>
              <a:t>index</a:t>
            </a:r>
            <a:r>
              <a:rPr lang="es-CL" sz="1400" dirty="0"/>
              <a:t> (Indice Diferencial Normalizado de Residuos de Infrarrojo de onda corta)</a:t>
            </a:r>
          </a:p>
          <a:p>
            <a:pPr algn="l"/>
            <a:r>
              <a:rPr lang="es-CL" sz="1400" dirty="0"/>
              <a:t>SINDRI: Indice Diferencial Normalizado de Residuos de Infrarrojo de onda corta</a:t>
            </a:r>
          </a:p>
          <a:p>
            <a:pPr algn="l"/>
            <a:r>
              <a:rPr lang="es-CL" sz="1400" dirty="0"/>
              <a:t>Objetivo: Monitoreo de labranza de conservación y labranza tradicional</a:t>
            </a:r>
          </a:p>
          <a:p>
            <a:pPr algn="l"/>
            <a:r>
              <a:rPr lang="es-CL" sz="1400" dirty="0"/>
              <a:t>≤0: labranza tradicional</a:t>
            </a:r>
          </a:p>
          <a:p>
            <a:pPr algn="l"/>
            <a:r>
              <a:rPr lang="es-CL" sz="1400" dirty="0"/>
              <a:t>≥ 0: labranza de </a:t>
            </a:r>
            <a:r>
              <a:rPr lang="es-CL" sz="1400" dirty="0" err="1"/>
              <a:t>conservaciòn</a:t>
            </a:r>
            <a:endParaRPr lang="en-US" sz="1400" dirty="0"/>
          </a:p>
        </p:txBody>
      </p:sp>
      <p:pic>
        <p:nvPicPr>
          <p:cNvPr id="27" name="Imagen 26">
            <a:extLst>
              <a:ext uri="{FF2B5EF4-FFF2-40B4-BE49-F238E27FC236}">
                <a16:creationId xmlns:a16="http://schemas.microsoft.com/office/drawing/2014/main" id="{D5015D02-5D43-44F9-BE5A-3F4F3B906A04}"/>
              </a:ext>
            </a:extLst>
          </p:cNvPr>
          <p:cNvPicPr>
            <a:picLocks noChangeAspect="1"/>
          </p:cNvPicPr>
          <p:nvPr/>
        </p:nvPicPr>
        <p:blipFill>
          <a:blip r:embed="rId4"/>
          <a:stretch>
            <a:fillRect/>
          </a:stretch>
        </p:blipFill>
        <p:spPr>
          <a:xfrm>
            <a:off x="6839368" y="4302337"/>
            <a:ext cx="5142252" cy="1221096"/>
          </a:xfrm>
          <a:prstGeom prst="rect">
            <a:avLst/>
          </a:prstGeom>
        </p:spPr>
      </p:pic>
      <p:sp>
        <p:nvSpPr>
          <p:cNvPr id="28" name="TextBox 91">
            <a:extLst>
              <a:ext uri="{FF2B5EF4-FFF2-40B4-BE49-F238E27FC236}">
                <a16:creationId xmlns:a16="http://schemas.microsoft.com/office/drawing/2014/main" id="{D83106C3-6FF4-4001-BF72-1C3E23CD10A2}"/>
              </a:ext>
            </a:extLst>
          </p:cNvPr>
          <p:cNvSpPr txBox="1"/>
          <p:nvPr/>
        </p:nvSpPr>
        <p:spPr>
          <a:xfrm>
            <a:off x="529795" y="2122539"/>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SINDRI</a:t>
            </a:r>
          </a:p>
        </p:txBody>
      </p:sp>
      <p:sp>
        <p:nvSpPr>
          <p:cNvPr id="29" name="TextBox 91">
            <a:extLst>
              <a:ext uri="{FF2B5EF4-FFF2-40B4-BE49-F238E27FC236}">
                <a16:creationId xmlns:a16="http://schemas.microsoft.com/office/drawing/2014/main" id="{157BE485-290D-40C1-98E2-E63B0BB3D3E5}"/>
              </a:ext>
            </a:extLst>
          </p:cNvPr>
          <p:cNvSpPr txBox="1"/>
          <p:nvPr/>
        </p:nvSpPr>
        <p:spPr>
          <a:xfrm>
            <a:off x="537513" y="2464583"/>
            <a:ext cx="748382" cy="276999"/>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HN" sz="1200" dirty="0"/>
              <a:t>BSI</a:t>
            </a:r>
          </a:p>
        </p:txBody>
      </p:sp>
      <p:sp>
        <p:nvSpPr>
          <p:cNvPr id="30" name="Marcador de contenido 2">
            <a:extLst>
              <a:ext uri="{FF2B5EF4-FFF2-40B4-BE49-F238E27FC236}">
                <a16:creationId xmlns:a16="http://schemas.microsoft.com/office/drawing/2014/main" id="{902EB03E-A1AE-40C7-95FD-353538962B89}"/>
              </a:ext>
            </a:extLst>
          </p:cNvPr>
          <p:cNvSpPr txBox="1">
            <a:spLocks/>
          </p:cNvSpPr>
          <p:nvPr/>
        </p:nvSpPr>
        <p:spPr>
          <a:xfrm>
            <a:off x="1682713" y="5085582"/>
            <a:ext cx="4385562" cy="2060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L" sz="1400" dirty="0"/>
              <a:t>BSI:</a:t>
            </a:r>
            <a:r>
              <a:rPr lang="en-US" sz="1400" dirty="0"/>
              <a:t>Bare Soil Index</a:t>
            </a:r>
          </a:p>
          <a:p>
            <a:pPr algn="l"/>
            <a:r>
              <a:rPr lang="en-US" sz="1400" dirty="0"/>
              <a:t>Indice de </a:t>
            </a:r>
            <a:r>
              <a:rPr lang="en-US" sz="1400" dirty="0" err="1"/>
              <a:t>Suelo</a:t>
            </a:r>
            <a:r>
              <a:rPr lang="en-US" sz="1400" dirty="0"/>
              <a:t> </a:t>
            </a:r>
            <a:r>
              <a:rPr lang="en-US" sz="1400" dirty="0" err="1"/>
              <a:t>Descubierto</a:t>
            </a:r>
            <a:r>
              <a:rPr lang="es-CL" sz="1100" b="0" i="0" dirty="0">
                <a:solidFill>
                  <a:srgbClr val="3A3A3A"/>
                </a:solidFill>
                <a:effectLst/>
                <a:latin typeface="Roboto"/>
              </a:rPr>
              <a:t>es un indicador numérico que combina bandas espectrales azules, rojas, infrarrojas cercanas e infrarrojas de onda corta para capturar las variaciones del suelo. </a:t>
            </a:r>
            <a:endParaRPr lang="es-CL" sz="1400" dirty="0"/>
          </a:p>
        </p:txBody>
      </p:sp>
      <p:pic>
        <p:nvPicPr>
          <p:cNvPr id="5" name="Imagen 4">
            <a:extLst>
              <a:ext uri="{FF2B5EF4-FFF2-40B4-BE49-F238E27FC236}">
                <a16:creationId xmlns:a16="http://schemas.microsoft.com/office/drawing/2014/main" id="{B480B7FC-AB42-4598-A03F-30965115658F}"/>
              </a:ext>
            </a:extLst>
          </p:cNvPr>
          <p:cNvPicPr>
            <a:picLocks noChangeAspect="1"/>
          </p:cNvPicPr>
          <p:nvPr/>
        </p:nvPicPr>
        <p:blipFill>
          <a:blip r:embed="rId5"/>
          <a:stretch>
            <a:fillRect/>
          </a:stretch>
        </p:blipFill>
        <p:spPr>
          <a:xfrm>
            <a:off x="6123727" y="5550483"/>
            <a:ext cx="5614987" cy="1130250"/>
          </a:xfrm>
          <a:prstGeom prst="rect">
            <a:avLst/>
          </a:prstGeom>
        </p:spPr>
      </p:pic>
    </p:spTree>
    <p:extLst>
      <p:ext uri="{BB962C8B-B14F-4D97-AF65-F5344CB8AC3E}">
        <p14:creationId xmlns:p14="http://schemas.microsoft.com/office/powerpoint/2010/main" val="334456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1337</Words>
  <Application>Microsoft Office PowerPoint</Application>
  <PresentationFormat>Panorámica</PresentationFormat>
  <Paragraphs>273</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Open Sans</vt:lpstr>
      <vt:lpstr>Roboto</vt:lpstr>
      <vt:lpstr>Office Theme</vt:lpstr>
      <vt:lpstr>Herramienta 1:</vt:lpstr>
      <vt:lpstr>https://processing.eos.com/workflows  Definir si en la app se pueden colocar imágenes en cada tipo de filtro (suelo, humedad, vegetación y labranza)</vt:lpstr>
      <vt:lpstr>Indíces a utilizar (versión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Indices de residuos</vt:lpstr>
      <vt:lpstr>Indices de residuos</vt:lpstr>
      <vt:lpstr>Indices de residuos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clauduarte r</dc:creator>
  <cp:lastModifiedBy>Claudia Garrido</cp:lastModifiedBy>
  <cp:revision>17</cp:revision>
  <dcterms:created xsi:type="dcterms:W3CDTF">2020-11-03T22:52:58Z</dcterms:created>
  <dcterms:modified xsi:type="dcterms:W3CDTF">2020-12-04T01:31:51Z</dcterms:modified>
</cp:coreProperties>
</file>