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4" r:id="rId3"/>
    <p:sldId id="286" r:id="rId4"/>
    <p:sldId id="269" r:id="rId5"/>
    <p:sldId id="287" r:id="rId6"/>
    <p:sldId id="282" r:id="rId7"/>
    <p:sldId id="262" r:id="rId8"/>
    <p:sldId id="288" r:id="rId9"/>
    <p:sldId id="270" r:id="rId10"/>
    <p:sldId id="274" r:id="rId11"/>
    <p:sldId id="275" r:id="rId12"/>
    <p:sldId id="279" r:id="rId13"/>
    <p:sldId id="280" r:id="rId14"/>
    <p:sldId id="263" r:id="rId15"/>
    <p:sldId id="281" r:id="rId16"/>
    <p:sldId id="273" r:id="rId17"/>
    <p:sldId id="258" r:id="rId18"/>
    <p:sldId id="268" r:id="rId19"/>
    <p:sldId id="272" r:id="rId20"/>
    <p:sldId id="276" r:id="rId21"/>
    <p:sldId id="277" r:id="rId22"/>
    <p:sldId id="278" r:id="rId23"/>
    <p:sldId id="283" r:id="rId24"/>
    <p:sldId id="285" r:id="rId25"/>
    <p:sldId id="257" r:id="rId2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7D6"/>
    <a:srgbClr val="599DDB"/>
    <a:srgbClr val="5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BEC-4949-477B-8B4B-576E06C6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F65AE-6016-4DB7-B5C7-52C4E1DD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8E60-D7C1-4225-BE15-02919CB3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9571-FE16-4E28-B14B-29FE724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8267-6F62-4E7B-B6BF-0B056FA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57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689-0D15-4737-BBD6-23CD5455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17F4-0607-431D-9A16-91C666E0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77BA-08C3-4EC8-90FA-1FFC8091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A733-665E-48B2-8636-7AEA1616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48C6-5772-4BF3-9E6E-161CC168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673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6133B-8C6C-43F2-A4F5-F011E5838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46CF-F4F6-4975-BA37-B53CE020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5221-B16D-4798-8D66-57B7004E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C7A1-A2B2-442D-9FB8-1272DFE9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B123-0CB7-47FC-8D7C-031C48A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02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74B3-8A58-4804-83D6-1415A26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A03C-9C5C-4D7C-86AF-17F4362D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0583-0698-4025-B7F2-424A0CF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A554-636B-47AE-A12B-8F2409D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525D-8BE4-4B58-AE64-3C68390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85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F21-B40E-4126-84F0-63CF731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F0F-9F52-4D0D-AFCA-4CC300C7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737A-29D1-4CBF-8FCD-60F1146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CC08-0780-4361-AAB6-2317839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D92-9EA7-457B-B7F9-F06FA19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628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17E-9162-4E21-AB32-7E07F4C8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5126-287A-46AE-AFF6-C4C0AF62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B42A-74EC-476B-BE00-18218E57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485A-1555-4C95-AD7D-EEC78DEA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D68-F306-431B-B717-2044E769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9EC0-BE91-4EB8-89A4-8CD1C991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11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459A-F5E6-4990-A06E-A753BEC8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7E0A-E3FA-4A6F-91AA-14778EF8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889E-3B77-4360-882B-2028C6A7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C466A-AFD0-4D24-8479-0724742B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D2FCD-D736-4E56-8B39-FD49D05AB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CE16A-9C65-425A-9FA2-D83BE031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25742-FFDE-4B50-90FF-37FFD64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3CBE2-CA30-47C8-A1A2-9B3760C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4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8D9C-CD77-4892-9671-20C54C7E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B4A7-B1C1-4F5B-9870-C60F6B99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8E72-143D-46D2-BC76-49D279C3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788D1-F17D-4083-BE25-DE20FAB8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791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8B373-DF78-4F84-BD8E-80C52DA5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EDEEB-AC18-463A-8AC1-19F2E16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04224-441E-49B2-9CA3-8257F8E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038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7CFE-5EF7-4DEF-A73B-868AB7DC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4898-89EE-4935-A58E-2C315F8E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02F0C-F966-44D1-8294-6CEC63AE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9039-B485-4C35-864F-515746CD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9D68-CD61-4B0C-BC91-AEE4EF1D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C0A0-3541-4A3F-B4A5-BCA0126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558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1417-F49C-4FC8-ABAC-4607A21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79910-7B8E-46CF-9BE3-B9892A7CB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71E68-6EE3-4336-93A8-0DA22436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F0DF-C955-4177-AF7A-4665CCF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FF6AE-CA17-4F5F-8C4C-5B34D89C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58E7-758F-46E9-91AA-F1CBD18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00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A9AF-65FA-4FF5-ADCE-4455696D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FCE2-9A5F-4C5C-A7AE-C25F32E9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5990-751A-4356-B03E-B2A8694D7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16E0-DD73-4B32-B176-49757E81F7A7}" type="datetimeFigureOut">
              <a:rPr lang="es-HN" smtClean="0"/>
              <a:t>27/11/2020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CDE4-C4AC-4F65-8F22-751E765F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866D-D74A-4234-86B9-D16A9E67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94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eenurbandata.com/rutas-saludabl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feo-toolbox.org/SoftwareGuide/SoftwareGuideli5.html#XClevers1991-WDVI" TargetMode="External"/><Relationship Id="rId3" Type="http://schemas.openxmlformats.org/officeDocument/2006/relationships/hyperlink" Target="https://www.orfeo-toolbox.org/SoftwareGuide/SoftwareGuideli5.html#XBaret1989-TSAVI" TargetMode="External"/><Relationship Id="rId7" Type="http://schemas.openxmlformats.org/officeDocument/2006/relationships/hyperlink" Target="https://www.orfeo-toolbox.org/SoftwareGuide/SoftwareGuideli5.html#XClevers1988-WDVI" TargetMode="External"/><Relationship Id="rId2" Type="http://schemas.openxmlformats.org/officeDocument/2006/relationships/hyperlink" Target="https://www.orfeo-toolbox.org/SoftwareGuide/SoftwareGuideli5.html#XHuete1988-SAV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feo-toolbox.org/SoftwareGuide/SoftwareGuideli5.html#XPinty1992-GEMI" TargetMode="External"/><Relationship Id="rId5" Type="http://schemas.openxmlformats.org/officeDocument/2006/relationships/hyperlink" Target="https://www.orfeo-toolbox.org/SoftwareGuide/SoftwareGuideli5.html#XQi1994-MSAVI" TargetMode="External"/><Relationship Id="rId10" Type="http://schemas.openxmlformats.org/officeDocument/2006/relationships/hyperlink" Target="https://www.orfeo-toolbox.org/SoftwareGuide/SoftwareGuideli5.html#XARVI" TargetMode="External"/><Relationship Id="rId4" Type="http://schemas.openxmlformats.org/officeDocument/2006/relationships/hyperlink" Target="https://www.orfeo-toolbox.org/SoftwareGuide/SoftwareGuideli5.html#XBaret1991-TSAVI" TargetMode="External"/><Relationship Id="rId9" Type="http://schemas.openxmlformats.org/officeDocument/2006/relationships/hyperlink" Target="https://www.orfeo-toolbox.org/SoftwareGuide/SoftwareGuideli5.html#X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cessing.eos.com/workflow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B4C6-3746-4EA3-B4C9-197B4CCF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Herramienta</a:t>
            </a:r>
            <a:r>
              <a:rPr lang="en-US" dirty="0"/>
              <a:t> 1: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F8B96B-3A1C-4CE7-A5C0-4C173B04C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199" y="1690688"/>
            <a:ext cx="9643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rgbClr val="599DDB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SRWI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15B2F8-8175-40B1-920D-C36107E6CB58}"/>
              </a:ext>
            </a:extLst>
          </p:cNvPr>
          <p:cNvSpPr txBox="1"/>
          <p:nvPr/>
        </p:nvSpPr>
        <p:spPr>
          <a:xfrm>
            <a:off x="2523445" y="976182"/>
            <a:ext cx="240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Simple Ratio Water </a:t>
            </a:r>
            <a:r>
              <a:rPr lang="es-CL" dirty="0" err="1"/>
              <a:t>Index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660ACA-1E7F-437A-ADF0-1B05FA5C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45" y="5881817"/>
            <a:ext cx="7515225" cy="314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D28C5E9-ED49-46B4-BDEE-A242D87A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06" y="650820"/>
            <a:ext cx="6686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6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rgbClr val="5096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SRWI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15B2F8-8175-40B1-920D-C36107E6CB58}"/>
              </a:ext>
            </a:extLst>
          </p:cNvPr>
          <p:cNvSpPr txBox="1"/>
          <p:nvPr/>
        </p:nvSpPr>
        <p:spPr>
          <a:xfrm>
            <a:off x="4276578" y="976183"/>
            <a:ext cx="500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Normalized </a:t>
            </a:r>
            <a:r>
              <a:rPr lang="es-CL" dirty="0" err="1"/>
              <a:t>Difference</a:t>
            </a:r>
            <a:r>
              <a:rPr lang="es-CL" dirty="0"/>
              <a:t> </a:t>
            </a:r>
            <a:r>
              <a:rPr lang="es-CL" dirty="0" err="1"/>
              <a:t>Turbidity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Normalized </a:t>
            </a:r>
            <a:r>
              <a:rPr lang="es-CL" dirty="0" err="1"/>
              <a:t>Difference</a:t>
            </a:r>
            <a:r>
              <a:rPr lang="es-CL" dirty="0"/>
              <a:t> </a:t>
            </a:r>
            <a:r>
              <a:rPr lang="es-CL" dirty="0" err="1"/>
              <a:t>Tillage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n-US" dirty="0"/>
          </a:p>
        </p:txBody>
      </p:sp>
      <p:sp>
        <p:nvSpPr>
          <p:cNvPr id="3" name="TextBox 93">
            <a:extLst>
              <a:ext uri="{FF2B5EF4-FFF2-40B4-BE49-F238E27FC236}">
                <a16:creationId xmlns:a16="http://schemas.microsoft.com/office/drawing/2014/main" id="{6B987584-770B-472A-BCF0-151083F3E053}"/>
              </a:ext>
            </a:extLst>
          </p:cNvPr>
          <p:cNvSpPr txBox="1"/>
          <p:nvPr/>
        </p:nvSpPr>
        <p:spPr>
          <a:xfrm>
            <a:off x="601353" y="4051875"/>
            <a:ext cx="748382" cy="27699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3717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rgbClr val="5096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SRWI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3" name="TextBox 93">
            <a:extLst>
              <a:ext uri="{FF2B5EF4-FFF2-40B4-BE49-F238E27FC236}">
                <a16:creationId xmlns:a16="http://schemas.microsoft.com/office/drawing/2014/main" id="{6B987584-770B-472A-BCF0-151083F3E053}"/>
              </a:ext>
            </a:extLst>
          </p:cNvPr>
          <p:cNvSpPr txBox="1"/>
          <p:nvPr/>
        </p:nvSpPr>
        <p:spPr>
          <a:xfrm>
            <a:off x="601353" y="4051875"/>
            <a:ext cx="748382" cy="276999"/>
          </a:xfrm>
          <a:prstGeom prst="rect">
            <a:avLst/>
          </a:prstGeom>
          <a:solidFill>
            <a:srgbClr val="5097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2818F49-97AD-4FF2-87F2-4E914F18FC15}"/>
              </a:ext>
            </a:extLst>
          </p:cNvPr>
          <p:cNvSpPr txBox="1"/>
          <p:nvPr/>
        </p:nvSpPr>
        <p:spPr>
          <a:xfrm>
            <a:off x="4213604" y="989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Moisture Stress Index (MSI).</a:t>
            </a:r>
          </a:p>
        </p:txBody>
      </p:sp>
      <p:sp>
        <p:nvSpPr>
          <p:cNvPr id="5" name="TextBox 93">
            <a:extLst>
              <a:ext uri="{FF2B5EF4-FFF2-40B4-BE49-F238E27FC236}">
                <a16:creationId xmlns:a16="http://schemas.microsoft.com/office/drawing/2014/main" id="{5A2AA8AC-3FE7-4532-840D-23855D1A6913}"/>
              </a:ext>
            </a:extLst>
          </p:cNvPr>
          <p:cNvSpPr txBox="1"/>
          <p:nvPr/>
        </p:nvSpPr>
        <p:spPr>
          <a:xfrm>
            <a:off x="601353" y="4474900"/>
            <a:ext cx="748382" cy="27699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3C2C2C-EF21-4BFF-A579-F81C362C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20" y="3562943"/>
            <a:ext cx="6686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7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rgbClr val="5096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SRWI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3" name="TextBox 93">
            <a:extLst>
              <a:ext uri="{FF2B5EF4-FFF2-40B4-BE49-F238E27FC236}">
                <a16:creationId xmlns:a16="http://schemas.microsoft.com/office/drawing/2014/main" id="{6B987584-770B-472A-BCF0-151083F3E053}"/>
              </a:ext>
            </a:extLst>
          </p:cNvPr>
          <p:cNvSpPr txBox="1"/>
          <p:nvPr/>
        </p:nvSpPr>
        <p:spPr>
          <a:xfrm>
            <a:off x="601353" y="4051875"/>
            <a:ext cx="748382" cy="276999"/>
          </a:xfrm>
          <a:prstGeom prst="rect">
            <a:avLst/>
          </a:prstGeom>
          <a:solidFill>
            <a:srgbClr val="5097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</a:t>
            </a:r>
          </a:p>
        </p:txBody>
      </p:sp>
      <p:sp>
        <p:nvSpPr>
          <p:cNvPr id="5" name="TextBox 93">
            <a:extLst>
              <a:ext uri="{FF2B5EF4-FFF2-40B4-BE49-F238E27FC236}">
                <a16:creationId xmlns:a16="http://schemas.microsoft.com/office/drawing/2014/main" id="{5A2AA8AC-3FE7-4532-840D-23855D1A6913}"/>
              </a:ext>
            </a:extLst>
          </p:cNvPr>
          <p:cNvSpPr txBox="1"/>
          <p:nvPr/>
        </p:nvSpPr>
        <p:spPr>
          <a:xfrm>
            <a:off x="601353" y="4474900"/>
            <a:ext cx="748382" cy="276999"/>
          </a:xfrm>
          <a:prstGeom prst="rect">
            <a:avLst/>
          </a:prstGeom>
          <a:solidFill>
            <a:srgbClr val="5097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MSI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A21201F-25D9-4EAA-BD66-1F332E6AC663}"/>
              </a:ext>
            </a:extLst>
          </p:cNvPr>
          <p:cNvSpPr txBox="1"/>
          <p:nvPr/>
        </p:nvSpPr>
        <p:spPr>
          <a:xfrm>
            <a:off x="3942670" y="3559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Normalized Difference Moisture Index (NDMI). Es </a:t>
            </a:r>
            <a:r>
              <a:rPr lang="en-US" dirty="0" err="1"/>
              <a:t>igual</a:t>
            </a:r>
            <a:r>
              <a:rPr lang="en-US" dirty="0"/>
              <a:t> al NDWI</a:t>
            </a:r>
          </a:p>
        </p:txBody>
      </p:sp>
      <p:sp>
        <p:nvSpPr>
          <p:cNvPr id="4" name="TextBox 93">
            <a:extLst>
              <a:ext uri="{FF2B5EF4-FFF2-40B4-BE49-F238E27FC236}">
                <a16:creationId xmlns:a16="http://schemas.microsoft.com/office/drawing/2014/main" id="{70116AD2-70AF-4632-82C9-AB13633B7542}"/>
              </a:ext>
            </a:extLst>
          </p:cNvPr>
          <p:cNvSpPr txBox="1"/>
          <p:nvPr/>
        </p:nvSpPr>
        <p:spPr>
          <a:xfrm>
            <a:off x="601353" y="4897925"/>
            <a:ext cx="748382" cy="27699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NDMI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0F2502-F6E6-4772-BE9F-7F2F6CDC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56" y="659028"/>
            <a:ext cx="6528344" cy="5440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0CC745-2845-4FE5-B7E7-25B62907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21" y="1327778"/>
            <a:ext cx="8858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4FA7FAC-AB94-428E-8654-CA499F448EE3}"/>
              </a:ext>
            </a:extLst>
          </p:cNvPr>
          <p:cNvSpPr txBox="1"/>
          <p:nvPr/>
        </p:nvSpPr>
        <p:spPr>
          <a:xfrm>
            <a:off x="2171860" y="774560"/>
            <a:ext cx="5092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 </a:t>
            </a:r>
            <a:r>
              <a:rPr lang="es-CL" sz="1400" b="1" dirty="0"/>
              <a:t>TVDI: </a:t>
            </a:r>
            <a:r>
              <a:rPr lang="es-CL" sz="1400" b="1" dirty="0" err="1"/>
              <a:t>Transformed</a:t>
            </a:r>
            <a:r>
              <a:rPr lang="es-CL" sz="1400" b="1" dirty="0"/>
              <a:t> </a:t>
            </a:r>
            <a:r>
              <a:rPr lang="es-CL" sz="1400" b="1" dirty="0" err="1"/>
              <a:t>difference</a:t>
            </a:r>
            <a:r>
              <a:rPr lang="es-CL" sz="1400" b="1" dirty="0"/>
              <a:t> </a:t>
            </a:r>
            <a:r>
              <a:rPr lang="es-CL" sz="1400" b="1" dirty="0" err="1"/>
              <a:t>vegetation</a:t>
            </a:r>
            <a:r>
              <a:rPr lang="es-CL" sz="1400" b="1" dirty="0"/>
              <a:t> </a:t>
            </a:r>
            <a:r>
              <a:rPr lang="es-CL" sz="1400" b="1" dirty="0" err="1"/>
              <a:t>index</a:t>
            </a:r>
            <a:endParaRPr lang="es-CL" sz="1400" b="1" dirty="0"/>
          </a:p>
          <a:p>
            <a:r>
              <a:rPr lang="es-CL" sz="1400" dirty="0"/>
              <a:t>déficit hídrico, se ha desarrollado para establecer el estado de la humedad (sequedad) del sistema suelo-planta.</a:t>
            </a:r>
            <a:endParaRPr lang="en-US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7F93096-F84D-494C-8316-619CB205E9AB}"/>
              </a:ext>
            </a:extLst>
          </p:cNvPr>
          <p:cNvSpPr txBox="1"/>
          <p:nvPr/>
        </p:nvSpPr>
        <p:spPr>
          <a:xfrm>
            <a:off x="2147787" y="1829928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Temperature–Vegetation Dryness Index (TDVI).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5A2F2CB-8CBB-4E3B-B0DA-7385CE25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14" y="2166607"/>
            <a:ext cx="5429250" cy="2733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3A2444-EEE4-418E-9093-5A6D383ED5FB}"/>
              </a:ext>
            </a:extLst>
          </p:cNvPr>
          <p:cNvSpPr txBox="1"/>
          <p:nvPr/>
        </p:nvSpPr>
        <p:spPr>
          <a:xfrm>
            <a:off x="626148" y="4681488"/>
            <a:ext cx="213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Detección de cambio hídricos en el sistema agua suelo planta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8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6003B57-C435-43CF-8C6F-C2E6A991FE57}"/>
              </a:ext>
            </a:extLst>
          </p:cNvPr>
          <p:cNvSpPr txBox="1"/>
          <p:nvPr/>
        </p:nvSpPr>
        <p:spPr>
          <a:xfrm>
            <a:off x="2277288" y="387234"/>
            <a:ext cx="763742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Crop Water Stress Index (CWSI). </a:t>
            </a:r>
            <a:r>
              <a:rPr lang="en-US" sz="1400" dirty="0" err="1"/>
              <a:t>Utilidad</a:t>
            </a:r>
            <a:r>
              <a:rPr lang="en-US" sz="1400" dirty="0"/>
              <a:t> se </a:t>
            </a:r>
            <a:r>
              <a:rPr lang="en-US" sz="1400" dirty="0" err="1"/>
              <a:t>limita</a:t>
            </a:r>
            <a:r>
              <a:rPr lang="en-US" sz="1400" dirty="0"/>
              <a:t> a </a:t>
            </a:r>
            <a:r>
              <a:rPr lang="en-US" sz="1400" dirty="0" err="1"/>
              <a:t>cultivos</a:t>
            </a:r>
            <a:r>
              <a:rPr lang="en-US" sz="1400" dirty="0"/>
              <a:t> de coverture complete (sin </a:t>
            </a:r>
            <a:r>
              <a:rPr lang="en-US" sz="1400" dirty="0" err="1"/>
              <a:t>suelo</a:t>
            </a:r>
            <a:r>
              <a:rPr lang="en-US" sz="1400" dirty="0"/>
              <a:t> </a:t>
            </a:r>
            <a:r>
              <a:rPr lang="en-US" sz="1400" dirty="0" err="1"/>
              <a:t>desnudo</a:t>
            </a:r>
            <a:r>
              <a:rPr lang="en-US" sz="1400" dirty="0"/>
              <a:t>) </a:t>
            </a:r>
          </a:p>
          <a:p>
            <a:r>
              <a:rPr lang="es-CL" sz="1400" dirty="0"/>
              <a:t>se sustenta en la relación entre la diferencia de temperatura de la superficie observada y la del aire (</a:t>
            </a:r>
            <a:r>
              <a:rPr lang="es-CL" sz="1400" dirty="0" err="1"/>
              <a:t>Ts</a:t>
            </a:r>
            <a:r>
              <a:rPr lang="es-CL" sz="1400" dirty="0"/>
              <a:t>-Ta), y el déficit de presión de vapor (DPV).</a:t>
            </a:r>
          </a:p>
          <a:p>
            <a:r>
              <a:rPr lang="es-CL" sz="1400" dirty="0"/>
              <a:t>Las funciones lineales de pendiente negativa indican el límite de no estrés hídrico (CWSI=0) mientras que la función constante y=3 determina los puntos de nula transpiración (CWSI=1). El CWSI afirma o no la necesidad de riego en un cultivo específico. El uso de este índice se ha extendido en áreas bajo riego intensivo con la finalidad de estimar la productividad y el uso eficiente de agua de riego</a:t>
            </a:r>
            <a:endParaRPr lang="en-U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24513C-C195-4F5A-A655-1BBF80E1A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6"/>
          <a:stretch/>
        </p:blipFill>
        <p:spPr>
          <a:xfrm>
            <a:off x="8146106" y="1987672"/>
            <a:ext cx="2628234" cy="75247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4F72DB18-AA3D-48A1-A9AC-9C0B45EB8B1C}"/>
              </a:ext>
            </a:extLst>
          </p:cNvPr>
          <p:cNvSpPr txBox="1"/>
          <p:nvPr/>
        </p:nvSpPr>
        <p:spPr>
          <a:xfrm>
            <a:off x="1807698" y="3778075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Water Deficit Index (WDI)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50B20AC-8016-47A8-87DB-D112F474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07" y="3006550"/>
            <a:ext cx="7172325" cy="15430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D298821-E990-4FF6-9D95-F4D0953F8204}"/>
              </a:ext>
            </a:extLst>
          </p:cNvPr>
          <p:cNvSpPr txBox="1"/>
          <p:nvPr/>
        </p:nvSpPr>
        <p:spPr>
          <a:xfrm>
            <a:off x="581046" y="4640809"/>
            <a:ext cx="2137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Detección de cambio hídricos en el sistema agua suelo planta. CWSI solo en cultivos de total cobertura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589AF-FFA7-4C78-BEFD-449EBE4B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E747DA7C-C7A5-4CE3-9B50-2D16E3DFFAE9}"/>
              </a:ext>
            </a:extLst>
          </p:cNvPr>
          <p:cNvSpPr txBox="1"/>
          <p:nvPr/>
        </p:nvSpPr>
        <p:spPr>
          <a:xfrm>
            <a:off x="1284311" y="258066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Suelo</a:t>
            </a:r>
            <a:endParaRPr lang="es-HN" sz="1400" dirty="0"/>
          </a:p>
        </p:txBody>
      </p:sp>
      <p:cxnSp>
        <p:nvCxnSpPr>
          <p:cNvPr id="5" name="Connector: Elbow 32">
            <a:extLst>
              <a:ext uri="{FF2B5EF4-FFF2-40B4-BE49-F238E27FC236}">
                <a16:creationId xmlns:a16="http://schemas.microsoft.com/office/drawing/2014/main" id="{B445A26D-C7C5-471A-80BF-B933923CBB0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4898" y="2382954"/>
            <a:ext cx="1925557" cy="197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2">
            <a:extLst>
              <a:ext uri="{FF2B5EF4-FFF2-40B4-BE49-F238E27FC236}">
                <a16:creationId xmlns:a16="http://schemas.microsoft.com/office/drawing/2014/main" id="{D323D151-2C85-4CE8-8DF0-C81B9ACED7A1}"/>
              </a:ext>
            </a:extLst>
          </p:cNvPr>
          <p:cNvSpPr txBox="1"/>
          <p:nvPr/>
        </p:nvSpPr>
        <p:spPr>
          <a:xfrm>
            <a:off x="1550378" y="321085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RI</a:t>
            </a:r>
          </a:p>
        </p:txBody>
      </p:sp>
      <p:sp>
        <p:nvSpPr>
          <p:cNvPr id="7" name="TextBox 104">
            <a:extLst>
              <a:ext uri="{FF2B5EF4-FFF2-40B4-BE49-F238E27FC236}">
                <a16:creationId xmlns:a16="http://schemas.microsoft.com/office/drawing/2014/main" id="{2FE68DC2-553A-454C-854E-9E26D8243ABD}"/>
              </a:ext>
            </a:extLst>
          </p:cNvPr>
          <p:cNvSpPr txBox="1"/>
          <p:nvPr/>
        </p:nvSpPr>
        <p:spPr>
          <a:xfrm>
            <a:off x="1550378" y="357337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CI</a:t>
            </a:r>
          </a:p>
        </p:txBody>
      </p:sp>
      <p:sp>
        <p:nvSpPr>
          <p:cNvPr id="8" name="TextBox 106">
            <a:extLst>
              <a:ext uri="{FF2B5EF4-FFF2-40B4-BE49-F238E27FC236}">
                <a16:creationId xmlns:a16="http://schemas.microsoft.com/office/drawing/2014/main" id="{79461CC5-F200-4CF6-8E27-AD4E185B9155}"/>
              </a:ext>
            </a:extLst>
          </p:cNvPr>
          <p:cNvSpPr txBox="1"/>
          <p:nvPr/>
        </p:nvSpPr>
        <p:spPr>
          <a:xfrm>
            <a:off x="1550378" y="39358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</a:t>
            </a:r>
          </a:p>
        </p:txBody>
      </p:sp>
      <p:sp>
        <p:nvSpPr>
          <p:cNvPr id="9" name="TextBox 108">
            <a:extLst>
              <a:ext uri="{FF2B5EF4-FFF2-40B4-BE49-F238E27FC236}">
                <a16:creationId xmlns:a16="http://schemas.microsoft.com/office/drawing/2014/main" id="{D2140FA4-E7A0-4184-B68E-5945216B2B4F}"/>
              </a:ext>
            </a:extLst>
          </p:cNvPr>
          <p:cNvSpPr txBox="1"/>
          <p:nvPr/>
        </p:nvSpPr>
        <p:spPr>
          <a:xfrm>
            <a:off x="1550378" y="429841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BI2</a:t>
            </a:r>
          </a:p>
        </p:txBody>
      </p:sp>
      <p:cxnSp>
        <p:nvCxnSpPr>
          <p:cNvPr id="10" name="Straight Connector 110">
            <a:extLst>
              <a:ext uri="{FF2B5EF4-FFF2-40B4-BE49-F238E27FC236}">
                <a16:creationId xmlns:a16="http://schemas.microsoft.com/office/drawing/2014/main" id="{103478A9-6A67-4591-A82B-FAD6AF6A3C03}"/>
              </a:ext>
            </a:extLst>
          </p:cNvPr>
          <p:cNvCxnSpPr/>
          <p:nvPr/>
        </p:nvCxnSpPr>
        <p:spPr>
          <a:xfrm>
            <a:off x="1284311" y="2888437"/>
            <a:ext cx="0" cy="156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11">
            <a:extLst>
              <a:ext uri="{FF2B5EF4-FFF2-40B4-BE49-F238E27FC236}">
                <a16:creationId xmlns:a16="http://schemas.microsoft.com/office/drawing/2014/main" id="{0D29915B-3700-48BA-86C6-E984D45D1418}"/>
              </a:ext>
            </a:extLst>
          </p:cNvPr>
          <p:cNvCxnSpPr>
            <a:cxnSpLocks/>
          </p:cNvCxnSpPr>
          <p:nvPr/>
        </p:nvCxnSpPr>
        <p:spPr>
          <a:xfrm flipH="1" flipV="1">
            <a:off x="1318056" y="33266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2">
            <a:extLst>
              <a:ext uri="{FF2B5EF4-FFF2-40B4-BE49-F238E27FC236}">
                <a16:creationId xmlns:a16="http://schemas.microsoft.com/office/drawing/2014/main" id="{D5680C68-E9EA-4EE8-AC28-4893B5090A92}"/>
              </a:ext>
            </a:extLst>
          </p:cNvPr>
          <p:cNvCxnSpPr>
            <a:cxnSpLocks/>
          </p:cNvCxnSpPr>
          <p:nvPr/>
        </p:nvCxnSpPr>
        <p:spPr>
          <a:xfrm flipH="1" flipV="1">
            <a:off x="1318055" y="368523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3">
            <a:extLst>
              <a:ext uri="{FF2B5EF4-FFF2-40B4-BE49-F238E27FC236}">
                <a16:creationId xmlns:a16="http://schemas.microsoft.com/office/drawing/2014/main" id="{FC970E14-EC61-4F7B-98C4-1BD51D1F91A6}"/>
              </a:ext>
            </a:extLst>
          </p:cNvPr>
          <p:cNvCxnSpPr>
            <a:cxnSpLocks/>
          </p:cNvCxnSpPr>
          <p:nvPr/>
        </p:nvCxnSpPr>
        <p:spPr>
          <a:xfrm flipH="1" flipV="1">
            <a:off x="1318054" y="405164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4">
            <a:extLst>
              <a:ext uri="{FF2B5EF4-FFF2-40B4-BE49-F238E27FC236}">
                <a16:creationId xmlns:a16="http://schemas.microsoft.com/office/drawing/2014/main" id="{1F093EE8-7BD5-45CD-873A-016CC8CFABE1}"/>
              </a:ext>
            </a:extLst>
          </p:cNvPr>
          <p:cNvCxnSpPr>
            <a:cxnSpLocks/>
          </p:cNvCxnSpPr>
          <p:nvPr/>
        </p:nvCxnSpPr>
        <p:spPr>
          <a:xfrm flipH="1" flipV="1">
            <a:off x="1318053" y="442695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224357-94EB-4B3C-9421-5F6DABC0FCF3}"/>
              </a:ext>
            </a:extLst>
          </p:cNvPr>
          <p:cNvSpPr txBox="1"/>
          <p:nvPr/>
        </p:nvSpPr>
        <p:spPr>
          <a:xfrm>
            <a:off x="3882687" y="2968283"/>
            <a:ext cx="267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IR: </a:t>
            </a:r>
            <a:r>
              <a:rPr lang="es-CL" dirty="0" err="1"/>
              <a:t>redness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IC: Color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IB </a:t>
            </a:r>
            <a:r>
              <a:rPr lang="es-CL" dirty="0" err="1"/>
              <a:t>Brilliance</a:t>
            </a:r>
            <a:r>
              <a:rPr lang="es-CL" dirty="0"/>
              <a:t> </a:t>
            </a:r>
            <a:r>
              <a:rPr lang="es-CL" dirty="0" err="1"/>
              <a:t>Indext</a:t>
            </a:r>
            <a:endParaRPr lang="es-CL" dirty="0"/>
          </a:p>
          <a:p>
            <a:r>
              <a:rPr lang="es-CL" dirty="0"/>
              <a:t>IB2 </a:t>
            </a:r>
            <a:r>
              <a:rPr lang="es-CL" dirty="0" err="1"/>
              <a:t>Brilliance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1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8D7622-A619-449A-8A99-5E37C6F8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857375"/>
            <a:ext cx="8753475" cy="31432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D10458-B041-475E-8110-7F4A6051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4AD16-8BC1-4B70-BD03-4DE44D0E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39323"/>
            <a:ext cx="10515600" cy="569107"/>
          </a:xfrm>
        </p:spPr>
        <p:txBody>
          <a:bodyPr>
            <a:normAutofit fontScale="55000" lnSpcReduction="20000"/>
          </a:bodyPr>
          <a:lstStyle/>
          <a:p>
            <a:r>
              <a:rPr lang="es-CL" dirty="0"/>
              <a:t>Breve descripción</a:t>
            </a:r>
          </a:p>
          <a:p>
            <a:r>
              <a:rPr lang="en-US" dirty="0" err="1"/>
              <a:t>Rangos</a:t>
            </a:r>
            <a:r>
              <a:rPr lang="en-US" dirty="0"/>
              <a:t> del </a:t>
            </a:r>
            <a:r>
              <a:rPr lang="en-US" dirty="0" err="1"/>
              <a:t>índice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91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53503-702A-42A5-A92B-9A54CB89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822CD8-A6C6-46FB-A5B4-5EE3CA62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https://www.greenurbandata.com/rutas-saludables/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1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F551A-621F-42AF-853D-46599EFC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A0137F2-06B6-4C87-A23F-2963654968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4443211">
                  <a:extLst>
                    <a:ext uri="{9D8B030D-6E8A-4147-A177-3AD203B41FA5}">
                      <a16:colId xmlns:a16="http://schemas.microsoft.com/office/drawing/2014/main" val="945635663"/>
                    </a:ext>
                  </a:extLst>
                </a:gridCol>
                <a:gridCol w="6072389">
                  <a:extLst>
                    <a:ext uri="{9D8B030D-6E8A-4147-A177-3AD203B41FA5}">
                      <a16:colId xmlns:a16="http://schemas.microsoft.com/office/drawing/2014/main" val="3203727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Soil Adjusted Vegetation Index [</a:t>
                      </a:r>
                      <a:r>
                        <a:rPr lang="en-US">
                          <a:effectLst/>
                          <a:hlinkClick r:id="rId2"/>
                        </a:rPr>
                        <a:t>64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050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TSAVI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Transformed Soil Adjusted Vegetation Index [</a:t>
                      </a:r>
                      <a:r>
                        <a:rPr lang="en-US">
                          <a:effectLst/>
                          <a:hlinkClick r:id="rId3"/>
                        </a:rPr>
                        <a:t>9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>
                          <a:effectLst/>
                          <a:hlinkClick r:id="rId4"/>
                        </a:rPr>
                        <a:t>8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53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MSAVI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Modified Soil Adjusted Vegetation Index [</a:t>
                      </a:r>
                      <a:r>
                        <a:rPr lang="en-US">
                          <a:effectLst/>
                          <a:hlinkClick r:id="rId5"/>
                        </a:rPr>
                        <a:t>112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244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MSAVI2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Modified Soil Adjusted Vegetation Index [</a:t>
                      </a:r>
                      <a:r>
                        <a:rPr lang="en-US">
                          <a:effectLst/>
                          <a:hlinkClick r:id="rId5"/>
                        </a:rPr>
                        <a:t>112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039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GEMI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Global Environment Monitoring Index [</a:t>
                      </a:r>
                      <a:r>
                        <a:rPr lang="en-US">
                          <a:effectLst/>
                          <a:hlinkClick r:id="rId6"/>
                        </a:rPr>
                        <a:t>108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47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WDVI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Weighted Difference Vegetation Index [</a:t>
                      </a:r>
                      <a:r>
                        <a:rPr lang="en-US">
                          <a:effectLst/>
                          <a:hlinkClick r:id="rId7"/>
                        </a:rPr>
                        <a:t>26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>
                          <a:effectLst/>
                          <a:hlinkClick r:id="rId8"/>
                        </a:rPr>
                        <a:t>27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205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Angular Vegetation Index [</a:t>
                      </a:r>
                      <a:r>
                        <a:rPr lang="en-US">
                          <a:effectLst/>
                          <a:hlinkClick r:id="rId9"/>
                        </a:rPr>
                        <a:t>110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9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ARVI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Atmospherically Resistant Vegetation Index [</a:t>
                      </a:r>
                      <a:r>
                        <a:rPr lang="en-US">
                          <a:effectLst/>
                          <a:hlinkClick r:id="rId10"/>
                        </a:rPr>
                        <a:t>79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31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TSARVI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Transformed Soil Adjusted Vegetation Index [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0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8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F1D2D-777C-454D-9DF8-F9CB88A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1100" dirty="0">
                <a:hlinkClick r:id="rId2"/>
              </a:rPr>
              <a:t>https://processing.eos.com/workflows</a:t>
            </a:r>
            <a:br>
              <a:rPr lang="es-CL" dirty="0"/>
            </a:br>
            <a:br>
              <a:rPr lang="es-CL" dirty="0"/>
            </a:br>
            <a:r>
              <a:rPr lang="es-CL" sz="2000" dirty="0"/>
              <a:t>Definir si en la app se pueden colocar imágenes en cada tipo de filtro (suelo, humedad, vegetación y labranza)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422EA9-5854-4486-BC66-D2E8215A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1919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0372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48AA-9EB0-4A63-9684-230AAE61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Indices</a:t>
            </a:r>
            <a:r>
              <a:rPr lang="es-CL" dirty="0"/>
              <a:t> de residuos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81299-E625-4493-A379-55DF8365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>
            <a:normAutofit fontScale="92500"/>
          </a:bodyPr>
          <a:lstStyle/>
          <a:p>
            <a:r>
              <a:rPr lang="es-CL" dirty="0"/>
              <a:t>SINDRI: </a:t>
            </a:r>
            <a:r>
              <a:rPr lang="es-CL" dirty="0" err="1"/>
              <a:t>Shortwave</a:t>
            </a:r>
            <a:r>
              <a:rPr lang="es-CL" dirty="0"/>
              <a:t> </a:t>
            </a:r>
            <a:r>
              <a:rPr lang="es-CL" dirty="0" err="1"/>
              <a:t>infrared</a:t>
            </a:r>
            <a:r>
              <a:rPr lang="es-CL" dirty="0"/>
              <a:t> </a:t>
            </a:r>
            <a:r>
              <a:rPr lang="es-CL" dirty="0" err="1"/>
              <a:t>normalized</a:t>
            </a:r>
            <a:r>
              <a:rPr lang="es-CL" dirty="0"/>
              <a:t> </a:t>
            </a:r>
            <a:r>
              <a:rPr lang="es-CL" dirty="0" err="1"/>
              <a:t>difference</a:t>
            </a:r>
            <a:r>
              <a:rPr lang="es-CL" dirty="0"/>
              <a:t> </a:t>
            </a:r>
            <a:r>
              <a:rPr lang="es-CL" dirty="0" err="1"/>
              <a:t>residue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endParaRPr lang="es-CL" dirty="0"/>
          </a:p>
          <a:p>
            <a:r>
              <a:rPr lang="es-CL" dirty="0"/>
              <a:t>Monitoreo de labranza de conservación y labranza tradicional</a:t>
            </a:r>
          </a:p>
          <a:p>
            <a:endParaRPr lang="es-CL" dirty="0"/>
          </a:p>
          <a:p>
            <a:r>
              <a:rPr lang="es-CL" dirty="0"/>
              <a:t>≤0: labranza tradicional</a:t>
            </a:r>
          </a:p>
          <a:p>
            <a:r>
              <a:rPr lang="es-CL" dirty="0"/>
              <a:t>≥ 0: labranza de </a:t>
            </a:r>
            <a:r>
              <a:rPr lang="es-CL" dirty="0" err="1"/>
              <a:t>conservaciòn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F6545F-6096-43E1-8378-95A778A6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58" y="1392237"/>
            <a:ext cx="6457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48AA-9EB0-4A63-9684-230AAE61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Indices</a:t>
            </a:r>
            <a:r>
              <a:rPr lang="es-CL" dirty="0"/>
              <a:t> de residuos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81299-E625-4493-A379-55DF8365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CAI: </a:t>
            </a:r>
            <a:r>
              <a:rPr lang="es-CL" dirty="0" err="1"/>
              <a:t>Cellulose</a:t>
            </a:r>
            <a:r>
              <a:rPr lang="es-CL" dirty="0"/>
              <a:t> </a:t>
            </a:r>
            <a:r>
              <a:rPr lang="es-CL" dirty="0" err="1"/>
              <a:t>absorption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LCA: </a:t>
            </a:r>
            <a:r>
              <a:rPr lang="es-CL" dirty="0" err="1"/>
              <a:t>Ligning-cellulose</a:t>
            </a:r>
            <a:r>
              <a:rPr lang="es-CL" dirty="0"/>
              <a:t> </a:t>
            </a:r>
            <a:r>
              <a:rPr lang="es-CL" dirty="0" err="1"/>
              <a:t>absorption</a:t>
            </a:r>
            <a:r>
              <a:rPr lang="es-CL" dirty="0"/>
              <a:t> </a:t>
            </a:r>
            <a:r>
              <a:rPr lang="es-CL" dirty="0" err="1"/>
              <a:t>index</a:t>
            </a:r>
            <a:r>
              <a:rPr lang="es-CL" dirty="0"/>
              <a:t>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Monitoreo de labranza de conservación y labranza tradicional</a:t>
            </a:r>
          </a:p>
          <a:p>
            <a:endParaRPr lang="es-CL" dirty="0"/>
          </a:p>
          <a:p>
            <a:r>
              <a:rPr lang="es-CL" dirty="0"/>
              <a:t>≤0: labranza tradicional</a:t>
            </a:r>
          </a:p>
          <a:p>
            <a:r>
              <a:rPr lang="es-CL" dirty="0"/>
              <a:t>≥ 0: labranza de </a:t>
            </a:r>
            <a:r>
              <a:rPr lang="es-CL" dirty="0" err="1"/>
              <a:t>conservaciòn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2D4453-FC6C-4A32-B353-0F960470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027906"/>
            <a:ext cx="6724650" cy="1876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B285CD-5B76-41AC-B7E2-384B7333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2671763"/>
            <a:ext cx="681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6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48AA-9EB0-4A63-9684-230AAE61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Indices</a:t>
            </a:r>
            <a:r>
              <a:rPr lang="es-CL" dirty="0"/>
              <a:t> de residuos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81299-E625-4493-A379-55DF8365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CAI: </a:t>
            </a:r>
            <a:r>
              <a:rPr lang="es-CL" dirty="0" err="1"/>
              <a:t>Cellulose</a:t>
            </a:r>
            <a:r>
              <a:rPr lang="es-CL" dirty="0"/>
              <a:t> </a:t>
            </a:r>
            <a:r>
              <a:rPr lang="es-CL" dirty="0" err="1"/>
              <a:t>absorption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LCA: </a:t>
            </a:r>
            <a:r>
              <a:rPr lang="es-CL" dirty="0" err="1"/>
              <a:t>Ligning-cellulose</a:t>
            </a:r>
            <a:r>
              <a:rPr lang="es-CL" dirty="0"/>
              <a:t> </a:t>
            </a:r>
            <a:r>
              <a:rPr lang="es-CL" dirty="0" err="1"/>
              <a:t>absorption</a:t>
            </a:r>
            <a:r>
              <a:rPr lang="es-CL" dirty="0"/>
              <a:t> </a:t>
            </a:r>
            <a:r>
              <a:rPr lang="es-CL" dirty="0" err="1"/>
              <a:t>index</a:t>
            </a:r>
            <a:r>
              <a:rPr lang="es-CL" dirty="0"/>
              <a:t>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Monitoreo de labranza de conservación y labranza tradicional</a:t>
            </a:r>
          </a:p>
          <a:p>
            <a:endParaRPr lang="es-CL" dirty="0"/>
          </a:p>
          <a:p>
            <a:r>
              <a:rPr lang="es-CL" dirty="0"/>
              <a:t>≤0: labranza tradicional</a:t>
            </a:r>
          </a:p>
          <a:p>
            <a:r>
              <a:rPr lang="es-CL" dirty="0"/>
              <a:t>≥ 0: labranza de </a:t>
            </a:r>
            <a:r>
              <a:rPr lang="es-CL" dirty="0" err="1"/>
              <a:t>conservaciòn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6EBBAC-3158-4BD9-BD0B-F7348AB1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61" y="2418291"/>
            <a:ext cx="6320234" cy="24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2610D-9350-43F4-BC0D-790F06AC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BA74C-6566-4890-B241-6830A4C6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68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37699-EAC2-46C8-800D-482C379E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9FDC8-9F99-4AD1-8574-A3FF36E2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6499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2163509" y="216180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56728424-5394-4360-9796-B8F3E0112648}"/>
              </a:ext>
            </a:extLst>
          </p:cNvPr>
          <p:cNvSpPr/>
          <p:nvPr/>
        </p:nvSpPr>
        <p:spPr>
          <a:xfrm>
            <a:off x="3605489" y="447277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D0D8712C-0576-4B9E-9F52-B91DA6EF4A96}"/>
              </a:ext>
            </a:extLst>
          </p:cNvPr>
          <p:cNvSpPr/>
          <p:nvPr/>
        </p:nvSpPr>
        <p:spPr>
          <a:xfrm flipV="1">
            <a:off x="3605489" y="268493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CA8E4D-70DB-49DB-B952-43A8AB2AE52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900521" y="-163596"/>
            <a:ext cx="358346" cy="19212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B638D3-371F-4981-90F6-B8EDD833B5B5}"/>
              </a:ext>
            </a:extLst>
          </p:cNvPr>
          <p:cNvSpPr txBox="1"/>
          <p:nvPr/>
        </p:nvSpPr>
        <p:spPr>
          <a:xfrm>
            <a:off x="222943" y="1173892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Vegetación</a:t>
            </a:r>
            <a:endParaRPr lang="es-HN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08418B-D3EF-4066-8A1A-C0EA47B0AD5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19087" y="976184"/>
            <a:ext cx="0" cy="19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2146328" y="1173891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042472" y="976184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44D49A-37E6-444A-9B6C-0F65B5292625}"/>
              </a:ext>
            </a:extLst>
          </p:cNvPr>
          <p:cNvSpPr txBox="1"/>
          <p:nvPr/>
        </p:nvSpPr>
        <p:spPr>
          <a:xfrm>
            <a:off x="4069714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Suelo</a:t>
            </a:r>
            <a:endParaRPr lang="es-HN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C9386B-C902-49C2-A99C-2CA80CAE40C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040301" y="976184"/>
            <a:ext cx="1925557" cy="197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EA0ADA-8A9F-42B7-B485-CF9416A86D72}"/>
              </a:ext>
            </a:extLst>
          </p:cNvPr>
          <p:cNvCxnSpPr>
            <a:cxnSpLocks/>
          </p:cNvCxnSpPr>
          <p:nvPr/>
        </p:nvCxnSpPr>
        <p:spPr>
          <a:xfrm>
            <a:off x="222943" y="1481667"/>
            <a:ext cx="0" cy="482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ED6B52-B565-418E-97A1-4F010F071DD0}"/>
              </a:ext>
            </a:extLst>
          </p:cNvPr>
          <p:cNvSpPr txBox="1"/>
          <p:nvPr/>
        </p:nvSpPr>
        <p:spPr>
          <a:xfrm>
            <a:off x="370704" y="18040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NDVI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23F38E-9870-47A0-A8C8-141E77E2F0D4}"/>
              </a:ext>
            </a:extLst>
          </p:cNvPr>
          <p:cNvSpPr txBox="1"/>
          <p:nvPr/>
        </p:nvSpPr>
        <p:spPr>
          <a:xfrm>
            <a:off x="370704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GNDVI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E6492-825D-42B6-8B88-FD39876B7FA6}"/>
              </a:ext>
            </a:extLst>
          </p:cNvPr>
          <p:cNvSpPr txBox="1"/>
          <p:nvPr/>
        </p:nvSpPr>
        <p:spPr>
          <a:xfrm>
            <a:off x="370704" y="252913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TNDVI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23736-D6DE-4D31-9E11-5CA7140A912F}"/>
              </a:ext>
            </a:extLst>
          </p:cNvPr>
          <p:cNvSpPr txBox="1"/>
          <p:nvPr/>
        </p:nvSpPr>
        <p:spPr>
          <a:xfrm>
            <a:off x="370704" y="289165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RVI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36D620-EFC8-44C6-9CA5-D78C0AF400A7}"/>
              </a:ext>
            </a:extLst>
          </p:cNvPr>
          <p:cNvSpPr txBox="1"/>
          <p:nvPr/>
        </p:nvSpPr>
        <p:spPr>
          <a:xfrm>
            <a:off x="370704" y="325417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SAVI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6BD8C1-33F7-4FD3-8634-10A0164E56C7}"/>
              </a:ext>
            </a:extLst>
          </p:cNvPr>
          <p:cNvSpPr txBox="1"/>
          <p:nvPr/>
        </p:nvSpPr>
        <p:spPr>
          <a:xfrm>
            <a:off x="370704" y="361669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TSAVI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3CC440-C80D-4BB1-ACA2-3EE118529BEB}"/>
              </a:ext>
            </a:extLst>
          </p:cNvPr>
          <p:cNvSpPr txBox="1"/>
          <p:nvPr/>
        </p:nvSpPr>
        <p:spPr>
          <a:xfrm>
            <a:off x="370704" y="397921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MSAVI2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B1BB54-84A8-47B0-80D5-C4751CEDE005}"/>
              </a:ext>
            </a:extLst>
          </p:cNvPr>
          <p:cNvSpPr txBox="1"/>
          <p:nvPr/>
        </p:nvSpPr>
        <p:spPr>
          <a:xfrm>
            <a:off x="370704" y="434174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GEMI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1F44C6-875C-4FFB-959B-40024F327C2D}"/>
              </a:ext>
            </a:extLst>
          </p:cNvPr>
          <p:cNvSpPr txBox="1"/>
          <p:nvPr/>
        </p:nvSpPr>
        <p:spPr>
          <a:xfrm>
            <a:off x="370704" y="470426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IPVI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A8B09D-1248-45C7-8842-F91B99D41316}"/>
              </a:ext>
            </a:extLst>
          </p:cNvPr>
          <p:cNvSpPr txBox="1"/>
          <p:nvPr/>
        </p:nvSpPr>
        <p:spPr>
          <a:xfrm>
            <a:off x="370704" y="50667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EVI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73E603-2487-4E33-B7A2-EE1FA2B3C5EF}"/>
              </a:ext>
            </a:extLst>
          </p:cNvPr>
          <p:cNvSpPr txBox="1"/>
          <p:nvPr/>
        </p:nvSpPr>
        <p:spPr>
          <a:xfrm>
            <a:off x="370704" y="543239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LAI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EC55EF-38BB-4DD4-80D6-7D99679727DA}"/>
              </a:ext>
            </a:extLst>
          </p:cNvPr>
          <p:cNvSpPr txBox="1"/>
          <p:nvPr/>
        </p:nvSpPr>
        <p:spPr>
          <a:xfrm>
            <a:off x="370704" y="579800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7B051-CE8A-4E34-8791-583F03E748D8}"/>
              </a:ext>
            </a:extLst>
          </p:cNvPr>
          <p:cNvSpPr txBox="1"/>
          <p:nvPr/>
        </p:nvSpPr>
        <p:spPr>
          <a:xfrm>
            <a:off x="370704" y="616361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DVI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9414A8-3FDA-40E7-939E-91959685CE8D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22943" y="1942585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4363C4-B92D-4946-A2EE-8B4D3A0C1FC1}"/>
              </a:ext>
            </a:extLst>
          </p:cNvPr>
          <p:cNvCxnSpPr>
            <a:cxnSpLocks/>
          </p:cNvCxnSpPr>
          <p:nvPr/>
        </p:nvCxnSpPr>
        <p:spPr>
          <a:xfrm flipH="1" flipV="1">
            <a:off x="222942" y="230121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402BA8-0366-45E7-A3E4-69AD631114BD}"/>
              </a:ext>
            </a:extLst>
          </p:cNvPr>
          <p:cNvCxnSpPr>
            <a:cxnSpLocks/>
          </p:cNvCxnSpPr>
          <p:nvPr/>
        </p:nvCxnSpPr>
        <p:spPr>
          <a:xfrm flipH="1" flipV="1">
            <a:off x="222941" y="266762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F78580-2F3A-4647-A89D-A235DC922B21}"/>
              </a:ext>
            </a:extLst>
          </p:cNvPr>
          <p:cNvCxnSpPr>
            <a:cxnSpLocks/>
          </p:cNvCxnSpPr>
          <p:nvPr/>
        </p:nvCxnSpPr>
        <p:spPr>
          <a:xfrm flipH="1" flipV="1">
            <a:off x="222940" y="30429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1BF082-F2BA-4EC1-BB17-B6880F5B8128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3914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51316D-2CB0-4F14-B9A7-E2A80468C787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75078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45ED199-61F0-4B40-87BC-F9AE58A7D18B}"/>
              </a:ext>
            </a:extLst>
          </p:cNvPr>
          <p:cNvCxnSpPr>
            <a:cxnSpLocks/>
          </p:cNvCxnSpPr>
          <p:nvPr/>
        </p:nvCxnSpPr>
        <p:spPr>
          <a:xfrm flipH="1" flipV="1">
            <a:off x="222938" y="41200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7B10E9-0292-40BE-96D4-9856F0F7F1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7" y="44585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246E863-CA85-40B9-8FDD-37CC3D358186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48735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0099E6-0531-4B5C-8612-BAF7DA1E9358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2271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FF92D3-B4CB-41A9-BE9D-586141191A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5703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4C9D9F-9B87-401E-92F7-863F947A2C85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95218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2CEF9B-5E06-4A3C-B014-DD197CF80668}"/>
              </a:ext>
            </a:extLst>
          </p:cNvPr>
          <p:cNvCxnSpPr>
            <a:cxnSpLocks/>
          </p:cNvCxnSpPr>
          <p:nvPr/>
        </p:nvCxnSpPr>
        <p:spPr>
          <a:xfrm flipH="1" flipV="1">
            <a:off x="222935" y="63042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2146328" y="1481667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2368229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2368229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2368229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2368229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2368229" y="325299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2368229" y="36122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2122255" y="19448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2122254" y="230349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3" y="26699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2122252" y="304520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39377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75305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00AF9E-974D-490A-85F5-9B03C1D4C828}"/>
              </a:ext>
            </a:extLst>
          </p:cNvPr>
          <p:cNvSpPr txBox="1"/>
          <p:nvPr/>
        </p:nvSpPr>
        <p:spPr>
          <a:xfrm>
            <a:off x="4335781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2E47CC-2E2C-4CF8-BBE2-B958C598D67C}"/>
              </a:ext>
            </a:extLst>
          </p:cNvPr>
          <p:cNvSpPr txBox="1"/>
          <p:nvPr/>
        </p:nvSpPr>
        <p:spPr>
          <a:xfrm>
            <a:off x="4335781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CI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A8210-C8CB-4893-B410-E470442D81E6}"/>
              </a:ext>
            </a:extLst>
          </p:cNvPr>
          <p:cNvSpPr txBox="1"/>
          <p:nvPr/>
        </p:nvSpPr>
        <p:spPr>
          <a:xfrm>
            <a:off x="4335781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9E9546-7574-4715-80B2-AD8858E71DF7}"/>
              </a:ext>
            </a:extLst>
          </p:cNvPr>
          <p:cNvSpPr txBox="1"/>
          <p:nvPr/>
        </p:nvSpPr>
        <p:spPr>
          <a:xfrm>
            <a:off x="4335781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86C3BE-7327-4958-93D4-A95214CEA45C}"/>
              </a:ext>
            </a:extLst>
          </p:cNvPr>
          <p:cNvCxnSpPr/>
          <p:nvPr/>
        </p:nvCxnSpPr>
        <p:spPr>
          <a:xfrm>
            <a:off x="4069714" y="1481667"/>
            <a:ext cx="0" cy="156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C6BD1B5-773C-4BA6-AD37-0EBD60A28DE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9" y="191983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AC01C4B-0EDC-45FE-A91F-B2A8D08976E9}"/>
              </a:ext>
            </a:extLst>
          </p:cNvPr>
          <p:cNvCxnSpPr>
            <a:cxnSpLocks/>
          </p:cNvCxnSpPr>
          <p:nvPr/>
        </p:nvCxnSpPr>
        <p:spPr>
          <a:xfrm flipH="1" flipV="1">
            <a:off x="4103458" y="227846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B8A51B-3026-4E0A-84BD-EAD42C97E418}"/>
              </a:ext>
            </a:extLst>
          </p:cNvPr>
          <p:cNvCxnSpPr>
            <a:cxnSpLocks/>
          </p:cNvCxnSpPr>
          <p:nvPr/>
        </p:nvCxnSpPr>
        <p:spPr>
          <a:xfrm flipH="1" flipV="1">
            <a:off x="4103457" y="264487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666B029-1E6F-4F6B-836A-07E1D4141B9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6" y="302018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20D2787-85A6-4E75-8E2F-30B0D4E08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21591" r="71640" b="18760"/>
          <a:stretch/>
        </p:blipFill>
        <p:spPr>
          <a:xfrm>
            <a:off x="8517406" y="702080"/>
            <a:ext cx="2748044" cy="408873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5FAC0199-E268-4387-B963-EBD3ABAF86FC}"/>
              </a:ext>
            </a:extLst>
          </p:cNvPr>
          <p:cNvSpPr/>
          <p:nvPr/>
        </p:nvSpPr>
        <p:spPr>
          <a:xfrm>
            <a:off x="8274907" y="300422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Área de Interés</a:t>
            </a:r>
            <a:endParaRPr lang="es-HN" sz="1200" b="1" dirty="0"/>
          </a:p>
        </p:txBody>
      </p:sp>
      <p:sp>
        <p:nvSpPr>
          <p:cNvPr id="122" name="Flowchart: Merge 121">
            <a:extLst>
              <a:ext uri="{FF2B5EF4-FFF2-40B4-BE49-F238E27FC236}">
                <a16:creationId xmlns:a16="http://schemas.microsoft.com/office/drawing/2014/main" id="{F8613BE2-D9B4-45B3-B47B-EE1B1767C29A}"/>
              </a:ext>
            </a:extLst>
          </p:cNvPr>
          <p:cNvSpPr/>
          <p:nvPr/>
        </p:nvSpPr>
        <p:spPr>
          <a:xfrm>
            <a:off x="8398137" y="504138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24" name="Flowchart: Merge 123">
            <a:extLst>
              <a:ext uri="{FF2B5EF4-FFF2-40B4-BE49-F238E27FC236}">
                <a16:creationId xmlns:a16="http://schemas.microsoft.com/office/drawing/2014/main" id="{28006253-FC87-4895-9812-A8E5072C9B9F}"/>
              </a:ext>
            </a:extLst>
          </p:cNvPr>
          <p:cNvSpPr/>
          <p:nvPr/>
        </p:nvSpPr>
        <p:spPr>
          <a:xfrm flipV="1">
            <a:off x="8398137" y="325354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65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5714A-295E-402F-923E-AB9492F4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Indíces</a:t>
            </a:r>
            <a:r>
              <a:rPr lang="es-CL" dirty="0"/>
              <a:t> a utilizar (versión 1)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D328EC-A3D3-4602-8B09-7A924D066B78}"/>
              </a:ext>
            </a:extLst>
          </p:cNvPr>
          <p:cNvSpPr/>
          <p:nvPr/>
        </p:nvSpPr>
        <p:spPr>
          <a:xfrm>
            <a:off x="2506409" y="1178205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5" name="Flowchart: Merge 7">
            <a:extLst>
              <a:ext uri="{FF2B5EF4-FFF2-40B4-BE49-F238E27FC236}">
                <a16:creationId xmlns:a16="http://schemas.microsoft.com/office/drawing/2014/main" id="{F80179D1-0ECF-4846-8357-2C8DFEF89D1B}"/>
              </a:ext>
            </a:extLst>
          </p:cNvPr>
          <p:cNvSpPr/>
          <p:nvPr/>
        </p:nvSpPr>
        <p:spPr>
          <a:xfrm>
            <a:off x="3948389" y="1409302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Flowchart: Merge 9">
            <a:extLst>
              <a:ext uri="{FF2B5EF4-FFF2-40B4-BE49-F238E27FC236}">
                <a16:creationId xmlns:a16="http://schemas.microsoft.com/office/drawing/2014/main" id="{74617A0D-4417-4AD4-ADF1-5F544511B35D}"/>
              </a:ext>
            </a:extLst>
          </p:cNvPr>
          <p:cNvSpPr/>
          <p:nvPr/>
        </p:nvSpPr>
        <p:spPr>
          <a:xfrm flipV="1">
            <a:off x="3948389" y="1230518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7" name="Connector: Elbow 11">
            <a:extLst>
              <a:ext uri="{FF2B5EF4-FFF2-40B4-BE49-F238E27FC236}">
                <a16:creationId xmlns:a16="http://schemas.microsoft.com/office/drawing/2014/main" id="{7590FB93-2156-4406-AB7E-0FB1FAB3CE69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2243421" y="798429"/>
            <a:ext cx="358346" cy="19212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7E49BB15-2EF7-447A-B2E2-A71CC1AA7C77}"/>
              </a:ext>
            </a:extLst>
          </p:cNvPr>
          <p:cNvSpPr txBox="1"/>
          <p:nvPr/>
        </p:nvSpPr>
        <p:spPr>
          <a:xfrm>
            <a:off x="565844" y="2135917"/>
            <a:ext cx="1376098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Vegetación</a:t>
            </a:r>
            <a:endParaRPr lang="es-HN" sz="1400" dirty="0"/>
          </a:p>
        </p:txBody>
      </p: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404F1C04-6FD6-43F4-92DD-CB2835FA17F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253893" y="1938209"/>
            <a:ext cx="208094" cy="19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>
            <a:extLst>
              <a:ext uri="{FF2B5EF4-FFF2-40B4-BE49-F238E27FC236}">
                <a16:creationId xmlns:a16="http://schemas.microsoft.com/office/drawing/2014/main" id="{61A3BB2F-BE50-4424-9E34-10F8563935C6}"/>
              </a:ext>
            </a:extLst>
          </p:cNvPr>
          <p:cNvSpPr txBox="1"/>
          <p:nvPr/>
        </p:nvSpPr>
        <p:spPr>
          <a:xfrm>
            <a:off x="2032626" y="2135917"/>
            <a:ext cx="171269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 (agua- planta)</a:t>
            </a:r>
            <a:endParaRPr lang="es-HN" sz="1400" dirty="0"/>
          </a:p>
        </p:txBody>
      </p: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05908A46-01A2-4E44-93D9-E21FB7185A7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888971" y="1938210"/>
            <a:ext cx="39798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0">
            <a:extLst>
              <a:ext uri="{FF2B5EF4-FFF2-40B4-BE49-F238E27FC236}">
                <a16:creationId xmlns:a16="http://schemas.microsoft.com/office/drawing/2014/main" id="{3A1EBD20-8205-4FC0-AB45-B7F9FB0ED739}"/>
              </a:ext>
            </a:extLst>
          </p:cNvPr>
          <p:cNvSpPr txBox="1"/>
          <p:nvPr/>
        </p:nvSpPr>
        <p:spPr>
          <a:xfrm>
            <a:off x="5734055" y="2114176"/>
            <a:ext cx="1290838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Suelo</a:t>
            </a:r>
            <a:endParaRPr lang="es-HN" sz="1400" dirty="0"/>
          </a:p>
        </p:txBody>
      </p:sp>
      <p:cxnSp>
        <p:nvCxnSpPr>
          <p:cNvPr id="13" name="Connector: Elbow 32">
            <a:extLst>
              <a:ext uri="{FF2B5EF4-FFF2-40B4-BE49-F238E27FC236}">
                <a16:creationId xmlns:a16="http://schemas.microsoft.com/office/drawing/2014/main" id="{FDC070B0-FD38-400B-86C6-0CADEF37279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59493" y="1895906"/>
            <a:ext cx="3819981" cy="2182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>
            <a:extLst>
              <a:ext uri="{FF2B5EF4-FFF2-40B4-BE49-F238E27FC236}">
                <a16:creationId xmlns:a16="http://schemas.microsoft.com/office/drawing/2014/main" id="{FB6C9BAD-7900-454C-A02A-266BDFF2209C}"/>
              </a:ext>
            </a:extLst>
          </p:cNvPr>
          <p:cNvCxnSpPr>
            <a:cxnSpLocks/>
          </p:cNvCxnSpPr>
          <p:nvPr/>
        </p:nvCxnSpPr>
        <p:spPr>
          <a:xfrm>
            <a:off x="565843" y="2443692"/>
            <a:ext cx="0" cy="482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7">
            <a:extLst>
              <a:ext uri="{FF2B5EF4-FFF2-40B4-BE49-F238E27FC236}">
                <a16:creationId xmlns:a16="http://schemas.microsoft.com/office/drawing/2014/main" id="{CD188A48-865A-4663-A84A-9A2AABF6BC58}"/>
              </a:ext>
            </a:extLst>
          </p:cNvPr>
          <p:cNvSpPr txBox="1"/>
          <p:nvPr/>
        </p:nvSpPr>
        <p:spPr>
          <a:xfrm>
            <a:off x="713604" y="2766111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NDVI</a:t>
            </a:r>
          </a:p>
        </p:txBody>
      </p:sp>
      <p:sp>
        <p:nvSpPr>
          <p:cNvPr id="16" name="TextBox 39">
            <a:extLst>
              <a:ext uri="{FF2B5EF4-FFF2-40B4-BE49-F238E27FC236}">
                <a16:creationId xmlns:a16="http://schemas.microsoft.com/office/drawing/2014/main" id="{D1A19E78-2614-4682-B1EE-34A156C211D5}"/>
              </a:ext>
            </a:extLst>
          </p:cNvPr>
          <p:cNvSpPr txBox="1"/>
          <p:nvPr/>
        </p:nvSpPr>
        <p:spPr>
          <a:xfrm>
            <a:off x="713604" y="312863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GNDVI</a:t>
            </a:r>
          </a:p>
        </p:txBody>
      </p:sp>
      <p:sp>
        <p:nvSpPr>
          <p:cNvPr id="17" name="TextBox 41">
            <a:extLst>
              <a:ext uri="{FF2B5EF4-FFF2-40B4-BE49-F238E27FC236}">
                <a16:creationId xmlns:a16="http://schemas.microsoft.com/office/drawing/2014/main" id="{937ADBC1-0408-43A8-9D76-459EA61BD533}"/>
              </a:ext>
            </a:extLst>
          </p:cNvPr>
          <p:cNvSpPr txBox="1"/>
          <p:nvPr/>
        </p:nvSpPr>
        <p:spPr>
          <a:xfrm>
            <a:off x="713604" y="349115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TNDVI</a:t>
            </a:r>
          </a:p>
        </p:txBody>
      </p:sp>
      <p:sp>
        <p:nvSpPr>
          <p:cNvPr id="18" name="TextBox 43">
            <a:extLst>
              <a:ext uri="{FF2B5EF4-FFF2-40B4-BE49-F238E27FC236}">
                <a16:creationId xmlns:a16="http://schemas.microsoft.com/office/drawing/2014/main" id="{FD2A3B28-03BD-40B6-B7B2-2BE8244D947B}"/>
              </a:ext>
            </a:extLst>
          </p:cNvPr>
          <p:cNvSpPr txBox="1"/>
          <p:nvPr/>
        </p:nvSpPr>
        <p:spPr>
          <a:xfrm>
            <a:off x="713604" y="385367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RVI</a:t>
            </a: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55310BAB-03A2-4C5A-B7C1-522E4CE2B7DB}"/>
              </a:ext>
            </a:extLst>
          </p:cNvPr>
          <p:cNvSpPr txBox="1"/>
          <p:nvPr/>
        </p:nvSpPr>
        <p:spPr>
          <a:xfrm>
            <a:off x="713604" y="421619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SAVI</a:t>
            </a:r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48FB5527-A213-46A6-B21F-7B5F0CE744A8}"/>
              </a:ext>
            </a:extLst>
          </p:cNvPr>
          <p:cNvSpPr txBox="1"/>
          <p:nvPr/>
        </p:nvSpPr>
        <p:spPr>
          <a:xfrm>
            <a:off x="713604" y="4578721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TSAVI</a:t>
            </a: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B3AD56F2-E333-4DF0-B928-9B823D52AF1B}"/>
              </a:ext>
            </a:extLst>
          </p:cNvPr>
          <p:cNvSpPr txBox="1"/>
          <p:nvPr/>
        </p:nvSpPr>
        <p:spPr>
          <a:xfrm>
            <a:off x="713604" y="494124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MSAVI2</a:t>
            </a:r>
          </a:p>
        </p:txBody>
      </p:sp>
      <p:sp>
        <p:nvSpPr>
          <p:cNvPr id="22" name="TextBox 51">
            <a:extLst>
              <a:ext uri="{FF2B5EF4-FFF2-40B4-BE49-F238E27FC236}">
                <a16:creationId xmlns:a16="http://schemas.microsoft.com/office/drawing/2014/main" id="{54809668-FEC5-48EB-8EEA-4A083E95F6A9}"/>
              </a:ext>
            </a:extLst>
          </p:cNvPr>
          <p:cNvSpPr txBox="1"/>
          <p:nvPr/>
        </p:nvSpPr>
        <p:spPr>
          <a:xfrm>
            <a:off x="713604" y="530376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GEMI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BEE4B0F7-7D69-48A5-B90E-E3D3CEDF60AB}"/>
              </a:ext>
            </a:extLst>
          </p:cNvPr>
          <p:cNvSpPr txBox="1"/>
          <p:nvPr/>
        </p:nvSpPr>
        <p:spPr>
          <a:xfrm>
            <a:off x="713604" y="566628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IPVI</a:t>
            </a:r>
          </a:p>
        </p:txBody>
      </p:sp>
      <p:sp>
        <p:nvSpPr>
          <p:cNvPr id="24" name="TextBox 55">
            <a:extLst>
              <a:ext uri="{FF2B5EF4-FFF2-40B4-BE49-F238E27FC236}">
                <a16:creationId xmlns:a16="http://schemas.microsoft.com/office/drawing/2014/main" id="{AAA785D3-0CE7-401D-BFC4-6D0B84883501}"/>
              </a:ext>
            </a:extLst>
          </p:cNvPr>
          <p:cNvSpPr txBox="1"/>
          <p:nvPr/>
        </p:nvSpPr>
        <p:spPr>
          <a:xfrm>
            <a:off x="713604" y="602880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EVI</a:t>
            </a:r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B214350E-B0BE-4C94-A9C2-2E5F76A31E46}"/>
              </a:ext>
            </a:extLst>
          </p:cNvPr>
          <p:cNvSpPr txBox="1"/>
          <p:nvPr/>
        </p:nvSpPr>
        <p:spPr>
          <a:xfrm>
            <a:off x="713604" y="639441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LAI</a:t>
            </a:r>
          </a:p>
        </p:txBody>
      </p:sp>
      <p:sp>
        <p:nvSpPr>
          <p:cNvPr id="26" name="TextBox 59">
            <a:extLst>
              <a:ext uri="{FF2B5EF4-FFF2-40B4-BE49-F238E27FC236}">
                <a16:creationId xmlns:a16="http://schemas.microsoft.com/office/drawing/2014/main" id="{28A7B74F-10E0-462E-8987-B39DD3A722E8}"/>
              </a:ext>
            </a:extLst>
          </p:cNvPr>
          <p:cNvSpPr txBox="1"/>
          <p:nvPr/>
        </p:nvSpPr>
        <p:spPr>
          <a:xfrm>
            <a:off x="713604" y="676002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</a:t>
            </a:r>
          </a:p>
        </p:txBody>
      </p:sp>
      <p:sp>
        <p:nvSpPr>
          <p:cNvPr id="27" name="TextBox 61">
            <a:extLst>
              <a:ext uri="{FF2B5EF4-FFF2-40B4-BE49-F238E27FC236}">
                <a16:creationId xmlns:a16="http://schemas.microsoft.com/office/drawing/2014/main" id="{B0666013-A848-4CAC-8CFC-F1CB64F8F9E8}"/>
              </a:ext>
            </a:extLst>
          </p:cNvPr>
          <p:cNvSpPr txBox="1"/>
          <p:nvPr/>
        </p:nvSpPr>
        <p:spPr>
          <a:xfrm>
            <a:off x="713604" y="712563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DVI</a:t>
            </a:r>
          </a:p>
        </p:txBody>
      </p:sp>
      <p:cxnSp>
        <p:nvCxnSpPr>
          <p:cNvPr id="28" name="Straight Connector 64">
            <a:extLst>
              <a:ext uri="{FF2B5EF4-FFF2-40B4-BE49-F238E27FC236}">
                <a16:creationId xmlns:a16="http://schemas.microsoft.com/office/drawing/2014/main" id="{9476DBCE-2723-4FBA-829F-48ECECC918D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65843" y="290461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6">
            <a:extLst>
              <a:ext uri="{FF2B5EF4-FFF2-40B4-BE49-F238E27FC236}">
                <a16:creationId xmlns:a16="http://schemas.microsoft.com/office/drawing/2014/main" id="{71A4F86C-343C-463E-A2D8-A128EF7429E3}"/>
              </a:ext>
            </a:extLst>
          </p:cNvPr>
          <p:cNvCxnSpPr>
            <a:cxnSpLocks/>
          </p:cNvCxnSpPr>
          <p:nvPr/>
        </p:nvCxnSpPr>
        <p:spPr>
          <a:xfrm flipH="1" flipV="1">
            <a:off x="565842" y="326324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7">
            <a:extLst>
              <a:ext uri="{FF2B5EF4-FFF2-40B4-BE49-F238E27FC236}">
                <a16:creationId xmlns:a16="http://schemas.microsoft.com/office/drawing/2014/main" id="{D1DE274E-94C3-4828-A48E-00100249F620}"/>
              </a:ext>
            </a:extLst>
          </p:cNvPr>
          <p:cNvCxnSpPr>
            <a:cxnSpLocks/>
          </p:cNvCxnSpPr>
          <p:nvPr/>
        </p:nvCxnSpPr>
        <p:spPr>
          <a:xfrm flipH="1" flipV="1">
            <a:off x="565841" y="362965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8">
            <a:extLst>
              <a:ext uri="{FF2B5EF4-FFF2-40B4-BE49-F238E27FC236}">
                <a16:creationId xmlns:a16="http://schemas.microsoft.com/office/drawing/2014/main" id="{955BA082-D440-4378-96AF-EED6F6DF974F}"/>
              </a:ext>
            </a:extLst>
          </p:cNvPr>
          <p:cNvCxnSpPr>
            <a:cxnSpLocks/>
          </p:cNvCxnSpPr>
          <p:nvPr/>
        </p:nvCxnSpPr>
        <p:spPr>
          <a:xfrm flipH="1" flipV="1">
            <a:off x="565840" y="40049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69">
            <a:extLst>
              <a:ext uri="{FF2B5EF4-FFF2-40B4-BE49-F238E27FC236}">
                <a16:creationId xmlns:a16="http://schemas.microsoft.com/office/drawing/2014/main" id="{5D3DC201-B919-4EB9-A624-2B4FE8D138C8}"/>
              </a:ext>
            </a:extLst>
          </p:cNvPr>
          <p:cNvCxnSpPr>
            <a:cxnSpLocks/>
          </p:cNvCxnSpPr>
          <p:nvPr/>
        </p:nvCxnSpPr>
        <p:spPr>
          <a:xfrm flipH="1" flipV="1">
            <a:off x="565839" y="435352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0">
            <a:extLst>
              <a:ext uri="{FF2B5EF4-FFF2-40B4-BE49-F238E27FC236}">
                <a16:creationId xmlns:a16="http://schemas.microsoft.com/office/drawing/2014/main" id="{CF1F917B-5505-4A65-872D-D1EEAC9BD75B}"/>
              </a:ext>
            </a:extLst>
          </p:cNvPr>
          <p:cNvCxnSpPr>
            <a:cxnSpLocks/>
          </p:cNvCxnSpPr>
          <p:nvPr/>
        </p:nvCxnSpPr>
        <p:spPr>
          <a:xfrm flipH="1" flipV="1">
            <a:off x="565839" y="471281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2">
            <a:extLst>
              <a:ext uri="{FF2B5EF4-FFF2-40B4-BE49-F238E27FC236}">
                <a16:creationId xmlns:a16="http://schemas.microsoft.com/office/drawing/2014/main" id="{6B383E2A-3029-4CFD-94DD-28C2A223E046}"/>
              </a:ext>
            </a:extLst>
          </p:cNvPr>
          <p:cNvCxnSpPr>
            <a:cxnSpLocks/>
          </p:cNvCxnSpPr>
          <p:nvPr/>
        </p:nvCxnSpPr>
        <p:spPr>
          <a:xfrm flipH="1" flipV="1">
            <a:off x="565838" y="5082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74">
            <a:extLst>
              <a:ext uri="{FF2B5EF4-FFF2-40B4-BE49-F238E27FC236}">
                <a16:creationId xmlns:a16="http://schemas.microsoft.com/office/drawing/2014/main" id="{9C14DF8E-B039-4125-B9B2-410294B6057C}"/>
              </a:ext>
            </a:extLst>
          </p:cNvPr>
          <p:cNvCxnSpPr>
            <a:cxnSpLocks/>
          </p:cNvCxnSpPr>
          <p:nvPr/>
        </p:nvCxnSpPr>
        <p:spPr>
          <a:xfrm flipH="1" flipV="1">
            <a:off x="565837" y="542062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5">
            <a:extLst>
              <a:ext uri="{FF2B5EF4-FFF2-40B4-BE49-F238E27FC236}">
                <a16:creationId xmlns:a16="http://schemas.microsoft.com/office/drawing/2014/main" id="{6202B64B-A6C0-4C33-BFED-9A67FD6A40B8}"/>
              </a:ext>
            </a:extLst>
          </p:cNvPr>
          <p:cNvCxnSpPr>
            <a:cxnSpLocks/>
          </p:cNvCxnSpPr>
          <p:nvPr/>
        </p:nvCxnSpPr>
        <p:spPr>
          <a:xfrm flipH="1" flipV="1">
            <a:off x="565836" y="5835525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6">
            <a:extLst>
              <a:ext uri="{FF2B5EF4-FFF2-40B4-BE49-F238E27FC236}">
                <a16:creationId xmlns:a16="http://schemas.microsoft.com/office/drawing/2014/main" id="{7CD4F4EF-FA0C-4AA4-AFB0-6294964EFEF5}"/>
              </a:ext>
            </a:extLst>
          </p:cNvPr>
          <p:cNvCxnSpPr>
            <a:cxnSpLocks/>
          </p:cNvCxnSpPr>
          <p:nvPr/>
        </p:nvCxnSpPr>
        <p:spPr>
          <a:xfrm flipH="1" flipV="1">
            <a:off x="565836" y="618916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7">
            <a:extLst>
              <a:ext uri="{FF2B5EF4-FFF2-40B4-BE49-F238E27FC236}">
                <a16:creationId xmlns:a16="http://schemas.microsoft.com/office/drawing/2014/main" id="{84CC6DCA-9964-4F16-AF05-0216891E4AA6}"/>
              </a:ext>
            </a:extLst>
          </p:cNvPr>
          <p:cNvCxnSpPr>
            <a:cxnSpLocks/>
          </p:cNvCxnSpPr>
          <p:nvPr/>
        </p:nvCxnSpPr>
        <p:spPr>
          <a:xfrm flipH="1" flipV="1">
            <a:off x="565836" y="653242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8">
            <a:extLst>
              <a:ext uri="{FF2B5EF4-FFF2-40B4-BE49-F238E27FC236}">
                <a16:creationId xmlns:a16="http://schemas.microsoft.com/office/drawing/2014/main" id="{A1CBE519-1C8A-46A2-9A64-A881AF5FF366}"/>
              </a:ext>
            </a:extLst>
          </p:cNvPr>
          <p:cNvCxnSpPr>
            <a:cxnSpLocks/>
          </p:cNvCxnSpPr>
          <p:nvPr/>
        </p:nvCxnSpPr>
        <p:spPr>
          <a:xfrm flipH="1" flipV="1">
            <a:off x="565836" y="691420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9">
            <a:extLst>
              <a:ext uri="{FF2B5EF4-FFF2-40B4-BE49-F238E27FC236}">
                <a16:creationId xmlns:a16="http://schemas.microsoft.com/office/drawing/2014/main" id="{5E17F7B5-BE6D-425F-B83C-9755FDEAED61}"/>
              </a:ext>
            </a:extLst>
          </p:cNvPr>
          <p:cNvCxnSpPr>
            <a:cxnSpLocks/>
          </p:cNvCxnSpPr>
          <p:nvPr/>
        </p:nvCxnSpPr>
        <p:spPr>
          <a:xfrm flipH="1" flipV="1">
            <a:off x="565835" y="726626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81">
            <a:extLst>
              <a:ext uri="{FF2B5EF4-FFF2-40B4-BE49-F238E27FC236}">
                <a16:creationId xmlns:a16="http://schemas.microsoft.com/office/drawing/2014/main" id="{591171C9-AE32-4D46-9639-4AF172FFD3AF}"/>
              </a:ext>
            </a:extLst>
          </p:cNvPr>
          <p:cNvCxnSpPr>
            <a:cxnSpLocks/>
          </p:cNvCxnSpPr>
          <p:nvPr/>
        </p:nvCxnSpPr>
        <p:spPr>
          <a:xfrm>
            <a:off x="2032625" y="2443693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3">
            <a:extLst>
              <a:ext uri="{FF2B5EF4-FFF2-40B4-BE49-F238E27FC236}">
                <a16:creationId xmlns:a16="http://schemas.microsoft.com/office/drawing/2014/main" id="{F338B28F-F54C-4130-BCF5-69B5019F295A}"/>
              </a:ext>
            </a:extLst>
          </p:cNvPr>
          <p:cNvSpPr txBox="1"/>
          <p:nvPr/>
        </p:nvSpPr>
        <p:spPr>
          <a:xfrm>
            <a:off x="2254526" y="2766111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43" name="TextBox 85">
            <a:extLst>
              <a:ext uri="{FF2B5EF4-FFF2-40B4-BE49-F238E27FC236}">
                <a16:creationId xmlns:a16="http://schemas.microsoft.com/office/drawing/2014/main" id="{09468EA3-C26E-4BFD-B7FA-A5416FE97AD2}"/>
              </a:ext>
            </a:extLst>
          </p:cNvPr>
          <p:cNvSpPr txBox="1"/>
          <p:nvPr/>
        </p:nvSpPr>
        <p:spPr>
          <a:xfrm>
            <a:off x="4112188" y="274986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44" name="TextBox 87">
            <a:extLst>
              <a:ext uri="{FF2B5EF4-FFF2-40B4-BE49-F238E27FC236}">
                <a16:creationId xmlns:a16="http://schemas.microsoft.com/office/drawing/2014/main" id="{7426D303-054E-4DAD-A24F-A093ADA9F4B3}"/>
              </a:ext>
            </a:extLst>
          </p:cNvPr>
          <p:cNvSpPr txBox="1"/>
          <p:nvPr/>
        </p:nvSpPr>
        <p:spPr>
          <a:xfrm>
            <a:off x="4054450" y="310689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45" name="TextBox 89">
            <a:extLst>
              <a:ext uri="{FF2B5EF4-FFF2-40B4-BE49-F238E27FC236}">
                <a16:creationId xmlns:a16="http://schemas.microsoft.com/office/drawing/2014/main" id="{2F476290-E3D9-4D9B-ADFA-AFA2FDCB31D3}"/>
              </a:ext>
            </a:extLst>
          </p:cNvPr>
          <p:cNvSpPr txBox="1"/>
          <p:nvPr/>
        </p:nvSpPr>
        <p:spPr>
          <a:xfrm>
            <a:off x="7136698" y="272161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46" name="TextBox 91">
            <a:extLst>
              <a:ext uri="{FF2B5EF4-FFF2-40B4-BE49-F238E27FC236}">
                <a16:creationId xmlns:a16="http://schemas.microsoft.com/office/drawing/2014/main" id="{0298979F-7488-4EA9-B7CE-59BDCE7231D8}"/>
              </a:ext>
            </a:extLst>
          </p:cNvPr>
          <p:cNvSpPr txBox="1"/>
          <p:nvPr/>
        </p:nvSpPr>
        <p:spPr>
          <a:xfrm>
            <a:off x="2254526" y="421502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47" name="TextBox 93">
            <a:extLst>
              <a:ext uri="{FF2B5EF4-FFF2-40B4-BE49-F238E27FC236}">
                <a16:creationId xmlns:a16="http://schemas.microsoft.com/office/drawing/2014/main" id="{54B5CF8D-E325-4E0B-80E6-E72A68579B11}"/>
              </a:ext>
            </a:extLst>
          </p:cNvPr>
          <p:cNvSpPr txBox="1"/>
          <p:nvPr/>
        </p:nvSpPr>
        <p:spPr>
          <a:xfrm>
            <a:off x="10360301" y="282365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48" name="Straight Connector 95">
            <a:extLst>
              <a:ext uri="{FF2B5EF4-FFF2-40B4-BE49-F238E27FC236}">
                <a16:creationId xmlns:a16="http://schemas.microsoft.com/office/drawing/2014/main" id="{7D79AC76-786E-40CD-AE28-4DA25BBA9670}"/>
              </a:ext>
            </a:extLst>
          </p:cNvPr>
          <p:cNvCxnSpPr>
            <a:cxnSpLocks/>
          </p:cNvCxnSpPr>
          <p:nvPr/>
        </p:nvCxnSpPr>
        <p:spPr>
          <a:xfrm flipH="1" flipV="1">
            <a:off x="2008552" y="290688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96">
            <a:extLst>
              <a:ext uri="{FF2B5EF4-FFF2-40B4-BE49-F238E27FC236}">
                <a16:creationId xmlns:a16="http://schemas.microsoft.com/office/drawing/2014/main" id="{CA4E6D9E-EFB8-4A48-9079-342B4B3E3D6A}"/>
              </a:ext>
            </a:extLst>
          </p:cNvPr>
          <p:cNvCxnSpPr>
            <a:cxnSpLocks/>
          </p:cNvCxnSpPr>
          <p:nvPr/>
        </p:nvCxnSpPr>
        <p:spPr>
          <a:xfrm flipH="1" flipV="1">
            <a:off x="2008551" y="326551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97">
            <a:extLst>
              <a:ext uri="{FF2B5EF4-FFF2-40B4-BE49-F238E27FC236}">
                <a16:creationId xmlns:a16="http://schemas.microsoft.com/office/drawing/2014/main" id="{1410B861-629B-4728-9DC0-A5429528880A}"/>
              </a:ext>
            </a:extLst>
          </p:cNvPr>
          <p:cNvCxnSpPr>
            <a:cxnSpLocks/>
          </p:cNvCxnSpPr>
          <p:nvPr/>
        </p:nvCxnSpPr>
        <p:spPr>
          <a:xfrm flipH="1" flipV="1">
            <a:off x="2008550" y="363192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98">
            <a:extLst>
              <a:ext uri="{FF2B5EF4-FFF2-40B4-BE49-F238E27FC236}">
                <a16:creationId xmlns:a16="http://schemas.microsoft.com/office/drawing/2014/main" id="{234E3F35-10AC-4896-86C4-F54EC8E4E7DA}"/>
              </a:ext>
            </a:extLst>
          </p:cNvPr>
          <p:cNvCxnSpPr>
            <a:cxnSpLocks/>
          </p:cNvCxnSpPr>
          <p:nvPr/>
        </p:nvCxnSpPr>
        <p:spPr>
          <a:xfrm flipH="1" flipV="1">
            <a:off x="2008549" y="400723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99">
            <a:extLst>
              <a:ext uri="{FF2B5EF4-FFF2-40B4-BE49-F238E27FC236}">
                <a16:creationId xmlns:a16="http://schemas.microsoft.com/office/drawing/2014/main" id="{1ABAF4DD-ABF6-40B7-8A7F-CF06E0B3D09E}"/>
              </a:ext>
            </a:extLst>
          </p:cNvPr>
          <p:cNvCxnSpPr>
            <a:cxnSpLocks/>
          </p:cNvCxnSpPr>
          <p:nvPr/>
        </p:nvCxnSpPr>
        <p:spPr>
          <a:xfrm flipH="1" flipV="1">
            <a:off x="2008548" y="43557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00">
            <a:extLst>
              <a:ext uri="{FF2B5EF4-FFF2-40B4-BE49-F238E27FC236}">
                <a16:creationId xmlns:a16="http://schemas.microsoft.com/office/drawing/2014/main" id="{8C688E89-D421-4E52-866D-D068C22BC06B}"/>
              </a:ext>
            </a:extLst>
          </p:cNvPr>
          <p:cNvCxnSpPr>
            <a:cxnSpLocks/>
          </p:cNvCxnSpPr>
          <p:nvPr/>
        </p:nvCxnSpPr>
        <p:spPr>
          <a:xfrm flipH="1" flipV="1">
            <a:off x="2008548" y="471508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02">
            <a:extLst>
              <a:ext uri="{FF2B5EF4-FFF2-40B4-BE49-F238E27FC236}">
                <a16:creationId xmlns:a16="http://schemas.microsoft.com/office/drawing/2014/main" id="{8CC77054-10FE-4C36-85B9-1BC69BAE7CE4}"/>
              </a:ext>
            </a:extLst>
          </p:cNvPr>
          <p:cNvSpPr txBox="1"/>
          <p:nvPr/>
        </p:nvSpPr>
        <p:spPr>
          <a:xfrm>
            <a:off x="6000121" y="2744371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RI</a:t>
            </a:r>
          </a:p>
        </p:txBody>
      </p:sp>
      <p:sp>
        <p:nvSpPr>
          <p:cNvPr id="55" name="TextBox 104">
            <a:extLst>
              <a:ext uri="{FF2B5EF4-FFF2-40B4-BE49-F238E27FC236}">
                <a16:creationId xmlns:a16="http://schemas.microsoft.com/office/drawing/2014/main" id="{0B8BDC51-8E18-40BB-8B17-028A3EAC9F85}"/>
              </a:ext>
            </a:extLst>
          </p:cNvPr>
          <p:cNvSpPr txBox="1"/>
          <p:nvPr/>
        </p:nvSpPr>
        <p:spPr>
          <a:xfrm>
            <a:off x="6000121" y="310689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CI</a:t>
            </a:r>
          </a:p>
        </p:txBody>
      </p:sp>
      <p:sp>
        <p:nvSpPr>
          <p:cNvPr id="56" name="TextBox 106">
            <a:extLst>
              <a:ext uri="{FF2B5EF4-FFF2-40B4-BE49-F238E27FC236}">
                <a16:creationId xmlns:a16="http://schemas.microsoft.com/office/drawing/2014/main" id="{B3D941C7-A583-4E21-A203-0FD92DEA852A}"/>
              </a:ext>
            </a:extLst>
          </p:cNvPr>
          <p:cNvSpPr txBox="1"/>
          <p:nvPr/>
        </p:nvSpPr>
        <p:spPr>
          <a:xfrm>
            <a:off x="6000121" y="346941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</a:t>
            </a:r>
          </a:p>
        </p:txBody>
      </p:sp>
      <p:sp>
        <p:nvSpPr>
          <p:cNvPr id="57" name="TextBox 108">
            <a:extLst>
              <a:ext uri="{FF2B5EF4-FFF2-40B4-BE49-F238E27FC236}">
                <a16:creationId xmlns:a16="http://schemas.microsoft.com/office/drawing/2014/main" id="{445338AF-8328-4D56-885E-255D2C85A85B}"/>
              </a:ext>
            </a:extLst>
          </p:cNvPr>
          <p:cNvSpPr txBox="1"/>
          <p:nvPr/>
        </p:nvSpPr>
        <p:spPr>
          <a:xfrm>
            <a:off x="6000121" y="383193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BI2</a:t>
            </a:r>
          </a:p>
        </p:txBody>
      </p:sp>
      <p:cxnSp>
        <p:nvCxnSpPr>
          <p:cNvPr id="58" name="Straight Connector 110">
            <a:extLst>
              <a:ext uri="{FF2B5EF4-FFF2-40B4-BE49-F238E27FC236}">
                <a16:creationId xmlns:a16="http://schemas.microsoft.com/office/drawing/2014/main" id="{D01BBE5D-E056-499C-87BC-03E3FF987710}"/>
              </a:ext>
            </a:extLst>
          </p:cNvPr>
          <p:cNvCxnSpPr/>
          <p:nvPr/>
        </p:nvCxnSpPr>
        <p:spPr>
          <a:xfrm>
            <a:off x="5734054" y="2421953"/>
            <a:ext cx="0" cy="156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11">
            <a:extLst>
              <a:ext uri="{FF2B5EF4-FFF2-40B4-BE49-F238E27FC236}">
                <a16:creationId xmlns:a16="http://schemas.microsoft.com/office/drawing/2014/main" id="{00ECA75E-2757-4812-B664-1CC4B4846E44}"/>
              </a:ext>
            </a:extLst>
          </p:cNvPr>
          <p:cNvCxnSpPr>
            <a:cxnSpLocks/>
          </p:cNvCxnSpPr>
          <p:nvPr/>
        </p:nvCxnSpPr>
        <p:spPr>
          <a:xfrm flipH="1" flipV="1">
            <a:off x="5767799" y="286011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12">
            <a:extLst>
              <a:ext uri="{FF2B5EF4-FFF2-40B4-BE49-F238E27FC236}">
                <a16:creationId xmlns:a16="http://schemas.microsoft.com/office/drawing/2014/main" id="{3D52A604-B8D1-4FCF-ACAC-3423FF038900}"/>
              </a:ext>
            </a:extLst>
          </p:cNvPr>
          <p:cNvCxnSpPr>
            <a:cxnSpLocks/>
          </p:cNvCxnSpPr>
          <p:nvPr/>
        </p:nvCxnSpPr>
        <p:spPr>
          <a:xfrm flipH="1" flipV="1">
            <a:off x="5767798" y="321875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13">
            <a:extLst>
              <a:ext uri="{FF2B5EF4-FFF2-40B4-BE49-F238E27FC236}">
                <a16:creationId xmlns:a16="http://schemas.microsoft.com/office/drawing/2014/main" id="{B266BE02-06ED-4D2A-8BED-50B74D864881}"/>
              </a:ext>
            </a:extLst>
          </p:cNvPr>
          <p:cNvCxnSpPr>
            <a:cxnSpLocks/>
          </p:cNvCxnSpPr>
          <p:nvPr/>
        </p:nvCxnSpPr>
        <p:spPr>
          <a:xfrm flipH="1" flipV="1">
            <a:off x="5767797" y="358516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14">
            <a:extLst>
              <a:ext uri="{FF2B5EF4-FFF2-40B4-BE49-F238E27FC236}">
                <a16:creationId xmlns:a16="http://schemas.microsoft.com/office/drawing/2014/main" id="{F5616CD5-2415-42FB-A287-BB1CA4197F13}"/>
              </a:ext>
            </a:extLst>
          </p:cNvPr>
          <p:cNvCxnSpPr>
            <a:cxnSpLocks/>
          </p:cNvCxnSpPr>
          <p:nvPr/>
        </p:nvCxnSpPr>
        <p:spPr>
          <a:xfrm flipH="1" flipV="1">
            <a:off x="5767796" y="396046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Merge 121">
            <a:extLst>
              <a:ext uri="{FF2B5EF4-FFF2-40B4-BE49-F238E27FC236}">
                <a16:creationId xmlns:a16="http://schemas.microsoft.com/office/drawing/2014/main" id="{B138E3CC-23C6-49D5-A0DC-DED90180F6D1}"/>
              </a:ext>
            </a:extLst>
          </p:cNvPr>
          <p:cNvSpPr/>
          <p:nvPr/>
        </p:nvSpPr>
        <p:spPr>
          <a:xfrm>
            <a:off x="8398137" y="504138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4" name="Flowchart: Merge 123">
            <a:extLst>
              <a:ext uri="{FF2B5EF4-FFF2-40B4-BE49-F238E27FC236}">
                <a16:creationId xmlns:a16="http://schemas.microsoft.com/office/drawing/2014/main" id="{186DDF4A-A667-44BF-A2B3-E383CEA574F7}"/>
              </a:ext>
            </a:extLst>
          </p:cNvPr>
          <p:cNvSpPr/>
          <p:nvPr/>
        </p:nvSpPr>
        <p:spPr>
          <a:xfrm flipV="1">
            <a:off x="8398137" y="325354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BE92410-7898-447B-BF5D-3AA12087FA61}"/>
              </a:ext>
            </a:extLst>
          </p:cNvPr>
          <p:cNvSpPr txBox="1"/>
          <p:nvPr/>
        </p:nvSpPr>
        <p:spPr>
          <a:xfrm>
            <a:off x="5734055" y="5703299"/>
            <a:ext cx="5996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En todos los índices se debe incluir el histórico (evolución) e incluir gráficos (para comparar el valor de temporadas anteriores con la presente temporada  (esto puede ir en una pestaña “ ver histórico”).</a:t>
            </a:r>
          </a:p>
        </p:txBody>
      </p:sp>
      <p:sp>
        <p:nvSpPr>
          <p:cNvPr id="66" name="TextBox 30">
            <a:extLst>
              <a:ext uri="{FF2B5EF4-FFF2-40B4-BE49-F238E27FC236}">
                <a16:creationId xmlns:a16="http://schemas.microsoft.com/office/drawing/2014/main" id="{75140B38-36E9-4C3B-9592-FB130475C2A7}"/>
              </a:ext>
            </a:extLst>
          </p:cNvPr>
          <p:cNvSpPr txBox="1"/>
          <p:nvPr/>
        </p:nvSpPr>
        <p:spPr>
          <a:xfrm>
            <a:off x="7109453" y="2124670"/>
            <a:ext cx="1085733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 err="1"/>
              <a:t>Indices</a:t>
            </a:r>
            <a:r>
              <a:rPr lang="es-419" sz="1400" dirty="0"/>
              <a:t> CC</a:t>
            </a:r>
            <a:endParaRPr lang="es-HN" sz="1400" dirty="0"/>
          </a:p>
        </p:txBody>
      </p:sp>
      <p:sp>
        <p:nvSpPr>
          <p:cNvPr id="67" name="TextBox 30">
            <a:extLst>
              <a:ext uri="{FF2B5EF4-FFF2-40B4-BE49-F238E27FC236}">
                <a16:creationId xmlns:a16="http://schemas.microsoft.com/office/drawing/2014/main" id="{DED3AD0B-CAE8-4C0C-8628-7D5679CC5ABE}"/>
              </a:ext>
            </a:extLst>
          </p:cNvPr>
          <p:cNvSpPr txBox="1"/>
          <p:nvPr/>
        </p:nvSpPr>
        <p:spPr>
          <a:xfrm>
            <a:off x="3802262" y="2113401"/>
            <a:ext cx="1792287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</a:p>
          <a:p>
            <a:r>
              <a:rPr lang="es-419" sz="1400" dirty="0"/>
              <a:t>(agua-suelo)</a:t>
            </a:r>
            <a:endParaRPr lang="es-HN" sz="1400" dirty="0"/>
          </a:p>
        </p:txBody>
      </p:sp>
      <p:cxnSp>
        <p:nvCxnSpPr>
          <p:cNvPr id="69" name="Straight Connector 14">
            <a:extLst>
              <a:ext uri="{FF2B5EF4-FFF2-40B4-BE49-F238E27FC236}">
                <a16:creationId xmlns:a16="http://schemas.microsoft.com/office/drawing/2014/main" id="{BE6C694E-7CD3-4CA5-A73A-22BDC7EC4830}"/>
              </a:ext>
            </a:extLst>
          </p:cNvPr>
          <p:cNvCxnSpPr>
            <a:cxnSpLocks/>
          </p:cNvCxnSpPr>
          <p:nvPr/>
        </p:nvCxnSpPr>
        <p:spPr>
          <a:xfrm flipH="1">
            <a:off x="5310087" y="1952249"/>
            <a:ext cx="0" cy="19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0">
            <a:extLst>
              <a:ext uri="{FF2B5EF4-FFF2-40B4-BE49-F238E27FC236}">
                <a16:creationId xmlns:a16="http://schemas.microsoft.com/office/drawing/2014/main" id="{19C21FBA-1686-48B7-8D54-D4F644634A5F}"/>
              </a:ext>
            </a:extLst>
          </p:cNvPr>
          <p:cNvSpPr txBox="1"/>
          <p:nvPr/>
        </p:nvSpPr>
        <p:spPr>
          <a:xfrm>
            <a:off x="8195197" y="2124670"/>
            <a:ext cx="1704824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 err="1"/>
              <a:t>Indices</a:t>
            </a:r>
            <a:r>
              <a:rPr lang="es-419" sz="1400" dirty="0"/>
              <a:t> Pantanos y humedales</a:t>
            </a:r>
            <a:endParaRPr lang="es-HN" sz="1400" dirty="0"/>
          </a:p>
        </p:txBody>
      </p:sp>
      <p:sp>
        <p:nvSpPr>
          <p:cNvPr id="71" name="TextBox 89">
            <a:extLst>
              <a:ext uri="{FF2B5EF4-FFF2-40B4-BE49-F238E27FC236}">
                <a16:creationId xmlns:a16="http://schemas.microsoft.com/office/drawing/2014/main" id="{DE0E8222-865B-43D7-97F7-529144014C15}"/>
              </a:ext>
            </a:extLst>
          </p:cNvPr>
          <p:cNvSpPr txBox="1"/>
          <p:nvPr/>
        </p:nvSpPr>
        <p:spPr>
          <a:xfrm>
            <a:off x="8273275" y="273619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75" name="TextBox 30">
            <a:extLst>
              <a:ext uri="{FF2B5EF4-FFF2-40B4-BE49-F238E27FC236}">
                <a16:creationId xmlns:a16="http://schemas.microsoft.com/office/drawing/2014/main" id="{B61E6F69-D75C-42EB-BE47-C667E06FE632}"/>
              </a:ext>
            </a:extLst>
          </p:cNvPr>
          <p:cNvSpPr txBox="1"/>
          <p:nvPr/>
        </p:nvSpPr>
        <p:spPr>
          <a:xfrm>
            <a:off x="9999034" y="2124670"/>
            <a:ext cx="1704824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 err="1"/>
              <a:t>Indices</a:t>
            </a:r>
            <a:r>
              <a:rPr lang="es-419" sz="1400" dirty="0"/>
              <a:t> de labranza</a:t>
            </a:r>
            <a:endParaRPr lang="es-HN" sz="1400" dirty="0"/>
          </a:p>
        </p:txBody>
      </p:sp>
    </p:spTree>
    <p:extLst>
      <p:ext uri="{BB962C8B-B14F-4D97-AF65-F5344CB8AC3E}">
        <p14:creationId xmlns:p14="http://schemas.microsoft.com/office/powerpoint/2010/main" val="180206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291065" y="1798364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271714" y="2431617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167858" y="2233910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271714" y="2739393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493615" y="3061811"/>
            <a:ext cx="748382" cy="2769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458356" y="342881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493615" y="414937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493615" y="451072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493615" y="487001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247641" y="320258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247640" y="356121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247639" y="392762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247638" y="430293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247637" y="46514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247637" y="501078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BAAE930-5227-447F-8226-C3017543ACEE}"/>
              </a:ext>
            </a:extLst>
          </p:cNvPr>
          <p:cNvSpPr txBox="1"/>
          <p:nvPr/>
        </p:nvSpPr>
        <p:spPr>
          <a:xfrm>
            <a:off x="2813728" y="806211"/>
            <a:ext cx="57968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NDWI: </a:t>
            </a:r>
            <a:r>
              <a:rPr lang="es-CL" sz="1400" dirty="0" err="1"/>
              <a:t>Indice</a:t>
            </a:r>
            <a:r>
              <a:rPr lang="es-CL" sz="1400" dirty="0"/>
              <a:t> Diferencial Normalizado de Agua</a:t>
            </a:r>
          </a:p>
          <a:p>
            <a:r>
              <a:rPr lang="es-CL" sz="1400" dirty="0"/>
              <a:t>Se utiliza el infrarrojo cercano de onda corta (SWIR) que muestra una alta absorción de luz debido al agua,</a:t>
            </a:r>
          </a:p>
          <a:p>
            <a:r>
              <a:rPr lang="es-CL" sz="1400" dirty="0"/>
              <a:t>Para monitorear los cambio en el contenido de agua líquida en la vegetación</a:t>
            </a:r>
          </a:p>
          <a:p>
            <a:r>
              <a:rPr lang="es-CL" sz="1400" dirty="0"/>
              <a:t>Objetivo: </a:t>
            </a:r>
          </a:p>
          <a:p>
            <a:r>
              <a:rPr lang="es-CL" sz="1400" dirty="0"/>
              <a:t>Detección temprana de estrés hídrico (sequía).</a:t>
            </a:r>
          </a:p>
          <a:p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P</a:t>
            </a:r>
            <a:r>
              <a:rPr lang="es-CL" sz="1400" b="0" i="0" dirty="0">
                <a:solidFill>
                  <a:srgbClr val="212A33"/>
                </a:solidFill>
                <a:effectLst/>
                <a:latin typeface="Open Sans" panose="020B0606030504020204" pitchFamily="34" charset="0"/>
              </a:rPr>
              <a:t>roporciona información tanto sobre la distribución espacial del estrés hídrico en la vegetación como sobre su evolución temporal durante largos períodos de tiempo.</a:t>
            </a:r>
          </a:p>
          <a:p>
            <a:endParaRPr lang="es-CL" sz="1400" dirty="0">
              <a:solidFill>
                <a:srgbClr val="212A33"/>
              </a:solidFill>
              <a:latin typeface="Open Sans" panose="020B0606030504020204" pitchFamily="34" charset="0"/>
            </a:endParaRPr>
          </a:p>
          <a:p>
            <a:r>
              <a:rPr lang="es-CL" sz="1400" b="0" i="0" dirty="0">
                <a:solidFill>
                  <a:srgbClr val="212A33"/>
                </a:solidFill>
                <a:effectLst/>
                <a:latin typeface="Open Sans" panose="020B0606030504020204" pitchFamily="34" charset="0"/>
              </a:rPr>
              <a:t>Propuesto por Gao (1996)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CA45CD-DC2C-428A-A543-D869EB0B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363" y="519585"/>
            <a:ext cx="2466975" cy="866775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E832F7C-8DEF-47C4-8E37-A53413133030}"/>
              </a:ext>
            </a:extLst>
          </p:cNvPr>
          <p:cNvSpPr txBox="1"/>
          <p:nvPr/>
        </p:nvSpPr>
        <p:spPr>
          <a:xfrm>
            <a:off x="2860499" y="273976"/>
            <a:ext cx="616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INDICES DE HUMEDAD (Agua-Planta)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38B991-944F-4800-A669-EA8403166703}"/>
              </a:ext>
            </a:extLst>
          </p:cNvPr>
          <p:cNvSpPr txBox="1"/>
          <p:nvPr/>
        </p:nvSpPr>
        <p:spPr>
          <a:xfrm>
            <a:off x="9091036" y="1414417"/>
            <a:ext cx="24669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-1-0: no vegetación/ agua</a:t>
            </a:r>
          </a:p>
          <a:p>
            <a:r>
              <a:rPr lang="es-CL" sz="1400" dirty="0"/>
              <a:t>0-0.99: vegetación</a:t>
            </a:r>
          </a:p>
          <a:p>
            <a:r>
              <a:rPr lang="es-CL" sz="1400" dirty="0"/>
              <a:t>+1: agua</a:t>
            </a:r>
          </a:p>
          <a:p>
            <a:r>
              <a:rPr lang="en-US" sz="1400" dirty="0"/>
              <a:t>A </a:t>
            </a:r>
            <a:r>
              <a:rPr lang="en-US" sz="1400" dirty="0" err="1"/>
              <a:t>medida</a:t>
            </a:r>
            <a:r>
              <a:rPr lang="en-US" sz="1400" dirty="0"/>
              <a:t> que se </a:t>
            </a:r>
            <a:r>
              <a:rPr lang="en-US" sz="1400" dirty="0" err="1"/>
              <a:t>acerca</a:t>
            </a:r>
            <a:r>
              <a:rPr lang="en-US" sz="1400" dirty="0"/>
              <a:t> a 1 la </a:t>
            </a:r>
            <a:r>
              <a:rPr lang="en-US" sz="1400" dirty="0" err="1"/>
              <a:t>vegetación</a:t>
            </a:r>
            <a:r>
              <a:rPr lang="en-US" sz="1400" dirty="0"/>
              <a:t> </a:t>
            </a:r>
            <a:r>
              <a:rPr lang="en-US" sz="1400" dirty="0" err="1"/>
              <a:t>está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hidratada</a:t>
            </a:r>
            <a:r>
              <a:rPr lang="en-US" sz="1400" dirty="0"/>
              <a:t>.</a:t>
            </a:r>
          </a:p>
          <a:p>
            <a:r>
              <a:rPr lang="en-US" sz="1400" dirty="0"/>
              <a:t>Los </a:t>
            </a:r>
            <a:r>
              <a:rPr lang="en-US" sz="1400" dirty="0" err="1"/>
              <a:t>valores</a:t>
            </a:r>
            <a:r>
              <a:rPr lang="en-US" sz="1400" dirty="0"/>
              <a:t> </a:t>
            </a:r>
            <a:r>
              <a:rPr lang="en-US" sz="1400" dirty="0" err="1"/>
              <a:t>dependen</a:t>
            </a:r>
            <a:r>
              <a:rPr lang="en-US" sz="1400" dirty="0"/>
              <a:t> de la </a:t>
            </a:r>
            <a:r>
              <a:rPr lang="en-US" sz="1400" dirty="0" err="1"/>
              <a:t>cantidad</a:t>
            </a:r>
            <a:r>
              <a:rPr lang="en-US" sz="1400" dirty="0"/>
              <a:t> de </a:t>
            </a:r>
            <a:r>
              <a:rPr lang="en-US" sz="1400" dirty="0" err="1"/>
              <a:t>madera</a:t>
            </a:r>
            <a:r>
              <a:rPr lang="en-US" sz="1400" dirty="0"/>
              <a:t> dura, el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vegetación</a:t>
            </a:r>
            <a:r>
              <a:rPr lang="en-US" sz="1400" dirty="0"/>
              <a:t> y </a:t>
            </a:r>
            <a:r>
              <a:rPr lang="en-US" sz="1400" dirty="0" err="1"/>
              <a:t>cobertura</a:t>
            </a:r>
            <a:r>
              <a:rPr lang="en-US" sz="1400" dirty="0"/>
              <a:t>. Durante un </a:t>
            </a:r>
            <a:r>
              <a:rPr lang="en-US" sz="1400" dirty="0" err="1"/>
              <a:t>período</a:t>
            </a:r>
            <a:r>
              <a:rPr lang="en-US" sz="1400" dirty="0"/>
              <a:t> de </a:t>
            </a:r>
            <a:r>
              <a:rPr lang="en-US" sz="1400" dirty="0" err="1"/>
              <a:t>estres</a:t>
            </a:r>
            <a:r>
              <a:rPr lang="en-US" sz="1400" dirty="0"/>
              <a:t> </a:t>
            </a:r>
            <a:r>
              <a:rPr lang="en-US" sz="1400" dirty="0" err="1"/>
              <a:t>hídrico</a:t>
            </a:r>
            <a:r>
              <a:rPr lang="en-US" sz="1400" dirty="0"/>
              <a:t> el valor del NDWI </a:t>
            </a:r>
            <a:r>
              <a:rPr lang="en-US" sz="1400" dirty="0" err="1"/>
              <a:t>disminuirá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346055-C5AF-4969-B888-FAF0FC2F087F}"/>
              </a:ext>
            </a:extLst>
          </p:cNvPr>
          <p:cNvSpPr txBox="1"/>
          <p:nvPr/>
        </p:nvSpPr>
        <p:spPr>
          <a:xfrm>
            <a:off x="5400680" y="4149374"/>
            <a:ext cx="566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Aquí debemos agregar el histórico del NDWI e incluir gráficos (para comparar el valor de temporadas anteriores con la presente temporada  (esto puede ir en una pestaña “ ver histórico”).</a:t>
            </a:r>
          </a:p>
        </p:txBody>
      </p:sp>
    </p:spTree>
    <p:extLst>
      <p:ext uri="{BB962C8B-B14F-4D97-AF65-F5344CB8AC3E}">
        <p14:creationId xmlns:p14="http://schemas.microsoft.com/office/powerpoint/2010/main" val="75156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BAAE930-5227-447F-8226-C3017543ACEE}"/>
              </a:ext>
            </a:extLst>
          </p:cNvPr>
          <p:cNvSpPr txBox="1"/>
          <p:nvPr/>
        </p:nvSpPr>
        <p:spPr>
          <a:xfrm>
            <a:off x="3373981" y="890370"/>
            <a:ext cx="55347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NDWI: </a:t>
            </a:r>
            <a:r>
              <a:rPr lang="es-CL" sz="1400" dirty="0" err="1"/>
              <a:t>Indice</a:t>
            </a:r>
            <a:r>
              <a:rPr lang="es-CL" sz="1400" dirty="0"/>
              <a:t> Diferencial Normalizado de Agua</a:t>
            </a:r>
          </a:p>
          <a:p>
            <a:r>
              <a:rPr lang="es-CL" sz="1400" dirty="0"/>
              <a:t>Se utiliza el infrarrojo cercano (NIR) y la banda verde para monitorear cambio en cuerpos de agua.</a:t>
            </a:r>
          </a:p>
          <a:p>
            <a:r>
              <a:rPr lang="es-CL" sz="1400" dirty="0"/>
              <a:t>Objetivo: </a:t>
            </a:r>
            <a:r>
              <a:rPr lang="es-ES" sz="1400" b="0" i="0" dirty="0">
                <a:solidFill>
                  <a:srgbClr val="212A33"/>
                </a:solidFill>
                <a:effectLst/>
                <a:latin typeface="Open Sans" panose="020B0606030504020204" pitchFamily="34" charset="0"/>
              </a:rPr>
              <a:t>Identificar y evaluar áreas con gran saturación de agua y cambios en masas de agua.</a:t>
            </a:r>
          </a:p>
          <a:p>
            <a:r>
              <a:rPr lang="es-ES" sz="1400" dirty="0">
                <a:solidFill>
                  <a:srgbClr val="212A33"/>
                </a:solidFill>
                <a:latin typeface="Open Sans" panose="020B0606030504020204" pitchFamily="34" charset="0"/>
              </a:rPr>
              <a:t>Identificar áreas susceptibles a incendios y prevenirlos</a:t>
            </a:r>
            <a:endParaRPr lang="es-CL" sz="1400" dirty="0">
              <a:solidFill>
                <a:srgbClr val="212A33"/>
              </a:solidFill>
              <a:latin typeface="Open Sans" panose="020B0606030504020204" pitchFamily="34" charset="0"/>
            </a:endParaRPr>
          </a:p>
          <a:p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Definido por </a:t>
            </a:r>
            <a:r>
              <a:rPr lang="es-CL" sz="1400" dirty="0" err="1">
                <a:solidFill>
                  <a:srgbClr val="212A33"/>
                </a:solidFill>
                <a:latin typeface="Open Sans" panose="020B0606030504020204" pitchFamily="34" charset="0"/>
              </a:rPr>
              <a:t>McFeeters</a:t>
            </a:r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 (1996)</a:t>
            </a:r>
          </a:p>
          <a:p>
            <a:endParaRPr lang="es-CL" dirty="0">
              <a:solidFill>
                <a:srgbClr val="212A33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B76867-A456-4C7A-81FD-38BF6EB5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2" t="24183"/>
          <a:stretch/>
        </p:blipFill>
        <p:spPr>
          <a:xfrm>
            <a:off x="9173166" y="1184041"/>
            <a:ext cx="2754038" cy="706954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E832F7C-8DEF-47C4-8E37-A53413133030}"/>
              </a:ext>
            </a:extLst>
          </p:cNvPr>
          <p:cNvSpPr txBox="1"/>
          <p:nvPr/>
        </p:nvSpPr>
        <p:spPr>
          <a:xfrm>
            <a:off x="2761451" y="219432"/>
            <a:ext cx="616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INDICES DE HUMEDAD (Agua- suelo)</a:t>
            </a:r>
            <a:endParaRPr lang="en-US" dirty="0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B8B03B3E-506F-4539-AAF0-3DAE41582351}"/>
              </a:ext>
            </a:extLst>
          </p:cNvPr>
          <p:cNvSpPr/>
          <p:nvPr/>
        </p:nvSpPr>
        <p:spPr>
          <a:xfrm>
            <a:off x="6454863" y="252735"/>
            <a:ext cx="2718303" cy="866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Identificar cambios en masas de agua.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17DB8D-767E-40FE-92E2-3A2C294195CC}"/>
              </a:ext>
            </a:extLst>
          </p:cNvPr>
          <p:cNvSpPr txBox="1"/>
          <p:nvPr/>
        </p:nvSpPr>
        <p:spPr>
          <a:xfrm>
            <a:off x="9742470" y="521419"/>
            <a:ext cx="1897026" cy="64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0.3 - Non-water</a:t>
            </a:r>
          </a:p>
          <a:p>
            <a:r>
              <a:rPr lang="en-US" dirty="0"/>
              <a:t>&gt;= 0.3 - Water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764545B-6E2E-4881-B976-00B2667CB7C5}"/>
              </a:ext>
            </a:extLst>
          </p:cNvPr>
          <p:cNvSpPr txBox="1"/>
          <p:nvPr/>
        </p:nvSpPr>
        <p:spPr>
          <a:xfrm>
            <a:off x="3373977" y="2745960"/>
            <a:ext cx="5353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MNDWI: </a:t>
            </a:r>
            <a:r>
              <a:rPr lang="es-CL" sz="1400" dirty="0" err="1"/>
              <a:t>Indice</a:t>
            </a:r>
            <a:r>
              <a:rPr lang="es-CL" sz="1400" dirty="0"/>
              <a:t> Diferencial Normalizado de Agua Modificado.</a:t>
            </a:r>
          </a:p>
          <a:p>
            <a:r>
              <a:rPr lang="es-CL" sz="1400" dirty="0"/>
              <a:t>Usa infrarrojo medio (MIR) que absorbe más luz que el NIR  para discriminar agua de no agua.</a:t>
            </a:r>
          </a:p>
          <a:p>
            <a:r>
              <a:rPr lang="es-CL" sz="1400" dirty="0"/>
              <a:t>Objetivo: Monitoreo de zonas anegadas (charcas y aguas estancadas)</a:t>
            </a:r>
          </a:p>
          <a:p>
            <a:r>
              <a:rPr lang="es-CL" sz="1400" dirty="0"/>
              <a:t>Este índice es más preciso para identificación de características de aguas abiertas</a:t>
            </a:r>
          </a:p>
          <a:p>
            <a:endParaRPr lang="es-CL" sz="1400" dirty="0"/>
          </a:p>
          <a:p>
            <a:r>
              <a:rPr lang="es-ES" sz="1400" dirty="0"/>
              <a:t>El agua tiene valores positivos mayores  y la vegetación y el suelo tiene valores negativos.</a:t>
            </a:r>
          </a:p>
          <a:p>
            <a:endParaRPr lang="es-CL" sz="140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3D8CA72-B095-4D70-BC37-4233652CB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5" t="622"/>
          <a:stretch/>
        </p:blipFill>
        <p:spPr>
          <a:xfrm>
            <a:off x="8615690" y="3030146"/>
            <a:ext cx="3311514" cy="7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02279-175E-480E-A257-D1572DAF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D38DEC9-A33C-4B57-85D7-F9F73A870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27956"/>
              </p:ext>
            </p:extLst>
          </p:nvPr>
        </p:nvGraphicFramePr>
        <p:xfrm>
          <a:off x="838200" y="1825625"/>
          <a:ext cx="10515598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03">
                  <a:extLst>
                    <a:ext uri="{9D8B030D-6E8A-4147-A177-3AD203B41FA5}">
                      <a16:colId xmlns:a16="http://schemas.microsoft.com/office/drawing/2014/main" val="736968101"/>
                    </a:ext>
                  </a:extLst>
                </a:gridCol>
                <a:gridCol w="2261286">
                  <a:extLst>
                    <a:ext uri="{9D8B030D-6E8A-4147-A177-3AD203B41FA5}">
                      <a16:colId xmlns:a16="http://schemas.microsoft.com/office/drawing/2014/main" val="3931947861"/>
                    </a:ext>
                  </a:extLst>
                </a:gridCol>
                <a:gridCol w="5795319">
                  <a:extLst>
                    <a:ext uri="{9D8B030D-6E8A-4147-A177-3AD203B41FA5}">
                      <a16:colId xmlns:a16="http://schemas.microsoft.com/office/drawing/2014/main" val="3324385475"/>
                    </a:ext>
                  </a:extLst>
                </a:gridCol>
                <a:gridCol w="1554890">
                  <a:extLst>
                    <a:ext uri="{9D8B030D-6E8A-4147-A177-3AD203B41FA5}">
                      <a16:colId xmlns:a16="http://schemas.microsoft.com/office/drawing/2014/main" val="206285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NDWI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Índice Diferencial Normalizado de Agua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Este índice es para monitoreo de agua líquida de vegetación.</a:t>
                      </a:r>
                    </a:p>
                    <a:p>
                      <a:r>
                        <a:rPr lang="es-CL" sz="1400" dirty="0"/>
                        <a:t>Hidratación de la vegetación y humedad del suelo.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/>
                        <a:t>NDWI2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Índice Diferencial Normalizado de Agua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Hidratación de la vegetación y humedad del suelo.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8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9316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9F4A29F7-783C-47B8-9F52-77387C1A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358" y="2224216"/>
            <a:ext cx="1492102" cy="5231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557819-4057-451F-BB54-2C6D0CBAF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2" t="24183"/>
          <a:stretch/>
        </p:blipFill>
        <p:spPr>
          <a:xfrm>
            <a:off x="9824301" y="2866768"/>
            <a:ext cx="1529497" cy="3926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3188D4-2C67-4B06-A4E4-CFFC6F9D9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2" t="24183"/>
          <a:stretch/>
        </p:blipFill>
        <p:spPr>
          <a:xfrm>
            <a:off x="9433693" y="6230547"/>
            <a:ext cx="2754038" cy="7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CC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25568" y="1817158"/>
            <a:ext cx="748382" cy="2769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14206" y="217830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BAAE930-5227-447F-8226-C3017543ACEE}"/>
              </a:ext>
            </a:extLst>
          </p:cNvPr>
          <p:cNvSpPr txBox="1"/>
          <p:nvPr/>
        </p:nvSpPr>
        <p:spPr>
          <a:xfrm>
            <a:off x="3024579" y="804558"/>
            <a:ext cx="496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Normalized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Difference</a:t>
            </a:r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Phenology</a:t>
            </a:r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Index</a:t>
            </a:r>
            <a:endParaRPr lang="es-CL" dirty="0">
              <a:solidFill>
                <a:srgbClr val="212A33"/>
              </a:solidFill>
              <a:latin typeface="Open Sans" panose="020B0606030504020204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024579" y="1174812"/>
            <a:ext cx="496976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/>
              <a:t>NDPI: </a:t>
            </a:r>
            <a:r>
              <a:rPr lang="es-CL" sz="1400" dirty="0" err="1"/>
              <a:t>Indice</a:t>
            </a:r>
            <a:r>
              <a:rPr lang="es-CL" sz="1400" dirty="0"/>
              <a:t>  Diferencial Normalizado de Fenología</a:t>
            </a:r>
          </a:p>
          <a:p>
            <a:r>
              <a:rPr lang="es-CL" sz="1400" dirty="0"/>
              <a:t>Objetivo: Monitoreo de vegetación verde en regiones cubiertas por nieve.</a:t>
            </a:r>
          </a:p>
          <a:p>
            <a:r>
              <a:rPr lang="es-CL" sz="1400" dirty="0"/>
              <a:t>Monitoreo brotación primavera</a:t>
            </a:r>
          </a:p>
          <a:p>
            <a:r>
              <a:rPr lang="en-US" sz="1400" dirty="0"/>
              <a:t>0.5-1: </a:t>
            </a:r>
            <a:r>
              <a:rPr lang="en-US" sz="1400" dirty="0" err="1"/>
              <a:t>vegetación</a:t>
            </a:r>
            <a:endParaRPr lang="en-US" sz="1400" dirty="0"/>
          </a:p>
          <a:p>
            <a:endParaRPr lang="es-CL" sz="1400" dirty="0"/>
          </a:p>
          <a:p>
            <a:endParaRPr lang="en-US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252632-67BC-4E15-9CDE-644A427A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83" y="942295"/>
            <a:ext cx="1895475" cy="86677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61D9DB5F-F079-47D6-ADCA-99C361765492}"/>
              </a:ext>
            </a:extLst>
          </p:cNvPr>
          <p:cNvSpPr txBox="1"/>
          <p:nvPr/>
        </p:nvSpPr>
        <p:spPr>
          <a:xfrm>
            <a:off x="3696124" y="258868"/>
            <a:ext cx="616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INDICES DE CC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4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7386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MONITOREO PANTANOS Y HUMEDALES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14206" y="217830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A2849D7-04C8-4645-805E-9B3DBC9EFEC1}"/>
              </a:ext>
            </a:extLst>
          </p:cNvPr>
          <p:cNvSpPr txBox="1"/>
          <p:nvPr/>
        </p:nvSpPr>
        <p:spPr>
          <a:xfrm>
            <a:off x="2756409" y="1116470"/>
            <a:ext cx="49072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Normalized </a:t>
            </a:r>
            <a:r>
              <a:rPr lang="es-CL" sz="1400" dirty="0" err="1">
                <a:solidFill>
                  <a:srgbClr val="212A33"/>
                </a:solidFill>
                <a:latin typeface="Open Sans" panose="020B0606030504020204" pitchFamily="34" charset="0"/>
              </a:rPr>
              <a:t>Difference</a:t>
            </a:r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 </a:t>
            </a:r>
            <a:r>
              <a:rPr lang="es-CL" sz="1400" dirty="0" err="1">
                <a:solidFill>
                  <a:srgbClr val="212A33"/>
                </a:solidFill>
                <a:latin typeface="Open Sans" panose="020B0606030504020204" pitchFamily="34" charset="0"/>
              </a:rPr>
              <a:t>Pond</a:t>
            </a:r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 </a:t>
            </a:r>
            <a:r>
              <a:rPr lang="es-CL" sz="1400" dirty="0" err="1">
                <a:solidFill>
                  <a:srgbClr val="212A33"/>
                </a:solidFill>
                <a:latin typeface="Open Sans" panose="020B0606030504020204" pitchFamily="34" charset="0"/>
              </a:rPr>
              <a:t>Index</a:t>
            </a:r>
            <a:endParaRPr lang="es-CL" sz="1400" dirty="0">
              <a:solidFill>
                <a:srgbClr val="212A33"/>
              </a:solidFill>
              <a:latin typeface="Open Sans" panose="020B0606030504020204" pitchFamily="34" charset="0"/>
            </a:endParaRPr>
          </a:p>
          <a:p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NDPI: </a:t>
            </a:r>
            <a:r>
              <a:rPr lang="es-CL" sz="1400" dirty="0" err="1">
                <a:solidFill>
                  <a:srgbClr val="212A33"/>
                </a:solidFill>
                <a:latin typeface="Open Sans" panose="020B0606030504020204" pitchFamily="34" charset="0"/>
              </a:rPr>
              <a:t>Indice</a:t>
            </a:r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 Diferencial Normalizado de Estanques.</a:t>
            </a:r>
          </a:p>
          <a:p>
            <a:endParaRPr lang="es-CL" sz="1400" dirty="0">
              <a:solidFill>
                <a:srgbClr val="212A33"/>
              </a:solidFill>
              <a:latin typeface="Open Sans" panose="020B0606030504020204" pitchFamily="34" charset="0"/>
            </a:endParaRPr>
          </a:p>
          <a:p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Objetivo: Monitoreo de </a:t>
            </a:r>
            <a:r>
              <a:rPr lang="es-CL" sz="1400" dirty="0" err="1">
                <a:solidFill>
                  <a:srgbClr val="212A33"/>
                </a:solidFill>
                <a:latin typeface="Open Sans" panose="020B0606030504020204" pitchFamily="34" charset="0"/>
              </a:rPr>
              <a:t>vegeteación</a:t>
            </a:r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 terrestre y acuática.</a:t>
            </a:r>
          </a:p>
          <a:p>
            <a:r>
              <a:rPr lang="es-CL" sz="1400" dirty="0">
                <a:solidFill>
                  <a:srgbClr val="212A33"/>
                </a:solidFill>
                <a:latin typeface="Open Sans" panose="020B0606030504020204" pitchFamily="34" charset="0"/>
              </a:rPr>
              <a:t>Mejor diferenciación entre la vegetación acuática y de pantano y humedales de la vegetación normal.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788B9A4-9C21-4219-846B-21347303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59" y="1173890"/>
            <a:ext cx="3855177" cy="124503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61D9DB5F-F079-47D6-ADCA-99C361765492}"/>
              </a:ext>
            </a:extLst>
          </p:cNvPr>
          <p:cNvSpPr txBox="1"/>
          <p:nvPr/>
        </p:nvSpPr>
        <p:spPr>
          <a:xfrm>
            <a:off x="3696124" y="258868"/>
            <a:ext cx="616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INDICES MONITOREO PANTANOS Y HUMEDALES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9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6D12A8A-49A4-4B2C-B406-428A7C105F0F}"/>
              </a:ext>
            </a:extLst>
          </p:cNvPr>
          <p:cNvSpPr txBox="1"/>
          <p:nvPr/>
        </p:nvSpPr>
        <p:spPr>
          <a:xfrm>
            <a:off x="3457428" y="3447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Normalized Difference Tillage Index</a:t>
            </a:r>
          </a:p>
          <a:p>
            <a:r>
              <a:rPr lang="en-US" dirty="0" err="1"/>
              <a:t>Monitoreo</a:t>
            </a:r>
            <a:r>
              <a:rPr lang="en-US" dirty="0"/>
              <a:t> para </a:t>
            </a:r>
            <a:r>
              <a:rPr lang="en-US" dirty="0" err="1"/>
              <a:t>estimaciòn</a:t>
            </a:r>
            <a:r>
              <a:rPr lang="en-US" dirty="0"/>
              <a:t> de </a:t>
            </a:r>
            <a:r>
              <a:rPr lang="en-US" dirty="0" err="1"/>
              <a:t>cubierta</a:t>
            </a:r>
            <a:r>
              <a:rPr lang="en-US" dirty="0"/>
              <a:t> (</a:t>
            </a:r>
            <a:r>
              <a:rPr lang="en-US" dirty="0" err="1"/>
              <a:t>residuos</a:t>
            </a:r>
            <a:r>
              <a:rPr lang="en-US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78C6CB-D6B6-4E13-BDAC-C90BCE4F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21" y="4997635"/>
            <a:ext cx="5310263" cy="15389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6737AC-9FE7-4799-87B3-D9F604A5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6" y="4831622"/>
            <a:ext cx="60769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6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1197</Words>
  <Application>Microsoft Office PowerPoint</Application>
  <PresentationFormat>Panorámica</PresentationFormat>
  <Paragraphs>272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Office Theme</vt:lpstr>
      <vt:lpstr>Herramienta 1:</vt:lpstr>
      <vt:lpstr>https://processing.eos.com/workflows  Definir si en la app se pueden colocar imágenes en cada tipo de filtro (suelo, humedad, vegetación y labranza)</vt:lpstr>
      <vt:lpstr>Indíces a utilizar (versión 1)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Indices de residuos</vt:lpstr>
      <vt:lpstr>Indices de residuos</vt:lpstr>
      <vt:lpstr>Indices de residuos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clauduarte r</dc:creator>
  <cp:lastModifiedBy>Claudia Garrido</cp:lastModifiedBy>
  <cp:revision>7</cp:revision>
  <dcterms:created xsi:type="dcterms:W3CDTF">2020-11-03T22:52:58Z</dcterms:created>
  <dcterms:modified xsi:type="dcterms:W3CDTF">2020-11-27T12:38:52Z</dcterms:modified>
</cp:coreProperties>
</file>