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7" r:id="rId5"/>
    <p:sldId id="328" r:id="rId6"/>
    <p:sldId id="330" r:id="rId7"/>
    <p:sldId id="331" r:id="rId8"/>
    <p:sldId id="329" r:id="rId9"/>
    <p:sldId id="335" r:id="rId10"/>
    <p:sldId id="333" r:id="rId11"/>
    <p:sldId id="336" r:id="rId12"/>
    <p:sldId id="337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8E01CE8C-3AC0-4851-B335-89F7E4079F6E}">
      <dgm:prSet/>
      <dgm:spPr/>
      <dgm:t>
        <a:bodyPr/>
        <a:lstStyle/>
        <a:p>
          <a:r>
            <a:rPr lang="es-CL" dirty="0"/>
            <a:t>Evolución histórica superficie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/>
      <dgm:spPr/>
      <dgm:t>
        <a:bodyPr/>
        <a:lstStyle/>
        <a:p>
          <a:r>
            <a:rPr lang="es-CL" dirty="0"/>
            <a:t>Importaciones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/>
        </a:p>
      </dgm:t>
    </dgm:pt>
    <dgm:pt modelId="{DD7F3FDF-E3C6-46FD-A5D5-AC5B226150ED}">
      <dgm:prSet/>
      <dgm:spPr/>
      <dgm:t>
        <a:bodyPr/>
        <a:lstStyle/>
        <a:p>
          <a:r>
            <a:rPr lang="es-CL" dirty="0"/>
            <a:t>Empleo 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6E578A6D-D786-4451-A2D7-BCFD36C6A835}">
      <dgm:prSet/>
      <dgm:spPr/>
      <dgm:t>
        <a:bodyPr/>
        <a:lstStyle/>
        <a:p>
          <a:r>
            <a:rPr lang="es-CL" dirty="0"/>
            <a:t>Exportaciones</a:t>
          </a:r>
        </a:p>
      </dgm:t>
    </dgm:pt>
    <dgm:pt modelId="{7C0E75F1-B3E9-4FE3-95BB-9064DB7DF58C}" type="parTrans" cxnId="{E2DDAA2D-4C5F-4A68-9CAE-4706A8C9DE79}">
      <dgm:prSet/>
      <dgm:spPr/>
      <dgm:t>
        <a:bodyPr/>
        <a:lstStyle/>
        <a:p>
          <a:endParaRPr lang="es-CL"/>
        </a:p>
      </dgm:t>
    </dgm:pt>
    <dgm:pt modelId="{7CD1F8C2-AC95-4D7C-B027-1995E8E6A952}" type="sibTrans" cxnId="{E2DDAA2D-4C5F-4A68-9CAE-4706A8C9DE79}">
      <dgm:prSet/>
      <dgm:spPr/>
      <dgm:t>
        <a:bodyPr/>
        <a:lstStyle/>
        <a:p>
          <a:endParaRPr lang="es-CL"/>
        </a:p>
      </dgm:t>
    </dgm:pt>
    <dgm:pt modelId="{5F48CA1F-0590-41D4-A180-62B195AB3942}">
      <dgm:prSet/>
      <dgm:spPr/>
      <dgm:t>
        <a:bodyPr/>
        <a:lstStyle/>
        <a:p>
          <a:r>
            <a:rPr lang="es-CL" dirty="0"/>
            <a:t>Colocaciones</a:t>
          </a:r>
          <a:r>
            <a:rPr lang="es-CL" baseline="0" dirty="0"/>
            <a:t> financieras</a:t>
          </a:r>
          <a:endParaRPr lang="es-CL" dirty="0"/>
        </a:p>
      </dgm:t>
    </dgm:pt>
    <dgm:pt modelId="{3F2572DC-F90B-4316-A049-BACCFE2ACDD9}" type="parTrans" cxnId="{69838FC3-AC69-4D77-855D-29FFC85E3608}">
      <dgm:prSet/>
      <dgm:spPr/>
      <dgm:t>
        <a:bodyPr/>
        <a:lstStyle/>
        <a:p>
          <a:endParaRPr lang="es-CL"/>
        </a:p>
      </dgm:t>
    </dgm:pt>
    <dgm:pt modelId="{B336945D-101C-4F3F-B73C-0573CEF5EA1E}" type="sibTrans" cxnId="{69838FC3-AC69-4D77-855D-29FFC85E3608}">
      <dgm:prSet/>
      <dgm:spPr/>
      <dgm:t>
        <a:bodyPr/>
        <a:lstStyle/>
        <a:p>
          <a:endParaRPr lang="es-CL"/>
        </a:p>
      </dgm:t>
    </dgm:pt>
    <dgm:pt modelId="{CC119F51-838B-4537-BAD7-89CD967C1D13}">
      <dgm:prSet/>
      <dgm:spPr/>
      <dgm:t>
        <a:bodyPr/>
        <a:lstStyle/>
        <a:p>
          <a:r>
            <a:rPr lang="es-CL" dirty="0"/>
            <a:t>Procesos Agroindustriales</a:t>
          </a:r>
        </a:p>
      </dgm:t>
    </dgm:pt>
    <dgm:pt modelId="{BC99C81C-E006-4264-A57C-6C51CBD45852}" type="parTrans" cxnId="{265896EE-18B8-422D-B3ED-7BB4341E1E51}">
      <dgm:prSet/>
      <dgm:spPr/>
    </dgm:pt>
    <dgm:pt modelId="{098BEBB0-AD23-42A9-B2FE-6446D6B6DCD4}" type="sibTrans" cxnId="{265896EE-18B8-422D-B3ED-7BB4341E1E51}">
      <dgm:prSet/>
      <dgm:spPr/>
    </dgm:pt>
    <dgm:pt modelId="{4C4C45B8-B29D-4C4B-99D1-EDE10F6FD678}">
      <dgm:prSet/>
      <dgm:spPr/>
      <dgm:t>
        <a:bodyPr/>
        <a:lstStyle/>
        <a:p>
          <a:r>
            <a:rPr lang="es-CL" dirty="0" err="1"/>
            <a:t>Direcctorio</a:t>
          </a:r>
          <a:r>
            <a:rPr lang="es-CL" dirty="0"/>
            <a:t> Agroindustria</a:t>
          </a:r>
        </a:p>
      </dgm:t>
    </dgm:pt>
    <dgm:pt modelId="{C72BFE63-EC14-46B4-B7EA-D4BCCC7A67D3}" type="parTrans" cxnId="{C483CE2F-25B1-4164-8FE4-4172307FBC04}">
      <dgm:prSet/>
      <dgm:spPr/>
    </dgm:pt>
    <dgm:pt modelId="{9B18E550-5A50-479B-A615-3BD807DBD8A4}" type="sibTrans" cxnId="{C483CE2F-25B1-4164-8FE4-4172307FBC04}">
      <dgm:prSet/>
      <dgm:spPr/>
    </dgm:pt>
    <dgm:pt modelId="{9F47A91B-D3E9-4FAF-A4D0-8179C0BD5CE2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64377ED6-0D0B-4937-8498-C3AA37084194}" type="pres">
      <dgm:prSet presAssocID="{663C46B4-A275-4A20-9F93-062A0A38263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3A8651D-77A6-4C4B-9A41-3F7192BE1332}" type="pres">
      <dgm:prSet presAssocID="{C19F8939-12D6-4D80-B492-D0E8E4B59489}" presName="spacer" presStyleCnt="0"/>
      <dgm:spPr/>
    </dgm:pt>
    <dgm:pt modelId="{85539961-01D3-46AE-B4BD-A10AF33B4C97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650FE24-9109-414D-A169-DAA7AE5A50B5}" type="pres">
      <dgm:prSet presAssocID="{97DF087E-F62F-4C1D-BA8A-B3823D2A606B}" presName="spacer" presStyleCnt="0"/>
      <dgm:spPr/>
    </dgm:pt>
    <dgm:pt modelId="{ABB25A8E-FB33-4F4A-A39F-EEB0F3802432}" type="pres">
      <dgm:prSet presAssocID="{801A6CBD-0D7B-4B62-9354-DDE4A065FFC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E2AE240-2585-4D52-BC39-576B98D064DC}" type="pres">
      <dgm:prSet presAssocID="{87431CE8-3716-4B68-9674-E9204777D33F}" presName="spacer" presStyleCnt="0"/>
      <dgm:spPr/>
    </dgm:pt>
    <dgm:pt modelId="{857E0305-DC83-4580-874E-FCC9768A467B}" type="pres">
      <dgm:prSet presAssocID="{6E578A6D-D786-4451-A2D7-BCFD36C6A83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8A0A398-A8FF-417B-B643-01C84C5D77A8}" type="pres">
      <dgm:prSet presAssocID="{7CD1F8C2-AC95-4D7C-B027-1995E8E6A952}" presName="spacer" presStyleCnt="0"/>
      <dgm:spPr/>
    </dgm:pt>
    <dgm:pt modelId="{795B7A34-9009-416A-A286-CB24B1702767}" type="pres">
      <dgm:prSet presAssocID="{7B3CEDDA-B2D5-4677-B413-CC19F4FBF7F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388B932-8901-4CF2-8D00-4D4D82F8AF44}" type="pres">
      <dgm:prSet presAssocID="{DF2D000A-D2CE-46AE-BE9A-F9CAAD9C915F}" presName="spacer" presStyleCnt="0"/>
      <dgm:spPr/>
    </dgm:pt>
    <dgm:pt modelId="{B0D6D213-2DD5-401D-9B0D-C82CDA443F72}" type="pres">
      <dgm:prSet presAssocID="{DD7F3FDF-E3C6-46FD-A5D5-AC5B226150E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0980D8B-9CAF-424E-903C-A2942060AF1A}" type="pres">
      <dgm:prSet presAssocID="{50F2FB91-A9F4-4974-BDD0-A4CB97211292}" presName="spacer" presStyleCnt="0"/>
      <dgm:spPr/>
    </dgm:pt>
    <dgm:pt modelId="{45E1E751-DADF-4AF6-B40E-CAF70016659B}" type="pres">
      <dgm:prSet presAssocID="{5F48CA1F-0590-41D4-A180-62B195AB394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9F72999-A57C-43A0-8AF9-9BDF9B8EB8E1}" type="pres">
      <dgm:prSet presAssocID="{B336945D-101C-4F3F-B73C-0573CEF5EA1E}" presName="spacer" presStyleCnt="0"/>
      <dgm:spPr/>
    </dgm:pt>
    <dgm:pt modelId="{C839A92C-5485-4587-94DB-4E1F3E3A7F0F}" type="pres">
      <dgm:prSet presAssocID="{CC119F51-838B-4537-BAD7-89CD967C1D1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3B5C8D6-0A19-4FF3-B5BB-73D8BDD69F3B}" type="pres">
      <dgm:prSet presAssocID="{098BEBB0-AD23-42A9-B2FE-6446D6B6DCD4}" presName="spacer" presStyleCnt="0"/>
      <dgm:spPr/>
    </dgm:pt>
    <dgm:pt modelId="{7A7195D4-5A1E-4DA7-A733-4AD6576D4F63}" type="pres">
      <dgm:prSet presAssocID="{4C4C45B8-B29D-4C4B-99D1-EDE10F6FD67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5" destOrd="0" parTransId="{4B51D664-04B9-423A-8F7A-8891AC8B71C5}" sibTransId="{50F2FB91-A9F4-4974-BDD0-A4CB97211292}"/>
    <dgm:cxn modelId="{9D061910-B5AB-46F9-91E5-C4D767DD3F75}" type="presOf" srcId="{663C46B4-A275-4A20-9F93-062A0A38263F}" destId="{64377ED6-0D0B-4937-8498-C3AA37084194}" srcOrd="0" destOrd="0" presId="urn:microsoft.com/office/officeart/2005/8/layout/vList2"/>
    <dgm:cxn modelId="{E2DDAA2D-4C5F-4A68-9CAE-4706A8C9DE79}" srcId="{C2B0BC53-E054-4CCB-9171-C86720FC59DF}" destId="{6E578A6D-D786-4451-A2D7-BCFD36C6A835}" srcOrd="3" destOrd="0" parTransId="{7C0E75F1-B3E9-4FE3-95BB-9064DB7DF58C}" sibTransId="{7CD1F8C2-AC95-4D7C-B027-1995E8E6A952}"/>
    <dgm:cxn modelId="{C483CE2F-25B1-4164-8FE4-4172307FBC04}" srcId="{C2B0BC53-E054-4CCB-9171-C86720FC59DF}" destId="{4C4C45B8-B29D-4C4B-99D1-EDE10F6FD678}" srcOrd="8" destOrd="0" parTransId="{C72BFE63-EC14-46B4-B7EA-D4BCCC7A67D3}" sibTransId="{9B18E550-5A50-479B-A615-3BD807DBD8A4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ADAAD839-7F46-4085-ABCD-CDE80C8B2FB1}" type="presOf" srcId="{CC119F51-838B-4537-BAD7-89CD967C1D13}" destId="{C839A92C-5485-4587-94DB-4E1F3E3A7F0F}" srcOrd="0" destOrd="0" presId="urn:microsoft.com/office/officeart/2005/8/layout/vList2"/>
    <dgm:cxn modelId="{AD339043-0511-4D64-B7BB-0CC25847C0B9}" type="presOf" srcId="{5F48CA1F-0590-41D4-A180-62B195AB3942}" destId="{45E1E751-DADF-4AF6-B40E-CAF70016659B}" srcOrd="0" destOrd="0" presId="urn:microsoft.com/office/officeart/2005/8/layout/vList2"/>
    <dgm:cxn modelId="{7ABB8068-6F1A-4F8B-A5B5-9A559F091424}" type="presOf" srcId="{7B3CEDDA-B2D5-4677-B413-CC19F4FBF7F9}" destId="{795B7A34-9009-416A-A286-CB24B1702767}" srcOrd="0" destOrd="0" presId="urn:microsoft.com/office/officeart/2005/8/layout/vList2"/>
    <dgm:cxn modelId="{7315D570-88B8-416A-8A56-5505B656CC1B}" srcId="{C2B0BC53-E054-4CCB-9171-C86720FC59DF}" destId="{7B3CEDDA-B2D5-4677-B413-CC19F4FBF7F9}" srcOrd="4" destOrd="0" parTransId="{CA503591-810B-48E6-A21D-EC06F862F712}" sibTransId="{DF2D000A-D2CE-46AE-BE9A-F9CAAD9C915F}"/>
    <dgm:cxn modelId="{1C9D4552-0E5C-4F79-B1D0-5023AFD3169B}" type="presOf" srcId="{801A6CBD-0D7B-4B62-9354-DDE4A065FFC3}" destId="{ABB25A8E-FB33-4F4A-A39F-EEB0F3802432}" srcOrd="0" destOrd="0" presId="urn:microsoft.com/office/officeart/2005/8/layout/vList2"/>
    <dgm:cxn modelId="{43D5867C-F475-4AFD-A1E8-9E7AB9BDF77A}" type="presOf" srcId="{8E01CE8C-3AC0-4851-B335-89F7E4079F6E}" destId="{85539961-01D3-46AE-B4BD-A10AF33B4C97}" srcOrd="0" destOrd="0" presId="urn:microsoft.com/office/officeart/2005/8/layout/vList2"/>
    <dgm:cxn modelId="{348F4E96-464C-4B83-9B09-B42DC0597A27}" type="presOf" srcId="{DD7F3FDF-E3C6-46FD-A5D5-AC5B226150ED}" destId="{B0D6D213-2DD5-401D-9B0D-C82CDA443F72}" srcOrd="0" destOrd="0" presId="urn:microsoft.com/office/officeart/2005/8/layout/vList2"/>
    <dgm:cxn modelId="{83D5039D-E267-42CA-A56D-EF79D4883865}" type="presOf" srcId="{4C4C45B8-B29D-4C4B-99D1-EDE10F6FD678}" destId="{7A7195D4-5A1E-4DA7-A733-4AD6576D4F63}" srcOrd="0" destOrd="0" presId="urn:microsoft.com/office/officeart/2005/8/layout/vList2"/>
    <dgm:cxn modelId="{49DD2C9D-6A2C-4284-847B-E1F496B580FF}" srcId="{C2B0BC53-E054-4CCB-9171-C86720FC59DF}" destId="{801A6CBD-0D7B-4B62-9354-DDE4A065FFC3}" srcOrd="2" destOrd="0" parTransId="{A7755361-DA67-48C1-AEA0-CC91DF98EF0C}" sibTransId="{87431CE8-3716-4B68-9674-E9204777D33F}"/>
    <dgm:cxn modelId="{9F88319F-2FFA-4457-B7C0-88FCBCF1AEB3}" type="presOf" srcId="{C2B0BC53-E054-4CCB-9171-C86720FC59DF}" destId="{9F47A91B-D3E9-4FAF-A4D0-8179C0BD5CE2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69838FC3-AC69-4D77-855D-29FFC85E3608}" srcId="{C2B0BC53-E054-4CCB-9171-C86720FC59DF}" destId="{5F48CA1F-0590-41D4-A180-62B195AB3942}" srcOrd="6" destOrd="0" parTransId="{3F2572DC-F90B-4316-A049-BACCFE2ACDD9}" sibTransId="{B336945D-101C-4F3F-B73C-0573CEF5EA1E}"/>
    <dgm:cxn modelId="{265896EE-18B8-422D-B3ED-7BB4341E1E51}" srcId="{C2B0BC53-E054-4CCB-9171-C86720FC59DF}" destId="{CC119F51-838B-4537-BAD7-89CD967C1D13}" srcOrd="7" destOrd="0" parTransId="{BC99C81C-E006-4264-A57C-6C51CBD45852}" sibTransId="{098BEBB0-AD23-42A9-B2FE-6446D6B6DCD4}"/>
    <dgm:cxn modelId="{AEE453F4-F4C9-4D53-ADC6-A33F1CDA22DA}" type="presOf" srcId="{6E578A6D-D786-4451-A2D7-BCFD36C6A835}" destId="{857E0305-DC83-4580-874E-FCC9768A467B}" srcOrd="0" destOrd="0" presId="urn:microsoft.com/office/officeart/2005/8/layout/vList2"/>
    <dgm:cxn modelId="{9BC32EE6-916A-452D-ADCA-BA0394A62893}" type="presParOf" srcId="{9F47A91B-D3E9-4FAF-A4D0-8179C0BD5CE2}" destId="{64377ED6-0D0B-4937-8498-C3AA37084194}" srcOrd="0" destOrd="0" presId="urn:microsoft.com/office/officeart/2005/8/layout/vList2"/>
    <dgm:cxn modelId="{E9DC27AD-0EB2-4B91-80F1-EF773619953B}" type="presParOf" srcId="{9F47A91B-D3E9-4FAF-A4D0-8179C0BD5CE2}" destId="{D3A8651D-77A6-4C4B-9A41-3F7192BE1332}" srcOrd="1" destOrd="0" presId="urn:microsoft.com/office/officeart/2005/8/layout/vList2"/>
    <dgm:cxn modelId="{74CEC423-2A97-42A5-BDAF-E68E34E17753}" type="presParOf" srcId="{9F47A91B-D3E9-4FAF-A4D0-8179C0BD5CE2}" destId="{85539961-01D3-46AE-B4BD-A10AF33B4C97}" srcOrd="2" destOrd="0" presId="urn:microsoft.com/office/officeart/2005/8/layout/vList2"/>
    <dgm:cxn modelId="{50A59240-A4CB-49C4-8E01-587DFDBD1E81}" type="presParOf" srcId="{9F47A91B-D3E9-4FAF-A4D0-8179C0BD5CE2}" destId="{6650FE24-9109-414D-A169-DAA7AE5A50B5}" srcOrd="3" destOrd="0" presId="urn:microsoft.com/office/officeart/2005/8/layout/vList2"/>
    <dgm:cxn modelId="{DFD8F028-D714-4BF7-BE97-F27DB6C78DDE}" type="presParOf" srcId="{9F47A91B-D3E9-4FAF-A4D0-8179C0BD5CE2}" destId="{ABB25A8E-FB33-4F4A-A39F-EEB0F3802432}" srcOrd="4" destOrd="0" presId="urn:microsoft.com/office/officeart/2005/8/layout/vList2"/>
    <dgm:cxn modelId="{0C63EB34-5FC0-4603-A60E-4735213D9BAE}" type="presParOf" srcId="{9F47A91B-D3E9-4FAF-A4D0-8179C0BD5CE2}" destId="{5E2AE240-2585-4D52-BC39-576B98D064DC}" srcOrd="5" destOrd="0" presId="urn:microsoft.com/office/officeart/2005/8/layout/vList2"/>
    <dgm:cxn modelId="{20E70A3C-9E3C-454D-AEEB-F0792E9A22E8}" type="presParOf" srcId="{9F47A91B-D3E9-4FAF-A4D0-8179C0BD5CE2}" destId="{857E0305-DC83-4580-874E-FCC9768A467B}" srcOrd="6" destOrd="0" presId="urn:microsoft.com/office/officeart/2005/8/layout/vList2"/>
    <dgm:cxn modelId="{0B62BF61-071E-4386-BAFD-39434DA79493}" type="presParOf" srcId="{9F47A91B-D3E9-4FAF-A4D0-8179C0BD5CE2}" destId="{B8A0A398-A8FF-417B-B643-01C84C5D77A8}" srcOrd="7" destOrd="0" presId="urn:microsoft.com/office/officeart/2005/8/layout/vList2"/>
    <dgm:cxn modelId="{3B16F3A4-0DA5-4218-94E8-BA378B64BCE5}" type="presParOf" srcId="{9F47A91B-D3E9-4FAF-A4D0-8179C0BD5CE2}" destId="{795B7A34-9009-416A-A286-CB24B1702767}" srcOrd="8" destOrd="0" presId="urn:microsoft.com/office/officeart/2005/8/layout/vList2"/>
    <dgm:cxn modelId="{5B149E34-1346-4F42-A655-126AAEAA5152}" type="presParOf" srcId="{9F47A91B-D3E9-4FAF-A4D0-8179C0BD5CE2}" destId="{4388B932-8901-4CF2-8D00-4D4D82F8AF44}" srcOrd="9" destOrd="0" presId="urn:microsoft.com/office/officeart/2005/8/layout/vList2"/>
    <dgm:cxn modelId="{5F6F46C9-BB47-4471-A4B2-44AA7CF96DE4}" type="presParOf" srcId="{9F47A91B-D3E9-4FAF-A4D0-8179C0BD5CE2}" destId="{B0D6D213-2DD5-401D-9B0D-C82CDA443F72}" srcOrd="10" destOrd="0" presId="urn:microsoft.com/office/officeart/2005/8/layout/vList2"/>
    <dgm:cxn modelId="{1705EC62-D1FA-4949-A25B-2C4B38FC03E8}" type="presParOf" srcId="{9F47A91B-D3E9-4FAF-A4D0-8179C0BD5CE2}" destId="{00980D8B-9CAF-424E-903C-A2942060AF1A}" srcOrd="11" destOrd="0" presId="urn:microsoft.com/office/officeart/2005/8/layout/vList2"/>
    <dgm:cxn modelId="{4EE1C583-41B2-430D-A204-8E39CC219E5B}" type="presParOf" srcId="{9F47A91B-D3E9-4FAF-A4D0-8179C0BD5CE2}" destId="{45E1E751-DADF-4AF6-B40E-CAF70016659B}" srcOrd="12" destOrd="0" presId="urn:microsoft.com/office/officeart/2005/8/layout/vList2"/>
    <dgm:cxn modelId="{98EA1600-C8D5-49AE-A34E-9C56B2852A11}" type="presParOf" srcId="{9F47A91B-D3E9-4FAF-A4D0-8179C0BD5CE2}" destId="{49F72999-A57C-43A0-8AF9-9BDF9B8EB8E1}" srcOrd="13" destOrd="0" presId="urn:microsoft.com/office/officeart/2005/8/layout/vList2"/>
    <dgm:cxn modelId="{4388D9F4-FF62-4CBD-AF7F-05C0976BD76F}" type="presParOf" srcId="{9F47A91B-D3E9-4FAF-A4D0-8179C0BD5CE2}" destId="{C839A92C-5485-4587-94DB-4E1F3E3A7F0F}" srcOrd="14" destOrd="0" presId="urn:microsoft.com/office/officeart/2005/8/layout/vList2"/>
    <dgm:cxn modelId="{630217AD-526C-498F-95E9-5B4C6FA603DA}" type="presParOf" srcId="{9F47A91B-D3E9-4FAF-A4D0-8179C0BD5CE2}" destId="{A3B5C8D6-0A19-4FF3-B5BB-73D8BDD69F3B}" srcOrd="15" destOrd="0" presId="urn:microsoft.com/office/officeart/2005/8/layout/vList2"/>
    <dgm:cxn modelId="{DEEBA421-A721-4B84-846A-EF963CC4600B}" type="presParOf" srcId="{9F47A91B-D3E9-4FAF-A4D0-8179C0BD5CE2}" destId="{7A7195D4-5A1E-4DA7-A733-4AD6576D4F6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Directorio </a:t>
          </a:r>
          <a:r>
            <a:rPr lang="es-CL" dirty="0" err="1"/>
            <a:t>agroindustra</a:t>
          </a:r>
          <a:endParaRPr lang="es-CL" dirty="0"/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 custLinFactNeighborX="2959" custLinFactNeighborY="-18789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Evolución histórica superficie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Importaciones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Exportaciones 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B5348D54-E1B0-4C06-B64C-1EF466EF69A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strike="noStrike" dirty="0"/>
            <a:t>Precios mensuales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B6AE6F2-027C-43FB-BB68-D62AF6833B58}" type="pres">
      <dgm:prSet presAssocID="{B5348D54-E1B0-4C06-B64C-1EF466EF69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281414-6031-476A-B763-AB730EC11EF7}" srcId="{C2B0BC53-E054-4CCB-9171-C86720FC59DF}" destId="{B5348D54-E1B0-4C06-B64C-1EF466EF69AD}" srcOrd="0" destOrd="0" parTransId="{6EBE1A1E-5AC9-4D7D-8BEB-EAD9713BBDAC}" sibTransId="{8FDD599B-3938-45DB-AADF-D7EBD5655DC0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A3C091A5-33F4-4CEF-BC5C-40BBA147C7E9}" type="presParOf" srcId="{9AB1F077-58A6-4DCD-9AEA-D9C1CE2ABBA6}" destId="{9B6AE6F2-027C-43FB-BB68-D62AF6833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Empleo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Colocaciones financieras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Procesos agroindustriales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77ED6-0D0B-4937-8498-C3AA37084194}">
      <dsp:nvSpPr>
        <dsp:cNvPr id="0" name=""/>
        <dsp:cNvSpPr/>
      </dsp:nvSpPr>
      <dsp:spPr>
        <a:xfrm>
          <a:off x="0" y="2552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Superficie</a:t>
          </a:r>
        </a:p>
      </dsp:txBody>
      <dsp:txXfrm>
        <a:off x="21075" y="46598"/>
        <a:ext cx="5679334" cy="389580"/>
      </dsp:txXfrm>
    </dsp:sp>
    <dsp:sp modelId="{85539961-01D3-46AE-B4BD-A10AF33B4C97}">
      <dsp:nvSpPr>
        <dsp:cNvPr id="0" name=""/>
        <dsp:cNvSpPr/>
      </dsp:nvSpPr>
      <dsp:spPr>
        <a:xfrm>
          <a:off x="0" y="50909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Evolución histórica superficie</a:t>
          </a:r>
        </a:p>
      </dsp:txBody>
      <dsp:txXfrm>
        <a:off x="21075" y="530168"/>
        <a:ext cx="5679334" cy="389580"/>
      </dsp:txXfrm>
    </dsp:sp>
    <dsp:sp modelId="{ABB25A8E-FB33-4F4A-A39F-EEB0F3802432}">
      <dsp:nvSpPr>
        <dsp:cNvPr id="0" name=""/>
        <dsp:cNvSpPr/>
      </dsp:nvSpPr>
      <dsp:spPr>
        <a:xfrm>
          <a:off x="0" y="99266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Importaciones</a:t>
          </a:r>
        </a:p>
      </dsp:txBody>
      <dsp:txXfrm>
        <a:off x="21075" y="1013739"/>
        <a:ext cx="5679334" cy="389580"/>
      </dsp:txXfrm>
    </dsp:sp>
    <dsp:sp modelId="{857E0305-DC83-4580-874E-FCC9768A467B}">
      <dsp:nvSpPr>
        <dsp:cNvPr id="0" name=""/>
        <dsp:cNvSpPr/>
      </dsp:nvSpPr>
      <dsp:spPr>
        <a:xfrm>
          <a:off x="0" y="147623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Exportaciones</a:t>
          </a:r>
        </a:p>
      </dsp:txBody>
      <dsp:txXfrm>
        <a:off x="21075" y="1497308"/>
        <a:ext cx="5679334" cy="389580"/>
      </dsp:txXfrm>
    </dsp:sp>
    <dsp:sp modelId="{795B7A34-9009-416A-A286-CB24B1702767}">
      <dsp:nvSpPr>
        <dsp:cNvPr id="0" name=""/>
        <dsp:cNvSpPr/>
      </dsp:nvSpPr>
      <dsp:spPr>
        <a:xfrm>
          <a:off x="0" y="195980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Precios mensuales a consumidor </a:t>
          </a:r>
        </a:p>
      </dsp:txBody>
      <dsp:txXfrm>
        <a:off x="21075" y="1980878"/>
        <a:ext cx="5679334" cy="389580"/>
      </dsp:txXfrm>
    </dsp:sp>
    <dsp:sp modelId="{B0D6D213-2DD5-401D-9B0D-C82CDA443F72}">
      <dsp:nvSpPr>
        <dsp:cNvPr id="0" name=""/>
        <dsp:cNvSpPr/>
      </dsp:nvSpPr>
      <dsp:spPr>
        <a:xfrm>
          <a:off x="0" y="244337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Empleo </a:t>
          </a:r>
        </a:p>
      </dsp:txBody>
      <dsp:txXfrm>
        <a:off x="21075" y="2464449"/>
        <a:ext cx="5679334" cy="389580"/>
      </dsp:txXfrm>
    </dsp:sp>
    <dsp:sp modelId="{45E1E751-DADF-4AF6-B40E-CAF70016659B}">
      <dsp:nvSpPr>
        <dsp:cNvPr id="0" name=""/>
        <dsp:cNvSpPr/>
      </dsp:nvSpPr>
      <dsp:spPr>
        <a:xfrm>
          <a:off x="0" y="292694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Colocaciones</a:t>
          </a:r>
          <a:r>
            <a:rPr lang="es-CL" sz="1800" kern="1200" baseline="0" dirty="0"/>
            <a:t> financieras</a:t>
          </a:r>
          <a:endParaRPr lang="es-CL" sz="1800" kern="1200" dirty="0"/>
        </a:p>
      </dsp:txBody>
      <dsp:txXfrm>
        <a:off x="21075" y="2948019"/>
        <a:ext cx="5679334" cy="389580"/>
      </dsp:txXfrm>
    </dsp:sp>
    <dsp:sp modelId="{C839A92C-5485-4587-94DB-4E1F3E3A7F0F}">
      <dsp:nvSpPr>
        <dsp:cNvPr id="0" name=""/>
        <dsp:cNvSpPr/>
      </dsp:nvSpPr>
      <dsp:spPr>
        <a:xfrm>
          <a:off x="0" y="341051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Procesos Agroindustriales</a:t>
          </a:r>
        </a:p>
      </dsp:txBody>
      <dsp:txXfrm>
        <a:off x="21075" y="3431589"/>
        <a:ext cx="5679334" cy="389580"/>
      </dsp:txXfrm>
    </dsp:sp>
    <dsp:sp modelId="{7A7195D4-5A1E-4DA7-A733-4AD6576D4F63}">
      <dsp:nvSpPr>
        <dsp:cNvPr id="0" name=""/>
        <dsp:cNvSpPr/>
      </dsp:nvSpPr>
      <dsp:spPr>
        <a:xfrm>
          <a:off x="0" y="389408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 err="1"/>
            <a:t>Direcctorio</a:t>
          </a:r>
          <a:r>
            <a:rPr lang="es-CL" sz="1800" kern="1200" dirty="0"/>
            <a:t> Agroindustria</a:t>
          </a:r>
        </a:p>
      </dsp:txBody>
      <dsp:txXfrm>
        <a:off x="21075" y="3915159"/>
        <a:ext cx="5679334" cy="389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491145"/>
          <a:ext cx="3812299" cy="194922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900" kern="1200" dirty="0"/>
            <a:t>Directorio </a:t>
          </a:r>
          <a:r>
            <a:rPr lang="es-CL" sz="4900" kern="1200" dirty="0" err="1"/>
            <a:t>agroindustra</a:t>
          </a:r>
          <a:endParaRPr lang="es-CL" sz="4900" kern="1200" dirty="0"/>
        </a:p>
      </dsp:txBody>
      <dsp:txXfrm>
        <a:off x="95153" y="586298"/>
        <a:ext cx="3621993" cy="175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89424"/>
          <a:ext cx="3812299" cy="143909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0" kern="1200" dirty="0"/>
            <a:t>Superficie</a:t>
          </a:r>
        </a:p>
      </dsp:txBody>
      <dsp:txXfrm>
        <a:off x="70251" y="259675"/>
        <a:ext cx="3671797" cy="129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8519"/>
          <a:ext cx="3812299" cy="291447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300" kern="1200" dirty="0"/>
            <a:t>Evolución histórica superficie</a:t>
          </a:r>
        </a:p>
      </dsp:txBody>
      <dsp:txXfrm>
        <a:off x="142273" y="150792"/>
        <a:ext cx="3527753" cy="2629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938084"/>
          <a:ext cx="3812299" cy="105534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Importaciones</a:t>
          </a:r>
        </a:p>
      </dsp:txBody>
      <dsp:txXfrm>
        <a:off x="51517" y="989601"/>
        <a:ext cx="3709265" cy="952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926092"/>
          <a:ext cx="3812299" cy="1079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500" kern="1200" dirty="0"/>
            <a:t>Exportaciones </a:t>
          </a:r>
        </a:p>
      </dsp:txBody>
      <dsp:txXfrm>
        <a:off x="52688" y="978780"/>
        <a:ext cx="3706923" cy="973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E6F2-027C-43FB-BB68-D62AF6833B58}">
      <dsp:nvSpPr>
        <dsp:cNvPr id="0" name=""/>
        <dsp:cNvSpPr/>
      </dsp:nvSpPr>
      <dsp:spPr>
        <a:xfrm>
          <a:off x="0" y="351915"/>
          <a:ext cx="3812299" cy="222768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600" strike="noStrike" kern="1200" dirty="0"/>
            <a:t>Precios mensuales</a:t>
          </a:r>
        </a:p>
      </dsp:txBody>
      <dsp:txXfrm>
        <a:off x="108746" y="460661"/>
        <a:ext cx="3594807" cy="2010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87411"/>
          <a:ext cx="3812299" cy="15590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Empleo</a:t>
          </a:r>
        </a:p>
      </dsp:txBody>
      <dsp:txXfrm>
        <a:off x="76105" y="763516"/>
        <a:ext cx="3660089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511035"/>
          <a:ext cx="3812299" cy="190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 dirty="0"/>
            <a:t>Colocaciones financieras</a:t>
          </a:r>
        </a:p>
      </dsp:txBody>
      <dsp:txXfrm>
        <a:off x="93211" y="604246"/>
        <a:ext cx="3625877" cy="1723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70155"/>
          <a:ext cx="3812299" cy="15912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Procesos agroindustriales</a:t>
          </a:r>
        </a:p>
      </dsp:txBody>
      <dsp:txXfrm>
        <a:off x="77676" y="747831"/>
        <a:ext cx="3656947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04-02-2021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6478" y="1898729"/>
            <a:ext cx="4467792" cy="3060541"/>
          </a:xfrm>
        </p:spPr>
        <p:txBody>
          <a:bodyPr>
            <a:normAutofit/>
          </a:bodyPr>
          <a:lstStyle/>
          <a:p>
            <a:r>
              <a:rPr lang="es-CL" sz="4200" dirty="0">
                <a:solidFill>
                  <a:srgbClr val="FFFFFF"/>
                </a:solidFill>
              </a:rPr>
              <a:t>AGROSTAT</a:t>
            </a:r>
            <a:br>
              <a:rPr lang="es-CL" sz="4200" dirty="0">
                <a:solidFill>
                  <a:srgbClr val="FFFFFF"/>
                </a:solidFill>
              </a:rPr>
            </a:br>
            <a:r>
              <a:rPr lang="es-CL" sz="4200" dirty="0">
                <a:solidFill>
                  <a:srgbClr val="FFFFFF"/>
                </a:solidFill>
              </a:rPr>
              <a:t>FRUTAS</a:t>
            </a:r>
            <a:br>
              <a:rPr lang="es-CL" sz="4200" dirty="0">
                <a:solidFill>
                  <a:srgbClr val="FFFFFF"/>
                </a:solidFill>
              </a:rPr>
            </a:br>
            <a:br>
              <a:rPr lang="es-CL" sz="4200" dirty="0">
                <a:solidFill>
                  <a:srgbClr val="FFFFFF"/>
                </a:solidFill>
              </a:rPr>
            </a:br>
            <a:br>
              <a:rPr lang="es-CL" sz="4200" dirty="0">
                <a:solidFill>
                  <a:srgbClr val="FFFFFF"/>
                </a:solidFill>
              </a:rPr>
            </a:br>
            <a:endParaRPr lang="es-CL" sz="4200" i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Colocaciones mensuales para fruticultura por institución y región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23808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8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Procesos agroindustriales por proceso, categoría y empresa.</a:t>
            </a:r>
          </a:p>
          <a:p>
            <a:pPr>
              <a:spcAft>
                <a:spcPts val="600"/>
              </a:spcAft>
            </a:pPr>
            <a:r>
              <a:rPr lang="es-CL" dirty="0"/>
              <a:t>Que sean filtrables por comuna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25106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4F7E3C6-93FF-4978-928D-0CB83018EBE8}"/>
              </a:ext>
            </a:extLst>
          </p:cNvPr>
          <p:cNvSpPr txBox="1"/>
          <p:nvPr/>
        </p:nvSpPr>
        <p:spPr>
          <a:xfrm>
            <a:off x="7800975" y="5374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Procesos_Agroindustriales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576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Agroindustria por categoría y empresa.</a:t>
            </a:r>
          </a:p>
          <a:p>
            <a:pPr>
              <a:spcAft>
                <a:spcPts val="600"/>
              </a:spcAft>
            </a:pPr>
            <a:r>
              <a:rPr lang="es-CL" dirty="0"/>
              <a:t>Que sean filtrables por comuna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646520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4F7E3C6-93FF-4978-928D-0CB83018EBE8}"/>
              </a:ext>
            </a:extLst>
          </p:cNvPr>
          <p:cNvSpPr txBox="1"/>
          <p:nvPr/>
        </p:nvSpPr>
        <p:spPr>
          <a:xfrm>
            <a:off x="7800975" y="5374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Directorio_agroindustria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724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3E87B65-7021-4590-A716-00E361CF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73" b="-1"/>
          <a:stretch/>
        </p:blipFill>
        <p:spPr>
          <a:xfrm>
            <a:off x="4927932" y="-4"/>
            <a:ext cx="7094361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Bases de datos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5272088" y="4506686"/>
            <a:ext cx="6784848" cy="365927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>
            <a:off x="5827048" y="407987"/>
            <a:ext cx="572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Inicio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31319" y="2782625"/>
            <a:ext cx="55438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Este producto contiene información 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Boletines mensuales, semanales y diarios desarrollados por ODEPA.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Bases de Datos del </a:t>
            </a:r>
            <a:r>
              <a:rPr lang="es-CL" dirty="0" err="1"/>
              <a:t>Sii</a:t>
            </a:r>
            <a:r>
              <a:rPr lang="es-CL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Colocaciones mensuales por región de la Comisión para el Mercado Financiero</a:t>
            </a:r>
          </a:p>
          <a:p>
            <a:pPr>
              <a:spcAft>
                <a:spcPts val="600"/>
              </a:spcAft>
            </a:pPr>
            <a:r>
              <a:rPr lang="es-CL" dirty="0"/>
              <a:t>(ver pestaña fuentes en Excel)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734272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FRUTAS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E2B021-5907-491C-BC88-BECA24F06238}"/>
              </a:ext>
            </a:extLst>
          </p:cNvPr>
          <p:cNvSpPr txBox="1"/>
          <p:nvPr/>
        </p:nvSpPr>
        <p:spPr>
          <a:xfrm>
            <a:off x="7707013" y="5590265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Superficie_actual_frutas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F0E6BC-7A08-4E63-AF8F-EAA3EF73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030" y="3392948"/>
            <a:ext cx="7078363" cy="319383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FCCB82B-A956-4D85-B093-E1863D0DD9B3}"/>
              </a:ext>
            </a:extLst>
          </p:cNvPr>
          <p:cNvSpPr txBox="1"/>
          <p:nvPr/>
        </p:nvSpPr>
        <p:spPr>
          <a:xfrm>
            <a:off x="-92555" y="2024982"/>
            <a:ext cx="510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 como el de abajo,  pero agregarle filtro por región y comuna</a:t>
            </a: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0CA3A1E-211C-4A35-813A-CE259F0BD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774061"/>
              </p:ext>
            </p:extLst>
          </p:nvPr>
        </p:nvGraphicFramePr>
        <p:xfrm>
          <a:off x="7566017" y="2499017"/>
          <a:ext cx="3812299" cy="23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4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8" y="2175851"/>
            <a:ext cx="42412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Comparación de evolución histórica de frutas.</a:t>
            </a:r>
          </a:p>
          <a:p>
            <a:pPr>
              <a:spcAft>
                <a:spcPts val="600"/>
              </a:spcAft>
            </a:pPr>
            <a:r>
              <a:rPr lang="es-CL" dirty="0"/>
              <a:t>Primero filtrar por categoría y luego especie.</a:t>
            </a:r>
          </a:p>
          <a:p>
            <a:pPr>
              <a:spcAft>
                <a:spcPts val="600"/>
              </a:spcAft>
            </a:pPr>
            <a:r>
              <a:rPr lang="es-CL" dirty="0"/>
              <a:t>Un gráfico dinámico (video) por categoría sería genial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527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651188" y="5774931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Superficie_evolucion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26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2300341"/>
            <a:ext cx="42412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las categorías y  procesamiento de productos que se importan.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origen.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importe.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53146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Importaciones_proceso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18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3150097"/>
            <a:ext cx="4241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Volúmenes según país de destino.</a:t>
            </a:r>
          </a:p>
          <a:p>
            <a:pPr>
              <a:spcAft>
                <a:spcPts val="600"/>
              </a:spcAft>
            </a:pPr>
            <a:r>
              <a:rPr lang="es-CL" dirty="0"/>
              <a:t>Exportación por categoría y procesamiento.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2835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D6412-0BD7-4F37-AF23-7CE4FC244BB1}"/>
              </a:ext>
            </a:extLst>
          </p:cNvPr>
          <p:cNvSpPr txBox="1"/>
          <p:nvPr/>
        </p:nvSpPr>
        <p:spPr>
          <a:xfrm>
            <a:off x="7510360" y="52458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exportaciones_proceso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1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751353" y="2172360"/>
            <a:ext cx="549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mensuales históricos (2014-2020) por especie. Que filtre primero categoría y luego especie.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22745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9E4CD85-6CEA-4274-A25F-124C340125C7}"/>
              </a:ext>
            </a:extLst>
          </p:cNvPr>
          <p:cNvSpPr txBox="1"/>
          <p:nvPr/>
        </p:nvSpPr>
        <p:spPr>
          <a:xfrm>
            <a:off x="751353" y="2972846"/>
            <a:ext cx="513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Presentar gráfico comparativo según punto de venta.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30AF2-874D-4B87-8A97-7133C0A3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01" y="3713927"/>
            <a:ext cx="5796555" cy="1970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2633A66-49E5-42D6-8D91-7D518B9CB4D5}"/>
              </a:ext>
            </a:extLst>
          </p:cNvPr>
          <p:cNvSpPr txBox="1"/>
          <p:nvPr/>
        </p:nvSpPr>
        <p:spPr>
          <a:xfrm>
            <a:off x="7753350" y="5701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Precio_mensual_puntoventa_2014_2020</a:t>
            </a:r>
          </a:p>
        </p:txBody>
      </p:sp>
    </p:spTree>
    <p:extLst>
      <p:ext uri="{BB962C8B-B14F-4D97-AF65-F5344CB8AC3E}">
        <p14:creationId xmlns:p14="http://schemas.microsoft.com/office/powerpoint/2010/main" val="3935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40401" y="2922755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Aquí resaltar el número de empleados y empresas vinculados a frutales por categoría, región y comuna.</a:t>
            </a:r>
          </a:p>
          <a:p>
            <a:pPr>
              <a:spcAft>
                <a:spcPts val="600"/>
              </a:spcAft>
            </a:pPr>
            <a:r>
              <a:rPr lang="es-CL" dirty="0"/>
              <a:t>Solo está el 2018 y 2019 (para comparar)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8928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1BBAB726-5C1C-4C9D-B6E0-D81987790C6F}"/>
              </a:ext>
            </a:extLst>
          </p:cNvPr>
          <p:cNvSpPr txBox="1"/>
          <p:nvPr/>
        </p:nvSpPr>
        <p:spPr>
          <a:xfrm>
            <a:off x="8330316" y="5320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Empleo_2018_2019</a:t>
            </a:r>
          </a:p>
        </p:txBody>
      </p:sp>
    </p:spTree>
    <p:extLst>
      <p:ext uri="{BB962C8B-B14F-4D97-AF65-F5344CB8AC3E}">
        <p14:creationId xmlns:p14="http://schemas.microsoft.com/office/powerpoint/2010/main" val="194027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306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AGROSTAT FRUTAS   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FRUTAS</dc:title>
  <dc:creator>Claudia Garrido</dc:creator>
  <cp:lastModifiedBy>Claudia Garrido</cp:lastModifiedBy>
  <cp:revision>6</cp:revision>
  <dcterms:created xsi:type="dcterms:W3CDTF">2020-12-11T22:07:56Z</dcterms:created>
  <dcterms:modified xsi:type="dcterms:W3CDTF">2021-02-05T22:38:53Z</dcterms:modified>
</cp:coreProperties>
</file>