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9" r:id="rId7"/>
    <p:sldId id="282" r:id="rId8"/>
    <p:sldId id="265" r:id="rId9"/>
    <p:sldId id="262" r:id="rId10"/>
    <p:sldId id="270" r:id="rId11"/>
    <p:sldId id="274" r:id="rId12"/>
    <p:sldId id="275" r:id="rId13"/>
    <p:sldId id="279" r:id="rId14"/>
    <p:sldId id="280" r:id="rId15"/>
    <p:sldId id="263" r:id="rId16"/>
    <p:sldId id="281" r:id="rId17"/>
    <p:sldId id="273" r:id="rId18"/>
    <p:sldId id="258" r:id="rId19"/>
    <p:sldId id="268" r:id="rId20"/>
    <p:sldId id="272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7D6"/>
    <a:srgbClr val="599DDB"/>
    <a:srgbClr val="5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37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7BEC-4949-477B-8B4B-576E06C6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F65AE-6016-4DB7-B5C7-52C4E1DD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8E60-D7C1-4225-BE15-02919CB3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9571-FE16-4E28-B14B-29FE7248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8267-6F62-4E7B-B6BF-0B056FA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0577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5689-0D15-4737-BBD6-23CD5455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17F4-0607-431D-9A16-91C666E0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77BA-08C3-4EC8-90FA-1FFC8091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A733-665E-48B2-8636-7AEA1616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48C6-5772-4BF3-9E6E-161CC168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673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6133B-8C6C-43F2-A4F5-F011E5838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46CF-F4F6-4975-BA37-B53CE020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5221-B16D-4798-8D66-57B7004E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C7A1-A2B2-442D-9FB8-1272DFE9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B123-0CB7-47FC-8D7C-031C48A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025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74B3-8A58-4804-83D6-1415A26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A03C-9C5C-4D7C-86AF-17F4362D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0583-0698-4025-B7F2-424A0CFA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A554-636B-47AE-A12B-8F2409D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525D-8BE4-4B58-AE64-3C68390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285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F21-B40E-4126-84F0-63CF7316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4F0F-9F52-4D0D-AFCA-4CC300C7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737A-29D1-4CBF-8FCD-60F1146C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CC08-0780-4361-AAB6-2317839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D92-9EA7-457B-B7F9-F06FA19D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6288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417E-9162-4E21-AB32-7E07F4C8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5126-287A-46AE-AFF6-C4C0AF627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3B42A-74EC-476B-BE00-18218E57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485A-1555-4C95-AD7D-EEC78DEA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DD68-F306-431B-B717-2044E769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B9EC0-BE91-4EB8-89A4-8CD1C991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110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459A-F5E6-4990-A06E-A753BEC8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7E0A-E3FA-4A6F-91AA-14778EF8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889E-3B77-4360-882B-2028C6A7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C466A-AFD0-4D24-8479-0724742B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D2FCD-D736-4E56-8B39-FD49D05AB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CE16A-9C65-425A-9FA2-D83BE031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25742-FFDE-4B50-90FF-37FFD644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3CBE2-CA30-47C8-A1A2-9B3760C2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4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8D9C-CD77-4892-9671-20C54C7E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B4A7-B1C1-4F5B-9870-C60F6B99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8E72-143D-46D2-BC76-49D279C3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788D1-F17D-4083-BE25-DE20FAB8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791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8B373-DF78-4F84-BD8E-80C52DA5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EDEEB-AC18-463A-8AC1-19F2E169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04224-441E-49B2-9CA3-8257F8E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038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7CFE-5EF7-4DEF-A73B-868AB7DC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4898-89EE-4935-A58E-2C315F8E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02F0C-F966-44D1-8294-6CEC63AE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9039-B485-4C35-864F-515746CD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9D68-CD61-4B0C-BC91-AEE4EF1D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C0A0-3541-4A3F-B4A5-BCA0126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558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1417-F49C-4FC8-ABAC-4607A215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79910-7B8E-46CF-9BE3-B9892A7CB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71E68-6EE3-4336-93A8-0DA22436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F0DF-C955-4177-AF7A-4665CCF5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FF6AE-CA17-4F5F-8C4C-5B34D89C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458E7-758F-46E9-91AA-F1CBD187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00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A9AF-65FA-4FF5-ADCE-4455696D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H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4FCE2-9A5F-4C5C-A7AE-C25F32E9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5990-751A-4356-B03E-B2A8694D7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16E0-DD73-4B32-B176-49757E81F7A7}" type="datetimeFigureOut">
              <a:rPr lang="es-HN" smtClean="0"/>
              <a:t>27/10/2020</a:t>
            </a:fld>
            <a:endParaRPr lang="es-H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CDE4-C4AC-4F65-8F22-751E765F6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866D-D74A-4234-86B9-D16A9E67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E2384-61A6-42F8-B5C8-6EF66E3BE89B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694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eenurbandata.com/rutas-saludab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feo-toolbox.org/SoftwareGuide/SoftwareGuideli5.html#XClevers1991-WDVI" TargetMode="External"/><Relationship Id="rId3" Type="http://schemas.openxmlformats.org/officeDocument/2006/relationships/hyperlink" Target="https://www.orfeo-toolbox.org/SoftwareGuide/SoftwareGuideli5.html#XBaret1989-TSAVI" TargetMode="External"/><Relationship Id="rId7" Type="http://schemas.openxmlformats.org/officeDocument/2006/relationships/hyperlink" Target="https://www.orfeo-toolbox.org/SoftwareGuide/SoftwareGuideli5.html#XClevers1988-WDVI" TargetMode="External"/><Relationship Id="rId2" Type="http://schemas.openxmlformats.org/officeDocument/2006/relationships/hyperlink" Target="https://www.orfeo-toolbox.org/SoftwareGuide/SoftwareGuideli5.html#XHuete1988-SAV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feo-toolbox.org/SoftwareGuide/SoftwareGuideli5.html#XPinty1992-GEMI" TargetMode="External"/><Relationship Id="rId5" Type="http://schemas.openxmlformats.org/officeDocument/2006/relationships/hyperlink" Target="https://www.orfeo-toolbox.org/SoftwareGuide/SoftwareGuideli5.html#XQi1994-MSAVI" TargetMode="External"/><Relationship Id="rId10" Type="http://schemas.openxmlformats.org/officeDocument/2006/relationships/hyperlink" Target="https://www.orfeo-toolbox.org/SoftwareGuide/SoftwareGuideli5.html#XARVI" TargetMode="External"/><Relationship Id="rId4" Type="http://schemas.openxmlformats.org/officeDocument/2006/relationships/hyperlink" Target="https://www.orfeo-toolbox.org/SoftwareGuide/SoftwareGuideli5.html#XBaret1991-TSAVI" TargetMode="External"/><Relationship Id="rId9" Type="http://schemas.openxmlformats.org/officeDocument/2006/relationships/hyperlink" Target="https://www.orfeo-toolbox.org/SoftwareGuide/SoftwareGuideli5.html#XAVI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18C5D2-E43F-4ECF-9954-6ADD7E58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6" r="5217" b="7032"/>
          <a:stretch/>
        </p:blipFill>
        <p:spPr>
          <a:xfrm>
            <a:off x="0" y="823581"/>
            <a:ext cx="12192000" cy="555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66C374-4EC4-42F4-967F-E14E4944E02A}"/>
              </a:ext>
            </a:extLst>
          </p:cNvPr>
          <p:cNvSpPr txBox="1"/>
          <p:nvPr/>
        </p:nvSpPr>
        <p:spPr>
          <a:xfrm>
            <a:off x="0" y="219986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dirty="0"/>
              <a:t>Logos de Data </a:t>
            </a:r>
            <a:r>
              <a:rPr lang="es-419" dirty="0" err="1"/>
              <a:t>Inteligence</a:t>
            </a:r>
            <a:endParaRPr lang="es-419" dirty="0"/>
          </a:p>
          <a:p>
            <a:pPr algn="ctr"/>
            <a:r>
              <a:rPr lang="es-419" dirty="0"/>
              <a:t>Y resumen del </a:t>
            </a:r>
            <a:r>
              <a:rPr lang="es-419" dirty="0" err="1"/>
              <a:t>DataAgro</a:t>
            </a:r>
            <a:endParaRPr lang="es-419" b="1" dirty="0"/>
          </a:p>
          <a:p>
            <a:pPr algn="ctr"/>
            <a:endParaRPr lang="es-H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6FD26-ABA0-4F3B-A7CE-44AD1CF6F858}"/>
              </a:ext>
            </a:extLst>
          </p:cNvPr>
          <p:cNvSpPr txBox="1"/>
          <p:nvPr/>
        </p:nvSpPr>
        <p:spPr>
          <a:xfrm>
            <a:off x="0" y="3123191"/>
            <a:ext cx="316727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b="1" dirty="0" err="1"/>
              <a:t>DataAgro</a:t>
            </a:r>
            <a:endParaRPr lang="es-419" b="1" dirty="0"/>
          </a:p>
          <a:p>
            <a:pPr algn="ctr"/>
            <a:r>
              <a:rPr lang="es-419" dirty="0"/>
              <a:t>Sistema Inteligente de Datos </a:t>
            </a:r>
            <a:r>
              <a:rPr lang="es-419" dirty="0" err="1"/>
              <a:t>Agroclimaticos</a:t>
            </a:r>
            <a:r>
              <a:rPr lang="es-419" dirty="0"/>
              <a:t>.</a:t>
            </a:r>
            <a:endParaRPr lang="es-H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106BC-4691-429F-BD40-2030CB30B6F1}"/>
              </a:ext>
            </a:extLst>
          </p:cNvPr>
          <p:cNvSpPr txBox="1"/>
          <p:nvPr/>
        </p:nvSpPr>
        <p:spPr>
          <a:xfrm>
            <a:off x="0" y="4670885"/>
            <a:ext cx="316727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200" i="1" dirty="0"/>
              <a:t>Seleccione el rango de fechas para generar los Índices (mínimo rango de 6 días)</a:t>
            </a:r>
          </a:p>
          <a:p>
            <a:pPr algn="ctr"/>
            <a:endParaRPr lang="es-419" sz="1200" i="1" dirty="0"/>
          </a:p>
          <a:p>
            <a:pPr algn="ctr"/>
            <a:endParaRPr lang="es-HN" sz="12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0186C1-16A2-45B4-9858-30C6A8F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147026"/>
            <a:ext cx="3167270" cy="6403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EEE84D-58B0-4ADB-B630-68DCADFA6A49}"/>
              </a:ext>
            </a:extLst>
          </p:cNvPr>
          <p:cNvSpPr txBox="1"/>
          <p:nvPr/>
        </p:nvSpPr>
        <p:spPr>
          <a:xfrm>
            <a:off x="-1" y="4037806"/>
            <a:ext cx="3167270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600" i="1" dirty="0"/>
              <a:t>Elija la localización a correr</a:t>
            </a:r>
          </a:p>
          <a:p>
            <a:pPr algn="ctr"/>
            <a:endParaRPr lang="es-H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5F1A20-BDCA-4FF2-BF46-9A8E5AF015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073" r="60955"/>
          <a:stretch/>
        </p:blipFill>
        <p:spPr>
          <a:xfrm>
            <a:off x="402560" y="4370073"/>
            <a:ext cx="1015423" cy="2359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0224ED-5E44-4352-85FF-2B427953EA04}"/>
              </a:ext>
            </a:extLst>
          </p:cNvPr>
          <p:cNvSpPr txBox="1"/>
          <p:nvPr/>
        </p:nvSpPr>
        <p:spPr>
          <a:xfrm>
            <a:off x="0" y="5780895"/>
            <a:ext cx="316727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419" sz="1400" i="1" dirty="0"/>
              <a:t>Seleccione el grupo Índices a Visualizar</a:t>
            </a:r>
          </a:p>
          <a:p>
            <a:pPr algn="ctr"/>
            <a:endParaRPr lang="es-H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4962E-40DD-4415-A957-B8484269631C}"/>
              </a:ext>
            </a:extLst>
          </p:cNvPr>
          <p:cNvSpPr/>
          <p:nvPr/>
        </p:nvSpPr>
        <p:spPr>
          <a:xfrm>
            <a:off x="198783" y="6073282"/>
            <a:ext cx="1802295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EFB2784A-E547-457A-ACBC-6164CB77EF5F}"/>
              </a:ext>
            </a:extLst>
          </p:cNvPr>
          <p:cNvSpPr/>
          <p:nvPr/>
        </p:nvSpPr>
        <p:spPr>
          <a:xfrm>
            <a:off x="1789041" y="6242616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2D0CDF06-2168-4851-930D-0E92005F35D1}"/>
              </a:ext>
            </a:extLst>
          </p:cNvPr>
          <p:cNvSpPr/>
          <p:nvPr/>
        </p:nvSpPr>
        <p:spPr>
          <a:xfrm flipV="1">
            <a:off x="1789041" y="6088546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2409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15B2F8-8175-40B1-920D-C36107E6CB58}"/>
              </a:ext>
            </a:extLst>
          </p:cNvPr>
          <p:cNvSpPr txBox="1"/>
          <p:nvPr/>
        </p:nvSpPr>
        <p:spPr>
          <a:xfrm>
            <a:off x="4276578" y="1173890"/>
            <a:ext cx="3411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Normalized </a:t>
            </a:r>
            <a:r>
              <a:rPr lang="es-CL" dirty="0" err="1"/>
              <a:t>Difference</a:t>
            </a:r>
            <a:r>
              <a:rPr lang="es-CL" dirty="0"/>
              <a:t> </a:t>
            </a:r>
            <a:r>
              <a:rPr lang="es-CL" dirty="0" err="1"/>
              <a:t>Turbidity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Monitoreo para diferenciar agua turbia de suelo desnudo.</a:t>
            </a:r>
          </a:p>
          <a:p>
            <a:endParaRPr lang="es-CL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6D12A8A-49A4-4B2C-B406-428A7C105F0F}"/>
              </a:ext>
            </a:extLst>
          </p:cNvPr>
          <p:cNvSpPr txBox="1"/>
          <p:nvPr/>
        </p:nvSpPr>
        <p:spPr>
          <a:xfrm>
            <a:off x="4276578" y="3447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Normalized Difference Tillage Index</a:t>
            </a:r>
          </a:p>
          <a:p>
            <a:r>
              <a:rPr lang="en-US" dirty="0" err="1"/>
              <a:t>Monitoreo</a:t>
            </a:r>
            <a:r>
              <a:rPr lang="en-US" dirty="0"/>
              <a:t> para </a:t>
            </a:r>
            <a:r>
              <a:rPr lang="en-US" dirty="0" err="1"/>
              <a:t>estimaciòn</a:t>
            </a:r>
            <a:r>
              <a:rPr lang="en-US" dirty="0"/>
              <a:t> de </a:t>
            </a:r>
            <a:r>
              <a:rPr lang="en-US" dirty="0" err="1"/>
              <a:t>cubierta</a:t>
            </a:r>
            <a:r>
              <a:rPr lang="en-US" dirty="0"/>
              <a:t> (</a:t>
            </a:r>
            <a:r>
              <a:rPr lang="en-US" dirty="0" err="1"/>
              <a:t>residuos</a:t>
            </a:r>
            <a:r>
              <a:rPr lang="en-US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C78C6CB-D6B6-4E13-BDAC-C90BCE4F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21" y="4997635"/>
            <a:ext cx="5310263" cy="15389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30F023-D17D-4C72-AD8D-6D7158D2D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30" y="1198895"/>
            <a:ext cx="4400550" cy="1066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86737AC-9FE7-4799-87B3-D9F604A50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46" y="4831622"/>
            <a:ext cx="60769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6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rgbClr val="599DDB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SRWI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15B2F8-8175-40B1-920D-C36107E6CB58}"/>
              </a:ext>
            </a:extLst>
          </p:cNvPr>
          <p:cNvSpPr txBox="1"/>
          <p:nvPr/>
        </p:nvSpPr>
        <p:spPr>
          <a:xfrm>
            <a:off x="2523445" y="976182"/>
            <a:ext cx="240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Simple Ratio Water </a:t>
            </a:r>
            <a:r>
              <a:rPr lang="es-CL" dirty="0" err="1"/>
              <a:t>Index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660ACA-1E7F-437A-ADF0-1B05FA5C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445" y="5881817"/>
            <a:ext cx="7515225" cy="314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D28C5E9-ED49-46B4-BDEE-A242D87A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06" y="650820"/>
            <a:ext cx="6686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6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rgbClr val="5096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SRWI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15B2F8-8175-40B1-920D-C36107E6CB58}"/>
              </a:ext>
            </a:extLst>
          </p:cNvPr>
          <p:cNvSpPr txBox="1"/>
          <p:nvPr/>
        </p:nvSpPr>
        <p:spPr>
          <a:xfrm>
            <a:off x="4276578" y="976183"/>
            <a:ext cx="500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Normalized </a:t>
            </a:r>
            <a:r>
              <a:rPr lang="es-CL" dirty="0" err="1"/>
              <a:t>Difference</a:t>
            </a:r>
            <a:r>
              <a:rPr lang="es-CL" dirty="0"/>
              <a:t> </a:t>
            </a:r>
            <a:r>
              <a:rPr lang="es-CL" dirty="0" err="1"/>
              <a:t>Turbidity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Normalized </a:t>
            </a:r>
            <a:r>
              <a:rPr lang="es-CL" dirty="0" err="1"/>
              <a:t>Difference</a:t>
            </a:r>
            <a:r>
              <a:rPr lang="es-CL" dirty="0"/>
              <a:t> </a:t>
            </a:r>
            <a:r>
              <a:rPr lang="es-CL" dirty="0" err="1"/>
              <a:t>Tillage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n-US" dirty="0"/>
          </a:p>
        </p:txBody>
      </p:sp>
      <p:sp>
        <p:nvSpPr>
          <p:cNvPr id="3" name="TextBox 93">
            <a:extLst>
              <a:ext uri="{FF2B5EF4-FFF2-40B4-BE49-F238E27FC236}">
                <a16:creationId xmlns:a16="http://schemas.microsoft.com/office/drawing/2014/main" id="{6B987584-770B-472A-BCF0-151083F3E053}"/>
              </a:ext>
            </a:extLst>
          </p:cNvPr>
          <p:cNvSpPr txBox="1"/>
          <p:nvPr/>
        </p:nvSpPr>
        <p:spPr>
          <a:xfrm>
            <a:off x="601353" y="4051875"/>
            <a:ext cx="748382" cy="27699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</a:t>
            </a:r>
          </a:p>
        </p:txBody>
      </p:sp>
    </p:spTree>
    <p:extLst>
      <p:ext uri="{BB962C8B-B14F-4D97-AF65-F5344CB8AC3E}">
        <p14:creationId xmlns:p14="http://schemas.microsoft.com/office/powerpoint/2010/main" val="13717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rgbClr val="5096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SRWI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3" name="TextBox 93">
            <a:extLst>
              <a:ext uri="{FF2B5EF4-FFF2-40B4-BE49-F238E27FC236}">
                <a16:creationId xmlns:a16="http://schemas.microsoft.com/office/drawing/2014/main" id="{6B987584-770B-472A-BCF0-151083F3E053}"/>
              </a:ext>
            </a:extLst>
          </p:cNvPr>
          <p:cNvSpPr txBox="1"/>
          <p:nvPr/>
        </p:nvSpPr>
        <p:spPr>
          <a:xfrm>
            <a:off x="601353" y="4051875"/>
            <a:ext cx="748382" cy="276999"/>
          </a:xfrm>
          <a:prstGeom prst="rect">
            <a:avLst/>
          </a:prstGeom>
          <a:solidFill>
            <a:srgbClr val="5097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2818F49-97AD-4FF2-87F2-4E914F18FC15}"/>
              </a:ext>
            </a:extLst>
          </p:cNvPr>
          <p:cNvSpPr txBox="1"/>
          <p:nvPr/>
        </p:nvSpPr>
        <p:spPr>
          <a:xfrm>
            <a:off x="4213604" y="989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Moisture Stress Index (MSI).</a:t>
            </a:r>
          </a:p>
        </p:txBody>
      </p:sp>
      <p:sp>
        <p:nvSpPr>
          <p:cNvPr id="5" name="TextBox 93">
            <a:extLst>
              <a:ext uri="{FF2B5EF4-FFF2-40B4-BE49-F238E27FC236}">
                <a16:creationId xmlns:a16="http://schemas.microsoft.com/office/drawing/2014/main" id="{5A2AA8AC-3FE7-4532-840D-23855D1A6913}"/>
              </a:ext>
            </a:extLst>
          </p:cNvPr>
          <p:cNvSpPr txBox="1"/>
          <p:nvPr/>
        </p:nvSpPr>
        <p:spPr>
          <a:xfrm>
            <a:off x="601353" y="4474900"/>
            <a:ext cx="748382" cy="27699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3C2C2C-EF21-4BFF-A579-F81C362C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20" y="3562943"/>
            <a:ext cx="66865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7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  <a:solidFill>
            <a:srgbClr val="5096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39093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SRWI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3750784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</a:t>
            </a:r>
            <a:endParaRPr lang="en-US" dirty="0"/>
          </a:p>
        </p:txBody>
      </p:sp>
      <p:sp>
        <p:nvSpPr>
          <p:cNvPr id="3" name="TextBox 93">
            <a:extLst>
              <a:ext uri="{FF2B5EF4-FFF2-40B4-BE49-F238E27FC236}">
                <a16:creationId xmlns:a16="http://schemas.microsoft.com/office/drawing/2014/main" id="{6B987584-770B-472A-BCF0-151083F3E053}"/>
              </a:ext>
            </a:extLst>
          </p:cNvPr>
          <p:cNvSpPr txBox="1"/>
          <p:nvPr/>
        </p:nvSpPr>
        <p:spPr>
          <a:xfrm>
            <a:off x="601353" y="4051875"/>
            <a:ext cx="748382" cy="276999"/>
          </a:xfrm>
          <a:prstGeom prst="rect">
            <a:avLst/>
          </a:prstGeom>
          <a:solidFill>
            <a:srgbClr val="5097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</a:t>
            </a:r>
          </a:p>
        </p:txBody>
      </p:sp>
      <p:sp>
        <p:nvSpPr>
          <p:cNvPr id="5" name="TextBox 93">
            <a:extLst>
              <a:ext uri="{FF2B5EF4-FFF2-40B4-BE49-F238E27FC236}">
                <a16:creationId xmlns:a16="http://schemas.microsoft.com/office/drawing/2014/main" id="{5A2AA8AC-3FE7-4532-840D-23855D1A6913}"/>
              </a:ext>
            </a:extLst>
          </p:cNvPr>
          <p:cNvSpPr txBox="1"/>
          <p:nvPr/>
        </p:nvSpPr>
        <p:spPr>
          <a:xfrm>
            <a:off x="601353" y="4474900"/>
            <a:ext cx="748382" cy="276999"/>
          </a:xfrm>
          <a:prstGeom prst="rect">
            <a:avLst/>
          </a:prstGeom>
          <a:solidFill>
            <a:srgbClr val="5097D6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MSI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A21201F-25D9-4EAA-BD66-1F332E6AC663}"/>
              </a:ext>
            </a:extLst>
          </p:cNvPr>
          <p:cNvSpPr txBox="1"/>
          <p:nvPr/>
        </p:nvSpPr>
        <p:spPr>
          <a:xfrm>
            <a:off x="3942670" y="3559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Normalized Difference Moisture Index (NDMI). Es </a:t>
            </a:r>
            <a:r>
              <a:rPr lang="en-US" dirty="0" err="1"/>
              <a:t>igual</a:t>
            </a:r>
            <a:r>
              <a:rPr lang="en-US" dirty="0"/>
              <a:t> al NDWI</a:t>
            </a:r>
          </a:p>
        </p:txBody>
      </p:sp>
      <p:sp>
        <p:nvSpPr>
          <p:cNvPr id="4" name="TextBox 93">
            <a:extLst>
              <a:ext uri="{FF2B5EF4-FFF2-40B4-BE49-F238E27FC236}">
                <a16:creationId xmlns:a16="http://schemas.microsoft.com/office/drawing/2014/main" id="{70116AD2-70AF-4632-82C9-AB13633B7542}"/>
              </a:ext>
            </a:extLst>
          </p:cNvPr>
          <p:cNvSpPr txBox="1"/>
          <p:nvPr/>
        </p:nvSpPr>
        <p:spPr>
          <a:xfrm>
            <a:off x="601353" y="4897925"/>
            <a:ext cx="748382" cy="27699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NDMI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0F2502-F6E6-4772-BE9F-7F2F6CDC7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56" y="659028"/>
            <a:ext cx="6528344" cy="5440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0CC745-2845-4FE5-B7E7-25B62907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721" y="1327778"/>
            <a:ext cx="8858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4FA7FAC-AB94-428E-8654-CA499F448EE3}"/>
              </a:ext>
            </a:extLst>
          </p:cNvPr>
          <p:cNvSpPr txBox="1"/>
          <p:nvPr/>
        </p:nvSpPr>
        <p:spPr>
          <a:xfrm>
            <a:off x="2171860" y="774560"/>
            <a:ext cx="5092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 </a:t>
            </a:r>
            <a:r>
              <a:rPr lang="es-CL" sz="1400" b="1" dirty="0"/>
              <a:t>TVDI: </a:t>
            </a:r>
            <a:r>
              <a:rPr lang="es-CL" sz="1400" b="1" dirty="0" err="1"/>
              <a:t>Transformed</a:t>
            </a:r>
            <a:r>
              <a:rPr lang="es-CL" sz="1400" b="1" dirty="0"/>
              <a:t> </a:t>
            </a:r>
            <a:r>
              <a:rPr lang="es-CL" sz="1400" b="1" dirty="0" err="1"/>
              <a:t>difference</a:t>
            </a:r>
            <a:r>
              <a:rPr lang="es-CL" sz="1400" b="1" dirty="0"/>
              <a:t> </a:t>
            </a:r>
            <a:r>
              <a:rPr lang="es-CL" sz="1400" b="1" dirty="0" err="1"/>
              <a:t>vegetation</a:t>
            </a:r>
            <a:r>
              <a:rPr lang="es-CL" sz="1400" b="1" dirty="0"/>
              <a:t> </a:t>
            </a:r>
            <a:r>
              <a:rPr lang="es-CL" sz="1400" b="1" dirty="0" err="1"/>
              <a:t>index</a:t>
            </a:r>
            <a:endParaRPr lang="es-CL" sz="1400" b="1" dirty="0"/>
          </a:p>
          <a:p>
            <a:r>
              <a:rPr lang="es-CL" sz="1400" dirty="0"/>
              <a:t>déficit hídrico, se ha desarrollado para establecer el estado de la humedad (sequedad) del sistema suelo-planta.</a:t>
            </a:r>
            <a:endParaRPr lang="en-US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7F93096-F84D-494C-8316-619CB205E9AB}"/>
              </a:ext>
            </a:extLst>
          </p:cNvPr>
          <p:cNvSpPr txBox="1"/>
          <p:nvPr/>
        </p:nvSpPr>
        <p:spPr>
          <a:xfrm>
            <a:off x="2147787" y="1829928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Temperature–Vegetation Dryness Index (TDVI).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5A2F2CB-8CBB-4E3B-B0DA-7385CE25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14" y="2166607"/>
            <a:ext cx="5429250" cy="2733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43A2444-EEE4-418E-9093-5A6D383ED5FB}"/>
              </a:ext>
            </a:extLst>
          </p:cNvPr>
          <p:cNvSpPr txBox="1"/>
          <p:nvPr/>
        </p:nvSpPr>
        <p:spPr>
          <a:xfrm>
            <a:off x="626148" y="4681488"/>
            <a:ext cx="2137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Detección de cambio hídricos en el sistema agua suelo planta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8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6003B57-C435-43CF-8C6F-C2E6A991FE57}"/>
              </a:ext>
            </a:extLst>
          </p:cNvPr>
          <p:cNvSpPr txBox="1"/>
          <p:nvPr/>
        </p:nvSpPr>
        <p:spPr>
          <a:xfrm>
            <a:off x="2277288" y="387234"/>
            <a:ext cx="763742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Crop Water Stress Index (CWSI). </a:t>
            </a:r>
            <a:r>
              <a:rPr lang="en-US" sz="1400" dirty="0" err="1"/>
              <a:t>Utilidad</a:t>
            </a:r>
            <a:r>
              <a:rPr lang="en-US" sz="1400" dirty="0"/>
              <a:t> se </a:t>
            </a:r>
            <a:r>
              <a:rPr lang="en-US" sz="1400" dirty="0" err="1"/>
              <a:t>limita</a:t>
            </a:r>
            <a:r>
              <a:rPr lang="en-US" sz="1400" dirty="0"/>
              <a:t> a </a:t>
            </a:r>
            <a:r>
              <a:rPr lang="en-US" sz="1400" dirty="0" err="1"/>
              <a:t>cultivos</a:t>
            </a:r>
            <a:r>
              <a:rPr lang="en-US" sz="1400" dirty="0"/>
              <a:t> de coverture complete (sin </a:t>
            </a:r>
            <a:r>
              <a:rPr lang="en-US" sz="1400" dirty="0" err="1"/>
              <a:t>suelo</a:t>
            </a:r>
            <a:r>
              <a:rPr lang="en-US" sz="1400" dirty="0"/>
              <a:t> </a:t>
            </a:r>
            <a:r>
              <a:rPr lang="en-US" sz="1400" dirty="0" err="1"/>
              <a:t>desnudo</a:t>
            </a:r>
            <a:r>
              <a:rPr lang="en-US" sz="1400" dirty="0"/>
              <a:t>) </a:t>
            </a:r>
          </a:p>
          <a:p>
            <a:r>
              <a:rPr lang="es-CL" sz="1400" dirty="0"/>
              <a:t>se sustenta en la relación entre la diferencia de temperatura de la superficie observada y la del aire (</a:t>
            </a:r>
            <a:r>
              <a:rPr lang="es-CL" sz="1400" dirty="0" err="1"/>
              <a:t>Ts</a:t>
            </a:r>
            <a:r>
              <a:rPr lang="es-CL" sz="1400" dirty="0"/>
              <a:t>-Ta), y el déficit de presión de vapor (DPV).</a:t>
            </a:r>
          </a:p>
          <a:p>
            <a:r>
              <a:rPr lang="es-CL" sz="1400" dirty="0"/>
              <a:t>Las funciones lineales de pendiente negativa indican el límite de no estrés hídrico (CWSI=0) mientras que la función constante y=3 determina los puntos de nula transpiración (CWSI=1). El CWSI afirma o no la necesidad de riego en un cultivo específico. El uso de este índice se ha extendido en áreas bajo riego intensivo con la finalidad de estimar la productividad y el uso eficiente de agua de riego</a:t>
            </a:r>
            <a:endParaRPr lang="en-US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24513C-C195-4F5A-A655-1BBF80E1A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36"/>
          <a:stretch/>
        </p:blipFill>
        <p:spPr>
          <a:xfrm>
            <a:off x="8146106" y="1987672"/>
            <a:ext cx="2628234" cy="752475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4F72DB18-AA3D-48A1-A9AC-9C0B45EB8B1C}"/>
              </a:ext>
            </a:extLst>
          </p:cNvPr>
          <p:cNvSpPr txBox="1"/>
          <p:nvPr/>
        </p:nvSpPr>
        <p:spPr>
          <a:xfrm>
            <a:off x="1807698" y="3778075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Water Deficit Index (WDI)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50B20AC-8016-47A8-87DB-D112F474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07" y="3006550"/>
            <a:ext cx="7172325" cy="15430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D298821-E990-4FF6-9D95-F4D0953F8204}"/>
              </a:ext>
            </a:extLst>
          </p:cNvPr>
          <p:cNvSpPr txBox="1"/>
          <p:nvPr/>
        </p:nvSpPr>
        <p:spPr>
          <a:xfrm>
            <a:off x="581046" y="4640809"/>
            <a:ext cx="2137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Detección de cambio hídricos en el sistema agua suelo planta. CWSI solo en cultivos de total cobertura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589AF-FFA7-4C78-BEFD-449EBE4B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E747DA7C-C7A5-4CE3-9B50-2D16E3DFFAE9}"/>
              </a:ext>
            </a:extLst>
          </p:cNvPr>
          <p:cNvSpPr txBox="1"/>
          <p:nvPr/>
        </p:nvSpPr>
        <p:spPr>
          <a:xfrm>
            <a:off x="1284311" y="258066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Suelo</a:t>
            </a:r>
            <a:endParaRPr lang="es-HN" sz="1400" dirty="0"/>
          </a:p>
        </p:txBody>
      </p:sp>
      <p:cxnSp>
        <p:nvCxnSpPr>
          <p:cNvPr id="5" name="Connector: Elbow 32">
            <a:extLst>
              <a:ext uri="{FF2B5EF4-FFF2-40B4-BE49-F238E27FC236}">
                <a16:creationId xmlns:a16="http://schemas.microsoft.com/office/drawing/2014/main" id="{B445A26D-C7C5-471A-80BF-B933923CBB0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4898" y="2382954"/>
            <a:ext cx="1925557" cy="197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2">
            <a:extLst>
              <a:ext uri="{FF2B5EF4-FFF2-40B4-BE49-F238E27FC236}">
                <a16:creationId xmlns:a16="http://schemas.microsoft.com/office/drawing/2014/main" id="{D323D151-2C85-4CE8-8DF0-C81B9ACED7A1}"/>
              </a:ext>
            </a:extLst>
          </p:cNvPr>
          <p:cNvSpPr txBox="1"/>
          <p:nvPr/>
        </p:nvSpPr>
        <p:spPr>
          <a:xfrm>
            <a:off x="1550378" y="321085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RI</a:t>
            </a:r>
          </a:p>
        </p:txBody>
      </p:sp>
      <p:sp>
        <p:nvSpPr>
          <p:cNvPr id="7" name="TextBox 104">
            <a:extLst>
              <a:ext uri="{FF2B5EF4-FFF2-40B4-BE49-F238E27FC236}">
                <a16:creationId xmlns:a16="http://schemas.microsoft.com/office/drawing/2014/main" id="{2FE68DC2-553A-454C-854E-9E26D8243ABD}"/>
              </a:ext>
            </a:extLst>
          </p:cNvPr>
          <p:cNvSpPr txBox="1"/>
          <p:nvPr/>
        </p:nvSpPr>
        <p:spPr>
          <a:xfrm>
            <a:off x="1550378" y="357337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CI</a:t>
            </a:r>
          </a:p>
        </p:txBody>
      </p:sp>
      <p:sp>
        <p:nvSpPr>
          <p:cNvPr id="8" name="TextBox 106">
            <a:extLst>
              <a:ext uri="{FF2B5EF4-FFF2-40B4-BE49-F238E27FC236}">
                <a16:creationId xmlns:a16="http://schemas.microsoft.com/office/drawing/2014/main" id="{79461CC5-F200-4CF6-8E27-AD4E185B9155}"/>
              </a:ext>
            </a:extLst>
          </p:cNvPr>
          <p:cNvSpPr txBox="1"/>
          <p:nvPr/>
        </p:nvSpPr>
        <p:spPr>
          <a:xfrm>
            <a:off x="1550378" y="39358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</a:t>
            </a:r>
          </a:p>
        </p:txBody>
      </p:sp>
      <p:sp>
        <p:nvSpPr>
          <p:cNvPr id="9" name="TextBox 108">
            <a:extLst>
              <a:ext uri="{FF2B5EF4-FFF2-40B4-BE49-F238E27FC236}">
                <a16:creationId xmlns:a16="http://schemas.microsoft.com/office/drawing/2014/main" id="{D2140FA4-E7A0-4184-B68E-5945216B2B4F}"/>
              </a:ext>
            </a:extLst>
          </p:cNvPr>
          <p:cNvSpPr txBox="1"/>
          <p:nvPr/>
        </p:nvSpPr>
        <p:spPr>
          <a:xfrm>
            <a:off x="1550378" y="429841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BI2</a:t>
            </a:r>
          </a:p>
        </p:txBody>
      </p:sp>
      <p:cxnSp>
        <p:nvCxnSpPr>
          <p:cNvPr id="10" name="Straight Connector 110">
            <a:extLst>
              <a:ext uri="{FF2B5EF4-FFF2-40B4-BE49-F238E27FC236}">
                <a16:creationId xmlns:a16="http://schemas.microsoft.com/office/drawing/2014/main" id="{103478A9-6A67-4591-A82B-FAD6AF6A3C03}"/>
              </a:ext>
            </a:extLst>
          </p:cNvPr>
          <p:cNvCxnSpPr/>
          <p:nvPr/>
        </p:nvCxnSpPr>
        <p:spPr>
          <a:xfrm>
            <a:off x="1284311" y="2888437"/>
            <a:ext cx="0" cy="156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11">
            <a:extLst>
              <a:ext uri="{FF2B5EF4-FFF2-40B4-BE49-F238E27FC236}">
                <a16:creationId xmlns:a16="http://schemas.microsoft.com/office/drawing/2014/main" id="{0D29915B-3700-48BA-86C6-E984D45D1418}"/>
              </a:ext>
            </a:extLst>
          </p:cNvPr>
          <p:cNvCxnSpPr>
            <a:cxnSpLocks/>
          </p:cNvCxnSpPr>
          <p:nvPr/>
        </p:nvCxnSpPr>
        <p:spPr>
          <a:xfrm flipH="1" flipV="1">
            <a:off x="1318056" y="33266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2">
            <a:extLst>
              <a:ext uri="{FF2B5EF4-FFF2-40B4-BE49-F238E27FC236}">
                <a16:creationId xmlns:a16="http://schemas.microsoft.com/office/drawing/2014/main" id="{D5680C68-E9EA-4EE8-AC28-4893B5090A92}"/>
              </a:ext>
            </a:extLst>
          </p:cNvPr>
          <p:cNvCxnSpPr>
            <a:cxnSpLocks/>
          </p:cNvCxnSpPr>
          <p:nvPr/>
        </p:nvCxnSpPr>
        <p:spPr>
          <a:xfrm flipH="1" flipV="1">
            <a:off x="1318055" y="368523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13">
            <a:extLst>
              <a:ext uri="{FF2B5EF4-FFF2-40B4-BE49-F238E27FC236}">
                <a16:creationId xmlns:a16="http://schemas.microsoft.com/office/drawing/2014/main" id="{FC970E14-EC61-4F7B-98C4-1BD51D1F91A6}"/>
              </a:ext>
            </a:extLst>
          </p:cNvPr>
          <p:cNvCxnSpPr>
            <a:cxnSpLocks/>
          </p:cNvCxnSpPr>
          <p:nvPr/>
        </p:nvCxnSpPr>
        <p:spPr>
          <a:xfrm flipH="1" flipV="1">
            <a:off x="1318054" y="405164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4">
            <a:extLst>
              <a:ext uri="{FF2B5EF4-FFF2-40B4-BE49-F238E27FC236}">
                <a16:creationId xmlns:a16="http://schemas.microsoft.com/office/drawing/2014/main" id="{1F093EE8-7BD5-45CD-873A-016CC8CFABE1}"/>
              </a:ext>
            </a:extLst>
          </p:cNvPr>
          <p:cNvCxnSpPr>
            <a:cxnSpLocks/>
          </p:cNvCxnSpPr>
          <p:nvPr/>
        </p:nvCxnSpPr>
        <p:spPr>
          <a:xfrm flipH="1" flipV="1">
            <a:off x="1318053" y="442695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D224357-94EB-4B3C-9421-5F6DABC0FCF3}"/>
              </a:ext>
            </a:extLst>
          </p:cNvPr>
          <p:cNvSpPr txBox="1"/>
          <p:nvPr/>
        </p:nvSpPr>
        <p:spPr>
          <a:xfrm>
            <a:off x="3882687" y="2968283"/>
            <a:ext cx="267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IR: </a:t>
            </a:r>
            <a:r>
              <a:rPr lang="es-CL" dirty="0" err="1"/>
              <a:t>redness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IC: Color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IB </a:t>
            </a:r>
            <a:r>
              <a:rPr lang="es-CL" dirty="0" err="1"/>
              <a:t>Brilliance</a:t>
            </a:r>
            <a:r>
              <a:rPr lang="es-CL" dirty="0"/>
              <a:t> </a:t>
            </a:r>
            <a:r>
              <a:rPr lang="es-CL" dirty="0" err="1"/>
              <a:t>Indext</a:t>
            </a:r>
            <a:endParaRPr lang="es-CL" dirty="0"/>
          </a:p>
          <a:p>
            <a:r>
              <a:rPr lang="es-CL" dirty="0"/>
              <a:t>IB2 </a:t>
            </a:r>
            <a:r>
              <a:rPr lang="es-CL" dirty="0" err="1"/>
              <a:t>Brilliance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1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8D7622-A619-449A-8A99-5E37C6F8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857375"/>
            <a:ext cx="8753475" cy="31432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FD10458-B041-475E-8110-7F4A6051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4AD16-8BC1-4B70-BD03-4DE44D0E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39323"/>
            <a:ext cx="10515600" cy="569107"/>
          </a:xfrm>
        </p:spPr>
        <p:txBody>
          <a:bodyPr>
            <a:normAutofit fontScale="55000" lnSpcReduction="20000"/>
          </a:bodyPr>
          <a:lstStyle/>
          <a:p>
            <a:r>
              <a:rPr lang="es-CL" dirty="0"/>
              <a:t>Breve descripción</a:t>
            </a:r>
          </a:p>
          <a:p>
            <a:r>
              <a:rPr lang="en-US" dirty="0" err="1"/>
              <a:t>Rangos</a:t>
            </a:r>
            <a:r>
              <a:rPr lang="en-US" dirty="0"/>
              <a:t> del </a:t>
            </a:r>
            <a:r>
              <a:rPr lang="en-US" dirty="0" err="1"/>
              <a:t>índice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91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53503-702A-42A5-A92B-9A54CB89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822CD8-A6C6-46FB-A5B4-5EE3CA62C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https://www.greenurbandata.com/rutas-saludables/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1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9B4C6-3746-4EA3-B4C9-197B4CCF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5F8B96B-3A1C-4CE7-A5C0-4C173B04C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449" y="1825625"/>
            <a:ext cx="9643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9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F551A-621F-42AF-853D-46599EFC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A0137F2-06B6-4C87-A23F-2963654968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4443211">
                  <a:extLst>
                    <a:ext uri="{9D8B030D-6E8A-4147-A177-3AD203B41FA5}">
                      <a16:colId xmlns:a16="http://schemas.microsoft.com/office/drawing/2014/main" val="945635663"/>
                    </a:ext>
                  </a:extLst>
                </a:gridCol>
                <a:gridCol w="6072389">
                  <a:extLst>
                    <a:ext uri="{9D8B030D-6E8A-4147-A177-3AD203B41FA5}">
                      <a16:colId xmlns:a16="http://schemas.microsoft.com/office/drawing/2014/main" val="3203727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Soil Adjusted Vegetation Index [</a:t>
                      </a:r>
                      <a:r>
                        <a:rPr lang="en-US">
                          <a:effectLst/>
                          <a:hlinkClick r:id="rId2"/>
                        </a:rPr>
                        <a:t>64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050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TSAVI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Transformed Soil Adjusted Vegetation Index [</a:t>
                      </a:r>
                      <a:r>
                        <a:rPr lang="en-US">
                          <a:effectLst/>
                          <a:hlinkClick r:id="rId3"/>
                        </a:rPr>
                        <a:t>9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>
                          <a:effectLst/>
                          <a:hlinkClick r:id="rId4"/>
                        </a:rPr>
                        <a:t>8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53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MSAVI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Modified Soil Adjusted Vegetation Index [</a:t>
                      </a:r>
                      <a:r>
                        <a:rPr lang="en-US">
                          <a:effectLst/>
                          <a:hlinkClick r:id="rId5"/>
                        </a:rPr>
                        <a:t>112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244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MSAVI2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Modified Soil Adjusted Vegetation Index [</a:t>
                      </a:r>
                      <a:r>
                        <a:rPr lang="en-US">
                          <a:effectLst/>
                          <a:hlinkClick r:id="rId5"/>
                        </a:rPr>
                        <a:t>112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039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GEMI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Global Environment Monitoring Index [</a:t>
                      </a:r>
                      <a:r>
                        <a:rPr lang="en-US">
                          <a:effectLst/>
                          <a:hlinkClick r:id="rId6"/>
                        </a:rPr>
                        <a:t>108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477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WDVI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Weighted Difference Vegetation Index [</a:t>
                      </a:r>
                      <a:r>
                        <a:rPr lang="en-US">
                          <a:effectLst/>
                          <a:hlinkClick r:id="rId7"/>
                        </a:rPr>
                        <a:t>26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>
                          <a:effectLst/>
                          <a:hlinkClick r:id="rId8"/>
                        </a:rPr>
                        <a:t>27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205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Angular Vegetation Index [</a:t>
                      </a:r>
                      <a:r>
                        <a:rPr lang="en-US">
                          <a:effectLst/>
                          <a:hlinkClick r:id="rId9"/>
                        </a:rPr>
                        <a:t>110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9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ARVI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Atmospherically Resistant Vegetation Index [</a:t>
                      </a:r>
                      <a:r>
                        <a:rPr lang="en-US">
                          <a:effectLst/>
                          <a:hlinkClick r:id="rId10"/>
                        </a:rPr>
                        <a:t>79</a:t>
                      </a:r>
                      <a:r>
                        <a:rPr lang="en-US">
                          <a:effectLst/>
                        </a:rPr>
                        <a:t>]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31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TSARVI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Transformed Soil Adjusted Vegetation Index [</a:t>
                      </a:r>
                    </a:p>
                  </a:txBody>
                  <a:tcPr marL="63500" marR="63500" marT="0" marB="0" anchor="ctr">
                    <a:lnL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01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8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48AA-9EB0-4A63-9684-230AAE61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Indices</a:t>
            </a:r>
            <a:r>
              <a:rPr lang="es-CL" dirty="0"/>
              <a:t> de residuos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81299-E625-4493-A379-55DF8365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>
            <a:normAutofit fontScale="92500"/>
          </a:bodyPr>
          <a:lstStyle/>
          <a:p>
            <a:r>
              <a:rPr lang="es-CL" dirty="0"/>
              <a:t>SINDRI: </a:t>
            </a:r>
            <a:r>
              <a:rPr lang="es-CL" dirty="0" err="1"/>
              <a:t>Shortwave</a:t>
            </a:r>
            <a:r>
              <a:rPr lang="es-CL" dirty="0"/>
              <a:t> </a:t>
            </a:r>
            <a:r>
              <a:rPr lang="es-CL" dirty="0" err="1"/>
              <a:t>infrared</a:t>
            </a:r>
            <a:r>
              <a:rPr lang="es-CL" dirty="0"/>
              <a:t> </a:t>
            </a:r>
            <a:r>
              <a:rPr lang="es-CL" dirty="0" err="1"/>
              <a:t>normalized</a:t>
            </a:r>
            <a:r>
              <a:rPr lang="es-CL" dirty="0"/>
              <a:t> </a:t>
            </a:r>
            <a:r>
              <a:rPr lang="es-CL" dirty="0" err="1"/>
              <a:t>difference</a:t>
            </a:r>
            <a:r>
              <a:rPr lang="es-CL" dirty="0"/>
              <a:t> </a:t>
            </a:r>
            <a:r>
              <a:rPr lang="es-CL" dirty="0" err="1"/>
              <a:t>residue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endParaRPr lang="es-CL" dirty="0"/>
          </a:p>
          <a:p>
            <a:r>
              <a:rPr lang="es-CL" dirty="0"/>
              <a:t>Monitoreo de labranza de conservación y labranza tradicional</a:t>
            </a:r>
          </a:p>
          <a:p>
            <a:endParaRPr lang="es-CL" dirty="0"/>
          </a:p>
          <a:p>
            <a:r>
              <a:rPr lang="es-CL" dirty="0"/>
              <a:t>≤0: labranza tradicional</a:t>
            </a:r>
          </a:p>
          <a:p>
            <a:r>
              <a:rPr lang="es-CL" dirty="0"/>
              <a:t>≥ 0: labranza de </a:t>
            </a:r>
            <a:r>
              <a:rPr lang="es-CL" dirty="0" err="1"/>
              <a:t>conservaciòn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F6545F-6096-43E1-8378-95A778A6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758" y="1392237"/>
            <a:ext cx="6457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0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48AA-9EB0-4A63-9684-230AAE61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Indices</a:t>
            </a:r>
            <a:r>
              <a:rPr lang="es-CL" dirty="0"/>
              <a:t> de residuos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81299-E625-4493-A379-55DF8365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5000" cy="4351338"/>
          </a:xfrm>
        </p:spPr>
        <p:txBody>
          <a:bodyPr>
            <a:normAutofit fontScale="92500" lnSpcReduction="20000"/>
          </a:bodyPr>
          <a:lstStyle/>
          <a:p>
            <a:r>
              <a:rPr lang="es-CL" dirty="0"/>
              <a:t>CAI: </a:t>
            </a:r>
            <a:r>
              <a:rPr lang="es-CL" dirty="0" err="1"/>
              <a:t>Cellulose</a:t>
            </a:r>
            <a:r>
              <a:rPr lang="es-CL" dirty="0"/>
              <a:t> </a:t>
            </a:r>
            <a:r>
              <a:rPr lang="es-CL" dirty="0" err="1"/>
              <a:t>absorption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LCA: </a:t>
            </a:r>
            <a:r>
              <a:rPr lang="es-CL" dirty="0" err="1"/>
              <a:t>Ligning-cellulose</a:t>
            </a:r>
            <a:r>
              <a:rPr lang="es-CL" dirty="0"/>
              <a:t> </a:t>
            </a:r>
            <a:r>
              <a:rPr lang="es-CL" dirty="0" err="1"/>
              <a:t>absorption</a:t>
            </a:r>
            <a:r>
              <a:rPr lang="es-CL" dirty="0"/>
              <a:t> </a:t>
            </a:r>
            <a:r>
              <a:rPr lang="es-CL" dirty="0" err="1"/>
              <a:t>index</a:t>
            </a:r>
            <a:r>
              <a:rPr lang="es-CL" dirty="0"/>
              <a:t>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Monitoreo de labranza de conservación y labranza tradicional</a:t>
            </a:r>
          </a:p>
          <a:p>
            <a:endParaRPr lang="es-CL" dirty="0"/>
          </a:p>
          <a:p>
            <a:r>
              <a:rPr lang="es-CL" dirty="0"/>
              <a:t>≤0: labranza tradicional</a:t>
            </a:r>
          </a:p>
          <a:p>
            <a:r>
              <a:rPr lang="es-CL" dirty="0"/>
              <a:t>≥ 0: labranza de </a:t>
            </a:r>
            <a:r>
              <a:rPr lang="es-CL" dirty="0" err="1"/>
              <a:t>conservaciòn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2D4453-FC6C-4A32-B353-0F960470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0" y="1027906"/>
            <a:ext cx="6724650" cy="18764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B285CD-5B76-41AC-B7E2-384B7333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2671763"/>
            <a:ext cx="681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6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48AA-9EB0-4A63-9684-230AAE61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Indices</a:t>
            </a:r>
            <a:r>
              <a:rPr lang="es-CL" dirty="0"/>
              <a:t> de residuos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681299-E625-4493-A379-55DF8365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CAI: </a:t>
            </a:r>
            <a:r>
              <a:rPr lang="es-CL" dirty="0" err="1"/>
              <a:t>Cellulose</a:t>
            </a:r>
            <a:r>
              <a:rPr lang="es-CL" dirty="0"/>
              <a:t> </a:t>
            </a:r>
            <a:r>
              <a:rPr lang="es-CL" dirty="0" err="1"/>
              <a:t>absorption</a:t>
            </a:r>
            <a:r>
              <a:rPr lang="es-CL" dirty="0"/>
              <a:t> </a:t>
            </a:r>
            <a:r>
              <a:rPr lang="es-CL" dirty="0" err="1"/>
              <a:t>index</a:t>
            </a:r>
            <a:endParaRPr lang="es-CL" dirty="0"/>
          </a:p>
          <a:p>
            <a:r>
              <a:rPr lang="es-CL" dirty="0"/>
              <a:t>LCA: </a:t>
            </a:r>
            <a:r>
              <a:rPr lang="es-CL" dirty="0" err="1"/>
              <a:t>Ligning-cellulose</a:t>
            </a:r>
            <a:r>
              <a:rPr lang="es-CL" dirty="0"/>
              <a:t> </a:t>
            </a:r>
            <a:r>
              <a:rPr lang="es-CL" dirty="0" err="1"/>
              <a:t>absorption</a:t>
            </a:r>
            <a:r>
              <a:rPr lang="es-CL" dirty="0"/>
              <a:t> </a:t>
            </a:r>
            <a:r>
              <a:rPr lang="es-CL" dirty="0" err="1"/>
              <a:t>index</a:t>
            </a:r>
            <a:r>
              <a:rPr lang="es-CL" dirty="0"/>
              <a:t>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Monitoreo de labranza de conservación y labranza tradicional</a:t>
            </a:r>
          </a:p>
          <a:p>
            <a:endParaRPr lang="es-CL" dirty="0"/>
          </a:p>
          <a:p>
            <a:r>
              <a:rPr lang="es-CL" dirty="0"/>
              <a:t>≤0: labranza tradicional</a:t>
            </a:r>
          </a:p>
          <a:p>
            <a:r>
              <a:rPr lang="es-CL" dirty="0"/>
              <a:t>≥ 0: labranza de </a:t>
            </a:r>
            <a:r>
              <a:rPr lang="es-CL" dirty="0" err="1"/>
              <a:t>conservaciòn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6EBBAC-3158-4BD9-BD0B-F7348AB1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61" y="2418291"/>
            <a:ext cx="6320234" cy="24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1A298-066D-452D-82E0-305BC375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EFB69A6F-E01D-4D5D-A2CB-0AAF8A287C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4761946"/>
                  </p:ext>
                </p:extLst>
              </p:nvPr>
            </p:nvGraphicFramePr>
            <p:xfrm>
              <a:off x="1724388" y="1419381"/>
              <a:ext cx="3048000" cy="1714500"/>
            </p:xfrm>
            <a:graphic>
              <a:graphicData uri="http://schemas.microsoft.com/office/powerpoint/2016/slidezoom">
                <pslz:sldZm>
                  <pslz:sldZmObj sldId="260" cId="1411422330">
                    <pslz:zmPr id="{53A9E4BE-5834-4383-87A7-0CDCE0E8710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Vista general de diapositiva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FB69A6F-E01D-4D5D-A2CB-0AAF8A287C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4388" y="141938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C2615D68-7F8B-4A2D-95B6-F6D199456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4714" r="18246"/>
          <a:stretch/>
        </p:blipFill>
        <p:spPr>
          <a:xfrm>
            <a:off x="3657600" y="3973471"/>
            <a:ext cx="2785404" cy="22034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EF7A0A-EF24-4152-AD26-56AFD8BC2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636" y="2730615"/>
            <a:ext cx="2795827" cy="220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2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849D7-2C25-4210-AEE4-43AF4939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7DD0F7-DA4D-4C9A-A3AC-6ED2CCF9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75"/>
          <a:stretch/>
        </p:blipFill>
        <p:spPr>
          <a:xfrm>
            <a:off x="2138289" y="1825625"/>
            <a:ext cx="8342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2163509" y="216180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8" name="Flowchart: Merge 7">
            <a:extLst>
              <a:ext uri="{FF2B5EF4-FFF2-40B4-BE49-F238E27FC236}">
                <a16:creationId xmlns:a16="http://schemas.microsoft.com/office/drawing/2014/main" id="{56728424-5394-4360-9796-B8F3E0112648}"/>
              </a:ext>
            </a:extLst>
          </p:cNvPr>
          <p:cNvSpPr/>
          <p:nvPr/>
        </p:nvSpPr>
        <p:spPr>
          <a:xfrm>
            <a:off x="3605489" y="447277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0" name="Flowchart: Merge 9">
            <a:extLst>
              <a:ext uri="{FF2B5EF4-FFF2-40B4-BE49-F238E27FC236}">
                <a16:creationId xmlns:a16="http://schemas.microsoft.com/office/drawing/2014/main" id="{D0D8712C-0576-4B9E-9F52-B91DA6EF4A96}"/>
              </a:ext>
            </a:extLst>
          </p:cNvPr>
          <p:cNvSpPr/>
          <p:nvPr/>
        </p:nvSpPr>
        <p:spPr>
          <a:xfrm flipV="1">
            <a:off x="3605489" y="268493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CA8E4D-70DB-49DB-B952-43A8AB2AE52D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900521" y="-163596"/>
            <a:ext cx="358346" cy="19212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B638D3-371F-4981-90F6-B8EDD833B5B5}"/>
              </a:ext>
            </a:extLst>
          </p:cNvPr>
          <p:cNvSpPr txBox="1"/>
          <p:nvPr/>
        </p:nvSpPr>
        <p:spPr>
          <a:xfrm>
            <a:off x="222943" y="1173892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Vegetación</a:t>
            </a:r>
            <a:endParaRPr lang="es-HN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08418B-D3EF-4066-8A1A-C0EA47B0AD5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19087" y="976184"/>
            <a:ext cx="0" cy="19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2146328" y="1173891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042472" y="976184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944D49A-37E6-444A-9B6C-0F65B5292625}"/>
              </a:ext>
            </a:extLst>
          </p:cNvPr>
          <p:cNvSpPr txBox="1"/>
          <p:nvPr/>
        </p:nvSpPr>
        <p:spPr>
          <a:xfrm>
            <a:off x="4069714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Suelo</a:t>
            </a:r>
            <a:endParaRPr lang="es-HN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DC9386B-C902-49C2-A99C-2CA80CAE40C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040301" y="976184"/>
            <a:ext cx="1925557" cy="197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EA0ADA-8A9F-42B7-B485-CF9416A86D72}"/>
              </a:ext>
            </a:extLst>
          </p:cNvPr>
          <p:cNvCxnSpPr>
            <a:cxnSpLocks/>
          </p:cNvCxnSpPr>
          <p:nvPr/>
        </p:nvCxnSpPr>
        <p:spPr>
          <a:xfrm>
            <a:off x="222943" y="1481667"/>
            <a:ext cx="0" cy="482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ED6B52-B565-418E-97A1-4F010F071DD0}"/>
              </a:ext>
            </a:extLst>
          </p:cNvPr>
          <p:cNvSpPr txBox="1"/>
          <p:nvPr/>
        </p:nvSpPr>
        <p:spPr>
          <a:xfrm>
            <a:off x="370704" y="18040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NDVI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23F38E-9870-47A0-A8C8-141E77E2F0D4}"/>
              </a:ext>
            </a:extLst>
          </p:cNvPr>
          <p:cNvSpPr txBox="1"/>
          <p:nvPr/>
        </p:nvSpPr>
        <p:spPr>
          <a:xfrm>
            <a:off x="370704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GNDVI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7E6492-825D-42B6-8B88-FD39876B7FA6}"/>
              </a:ext>
            </a:extLst>
          </p:cNvPr>
          <p:cNvSpPr txBox="1"/>
          <p:nvPr/>
        </p:nvSpPr>
        <p:spPr>
          <a:xfrm>
            <a:off x="370704" y="252913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TNDVI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823736-D6DE-4D31-9E11-5CA7140A912F}"/>
              </a:ext>
            </a:extLst>
          </p:cNvPr>
          <p:cNvSpPr txBox="1"/>
          <p:nvPr/>
        </p:nvSpPr>
        <p:spPr>
          <a:xfrm>
            <a:off x="370704" y="289165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RVI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36D620-EFC8-44C6-9CA5-D78C0AF400A7}"/>
              </a:ext>
            </a:extLst>
          </p:cNvPr>
          <p:cNvSpPr txBox="1"/>
          <p:nvPr/>
        </p:nvSpPr>
        <p:spPr>
          <a:xfrm>
            <a:off x="370704" y="325417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SAVI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6BD8C1-33F7-4FD3-8634-10A0164E56C7}"/>
              </a:ext>
            </a:extLst>
          </p:cNvPr>
          <p:cNvSpPr txBox="1"/>
          <p:nvPr/>
        </p:nvSpPr>
        <p:spPr>
          <a:xfrm>
            <a:off x="370704" y="361669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TSAVI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3CC440-C80D-4BB1-ACA2-3EE118529BEB}"/>
              </a:ext>
            </a:extLst>
          </p:cNvPr>
          <p:cNvSpPr txBox="1"/>
          <p:nvPr/>
        </p:nvSpPr>
        <p:spPr>
          <a:xfrm>
            <a:off x="370704" y="397921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MSAVI2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B1BB54-84A8-47B0-80D5-C4751CEDE005}"/>
              </a:ext>
            </a:extLst>
          </p:cNvPr>
          <p:cNvSpPr txBox="1"/>
          <p:nvPr/>
        </p:nvSpPr>
        <p:spPr>
          <a:xfrm>
            <a:off x="370704" y="4341740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GEMI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1F44C6-875C-4FFB-959B-40024F327C2D}"/>
              </a:ext>
            </a:extLst>
          </p:cNvPr>
          <p:cNvSpPr txBox="1"/>
          <p:nvPr/>
        </p:nvSpPr>
        <p:spPr>
          <a:xfrm>
            <a:off x="370704" y="4704262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IPVI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A8B09D-1248-45C7-8842-F91B99D41316}"/>
              </a:ext>
            </a:extLst>
          </p:cNvPr>
          <p:cNvSpPr txBox="1"/>
          <p:nvPr/>
        </p:nvSpPr>
        <p:spPr>
          <a:xfrm>
            <a:off x="370704" y="50667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EVI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73E603-2487-4E33-B7A2-EE1FA2B3C5EF}"/>
              </a:ext>
            </a:extLst>
          </p:cNvPr>
          <p:cNvSpPr txBox="1"/>
          <p:nvPr/>
        </p:nvSpPr>
        <p:spPr>
          <a:xfrm>
            <a:off x="370704" y="543239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LAI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EC55EF-38BB-4DD4-80D6-7D99679727DA}"/>
              </a:ext>
            </a:extLst>
          </p:cNvPr>
          <p:cNvSpPr txBox="1"/>
          <p:nvPr/>
        </p:nvSpPr>
        <p:spPr>
          <a:xfrm>
            <a:off x="370704" y="579800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SR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D7B051-CE8A-4E34-8791-583F03E748D8}"/>
              </a:ext>
            </a:extLst>
          </p:cNvPr>
          <p:cNvSpPr txBox="1"/>
          <p:nvPr/>
        </p:nvSpPr>
        <p:spPr>
          <a:xfrm>
            <a:off x="370704" y="616361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DVI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9414A8-3FDA-40E7-939E-91959685CE8D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222943" y="1942585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4363C4-B92D-4946-A2EE-8B4D3A0C1FC1}"/>
              </a:ext>
            </a:extLst>
          </p:cNvPr>
          <p:cNvCxnSpPr>
            <a:cxnSpLocks/>
          </p:cNvCxnSpPr>
          <p:nvPr/>
        </p:nvCxnSpPr>
        <p:spPr>
          <a:xfrm flipH="1" flipV="1">
            <a:off x="222942" y="230121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402BA8-0366-45E7-A3E4-69AD631114BD}"/>
              </a:ext>
            </a:extLst>
          </p:cNvPr>
          <p:cNvCxnSpPr>
            <a:cxnSpLocks/>
          </p:cNvCxnSpPr>
          <p:nvPr/>
        </p:nvCxnSpPr>
        <p:spPr>
          <a:xfrm flipH="1" flipV="1">
            <a:off x="222941" y="266762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F78580-2F3A-4647-A89D-A235DC922B21}"/>
              </a:ext>
            </a:extLst>
          </p:cNvPr>
          <p:cNvCxnSpPr>
            <a:cxnSpLocks/>
          </p:cNvCxnSpPr>
          <p:nvPr/>
        </p:nvCxnSpPr>
        <p:spPr>
          <a:xfrm flipH="1" flipV="1">
            <a:off x="222940" y="30429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1BF082-F2BA-4EC1-BB17-B6880F5B8128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3914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51316D-2CB0-4F14-B9A7-E2A80468C787}"/>
              </a:ext>
            </a:extLst>
          </p:cNvPr>
          <p:cNvCxnSpPr>
            <a:cxnSpLocks/>
          </p:cNvCxnSpPr>
          <p:nvPr/>
        </p:nvCxnSpPr>
        <p:spPr>
          <a:xfrm flipH="1" flipV="1">
            <a:off x="222939" y="375078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45ED199-61F0-4B40-87BC-F9AE58A7D18B}"/>
              </a:ext>
            </a:extLst>
          </p:cNvPr>
          <p:cNvCxnSpPr>
            <a:cxnSpLocks/>
          </p:cNvCxnSpPr>
          <p:nvPr/>
        </p:nvCxnSpPr>
        <p:spPr>
          <a:xfrm flipH="1" flipV="1">
            <a:off x="222938" y="412003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7B10E9-0292-40BE-96D4-9856F0F7F1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7" y="44585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246E863-CA85-40B9-8FDD-37CC3D358186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48735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0099E6-0531-4B5C-8612-BAF7DA1E9358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2271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FF92D3-B4CB-41A9-BE9D-586141191A0E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57039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54C9D9F-9B87-401E-92F7-863F947A2C85}"/>
              </a:ext>
            </a:extLst>
          </p:cNvPr>
          <p:cNvCxnSpPr>
            <a:cxnSpLocks/>
          </p:cNvCxnSpPr>
          <p:nvPr/>
        </p:nvCxnSpPr>
        <p:spPr>
          <a:xfrm flipH="1" flipV="1">
            <a:off x="222936" y="595218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2CEF9B-5E06-4A3C-B014-DD197CF80668}"/>
              </a:ext>
            </a:extLst>
          </p:cNvPr>
          <p:cNvCxnSpPr>
            <a:cxnSpLocks/>
          </p:cNvCxnSpPr>
          <p:nvPr/>
        </p:nvCxnSpPr>
        <p:spPr>
          <a:xfrm flipH="1" flipV="1">
            <a:off x="222935" y="6304242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2146328" y="1481667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2368229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2368229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2368229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2368229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2368229" y="3252999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2368229" y="3612286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2122255" y="19448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2122254" y="230349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3" y="266990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2122252" y="3045204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393771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2122251" y="3753058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00AF9E-974D-490A-85F5-9B03C1D4C828}"/>
              </a:ext>
            </a:extLst>
          </p:cNvPr>
          <p:cNvSpPr txBox="1"/>
          <p:nvPr/>
        </p:nvSpPr>
        <p:spPr>
          <a:xfrm>
            <a:off x="4335781" y="18040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RI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2E47CC-2E2C-4CF8-BBE2-B958C598D67C}"/>
              </a:ext>
            </a:extLst>
          </p:cNvPr>
          <p:cNvSpPr txBox="1"/>
          <p:nvPr/>
        </p:nvSpPr>
        <p:spPr>
          <a:xfrm>
            <a:off x="4335781" y="216660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CI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7A8210-C8CB-4893-B410-E470442D81E6}"/>
              </a:ext>
            </a:extLst>
          </p:cNvPr>
          <p:cNvSpPr txBox="1"/>
          <p:nvPr/>
        </p:nvSpPr>
        <p:spPr>
          <a:xfrm>
            <a:off x="4335781" y="252912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9E9546-7574-4715-80B2-AD8858E71DF7}"/>
              </a:ext>
            </a:extLst>
          </p:cNvPr>
          <p:cNvSpPr txBox="1"/>
          <p:nvPr/>
        </p:nvSpPr>
        <p:spPr>
          <a:xfrm>
            <a:off x="4335781" y="289164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BI2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A86C3BE-7327-4958-93D4-A95214CEA45C}"/>
              </a:ext>
            </a:extLst>
          </p:cNvPr>
          <p:cNvCxnSpPr/>
          <p:nvPr/>
        </p:nvCxnSpPr>
        <p:spPr>
          <a:xfrm>
            <a:off x="4069714" y="1481667"/>
            <a:ext cx="0" cy="1561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C6BD1B5-773C-4BA6-AD37-0EBD60A28DE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9" y="191983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AC01C4B-0EDC-45FE-A91F-B2A8D08976E9}"/>
              </a:ext>
            </a:extLst>
          </p:cNvPr>
          <p:cNvCxnSpPr>
            <a:cxnSpLocks/>
          </p:cNvCxnSpPr>
          <p:nvPr/>
        </p:nvCxnSpPr>
        <p:spPr>
          <a:xfrm flipH="1" flipV="1">
            <a:off x="4103458" y="227846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B8A51B-3026-4E0A-84BD-EAD42C97E418}"/>
              </a:ext>
            </a:extLst>
          </p:cNvPr>
          <p:cNvCxnSpPr>
            <a:cxnSpLocks/>
          </p:cNvCxnSpPr>
          <p:nvPr/>
        </p:nvCxnSpPr>
        <p:spPr>
          <a:xfrm flipH="1" flipV="1">
            <a:off x="4103457" y="264487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666B029-1E6F-4F6B-836A-07E1D4141B9D}"/>
              </a:ext>
            </a:extLst>
          </p:cNvPr>
          <p:cNvCxnSpPr>
            <a:cxnSpLocks/>
          </p:cNvCxnSpPr>
          <p:nvPr/>
        </p:nvCxnSpPr>
        <p:spPr>
          <a:xfrm flipH="1" flipV="1">
            <a:off x="4103456" y="302018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20D2787-85A6-4E75-8E2F-30B0D4E08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1" t="21591" r="71640" b="18760"/>
          <a:stretch/>
        </p:blipFill>
        <p:spPr>
          <a:xfrm>
            <a:off x="8517406" y="702080"/>
            <a:ext cx="2748044" cy="4088730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5FAC0199-E268-4387-B963-EBD3ABAF86FC}"/>
              </a:ext>
            </a:extLst>
          </p:cNvPr>
          <p:cNvSpPr/>
          <p:nvPr/>
        </p:nvSpPr>
        <p:spPr>
          <a:xfrm>
            <a:off x="8274907" y="300422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Área de Interés</a:t>
            </a:r>
            <a:endParaRPr lang="es-HN" sz="1200" b="1" dirty="0"/>
          </a:p>
        </p:txBody>
      </p:sp>
      <p:sp>
        <p:nvSpPr>
          <p:cNvPr id="122" name="Flowchart: Merge 121">
            <a:extLst>
              <a:ext uri="{FF2B5EF4-FFF2-40B4-BE49-F238E27FC236}">
                <a16:creationId xmlns:a16="http://schemas.microsoft.com/office/drawing/2014/main" id="{F8613BE2-D9B4-45B3-B47B-EE1B1767C29A}"/>
              </a:ext>
            </a:extLst>
          </p:cNvPr>
          <p:cNvSpPr/>
          <p:nvPr/>
        </p:nvSpPr>
        <p:spPr>
          <a:xfrm>
            <a:off x="8398137" y="504138"/>
            <a:ext cx="119269" cy="113923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24" name="Flowchart: Merge 123">
            <a:extLst>
              <a:ext uri="{FF2B5EF4-FFF2-40B4-BE49-F238E27FC236}">
                <a16:creationId xmlns:a16="http://schemas.microsoft.com/office/drawing/2014/main" id="{28006253-FC87-4895-9812-A8E5072C9B9F}"/>
              </a:ext>
            </a:extLst>
          </p:cNvPr>
          <p:cNvSpPr/>
          <p:nvPr/>
        </p:nvSpPr>
        <p:spPr>
          <a:xfrm flipV="1">
            <a:off x="8398137" y="325354"/>
            <a:ext cx="119269" cy="12445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6653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BAAE930-5227-447F-8226-C3017543ACEE}"/>
              </a:ext>
            </a:extLst>
          </p:cNvPr>
          <p:cNvSpPr txBox="1"/>
          <p:nvPr/>
        </p:nvSpPr>
        <p:spPr>
          <a:xfrm>
            <a:off x="3373981" y="890370"/>
            <a:ext cx="5534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NDWI: </a:t>
            </a:r>
            <a:r>
              <a:rPr lang="es-CL" dirty="0" err="1"/>
              <a:t>Indice</a:t>
            </a:r>
            <a:r>
              <a:rPr lang="es-CL" dirty="0"/>
              <a:t> Diferencial Normalizado de Agua</a:t>
            </a:r>
          </a:p>
          <a:p>
            <a:r>
              <a:rPr lang="es-CL" dirty="0"/>
              <a:t>Se utiliza el infrarrojo cercano de onda corta (SWIR) que muestra una alta absorción de luz debido al agua.</a:t>
            </a:r>
          </a:p>
          <a:p>
            <a:r>
              <a:rPr lang="es-CL" dirty="0"/>
              <a:t>Objetivo: </a:t>
            </a:r>
            <a:r>
              <a:rPr lang="es-CL" b="0" i="0" dirty="0">
                <a:solidFill>
                  <a:srgbClr val="212A33"/>
                </a:solidFill>
                <a:effectLst/>
                <a:latin typeface="Open Sans" panose="020B0606030504020204" pitchFamily="34" charset="0"/>
              </a:rPr>
              <a:t>proporcionar información tanto sobre la distribución espacial del estrés hídrico en la vegetación como sobre su evolución temporal durante largos períodos de tiempo.</a:t>
            </a:r>
          </a:p>
          <a:p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Este índice es para monitoreo de agua líquida de vegetación.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CA45CD-DC2C-428A-A543-D869EB0B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229" y="93217"/>
            <a:ext cx="2466975" cy="866775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0" y="4051875"/>
            <a:ext cx="32252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/>
              <a:t>Identificar áreas con gran saturación de agua y masas de agua.</a:t>
            </a:r>
          </a:p>
          <a:p>
            <a:r>
              <a:rPr lang="es-CL" sz="1400" dirty="0"/>
              <a:t>Hidratación de la vegetación y humedad del suelo.</a:t>
            </a:r>
          </a:p>
          <a:p>
            <a:r>
              <a:rPr lang="es-CL" sz="1400" dirty="0"/>
              <a:t>Identificar áreas susceptibles a incendios y prevenirlos</a:t>
            </a:r>
            <a:endParaRPr lang="en-US" sz="1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B76867-A456-4C7A-81FD-38BF6EB51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2" t="24183"/>
          <a:stretch/>
        </p:blipFill>
        <p:spPr>
          <a:xfrm>
            <a:off x="9433693" y="6230547"/>
            <a:ext cx="2754038" cy="706954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DA798BAD-8D2F-44BB-90DB-BF22651448FA}"/>
              </a:ext>
            </a:extLst>
          </p:cNvPr>
          <p:cNvSpPr txBox="1"/>
          <p:nvPr/>
        </p:nvSpPr>
        <p:spPr>
          <a:xfrm>
            <a:off x="3373981" y="5508158"/>
            <a:ext cx="609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Maximiza la reflectancia del agua</a:t>
            </a:r>
          </a:p>
          <a:p>
            <a:r>
              <a:rPr lang="es-CL" dirty="0"/>
              <a:t>Minimiza la baja reflectancia del NIR en cuerpos de agua</a:t>
            </a:r>
          </a:p>
          <a:p>
            <a:r>
              <a:rPr lang="es-CL" dirty="0"/>
              <a:t>Optimiza la alta reflectancia del NIR por la vegetación y suelo.</a:t>
            </a:r>
          </a:p>
          <a:p>
            <a:r>
              <a:rPr lang="es-CL" dirty="0"/>
              <a:t>Identificar cambios en masas de agua.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004E12-2ED7-4929-8C29-996DA91ADCE0}"/>
              </a:ext>
            </a:extLst>
          </p:cNvPr>
          <p:cNvSpPr txBox="1"/>
          <p:nvPr/>
        </p:nvSpPr>
        <p:spPr>
          <a:xfrm>
            <a:off x="3373981" y="3476833"/>
            <a:ext cx="6099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 varía de -1 a +1</a:t>
            </a:r>
          </a:p>
          <a:p>
            <a:r>
              <a:rPr lang="es-CL" dirty="0"/>
              <a:t>Los valores altos del NDWI (en azul) corresponden a un alto contenido de agua en la planta y al recubrimiento de una gran parte de la planta. Los valores bajos del NDWI (en rojo) representan bajo contenido de vegetación y una cobertura escasa. Durante los períodos de estrés hídrico, el valor del NDWI disminuirá.</a:t>
            </a:r>
            <a:endParaRPr lang="en-U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E832F7C-8DEF-47C4-8E37-A53413133030}"/>
              </a:ext>
            </a:extLst>
          </p:cNvPr>
          <p:cNvSpPr txBox="1"/>
          <p:nvPr/>
        </p:nvSpPr>
        <p:spPr>
          <a:xfrm>
            <a:off x="2761451" y="219432"/>
            <a:ext cx="616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estrés hídrico de la vegetación</a:t>
            </a:r>
            <a:endParaRPr lang="en-US" dirty="0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B8B03B3E-506F-4539-AAF0-3DAE41582351}"/>
              </a:ext>
            </a:extLst>
          </p:cNvPr>
          <p:cNvSpPr/>
          <p:nvPr/>
        </p:nvSpPr>
        <p:spPr>
          <a:xfrm>
            <a:off x="9433693" y="5134757"/>
            <a:ext cx="2718303" cy="866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Identificar cambios en masas de agua.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5DBF7B8-42A8-4214-A327-0B1D20A9EAC4}"/>
              </a:ext>
            </a:extLst>
          </p:cNvPr>
          <p:cNvSpPr/>
          <p:nvPr/>
        </p:nvSpPr>
        <p:spPr>
          <a:xfrm rot="16200000">
            <a:off x="9980224" y="706750"/>
            <a:ext cx="1593175" cy="20515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Hidratación vegetación</a:t>
            </a:r>
            <a:endParaRPr lang="en-U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17DB8D-767E-40FE-92E2-3A2C294195CC}"/>
              </a:ext>
            </a:extLst>
          </p:cNvPr>
          <p:cNvSpPr txBox="1"/>
          <p:nvPr/>
        </p:nvSpPr>
        <p:spPr>
          <a:xfrm>
            <a:off x="10002997" y="4051875"/>
            <a:ext cx="1897026" cy="64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0.3 - Non-water</a:t>
            </a:r>
          </a:p>
          <a:p>
            <a:r>
              <a:rPr lang="en-US" dirty="0"/>
              <a:t>&gt;= 0.3 - Water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38B991-944F-4800-A669-EA8403166703}"/>
              </a:ext>
            </a:extLst>
          </p:cNvPr>
          <p:cNvSpPr txBox="1"/>
          <p:nvPr/>
        </p:nvSpPr>
        <p:spPr>
          <a:xfrm>
            <a:off x="9433048" y="2579247"/>
            <a:ext cx="2466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-1-0: no vegetación/ agua</a:t>
            </a:r>
          </a:p>
          <a:p>
            <a:r>
              <a:rPr lang="es-CL" sz="1400" dirty="0"/>
              <a:t>0-0.99: vegetación</a:t>
            </a:r>
          </a:p>
          <a:p>
            <a:r>
              <a:rPr lang="es-CL" sz="1400" dirty="0"/>
              <a:t>+1: agua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6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02279-175E-480E-A257-D1572DAF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D38DEC9-A33C-4B57-85D7-F9F73A870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27956"/>
              </p:ext>
            </p:extLst>
          </p:nvPr>
        </p:nvGraphicFramePr>
        <p:xfrm>
          <a:off x="838200" y="1825625"/>
          <a:ext cx="10515598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03">
                  <a:extLst>
                    <a:ext uri="{9D8B030D-6E8A-4147-A177-3AD203B41FA5}">
                      <a16:colId xmlns:a16="http://schemas.microsoft.com/office/drawing/2014/main" val="736968101"/>
                    </a:ext>
                  </a:extLst>
                </a:gridCol>
                <a:gridCol w="2261286">
                  <a:extLst>
                    <a:ext uri="{9D8B030D-6E8A-4147-A177-3AD203B41FA5}">
                      <a16:colId xmlns:a16="http://schemas.microsoft.com/office/drawing/2014/main" val="3931947861"/>
                    </a:ext>
                  </a:extLst>
                </a:gridCol>
                <a:gridCol w="5795319">
                  <a:extLst>
                    <a:ext uri="{9D8B030D-6E8A-4147-A177-3AD203B41FA5}">
                      <a16:colId xmlns:a16="http://schemas.microsoft.com/office/drawing/2014/main" val="3324385475"/>
                    </a:ext>
                  </a:extLst>
                </a:gridCol>
                <a:gridCol w="1554890">
                  <a:extLst>
                    <a:ext uri="{9D8B030D-6E8A-4147-A177-3AD203B41FA5}">
                      <a16:colId xmlns:a16="http://schemas.microsoft.com/office/drawing/2014/main" val="2062850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57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NDWI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Índice Diferencial Normalizado de Agua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Este índice es para monitoreo de agua líquida de vegetación.</a:t>
                      </a:r>
                    </a:p>
                    <a:p>
                      <a:r>
                        <a:rPr lang="es-CL" sz="1400" dirty="0"/>
                        <a:t>Hidratación de la vegetación y humedad del suelo.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dirty="0"/>
                        <a:t>NDWI2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dirty="0"/>
                        <a:t>Índice Diferencial Normalizado de Agua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dirty="0"/>
                        <a:t>Hidratación de la vegetación y humedad del suelo.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8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93165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9F4A29F7-783C-47B8-9F52-77387C1A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358" y="2224216"/>
            <a:ext cx="1492102" cy="5231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557819-4057-451F-BB54-2C6D0CBAF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2" t="24183"/>
          <a:stretch/>
        </p:blipFill>
        <p:spPr>
          <a:xfrm>
            <a:off x="9824301" y="2866768"/>
            <a:ext cx="1529497" cy="3926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3188D4-2C67-4B06-A4E4-CFFC6F9D9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02" t="24183"/>
          <a:stretch/>
        </p:blipFill>
        <p:spPr>
          <a:xfrm>
            <a:off x="9433693" y="6230547"/>
            <a:ext cx="2754038" cy="7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9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BAAE930-5227-447F-8226-C3017543ACEE}"/>
              </a:ext>
            </a:extLst>
          </p:cNvPr>
          <p:cNvSpPr txBox="1"/>
          <p:nvPr/>
        </p:nvSpPr>
        <p:spPr>
          <a:xfrm>
            <a:off x="3938954" y="890370"/>
            <a:ext cx="4969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MNDWI: </a:t>
            </a:r>
            <a:r>
              <a:rPr lang="es-CL" dirty="0" err="1"/>
              <a:t>Indice</a:t>
            </a:r>
            <a:r>
              <a:rPr lang="es-CL" dirty="0"/>
              <a:t> Diferencial Normalizado de Agua Modificado.</a:t>
            </a:r>
          </a:p>
          <a:p>
            <a:r>
              <a:rPr lang="es-CL" dirty="0"/>
              <a:t>Discrimina agua de no agua.</a:t>
            </a:r>
          </a:p>
          <a:p>
            <a:r>
              <a:rPr lang="es-CL" dirty="0"/>
              <a:t>Usa infrarrojo medio</a:t>
            </a:r>
          </a:p>
          <a:p>
            <a:r>
              <a:rPr lang="es-CL" dirty="0"/>
              <a:t>El agua tiene valores positivos mayores que NDWI (monitoreo zonas anegadas) por </a:t>
            </a:r>
            <a:r>
              <a:rPr lang="es-CL" dirty="0" err="1"/>
              <a:t>abosrbe</a:t>
            </a:r>
            <a:r>
              <a:rPr lang="es-CL" dirty="0"/>
              <a:t> más luz MIR que NIR.</a:t>
            </a:r>
          </a:p>
          <a:p>
            <a:r>
              <a:rPr lang="es-CL" dirty="0"/>
              <a:t>El suelo tiene valores negativos.</a:t>
            </a:r>
          </a:p>
          <a:p>
            <a:r>
              <a:rPr lang="es-CL" dirty="0"/>
              <a:t>La vegetación y suelo tiene valores negativos.</a:t>
            </a:r>
          </a:p>
          <a:p>
            <a:r>
              <a:rPr lang="es-CL" dirty="0"/>
              <a:t>Este índice es más preciso para identificación de características de aguas abiertas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4490302"/>
            <a:ext cx="60997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a un alto contenido de agua en la planta y al recubrimiento de una gran parte de la planta. Los valores bajos del NDWI (en rojo) representan bajo contenido de vegetación y una cobertura escasa. Durante los períodos de estrés hídrico, el valor del NDWI disminuirá.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8B7CF1-82D1-40B9-B741-5A12E0DCE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5" t="622"/>
          <a:stretch/>
        </p:blipFill>
        <p:spPr>
          <a:xfrm>
            <a:off x="8908724" y="801564"/>
            <a:ext cx="3311514" cy="7446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55A7BA-333C-4ABD-B38C-EDA38EB1B7D3}"/>
              </a:ext>
            </a:extLst>
          </p:cNvPr>
          <p:cNvSpPr txBox="1"/>
          <p:nvPr/>
        </p:nvSpPr>
        <p:spPr>
          <a:xfrm>
            <a:off x="331423" y="4730003"/>
            <a:ext cx="3548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Identificar charcas y aguas estancadas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0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6785D-C8DB-4AF3-A153-954F539B7A1E}"/>
              </a:ext>
            </a:extLst>
          </p:cNvPr>
          <p:cNvSpPr/>
          <p:nvPr/>
        </p:nvSpPr>
        <p:spPr>
          <a:xfrm>
            <a:off x="374851" y="540637"/>
            <a:ext cx="1753584" cy="401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419" sz="1200" b="1" dirty="0"/>
              <a:t>Grupo de índices</a:t>
            </a:r>
            <a:endParaRPr lang="es-H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1DD4-6C94-4758-8D0D-9D3F0CD907A8}"/>
              </a:ext>
            </a:extLst>
          </p:cNvPr>
          <p:cNvSpPr txBox="1"/>
          <p:nvPr/>
        </p:nvSpPr>
        <p:spPr>
          <a:xfrm>
            <a:off x="355500" y="1173890"/>
            <a:ext cx="1792287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419" sz="1400" dirty="0"/>
              <a:t>Índices de Humedad</a:t>
            </a:r>
            <a:endParaRPr lang="es-HN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91B65-1919-405A-BE37-0C590E18715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251644" y="976183"/>
            <a:ext cx="0" cy="197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6A4D69B-7157-4B7C-A558-D51B981A91AE}"/>
              </a:ext>
            </a:extLst>
          </p:cNvPr>
          <p:cNvCxnSpPr>
            <a:cxnSpLocks/>
          </p:cNvCxnSpPr>
          <p:nvPr/>
        </p:nvCxnSpPr>
        <p:spPr>
          <a:xfrm>
            <a:off x="355500" y="1481666"/>
            <a:ext cx="0" cy="226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FCDECA-C04B-4C1A-B418-915EF11ECC93}"/>
              </a:ext>
            </a:extLst>
          </p:cNvPr>
          <p:cNvSpPr txBox="1"/>
          <p:nvPr/>
        </p:nvSpPr>
        <p:spPr>
          <a:xfrm>
            <a:off x="577401" y="1804084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C45C577-9CBE-4143-9587-02057055E0FE}"/>
              </a:ext>
            </a:extLst>
          </p:cNvPr>
          <p:cNvSpPr txBox="1"/>
          <p:nvPr/>
        </p:nvSpPr>
        <p:spPr>
          <a:xfrm>
            <a:off x="577401" y="216660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NDWI2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1121C0-F22E-4A37-B1AF-9CADFD72C1F3}"/>
              </a:ext>
            </a:extLst>
          </p:cNvPr>
          <p:cNvSpPr txBox="1"/>
          <p:nvPr/>
        </p:nvSpPr>
        <p:spPr>
          <a:xfrm>
            <a:off x="577401" y="2529127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MNDWI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E8B9E7-59F2-4168-B1F1-D34AD46A617F}"/>
              </a:ext>
            </a:extLst>
          </p:cNvPr>
          <p:cNvSpPr txBox="1"/>
          <p:nvPr/>
        </p:nvSpPr>
        <p:spPr>
          <a:xfrm>
            <a:off x="577401" y="2891647"/>
            <a:ext cx="748382" cy="27699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NDPI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9BF13C-6787-4BB3-B311-EA3ECC91FAE8}"/>
              </a:ext>
            </a:extLst>
          </p:cNvPr>
          <p:cNvSpPr txBox="1"/>
          <p:nvPr/>
        </p:nvSpPr>
        <p:spPr>
          <a:xfrm>
            <a:off x="577401" y="3252998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63D3F8-E646-4C5B-A659-9507F3BE18CC}"/>
              </a:ext>
            </a:extLst>
          </p:cNvPr>
          <p:cNvSpPr txBox="1"/>
          <p:nvPr/>
        </p:nvSpPr>
        <p:spPr>
          <a:xfrm>
            <a:off x="577401" y="3612285"/>
            <a:ext cx="748382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HN" sz="1200" dirty="0"/>
              <a:t>NDTI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C7AF6E-D836-4CD7-8EEF-B3F4D0898FA7}"/>
              </a:ext>
            </a:extLst>
          </p:cNvPr>
          <p:cNvCxnSpPr>
            <a:cxnSpLocks/>
          </p:cNvCxnSpPr>
          <p:nvPr/>
        </p:nvCxnSpPr>
        <p:spPr>
          <a:xfrm flipH="1" flipV="1">
            <a:off x="331427" y="1944856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064451-9279-4021-872E-FB0C83EBA992}"/>
              </a:ext>
            </a:extLst>
          </p:cNvPr>
          <p:cNvCxnSpPr>
            <a:cxnSpLocks/>
          </p:cNvCxnSpPr>
          <p:nvPr/>
        </p:nvCxnSpPr>
        <p:spPr>
          <a:xfrm flipH="1" flipV="1">
            <a:off x="331426" y="230349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B350C15-108D-4456-B4B9-EDF9A355A328}"/>
              </a:ext>
            </a:extLst>
          </p:cNvPr>
          <p:cNvCxnSpPr>
            <a:cxnSpLocks/>
          </p:cNvCxnSpPr>
          <p:nvPr/>
        </p:nvCxnSpPr>
        <p:spPr>
          <a:xfrm flipH="1" flipV="1">
            <a:off x="331425" y="2669899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50180C0-8AA2-4987-A111-36630305C04E}"/>
              </a:ext>
            </a:extLst>
          </p:cNvPr>
          <p:cNvCxnSpPr>
            <a:cxnSpLocks/>
          </p:cNvCxnSpPr>
          <p:nvPr/>
        </p:nvCxnSpPr>
        <p:spPr>
          <a:xfrm flipH="1" flipV="1">
            <a:off x="331424" y="3045203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A76FC1-16B7-4C99-BF2F-23A1A88823A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393770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2365663-F05D-4CC0-A0E9-058285C05BF8}"/>
              </a:ext>
            </a:extLst>
          </p:cNvPr>
          <p:cNvCxnSpPr>
            <a:cxnSpLocks/>
          </p:cNvCxnSpPr>
          <p:nvPr/>
        </p:nvCxnSpPr>
        <p:spPr>
          <a:xfrm flipH="1" flipV="1">
            <a:off x="331423" y="3753057"/>
            <a:ext cx="1477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BAAE930-5227-447F-8226-C3017543ACEE}"/>
              </a:ext>
            </a:extLst>
          </p:cNvPr>
          <p:cNvSpPr txBox="1"/>
          <p:nvPr/>
        </p:nvSpPr>
        <p:spPr>
          <a:xfrm>
            <a:off x="3938954" y="890370"/>
            <a:ext cx="4969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Normalized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Difference</a:t>
            </a:r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Phenology</a:t>
            </a:r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Index</a:t>
            </a:r>
            <a:endParaRPr lang="es-CL" dirty="0">
              <a:solidFill>
                <a:srgbClr val="212A33"/>
              </a:solidFill>
              <a:latin typeface="Open Sans" panose="020B0606030504020204" pitchFamily="34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BA7388E-9DA3-4AAF-AF0B-A64BC30618BF}"/>
              </a:ext>
            </a:extLst>
          </p:cNvPr>
          <p:cNvSpPr txBox="1"/>
          <p:nvPr/>
        </p:nvSpPr>
        <p:spPr>
          <a:xfrm>
            <a:off x="3938954" y="1628643"/>
            <a:ext cx="49697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Monitoreo de vegetación verde en regiones cubiertas por nieve.</a:t>
            </a:r>
          </a:p>
          <a:p>
            <a:r>
              <a:rPr lang="es-CL" dirty="0"/>
              <a:t>Monitoreo brotación primavera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252632-67BC-4E15-9CDE-644A427A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977" y="1714924"/>
            <a:ext cx="1895475" cy="866775"/>
          </a:xfrm>
          <a:prstGeom prst="rect">
            <a:avLst/>
          </a:prstGeom>
        </p:spPr>
      </p:pic>
      <p:sp>
        <p:nvSpPr>
          <p:cNvPr id="81" name="CuadroTexto 80">
            <a:extLst>
              <a:ext uri="{FF2B5EF4-FFF2-40B4-BE49-F238E27FC236}">
                <a16:creationId xmlns:a16="http://schemas.microsoft.com/office/drawing/2014/main" id="{4A2928A1-D986-4164-ADAA-792005BF80D0}"/>
              </a:ext>
            </a:extLst>
          </p:cNvPr>
          <p:cNvSpPr txBox="1"/>
          <p:nvPr/>
        </p:nvSpPr>
        <p:spPr>
          <a:xfrm>
            <a:off x="3730264" y="2706981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α equals 0 and 1, NDPI converges to NDII and NDVI, respectively.</a:t>
            </a:r>
          </a:p>
          <a:p>
            <a:r>
              <a:rPr lang="en-US" dirty="0"/>
              <a:t>0.5-1: </a:t>
            </a:r>
            <a:r>
              <a:rPr lang="en-US" dirty="0" err="1"/>
              <a:t>vegetaciòn</a:t>
            </a:r>
            <a:endParaRPr lang="en-US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A2849D7-04C8-4645-805E-9B3DBC9EFEC1}"/>
              </a:ext>
            </a:extLst>
          </p:cNvPr>
          <p:cNvSpPr txBox="1"/>
          <p:nvPr/>
        </p:nvSpPr>
        <p:spPr>
          <a:xfrm>
            <a:off x="3048000" y="392267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Normalized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Difference</a:t>
            </a:r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Pond</a:t>
            </a:r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Index</a:t>
            </a:r>
            <a:endParaRPr lang="es-CL" dirty="0">
              <a:solidFill>
                <a:srgbClr val="212A33"/>
              </a:solidFill>
              <a:latin typeface="Open Sans" panose="020B0606030504020204" pitchFamily="34" charset="0"/>
            </a:endParaRPr>
          </a:p>
          <a:p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Monitoreo de </a:t>
            </a:r>
            <a:r>
              <a:rPr lang="es-CL" dirty="0" err="1">
                <a:solidFill>
                  <a:srgbClr val="212A33"/>
                </a:solidFill>
                <a:latin typeface="Open Sans" panose="020B0606030504020204" pitchFamily="34" charset="0"/>
              </a:rPr>
              <a:t>vegeteaciòn</a:t>
            </a:r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 terrestre y acuática.</a:t>
            </a:r>
          </a:p>
          <a:p>
            <a:r>
              <a:rPr lang="es-CL" dirty="0">
                <a:solidFill>
                  <a:srgbClr val="212A33"/>
                </a:solidFill>
                <a:latin typeface="Open Sans" panose="020B0606030504020204" pitchFamily="34" charset="0"/>
              </a:rPr>
              <a:t>Mejor diferenciación entre la vegetación acuática y de pantano y humedales de la vegetación normal.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788B9A4-9C21-4219-846B-21347303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3" y="5229357"/>
            <a:ext cx="3855177" cy="12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4403</TotalTime>
  <Words>1131</Words>
  <Application>Microsoft Office PowerPoint</Application>
  <PresentationFormat>Panorámica</PresentationFormat>
  <Paragraphs>242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Indices de residuos</vt:lpstr>
      <vt:lpstr>Indices de residuos</vt:lpstr>
      <vt:lpstr>Indices de residuos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OrellanaDiaz, Omar (FAOHN)</dc:creator>
  <cp:lastModifiedBy>Claudia Garrido</cp:lastModifiedBy>
  <cp:revision>44</cp:revision>
  <dcterms:created xsi:type="dcterms:W3CDTF">2020-10-07T13:58:33Z</dcterms:created>
  <dcterms:modified xsi:type="dcterms:W3CDTF">2020-10-30T15:04:22Z</dcterms:modified>
</cp:coreProperties>
</file>