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6" r:id="rId6"/>
    <p:sldId id="262" r:id="rId7"/>
    <p:sldId id="271" r:id="rId8"/>
    <p:sldId id="273" r:id="rId9"/>
    <p:sldId id="292" r:id="rId10"/>
    <p:sldId id="270" r:id="rId11"/>
    <p:sldId id="293" r:id="rId12"/>
    <p:sldId id="275" r:id="rId13"/>
    <p:sldId id="277" r:id="rId14"/>
    <p:sldId id="276" r:id="rId15"/>
    <p:sldId id="279" r:id="rId16"/>
    <p:sldId id="280" r:id="rId17"/>
    <p:sldId id="281" r:id="rId18"/>
    <p:sldId id="282" r:id="rId19"/>
    <p:sldId id="288" r:id="rId20"/>
    <p:sldId id="284" r:id="rId21"/>
    <p:sldId id="289" r:id="rId22"/>
    <p:sldId id="290" r:id="rId23"/>
    <p:sldId id="291" r:id="rId24"/>
    <p:sldId id="285" r:id="rId25"/>
    <p:sldId id="294" r:id="rId26"/>
    <p:sldId id="295" r:id="rId2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009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131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0DA822-DA3A-4831-9C55-60EE760C95F6}" type="doc">
      <dgm:prSet loTypeId="urn:microsoft.com/office/officeart/2005/8/layout/hierarchy2" loCatId="hierarchy" qsTypeId="urn:microsoft.com/office/officeart/2005/8/quickstyle/simple1" qsCatId="simple" csTypeId="urn:microsoft.com/office/officeart/2005/8/colors/accent1_5" csCatId="accent1" phldr="1"/>
      <dgm:spPr/>
      <dgm:t>
        <a:bodyPr/>
        <a:lstStyle/>
        <a:p>
          <a:endParaRPr lang="es-CL"/>
        </a:p>
      </dgm:t>
    </dgm:pt>
    <dgm:pt modelId="{51BB9237-35F5-4C70-889E-8D501B2FE254}">
      <dgm:prSet phldrT="[Texto]" custT="1"/>
      <dgm:spPr/>
      <dgm:t>
        <a:bodyPr/>
        <a:lstStyle/>
        <a:p>
          <a:r>
            <a:rPr lang="es-CL" sz="1600" dirty="0"/>
            <a:t>Monitoreo Suelo Planta Agua</a:t>
          </a:r>
        </a:p>
      </dgm:t>
    </dgm:pt>
    <dgm:pt modelId="{979AA8ED-F14C-4AB3-ADCC-572B87B56E2E}" type="parTrans" cxnId="{EF21C7CD-0C4A-464C-A843-EB94EC66BF9D}">
      <dgm:prSet/>
      <dgm:spPr/>
      <dgm:t>
        <a:bodyPr/>
        <a:lstStyle/>
        <a:p>
          <a:endParaRPr lang="es-CL" sz="1600"/>
        </a:p>
      </dgm:t>
    </dgm:pt>
    <dgm:pt modelId="{1E373A87-3124-4B8C-A1C5-4A4CAAC93CF3}" type="sibTrans" cxnId="{EF21C7CD-0C4A-464C-A843-EB94EC66BF9D}">
      <dgm:prSet/>
      <dgm:spPr/>
      <dgm:t>
        <a:bodyPr/>
        <a:lstStyle/>
        <a:p>
          <a:endParaRPr lang="es-CL" sz="1600"/>
        </a:p>
      </dgm:t>
    </dgm:pt>
    <dgm:pt modelId="{0A902DA4-C8EF-4BE0-830A-61C8F44E6401}">
      <dgm:prSet phldrT="[Texto]" custT="1"/>
      <dgm:spPr/>
      <dgm:t>
        <a:bodyPr/>
        <a:lstStyle/>
        <a:p>
          <a:r>
            <a:rPr lang="es-CL" sz="1600" dirty="0" err="1"/>
            <a:t>Indices</a:t>
          </a:r>
          <a:r>
            <a:rPr lang="es-CL" sz="1600" dirty="0"/>
            <a:t> de Vegetación</a:t>
          </a:r>
        </a:p>
      </dgm:t>
    </dgm:pt>
    <dgm:pt modelId="{FBAF2FD9-7229-43C5-8B71-BE5BFD63CC11}" type="parTrans" cxnId="{5F5412E9-1064-46CB-87D6-1150B79F8842}">
      <dgm:prSet custT="1"/>
      <dgm:spPr/>
      <dgm:t>
        <a:bodyPr/>
        <a:lstStyle/>
        <a:p>
          <a:endParaRPr lang="es-CL" sz="1600"/>
        </a:p>
      </dgm:t>
    </dgm:pt>
    <dgm:pt modelId="{85543B6F-C496-4C15-9963-DFACC6D0CA00}" type="sibTrans" cxnId="{5F5412E9-1064-46CB-87D6-1150B79F8842}">
      <dgm:prSet/>
      <dgm:spPr/>
      <dgm:t>
        <a:bodyPr/>
        <a:lstStyle/>
        <a:p>
          <a:endParaRPr lang="es-CL" sz="1600"/>
        </a:p>
      </dgm:t>
    </dgm:pt>
    <dgm:pt modelId="{8B20E4FA-CE8A-4A1D-82F3-741BA1CBB80B}">
      <dgm:prSet phldrT="[Texto]" custT="1"/>
      <dgm:spPr/>
      <dgm:t>
        <a:bodyPr/>
        <a:lstStyle/>
        <a:p>
          <a:r>
            <a:rPr lang="es-CL" sz="1600" dirty="0"/>
            <a:t>Monitoreo Planta</a:t>
          </a:r>
        </a:p>
      </dgm:t>
    </dgm:pt>
    <dgm:pt modelId="{B7C497EC-6332-49B3-AE65-728942BC610E}" type="parTrans" cxnId="{15838360-17C3-45C3-BA2F-173E5711FE9F}">
      <dgm:prSet custT="1"/>
      <dgm:spPr/>
      <dgm:t>
        <a:bodyPr/>
        <a:lstStyle/>
        <a:p>
          <a:endParaRPr lang="es-CL" sz="1600"/>
        </a:p>
      </dgm:t>
    </dgm:pt>
    <dgm:pt modelId="{323D3268-A268-4033-ACA6-FFEC4A64C4EE}" type="sibTrans" cxnId="{15838360-17C3-45C3-BA2F-173E5711FE9F}">
      <dgm:prSet/>
      <dgm:spPr/>
      <dgm:t>
        <a:bodyPr/>
        <a:lstStyle/>
        <a:p>
          <a:endParaRPr lang="es-CL" sz="1600"/>
        </a:p>
      </dgm:t>
    </dgm:pt>
    <dgm:pt modelId="{6D19630F-0619-4906-913C-7D96B28554E7}">
      <dgm:prSet phldrT="[Texto]" custT="1"/>
      <dgm:spPr/>
      <dgm:t>
        <a:bodyPr/>
        <a:lstStyle/>
        <a:p>
          <a:r>
            <a:rPr lang="es-CL" sz="1600" dirty="0"/>
            <a:t>Monitoreo  Suelo-Planta</a:t>
          </a:r>
        </a:p>
      </dgm:t>
    </dgm:pt>
    <dgm:pt modelId="{A74F233E-ABA4-42CA-882A-A71595919FCF}" type="parTrans" cxnId="{5E9B44E4-CDB0-4A77-B8D3-819D3A5BDE41}">
      <dgm:prSet custT="1"/>
      <dgm:spPr/>
      <dgm:t>
        <a:bodyPr/>
        <a:lstStyle/>
        <a:p>
          <a:endParaRPr lang="es-CL" sz="1600"/>
        </a:p>
      </dgm:t>
    </dgm:pt>
    <dgm:pt modelId="{C3C14453-F26E-4156-9C17-553999B7B710}" type="sibTrans" cxnId="{5E9B44E4-CDB0-4A77-B8D3-819D3A5BDE41}">
      <dgm:prSet/>
      <dgm:spPr/>
      <dgm:t>
        <a:bodyPr/>
        <a:lstStyle/>
        <a:p>
          <a:endParaRPr lang="es-CL" sz="1600"/>
        </a:p>
      </dgm:t>
    </dgm:pt>
    <dgm:pt modelId="{74798567-21CD-42F3-8D0C-93E8EDA02647}">
      <dgm:prSet phldrT="[Texto]" custT="1"/>
      <dgm:spPr/>
      <dgm:t>
        <a:bodyPr/>
        <a:lstStyle/>
        <a:p>
          <a:r>
            <a:rPr lang="es-CL" sz="1600" dirty="0" err="1"/>
            <a:t>Indices</a:t>
          </a:r>
          <a:r>
            <a:rPr lang="es-CL" sz="1600" dirty="0"/>
            <a:t> de Humedad</a:t>
          </a:r>
        </a:p>
      </dgm:t>
    </dgm:pt>
    <dgm:pt modelId="{D221715D-0679-4581-8A7C-BC2825CF7329}" type="parTrans" cxnId="{3E28974F-000D-4496-B4BE-D5A886D44542}">
      <dgm:prSet custT="1"/>
      <dgm:spPr/>
      <dgm:t>
        <a:bodyPr/>
        <a:lstStyle/>
        <a:p>
          <a:endParaRPr lang="es-CL" sz="1600"/>
        </a:p>
      </dgm:t>
    </dgm:pt>
    <dgm:pt modelId="{1EE84FB9-B83A-4E73-AE93-8C69D49D30C1}" type="sibTrans" cxnId="{3E28974F-000D-4496-B4BE-D5A886D44542}">
      <dgm:prSet/>
      <dgm:spPr/>
      <dgm:t>
        <a:bodyPr/>
        <a:lstStyle/>
        <a:p>
          <a:endParaRPr lang="es-CL" sz="1600"/>
        </a:p>
      </dgm:t>
    </dgm:pt>
    <dgm:pt modelId="{F70DEBE8-E27F-4CD7-A612-9728C9446A8B}">
      <dgm:prSet custT="1"/>
      <dgm:spPr/>
      <dgm:t>
        <a:bodyPr/>
        <a:lstStyle/>
        <a:p>
          <a:r>
            <a:rPr lang="es-CL" sz="1600" dirty="0"/>
            <a:t>NDMI/NDWI</a:t>
          </a:r>
        </a:p>
      </dgm:t>
    </dgm:pt>
    <dgm:pt modelId="{81D5DFD0-44DE-4873-999A-8BBF753FE5AB}" type="parTrans" cxnId="{57637E43-46D3-441A-9387-9EBF4DCE073A}">
      <dgm:prSet custT="1"/>
      <dgm:spPr/>
      <dgm:t>
        <a:bodyPr/>
        <a:lstStyle/>
        <a:p>
          <a:endParaRPr lang="es-CL" sz="1600"/>
        </a:p>
      </dgm:t>
    </dgm:pt>
    <dgm:pt modelId="{629E34D5-53C1-4F5D-818F-2B810756A796}" type="sibTrans" cxnId="{57637E43-46D3-441A-9387-9EBF4DCE073A}">
      <dgm:prSet/>
      <dgm:spPr/>
      <dgm:t>
        <a:bodyPr/>
        <a:lstStyle/>
        <a:p>
          <a:endParaRPr lang="es-CL" sz="1600"/>
        </a:p>
      </dgm:t>
    </dgm:pt>
    <dgm:pt modelId="{B30EF2AB-E6E4-4CCF-A139-D1CEE8B07EDF}">
      <dgm:prSet custT="1"/>
      <dgm:spPr/>
      <dgm:t>
        <a:bodyPr/>
        <a:lstStyle/>
        <a:p>
          <a:r>
            <a:rPr lang="es-CL" sz="1600" dirty="0"/>
            <a:t>NDVI-ARVI-EVI</a:t>
          </a:r>
        </a:p>
      </dgm:t>
    </dgm:pt>
    <dgm:pt modelId="{0E317E3F-6F51-4C8F-8F25-8415628100C2}" type="parTrans" cxnId="{51601C03-AEB8-4CE4-A4B0-5A777C4FBD7F}">
      <dgm:prSet custT="1"/>
      <dgm:spPr/>
      <dgm:t>
        <a:bodyPr/>
        <a:lstStyle/>
        <a:p>
          <a:endParaRPr lang="es-CL" sz="1600"/>
        </a:p>
      </dgm:t>
    </dgm:pt>
    <dgm:pt modelId="{EBBE1CE5-6AFC-486A-B384-DF3F6B24BA33}" type="sibTrans" cxnId="{51601C03-AEB8-4CE4-A4B0-5A777C4FBD7F}">
      <dgm:prSet/>
      <dgm:spPr/>
      <dgm:t>
        <a:bodyPr/>
        <a:lstStyle/>
        <a:p>
          <a:endParaRPr lang="es-CL" sz="1600"/>
        </a:p>
      </dgm:t>
    </dgm:pt>
    <dgm:pt modelId="{928F8E4D-B940-4692-A869-AF0D83B206D9}">
      <dgm:prSet custT="1"/>
      <dgm:spPr/>
      <dgm:t>
        <a:bodyPr/>
        <a:lstStyle/>
        <a:p>
          <a:r>
            <a:rPr lang="es-CL" sz="1600" dirty="0"/>
            <a:t>Monitoreo Clorofila (Nitrógeno)</a:t>
          </a:r>
        </a:p>
      </dgm:t>
    </dgm:pt>
    <dgm:pt modelId="{D0C39F66-BC5E-4592-A613-857633670754}" type="parTrans" cxnId="{6B053DDB-6F0F-485D-95E4-4D93876DF961}">
      <dgm:prSet custT="1"/>
      <dgm:spPr/>
      <dgm:t>
        <a:bodyPr/>
        <a:lstStyle/>
        <a:p>
          <a:endParaRPr lang="es-CL" sz="1600"/>
        </a:p>
      </dgm:t>
    </dgm:pt>
    <dgm:pt modelId="{7A6BE9E9-B923-4865-8D5C-F5BE6AA4EFB0}" type="sibTrans" cxnId="{6B053DDB-6F0F-485D-95E4-4D93876DF961}">
      <dgm:prSet/>
      <dgm:spPr/>
      <dgm:t>
        <a:bodyPr/>
        <a:lstStyle/>
        <a:p>
          <a:endParaRPr lang="es-CL" sz="1600"/>
        </a:p>
      </dgm:t>
    </dgm:pt>
    <dgm:pt modelId="{A5EACDFE-8368-4CF8-A50D-0734A99399A9}">
      <dgm:prSet custT="1"/>
      <dgm:spPr/>
      <dgm:t>
        <a:bodyPr/>
        <a:lstStyle/>
        <a:p>
          <a:r>
            <a:rPr lang="es-CL" sz="1600" dirty="0"/>
            <a:t>GNDVI-NDRE-GCI-CVI</a:t>
          </a:r>
        </a:p>
      </dgm:t>
    </dgm:pt>
    <dgm:pt modelId="{6520EA40-1377-4AB4-9455-259884FA7B8A}" type="parTrans" cxnId="{07634D20-AD02-4A8C-8B76-C8D6AD9CBB76}">
      <dgm:prSet custT="1"/>
      <dgm:spPr/>
      <dgm:t>
        <a:bodyPr/>
        <a:lstStyle/>
        <a:p>
          <a:endParaRPr lang="es-CL" sz="1600"/>
        </a:p>
      </dgm:t>
    </dgm:pt>
    <dgm:pt modelId="{95CFF5AF-F9B0-43CD-87ED-8FF9915E2890}" type="sibTrans" cxnId="{07634D20-AD02-4A8C-8B76-C8D6AD9CBB76}">
      <dgm:prSet/>
      <dgm:spPr/>
      <dgm:t>
        <a:bodyPr/>
        <a:lstStyle/>
        <a:p>
          <a:endParaRPr lang="es-CL" sz="1600"/>
        </a:p>
      </dgm:t>
    </dgm:pt>
    <dgm:pt modelId="{B16ADE23-8F7D-46DD-B418-E56D382678BD}">
      <dgm:prSet custT="1"/>
      <dgm:spPr/>
      <dgm:t>
        <a:bodyPr/>
        <a:lstStyle/>
        <a:p>
          <a:r>
            <a:rPr lang="es-CL" sz="1600" dirty="0"/>
            <a:t>TDVI</a:t>
          </a:r>
        </a:p>
      </dgm:t>
    </dgm:pt>
    <dgm:pt modelId="{D04C3AFF-AE1D-40D1-B402-BBECE9611C52}" type="parTrans" cxnId="{2E64967B-9FF4-4836-B0F9-F960000F8694}">
      <dgm:prSet custT="1"/>
      <dgm:spPr/>
      <dgm:t>
        <a:bodyPr/>
        <a:lstStyle/>
        <a:p>
          <a:endParaRPr lang="es-CL" sz="1600"/>
        </a:p>
      </dgm:t>
    </dgm:pt>
    <dgm:pt modelId="{3DFE851C-3EC0-4366-9B16-D84D9EED64BE}" type="sibTrans" cxnId="{2E64967B-9FF4-4836-B0F9-F960000F8694}">
      <dgm:prSet/>
      <dgm:spPr/>
      <dgm:t>
        <a:bodyPr/>
        <a:lstStyle/>
        <a:p>
          <a:endParaRPr lang="es-CL" sz="1600"/>
        </a:p>
      </dgm:t>
    </dgm:pt>
    <dgm:pt modelId="{5B3B9327-5DA5-43B6-A75A-542143A5B6D3}">
      <dgm:prSet custT="1"/>
      <dgm:spPr/>
      <dgm:t>
        <a:bodyPr/>
        <a:lstStyle/>
        <a:p>
          <a:r>
            <a:rPr lang="es-CL" sz="1600" dirty="0"/>
            <a:t>SAVI-MSAVI2</a:t>
          </a:r>
        </a:p>
      </dgm:t>
    </dgm:pt>
    <dgm:pt modelId="{1FA17ABC-FACE-4B34-A96E-EE242E9A8239}" type="sibTrans" cxnId="{D2477951-7F38-4C9F-A723-E0B4B071258C}">
      <dgm:prSet/>
      <dgm:spPr/>
      <dgm:t>
        <a:bodyPr/>
        <a:lstStyle/>
        <a:p>
          <a:endParaRPr lang="es-CL" sz="1600"/>
        </a:p>
      </dgm:t>
    </dgm:pt>
    <dgm:pt modelId="{62735D84-BE8D-4630-9A63-E9CA63D09EC9}" type="parTrans" cxnId="{D2477951-7F38-4C9F-A723-E0B4B071258C}">
      <dgm:prSet custT="1"/>
      <dgm:spPr/>
      <dgm:t>
        <a:bodyPr/>
        <a:lstStyle/>
        <a:p>
          <a:endParaRPr lang="es-CL" sz="1600"/>
        </a:p>
      </dgm:t>
    </dgm:pt>
    <dgm:pt modelId="{C2FE3DAB-2D81-4315-B570-F109BB490A0A}">
      <dgm:prSet custT="1"/>
      <dgm:spPr/>
      <dgm:t>
        <a:bodyPr/>
        <a:lstStyle/>
        <a:p>
          <a:r>
            <a:rPr lang="es-CL" sz="1600" dirty="0" err="1"/>
            <a:t>Indices</a:t>
          </a:r>
          <a:r>
            <a:rPr lang="es-CL" sz="1600" dirty="0"/>
            <a:t> de Suelo</a:t>
          </a:r>
        </a:p>
      </dgm:t>
    </dgm:pt>
    <dgm:pt modelId="{65636F1E-5DAB-452B-9CED-5DC8B61D8A86}" type="parTrans" cxnId="{C45F124B-5B3B-462B-94EB-7CDD1F785213}">
      <dgm:prSet custT="1"/>
      <dgm:spPr/>
      <dgm:t>
        <a:bodyPr/>
        <a:lstStyle/>
        <a:p>
          <a:endParaRPr lang="es-CL" sz="1600"/>
        </a:p>
      </dgm:t>
    </dgm:pt>
    <dgm:pt modelId="{A4275295-553D-4E81-826B-71F3E2F63D78}" type="sibTrans" cxnId="{C45F124B-5B3B-462B-94EB-7CDD1F785213}">
      <dgm:prSet/>
      <dgm:spPr/>
      <dgm:t>
        <a:bodyPr/>
        <a:lstStyle/>
        <a:p>
          <a:endParaRPr lang="es-CL" sz="1600"/>
        </a:p>
      </dgm:t>
    </dgm:pt>
    <dgm:pt modelId="{E9BA5641-EA98-4F3B-913B-05A1607AA5B1}">
      <dgm:prSet custT="1"/>
      <dgm:spPr/>
      <dgm:t>
        <a:bodyPr/>
        <a:lstStyle/>
        <a:p>
          <a:r>
            <a:rPr lang="es-CL" sz="1600" dirty="0"/>
            <a:t>Monitoreo Agua-Planta</a:t>
          </a:r>
        </a:p>
      </dgm:t>
    </dgm:pt>
    <dgm:pt modelId="{B701113E-5943-4876-A3A3-3F7BF32D5DCF}" type="sibTrans" cxnId="{1A262447-D06F-492D-A633-6B09838FD3CB}">
      <dgm:prSet/>
      <dgm:spPr/>
      <dgm:t>
        <a:bodyPr/>
        <a:lstStyle/>
        <a:p>
          <a:endParaRPr lang="es-CL" sz="1600"/>
        </a:p>
      </dgm:t>
    </dgm:pt>
    <dgm:pt modelId="{92E5AB5B-0E54-4489-B648-9A9A7E1DE4A2}" type="parTrans" cxnId="{1A262447-D06F-492D-A633-6B09838FD3CB}">
      <dgm:prSet custT="1"/>
      <dgm:spPr/>
      <dgm:t>
        <a:bodyPr/>
        <a:lstStyle/>
        <a:p>
          <a:endParaRPr lang="es-CL" sz="1600"/>
        </a:p>
      </dgm:t>
    </dgm:pt>
    <dgm:pt modelId="{5F436D1E-D542-4613-8D6D-5542F484A183}">
      <dgm:prSet custT="1"/>
      <dgm:spPr/>
      <dgm:t>
        <a:bodyPr/>
        <a:lstStyle/>
        <a:p>
          <a:r>
            <a:rPr lang="es-CL" sz="1600" dirty="0"/>
            <a:t>Monitoreo Agua-Suelo (Sequía)</a:t>
          </a:r>
        </a:p>
      </dgm:t>
    </dgm:pt>
    <dgm:pt modelId="{93F230C4-C37F-419F-97DE-99CD0F698D1A}" type="sibTrans" cxnId="{C81C1CDA-F17E-4E33-A8B5-EFAED873FCC9}">
      <dgm:prSet/>
      <dgm:spPr/>
      <dgm:t>
        <a:bodyPr/>
        <a:lstStyle/>
        <a:p>
          <a:endParaRPr lang="es-CL" sz="1600"/>
        </a:p>
      </dgm:t>
    </dgm:pt>
    <dgm:pt modelId="{2DC8C304-7B16-4CA7-91DE-19782F89FFFA}" type="parTrans" cxnId="{C81C1CDA-F17E-4E33-A8B5-EFAED873FCC9}">
      <dgm:prSet custT="1"/>
      <dgm:spPr/>
      <dgm:t>
        <a:bodyPr/>
        <a:lstStyle/>
        <a:p>
          <a:endParaRPr lang="es-CL" sz="1600"/>
        </a:p>
      </dgm:t>
    </dgm:pt>
    <dgm:pt modelId="{0A08ED79-EF75-4B9E-8219-DE6F5E47BA95}">
      <dgm:prSet custT="1"/>
      <dgm:spPr/>
      <dgm:t>
        <a:bodyPr/>
        <a:lstStyle/>
        <a:p>
          <a:r>
            <a:rPr lang="es-CL" sz="1600" dirty="0"/>
            <a:t>Monitoreo suelos descubiertos</a:t>
          </a:r>
        </a:p>
      </dgm:t>
    </dgm:pt>
    <dgm:pt modelId="{27CCAE2E-BB1C-4D47-9405-97D9753D4260}" type="parTrans" cxnId="{38A46D25-0E94-4A3E-8C0E-CB551F51EF14}">
      <dgm:prSet custT="1"/>
      <dgm:spPr/>
      <dgm:t>
        <a:bodyPr/>
        <a:lstStyle/>
        <a:p>
          <a:endParaRPr lang="es-CL" sz="1600"/>
        </a:p>
      </dgm:t>
    </dgm:pt>
    <dgm:pt modelId="{3DCE20B6-89A4-40DC-8492-8E7253E664EC}" type="sibTrans" cxnId="{38A46D25-0E94-4A3E-8C0E-CB551F51EF14}">
      <dgm:prSet/>
      <dgm:spPr/>
      <dgm:t>
        <a:bodyPr/>
        <a:lstStyle/>
        <a:p>
          <a:endParaRPr lang="es-CL" sz="1600"/>
        </a:p>
      </dgm:t>
    </dgm:pt>
    <dgm:pt modelId="{785DCDB1-CD4E-442A-828B-7C45CDDDE4B7}">
      <dgm:prSet custT="1"/>
      <dgm:spPr/>
      <dgm:t>
        <a:bodyPr/>
        <a:lstStyle/>
        <a:p>
          <a:r>
            <a:rPr lang="es-CL" sz="1600" dirty="0"/>
            <a:t>NDTI-SINDRI-BSI</a:t>
          </a:r>
        </a:p>
      </dgm:t>
    </dgm:pt>
    <dgm:pt modelId="{1BD24892-C7E2-4C50-A26E-F5CC556DCF39}" type="parTrans" cxnId="{4150D02F-E9FB-40A0-86CE-0E945A283CC2}">
      <dgm:prSet custT="1"/>
      <dgm:spPr/>
      <dgm:t>
        <a:bodyPr/>
        <a:lstStyle/>
        <a:p>
          <a:endParaRPr lang="es-CL" sz="1600"/>
        </a:p>
      </dgm:t>
    </dgm:pt>
    <dgm:pt modelId="{22D6C3A4-7660-4956-BD2A-2479C97E8984}" type="sibTrans" cxnId="{4150D02F-E9FB-40A0-86CE-0E945A283CC2}">
      <dgm:prSet/>
      <dgm:spPr/>
      <dgm:t>
        <a:bodyPr/>
        <a:lstStyle/>
        <a:p>
          <a:endParaRPr lang="es-CL" sz="1600"/>
        </a:p>
      </dgm:t>
    </dgm:pt>
    <dgm:pt modelId="{1AF0D116-1F21-4573-B5B6-8DCCB4E2CEE8}" type="pres">
      <dgm:prSet presAssocID="{B50DA822-DA3A-4831-9C55-60EE760C95F6}" presName="diagram" presStyleCnt="0">
        <dgm:presLayoutVars>
          <dgm:chPref val="1"/>
          <dgm:dir/>
          <dgm:animOne val="branch"/>
          <dgm:animLvl val="lvl"/>
          <dgm:resizeHandles val="exact"/>
        </dgm:presLayoutVars>
      </dgm:prSet>
      <dgm:spPr/>
    </dgm:pt>
    <dgm:pt modelId="{367CD60C-B549-4157-B27A-F4F982F30687}" type="pres">
      <dgm:prSet presAssocID="{51BB9237-35F5-4C70-889E-8D501B2FE254}" presName="root1" presStyleCnt="0"/>
      <dgm:spPr/>
    </dgm:pt>
    <dgm:pt modelId="{1EA388EB-378A-4F41-B1C7-11E97043A9F5}" type="pres">
      <dgm:prSet presAssocID="{51BB9237-35F5-4C70-889E-8D501B2FE254}" presName="LevelOneTextNode" presStyleLbl="node0" presStyleIdx="0" presStyleCnt="1" custScaleY="215075">
        <dgm:presLayoutVars>
          <dgm:chPref val="3"/>
        </dgm:presLayoutVars>
      </dgm:prSet>
      <dgm:spPr/>
    </dgm:pt>
    <dgm:pt modelId="{4BA4EC50-20B3-4F03-8F46-F010D7B0237D}" type="pres">
      <dgm:prSet presAssocID="{51BB9237-35F5-4C70-889E-8D501B2FE254}" presName="level2hierChild" presStyleCnt="0"/>
      <dgm:spPr/>
    </dgm:pt>
    <dgm:pt modelId="{1FC314BF-588C-4CDC-ACB5-97BFADF5338F}" type="pres">
      <dgm:prSet presAssocID="{FBAF2FD9-7229-43C5-8B71-BE5BFD63CC11}" presName="conn2-1" presStyleLbl="parChTrans1D2" presStyleIdx="0" presStyleCnt="3"/>
      <dgm:spPr/>
    </dgm:pt>
    <dgm:pt modelId="{B240B3BC-C0FB-4EBC-A5CB-027B8B886A24}" type="pres">
      <dgm:prSet presAssocID="{FBAF2FD9-7229-43C5-8B71-BE5BFD63CC11}" presName="connTx" presStyleLbl="parChTrans1D2" presStyleIdx="0" presStyleCnt="3"/>
      <dgm:spPr/>
    </dgm:pt>
    <dgm:pt modelId="{58792C36-A6B9-4389-82FB-25DA074B6C50}" type="pres">
      <dgm:prSet presAssocID="{0A902DA4-C8EF-4BE0-830A-61C8F44E6401}" presName="root2" presStyleCnt="0"/>
      <dgm:spPr/>
    </dgm:pt>
    <dgm:pt modelId="{844AD0CD-4E24-4EF5-A12B-275422258D73}" type="pres">
      <dgm:prSet presAssocID="{0A902DA4-C8EF-4BE0-830A-61C8F44E6401}" presName="LevelTwoTextNode" presStyleLbl="node2" presStyleIdx="0" presStyleCnt="3" custScaleX="163715">
        <dgm:presLayoutVars>
          <dgm:chPref val="3"/>
        </dgm:presLayoutVars>
      </dgm:prSet>
      <dgm:spPr/>
    </dgm:pt>
    <dgm:pt modelId="{5F7DA1AB-E498-4AC4-8CB2-17C79C588581}" type="pres">
      <dgm:prSet presAssocID="{0A902DA4-C8EF-4BE0-830A-61C8F44E6401}" presName="level3hierChild" presStyleCnt="0"/>
      <dgm:spPr/>
    </dgm:pt>
    <dgm:pt modelId="{2CCBE548-B179-4110-A30F-75B54D891794}" type="pres">
      <dgm:prSet presAssocID="{B7C497EC-6332-49B3-AE65-728942BC610E}" presName="conn2-1" presStyleLbl="parChTrans1D3" presStyleIdx="0" presStyleCnt="6"/>
      <dgm:spPr/>
    </dgm:pt>
    <dgm:pt modelId="{1CF8124C-F0F6-4409-A27B-429224C714A9}" type="pres">
      <dgm:prSet presAssocID="{B7C497EC-6332-49B3-AE65-728942BC610E}" presName="connTx" presStyleLbl="parChTrans1D3" presStyleIdx="0" presStyleCnt="6"/>
      <dgm:spPr/>
    </dgm:pt>
    <dgm:pt modelId="{FAEC1A8E-D241-446D-A61E-B9ED16451296}" type="pres">
      <dgm:prSet presAssocID="{8B20E4FA-CE8A-4A1D-82F3-741BA1CBB80B}" presName="root2" presStyleCnt="0"/>
      <dgm:spPr/>
    </dgm:pt>
    <dgm:pt modelId="{E090D193-0E35-4543-A0C6-2F0DE87958E6}" type="pres">
      <dgm:prSet presAssocID="{8B20E4FA-CE8A-4A1D-82F3-741BA1CBB80B}" presName="LevelTwoTextNode" presStyleLbl="node3" presStyleIdx="0" presStyleCnt="6" custScaleX="236688">
        <dgm:presLayoutVars>
          <dgm:chPref val="3"/>
        </dgm:presLayoutVars>
      </dgm:prSet>
      <dgm:spPr/>
    </dgm:pt>
    <dgm:pt modelId="{5C7587BA-2801-47DA-AB93-7BFB2BD69C1C}" type="pres">
      <dgm:prSet presAssocID="{8B20E4FA-CE8A-4A1D-82F3-741BA1CBB80B}" presName="level3hierChild" presStyleCnt="0"/>
      <dgm:spPr/>
    </dgm:pt>
    <dgm:pt modelId="{CC7DE627-466A-421D-9D06-2BEDD4042791}" type="pres">
      <dgm:prSet presAssocID="{0E317E3F-6F51-4C8F-8F25-8415628100C2}" presName="conn2-1" presStyleLbl="parChTrans1D4" presStyleIdx="0" presStyleCnt="6"/>
      <dgm:spPr/>
    </dgm:pt>
    <dgm:pt modelId="{29DF42D4-9BEC-4F58-B193-4C032D5CA2B4}" type="pres">
      <dgm:prSet presAssocID="{0E317E3F-6F51-4C8F-8F25-8415628100C2}" presName="connTx" presStyleLbl="parChTrans1D4" presStyleIdx="0" presStyleCnt="6"/>
      <dgm:spPr/>
    </dgm:pt>
    <dgm:pt modelId="{42496AC6-8D7B-4583-AB92-FB8CC08845CA}" type="pres">
      <dgm:prSet presAssocID="{B30EF2AB-E6E4-4CCF-A139-D1CEE8B07EDF}" presName="root2" presStyleCnt="0"/>
      <dgm:spPr/>
    </dgm:pt>
    <dgm:pt modelId="{78458E71-C92A-4207-A274-B67D71319B52}" type="pres">
      <dgm:prSet presAssocID="{B30EF2AB-E6E4-4CCF-A139-D1CEE8B07EDF}" presName="LevelTwoTextNode" presStyleLbl="node4" presStyleIdx="0" presStyleCnt="6" custScaleX="173852">
        <dgm:presLayoutVars>
          <dgm:chPref val="3"/>
        </dgm:presLayoutVars>
      </dgm:prSet>
      <dgm:spPr/>
    </dgm:pt>
    <dgm:pt modelId="{BE63B84E-4284-4611-9FCD-3F5BF4BC90E6}" type="pres">
      <dgm:prSet presAssocID="{B30EF2AB-E6E4-4CCF-A139-D1CEE8B07EDF}" presName="level3hierChild" presStyleCnt="0"/>
      <dgm:spPr/>
    </dgm:pt>
    <dgm:pt modelId="{E0129D05-E110-4A4A-83BD-ADF2C53CC734}" type="pres">
      <dgm:prSet presAssocID="{D0C39F66-BC5E-4592-A613-857633670754}" presName="conn2-1" presStyleLbl="parChTrans1D3" presStyleIdx="1" presStyleCnt="6"/>
      <dgm:spPr/>
    </dgm:pt>
    <dgm:pt modelId="{84DEB9AE-2850-41A9-AA59-394351A2248D}" type="pres">
      <dgm:prSet presAssocID="{D0C39F66-BC5E-4592-A613-857633670754}" presName="connTx" presStyleLbl="parChTrans1D3" presStyleIdx="1" presStyleCnt="6"/>
      <dgm:spPr/>
    </dgm:pt>
    <dgm:pt modelId="{8EBF56DD-0775-4029-9895-672A45496AAD}" type="pres">
      <dgm:prSet presAssocID="{928F8E4D-B940-4692-A869-AF0D83B206D9}" presName="root2" presStyleCnt="0"/>
      <dgm:spPr/>
    </dgm:pt>
    <dgm:pt modelId="{FA432A94-DF3F-445F-B5B6-DF35D7C89DA7}" type="pres">
      <dgm:prSet presAssocID="{928F8E4D-B940-4692-A869-AF0D83B206D9}" presName="LevelTwoTextNode" presStyleLbl="node3" presStyleIdx="1" presStyleCnt="6" custScaleX="236688" custScaleY="130543">
        <dgm:presLayoutVars>
          <dgm:chPref val="3"/>
        </dgm:presLayoutVars>
      </dgm:prSet>
      <dgm:spPr/>
    </dgm:pt>
    <dgm:pt modelId="{99274E9D-BD9F-4916-AEA7-144A9F5CAF04}" type="pres">
      <dgm:prSet presAssocID="{928F8E4D-B940-4692-A869-AF0D83B206D9}" presName="level3hierChild" presStyleCnt="0"/>
      <dgm:spPr/>
    </dgm:pt>
    <dgm:pt modelId="{CF764CA3-AF23-4BE5-89E0-F870A39ED374}" type="pres">
      <dgm:prSet presAssocID="{6520EA40-1377-4AB4-9455-259884FA7B8A}" presName="conn2-1" presStyleLbl="parChTrans1D4" presStyleIdx="1" presStyleCnt="6"/>
      <dgm:spPr/>
    </dgm:pt>
    <dgm:pt modelId="{03E5CCC5-EF0D-4D0C-B6C9-F48FD9C92018}" type="pres">
      <dgm:prSet presAssocID="{6520EA40-1377-4AB4-9455-259884FA7B8A}" presName="connTx" presStyleLbl="parChTrans1D4" presStyleIdx="1" presStyleCnt="6"/>
      <dgm:spPr/>
    </dgm:pt>
    <dgm:pt modelId="{A1FFB18C-783F-45A5-9FAA-9DA8C295E968}" type="pres">
      <dgm:prSet presAssocID="{A5EACDFE-8368-4CF8-A50D-0734A99399A9}" presName="root2" presStyleCnt="0"/>
      <dgm:spPr/>
    </dgm:pt>
    <dgm:pt modelId="{D4F3E0BF-2286-4073-8EDE-937945D9BE44}" type="pres">
      <dgm:prSet presAssocID="{A5EACDFE-8368-4CF8-A50D-0734A99399A9}" presName="LevelTwoTextNode" presStyleLbl="node4" presStyleIdx="1" presStyleCnt="6" custScaleX="173852">
        <dgm:presLayoutVars>
          <dgm:chPref val="3"/>
        </dgm:presLayoutVars>
      </dgm:prSet>
      <dgm:spPr/>
    </dgm:pt>
    <dgm:pt modelId="{7F6F4DF1-0A90-4D2C-B252-E1DABA14DB14}" type="pres">
      <dgm:prSet presAssocID="{A5EACDFE-8368-4CF8-A50D-0734A99399A9}" presName="level3hierChild" presStyleCnt="0"/>
      <dgm:spPr/>
    </dgm:pt>
    <dgm:pt modelId="{2A497EA6-4A41-481E-9234-E3108E5552F0}" type="pres">
      <dgm:prSet presAssocID="{A74F233E-ABA4-42CA-882A-A71595919FCF}" presName="conn2-1" presStyleLbl="parChTrans1D3" presStyleIdx="2" presStyleCnt="6"/>
      <dgm:spPr/>
    </dgm:pt>
    <dgm:pt modelId="{89D24D2E-A3CD-44AE-A80B-7A0F24848600}" type="pres">
      <dgm:prSet presAssocID="{A74F233E-ABA4-42CA-882A-A71595919FCF}" presName="connTx" presStyleLbl="parChTrans1D3" presStyleIdx="2" presStyleCnt="6"/>
      <dgm:spPr/>
    </dgm:pt>
    <dgm:pt modelId="{4E849F6C-BEB6-43DC-A93C-6BD785C23087}" type="pres">
      <dgm:prSet presAssocID="{6D19630F-0619-4906-913C-7D96B28554E7}" presName="root2" presStyleCnt="0"/>
      <dgm:spPr/>
    </dgm:pt>
    <dgm:pt modelId="{6FE4BA68-950B-4F35-8A3E-D6E71732AE93}" type="pres">
      <dgm:prSet presAssocID="{6D19630F-0619-4906-913C-7D96B28554E7}" presName="LevelTwoTextNode" presStyleLbl="node3" presStyleIdx="2" presStyleCnt="6" custScaleX="236688" custScaleY="156317">
        <dgm:presLayoutVars>
          <dgm:chPref val="3"/>
        </dgm:presLayoutVars>
      </dgm:prSet>
      <dgm:spPr/>
    </dgm:pt>
    <dgm:pt modelId="{1F25FCAF-D1A4-4DC9-9509-F0EE3331AE0B}" type="pres">
      <dgm:prSet presAssocID="{6D19630F-0619-4906-913C-7D96B28554E7}" presName="level3hierChild" presStyleCnt="0"/>
      <dgm:spPr/>
    </dgm:pt>
    <dgm:pt modelId="{1849D69C-F7BA-4F56-B97C-710F123AC880}" type="pres">
      <dgm:prSet presAssocID="{62735D84-BE8D-4630-9A63-E9CA63D09EC9}" presName="conn2-1" presStyleLbl="parChTrans1D4" presStyleIdx="2" presStyleCnt="6"/>
      <dgm:spPr/>
    </dgm:pt>
    <dgm:pt modelId="{5DB6DC17-6A72-457C-AD0C-D482E1BD12B4}" type="pres">
      <dgm:prSet presAssocID="{62735D84-BE8D-4630-9A63-E9CA63D09EC9}" presName="connTx" presStyleLbl="parChTrans1D4" presStyleIdx="2" presStyleCnt="6"/>
      <dgm:spPr/>
    </dgm:pt>
    <dgm:pt modelId="{0B4289EC-8ECF-4A18-A5BF-2CF45D220CAB}" type="pres">
      <dgm:prSet presAssocID="{5B3B9327-5DA5-43B6-A75A-542143A5B6D3}" presName="root2" presStyleCnt="0"/>
      <dgm:spPr/>
    </dgm:pt>
    <dgm:pt modelId="{E31E7D40-783C-48D4-AFC4-93CA13AF9308}" type="pres">
      <dgm:prSet presAssocID="{5B3B9327-5DA5-43B6-A75A-542143A5B6D3}" presName="LevelTwoTextNode" presStyleLbl="node4" presStyleIdx="2" presStyleCnt="6" custScaleX="173852">
        <dgm:presLayoutVars>
          <dgm:chPref val="3"/>
        </dgm:presLayoutVars>
      </dgm:prSet>
      <dgm:spPr/>
    </dgm:pt>
    <dgm:pt modelId="{C786BA37-F2C9-4765-8395-0B0704914E9A}" type="pres">
      <dgm:prSet presAssocID="{5B3B9327-5DA5-43B6-A75A-542143A5B6D3}" presName="level3hierChild" presStyleCnt="0"/>
      <dgm:spPr/>
    </dgm:pt>
    <dgm:pt modelId="{A63D09F7-238E-4C84-94E0-28114B5ED3E2}" type="pres">
      <dgm:prSet presAssocID="{D221715D-0679-4581-8A7C-BC2825CF7329}" presName="conn2-1" presStyleLbl="parChTrans1D2" presStyleIdx="1" presStyleCnt="3"/>
      <dgm:spPr/>
    </dgm:pt>
    <dgm:pt modelId="{05A49DEB-0887-46E3-BC34-1E7BE3564975}" type="pres">
      <dgm:prSet presAssocID="{D221715D-0679-4581-8A7C-BC2825CF7329}" presName="connTx" presStyleLbl="parChTrans1D2" presStyleIdx="1" presStyleCnt="3"/>
      <dgm:spPr/>
    </dgm:pt>
    <dgm:pt modelId="{3AADEB55-A602-484F-99A3-310804E79B64}" type="pres">
      <dgm:prSet presAssocID="{74798567-21CD-42F3-8D0C-93E8EDA02647}" presName="root2" presStyleCnt="0"/>
      <dgm:spPr/>
    </dgm:pt>
    <dgm:pt modelId="{E28222CC-A014-479C-9705-EFA2778052E8}" type="pres">
      <dgm:prSet presAssocID="{74798567-21CD-42F3-8D0C-93E8EDA02647}" presName="LevelTwoTextNode" presStyleLbl="node2" presStyleIdx="1" presStyleCnt="3" custScaleX="163715">
        <dgm:presLayoutVars>
          <dgm:chPref val="3"/>
        </dgm:presLayoutVars>
      </dgm:prSet>
      <dgm:spPr/>
    </dgm:pt>
    <dgm:pt modelId="{FE3A10A7-7D31-405C-91D8-562DEEB93EDB}" type="pres">
      <dgm:prSet presAssocID="{74798567-21CD-42F3-8D0C-93E8EDA02647}" presName="level3hierChild" presStyleCnt="0"/>
      <dgm:spPr/>
    </dgm:pt>
    <dgm:pt modelId="{851913AC-7A5E-4293-B0FC-B45ABB27D17B}" type="pres">
      <dgm:prSet presAssocID="{92E5AB5B-0E54-4489-B648-9A9A7E1DE4A2}" presName="conn2-1" presStyleLbl="parChTrans1D3" presStyleIdx="3" presStyleCnt="6"/>
      <dgm:spPr/>
    </dgm:pt>
    <dgm:pt modelId="{E542DD06-A55B-4162-A1DB-B077463465D9}" type="pres">
      <dgm:prSet presAssocID="{92E5AB5B-0E54-4489-B648-9A9A7E1DE4A2}" presName="connTx" presStyleLbl="parChTrans1D3" presStyleIdx="3" presStyleCnt="6"/>
      <dgm:spPr/>
    </dgm:pt>
    <dgm:pt modelId="{C732B30B-A7BA-4368-B503-3D3DE7837CF1}" type="pres">
      <dgm:prSet presAssocID="{E9BA5641-EA98-4F3B-913B-05A1607AA5B1}" presName="root2" presStyleCnt="0"/>
      <dgm:spPr/>
    </dgm:pt>
    <dgm:pt modelId="{4EB640C1-3FF1-46A1-B8A2-33AA99258F56}" type="pres">
      <dgm:prSet presAssocID="{E9BA5641-EA98-4F3B-913B-05A1607AA5B1}" presName="LevelTwoTextNode" presStyleLbl="node3" presStyleIdx="3" presStyleCnt="6" custScaleX="236688" custScaleY="136369">
        <dgm:presLayoutVars>
          <dgm:chPref val="3"/>
        </dgm:presLayoutVars>
      </dgm:prSet>
      <dgm:spPr/>
    </dgm:pt>
    <dgm:pt modelId="{7EE9F18D-CF58-404F-9855-BA651E057C54}" type="pres">
      <dgm:prSet presAssocID="{E9BA5641-EA98-4F3B-913B-05A1607AA5B1}" presName="level3hierChild" presStyleCnt="0"/>
      <dgm:spPr/>
    </dgm:pt>
    <dgm:pt modelId="{FC23415B-C10C-437A-A00A-8B2D1F5691F1}" type="pres">
      <dgm:prSet presAssocID="{81D5DFD0-44DE-4873-999A-8BBF753FE5AB}" presName="conn2-1" presStyleLbl="parChTrans1D4" presStyleIdx="3" presStyleCnt="6"/>
      <dgm:spPr/>
    </dgm:pt>
    <dgm:pt modelId="{96F6860A-C667-4FEF-AE34-01D7261D9805}" type="pres">
      <dgm:prSet presAssocID="{81D5DFD0-44DE-4873-999A-8BBF753FE5AB}" presName="connTx" presStyleLbl="parChTrans1D4" presStyleIdx="3" presStyleCnt="6"/>
      <dgm:spPr/>
    </dgm:pt>
    <dgm:pt modelId="{28845D05-02F7-4FF4-8FBD-DA660B5D66A9}" type="pres">
      <dgm:prSet presAssocID="{F70DEBE8-E27F-4CD7-A612-9728C9446A8B}" presName="root2" presStyleCnt="0"/>
      <dgm:spPr/>
    </dgm:pt>
    <dgm:pt modelId="{28AC6EAF-85C4-4388-96D1-C0CDF82F4764}" type="pres">
      <dgm:prSet presAssocID="{F70DEBE8-E27F-4CD7-A612-9728C9446A8B}" presName="LevelTwoTextNode" presStyleLbl="node4" presStyleIdx="3" presStyleCnt="6" custScaleX="173852">
        <dgm:presLayoutVars>
          <dgm:chPref val="3"/>
        </dgm:presLayoutVars>
      </dgm:prSet>
      <dgm:spPr/>
    </dgm:pt>
    <dgm:pt modelId="{40AEC35A-3CD3-4571-9FD4-03FC8BAC5499}" type="pres">
      <dgm:prSet presAssocID="{F70DEBE8-E27F-4CD7-A612-9728C9446A8B}" presName="level3hierChild" presStyleCnt="0"/>
      <dgm:spPr/>
    </dgm:pt>
    <dgm:pt modelId="{6F93D522-30DC-4F01-8405-3DD4D886EAE8}" type="pres">
      <dgm:prSet presAssocID="{2DC8C304-7B16-4CA7-91DE-19782F89FFFA}" presName="conn2-1" presStyleLbl="parChTrans1D3" presStyleIdx="4" presStyleCnt="6"/>
      <dgm:spPr/>
    </dgm:pt>
    <dgm:pt modelId="{7B48470E-DB6B-48BA-AD8F-E6D03B1E1B55}" type="pres">
      <dgm:prSet presAssocID="{2DC8C304-7B16-4CA7-91DE-19782F89FFFA}" presName="connTx" presStyleLbl="parChTrans1D3" presStyleIdx="4" presStyleCnt="6"/>
      <dgm:spPr/>
    </dgm:pt>
    <dgm:pt modelId="{2FEB97D9-314D-4A21-B6F2-F77A3BB95367}" type="pres">
      <dgm:prSet presAssocID="{5F436D1E-D542-4613-8D6D-5542F484A183}" presName="root2" presStyleCnt="0"/>
      <dgm:spPr/>
    </dgm:pt>
    <dgm:pt modelId="{8D16B081-F17D-4772-90A5-2DD3C46D6EE8}" type="pres">
      <dgm:prSet presAssocID="{5F436D1E-D542-4613-8D6D-5542F484A183}" presName="LevelTwoTextNode" presStyleLbl="node3" presStyleIdx="4" presStyleCnt="6" custScaleX="236688" custScaleY="127781">
        <dgm:presLayoutVars>
          <dgm:chPref val="3"/>
        </dgm:presLayoutVars>
      </dgm:prSet>
      <dgm:spPr/>
    </dgm:pt>
    <dgm:pt modelId="{E02A0D24-5010-496E-9595-9929304491D6}" type="pres">
      <dgm:prSet presAssocID="{5F436D1E-D542-4613-8D6D-5542F484A183}" presName="level3hierChild" presStyleCnt="0"/>
      <dgm:spPr/>
    </dgm:pt>
    <dgm:pt modelId="{CE31B20B-F689-407F-A138-71EDCD44E62C}" type="pres">
      <dgm:prSet presAssocID="{D04C3AFF-AE1D-40D1-B402-BBECE9611C52}" presName="conn2-1" presStyleLbl="parChTrans1D4" presStyleIdx="4" presStyleCnt="6"/>
      <dgm:spPr/>
    </dgm:pt>
    <dgm:pt modelId="{E5DC4AB9-B8E6-4206-BDF3-4D94DB2A6E64}" type="pres">
      <dgm:prSet presAssocID="{D04C3AFF-AE1D-40D1-B402-BBECE9611C52}" presName="connTx" presStyleLbl="parChTrans1D4" presStyleIdx="4" presStyleCnt="6"/>
      <dgm:spPr/>
    </dgm:pt>
    <dgm:pt modelId="{6F30066B-6B9C-4219-ABBC-0BB647F6C563}" type="pres">
      <dgm:prSet presAssocID="{B16ADE23-8F7D-46DD-B418-E56D382678BD}" presName="root2" presStyleCnt="0"/>
      <dgm:spPr/>
    </dgm:pt>
    <dgm:pt modelId="{139EFA92-7BA6-4ECC-B653-7BEDB6AED8A8}" type="pres">
      <dgm:prSet presAssocID="{B16ADE23-8F7D-46DD-B418-E56D382678BD}" presName="LevelTwoTextNode" presStyleLbl="node4" presStyleIdx="4" presStyleCnt="6" custScaleX="173852">
        <dgm:presLayoutVars>
          <dgm:chPref val="3"/>
        </dgm:presLayoutVars>
      </dgm:prSet>
      <dgm:spPr/>
    </dgm:pt>
    <dgm:pt modelId="{5EA73C48-782D-4DEC-B45A-EEBDE72ACC6E}" type="pres">
      <dgm:prSet presAssocID="{B16ADE23-8F7D-46DD-B418-E56D382678BD}" presName="level3hierChild" presStyleCnt="0"/>
      <dgm:spPr/>
    </dgm:pt>
    <dgm:pt modelId="{75EBDD87-2997-4464-BE9B-7251E1EC1BB6}" type="pres">
      <dgm:prSet presAssocID="{65636F1E-5DAB-452B-9CED-5DC8B61D8A86}" presName="conn2-1" presStyleLbl="parChTrans1D2" presStyleIdx="2" presStyleCnt="3"/>
      <dgm:spPr/>
    </dgm:pt>
    <dgm:pt modelId="{D4D8C862-E6B3-4FD4-BC05-F9E4563CD028}" type="pres">
      <dgm:prSet presAssocID="{65636F1E-5DAB-452B-9CED-5DC8B61D8A86}" presName="connTx" presStyleLbl="parChTrans1D2" presStyleIdx="2" presStyleCnt="3"/>
      <dgm:spPr/>
    </dgm:pt>
    <dgm:pt modelId="{683ED6C9-38BE-4736-B456-B94DA92E91A5}" type="pres">
      <dgm:prSet presAssocID="{C2FE3DAB-2D81-4315-B570-F109BB490A0A}" presName="root2" presStyleCnt="0"/>
      <dgm:spPr/>
    </dgm:pt>
    <dgm:pt modelId="{AA8BED70-C406-47EE-A373-8EAF76AA2A45}" type="pres">
      <dgm:prSet presAssocID="{C2FE3DAB-2D81-4315-B570-F109BB490A0A}" presName="LevelTwoTextNode" presStyleLbl="node2" presStyleIdx="2" presStyleCnt="3" custScaleX="162213" custScaleY="65488">
        <dgm:presLayoutVars>
          <dgm:chPref val="3"/>
        </dgm:presLayoutVars>
      </dgm:prSet>
      <dgm:spPr/>
    </dgm:pt>
    <dgm:pt modelId="{91E5BA07-8085-4BF8-B4A6-574BE70DE9AA}" type="pres">
      <dgm:prSet presAssocID="{C2FE3DAB-2D81-4315-B570-F109BB490A0A}" presName="level3hierChild" presStyleCnt="0"/>
      <dgm:spPr/>
    </dgm:pt>
    <dgm:pt modelId="{8CA116BE-904B-4095-977F-FAC2E87F13B5}" type="pres">
      <dgm:prSet presAssocID="{27CCAE2E-BB1C-4D47-9405-97D9753D4260}" presName="conn2-1" presStyleLbl="parChTrans1D3" presStyleIdx="5" presStyleCnt="6"/>
      <dgm:spPr/>
    </dgm:pt>
    <dgm:pt modelId="{299F4532-115E-4977-B400-6AC1562C343C}" type="pres">
      <dgm:prSet presAssocID="{27CCAE2E-BB1C-4D47-9405-97D9753D4260}" presName="connTx" presStyleLbl="parChTrans1D3" presStyleIdx="5" presStyleCnt="6"/>
      <dgm:spPr/>
    </dgm:pt>
    <dgm:pt modelId="{1958772E-7DC7-4DD2-8194-B44EDF8000DB}" type="pres">
      <dgm:prSet presAssocID="{0A08ED79-EF75-4B9E-8219-DE6F5E47BA95}" presName="root2" presStyleCnt="0"/>
      <dgm:spPr/>
    </dgm:pt>
    <dgm:pt modelId="{C0F044C8-75A5-4390-A096-3569E4B7BE1E}" type="pres">
      <dgm:prSet presAssocID="{0A08ED79-EF75-4B9E-8219-DE6F5E47BA95}" presName="LevelTwoTextNode" presStyleLbl="node3" presStyleIdx="5" presStyleCnt="6" custScaleX="230455">
        <dgm:presLayoutVars>
          <dgm:chPref val="3"/>
        </dgm:presLayoutVars>
      </dgm:prSet>
      <dgm:spPr/>
    </dgm:pt>
    <dgm:pt modelId="{A351CECC-CF04-4344-83EE-0EAA4B4EE4EB}" type="pres">
      <dgm:prSet presAssocID="{0A08ED79-EF75-4B9E-8219-DE6F5E47BA95}" presName="level3hierChild" presStyleCnt="0"/>
      <dgm:spPr/>
    </dgm:pt>
    <dgm:pt modelId="{298D0A5B-3317-47D8-B8C8-7987DFF74C77}" type="pres">
      <dgm:prSet presAssocID="{1BD24892-C7E2-4C50-A26E-F5CC556DCF39}" presName="conn2-1" presStyleLbl="parChTrans1D4" presStyleIdx="5" presStyleCnt="6"/>
      <dgm:spPr/>
    </dgm:pt>
    <dgm:pt modelId="{8FB24A46-11A7-459E-BBA0-3E43AC1102C8}" type="pres">
      <dgm:prSet presAssocID="{1BD24892-C7E2-4C50-A26E-F5CC556DCF39}" presName="connTx" presStyleLbl="parChTrans1D4" presStyleIdx="5" presStyleCnt="6"/>
      <dgm:spPr/>
    </dgm:pt>
    <dgm:pt modelId="{6F573377-37DF-462A-85F2-C284E4416960}" type="pres">
      <dgm:prSet presAssocID="{785DCDB1-CD4E-442A-828B-7C45CDDDE4B7}" presName="root2" presStyleCnt="0"/>
      <dgm:spPr/>
    </dgm:pt>
    <dgm:pt modelId="{A0D88EB2-0057-4CB9-AC62-A6EBFF41A2AE}" type="pres">
      <dgm:prSet presAssocID="{785DCDB1-CD4E-442A-828B-7C45CDDDE4B7}" presName="LevelTwoTextNode" presStyleLbl="node4" presStyleIdx="5" presStyleCnt="6" custScaleX="173852" custLinFactNeighborX="5335" custLinFactNeighborY="4648">
        <dgm:presLayoutVars>
          <dgm:chPref val="3"/>
        </dgm:presLayoutVars>
      </dgm:prSet>
      <dgm:spPr/>
    </dgm:pt>
    <dgm:pt modelId="{C1FF35F6-4DA0-4C80-9EC9-968AA299F98F}" type="pres">
      <dgm:prSet presAssocID="{785DCDB1-CD4E-442A-828B-7C45CDDDE4B7}" presName="level3hierChild" presStyleCnt="0"/>
      <dgm:spPr/>
    </dgm:pt>
  </dgm:ptLst>
  <dgm:cxnLst>
    <dgm:cxn modelId="{51601C03-AEB8-4CE4-A4B0-5A777C4FBD7F}" srcId="{8B20E4FA-CE8A-4A1D-82F3-741BA1CBB80B}" destId="{B30EF2AB-E6E4-4CCF-A139-D1CEE8B07EDF}" srcOrd="0" destOrd="0" parTransId="{0E317E3F-6F51-4C8F-8F25-8415628100C2}" sibTransId="{EBBE1CE5-6AFC-486A-B384-DF3F6B24BA33}"/>
    <dgm:cxn modelId="{DC95D505-7C4D-4B7E-A0AD-4FAB4F0860B9}" type="presOf" srcId="{6520EA40-1377-4AB4-9455-259884FA7B8A}" destId="{CF764CA3-AF23-4BE5-89E0-F870A39ED374}" srcOrd="0" destOrd="0" presId="urn:microsoft.com/office/officeart/2005/8/layout/hierarchy2"/>
    <dgm:cxn modelId="{D242EB07-D3FF-46C0-B264-B4AED1299050}" type="presOf" srcId="{B30EF2AB-E6E4-4CCF-A139-D1CEE8B07EDF}" destId="{78458E71-C92A-4207-A274-B67D71319B52}" srcOrd="0" destOrd="0" presId="urn:microsoft.com/office/officeart/2005/8/layout/hierarchy2"/>
    <dgm:cxn modelId="{FE930C19-81F7-463F-B3B8-F9DF599019D1}" type="presOf" srcId="{92E5AB5B-0E54-4489-B648-9A9A7E1DE4A2}" destId="{E542DD06-A55B-4162-A1DB-B077463465D9}" srcOrd="1" destOrd="0" presId="urn:microsoft.com/office/officeart/2005/8/layout/hierarchy2"/>
    <dgm:cxn modelId="{07634D20-AD02-4A8C-8B76-C8D6AD9CBB76}" srcId="{928F8E4D-B940-4692-A869-AF0D83B206D9}" destId="{A5EACDFE-8368-4CF8-A50D-0734A99399A9}" srcOrd="0" destOrd="0" parTransId="{6520EA40-1377-4AB4-9455-259884FA7B8A}" sibTransId="{95CFF5AF-F9B0-43CD-87ED-8FF9915E2890}"/>
    <dgm:cxn modelId="{38A46D25-0E94-4A3E-8C0E-CB551F51EF14}" srcId="{C2FE3DAB-2D81-4315-B570-F109BB490A0A}" destId="{0A08ED79-EF75-4B9E-8219-DE6F5E47BA95}" srcOrd="0" destOrd="0" parTransId="{27CCAE2E-BB1C-4D47-9405-97D9753D4260}" sibTransId="{3DCE20B6-89A4-40DC-8492-8E7253E664EC}"/>
    <dgm:cxn modelId="{395EAA28-745D-4C04-8DB4-D2033C145F6D}" type="presOf" srcId="{92E5AB5B-0E54-4489-B648-9A9A7E1DE4A2}" destId="{851913AC-7A5E-4293-B0FC-B45ABB27D17B}" srcOrd="0" destOrd="0" presId="urn:microsoft.com/office/officeart/2005/8/layout/hierarchy2"/>
    <dgm:cxn modelId="{BC336F2A-E6EF-45B2-AE2A-1660483DBF03}" type="presOf" srcId="{D0C39F66-BC5E-4592-A613-857633670754}" destId="{84DEB9AE-2850-41A9-AA59-394351A2248D}" srcOrd="1" destOrd="0" presId="urn:microsoft.com/office/officeart/2005/8/layout/hierarchy2"/>
    <dgm:cxn modelId="{4150D02F-E9FB-40A0-86CE-0E945A283CC2}" srcId="{0A08ED79-EF75-4B9E-8219-DE6F5E47BA95}" destId="{785DCDB1-CD4E-442A-828B-7C45CDDDE4B7}" srcOrd="0" destOrd="0" parTransId="{1BD24892-C7E2-4C50-A26E-F5CC556DCF39}" sibTransId="{22D6C3A4-7660-4956-BD2A-2479C97E8984}"/>
    <dgm:cxn modelId="{7894E832-3FE7-44F0-B0C1-F657CD2AFAFD}" type="presOf" srcId="{81D5DFD0-44DE-4873-999A-8BBF753FE5AB}" destId="{FC23415B-C10C-437A-A00A-8B2D1F5691F1}" srcOrd="0" destOrd="0" presId="urn:microsoft.com/office/officeart/2005/8/layout/hierarchy2"/>
    <dgm:cxn modelId="{2B11D834-CC67-4339-B2D8-CC178B861199}" type="presOf" srcId="{785DCDB1-CD4E-442A-828B-7C45CDDDE4B7}" destId="{A0D88EB2-0057-4CB9-AC62-A6EBFF41A2AE}" srcOrd="0" destOrd="0" presId="urn:microsoft.com/office/officeart/2005/8/layout/hierarchy2"/>
    <dgm:cxn modelId="{1127F637-24CE-4D39-95BB-B2053F24A72F}" type="presOf" srcId="{27CCAE2E-BB1C-4D47-9405-97D9753D4260}" destId="{8CA116BE-904B-4095-977F-FAC2E87F13B5}" srcOrd="0" destOrd="0" presId="urn:microsoft.com/office/officeart/2005/8/layout/hierarchy2"/>
    <dgm:cxn modelId="{B01DE75E-470C-4D7A-BAA6-8F742ADC7193}" type="presOf" srcId="{0E317E3F-6F51-4C8F-8F25-8415628100C2}" destId="{29DF42D4-9BEC-4F58-B193-4C032D5CA2B4}" srcOrd="1" destOrd="0" presId="urn:microsoft.com/office/officeart/2005/8/layout/hierarchy2"/>
    <dgm:cxn modelId="{15838360-17C3-45C3-BA2F-173E5711FE9F}" srcId="{0A902DA4-C8EF-4BE0-830A-61C8F44E6401}" destId="{8B20E4FA-CE8A-4A1D-82F3-741BA1CBB80B}" srcOrd="0" destOrd="0" parTransId="{B7C497EC-6332-49B3-AE65-728942BC610E}" sibTransId="{323D3268-A268-4033-ACA6-FFEC4A64C4EE}"/>
    <dgm:cxn modelId="{9B745A62-4890-4D20-989E-A65C84F9A899}" type="presOf" srcId="{1BD24892-C7E2-4C50-A26E-F5CC556DCF39}" destId="{8FB24A46-11A7-459E-BBA0-3E43AC1102C8}" srcOrd="1" destOrd="0" presId="urn:microsoft.com/office/officeart/2005/8/layout/hierarchy2"/>
    <dgm:cxn modelId="{57637E43-46D3-441A-9387-9EBF4DCE073A}" srcId="{E9BA5641-EA98-4F3B-913B-05A1607AA5B1}" destId="{F70DEBE8-E27F-4CD7-A612-9728C9446A8B}" srcOrd="0" destOrd="0" parTransId="{81D5DFD0-44DE-4873-999A-8BBF753FE5AB}" sibTransId="{629E34D5-53C1-4F5D-818F-2B810756A796}"/>
    <dgm:cxn modelId="{1A262447-D06F-492D-A633-6B09838FD3CB}" srcId="{74798567-21CD-42F3-8D0C-93E8EDA02647}" destId="{E9BA5641-EA98-4F3B-913B-05A1607AA5B1}" srcOrd="0" destOrd="0" parTransId="{92E5AB5B-0E54-4489-B648-9A9A7E1DE4A2}" sibTransId="{B701113E-5943-4876-A3A3-3F7BF32D5DCF}"/>
    <dgm:cxn modelId="{5A296447-1102-4A6F-87F9-BEF3094D6FD2}" type="presOf" srcId="{5F436D1E-D542-4613-8D6D-5542F484A183}" destId="{8D16B081-F17D-4772-90A5-2DD3C46D6EE8}" srcOrd="0" destOrd="0" presId="urn:microsoft.com/office/officeart/2005/8/layout/hierarchy2"/>
    <dgm:cxn modelId="{04C71F48-B1E5-467E-AB72-0F4888A7B592}" type="presOf" srcId="{6D19630F-0619-4906-913C-7D96B28554E7}" destId="{6FE4BA68-950B-4F35-8A3E-D6E71732AE93}" srcOrd="0" destOrd="0" presId="urn:microsoft.com/office/officeart/2005/8/layout/hierarchy2"/>
    <dgm:cxn modelId="{85BB7048-0D6B-40D9-AF5B-DDB45E8A71A1}" type="presOf" srcId="{74798567-21CD-42F3-8D0C-93E8EDA02647}" destId="{E28222CC-A014-479C-9705-EFA2778052E8}" srcOrd="0" destOrd="0" presId="urn:microsoft.com/office/officeart/2005/8/layout/hierarchy2"/>
    <dgm:cxn modelId="{0AFCED69-7C84-4773-8B32-F290FD80C75C}" type="presOf" srcId="{D04C3AFF-AE1D-40D1-B402-BBECE9611C52}" destId="{E5DC4AB9-B8E6-4206-BDF3-4D94DB2A6E64}" srcOrd="1" destOrd="0" presId="urn:microsoft.com/office/officeart/2005/8/layout/hierarchy2"/>
    <dgm:cxn modelId="{C45F124B-5B3B-462B-94EB-7CDD1F785213}" srcId="{51BB9237-35F5-4C70-889E-8D501B2FE254}" destId="{C2FE3DAB-2D81-4315-B570-F109BB490A0A}" srcOrd="2" destOrd="0" parTransId="{65636F1E-5DAB-452B-9CED-5DC8B61D8A86}" sibTransId="{A4275295-553D-4E81-826B-71F3E2F63D78}"/>
    <dgm:cxn modelId="{3AF3056C-441C-4D99-9805-28BE6B75613E}" type="presOf" srcId="{C2FE3DAB-2D81-4315-B570-F109BB490A0A}" destId="{AA8BED70-C406-47EE-A373-8EAF76AA2A45}" srcOrd="0" destOrd="0" presId="urn:microsoft.com/office/officeart/2005/8/layout/hierarchy2"/>
    <dgm:cxn modelId="{1168E36C-1498-4E53-AB14-55714014B31F}" type="presOf" srcId="{A5EACDFE-8368-4CF8-A50D-0734A99399A9}" destId="{D4F3E0BF-2286-4073-8EDE-937945D9BE44}" srcOrd="0" destOrd="0" presId="urn:microsoft.com/office/officeart/2005/8/layout/hierarchy2"/>
    <dgm:cxn modelId="{3E28974F-000D-4496-B4BE-D5A886D44542}" srcId="{51BB9237-35F5-4C70-889E-8D501B2FE254}" destId="{74798567-21CD-42F3-8D0C-93E8EDA02647}" srcOrd="1" destOrd="0" parTransId="{D221715D-0679-4581-8A7C-BC2825CF7329}" sibTransId="{1EE84FB9-B83A-4E73-AE93-8C69D49D30C1}"/>
    <dgm:cxn modelId="{D2477951-7F38-4C9F-A723-E0B4B071258C}" srcId="{6D19630F-0619-4906-913C-7D96B28554E7}" destId="{5B3B9327-5DA5-43B6-A75A-542143A5B6D3}" srcOrd="0" destOrd="0" parTransId="{62735D84-BE8D-4630-9A63-E9CA63D09EC9}" sibTransId="{1FA17ABC-FACE-4B34-A96E-EE242E9A8239}"/>
    <dgm:cxn modelId="{2574DF55-53A9-4BD8-B352-0F59762CFBF1}" type="presOf" srcId="{D221715D-0679-4581-8A7C-BC2825CF7329}" destId="{05A49DEB-0887-46E3-BC34-1E7BE3564975}" srcOrd="1" destOrd="0" presId="urn:microsoft.com/office/officeart/2005/8/layout/hierarchy2"/>
    <dgm:cxn modelId="{FAC63776-3E3E-47D4-A299-28DDA9975AF4}" type="presOf" srcId="{B7C497EC-6332-49B3-AE65-728942BC610E}" destId="{1CF8124C-F0F6-4409-A27B-429224C714A9}" srcOrd="1" destOrd="0" presId="urn:microsoft.com/office/officeart/2005/8/layout/hierarchy2"/>
    <dgm:cxn modelId="{048F437A-66D5-4F9B-AD76-559A1C145DF6}" type="presOf" srcId="{FBAF2FD9-7229-43C5-8B71-BE5BFD63CC11}" destId="{B240B3BC-C0FB-4EBC-A5CB-027B8B886A24}" srcOrd="1" destOrd="0" presId="urn:microsoft.com/office/officeart/2005/8/layout/hierarchy2"/>
    <dgm:cxn modelId="{77B9587B-DDEC-48EA-84B9-B2682A1C6D3D}" type="presOf" srcId="{2DC8C304-7B16-4CA7-91DE-19782F89FFFA}" destId="{7B48470E-DB6B-48BA-AD8F-E6D03B1E1B55}" srcOrd="1" destOrd="0" presId="urn:microsoft.com/office/officeart/2005/8/layout/hierarchy2"/>
    <dgm:cxn modelId="{2E64967B-9FF4-4836-B0F9-F960000F8694}" srcId="{5F436D1E-D542-4613-8D6D-5542F484A183}" destId="{B16ADE23-8F7D-46DD-B418-E56D382678BD}" srcOrd="0" destOrd="0" parTransId="{D04C3AFF-AE1D-40D1-B402-BBECE9611C52}" sibTransId="{3DFE851C-3EC0-4366-9B16-D84D9EED64BE}"/>
    <dgm:cxn modelId="{63D5CE7B-CA15-491F-AEEF-D2623C2CD4A7}" type="presOf" srcId="{65636F1E-5DAB-452B-9CED-5DC8B61D8A86}" destId="{75EBDD87-2997-4464-BE9B-7251E1EC1BB6}" srcOrd="0" destOrd="0" presId="urn:microsoft.com/office/officeart/2005/8/layout/hierarchy2"/>
    <dgm:cxn modelId="{8FD6067D-99B6-442C-8A21-9E7EBB6E8D53}" type="presOf" srcId="{65636F1E-5DAB-452B-9CED-5DC8B61D8A86}" destId="{D4D8C862-E6B3-4FD4-BC05-F9E4563CD028}" srcOrd="1" destOrd="0" presId="urn:microsoft.com/office/officeart/2005/8/layout/hierarchy2"/>
    <dgm:cxn modelId="{60FCFE8A-71D1-468B-BFF0-06E8AAB453C1}" type="presOf" srcId="{FBAF2FD9-7229-43C5-8B71-BE5BFD63CC11}" destId="{1FC314BF-588C-4CDC-ACB5-97BFADF5338F}" srcOrd="0" destOrd="0" presId="urn:microsoft.com/office/officeart/2005/8/layout/hierarchy2"/>
    <dgm:cxn modelId="{13709E8F-A704-4A10-840F-8CAE689AE55D}" type="presOf" srcId="{A74F233E-ABA4-42CA-882A-A71595919FCF}" destId="{89D24D2E-A3CD-44AE-A80B-7A0F24848600}" srcOrd="1" destOrd="0" presId="urn:microsoft.com/office/officeart/2005/8/layout/hierarchy2"/>
    <dgm:cxn modelId="{7E2AFC96-B79C-4EB6-8C44-FE7D61F31ACA}" type="presOf" srcId="{0A08ED79-EF75-4B9E-8219-DE6F5E47BA95}" destId="{C0F044C8-75A5-4390-A096-3569E4B7BE1E}" srcOrd="0" destOrd="0" presId="urn:microsoft.com/office/officeart/2005/8/layout/hierarchy2"/>
    <dgm:cxn modelId="{B17CA797-FD6C-4BAB-A78E-4ECB57180C71}" type="presOf" srcId="{F70DEBE8-E27F-4CD7-A612-9728C9446A8B}" destId="{28AC6EAF-85C4-4388-96D1-C0CDF82F4764}" srcOrd="0" destOrd="0" presId="urn:microsoft.com/office/officeart/2005/8/layout/hierarchy2"/>
    <dgm:cxn modelId="{FB22ABAB-BB0E-40C8-BE72-D11BD51F8090}" type="presOf" srcId="{B50DA822-DA3A-4831-9C55-60EE760C95F6}" destId="{1AF0D116-1F21-4573-B5B6-8DCCB4E2CEE8}" srcOrd="0" destOrd="0" presId="urn:microsoft.com/office/officeart/2005/8/layout/hierarchy2"/>
    <dgm:cxn modelId="{E5A33CB0-8B08-4E3B-9F8E-CC85CF7F1727}" type="presOf" srcId="{6520EA40-1377-4AB4-9455-259884FA7B8A}" destId="{03E5CCC5-EF0D-4D0C-B6C9-F48FD9C92018}" srcOrd="1" destOrd="0" presId="urn:microsoft.com/office/officeart/2005/8/layout/hierarchy2"/>
    <dgm:cxn modelId="{29CD00B8-9CAF-4854-9879-F5310647AEAF}" type="presOf" srcId="{51BB9237-35F5-4C70-889E-8D501B2FE254}" destId="{1EA388EB-378A-4F41-B1C7-11E97043A9F5}" srcOrd="0" destOrd="0" presId="urn:microsoft.com/office/officeart/2005/8/layout/hierarchy2"/>
    <dgm:cxn modelId="{D7F13BBB-D5CC-43E6-9B43-0D293540481D}" type="presOf" srcId="{62735D84-BE8D-4630-9A63-E9CA63D09EC9}" destId="{5DB6DC17-6A72-457C-AD0C-D482E1BD12B4}" srcOrd="1" destOrd="0" presId="urn:microsoft.com/office/officeart/2005/8/layout/hierarchy2"/>
    <dgm:cxn modelId="{CD2FFFBE-BF28-4336-B606-FFFB01EA13C9}" type="presOf" srcId="{2DC8C304-7B16-4CA7-91DE-19782F89FFFA}" destId="{6F93D522-30DC-4F01-8405-3DD4D886EAE8}" srcOrd="0" destOrd="0" presId="urn:microsoft.com/office/officeart/2005/8/layout/hierarchy2"/>
    <dgm:cxn modelId="{108ABFC7-FD14-45D8-BA08-DBC48A56BCEE}" type="presOf" srcId="{27CCAE2E-BB1C-4D47-9405-97D9753D4260}" destId="{299F4532-115E-4977-B400-6AC1562C343C}" srcOrd="1" destOrd="0" presId="urn:microsoft.com/office/officeart/2005/8/layout/hierarchy2"/>
    <dgm:cxn modelId="{5F9E1CC8-231D-454F-9394-0C88A5429059}" type="presOf" srcId="{B7C497EC-6332-49B3-AE65-728942BC610E}" destId="{2CCBE548-B179-4110-A30F-75B54D891794}" srcOrd="0" destOrd="0" presId="urn:microsoft.com/office/officeart/2005/8/layout/hierarchy2"/>
    <dgm:cxn modelId="{EF21C7CD-0C4A-464C-A843-EB94EC66BF9D}" srcId="{B50DA822-DA3A-4831-9C55-60EE760C95F6}" destId="{51BB9237-35F5-4C70-889E-8D501B2FE254}" srcOrd="0" destOrd="0" parTransId="{979AA8ED-F14C-4AB3-ADCC-572B87B56E2E}" sibTransId="{1E373A87-3124-4B8C-A1C5-4A4CAAC93CF3}"/>
    <dgm:cxn modelId="{1D5265D5-A7AC-4180-B96B-23FFFEA63326}" type="presOf" srcId="{5B3B9327-5DA5-43B6-A75A-542143A5B6D3}" destId="{E31E7D40-783C-48D4-AFC4-93CA13AF9308}" srcOrd="0" destOrd="0" presId="urn:microsoft.com/office/officeart/2005/8/layout/hierarchy2"/>
    <dgm:cxn modelId="{C0CCDBD5-5123-4CF7-8E56-770F263F5BA0}" type="presOf" srcId="{D221715D-0679-4581-8A7C-BC2825CF7329}" destId="{A63D09F7-238E-4C84-94E0-28114B5ED3E2}" srcOrd="0" destOrd="0" presId="urn:microsoft.com/office/officeart/2005/8/layout/hierarchy2"/>
    <dgm:cxn modelId="{EE6280D6-333A-4D48-9905-1FA68D578BFB}" type="presOf" srcId="{B16ADE23-8F7D-46DD-B418-E56D382678BD}" destId="{139EFA92-7BA6-4ECC-B653-7BEDB6AED8A8}" srcOrd="0" destOrd="0" presId="urn:microsoft.com/office/officeart/2005/8/layout/hierarchy2"/>
    <dgm:cxn modelId="{80C015D7-2E27-4A4D-A78E-8CDE93B066A0}" type="presOf" srcId="{1BD24892-C7E2-4C50-A26E-F5CC556DCF39}" destId="{298D0A5B-3317-47D8-B8C8-7987DFF74C77}" srcOrd="0" destOrd="0" presId="urn:microsoft.com/office/officeart/2005/8/layout/hierarchy2"/>
    <dgm:cxn modelId="{C81C1CDA-F17E-4E33-A8B5-EFAED873FCC9}" srcId="{74798567-21CD-42F3-8D0C-93E8EDA02647}" destId="{5F436D1E-D542-4613-8D6D-5542F484A183}" srcOrd="1" destOrd="0" parTransId="{2DC8C304-7B16-4CA7-91DE-19782F89FFFA}" sibTransId="{93F230C4-C37F-419F-97DE-99CD0F698D1A}"/>
    <dgm:cxn modelId="{422A2FDB-F242-4FCE-9A1C-B03EB30D1654}" type="presOf" srcId="{81D5DFD0-44DE-4873-999A-8BBF753FE5AB}" destId="{96F6860A-C667-4FEF-AE34-01D7261D9805}" srcOrd="1" destOrd="0" presId="urn:microsoft.com/office/officeart/2005/8/layout/hierarchy2"/>
    <dgm:cxn modelId="{6B053DDB-6F0F-485D-95E4-4D93876DF961}" srcId="{0A902DA4-C8EF-4BE0-830A-61C8F44E6401}" destId="{928F8E4D-B940-4692-A869-AF0D83B206D9}" srcOrd="1" destOrd="0" parTransId="{D0C39F66-BC5E-4592-A613-857633670754}" sibTransId="{7A6BE9E9-B923-4865-8D5C-F5BE6AA4EFB0}"/>
    <dgm:cxn modelId="{9AD18FE1-71D5-42A6-941D-05636D419295}" type="presOf" srcId="{8B20E4FA-CE8A-4A1D-82F3-741BA1CBB80B}" destId="{E090D193-0E35-4543-A0C6-2F0DE87958E6}" srcOrd="0" destOrd="0" presId="urn:microsoft.com/office/officeart/2005/8/layout/hierarchy2"/>
    <dgm:cxn modelId="{24B158E3-0D51-4B9F-AEFC-F96774981808}" type="presOf" srcId="{E9BA5641-EA98-4F3B-913B-05A1607AA5B1}" destId="{4EB640C1-3FF1-46A1-B8A2-33AA99258F56}" srcOrd="0" destOrd="0" presId="urn:microsoft.com/office/officeart/2005/8/layout/hierarchy2"/>
    <dgm:cxn modelId="{5E9B44E4-CDB0-4A77-B8D3-819D3A5BDE41}" srcId="{0A902DA4-C8EF-4BE0-830A-61C8F44E6401}" destId="{6D19630F-0619-4906-913C-7D96B28554E7}" srcOrd="2" destOrd="0" parTransId="{A74F233E-ABA4-42CA-882A-A71595919FCF}" sibTransId="{C3C14453-F26E-4156-9C17-553999B7B710}"/>
    <dgm:cxn modelId="{B400B2E5-E64F-4A7A-A802-37399EBE2748}" type="presOf" srcId="{A74F233E-ABA4-42CA-882A-A71595919FCF}" destId="{2A497EA6-4A41-481E-9234-E3108E5552F0}" srcOrd="0" destOrd="0" presId="urn:microsoft.com/office/officeart/2005/8/layout/hierarchy2"/>
    <dgm:cxn modelId="{5F5412E9-1064-46CB-87D6-1150B79F8842}" srcId="{51BB9237-35F5-4C70-889E-8D501B2FE254}" destId="{0A902DA4-C8EF-4BE0-830A-61C8F44E6401}" srcOrd="0" destOrd="0" parTransId="{FBAF2FD9-7229-43C5-8B71-BE5BFD63CC11}" sibTransId="{85543B6F-C496-4C15-9963-DFACC6D0CA00}"/>
    <dgm:cxn modelId="{15C561E9-C681-46C3-A4E2-912C1E6AAE36}" type="presOf" srcId="{928F8E4D-B940-4692-A869-AF0D83B206D9}" destId="{FA432A94-DF3F-445F-B5B6-DF35D7C89DA7}" srcOrd="0" destOrd="0" presId="urn:microsoft.com/office/officeart/2005/8/layout/hierarchy2"/>
    <dgm:cxn modelId="{6010DDEB-CB34-4474-930C-9368DC57483D}" type="presOf" srcId="{0E317E3F-6F51-4C8F-8F25-8415628100C2}" destId="{CC7DE627-466A-421D-9D06-2BEDD4042791}" srcOrd="0" destOrd="0" presId="urn:microsoft.com/office/officeart/2005/8/layout/hierarchy2"/>
    <dgm:cxn modelId="{F970F6F4-AA07-4860-9DCC-59D87D21CA47}" type="presOf" srcId="{0A902DA4-C8EF-4BE0-830A-61C8F44E6401}" destId="{844AD0CD-4E24-4EF5-A12B-275422258D73}" srcOrd="0" destOrd="0" presId="urn:microsoft.com/office/officeart/2005/8/layout/hierarchy2"/>
    <dgm:cxn modelId="{9011CAF9-66BD-4DFE-9867-37DE7569BC1D}" type="presOf" srcId="{62735D84-BE8D-4630-9A63-E9CA63D09EC9}" destId="{1849D69C-F7BA-4F56-B97C-710F123AC880}" srcOrd="0" destOrd="0" presId="urn:microsoft.com/office/officeart/2005/8/layout/hierarchy2"/>
    <dgm:cxn modelId="{B20389FD-96B9-4EDF-8631-02971574E361}" type="presOf" srcId="{D0C39F66-BC5E-4592-A613-857633670754}" destId="{E0129D05-E110-4A4A-83BD-ADF2C53CC734}" srcOrd="0" destOrd="0" presId="urn:microsoft.com/office/officeart/2005/8/layout/hierarchy2"/>
    <dgm:cxn modelId="{C7438CFE-B501-4605-AA7D-0F1516FA84F2}" type="presOf" srcId="{D04C3AFF-AE1D-40D1-B402-BBECE9611C52}" destId="{CE31B20B-F689-407F-A138-71EDCD44E62C}" srcOrd="0" destOrd="0" presId="urn:microsoft.com/office/officeart/2005/8/layout/hierarchy2"/>
    <dgm:cxn modelId="{EDD87519-8869-4368-B228-8A36CCB37D62}" type="presParOf" srcId="{1AF0D116-1F21-4573-B5B6-8DCCB4E2CEE8}" destId="{367CD60C-B549-4157-B27A-F4F982F30687}" srcOrd="0" destOrd="0" presId="urn:microsoft.com/office/officeart/2005/8/layout/hierarchy2"/>
    <dgm:cxn modelId="{9D8B12CC-516C-4CB6-BF39-2AE992DD1653}" type="presParOf" srcId="{367CD60C-B549-4157-B27A-F4F982F30687}" destId="{1EA388EB-378A-4F41-B1C7-11E97043A9F5}" srcOrd="0" destOrd="0" presId="urn:microsoft.com/office/officeart/2005/8/layout/hierarchy2"/>
    <dgm:cxn modelId="{B5065857-A7D3-46CF-8C1A-91C6EE69C181}" type="presParOf" srcId="{367CD60C-B549-4157-B27A-F4F982F30687}" destId="{4BA4EC50-20B3-4F03-8F46-F010D7B0237D}" srcOrd="1" destOrd="0" presId="urn:microsoft.com/office/officeart/2005/8/layout/hierarchy2"/>
    <dgm:cxn modelId="{93F47B12-017E-4D4D-A1CA-12C6F50DA8FE}" type="presParOf" srcId="{4BA4EC50-20B3-4F03-8F46-F010D7B0237D}" destId="{1FC314BF-588C-4CDC-ACB5-97BFADF5338F}" srcOrd="0" destOrd="0" presId="urn:microsoft.com/office/officeart/2005/8/layout/hierarchy2"/>
    <dgm:cxn modelId="{D63D8501-6188-4504-9542-29EB4870D12B}" type="presParOf" srcId="{1FC314BF-588C-4CDC-ACB5-97BFADF5338F}" destId="{B240B3BC-C0FB-4EBC-A5CB-027B8B886A24}" srcOrd="0" destOrd="0" presId="urn:microsoft.com/office/officeart/2005/8/layout/hierarchy2"/>
    <dgm:cxn modelId="{645E6E5B-D397-4A48-A188-784A81BACA62}" type="presParOf" srcId="{4BA4EC50-20B3-4F03-8F46-F010D7B0237D}" destId="{58792C36-A6B9-4389-82FB-25DA074B6C50}" srcOrd="1" destOrd="0" presId="urn:microsoft.com/office/officeart/2005/8/layout/hierarchy2"/>
    <dgm:cxn modelId="{E4AE0B20-9CA6-43F2-A131-054CC4C3EE29}" type="presParOf" srcId="{58792C36-A6B9-4389-82FB-25DA074B6C50}" destId="{844AD0CD-4E24-4EF5-A12B-275422258D73}" srcOrd="0" destOrd="0" presId="urn:microsoft.com/office/officeart/2005/8/layout/hierarchy2"/>
    <dgm:cxn modelId="{0978F4A3-BE61-4611-B755-384A0FA843BD}" type="presParOf" srcId="{58792C36-A6B9-4389-82FB-25DA074B6C50}" destId="{5F7DA1AB-E498-4AC4-8CB2-17C79C588581}" srcOrd="1" destOrd="0" presId="urn:microsoft.com/office/officeart/2005/8/layout/hierarchy2"/>
    <dgm:cxn modelId="{BB0CB2A1-054D-47AF-BA9F-5021087C4F8A}" type="presParOf" srcId="{5F7DA1AB-E498-4AC4-8CB2-17C79C588581}" destId="{2CCBE548-B179-4110-A30F-75B54D891794}" srcOrd="0" destOrd="0" presId="urn:microsoft.com/office/officeart/2005/8/layout/hierarchy2"/>
    <dgm:cxn modelId="{D0CBEC34-21E1-4DB4-A857-350EAB7F8220}" type="presParOf" srcId="{2CCBE548-B179-4110-A30F-75B54D891794}" destId="{1CF8124C-F0F6-4409-A27B-429224C714A9}" srcOrd="0" destOrd="0" presId="urn:microsoft.com/office/officeart/2005/8/layout/hierarchy2"/>
    <dgm:cxn modelId="{6FCE9B73-2838-413E-A64F-0A8831DD67CB}" type="presParOf" srcId="{5F7DA1AB-E498-4AC4-8CB2-17C79C588581}" destId="{FAEC1A8E-D241-446D-A61E-B9ED16451296}" srcOrd="1" destOrd="0" presId="urn:microsoft.com/office/officeart/2005/8/layout/hierarchy2"/>
    <dgm:cxn modelId="{A7E20C6D-8826-45B4-9545-C159ABF4E902}" type="presParOf" srcId="{FAEC1A8E-D241-446D-A61E-B9ED16451296}" destId="{E090D193-0E35-4543-A0C6-2F0DE87958E6}" srcOrd="0" destOrd="0" presId="urn:microsoft.com/office/officeart/2005/8/layout/hierarchy2"/>
    <dgm:cxn modelId="{E0CE178B-5DD8-45AC-9380-8DB0B405176F}" type="presParOf" srcId="{FAEC1A8E-D241-446D-A61E-B9ED16451296}" destId="{5C7587BA-2801-47DA-AB93-7BFB2BD69C1C}" srcOrd="1" destOrd="0" presId="urn:microsoft.com/office/officeart/2005/8/layout/hierarchy2"/>
    <dgm:cxn modelId="{FE277B9A-8EEB-4038-AAE6-E40AE417DE8B}" type="presParOf" srcId="{5C7587BA-2801-47DA-AB93-7BFB2BD69C1C}" destId="{CC7DE627-466A-421D-9D06-2BEDD4042791}" srcOrd="0" destOrd="0" presId="urn:microsoft.com/office/officeart/2005/8/layout/hierarchy2"/>
    <dgm:cxn modelId="{C5D132C3-63B8-4FE6-B713-BA88857D8DBF}" type="presParOf" srcId="{CC7DE627-466A-421D-9D06-2BEDD4042791}" destId="{29DF42D4-9BEC-4F58-B193-4C032D5CA2B4}" srcOrd="0" destOrd="0" presId="urn:microsoft.com/office/officeart/2005/8/layout/hierarchy2"/>
    <dgm:cxn modelId="{CDC297BE-A26D-40E8-AD4E-11C193DBA185}" type="presParOf" srcId="{5C7587BA-2801-47DA-AB93-7BFB2BD69C1C}" destId="{42496AC6-8D7B-4583-AB92-FB8CC08845CA}" srcOrd="1" destOrd="0" presId="urn:microsoft.com/office/officeart/2005/8/layout/hierarchy2"/>
    <dgm:cxn modelId="{622F5EF1-3ADF-4BA6-930D-8F68D939B129}" type="presParOf" srcId="{42496AC6-8D7B-4583-AB92-FB8CC08845CA}" destId="{78458E71-C92A-4207-A274-B67D71319B52}" srcOrd="0" destOrd="0" presId="urn:microsoft.com/office/officeart/2005/8/layout/hierarchy2"/>
    <dgm:cxn modelId="{41EBEBE4-3382-4087-B789-FCE15827361D}" type="presParOf" srcId="{42496AC6-8D7B-4583-AB92-FB8CC08845CA}" destId="{BE63B84E-4284-4611-9FCD-3F5BF4BC90E6}" srcOrd="1" destOrd="0" presId="urn:microsoft.com/office/officeart/2005/8/layout/hierarchy2"/>
    <dgm:cxn modelId="{E7C63BD3-FC63-4D1B-9DEB-98912691E9D4}" type="presParOf" srcId="{5F7DA1AB-E498-4AC4-8CB2-17C79C588581}" destId="{E0129D05-E110-4A4A-83BD-ADF2C53CC734}" srcOrd="2" destOrd="0" presId="urn:microsoft.com/office/officeart/2005/8/layout/hierarchy2"/>
    <dgm:cxn modelId="{7AC1E188-892B-4FA2-873B-39FF3862D4FA}" type="presParOf" srcId="{E0129D05-E110-4A4A-83BD-ADF2C53CC734}" destId="{84DEB9AE-2850-41A9-AA59-394351A2248D}" srcOrd="0" destOrd="0" presId="urn:microsoft.com/office/officeart/2005/8/layout/hierarchy2"/>
    <dgm:cxn modelId="{CA3E512F-74E4-4E7A-9EDA-AD054499A84D}" type="presParOf" srcId="{5F7DA1AB-E498-4AC4-8CB2-17C79C588581}" destId="{8EBF56DD-0775-4029-9895-672A45496AAD}" srcOrd="3" destOrd="0" presId="urn:microsoft.com/office/officeart/2005/8/layout/hierarchy2"/>
    <dgm:cxn modelId="{582E0BFA-7A72-4684-A6A6-3F604215D9BA}" type="presParOf" srcId="{8EBF56DD-0775-4029-9895-672A45496AAD}" destId="{FA432A94-DF3F-445F-B5B6-DF35D7C89DA7}" srcOrd="0" destOrd="0" presId="urn:microsoft.com/office/officeart/2005/8/layout/hierarchy2"/>
    <dgm:cxn modelId="{8C6EFDC2-BF7D-4B4B-A942-8DFAC7E616C8}" type="presParOf" srcId="{8EBF56DD-0775-4029-9895-672A45496AAD}" destId="{99274E9D-BD9F-4916-AEA7-144A9F5CAF04}" srcOrd="1" destOrd="0" presId="urn:microsoft.com/office/officeart/2005/8/layout/hierarchy2"/>
    <dgm:cxn modelId="{E5D8F33A-48AB-4970-9977-C141E5E4C506}" type="presParOf" srcId="{99274E9D-BD9F-4916-AEA7-144A9F5CAF04}" destId="{CF764CA3-AF23-4BE5-89E0-F870A39ED374}" srcOrd="0" destOrd="0" presId="urn:microsoft.com/office/officeart/2005/8/layout/hierarchy2"/>
    <dgm:cxn modelId="{448ECD71-60FB-4585-9893-B3401D6FEA90}" type="presParOf" srcId="{CF764CA3-AF23-4BE5-89E0-F870A39ED374}" destId="{03E5CCC5-EF0D-4D0C-B6C9-F48FD9C92018}" srcOrd="0" destOrd="0" presId="urn:microsoft.com/office/officeart/2005/8/layout/hierarchy2"/>
    <dgm:cxn modelId="{B36FA9DE-8113-4E60-8248-FB7BB9C3B0B1}" type="presParOf" srcId="{99274E9D-BD9F-4916-AEA7-144A9F5CAF04}" destId="{A1FFB18C-783F-45A5-9FAA-9DA8C295E968}" srcOrd="1" destOrd="0" presId="urn:microsoft.com/office/officeart/2005/8/layout/hierarchy2"/>
    <dgm:cxn modelId="{AACEB5AC-C175-4A5D-8021-AE664D74EE3A}" type="presParOf" srcId="{A1FFB18C-783F-45A5-9FAA-9DA8C295E968}" destId="{D4F3E0BF-2286-4073-8EDE-937945D9BE44}" srcOrd="0" destOrd="0" presId="urn:microsoft.com/office/officeart/2005/8/layout/hierarchy2"/>
    <dgm:cxn modelId="{BD0C5630-7756-46BC-A3C9-11FFF5E861D5}" type="presParOf" srcId="{A1FFB18C-783F-45A5-9FAA-9DA8C295E968}" destId="{7F6F4DF1-0A90-4D2C-B252-E1DABA14DB14}" srcOrd="1" destOrd="0" presId="urn:microsoft.com/office/officeart/2005/8/layout/hierarchy2"/>
    <dgm:cxn modelId="{C3A1572D-3AFB-418B-B030-C44308FFD604}" type="presParOf" srcId="{5F7DA1AB-E498-4AC4-8CB2-17C79C588581}" destId="{2A497EA6-4A41-481E-9234-E3108E5552F0}" srcOrd="4" destOrd="0" presId="urn:microsoft.com/office/officeart/2005/8/layout/hierarchy2"/>
    <dgm:cxn modelId="{4D2ABDD9-3598-4BF9-A570-87E344482FBC}" type="presParOf" srcId="{2A497EA6-4A41-481E-9234-E3108E5552F0}" destId="{89D24D2E-A3CD-44AE-A80B-7A0F24848600}" srcOrd="0" destOrd="0" presId="urn:microsoft.com/office/officeart/2005/8/layout/hierarchy2"/>
    <dgm:cxn modelId="{85ED6022-9DC7-4E9D-86BB-867CDA647056}" type="presParOf" srcId="{5F7DA1AB-E498-4AC4-8CB2-17C79C588581}" destId="{4E849F6C-BEB6-43DC-A93C-6BD785C23087}" srcOrd="5" destOrd="0" presId="urn:microsoft.com/office/officeart/2005/8/layout/hierarchy2"/>
    <dgm:cxn modelId="{F6027B75-FE30-4B54-9574-2CEF215632AB}" type="presParOf" srcId="{4E849F6C-BEB6-43DC-A93C-6BD785C23087}" destId="{6FE4BA68-950B-4F35-8A3E-D6E71732AE93}" srcOrd="0" destOrd="0" presId="urn:microsoft.com/office/officeart/2005/8/layout/hierarchy2"/>
    <dgm:cxn modelId="{ECDC50A7-8EC5-499D-806B-BA55915DA346}" type="presParOf" srcId="{4E849F6C-BEB6-43DC-A93C-6BD785C23087}" destId="{1F25FCAF-D1A4-4DC9-9509-F0EE3331AE0B}" srcOrd="1" destOrd="0" presId="urn:microsoft.com/office/officeart/2005/8/layout/hierarchy2"/>
    <dgm:cxn modelId="{26D2ECD7-A63E-4A9B-8E62-151FC2963F69}" type="presParOf" srcId="{1F25FCAF-D1A4-4DC9-9509-F0EE3331AE0B}" destId="{1849D69C-F7BA-4F56-B97C-710F123AC880}" srcOrd="0" destOrd="0" presId="urn:microsoft.com/office/officeart/2005/8/layout/hierarchy2"/>
    <dgm:cxn modelId="{644C144D-C467-4E15-982F-E7F6FE9EBCB0}" type="presParOf" srcId="{1849D69C-F7BA-4F56-B97C-710F123AC880}" destId="{5DB6DC17-6A72-457C-AD0C-D482E1BD12B4}" srcOrd="0" destOrd="0" presId="urn:microsoft.com/office/officeart/2005/8/layout/hierarchy2"/>
    <dgm:cxn modelId="{1313C759-15EC-4AA3-AB69-7EE035EDA7FD}" type="presParOf" srcId="{1F25FCAF-D1A4-4DC9-9509-F0EE3331AE0B}" destId="{0B4289EC-8ECF-4A18-A5BF-2CF45D220CAB}" srcOrd="1" destOrd="0" presId="urn:microsoft.com/office/officeart/2005/8/layout/hierarchy2"/>
    <dgm:cxn modelId="{B9047D1F-7ED6-4739-89C9-7A1076765724}" type="presParOf" srcId="{0B4289EC-8ECF-4A18-A5BF-2CF45D220CAB}" destId="{E31E7D40-783C-48D4-AFC4-93CA13AF9308}" srcOrd="0" destOrd="0" presId="urn:microsoft.com/office/officeart/2005/8/layout/hierarchy2"/>
    <dgm:cxn modelId="{C09BD142-3A1A-4069-9BEC-6186294B19C2}" type="presParOf" srcId="{0B4289EC-8ECF-4A18-A5BF-2CF45D220CAB}" destId="{C786BA37-F2C9-4765-8395-0B0704914E9A}" srcOrd="1" destOrd="0" presId="urn:microsoft.com/office/officeart/2005/8/layout/hierarchy2"/>
    <dgm:cxn modelId="{F15FDC5B-B27C-412B-ABD3-DCFD6A23C433}" type="presParOf" srcId="{4BA4EC50-20B3-4F03-8F46-F010D7B0237D}" destId="{A63D09F7-238E-4C84-94E0-28114B5ED3E2}" srcOrd="2" destOrd="0" presId="urn:microsoft.com/office/officeart/2005/8/layout/hierarchy2"/>
    <dgm:cxn modelId="{1723EAE4-17C2-4FB2-857C-75B4F55F9134}" type="presParOf" srcId="{A63D09F7-238E-4C84-94E0-28114B5ED3E2}" destId="{05A49DEB-0887-46E3-BC34-1E7BE3564975}" srcOrd="0" destOrd="0" presId="urn:microsoft.com/office/officeart/2005/8/layout/hierarchy2"/>
    <dgm:cxn modelId="{6DF60790-1EB4-4728-82DB-4E34FC98A7E0}" type="presParOf" srcId="{4BA4EC50-20B3-4F03-8F46-F010D7B0237D}" destId="{3AADEB55-A602-484F-99A3-310804E79B64}" srcOrd="3" destOrd="0" presId="urn:microsoft.com/office/officeart/2005/8/layout/hierarchy2"/>
    <dgm:cxn modelId="{C67EE95B-416A-4C34-B5EA-834594BDEAD1}" type="presParOf" srcId="{3AADEB55-A602-484F-99A3-310804E79B64}" destId="{E28222CC-A014-479C-9705-EFA2778052E8}" srcOrd="0" destOrd="0" presId="urn:microsoft.com/office/officeart/2005/8/layout/hierarchy2"/>
    <dgm:cxn modelId="{AF497D74-3579-459D-9A38-633A813A028C}" type="presParOf" srcId="{3AADEB55-A602-484F-99A3-310804E79B64}" destId="{FE3A10A7-7D31-405C-91D8-562DEEB93EDB}" srcOrd="1" destOrd="0" presId="urn:microsoft.com/office/officeart/2005/8/layout/hierarchy2"/>
    <dgm:cxn modelId="{43C84010-7305-4D53-B6D5-641CBD31AC7B}" type="presParOf" srcId="{FE3A10A7-7D31-405C-91D8-562DEEB93EDB}" destId="{851913AC-7A5E-4293-B0FC-B45ABB27D17B}" srcOrd="0" destOrd="0" presId="urn:microsoft.com/office/officeart/2005/8/layout/hierarchy2"/>
    <dgm:cxn modelId="{871B1E3C-F002-45BE-9DFE-A37ED8031543}" type="presParOf" srcId="{851913AC-7A5E-4293-B0FC-B45ABB27D17B}" destId="{E542DD06-A55B-4162-A1DB-B077463465D9}" srcOrd="0" destOrd="0" presId="urn:microsoft.com/office/officeart/2005/8/layout/hierarchy2"/>
    <dgm:cxn modelId="{3F53D3DA-A29A-4894-83E3-606DF440B38D}" type="presParOf" srcId="{FE3A10A7-7D31-405C-91D8-562DEEB93EDB}" destId="{C732B30B-A7BA-4368-B503-3D3DE7837CF1}" srcOrd="1" destOrd="0" presId="urn:microsoft.com/office/officeart/2005/8/layout/hierarchy2"/>
    <dgm:cxn modelId="{FEC73E90-BAFC-468B-8F44-02690BFF4791}" type="presParOf" srcId="{C732B30B-A7BA-4368-B503-3D3DE7837CF1}" destId="{4EB640C1-3FF1-46A1-B8A2-33AA99258F56}" srcOrd="0" destOrd="0" presId="urn:microsoft.com/office/officeart/2005/8/layout/hierarchy2"/>
    <dgm:cxn modelId="{8E08C109-389E-4566-A29A-B29CB47A111A}" type="presParOf" srcId="{C732B30B-A7BA-4368-B503-3D3DE7837CF1}" destId="{7EE9F18D-CF58-404F-9855-BA651E057C54}" srcOrd="1" destOrd="0" presId="urn:microsoft.com/office/officeart/2005/8/layout/hierarchy2"/>
    <dgm:cxn modelId="{13760650-07B1-439F-BCD1-BE8587CC198A}" type="presParOf" srcId="{7EE9F18D-CF58-404F-9855-BA651E057C54}" destId="{FC23415B-C10C-437A-A00A-8B2D1F5691F1}" srcOrd="0" destOrd="0" presId="urn:microsoft.com/office/officeart/2005/8/layout/hierarchy2"/>
    <dgm:cxn modelId="{B35DBC10-8A3A-4C58-96A4-841731F7CEC3}" type="presParOf" srcId="{FC23415B-C10C-437A-A00A-8B2D1F5691F1}" destId="{96F6860A-C667-4FEF-AE34-01D7261D9805}" srcOrd="0" destOrd="0" presId="urn:microsoft.com/office/officeart/2005/8/layout/hierarchy2"/>
    <dgm:cxn modelId="{9C6216F2-2206-4B23-8E59-D6EA0F0EAC62}" type="presParOf" srcId="{7EE9F18D-CF58-404F-9855-BA651E057C54}" destId="{28845D05-02F7-4FF4-8FBD-DA660B5D66A9}" srcOrd="1" destOrd="0" presId="urn:microsoft.com/office/officeart/2005/8/layout/hierarchy2"/>
    <dgm:cxn modelId="{2A2A584D-268B-48B6-B29F-9E2E87EC43FB}" type="presParOf" srcId="{28845D05-02F7-4FF4-8FBD-DA660B5D66A9}" destId="{28AC6EAF-85C4-4388-96D1-C0CDF82F4764}" srcOrd="0" destOrd="0" presId="urn:microsoft.com/office/officeart/2005/8/layout/hierarchy2"/>
    <dgm:cxn modelId="{E88F5EAA-D348-4B63-9F11-E997223A94D5}" type="presParOf" srcId="{28845D05-02F7-4FF4-8FBD-DA660B5D66A9}" destId="{40AEC35A-3CD3-4571-9FD4-03FC8BAC5499}" srcOrd="1" destOrd="0" presId="urn:microsoft.com/office/officeart/2005/8/layout/hierarchy2"/>
    <dgm:cxn modelId="{DF4001FC-678B-4A78-A39C-AE7A2DCD6EF6}" type="presParOf" srcId="{FE3A10A7-7D31-405C-91D8-562DEEB93EDB}" destId="{6F93D522-30DC-4F01-8405-3DD4D886EAE8}" srcOrd="2" destOrd="0" presId="urn:microsoft.com/office/officeart/2005/8/layout/hierarchy2"/>
    <dgm:cxn modelId="{C1130CD9-5676-4A78-82AB-6737C7E0F353}" type="presParOf" srcId="{6F93D522-30DC-4F01-8405-3DD4D886EAE8}" destId="{7B48470E-DB6B-48BA-AD8F-E6D03B1E1B55}" srcOrd="0" destOrd="0" presId="urn:microsoft.com/office/officeart/2005/8/layout/hierarchy2"/>
    <dgm:cxn modelId="{3391B66F-DE30-42A9-BFB9-D3F70A6AAC69}" type="presParOf" srcId="{FE3A10A7-7D31-405C-91D8-562DEEB93EDB}" destId="{2FEB97D9-314D-4A21-B6F2-F77A3BB95367}" srcOrd="3" destOrd="0" presId="urn:microsoft.com/office/officeart/2005/8/layout/hierarchy2"/>
    <dgm:cxn modelId="{4E90BE01-7518-4AC7-89FF-8D7E29E1461F}" type="presParOf" srcId="{2FEB97D9-314D-4A21-B6F2-F77A3BB95367}" destId="{8D16B081-F17D-4772-90A5-2DD3C46D6EE8}" srcOrd="0" destOrd="0" presId="urn:microsoft.com/office/officeart/2005/8/layout/hierarchy2"/>
    <dgm:cxn modelId="{2344451C-8954-407F-B5F3-71E3325C09BA}" type="presParOf" srcId="{2FEB97D9-314D-4A21-B6F2-F77A3BB95367}" destId="{E02A0D24-5010-496E-9595-9929304491D6}" srcOrd="1" destOrd="0" presId="urn:microsoft.com/office/officeart/2005/8/layout/hierarchy2"/>
    <dgm:cxn modelId="{EB4EE134-B498-4B62-839E-291BAC36B505}" type="presParOf" srcId="{E02A0D24-5010-496E-9595-9929304491D6}" destId="{CE31B20B-F689-407F-A138-71EDCD44E62C}" srcOrd="0" destOrd="0" presId="urn:microsoft.com/office/officeart/2005/8/layout/hierarchy2"/>
    <dgm:cxn modelId="{031F19C6-8FBB-4C34-9E6A-FD15110C9493}" type="presParOf" srcId="{CE31B20B-F689-407F-A138-71EDCD44E62C}" destId="{E5DC4AB9-B8E6-4206-BDF3-4D94DB2A6E64}" srcOrd="0" destOrd="0" presId="urn:microsoft.com/office/officeart/2005/8/layout/hierarchy2"/>
    <dgm:cxn modelId="{DD39298B-E1DB-48D8-9A9D-234F4A83D17B}" type="presParOf" srcId="{E02A0D24-5010-496E-9595-9929304491D6}" destId="{6F30066B-6B9C-4219-ABBC-0BB647F6C563}" srcOrd="1" destOrd="0" presId="urn:microsoft.com/office/officeart/2005/8/layout/hierarchy2"/>
    <dgm:cxn modelId="{5EF42482-453A-436F-9304-C4C2494E7167}" type="presParOf" srcId="{6F30066B-6B9C-4219-ABBC-0BB647F6C563}" destId="{139EFA92-7BA6-4ECC-B653-7BEDB6AED8A8}" srcOrd="0" destOrd="0" presId="urn:microsoft.com/office/officeart/2005/8/layout/hierarchy2"/>
    <dgm:cxn modelId="{C4B46FF1-171B-420B-AFFD-75A1DB14E73C}" type="presParOf" srcId="{6F30066B-6B9C-4219-ABBC-0BB647F6C563}" destId="{5EA73C48-782D-4DEC-B45A-EEBDE72ACC6E}" srcOrd="1" destOrd="0" presId="urn:microsoft.com/office/officeart/2005/8/layout/hierarchy2"/>
    <dgm:cxn modelId="{CC99EC1D-C967-405B-8007-DE62E384BF87}" type="presParOf" srcId="{4BA4EC50-20B3-4F03-8F46-F010D7B0237D}" destId="{75EBDD87-2997-4464-BE9B-7251E1EC1BB6}" srcOrd="4" destOrd="0" presId="urn:microsoft.com/office/officeart/2005/8/layout/hierarchy2"/>
    <dgm:cxn modelId="{F3688C87-9853-42C8-A5FD-AFDEC0083CC5}" type="presParOf" srcId="{75EBDD87-2997-4464-BE9B-7251E1EC1BB6}" destId="{D4D8C862-E6B3-4FD4-BC05-F9E4563CD028}" srcOrd="0" destOrd="0" presId="urn:microsoft.com/office/officeart/2005/8/layout/hierarchy2"/>
    <dgm:cxn modelId="{B1140D7B-19CE-46DA-9A0B-F1BB1C01D950}" type="presParOf" srcId="{4BA4EC50-20B3-4F03-8F46-F010D7B0237D}" destId="{683ED6C9-38BE-4736-B456-B94DA92E91A5}" srcOrd="5" destOrd="0" presId="urn:microsoft.com/office/officeart/2005/8/layout/hierarchy2"/>
    <dgm:cxn modelId="{27F497A5-52EF-442F-8AAA-18F965998584}" type="presParOf" srcId="{683ED6C9-38BE-4736-B456-B94DA92E91A5}" destId="{AA8BED70-C406-47EE-A373-8EAF76AA2A45}" srcOrd="0" destOrd="0" presId="urn:microsoft.com/office/officeart/2005/8/layout/hierarchy2"/>
    <dgm:cxn modelId="{FFAF1700-EFB3-4D94-8BF1-653C78CE265C}" type="presParOf" srcId="{683ED6C9-38BE-4736-B456-B94DA92E91A5}" destId="{91E5BA07-8085-4BF8-B4A6-574BE70DE9AA}" srcOrd="1" destOrd="0" presId="urn:microsoft.com/office/officeart/2005/8/layout/hierarchy2"/>
    <dgm:cxn modelId="{BC9A543F-1E39-4213-AEC6-7D6BFA11A08A}" type="presParOf" srcId="{91E5BA07-8085-4BF8-B4A6-574BE70DE9AA}" destId="{8CA116BE-904B-4095-977F-FAC2E87F13B5}" srcOrd="0" destOrd="0" presId="urn:microsoft.com/office/officeart/2005/8/layout/hierarchy2"/>
    <dgm:cxn modelId="{FEF5BC74-A460-4CB2-ABA8-D74E55CE885E}" type="presParOf" srcId="{8CA116BE-904B-4095-977F-FAC2E87F13B5}" destId="{299F4532-115E-4977-B400-6AC1562C343C}" srcOrd="0" destOrd="0" presId="urn:microsoft.com/office/officeart/2005/8/layout/hierarchy2"/>
    <dgm:cxn modelId="{239707C0-EED6-4E19-AD3E-8C1BB48C9846}" type="presParOf" srcId="{91E5BA07-8085-4BF8-B4A6-574BE70DE9AA}" destId="{1958772E-7DC7-4DD2-8194-B44EDF8000DB}" srcOrd="1" destOrd="0" presId="urn:microsoft.com/office/officeart/2005/8/layout/hierarchy2"/>
    <dgm:cxn modelId="{EC5BCE3F-C44A-4F97-8626-4BC2B97E7313}" type="presParOf" srcId="{1958772E-7DC7-4DD2-8194-B44EDF8000DB}" destId="{C0F044C8-75A5-4390-A096-3569E4B7BE1E}" srcOrd="0" destOrd="0" presId="urn:microsoft.com/office/officeart/2005/8/layout/hierarchy2"/>
    <dgm:cxn modelId="{2E7A158D-0842-42CE-9C4F-206FD120FE78}" type="presParOf" srcId="{1958772E-7DC7-4DD2-8194-B44EDF8000DB}" destId="{A351CECC-CF04-4344-83EE-0EAA4B4EE4EB}" srcOrd="1" destOrd="0" presId="urn:microsoft.com/office/officeart/2005/8/layout/hierarchy2"/>
    <dgm:cxn modelId="{A0D29765-3001-4211-BD2D-AB1042AE90BC}" type="presParOf" srcId="{A351CECC-CF04-4344-83EE-0EAA4B4EE4EB}" destId="{298D0A5B-3317-47D8-B8C8-7987DFF74C77}" srcOrd="0" destOrd="0" presId="urn:microsoft.com/office/officeart/2005/8/layout/hierarchy2"/>
    <dgm:cxn modelId="{E7261CE1-AC6F-4C1F-8FB8-E430F0866C60}" type="presParOf" srcId="{298D0A5B-3317-47D8-B8C8-7987DFF74C77}" destId="{8FB24A46-11A7-459E-BBA0-3E43AC1102C8}" srcOrd="0" destOrd="0" presId="urn:microsoft.com/office/officeart/2005/8/layout/hierarchy2"/>
    <dgm:cxn modelId="{A549248D-198F-4886-9D72-01329D1B1E12}" type="presParOf" srcId="{A351CECC-CF04-4344-83EE-0EAA4B4EE4EB}" destId="{6F573377-37DF-462A-85F2-C284E4416960}" srcOrd="1" destOrd="0" presId="urn:microsoft.com/office/officeart/2005/8/layout/hierarchy2"/>
    <dgm:cxn modelId="{B4ABE24E-C68E-4AC6-9A2B-901C6A3E47FF}" type="presParOf" srcId="{6F573377-37DF-462A-85F2-C284E4416960}" destId="{A0D88EB2-0057-4CB9-AC62-A6EBFF41A2AE}" srcOrd="0" destOrd="0" presId="urn:microsoft.com/office/officeart/2005/8/layout/hierarchy2"/>
    <dgm:cxn modelId="{32100091-AFBE-45F7-A56D-7ACF63FC0C0A}" type="presParOf" srcId="{6F573377-37DF-462A-85F2-C284E4416960}" destId="{C1FF35F6-4DA0-4C80-9EC9-968AA299F98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39641E-6C13-4B18-AAD2-E37BEF6ACD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s-CL"/>
        </a:p>
      </dgm:t>
    </dgm:pt>
    <dgm:pt modelId="{32DCC256-FA05-4951-832A-89E7585B4700}">
      <dgm:prSet phldrT="[Texto]" custT="1"/>
      <dgm:spPr/>
      <dgm:t>
        <a:bodyPr/>
        <a:lstStyle/>
        <a:p>
          <a:r>
            <a:rPr lang="es-CL" sz="1600" dirty="0"/>
            <a:t>Cultivos poco densos o inicio de temporada (cobertura menor a 40%)</a:t>
          </a:r>
        </a:p>
      </dgm:t>
    </dgm:pt>
    <dgm:pt modelId="{C51F051A-4599-4AEF-986C-09A757976410}" type="parTrans" cxnId="{4058CF2E-D892-4C3B-BCAF-61B055F423B0}">
      <dgm:prSet/>
      <dgm:spPr/>
      <dgm:t>
        <a:bodyPr/>
        <a:lstStyle/>
        <a:p>
          <a:endParaRPr lang="es-CL" sz="1600"/>
        </a:p>
      </dgm:t>
    </dgm:pt>
    <dgm:pt modelId="{A0A69E76-F32C-43B6-9C2A-8F7D1714E369}" type="sibTrans" cxnId="{4058CF2E-D892-4C3B-BCAF-61B055F423B0}">
      <dgm:prSet/>
      <dgm:spPr/>
      <dgm:t>
        <a:bodyPr/>
        <a:lstStyle/>
        <a:p>
          <a:endParaRPr lang="es-CL" sz="1600"/>
        </a:p>
      </dgm:t>
    </dgm:pt>
    <dgm:pt modelId="{B8327466-D4DD-4FD1-A14E-8E4163DBF530}">
      <dgm:prSet phldrT="[Texto]" custT="1"/>
      <dgm:spPr/>
      <dgm:t>
        <a:bodyPr/>
        <a:lstStyle/>
        <a:p>
          <a:r>
            <a:rPr lang="es-CL" sz="1600" dirty="0"/>
            <a:t>SAVI</a:t>
          </a:r>
        </a:p>
        <a:p>
          <a:r>
            <a:rPr lang="es-CL" sz="1600" dirty="0"/>
            <a:t>MSAVI2</a:t>
          </a:r>
        </a:p>
        <a:p>
          <a:r>
            <a:rPr lang="es-CL" sz="1600" dirty="0"/>
            <a:t>CVI</a:t>
          </a:r>
        </a:p>
      </dgm:t>
    </dgm:pt>
    <dgm:pt modelId="{6C6470E6-B923-4B2A-9B37-227F85A1C533}" type="parTrans" cxnId="{F510A395-F9DF-483B-9009-2AE9FC1A7A8B}">
      <dgm:prSet custT="1"/>
      <dgm:spPr/>
      <dgm:t>
        <a:bodyPr/>
        <a:lstStyle/>
        <a:p>
          <a:endParaRPr lang="es-CL" sz="1600"/>
        </a:p>
      </dgm:t>
    </dgm:pt>
    <dgm:pt modelId="{885EFB82-9F76-4219-A96B-379811B0BD50}" type="sibTrans" cxnId="{F510A395-F9DF-483B-9009-2AE9FC1A7A8B}">
      <dgm:prSet/>
      <dgm:spPr/>
      <dgm:t>
        <a:bodyPr/>
        <a:lstStyle/>
        <a:p>
          <a:endParaRPr lang="es-CL" sz="1600"/>
        </a:p>
      </dgm:t>
    </dgm:pt>
    <dgm:pt modelId="{116A585F-0807-4696-AA4F-BA6D2321C76C}">
      <dgm:prSet custT="1"/>
      <dgm:spPr/>
      <dgm:t>
        <a:bodyPr/>
        <a:lstStyle/>
        <a:p>
          <a:r>
            <a:rPr lang="es-CL" sz="1600"/>
            <a:t>Regiones montañosas o con alto contenido de material particulado</a:t>
          </a:r>
        </a:p>
      </dgm:t>
    </dgm:pt>
    <dgm:pt modelId="{1B9ECA21-D2A3-43B4-975F-F707EE2F9CF9}" type="parTrans" cxnId="{B11ED151-A8CA-4396-A426-D4B0867BC2F3}">
      <dgm:prSet/>
      <dgm:spPr/>
      <dgm:t>
        <a:bodyPr/>
        <a:lstStyle/>
        <a:p>
          <a:endParaRPr lang="es-CL" sz="1600"/>
        </a:p>
      </dgm:t>
    </dgm:pt>
    <dgm:pt modelId="{CD627D45-E703-41F3-8F73-DE9FD7C4285D}" type="sibTrans" cxnId="{B11ED151-A8CA-4396-A426-D4B0867BC2F3}">
      <dgm:prSet/>
      <dgm:spPr/>
      <dgm:t>
        <a:bodyPr/>
        <a:lstStyle/>
        <a:p>
          <a:endParaRPr lang="es-CL" sz="1600"/>
        </a:p>
      </dgm:t>
    </dgm:pt>
    <dgm:pt modelId="{1A60723A-1271-4EC2-9DC2-BFA076A70BFC}">
      <dgm:prSet custT="1"/>
      <dgm:spPr/>
      <dgm:t>
        <a:bodyPr/>
        <a:lstStyle/>
        <a:p>
          <a:r>
            <a:rPr lang="es-CL" sz="1600"/>
            <a:t>ARVI</a:t>
          </a:r>
        </a:p>
      </dgm:t>
    </dgm:pt>
    <dgm:pt modelId="{A1D310BA-B471-4665-B2C7-9690D7805B9C}" type="parTrans" cxnId="{0BC9C84F-BDFE-4C51-95F6-DD974F405053}">
      <dgm:prSet custT="1"/>
      <dgm:spPr/>
      <dgm:t>
        <a:bodyPr/>
        <a:lstStyle/>
        <a:p>
          <a:endParaRPr lang="es-CL" sz="1600"/>
        </a:p>
      </dgm:t>
    </dgm:pt>
    <dgm:pt modelId="{FEDC2CC8-5A3E-4D4B-A4BE-F73568FDC6C9}" type="sibTrans" cxnId="{0BC9C84F-BDFE-4C51-95F6-DD974F405053}">
      <dgm:prSet/>
      <dgm:spPr/>
      <dgm:t>
        <a:bodyPr/>
        <a:lstStyle/>
        <a:p>
          <a:endParaRPr lang="es-CL" sz="1600"/>
        </a:p>
      </dgm:t>
    </dgm:pt>
    <dgm:pt modelId="{A0194206-EF2D-4319-9E5B-914E673A0FEF}">
      <dgm:prSet custT="1"/>
      <dgm:spPr/>
      <dgm:t>
        <a:bodyPr/>
        <a:lstStyle/>
        <a:p>
          <a:r>
            <a:rPr lang="es-CL" sz="1600" dirty="0"/>
            <a:t>Cultivos densos (media temporada y final de temporada</a:t>
          </a:r>
        </a:p>
      </dgm:t>
    </dgm:pt>
    <dgm:pt modelId="{F32E2ADC-CC5B-41DF-A035-762EDB737375}" type="parTrans" cxnId="{84066D0C-42B0-466B-BD55-5C7ACAE4E2FC}">
      <dgm:prSet/>
      <dgm:spPr/>
      <dgm:t>
        <a:bodyPr/>
        <a:lstStyle/>
        <a:p>
          <a:endParaRPr lang="es-CL" sz="1600"/>
        </a:p>
      </dgm:t>
    </dgm:pt>
    <dgm:pt modelId="{DFF097AE-ADF9-4FC1-875D-8261B10CBF9D}" type="sibTrans" cxnId="{84066D0C-42B0-466B-BD55-5C7ACAE4E2FC}">
      <dgm:prSet/>
      <dgm:spPr/>
      <dgm:t>
        <a:bodyPr/>
        <a:lstStyle/>
        <a:p>
          <a:endParaRPr lang="es-CL" sz="1600"/>
        </a:p>
      </dgm:t>
    </dgm:pt>
    <dgm:pt modelId="{4542A038-7CCB-4D25-9456-1E5F7C48F04C}">
      <dgm:prSet custT="1"/>
      <dgm:spPr/>
      <dgm:t>
        <a:bodyPr/>
        <a:lstStyle/>
        <a:p>
          <a:r>
            <a:rPr lang="es-CL" sz="1600" dirty="0"/>
            <a:t>NDVI</a:t>
          </a:r>
        </a:p>
        <a:p>
          <a:r>
            <a:rPr lang="es-CL" sz="1600" dirty="0"/>
            <a:t>GNDVI</a:t>
          </a:r>
        </a:p>
        <a:p>
          <a:r>
            <a:rPr lang="es-CL" sz="1600" dirty="0"/>
            <a:t>NDRE</a:t>
          </a:r>
        </a:p>
        <a:p>
          <a:r>
            <a:rPr lang="es-CL" sz="1600" dirty="0"/>
            <a:t>GCI</a:t>
          </a:r>
        </a:p>
        <a:p>
          <a:r>
            <a:rPr lang="es-CL" sz="1600" dirty="0"/>
            <a:t>EVI</a:t>
          </a:r>
        </a:p>
      </dgm:t>
    </dgm:pt>
    <dgm:pt modelId="{13C2ABF0-A3CB-40D2-87E2-D966C701FD9F}" type="parTrans" cxnId="{9BD4A889-4D88-487A-87FD-8755EB39767D}">
      <dgm:prSet custT="1"/>
      <dgm:spPr/>
      <dgm:t>
        <a:bodyPr/>
        <a:lstStyle/>
        <a:p>
          <a:endParaRPr lang="es-CL" sz="1600"/>
        </a:p>
      </dgm:t>
    </dgm:pt>
    <dgm:pt modelId="{6BF92D35-4B5B-4CDE-8614-EB7EF6B3C292}" type="sibTrans" cxnId="{9BD4A889-4D88-487A-87FD-8755EB39767D}">
      <dgm:prSet/>
      <dgm:spPr/>
      <dgm:t>
        <a:bodyPr/>
        <a:lstStyle/>
        <a:p>
          <a:endParaRPr lang="es-CL" sz="1600"/>
        </a:p>
      </dgm:t>
    </dgm:pt>
    <dgm:pt modelId="{BB19570F-9DFA-4947-AE03-076DC0193AC2}" type="pres">
      <dgm:prSet presAssocID="{DF39641E-6C13-4B18-AAD2-E37BEF6ACD4A}" presName="root" presStyleCnt="0">
        <dgm:presLayoutVars>
          <dgm:dir/>
          <dgm:resizeHandles val="exact"/>
        </dgm:presLayoutVars>
      </dgm:prSet>
      <dgm:spPr/>
    </dgm:pt>
    <dgm:pt modelId="{5CFF2E0B-DDA2-40F1-A5FA-9D5A4A79E433}" type="pres">
      <dgm:prSet presAssocID="{32DCC256-FA05-4951-832A-89E7585B4700}" presName="compNode" presStyleCnt="0"/>
      <dgm:spPr/>
    </dgm:pt>
    <dgm:pt modelId="{821F0A9C-3902-476C-A3C0-615E9068BEF5}" type="pres">
      <dgm:prSet presAssocID="{32DCC256-FA05-4951-832A-89E7585B4700}" presName="bgRect" presStyleLbl="bgShp" presStyleIdx="0" presStyleCnt="3"/>
      <dgm:spPr>
        <a:solidFill>
          <a:srgbClr val="92D050"/>
        </a:solidFill>
      </dgm:spPr>
    </dgm:pt>
    <dgm:pt modelId="{A8B48DBB-A05D-4FCB-A6BE-F2FBF325A53F}" type="pres">
      <dgm:prSet presAssocID="{32DCC256-FA05-4951-832A-89E7585B47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gricultura con relleno sólido"/>
        </a:ext>
      </dgm:extLst>
    </dgm:pt>
    <dgm:pt modelId="{1A093661-E859-4358-8564-65A5E8728B41}" type="pres">
      <dgm:prSet presAssocID="{32DCC256-FA05-4951-832A-89E7585B4700}" presName="spaceRect" presStyleCnt="0"/>
      <dgm:spPr/>
    </dgm:pt>
    <dgm:pt modelId="{6EBED02C-C3DD-4D14-8E48-4DFAFF0D6851}" type="pres">
      <dgm:prSet presAssocID="{32DCC256-FA05-4951-832A-89E7585B4700}" presName="parTx" presStyleLbl="revTx" presStyleIdx="0" presStyleCnt="6">
        <dgm:presLayoutVars>
          <dgm:chMax val="0"/>
          <dgm:chPref val="0"/>
        </dgm:presLayoutVars>
      </dgm:prSet>
      <dgm:spPr/>
    </dgm:pt>
    <dgm:pt modelId="{AF98DAC3-5DCA-4423-869B-39AD68F54DD6}" type="pres">
      <dgm:prSet presAssocID="{32DCC256-FA05-4951-832A-89E7585B4700}" presName="desTx" presStyleLbl="revTx" presStyleIdx="1" presStyleCnt="6">
        <dgm:presLayoutVars/>
      </dgm:prSet>
      <dgm:spPr/>
    </dgm:pt>
    <dgm:pt modelId="{E24EDD4F-C3A0-4A3F-A8CC-51D04D333D4D}" type="pres">
      <dgm:prSet presAssocID="{A0A69E76-F32C-43B6-9C2A-8F7D1714E369}" presName="sibTrans" presStyleCnt="0"/>
      <dgm:spPr/>
    </dgm:pt>
    <dgm:pt modelId="{ED0BEB31-B9FE-47B2-BCAF-AA485EBA8401}" type="pres">
      <dgm:prSet presAssocID="{A0194206-EF2D-4319-9E5B-914E673A0FEF}" presName="compNode" presStyleCnt="0"/>
      <dgm:spPr/>
    </dgm:pt>
    <dgm:pt modelId="{AFD21C91-1F90-414A-959A-0961A212EFC8}" type="pres">
      <dgm:prSet presAssocID="{A0194206-EF2D-4319-9E5B-914E673A0FEF}" presName="bgRect" presStyleLbl="bgShp" presStyleIdx="1" presStyleCnt="3" custScaleY="130177"/>
      <dgm:spPr>
        <a:solidFill>
          <a:srgbClr val="00B050"/>
        </a:solidFill>
      </dgm:spPr>
    </dgm:pt>
    <dgm:pt modelId="{C3F75DE1-3F23-486B-8B96-024E75629EFF}" type="pres">
      <dgm:prSet presAssocID="{A0194206-EF2D-4319-9E5B-914E673A0F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ultivos con relleno sólido"/>
        </a:ext>
      </dgm:extLst>
    </dgm:pt>
    <dgm:pt modelId="{76DFFE28-A280-4006-B9FC-F32CBBFEC1DD}" type="pres">
      <dgm:prSet presAssocID="{A0194206-EF2D-4319-9E5B-914E673A0FEF}" presName="spaceRect" presStyleCnt="0"/>
      <dgm:spPr/>
    </dgm:pt>
    <dgm:pt modelId="{D9C730BC-8BCA-4F13-8CCE-197F5F6DAF56}" type="pres">
      <dgm:prSet presAssocID="{A0194206-EF2D-4319-9E5B-914E673A0FEF}" presName="parTx" presStyleLbl="revTx" presStyleIdx="2" presStyleCnt="6">
        <dgm:presLayoutVars>
          <dgm:chMax val="0"/>
          <dgm:chPref val="0"/>
        </dgm:presLayoutVars>
      </dgm:prSet>
      <dgm:spPr/>
    </dgm:pt>
    <dgm:pt modelId="{06D03750-B179-45B3-8681-DC925A9E8441}" type="pres">
      <dgm:prSet presAssocID="{A0194206-EF2D-4319-9E5B-914E673A0FEF}" presName="desTx" presStyleLbl="revTx" presStyleIdx="3" presStyleCnt="6">
        <dgm:presLayoutVars/>
      </dgm:prSet>
      <dgm:spPr/>
    </dgm:pt>
    <dgm:pt modelId="{3F8CBED7-2F65-459B-BA6F-B759604C35B6}" type="pres">
      <dgm:prSet presAssocID="{DFF097AE-ADF9-4FC1-875D-8261B10CBF9D}" presName="sibTrans" presStyleCnt="0"/>
      <dgm:spPr/>
    </dgm:pt>
    <dgm:pt modelId="{05541695-DAC7-4DAD-9374-76F21D4703F1}" type="pres">
      <dgm:prSet presAssocID="{116A585F-0807-4696-AA4F-BA6D2321C76C}" presName="compNode" presStyleCnt="0"/>
      <dgm:spPr/>
    </dgm:pt>
    <dgm:pt modelId="{B8C458CA-0F55-47A2-A634-A768159198DD}" type="pres">
      <dgm:prSet presAssocID="{116A585F-0807-4696-AA4F-BA6D2321C76C}" presName="bgRect" presStyleLbl="bgShp" presStyleIdx="2" presStyleCnt="3"/>
      <dgm:spPr>
        <a:solidFill>
          <a:schemeClr val="accent6">
            <a:lumMod val="50000"/>
          </a:schemeClr>
        </a:solidFill>
      </dgm:spPr>
    </dgm:pt>
    <dgm:pt modelId="{39CB956D-C942-4951-ADFA-0F7838D32592}" type="pres">
      <dgm:prSet presAssocID="{116A585F-0807-4696-AA4F-BA6D2321C7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iny scene"/>
        </a:ext>
      </dgm:extLst>
    </dgm:pt>
    <dgm:pt modelId="{671EE1AC-D5D0-400D-BDFF-13B04415F5EE}" type="pres">
      <dgm:prSet presAssocID="{116A585F-0807-4696-AA4F-BA6D2321C76C}" presName="spaceRect" presStyleCnt="0"/>
      <dgm:spPr/>
    </dgm:pt>
    <dgm:pt modelId="{6AEF2094-5762-4567-9020-4528A7A133A0}" type="pres">
      <dgm:prSet presAssocID="{116A585F-0807-4696-AA4F-BA6D2321C76C}" presName="parTx" presStyleLbl="revTx" presStyleIdx="4" presStyleCnt="6">
        <dgm:presLayoutVars>
          <dgm:chMax val="0"/>
          <dgm:chPref val="0"/>
        </dgm:presLayoutVars>
      </dgm:prSet>
      <dgm:spPr/>
    </dgm:pt>
    <dgm:pt modelId="{2224EC93-BEF4-456F-9EA9-27612AAE9AAD}" type="pres">
      <dgm:prSet presAssocID="{116A585F-0807-4696-AA4F-BA6D2321C76C}" presName="desTx" presStyleLbl="revTx" presStyleIdx="5" presStyleCnt="6">
        <dgm:presLayoutVars/>
      </dgm:prSet>
      <dgm:spPr/>
    </dgm:pt>
  </dgm:ptLst>
  <dgm:cxnLst>
    <dgm:cxn modelId="{84066D0C-42B0-466B-BD55-5C7ACAE4E2FC}" srcId="{DF39641E-6C13-4B18-AAD2-E37BEF6ACD4A}" destId="{A0194206-EF2D-4319-9E5B-914E673A0FEF}" srcOrd="1" destOrd="0" parTransId="{F32E2ADC-CC5B-41DF-A035-762EDB737375}" sibTransId="{DFF097AE-ADF9-4FC1-875D-8261B10CBF9D}"/>
    <dgm:cxn modelId="{E3A3001C-5852-4C18-8846-A895629AA0AA}" type="presOf" srcId="{32DCC256-FA05-4951-832A-89E7585B4700}" destId="{6EBED02C-C3DD-4D14-8E48-4DFAFF0D6851}" srcOrd="0" destOrd="0" presId="urn:microsoft.com/office/officeart/2018/2/layout/IconVerticalSolidList"/>
    <dgm:cxn modelId="{FF45DD1D-B62C-4985-98BF-87DD244D0BDA}" type="presOf" srcId="{A0194206-EF2D-4319-9E5B-914E673A0FEF}" destId="{D9C730BC-8BCA-4F13-8CCE-197F5F6DAF56}" srcOrd="0" destOrd="0" presId="urn:microsoft.com/office/officeart/2018/2/layout/IconVerticalSolidList"/>
    <dgm:cxn modelId="{4058CF2E-D892-4C3B-BCAF-61B055F423B0}" srcId="{DF39641E-6C13-4B18-AAD2-E37BEF6ACD4A}" destId="{32DCC256-FA05-4951-832A-89E7585B4700}" srcOrd="0" destOrd="0" parTransId="{C51F051A-4599-4AEF-986C-09A757976410}" sibTransId="{A0A69E76-F32C-43B6-9C2A-8F7D1714E369}"/>
    <dgm:cxn modelId="{0BC9C84F-BDFE-4C51-95F6-DD974F405053}" srcId="{116A585F-0807-4696-AA4F-BA6D2321C76C}" destId="{1A60723A-1271-4EC2-9DC2-BFA076A70BFC}" srcOrd="0" destOrd="0" parTransId="{A1D310BA-B471-4665-B2C7-9690D7805B9C}" sibTransId="{FEDC2CC8-5A3E-4D4B-A4BE-F73568FDC6C9}"/>
    <dgm:cxn modelId="{D0850E51-CC31-47B0-92F3-29C2B141921D}" type="presOf" srcId="{DF39641E-6C13-4B18-AAD2-E37BEF6ACD4A}" destId="{BB19570F-9DFA-4947-AE03-076DC0193AC2}" srcOrd="0" destOrd="0" presId="urn:microsoft.com/office/officeart/2018/2/layout/IconVerticalSolidList"/>
    <dgm:cxn modelId="{B11ED151-A8CA-4396-A426-D4B0867BC2F3}" srcId="{DF39641E-6C13-4B18-AAD2-E37BEF6ACD4A}" destId="{116A585F-0807-4696-AA4F-BA6D2321C76C}" srcOrd="2" destOrd="0" parTransId="{1B9ECA21-D2A3-43B4-975F-F707EE2F9CF9}" sibTransId="{CD627D45-E703-41F3-8F73-DE9FD7C4285D}"/>
    <dgm:cxn modelId="{9BD4A889-4D88-487A-87FD-8755EB39767D}" srcId="{A0194206-EF2D-4319-9E5B-914E673A0FEF}" destId="{4542A038-7CCB-4D25-9456-1E5F7C48F04C}" srcOrd="0" destOrd="0" parTransId="{13C2ABF0-A3CB-40D2-87E2-D966C701FD9F}" sibTransId="{6BF92D35-4B5B-4CDE-8614-EB7EF6B3C292}"/>
    <dgm:cxn modelId="{F510A395-F9DF-483B-9009-2AE9FC1A7A8B}" srcId="{32DCC256-FA05-4951-832A-89E7585B4700}" destId="{B8327466-D4DD-4FD1-A14E-8E4163DBF530}" srcOrd="0" destOrd="0" parTransId="{6C6470E6-B923-4B2A-9B37-227F85A1C533}" sibTransId="{885EFB82-9F76-4219-A96B-379811B0BD50}"/>
    <dgm:cxn modelId="{BD4380B6-7B16-46F1-9060-FF5E94281B78}" type="presOf" srcId="{1A60723A-1271-4EC2-9DC2-BFA076A70BFC}" destId="{2224EC93-BEF4-456F-9EA9-27612AAE9AAD}" srcOrd="0" destOrd="0" presId="urn:microsoft.com/office/officeart/2018/2/layout/IconVerticalSolidList"/>
    <dgm:cxn modelId="{BED3A6BB-CAC3-4CA0-8AF8-3E0143DCF394}" type="presOf" srcId="{4542A038-7CCB-4D25-9456-1E5F7C48F04C}" destId="{06D03750-B179-45B3-8681-DC925A9E8441}" srcOrd="0" destOrd="0" presId="urn:microsoft.com/office/officeart/2018/2/layout/IconVerticalSolidList"/>
    <dgm:cxn modelId="{41D791D6-D49C-4DDA-A5E7-FDA07248C97E}" type="presOf" srcId="{116A585F-0807-4696-AA4F-BA6D2321C76C}" destId="{6AEF2094-5762-4567-9020-4528A7A133A0}" srcOrd="0" destOrd="0" presId="urn:microsoft.com/office/officeart/2018/2/layout/IconVerticalSolidList"/>
    <dgm:cxn modelId="{5D05B1DA-B7FD-4888-B2FA-B9CBD10199AD}" type="presOf" srcId="{B8327466-D4DD-4FD1-A14E-8E4163DBF530}" destId="{AF98DAC3-5DCA-4423-869B-39AD68F54DD6}" srcOrd="0" destOrd="0" presId="urn:microsoft.com/office/officeart/2018/2/layout/IconVerticalSolidList"/>
    <dgm:cxn modelId="{8F52E3B0-59E7-4C48-BE92-D0B8196DDBD9}" type="presParOf" srcId="{BB19570F-9DFA-4947-AE03-076DC0193AC2}" destId="{5CFF2E0B-DDA2-40F1-A5FA-9D5A4A79E433}" srcOrd="0" destOrd="0" presId="urn:microsoft.com/office/officeart/2018/2/layout/IconVerticalSolidList"/>
    <dgm:cxn modelId="{CCBE4C38-CFE8-4DC5-B499-C3F664DD5D4B}" type="presParOf" srcId="{5CFF2E0B-DDA2-40F1-A5FA-9D5A4A79E433}" destId="{821F0A9C-3902-476C-A3C0-615E9068BEF5}" srcOrd="0" destOrd="0" presId="urn:microsoft.com/office/officeart/2018/2/layout/IconVerticalSolidList"/>
    <dgm:cxn modelId="{F42C0F50-83BA-4072-A4A3-B8DCC982D390}" type="presParOf" srcId="{5CFF2E0B-DDA2-40F1-A5FA-9D5A4A79E433}" destId="{A8B48DBB-A05D-4FCB-A6BE-F2FBF325A53F}" srcOrd="1" destOrd="0" presId="urn:microsoft.com/office/officeart/2018/2/layout/IconVerticalSolidList"/>
    <dgm:cxn modelId="{6217400A-B7BB-42A3-9E50-689041F38A7F}" type="presParOf" srcId="{5CFF2E0B-DDA2-40F1-A5FA-9D5A4A79E433}" destId="{1A093661-E859-4358-8564-65A5E8728B41}" srcOrd="2" destOrd="0" presId="urn:microsoft.com/office/officeart/2018/2/layout/IconVerticalSolidList"/>
    <dgm:cxn modelId="{8011E854-22DD-4066-B214-1C9B39E4F3C7}" type="presParOf" srcId="{5CFF2E0B-DDA2-40F1-A5FA-9D5A4A79E433}" destId="{6EBED02C-C3DD-4D14-8E48-4DFAFF0D6851}" srcOrd="3" destOrd="0" presId="urn:microsoft.com/office/officeart/2018/2/layout/IconVerticalSolidList"/>
    <dgm:cxn modelId="{856F8F02-D232-4D93-9F8D-7800ADCAF594}" type="presParOf" srcId="{5CFF2E0B-DDA2-40F1-A5FA-9D5A4A79E433}" destId="{AF98DAC3-5DCA-4423-869B-39AD68F54DD6}" srcOrd="4" destOrd="0" presId="urn:microsoft.com/office/officeart/2018/2/layout/IconVerticalSolidList"/>
    <dgm:cxn modelId="{2A2E4971-C4F6-453E-A8A6-5DDCDFBFC295}" type="presParOf" srcId="{BB19570F-9DFA-4947-AE03-076DC0193AC2}" destId="{E24EDD4F-C3A0-4A3F-A8CC-51D04D333D4D}" srcOrd="1" destOrd="0" presId="urn:microsoft.com/office/officeart/2018/2/layout/IconVerticalSolidList"/>
    <dgm:cxn modelId="{8BC67271-E3B2-454D-880D-37F9459046CC}" type="presParOf" srcId="{BB19570F-9DFA-4947-AE03-076DC0193AC2}" destId="{ED0BEB31-B9FE-47B2-BCAF-AA485EBA8401}" srcOrd="2" destOrd="0" presId="urn:microsoft.com/office/officeart/2018/2/layout/IconVerticalSolidList"/>
    <dgm:cxn modelId="{6A479360-B5B9-4B0F-9B36-CBDF68437901}" type="presParOf" srcId="{ED0BEB31-B9FE-47B2-BCAF-AA485EBA8401}" destId="{AFD21C91-1F90-414A-959A-0961A212EFC8}" srcOrd="0" destOrd="0" presId="urn:microsoft.com/office/officeart/2018/2/layout/IconVerticalSolidList"/>
    <dgm:cxn modelId="{9699DEF2-FC2D-4E3D-9430-5C8245D7FF41}" type="presParOf" srcId="{ED0BEB31-B9FE-47B2-BCAF-AA485EBA8401}" destId="{C3F75DE1-3F23-486B-8B96-024E75629EFF}" srcOrd="1" destOrd="0" presId="urn:microsoft.com/office/officeart/2018/2/layout/IconVerticalSolidList"/>
    <dgm:cxn modelId="{4E9ADDE3-1E8B-4CBB-AF79-2166C04DA9B9}" type="presParOf" srcId="{ED0BEB31-B9FE-47B2-BCAF-AA485EBA8401}" destId="{76DFFE28-A280-4006-B9FC-F32CBBFEC1DD}" srcOrd="2" destOrd="0" presId="urn:microsoft.com/office/officeart/2018/2/layout/IconVerticalSolidList"/>
    <dgm:cxn modelId="{B164D790-FDD4-4855-A0AD-38FF45D92AAC}" type="presParOf" srcId="{ED0BEB31-B9FE-47B2-BCAF-AA485EBA8401}" destId="{D9C730BC-8BCA-4F13-8CCE-197F5F6DAF56}" srcOrd="3" destOrd="0" presId="urn:microsoft.com/office/officeart/2018/2/layout/IconVerticalSolidList"/>
    <dgm:cxn modelId="{B1F26FE4-2FAF-4D59-9398-50F9776EFF0B}" type="presParOf" srcId="{ED0BEB31-B9FE-47B2-BCAF-AA485EBA8401}" destId="{06D03750-B179-45B3-8681-DC925A9E8441}" srcOrd="4" destOrd="0" presId="urn:microsoft.com/office/officeart/2018/2/layout/IconVerticalSolidList"/>
    <dgm:cxn modelId="{DCDA990C-BD17-4B75-B706-C2A1AE1E4DF7}" type="presParOf" srcId="{BB19570F-9DFA-4947-AE03-076DC0193AC2}" destId="{3F8CBED7-2F65-459B-BA6F-B759604C35B6}" srcOrd="3" destOrd="0" presId="urn:microsoft.com/office/officeart/2018/2/layout/IconVerticalSolidList"/>
    <dgm:cxn modelId="{5E37E0A8-B08C-4A8D-8125-42ABEB7B6961}" type="presParOf" srcId="{BB19570F-9DFA-4947-AE03-076DC0193AC2}" destId="{05541695-DAC7-4DAD-9374-76F21D4703F1}" srcOrd="4" destOrd="0" presId="urn:microsoft.com/office/officeart/2018/2/layout/IconVerticalSolidList"/>
    <dgm:cxn modelId="{42085238-3341-4579-858A-2F6FA7E8D572}" type="presParOf" srcId="{05541695-DAC7-4DAD-9374-76F21D4703F1}" destId="{B8C458CA-0F55-47A2-A634-A768159198DD}" srcOrd="0" destOrd="0" presId="urn:microsoft.com/office/officeart/2018/2/layout/IconVerticalSolidList"/>
    <dgm:cxn modelId="{3A76D43B-4529-42F7-8891-D523E3928370}" type="presParOf" srcId="{05541695-DAC7-4DAD-9374-76F21D4703F1}" destId="{39CB956D-C942-4951-ADFA-0F7838D32592}" srcOrd="1" destOrd="0" presId="urn:microsoft.com/office/officeart/2018/2/layout/IconVerticalSolidList"/>
    <dgm:cxn modelId="{22247025-C4FA-4DB5-A5D0-7AC8668DA01C}" type="presParOf" srcId="{05541695-DAC7-4DAD-9374-76F21D4703F1}" destId="{671EE1AC-D5D0-400D-BDFF-13B04415F5EE}" srcOrd="2" destOrd="0" presId="urn:microsoft.com/office/officeart/2018/2/layout/IconVerticalSolidList"/>
    <dgm:cxn modelId="{BB8AC49A-B1E8-4EE1-87DD-74431DA0ECF9}" type="presParOf" srcId="{05541695-DAC7-4DAD-9374-76F21D4703F1}" destId="{6AEF2094-5762-4567-9020-4528A7A133A0}" srcOrd="3" destOrd="0" presId="urn:microsoft.com/office/officeart/2018/2/layout/IconVerticalSolidList"/>
    <dgm:cxn modelId="{AF3FF9BF-5516-4FEB-84BD-F21D2D3E2182}" type="presParOf" srcId="{05541695-DAC7-4DAD-9374-76F21D4703F1}" destId="{2224EC93-BEF4-456F-9EA9-27612AAE9AA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388EB-378A-4F41-B1C7-11E97043A9F5}">
      <dsp:nvSpPr>
        <dsp:cNvPr id="0" name=""/>
        <dsp:cNvSpPr/>
      </dsp:nvSpPr>
      <dsp:spPr>
        <a:xfrm>
          <a:off x="204762" y="2236163"/>
          <a:ext cx="1187006" cy="1276477"/>
        </a:xfrm>
        <a:prstGeom prst="roundRect">
          <a:avLst>
            <a:gd name="adj" fmla="val 10000"/>
          </a:avLst>
        </a:prstGeom>
        <a:solidFill>
          <a:schemeClr val="accent1">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Suelo Planta Agua</a:t>
          </a:r>
        </a:p>
      </dsp:txBody>
      <dsp:txXfrm>
        <a:off x="239528" y="2270929"/>
        <a:ext cx="1117474" cy="1206945"/>
      </dsp:txXfrm>
    </dsp:sp>
    <dsp:sp modelId="{1FC314BF-588C-4CDC-ACB5-97BFADF5338F}">
      <dsp:nvSpPr>
        <dsp:cNvPr id="0" name=""/>
        <dsp:cNvSpPr/>
      </dsp:nvSpPr>
      <dsp:spPr>
        <a:xfrm rot="17172669">
          <a:off x="778812" y="2046977"/>
          <a:ext cx="1700717" cy="21753"/>
        </a:xfrm>
        <a:custGeom>
          <a:avLst/>
          <a:gdLst/>
          <a:ahLst/>
          <a:cxnLst/>
          <a:rect l="0" t="0" r="0" b="0"/>
          <a:pathLst>
            <a:path>
              <a:moveTo>
                <a:pt x="0" y="10876"/>
              </a:moveTo>
              <a:lnTo>
                <a:pt x="1700717" y="10876"/>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1586653" y="2015335"/>
        <a:ext cx="85035" cy="85035"/>
      </dsp:txXfrm>
    </dsp:sp>
    <dsp:sp modelId="{844AD0CD-4E24-4EF5-A12B-275422258D73}">
      <dsp:nvSpPr>
        <dsp:cNvPr id="0" name=""/>
        <dsp:cNvSpPr/>
      </dsp:nvSpPr>
      <dsp:spPr>
        <a:xfrm>
          <a:off x="1866572" y="944554"/>
          <a:ext cx="1943308" cy="593503"/>
        </a:xfrm>
        <a:prstGeom prst="roundRect">
          <a:avLst>
            <a:gd name="adj" fmla="val 10000"/>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err="1"/>
            <a:t>Indices</a:t>
          </a:r>
          <a:r>
            <a:rPr lang="es-CL" sz="1600" kern="1200" dirty="0"/>
            <a:t> de Vegetación</a:t>
          </a:r>
        </a:p>
      </dsp:txBody>
      <dsp:txXfrm>
        <a:off x="1883955" y="961937"/>
        <a:ext cx="1908542" cy="558737"/>
      </dsp:txXfrm>
    </dsp:sp>
    <dsp:sp modelId="{2CCBE548-B179-4110-A30F-75B54D891794}">
      <dsp:nvSpPr>
        <dsp:cNvPr id="0" name=""/>
        <dsp:cNvSpPr/>
      </dsp:nvSpPr>
      <dsp:spPr>
        <a:xfrm rot="17807503">
          <a:off x="3520599" y="760285"/>
          <a:ext cx="1053365" cy="21753"/>
        </a:xfrm>
        <a:custGeom>
          <a:avLst/>
          <a:gdLst/>
          <a:ahLst/>
          <a:cxnLst/>
          <a:rect l="0" t="0" r="0" b="0"/>
          <a:pathLst>
            <a:path>
              <a:moveTo>
                <a:pt x="0" y="10876"/>
              </a:moveTo>
              <a:lnTo>
                <a:pt x="1053365"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20947" y="744828"/>
        <a:ext cx="52668" cy="52668"/>
      </dsp:txXfrm>
    </dsp:sp>
    <dsp:sp modelId="{E090D193-0E35-4543-A0C6-2F0DE87958E6}">
      <dsp:nvSpPr>
        <dsp:cNvPr id="0" name=""/>
        <dsp:cNvSpPr/>
      </dsp:nvSpPr>
      <dsp:spPr>
        <a:xfrm>
          <a:off x="4284683" y="4266"/>
          <a:ext cx="2809502" cy="593503"/>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Planta</a:t>
          </a:r>
        </a:p>
      </dsp:txBody>
      <dsp:txXfrm>
        <a:off x="4302066" y="21649"/>
        <a:ext cx="2774736" cy="558737"/>
      </dsp:txXfrm>
    </dsp:sp>
    <dsp:sp modelId="{CC7DE627-466A-421D-9D06-2BEDD4042791}">
      <dsp:nvSpPr>
        <dsp:cNvPr id="0" name=""/>
        <dsp:cNvSpPr/>
      </dsp:nvSpPr>
      <dsp:spPr>
        <a:xfrm>
          <a:off x="7094186" y="290141"/>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289148"/>
        <a:ext cx="23740" cy="23740"/>
      </dsp:txXfrm>
    </dsp:sp>
    <dsp:sp modelId="{78458E71-C92A-4207-A274-B67D71319B52}">
      <dsp:nvSpPr>
        <dsp:cNvPr id="0" name=""/>
        <dsp:cNvSpPr/>
      </dsp:nvSpPr>
      <dsp:spPr>
        <a:xfrm>
          <a:off x="7568988" y="4266"/>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NDVI-ARVI-EVI</a:t>
          </a:r>
        </a:p>
      </dsp:txBody>
      <dsp:txXfrm>
        <a:off x="7586371" y="21649"/>
        <a:ext cx="2028869" cy="558737"/>
      </dsp:txXfrm>
    </dsp:sp>
    <dsp:sp modelId="{E0129D05-E110-4A4A-83BD-ADF2C53CC734}">
      <dsp:nvSpPr>
        <dsp:cNvPr id="0" name=""/>
        <dsp:cNvSpPr/>
      </dsp:nvSpPr>
      <dsp:spPr>
        <a:xfrm rot="20436533">
          <a:off x="3795604" y="1146868"/>
          <a:ext cx="503356" cy="21753"/>
        </a:xfrm>
        <a:custGeom>
          <a:avLst/>
          <a:gdLst/>
          <a:ahLst/>
          <a:cxnLst/>
          <a:rect l="0" t="0" r="0" b="0"/>
          <a:pathLst>
            <a:path>
              <a:moveTo>
                <a:pt x="0" y="10876"/>
              </a:moveTo>
              <a:lnTo>
                <a:pt x="503356"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34698" y="1145161"/>
        <a:ext cx="25167" cy="25167"/>
      </dsp:txXfrm>
    </dsp:sp>
    <dsp:sp modelId="{FA432A94-DF3F-445F-B5B6-DF35D7C89DA7}">
      <dsp:nvSpPr>
        <dsp:cNvPr id="0" name=""/>
        <dsp:cNvSpPr/>
      </dsp:nvSpPr>
      <dsp:spPr>
        <a:xfrm>
          <a:off x="4284683" y="686795"/>
          <a:ext cx="2809502" cy="774777"/>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Clorofila (Nitrógeno)</a:t>
          </a:r>
        </a:p>
      </dsp:txBody>
      <dsp:txXfrm>
        <a:off x="4307375" y="709487"/>
        <a:ext cx="2764118" cy="729393"/>
      </dsp:txXfrm>
    </dsp:sp>
    <dsp:sp modelId="{CF764CA3-AF23-4BE5-89E0-F870A39ED374}">
      <dsp:nvSpPr>
        <dsp:cNvPr id="0" name=""/>
        <dsp:cNvSpPr/>
      </dsp:nvSpPr>
      <dsp:spPr>
        <a:xfrm>
          <a:off x="7094186" y="1063307"/>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1062314"/>
        <a:ext cx="23740" cy="23740"/>
      </dsp:txXfrm>
    </dsp:sp>
    <dsp:sp modelId="{D4F3E0BF-2286-4073-8EDE-937945D9BE44}">
      <dsp:nvSpPr>
        <dsp:cNvPr id="0" name=""/>
        <dsp:cNvSpPr/>
      </dsp:nvSpPr>
      <dsp:spPr>
        <a:xfrm>
          <a:off x="7568988" y="777432"/>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GNDVI-NDRE-GCI-CVI</a:t>
          </a:r>
        </a:p>
      </dsp:txBody>
      <dsp:txXfrm>
        <a:off x="7586371" y="794815"/>
        <a:ext cx="2028869" cy="558737"/>
      </dsp:txXfrm>
    </dsp:sp>
    <dsp:sp modelId="{2A497EA6-4A41-481E-9234-E3108E5552F0}">
      <dsp:nvSpPr>
        <dsp:cNvPr id="0" name=""/>
        <dsp:cNvSpPr/>
      </dsp:nvSpPr>
      <dsp:spPr>
        <a:xfrm rot="3506750">
          <a:off x="3593623" y="1617011"/>
          <a:ext cx="907316" cy="21753"/>
        </a:xfrm>
        <a:custGeom>
          <a:avLst/>
          <a:gdLst/>
          <a:ahLst/>
          <a:cxnLst/>
          <a:rect l="0" t="0" r="0" b="0"/>
          <a:pathLst>
            <a:path>
              <a:moveTo>
                <a:pt x="0" y="10876"/>
              </a:moveTo>
              <a:lnTo>
                <a:pt x="907316"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24599" y="1605205"/>
        <a:ext cx="45365" cy="45365"/>
      </dsp:txXfrm>
    </dsp:sp>
    <dsp:sp modelId="{6FE4BA68-950B-4F35-8A3E-D6E71732AE93}">
      <dsp:nvSpPr>
        <dsp:cNvPr id="0" name=""/>
        <dsp:cNvSpPr/>
      </dsp:nvSpPr>
      <dsp:spPr>
        <a:xfrm>
          <a:off x="4284683" y="1550598"/>
          <a:ext cx="2809502" cy="927746"/>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Suelo-Planta</a:t>
          </a:r>
        </a:p>
      </dsp:txBody>
      <dsp:txXfrm>
        <a:off x="4311856" y="1577771"/>
        <a:ext cx="2755156" cy="873400"/>
      </dsp:txXfrm>
    </dsp:sp>
    <dsp:sp modelId="{1849D69C-F7BA-4F56-B97C-710F123AC880}">
      <dsp:nvSpPr>
        <dsp:cNvPr id="0" name=""/>
        <dsp:cNvSpPr/>
      </dsp:nvSpPr>
      <dsp:spPr>
        <a:xfrm>
          <a:off x="7094186" y="2003594"/>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2002601"/>
        <a:ext cx="23740" cy="23740"/>
      </dsp:txXfrm>
    </dsp:sp>
    <dsp:sp modelId="{E31E7D40-783C-48D4-AFC4-93CA13AF9308}">
      <dsp:nvSpPr>
        <dsp:cNvPr id="0" name=""/>
        <dsp:cNvSpPr/>
      </dsp:nvSpPr>
      <dsp:spPr>
        <a:xfrm>
          <a:off x="7568988" y="1717719"/>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SAVI-MSAVI2</a:t>
          </a:r>
        </a:p>
      </dsp:txBody>
      <dsp:txXfrm>
        <a:off x="7586371" y="1735102"/>
        <a:ext cx="2028869" cy="558737"/>
      </dsp:txXfrm>
    </dsp:sp>
    <dsp:sp modelId="{A63D09F7-238E-4C84-94E0-28114B5ED3E2}">
      <dsp:nvSpPr>
        <dsp:cNvPr id="0" name=""/>
        <dsp:cNvSpPr/>
      </dsp:nvSpPr>
      <dsp:spPr>
        <a:xfrm rot="2860523">
          <a:off x="1276593" y="3124200"/>
          <a:ext cx="705155" cy="21753"/>
        </a:xfrm>
        <a:custGeom>
          <a:avLst/>
          <a:gdLst/>
          <a:ahLst/>
          <a:cxnLst/>
          <a:rect l="0" t="0" r="0" b="0"/>
          <a:pathLst>
            <a:path>
              <a:moveTo>
                <a:pt x="0" y="10876"/>
              </a:moveTo>
              <a:lnTo>
                <a:pt x="705155" y="10876"/>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1611542" y="3117448"/>
        <a:ext cx="35257" cy="35257"/>
      </dsp:txXfrm>
    </dsp:sp>
    <dsp:sp modelId="{E28222CC-A014-479C-9705-EFA2778052E8}">
      <dsp:nvSpPr>
        <dsp:cNvPr id="0" name=""/>
        <dsp:cNvSpPr/>
      </dsp:nvSpPr>
      <dsp:spPr>
        <a:xfrm>
          <a:off x="1866572" y="3099001"/>
          <a:ext cx="1943308" cy="593503"/>
        </a:xfrm>
        <a:prstGeom prst="roundRect">
          <a:avLst>
            <a:gd name="adj" fmla="val 10000"/>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err="1"/>
            <a:t>Indices</a:t>
          </a:r>
          <a:r>
            <a:rPr lang="es-CL" sz="1600" kern="1200" dirty="0"/>
            <a:t> de Humedad</a:t>
          </a:r>
        </a:p>
      </dsp:txBody>
      <dsp:txXfrm>
        <a:off x="1883955" y="3116384"/>
        <a:ext cx="1908542" cy="558737"/>
      </dsp:txXfrm>
    </dsp:sp>
    <dsp:sp modelId="{851913AC-7A5E-4293-B0FC-B45ABB27D17B}">
      <dsp:nvSpPr>
        <dsp:cNvPr id="0" name=""/>
        <dsp:cNvSpPr/>
      </dsp:nvSpPr>
      <dsp:spPr>
        <a:xfrm rot="19095293">
          <a:off x="3729098" y="3173023"/>
          <a:ext cx="636367" cy="21753"/>
        </a:xfrm>
        <a:custGeom>
          <a:avLst/>
          <a:gdLst/>
          <a:ahLst/>
          <a:cxnLst/>
          <a:rect l="0" t="0" r="0" b="0"/>
          <a:pathLst>
            <a:path>
              <a:moveTo>
                <a:pt x="0" y="10876"/>
              </a:moveTo>
              <a:lnTo>
                <a:pt x="636367"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31372" y="3167991"/>
        <a:ext cx="31818" cy="31818"/>
      </dsp:txXfrm>
    </dsp:sp>
    <dsp:sp modelId="{4EB640C1-3FF1-46A1-B8A2-33AA99258F56}">
      <dsp:nvSpPr>
        <dsp:cNvPr id="0" name=""/>
        <dsp:cNvSpPr/>
      </dsp:nvSpPr>
      <dsp:spPr>
        <a:xfrm>
          <a:off x="4284683" y="2567370"/>
          <a:ext cx="2809502" cy="809354"/>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Agua-Planta</a:t>
          </a:r>
        </a:p>
      </dsp:txBody>
      <dsp:txXfrm>
        <a:off x="4308388" y="2591075"/>
        <a:ext cx="2762092" cy="761944"/>
      </dsp:txXfrm>
    </dsp:sp>
    <dsp:sp modelId="{FC23415B-C10C-437A-A00A-8B2D1F5691F1}">
      <dsp:nvSpPr>
        <dsp:cNvPr id="0" name=""/>
        <dsp:cNvSpPr/>
      </dsp:nvSpPr>
      <dsp:spPr>
        <a:xfrm>
          <a:off x="7094186" y="2961171"/>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2960177"/>
        <a:ext cx="23740" cy="23740"/>
      </dsp:txXfrm>
    </dsp:sp>
    <dsp:sp modelId="{28AC6EAF-85C4-4388-96D1-C0CDF82F4764}">
      <dsp:nvSpPr>
        <dsp:cNvPr id="0" name=""/>
        <dsp:cNvSpPr/>
      </dsp:nvSpPr>
      <dsp:spPr>
        <a:xfrm>
          <a:off x="7568988" y="2675296"/>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NDMI/NDWI</a:t>
          </a:r>
        </a:p>
      </dsp:txBody>
      <dsp:txXfrm>
        <a:off x="7586371" y="2692679"/>
        <a:ext cx="2028869" cy="558737"/>
      </dsp:txXfrm>
    </dsp:sp>
    <dsp:sp modelId="{6F93D522-30DC-4F01-8405-3DD4D886EAE8}">
      <dsp:nvSpPr>
        <dsp:cNvPr id="0" name=""/>
        <dsp:cNvSpPr/>
      </dsp:nvSpPr>
      <dsp:spPr>
        <a:xfrm rot="2604732">
          <a:off x="3720475" y="3609471"/>
          <a:ext cx="653612" cy="21753"/>
        </a:xfrm>
        <a:custGeom>
          <a:avLst/>
          <a:gdLst/>
          <a:ahLst/>
          <a:cxnLst/>
          <a:rect l="0" t="0" r="0" b="0"/>
          <a:pathLst>
            <a:path>
              <a:moveTo>
                <a:pt x="0" y="10876"/>
              </a:moveTo>
              <a:lnTo>
                <a:pt x="653612"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30941" y="3604007"/>
        <a:ext cx="32680" cy="32680"/>
      </dsp:txXfrm>
    </dsp:sp>
    <dsp:sp modelId="{8D16B081-F17D-4772-90A5-2DD3C46D6EE8}">
      <dsp:nvSpPr>
        <dsp:cNvPr id="0" name=""/>
        <dsp:cNvSpPr/>
      </dsp:nvSpPr>
      <dsp:spPr>
        <a:xfrm>
          <a:off x="4284683" y="3465750"/>
          <a:ext cx="2809502" cy="758384"/>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Agua-Suelo (Sequía)</a:t>
          </a:r>
        </a:p>
      </dsp:txBody>
      <dsp:txXfrm>
        <a:off x="4306895" y="3487962"/>
        <a:ext cx="2765078" cy="713960"/>
      </dsp:txXfrm>
    </dsp:sp>
    <dsp:sp modelId="{CE31B20B-F689-407F-A138-71EDCD44E62C}">
      <dsp:nvSpPr>
        <dsp:cNvPr id="0" name=""/>
        <dsp:cNvSpPr/>
      </dsp:nvSpPr>
      <dsp:spPr>
        <a:xfrm>
          <a:off x="7094186" y="3834066"/>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3833072"/>
        <a:ext cx="23740" cy="23740"/>
      </dsp:txXfrm>
    </dsp:sp>
    <dsp:sp modelId="{139EFA92-7BA6-4ECC-B653-7BEDB6AED8A8}">
      <dsp:nvSpPr>
        <dsp:cNvPr id="0" name=""/>
        <dsp:cNvSpPr/>
      </dsp:nvSpPr>
      <dsp:spPr>
        <a:xfrm>
          <a:off x="7568988" y="3548191"/>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TDVI</a:t>
          </a:r>
        </a:p>
      </dsp:txBody>
      <dsp:txXfrm>
        <a:off x="7586371" y="3565574"/>
        <a:ext cx="2028869" cy="558737"/>
      </dsp:txXfrm>
    </dsp:sp>
    <dsp:sp modelId="{75EBDD87-2997-4464-BE9B-7251E1EC1BB6}">
      <dsp:nvSpPr>
        <dsp:cNvPr id="0" name=""/>
        <dsp:cNvSpPr/>
      </dsp:nvSpPr>
      <dsp:spPr>
        <a:xfrm rot="4481962">
          <a:off x="729527" y="3731280"/>
          <a:ext cx="1799287" cy="21753"/>
        </a:xfrm>
        <a:custGeom>
          <a:avLst/>
          <a:gdLst/>
          <a:ahLst/>
          <a:cxnLst/>
          <a:rect l="0" t="0" r="0" b="0"/>
          <a:pathLst>
            <a:path>
              <a:moveTo>
                <a:pt x="0" y="10876"/>
              </a:moveTo>
              <a:lnTo>
                <a:pt x="1799287" y="10876"/>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1584188" y="3697174"/>
        <a:ext cx="89964" cy="89964"/>
      </dsp:txXfrm>
    </dsp:sp>
    <dsp:sp modelId="{AA8BED70-C406-47EE-A373-8EAF76AA2A45}">
      <dsp:nvSpPr>
        <dsp:cNvPr id="0" name=""/>
        <dsp:cNvSpPr/>
      </dsp:nvSpPr>
      <dsp:spPr>
        <a:xfrm>
          <a:off x="1866572" y="4415575"/>
          <a:ext cx="1925479" cy="388673"/>
        </a:xfrm>
        <a:prstGeom prst="roundRect">
          <a:avLst>
            <a:gd name="adj" fmla="val 10000"/>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err="1"/>
            <a:t>Indices</a:t>
          </a:r>
          <a:r>
            <a:rPr lang="es-CL" sz="1600" kern="1200" dirty="0"/>
            <a:t> de Suelo</a:t>
          </a:r>
        </a:p>
      </dsp:txBody>
      <dsp:txXfrm>
        <a:off x="1877956" y="4426959"/>
        <a:ext cx="1902711" cy="365905"/>
      </dsp:txXfrm>
    </dsp:sp>
    <dsp:sp modelId="{8CA116BE-904B-4095-977F-FAC2E87F13B5}">
      <dsp:nvSpPr>
        <dsp:cNvPr id="0" name=""/>
        <dsp:cNvSpPr/>
      </dsp:nvSpPr>
      <dsp:spPr>
        <a:xfrm>
          <a:off x="3792051" y="4599035"/>
          <a:ext cx="474802" cy="21753"/>
        </a:xfrm>
        <a:custGeom>
          <a:avLst/>
          <a:gdLst/>
          <a:ahLst/>
          <a:cxnLst/>
          <a:rect l="0" t="0" r="0" b="0"/>
          <a:pathLst>
            <a:path>
              <a:moveTo>
                <a:pt x="0" y="10876"/>
              </a:moveTo>
              <a:lnTo>
                <a:pt x="474802"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17583" y="4598042"/>
        <a:ext cx="23740" cy="23740"/>
      </dsp:txXfrm>
    </dsp:sp>
    <dsp:sp modelId="{C0F044C8-75A5-4390-A096-3569E4B7BE1E}">
      <dsp:nvSpPr>
        <dsp:cNvPr id="0" name=""/>
        <dsp:cNvSpPr/>
      </dsp:nvSpPr>
      <dsp:spPr>
        <a:xfrm>
          <a:off x="4266854" y="4313160"/>
          <a:ext cx="2735516" cy="593503"/>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suelos descubiertos</a:t>
          </a:r>
        </a:p>
      </dsp:txBody>
      <dsp:txXfrm>
        <a:off x="4284237" y="4330543"/>
        <a:ext cx="2700750" cy="558737"/>
      </dsp:txXfrm>
    </dsp:sp>
    <dsp:sp modelId="{298D0A5B-3317-47D8-B8C8-7987DFF74C77}">
      <dsp:nvSpPr>
        <dsp:cNvPr id="0" name=""/>
        <dsp:cNvSpPr/>
      </dsp:nvSpPr>
      <dsp:spPr>
        <a:xfrm rot="27257">
          <a:off x="7002362" y="4601169"/>
          <a:ext cx="538146" cy="21753"/>
        </a:xfrm>
        <a:custGeom>
          <a:avLst/>
          <a:gdLst/>
          <a:ahLst/>
          <a:cxnLst/>
          <a:rect l="0" t="0" r="0" b="0"/>
          <a:pathLst>
            <a:path>
              <a:moveTo>
                <a:pt x="0" y="10876"/>
              </a:moveTo>
              <a:lnTo>
                <a:pt x="538146"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257982" y="4598592"/>
        <a:ext cx="26907" cy="26907"/>
      </dsp:txXfrm>
    </dsp:sp>
    <dsp:sp modelId="{A0D88EB2-0057-4CB9-AC62-A6EBFF41A2AE}">
      <dsp:nvSpPr>
        <dsp:cNvPr id="0" name=""/>
        <dsp:cNvSpPr/>
      </dsp:nvSpPr>
      <dsp:spPr>
        <a:xfrm>
          <a:off x="7540500" y="4317427"/>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NDTI-SINDRI-BSI</a:t>
          </a:r>
        </a:p>
      </dsp:txBody>
      <dsp:txXfrm>
        <a:off x="7557883" y="4334810"/>
        <a:ext cx="2028869" cy="558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F0A9C-3902-476C-A3C0-615E9068BEF5}">
      <dsp:nvSpPr>
        <dsp:cNvPr id="0" name=""/>
        <dsp:cNvSpPr/>
      </dsp:nvSpPr>
      <dsp:spPr>
        <a:xfrm>
          <a:off x="0" y="4314"/>
          <a:ext cx="10515600" cy="1194124"/>
        </a:xfrm>
        <a:prstGeom prst="roundRect">
          <a:avLst>
            <a:gd name="adj" fmla="val 10000"/>
          </a:avLst>
        </a:prstGeom>
        <a:solidFill>
          <a:srgbClr val="92D050"/>
        </a:solidFill>
        <a:ln>
          <a:noFill/>
        </a:ln>
        <a:effectLst/>
      </dsp:spPr>
      <dsp:style>
        <a:lnRef idx="0">
          <a:scrgbClr r="0" g="0" b="0"/>
        </a:lnRef>
        <a:fillRef idx="1">
          <a:scrgbClr r="0" g="0" b="0"/>
        </a:fillRef>
        <a:effectRef idx="0">
          <a:scrgbClr r="0" g="0" b="0"/>
        </a:effectRef>
        <a:fontRef idx="minor"/>
      </dsp:style>
    </dsp:sp>
    <dsp:sp modelId="{A8B48DBB-A05D-4FCB-A6BE-F2FBF325A53F}">
      <dsp:nvSpPr>
        <dsp:cNvPr id="0" name=""/>
        <dsp:cNvSpPr/>
      </dsp:nvSpPr>
      <dsp:spPr>
        <a:xfrm>
          <a:off x="361222" y="272992"/>
          <a:ext cx="656768" cy="656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BED02C-C3DD-4D14-8E48-4DFAFF0D6851}">
      <dsp:nvSpPr>
        <dsp:cNvPr id="0" name=""/>
        <dsp:cNvSpPr/>
      </dsp:nvSpPr>
      <dsp:spPr>
        <a:xfrm>
          <a:off x="1379214" y="4314"/>
          <a:ext cx="4732020"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dirty="0"/>
            <a:t>Cultivos poco densos o inicio de temporada (cobertura menor a 40%)</a:t>
          </a:r>
        </a:p>
      </dsp:txBody>
      <dsp:txXfrm>
        <a:off x="1379214" y="4314"/>
        <a:ext cx="4732020" cy="1194124"/>
      </dsp:txXfrm>
    </dsp:sp>
    <dsp:sp modelId="{AF98DAC3-5DCA-4423-869B-39AD68F54DD6}">
      <dsp:nvSpPr>
        <dsp:cNvPr id="0" name=""/>
        <dsp:cNvSpPr/>
      </dsp:nvSpPr>
      <dsp:spPr>
        <a:xfrm>
          <a:off x="6111234" y="4314"/>
          <a:ext cx="4403017"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dirty="0"/>
            <a:t>SAVI</a:t>
          </a:r>
        </a:p>
        <a:p>
          <a:pPr marL="0" lvl="0" indent="0" algn="l" defTabSz="711200">
            <a:lnSpc>
              <a:spcPct val="90000"/>
            </a:lnSpc>
            <a:spcBef>
              <a:spcPct val="0"/>
            </a:spcBef>
            <a:spcAft>
              <a:spcPct val="35000"/>
            </a:spcAft>
            <a:buNone/>
          </a:pPr>
          <a:r>
            <a:rPr lang="es-CL" sz="1600" kern="1200" dirty="0"/>
            <a:t>MSAVI2</a:t>
          </a:r>
        </a:p>
        <a:p>
          <a:pPr marL="0" lvl="0" indent="0" algn="l" defTabSz="711200">
            <a:lnSpc>
              <a:spcPct val="90000"/>
            </a:lnSpc>
            <a:spcBef>
              <a:spcPct val="0"/>
            </a:spcBef>
            <a:spcAft>
              <a:spcPct val="35000"/>
            </a:spcAft>
            <a:buNone/>
          </a:pPr>
          <a:r>
            <a:rPr lang="es-CL" sz="1600" kern="1200" dirty="0"/>
            <a:t>CVI</a:t>
          </a:r>
        </a:p>
      </dsp:txBody>
      <dsp:txXfrm>
        <a:off x="6111234" y="4314"/>
        <a:ext cx="4403017" cy="1194124"/>
      </dsp:txXfrm>
    </dsp:sp>
    <dsp:sp modelId="{AFD21C91-1F90-414A-959A-0961A212EFC8}">
      <dsp:nvSpPr>
        <dsp:cNvPr id="0" name=""/>
        <dsp:cNvSpPr/>
      </dsp:nvSpPr>
      <dsp:spPr>
        <a:xfrm>
          <a:off x="0" y="1496970"/>
          <a:ext cx="10515600" cy="1554476"/>
        </a:xfrm>
        <a:prstGeom prst="roundRect">
          <a:avLst>
            <a:gd name="adj" fmla="val 10000"/>
          </a:avLst>
        </a:prstGeom>
        <a:solidFill>
          <a:srgbClr val="00B050"/>
        </a:solidFill>
        <a:ln>
          <a:noFill/>
        </a:ln>
        <a:effectLst/>
      </dsp:spPr>
      <dsp:style>
        <a:lnRef idx="0">
          <a:scrgbClr r="0" g="0" b="0"/>
        </a:lnRef>
        <a:fillRef idx="1">
          <a:scrgbClr r="0" g="0" b="0"/>
        </a:fillRef>
        <a:effectRef idx="0">
          <a:scrgbClr r="0" g="0" b="0"/>
        </a:effectRef>
        <a:fontRef idx="minor"/>
      </dsp:style>
    </dsp:sp>
    <dsp:sp modelId="{C3F75DE1-3F23-486B-8B96-024E75629EFF}">
      <dsp:nvSpPr>
        <dsp:cNvPr id="0" name=""/>
        <dsp:cNvSpPr/>
      </dsp:nvSpPr>
      <dsp:spPr>
        <a:xfrm>
          <a:off x="361222" y="1945824"/>
          <a:ext cx="656768" cy="656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C730BC-8BCA-4F13-8CCE-197F5F6DAF56}">
      <dsp:nvSpPr>
        <dsp:cNvPr id="0" name=""/>
        <dsp:cNvSpPr/>
      </dsp:nvSpPr>
      <dsp:spPr>
        <a:xfrm>
          <a:off x="1379214" y="1677146"/>
          <a:ext cx="4732020"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dirty="0"/>
            <a:t>Cultivos densos (media temporada y final de temporada</a:t>
          </a:r>
        </a:p>
      </dsp:txBody>
      <dsp:txXfrm>
        <a:off x="1379214" y="1677146"/>
        <a:ext cx="4732020" cy="1194124"/>
      </dsp:txXfrm>
    </dsp:sp>
    <dsp:sp modelId="{06D03750-B179-45B3-8681-DC925A9E8441}">
      <dsp:nvSpPr>
        <dsp:cNvPr id="0" name=""/>
        <dsp:cNvSpPr/>
      </dsp:nvSpPr>
      <dsp:spPr>
        <a:xfrm>
          <a:off x="6111234" y="1677146"/>
          <a:ext cx="4403017"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dirty="0"/>
            <a:t>NDVI</a:t>
          </a:r>
        </a:p>
        <a:p>
          <a:pPr marL="0" lvl="0" indent="0" algn="l" defTabSz="711200">
            <a:lnSpc>
              <a:spcPct val="90000"/>
            </a:lnSpc>
            <a:spcBef>
              <a:spcPct val="0"/>
            </a:spcBef>
            <a:spcAft>
              <a:spcPct val="35000"/>
            </a:spcAft>
            <a:buNone/>
          </a:pPr>
          <a:r>
            <a:rPr lang="es-CL" sz="1600" kern="1200" dirty="0"/>
            <a:t>GNDVI</a:t>
          </a:r>
        </a:p>
        <a:p>
          <a:pPr marL="0" lvl="0" indent="0" algn="l" defTabSz="711200">
            <a:lnSpc>
              <a:spcPct val="90000"/>
            </a:lnSpc>
            <a:spcBef>
              <a:spcPct val="0"/>
            </a:spcBef>
            <a:spcAft>
              <a:spcPct val="35000"/>
            </a:spcAft>
            <a:buNone/>
          </a:pPr>
          <a:r>
            <a:rPr lang="es-CL" sz="1600" kern="1200" dirty="0"/>
            <a:t>NDRE</a:t>
          </a:r>
        </a:p>
        <a:p>
          <a:pPr marL="0" lvl="0" indent="0" algn="l" defTabSz="711200">
            <a:lnSpc>
              <a:spcPct val="90000"/>
            </a:lnSpc>
            <a:spcBef>
              <a:spcPct val="0"/>
            </a:spcBef>
            <a:spcAft>
              <a:spcPct val="35000"/>
            </a:spcAft>
            <a:buNone/>
          </a:pPr>
          <a:r>
            <a:rPr lang="es-CL" sz="1600" kern="1200" dirty="0"/>
            <a:t>GCI</a:t>
          </a:r>
        </a:p>
        <a:p>
          <a:pPr marL="0" lvl="0" indent="0" algn="l" defTabSz="711200">
            <a:lnSpc>
              <a:spcPct val="90000"/>
            </a:lnSpc>
            <a:spcBef>
              <a:spcPct val="0"/>
            </a:spcBef>
            <a:spcAft>
              <a:spcPct val="35000"/>
            </a:spcAft>
            <a:buNone/>
          </a:pPr>
          <a:r>
            <a:rPr lang="es-CL" sz="1600" kern="1200" dirty="0"/>
            <a:t>EVI</a:t>
          </a:r>
        </a:p>
      </dsp:txBody>
      <dsp:txXfrm>
        <a:off x="6111234" y="1677146"/>
        <a:ext cx="4403017" cy="1194124"/>
      </dsp:txXfrm>
    </dsp:sp>
    <dsp:sp modelId="{B8C458CA-0F55-47A2-A634-A768159198DD}">
      <dsp:nvSpPr>
        <dsp:cNvPr id="0" name=""/>
        <dsp:cNvSpPr/>
      </dsp:nvSpPr>
      <dsp:spPr>
        <a:xfrm>
          <a:off x="0" y="3349978"/>
          <a:ext cx="10515600" cy="1194124"/>
        </a:xfrm>
        <a:prstGeom prst="roundRect">
          <a:avLst>
            <a:gd name="adj" fmla="val 1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dsp:style>
    </dsp:sp>
    <dsp:sp modelId="{39CB956D-C942-4951-ADFA-0F7838D32592}">
      <dsp:nvSpPr>
        <dsp:cNvPr id="0" name=""/>
        <dsp:cNvSpPr/>
      </dsp:nvSpPr>
      <dsp:spPr>
        <a:xfrm>
          <a:off x="361222" y="3618656"/>
          <a:ext cx="656768" cy="656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EF2094-5762-4567-9020-4528A7A133A0}">
      <dsp:nvSpPr>
        <dsp:cNvPr id="0" name=""/>
        <dsp:cNvSpPr/>
      </dsp:nvSpPr>
      <dsp:spPr>
        <a:xfrm>
          <a:off x="1379214" y="3349978"/>
          <a:ext cx="4732020"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a:t>Regiones montañosas o con alto contenido de material particulado</a:t>
          </a:r>
        </a:p>
      </dsp:txBody>
      <dsp:txXfrm>
        <a:off x="1379214" y="3349978"/>
        <a:ext cx="4732020" cy="1194124"/>
      </dsp:txXfrm>
    </dsp:sp>
    <dsp:sp modelId="{2224EC93-BEF4-456F-9EA9-27612AAE9AAD}">
      <dsp:nvSpPr>
        <dsp:cNvPr id="0" name=""/>
        <dsp:cNvSpPr/>
      </dsp:nvSpPr>
      <dsp:spPr>
        <a:xfrm>
          <a:off x="6111234" y="3349978"/>
          <a:ext cx="4403017"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a:t>ARVI</a:t>
          </a:r>
        </a:p>
      </dsp:txBody>
      <dsp:txXfrm>
        <a:off x="6111234" y="3349978"/>
        <a:ext cx="4403017" cy="11941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D17D3-6F65-4F3B-98FE-40C70F7CB31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E59B4E13-9339-452B-9584-BADD97104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D1AC2149-F245-4122-AE60-8B0239727697}"/>
              </a:ext>
            </a:extLst>
          </p:cNvPr>
          <p:cNvSpPr>
            <a:spLocks noGrp="1"/>
          </p:cNvSpPr>
          <p:nvPr>
            <p:ph type="dt" sz="half" idx="10"/>
          </p:nvPr>
        </p:nvSpPr>
        <p:spPr/>
        <p:txBody>
          <a:bodyPr/>
          <a:lstStyle/>
          <a:p>
            <a:fld id="{ED7E3DB4-592A-4CF3-90A6-03DF89B93160}" type="datetimeFigureOut">
              <a:rPr lang="es-CL" smtClean="0"/>
              <a:t>07-12-2020</a:t>
            </a:fld>
            <a:endParaRPr lang="es-CL"/>
          </a:p>
        </p:txBody>
      </p:sp>
      <p:sp>
        <p:nvSpPr>
          <p:cNvPr id="5" name="Marcador de pie de página 4">
            <a:extLst>
              <a:ext uri="{FF2B5EF4-FFF2-40B4-BE49-F238E27FC236}">
                <a16:creationId xmlns:a16="http://schemas.microsoft.com/office/drawing/2014/main" id="{4DA8FB24-CA07-4BFA-B877-139D430E1C3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371A809-1262-4A6B-BF6E-48C8F8A64C3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70959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75CDF-4B23-4A28-8218-67FDAAC2E9D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2B724BF-35A2-4713-A95A-FE6BC9AC99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9E11AB0-A147-4FDA-8466-138DEC6ABAD3}"/>
              </a:ext>
            </a:extLst>
          </p:cNvPr>
          <p:cNvSpPr>
            <a:spLocks noGrp="1"/>
          </p:cNvSpPr>
          <p:nvPr>
            <p:ph type="dt" sz="half" idx="10"/>
          </p:nvPr>
        </p:nvSpPr>
        <p:spPr/>
        <p:txBody>
          <a:bodyPr/>
          <a:lstStyle/>
          <a:p>
            <a:fld id="{ED7E3DB4-592A-4CF3-90A6-03DF89B93160}" type="datetimeFigureOut">
              <a:rPr lang="es-CL" smtClean="0"/>
              <a:t>07-12-2020</a:t>
            </a:fld>
            <a:endParaRPr lang="es-CL"/>
          </a:p>
        </p:txBody>
      </p:sp>
      <p:sp>
        <p:nvSpPr>
          <p:cNvPr id="5" name="Marcador de pie de página 4">
            <a:extLst>
              <a:ext uri="{FF2B5EF4-FFF2-40B4-BE49-F238E27FC236}">
                <a16:creationId xmlns:a16="http://schemas.microsoft.com/office/drawing/2014/main" id="{067FFB1F-43DB-4B77-BEF2-1AE0897D5D3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DF6E5C7-8487-457E-9EB7-C09B10BBF4E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79008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4DE779F-364A-48D4-935B-15EB7E06F39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B9194A3-3996-43F6-82BA-6C07B97EB4B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5D5755C-7D2F-46AE-A899-88BA16E56F19}"/>
              </a:ext>
            </a:extLst>
          </p:cNvPr>
          <p:cNvSpPr>
            <a:spLocks noGrp="1"/>
          </p:cNvSpPr>
          <p:nvPr>
            <p:ph type="dt" sz="half" idx="10"/>
          </p:nvPr>
        </p:nvSpPr>
        <p:spPr/>
        <p:txBody>
          <a:bodyPr/>
          <a:lstStyle/>
          <a:p>
            <a:fld id="{ED7E3DB4-592A-4CF3-90A6-03DF89B93160}" type="datetimeFigureOut">
              <a:rPr lang="es-CL" smtClean="0"/>
              <a:t>07-12-2020</a:t>
            </a:fld>
            <a:endParaRPr lang="es-CL"/>
          </a:p>
        </p:txBody>
      </p:sp>
      <p:sp>
        <p:nvSpPr>
          <p:cNvPr id="5" name="Marcador de pie de página 4">
            <a:extLst>
              <a:ext uri="{FF2B5EF4-FFF2-40B4-BE49-F238E27FC236}">
                <a16:creationId xmlns:a16="http://schemas.microsoft.com/office/drawing/2014/main" id="{FCBADFA8-8720-48DE-9291-847380C1165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4FD96D3-E8E7-4675-A69C-C5E17A97B08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47276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AD87DA-BD73-4E66-80B0-5A907965228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23DFBFC-9D0C-427B-A647-3B071D671B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1617990-78E6-46E0-B856-0C8C6FF7A225}"/>
              </a:ext>
            </a:extLst>
          </p:cNvPr>
          <p:cNvSpPr>
            <a:spLocks noGrp="1"/>
          </p:cNvSpPr>
          <p:nvPr>
            <p:ph type="dt" sz="half" idx="10"/>
          </p:nvPr>
        </p:nvSpPr>
        <p:spPr/>
        <p:txBody>
          <a:bodyPr/>
          <a:lstStyle/>
          <a:p>
            <a:fld id="{ED7E3DB4-592A-4CF3-90A6-03DF89B93160}" type="datetimeFigureOut">
              <a:rPr lang="es-CL" smtClean="0"/>
              <a:t>07-12-2020</a:t>
            </a:fld>
            <a:endParaRPr lang="es-CL"/>
          </a:p>
        </p:txBody>
      </p:sp>
      <p:sp>
        <p:nvSpPr>
          <p:cNvPr id="5" name="Marcador de pie de página 4">
            <a:extLst>
              <a:ext uri="{FF2B5EF4-FFF2-40B4-BE49-F238E27FC236}">
                <a16:creationId xmlns:a16="http://schemas.microsoft.com/office/drawing/2014/main" id="{F96DFE0C-BD7A-4C14-B437-F1111183A2F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6AB765E-801C-4DDD-813D-C2EE4F191A7B}"/>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86519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BE40B-792F-4B4E-A71B-8759CCD7DDD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46D586AF-E496-46A3-9ADC-91330FC32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25B12D-6959-488E-B5D5-4783A9BD9534}"/>
              </a:ext>
            </a:extLst>
          </p:cNvPr>
          <p:cNvSpPr>
            <a:spLocks noGrp="1"/>
          </p:cNvSpPr>
          <p:nvPr>
            <p:ph type="dt" sz="half" idx="10"/>
          </p:nvPr>
        </p:nvSpPr>
        <p:spPr/>
        <p:txBody>
          <a:bodyPr/>
          <a:lstStyle/>
          <a:p>
            <a:fld id="{ED7E3DB4-592A-4CF3-90A6-03DF89B93160}" type="datetimeFigureOut">
              <a:rPr lang="es-CL" smtClean="0"/>
              <a:t>07-12-2020</a:t>
            </a:fld>
            <a:endParaRPr lang="es-CL"/>
          </a:p>
        </p:txBody>
      </p:sp>
      <p:sp>
        <p:nvSpPr>
          <p:cNvPr id="5" name="Marcador de pie de página 4">
            <a:extLst>
              <a:ext uri="{FF2B5EF4-FFF2-40B4-BE49-F238E27FC236}">
                <a16:creationId xmlns:a16="http://schemas.microsoft.com/office/drawing/2014/main" id="{A3E11CF0-36AB-4D16-AE49-F89D10450C6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AC3B125-92B5-438C-A539-CF98A92E68F4}"/>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61390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EEC0C0-397E-4CB8-BB97-B12DF53D38FE}"/>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A8B9E38-85F8-4053-9861-EED65D9539B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B0BF644-1583-4F56-A580-3418D6B69A3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E30F426-DA1B-4F3F-9F6C-9B8FDD701F04}"/>
              </a:ext>
            </a:extLst>
          </p:cNvPr>
          <p:cNvSpPr>
            <a:spLocks noGrp="1"/>
          </p:cNvSpPr>
          <p:nvPr>
            <p:ph type="dt" sz="half" idx="10"/>
          </p:nvPr>
        </p:nvSpPr>
        <p:spPr/>
        <p:txBody>
          <a:bodyPr/>
          <a:lstStyle/>
          <a:p>
            <a:fld id="{ED7E3DB4-592A-4CF3-90A6-03DF89B93160}" type="datetimeFigureOut">
              <a:rPr lang="es-CL" smtClean="0"/>
              <a:t>07-12-2020</a:t>
            </a:fld>
            <a:endParaRPr lang="es-CL"/>
          </a:p>
        </p:txBody>
      </p:sp>
      <p:sp>
        <p:nvSpPr>
          <p:cNvPr id="6" name="Marcador de pie de página 5">
            <a:extLst>
              <a:ext uri="{FF2B5EF4-FFF2-40B4-BE49-F238E27FC236}">
                <a16:creationId xmlns:a16="http://schemas.microsoft.com/office/drawing/2014/main" id="{5899FB35-1E20-408F-AB07-2FE8D3454A0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7A32666-1875-4982-94ED-B336A9402BE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73666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CFD3E-432B-437C-AAF5-46C36FF55C3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A5E4AF8-6221-489D-950D-529A04A27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4A0FA2-555D-43F7-9AAE-18BA030820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5C5B74E8-98A6-4A68-9BFA-B74095452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A3226AE-FD8A-4383-9B1A-13E3CA3E6CA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4FEB6A23-5A90-4DC0-9056-56DC3A9368F8}"/>
              </a:ext>
            </a:extLst>
          </p:cNvPr>
          <p:cNvSpPr>
            <a:spLocks noGrp="1"/>
          </p:cNvSpPr>
          <p:nvPr>
            <p:ph type="dt" sz="half" idx="10"/>
          </p:nvPr>
        </p:nvSpPr>
        <p:spPr/>
        <p:txBody>
          <a:bodyPr/>
          <a:lstStyle/>
          <a:p>
            <a:fld id="{ED7E3DB4-592A-4CF3-90A6-03DF89B93160}" type="datetimeFigureOut">
              <a:rPr lang="es-CL" smtClean="0"/>
              <a:t>07-12-2020</a:t>
            </a:fld>
            <a:endParaRPr lang="es-CL"/>
          </a:p>
        </p:txBody>
      </p:sp>
      <p:sp>
        <p:nvSpPr>
          <p:cNvPr id="8" name="Marcador de pie de página 7">
            <a:extLst>
              <a:ext uri="{FF2B5EF4-FFF2-40B4-BE49-F238E27FC236}">
                <a16:creationId xmlns:a16="http://schemas.microsoft.com/office/drawing/2014/main" id="{41483DD2-98EE-4E6B-A5BE-4E8DED5C025D}"/>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B5CAF7D9-DD8E-4A92-8905-4D09A6223A0E}"/>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281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CDF9-B018-405C-9079-352C6155FD2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D399A9C0-1200-477E-A7F6-D431FE59469C}"/>
              </a:ext>
            </a:extLst>
          </p:cNvPr>
          <p:cNvSpPr>
            <a:spLocks noGrp="1"/>
          </p:cNvSpPr>
          <p:nvPr>
            <p:ph type="dt" sz="half" idx="10"/>
          </p:nvPr>
        </p:nvSpPr>
        <p:spPr/>
        <p:txBody>
          <a:bodyPr/>
          <a:lstStyle/>
          <a:p>
            <a:fld id="{ED7E3DB4-592A-4CF3-90A6-03DF89B93160}" type="datetimeFigureOut">
              <a:rPr lang="es-CL" smtClean="0"/>
              <a:t>07-12-2020</a:t>
            </a:fld>
            <a:endParaRPr lang="es-CL"/>
          </a:p>
        </p:txBody>
      </p:sp>
      <p:sp>
        <p:nvSpPr>
          <p:cNvPr id="4" name="Marcador de pie de página 3">
            <a:extLst>
              <a:ext uri="{FF2B5EF4-FFF2-40B4-BE49-F238E27FC236}">
                <a16:creationId xmlns:a16="http://schemas.microsoft.com/office/drawing/2014/main" id="{4357D0AD-C3F3-497B-B5A7-A669ADA823F3}"/>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A9F96D3B-DFFC-409E-A37B-0C6FF7388831}"/>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08963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DFA8171-127C-4176-92A8-BBFCB36694D1}"/>
              </a:ext>
            </a:extLst>
          </p:cNvPr>
          <p:cNvSpPr>
            <a:spLocks noGrp="1"/>
          </p:cNvSpPr>
          <p:nvPr>
            <p:ph type="dt" sz="half" idx="10"/>
          </p:nvPr>
        </p:nvSpPr>
        <p:spPr/>
        <p:txBody>
          <a:bodyPr/>
          <a:lstStyle/>
          <a:p>
            <a:fld id="{ED7E3DB4-592A-4CF3-90A6-03DF89B93160}" type="datetimeFigureOut">
              <a:rPr lang="es-CL" smtClean="0"/>
              <a:t>07-12-2020</a:t>
            </a:fld>
            <a:endParaRPr lang="es-CL"/>
          </a:p>
        </p:txBody>
      </p:sp>
      <p:sp>
        <p:nvSpPr>
          <p:cNvPr id="3" name="Marcador de pie de página 2">
            <a:extLst>
              <a:ext uri="{FF2B5EF4-FFF2-40B4-BE49-F238E27FC236}">
                <a16:creationId xmlns:a16="http://schemas.microsoft.com/office/drawing/2014/main" id="{6E1FFFC4-7D4E-4357-B086-745A34DBEB9C}"/>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21DD77E-E7FB-4071-8F15-1E0063ECA906}"/>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64497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B0008-BEA6-48C0-8CAC-3A5E240FDA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F9EDEBA-1049-4782-8C2C-89DD46457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6ED78D57-8CD6-4C8D-8DA3-0EC053506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201211B-5090-4CB2-A5E6-5CD73674721A}"/>
              </a:ext>
            </a:extLst>
          </p:cNvPr>
          <p:cNvSpPr>
            <a:spLocks noGrp="1"/>
          </p:cNvSpPr>
          <p:nvPr>
            <p:ph type="dt" sz="half" idx="10"/>
          </p:nvPr>
        </p:nvSpPr>
        <p:spPr/>
        <p:txBody>
          <a:bodyPr/>
          <a:lstStyle/>
          <a:p>
            <a:fld id="{ED7E3DB4-592A-4CF3-90A6-03DF89B93160}" type="datetimeFigureOut">
              <a:rPr lang="es-CL" smtClean="0"/>
              <a:t>07-12-2020</a:t>
            </a:fld>
            <a:endParaRPr lang="es-CL"/>
          </a:p>
        </p:txBody>
      </p:sp>
      <p:sp>
        <p:nvSpPr>
          <p:cNvPr id="6" name="Marcador de pie de página 5">
            <a:extLst>
              <a:ext uri="{FF2B5EF4-FFF2-40B4-BE49-F238E27FC236}">
                <a16:creationId xmlns:a16="http://schemas.microsoft.com/office/drawing/2014/main" id="{B61E4496-79F9-4694-B5B2-6D4531D228C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5198BF5-2E5F-4616-AFDF-B9E0683CC71A}"/>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40301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E1111-CFE5-4319-8ACF-A4D0FAB0D85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63D4B80C-32D8-42CC-8FE9-CEAC905EE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44FF07BB-E07B-41E2-8D5E-E338301D1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C292C7F-CCE2-47F5-9FE0-FF2071408F4F}"/>
              </a:ext>
            </a:extLst>
          </p:cNvPr>
          <p:cNvSpPr>
            <a:spLocks noGrp="1"/>
          </p:cNvSpPr>
          <p:nvPr>
            <p:ph type="dt" sz="half" idx="10"/>
          </p:nvPr>
        </p:nvSpPr>
        <p:spPr/>
        <p:txBody>
          <a:bodyPr/>
          <a:lstStyle/>
          <a:p>
            <a:fld id="{ED7E3DB4-592A-4CF3-90A6-03DF89B93160}" type="datetimeFigureOut">
              <a:rPr lang="es-CL" smtClean="0"/>
              <a:t>07-12-2020</a:t>
            </a:fld>
            <a:endParaRPr lang="es-CL"/>
          </a:p>
        </p:txBody>
      </p:sp>
      <p:sp>
        <p:nvSpPr>
          <p:cNvPr id="6" name="Marcador de pie de página 5">
            <a:extLst>
              <a:ext uri="{FF2B5EF4-FFF2-40B4-BE49-F238E27FC236}">
                <a16:creationId xmlns:a16="http://schemas.microsoft.com/office/drawing/2014/main" id="{50D29AEC-A95C-429A-8C63-44033E8DD9E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6CDF3D6-5294-45A0-9A4A-28F185E8F17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59557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939F91-240A-4926-BCBC-6FA8CA149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494A521-ABC1-4010-B12E-84EAC6985D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A7D7032-3BC8-4C0D-A3FB-67265FDFC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E3DB4-592A-4CF3-90A6-03DF89B93160}" type="datetimeFigureOut">
              <a:rPr lang="es-CL" smtClean="0"/>
              <a:t>07-12-2020</a:t>
            </a:fld>
            <a:endParaRPr lang="es-CL"/>
          </a:p>
        </p:txBody>
      </p:sp>
      <p:sp>
        <p:nvSpPr>
          <p:cNvPr id="5" name="Marcador de pie de página 4">
            <a:extLst>
              <a:ext uri="{FF2B5EF4-FFF2-40B4-BE49-F238E27FC236}">
                <a16:creationId xmlns:a16="http://schemas.microsoft.com/office/drawing/2014/main" id="{B20198EB-9DC7-4EB0-AF0E-6C6C5C764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954EAC13-DAB9-45E1-BB14-9740A25CF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E3210-C18F-42B9-92EE-B3AF50B8AB2A}" type="slidenum">
              <a:rPr lang="es-CL" smtClean="0"/>
              <a:t>‹Nº›</a:t>
            </a:fld>
            <a:endParaRPr lang="es-CL"/>
          </a:p>
        </p:txBody>
      </p:sp>
    </p:spTree>
    <p:extLst>
      <p:ext uri="{BB962C8B-B14F-4D97-AF65-F5344CB8AC3E}">
        <p14:creationId xmlns:p14="http://schemas.microsoft.com/office/powerpoint/2010/main" val="2052950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Geomática Agrícola</a:t>
            </a:r>
          </a:p>
        </p:txBody>
      </p:sp>
      <p:sp>
        <p:nvSpPr>
          <p:cNvPr id="14" name="Subtítulo 2">
            <a:extLst>
              <a:ext uri="{FF2B5EF4-FFF2-40B4-BE49-F238E27FC236}">
                <a16:creationId xmlns:a16="http://schemas.microsoft.com/office/drawing/2014/main" id="{6D44B292-D1F2-4496-A510-185A88FF21F6}"/>
              </a:ext>
            </a:extLst>
          </p:cNvPr>
          <p:cNvSpPr txBox="1">
            <a:spLocks/>
          </p:cNvSpPr>
          <p:nvPr/>
        </p:nvSpPr>
        <p:spPr>
          <a:xfrm>
            <a:off x="3011762" y="4443240"/>
            <a:ext cx="6105194"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2000" i="1" dirty="0">
                <a:solidFill>
                  <a:schemeClr val="accent5">
                    <a:lumMod val="75000"/>
                  </a:schemeClr>
                </a:solidFill>
              </a:rPr>
              <a:t>Tecnologías geoespaciales aplicadas a la agricultura de para el monitoreo inteligente de los cultivos</a:t>
            </a:r>
          </a:p>
        </p:txBody>
      </p:sp>
    </p:spTree>
    <p:extLst>
      <p:ext uri="{BB962C8B-B14F-4D97-AF65-F5344CB8AC3E}">
        <p14:creationId xmlns:p14="http://schemas.microsoft.com/office/powerpoint/2010/main" val="106172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116286"/>
            <a:ext cx="6502400" cy="1221014"/>
          </a:xfrm>
          <a:prstGeom prst="rect">
            <a:avLst/>
          </a:prstGeom>
          <a:solidFill>
            <a:srgbClr val="00B050"/>
          </a:solidFill>
        </p:spPr>
        <p:txBody>
          <a:bodyPr wrap="square" rtlCol="0" anchor="t">
            <a:noAutofit/>
          </a:bodyPr>
          <a:lstStyle/>
          <a:p>
            <a:pPr>
              <a:lnSpc>
                <a:spcPct val="90000"/>
              </a:lnSpc>
              <a:spcAft>
                <a:spcPts val="600"/>
              </a:spcAft>
            </a:pPr>
            <a:r>
              <a:rPr kumimoji="0" lang="es-ES" sz="1600" b="0" i="0" u="none" strike="noStrike" kern="1200" cap="none" spc="0" normalizeH="0" baseline="0" noProof="0" dirty="0">
                <a:ln>
                  <a:noFill/>
                </a:ln>
                <a:solidFill>
                  <a:schemeClr val="bg1"/>
                </a:solidFill>
                <a:effectLst/>
                <a:uLnTx/>
                <a:uFillTx/>
                <a:latin typeface="Calibri" panose="020F0502020204030204"/>
                <a:ea typeface="+mn-ea"/>
                <a:cs typeface="+mn-cs"/>
              </a:rPr>
              <a:t>Muy sensible al cambio de Nitrógeno. </a:t>
            </a:r>
            <a:r>
              <a:rPr lang="es-ES" sz="1600" dirty="0">
                <a:solidFill>
                  <a:schemeClr val="bg1"/>
                </a:solidFill>
                <a:latin typeface="Calibri" panose="020F0502020204030204"/>
              </a:rPr>
              <a:t>Se utiliza en cultivos anuales intensivos en temporada media y tardía de crecimiento</a:t>
            </a:r>
          </a:p>
          <a:p>
            <a:pPr>
              <a:lnSpc>
                <a:spcPct val="90000"/>
              </a:lnSpc>
              <a:spcAft>
                <a:spcPts val="600"/>
              </a:spcAft>
            </a:pPr>
            <a:r>
              <a:rPr lang="es-ES" sz="1600" dirty="0">
                <a:solidFill>
                  <a:schemeClr val="bg1"/>
                </a:solidFill>
                <a:latin typeface="Calibri" panose="020F0502020204030204"/>
              </a:rPr>
              <a:t>Muy eficiente para huertos frutales debido a que puede penetrar más profundamente en la </a:t>
            </a:r>
            <a:r>
              <a:rPr lang="es-ES" sz="1600" dirty="0" err="1">
                <a:solidFill>
                  <a:schemeClr val="bg1"/>
                </a:solidFill>
                <a:latin typeface="Calibri" panose="020F0502020204030204"/>
              </a:rPr>
              <a:t>la</a:t>
            </a:r>
            <a:r>
              <a:rPr lang="es-ES" sz="1600" dirty="0">
                <a:solidFill>
                  <a:schemeClr val="bg1"/>
                </a:solidFill>
                <a:latin typeface="Calibri" panose="020F0502020204030204"/>
              </a:rPr>
              <a:t> copa de árboles. En cultivos permanentes se debe utilizan en conjunto con el NDVI</a:t>
            </a:r>
            <a:endParaRPr lang="es-CL" sz="1600"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763400" cy="4795408"/>
          </a:xfrm>
        </p:spPr>
        <p:txBody>
          <a:bodyPr>
            <a:normAutofit/>
          </a:bodyPr>
          <a:lstStyle/>
          <a:p>
            <a:r>
              <a:rPr lang="es-ES" sz="2800" b="0" i="0" u="none" strike="noStrike" dirty="0">
                <a:solidFill>
                  <a:srgbClr val="FFFFFF"/>
                </a:solidFill>
                <a:effectLst/>
                <a:latin typeface="Calibri" panose="020F0502020204030204" pitchFamily="34" charset="0"/>
              </a:rPr>
              <a:t>NDRE</a:t>
            </a:r>
            <a:br>
              <a:rPr lang="es-ES" sz="2800" dirty="0">
                <a:solidFill>
                  <a:srgbClr val="FFFFFF"/>
                </a:solidFill>
                <a:latin typeface="Calibri" panose="020F0502020204030204" pitchFamily="34" charset="0"/>
              </a:rPr>
            </a:br>
            <a:r>
              <a:rPr lang="es-ES" sz="2800" b="0" i="0" u="none" strike="noStrike" dirty="0">
                <a:solidFill>
                  <a:srgbClr val="FFFFFF"/>
                </a:solidFill>
                <a:effectLst/>
                <a:latin typeface="Calibri" panose="020F0502020204030204" pitchFamily="34" charset="0"/>
              </a:rPr>
              <a:t>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Red Edge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Indice de Diferencia Normalizada de Borde Rojo</a:t>
            </a:r>
            <a:br>
              <a:rPr lang="es-ES" sz="3700" b="0" i="0" u="none" strike="noStrike" dirty="0">
                <a:solidFill>
                  <a:srgbClr val="FFFFFF"/>
                </a:solidFill>
                <a:effectLst/>
                <a:latin typeface="Calibri" panose="020F0502020204030204" pitchFamily="34" charset="0"/>
              </a:rPr>
            </a:br>
            <a:br>
              <a:rPr lang="es-CL" sz="3700" dirty="0">
                <a:solidFill>
                  <a:srgbClr val="FFFFFF"/>
                </a:solidFill>
              </a:rPr>
            </a:br>
            <a:endParaRPr lang="es-CL" sz="3700" dirty="0">
              <a:solidFill>
                <a:srgbClr val="FFFFFF"/>
              </a:solidFill>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299" y="469900"/>
                <a:ext cx="6823529" cy="4864100"/>
              </a:xfrm>
            </p:spPr>
            <p:txBody>
              <a:bodyPr wrap="square" anchor="t">
                <a:noAutofit/>
              </a:bodyPr>
              <a:lstStyle/>
              <a:p>
                <a:pPr marL="0" indent="0">
                  <a:buNone/>
                </a:pPr>
                <a:r>
                  <a:rPr lang="es-ES" sz="1400" b="1" dirty="0"/>
                  <a:t>¿Cómo se calcula?</a:t>
                </a:r>
              </a:p>
              <a:p>
                <a:pPr marL="0" indent="0" algn="just">
                  <a:lnSpc>
                    <a:spcPct val="110000"/>
                  </a:lnSpc>
                  <a:buNone/>
                </a:pPr>
                <a:r>
                  <a:rPr lang="es-ES" sz="1400" dirty="0"/>
                  <a:t>Se construye utilizando las reflexiones de la luz infrarroja cercana (NIR) y la luz </a:t>
                </a:r>
                <a:r>
                  <a:rPr lang="es-ES" sz="1400" dirty="0" err="1"/>
                  <a:t>RedEdge</a:t>
                </a:r>
                <a:r>
                  <a:rPr lang="es-ES" sz="1400" dirty="0"/>
                  <a:t>. Mide el estado de salud de la planta siendo muy sensible a los cambio de Nitrógeno. Es mejor que el NDVI para cultivos en temporada media y tardía de crecimiento que ya han acumulado gran cantidad de clorofila.</a:t>
                </a:r>
              </a:p>
              <a:p>
                <a:pPr marL="0" indent="0">
                  <a:buNone/>
                </a:pPr>
                <a14:m>
                  <m:oMathPara xmlns:m="http://schemas.openxmlformats.org/officeDocument/2006/math">
                    <m:oMathParaPr>
                      <m:jc m:val="centerGroup"/>
                    </m:oMathParaPr>
                    <m:oMath xmlns:m="http://schemas.openxmlformats.org/officeDocument/2006/math">
                      <m:r>
                        <a:rPr lang="es-CL" sz="1400" b="0" i="1" smtClean="0">
                          <a:latin typeface="Cambria Math" panose="02040503050406030204" pitchFamily="18" charset="0"/>
                        </a:rPr>
                        <m:t>𝑁𝐷𝑅𝐸</m:t>
                      </m:r>
                      <m:r>
                        <a:rPr lang="es-CL" sz="1400" b="0" i="1" smtClean="0">
                          <a:latin typeface="Cambria Math" panose="02040503050406030204" pitchFamily="18" charset="0"/>
                        </a:rPr>
                        <m:t>=</m:t>
                      </m:r>
                      <m:f>
                        <m:fPr>
                          <m:ctrlPr>
                            <a:rPr lang="es-CL" sz="1400" b="0" i="1" smtClean="0">
                              <a:latin typeface="Cambria Math" panose="02040503050406030204" pitchFamily="18" charset="0"/>
                            </a:rPr>
                          </m:ctrlPr>
                        </m:fPr>
                        <m:num>
                          <m:r>
                            <a:rPr lang="es-CL" sz="1400" b="0" i="1" smtClean="0">
                              <a:latin typeface="Cambria Math" panose="02040503050406030204" pitchFamily="18" charset="0"/>
                            </a:rPr>
                            <m:t>𝑁𝐼𝑅</m:t>
                          </m:r>
                          <m:r>
                            <a:rPr lang="es-CL" sz="1400" b="0" i="1" smtClean="0">
                              <a:latin typeface="Cambria Math" panose="02040503050406030204" pitchFamily="18" charset="0"/>
                            </a:rPr>
                            <m:t>−</m:t>
                          </m:r>
                          <m:r>
                            <a:rPr lang="es-CL" sz="1400" b="0" i="1" smtClean="0">
                              <a:latin typeface="Cambria Math" panose="02040503050406030204" pitchFamily="18" charset="0"/>
                            </a:rPr>
                            <m:t>𝑅𝑒𝑑𝐸𝑑𝑔𝑒</m:t>
                          </m:r>
                        </m:num>
                        <m:den>
                          <m:r>
                            <a:rPr lang="es-CL" sz="1400" b="0" i="1" smtClean="0">
                              <a:latin typeface="Cambria Math" panose="02040503050406030204" pitchFamily="18" charset="0"/>
                            </a:rPr>
                            <m:t>𝑁𝐼𝑅</m:t>
                          </m:r>
                          <m:r>
                            <a:rPr lang="es-CL" sz="1400" b="0" i="1" smtClean="0">
                              <a:latin typeface="Cambria Math" panose="02040503050406030204" pitchFamily="18" charset="0"/>
                            </a:rPr>
                            <m:t>+</m:t>
                          </m:r>
                          <m:r>
                            <a:rPr lang="es-CL" sz="1400" b="0" i="1" smtClean="0">
                              <a:latin typeface="Cambria Math" panose="02040503050406030204" pitchFamily="18" charset="0"/>
                            </a:rPr>
                            <m:t>𝑅𝑒𝑑𝐸𝑑𝑔𝑒</m:t>
                          </m:r>
                        </m:den>
                      </m:f>
                    </m:oMath>
                  </m:oMathPara>
                </a14:m>
                <a:endParaRPr lang="es-ES" sz="1400" dirty="0"/>
              </a:p>
              <a:p>
                <a:pPr marL="0" indent="0">
                  <a:buNone/>
                </a:pPr>
                <a:r>
                  <a:rPr lang="es-ES" sz="1400" b="1" dirty="0"/>
                  <a:t>¿Para que se usa?</a:t>
                </a:r>
              </a:p>
              <a:p>
                <a:pPr marL="0" indent="0">
                  <a:buNone/>
                </a:pPr>
                <a:r>
                  <a:rPr lang="es-ES" sz="1400" dirty="0"/>
                  <a:t>Evaluar contenido de clorofila en la hoja y vigor de la planta. Asimismo permite monitorear la demanda y absorción de nitrógeno.</a:t>
                </a:r>
              </a:p>
              <a:p>
                <a:pPr marL="0" indent="0">
                  <a:buNone/>
                </a:pPr>
                <a:r>
                  <a:rPr lang="es-ES" sz="1400" b="1" dirty="0"/>
                  <a:t>¿Que significa? ¿Cómo se interpreta?</a:t>
                </a:r>
              </a:p>
              <a:p>
                <a:pPr marL="0" indent="0">
                  <a:buNone/>
                </a:pPr>
                <a:r>
                  <a:rPr lang="es-ES" sz="1400" dirty="0"/>
                  <a:t>La vegetación verde se encuentra entre  0,2 y 0,9. Los valores dependen del tipo de cultivo, región y temporada, en términos generales:</a:t>
                </a:r>
              </a:p>
              <a:p>
                <a:r>
                  <a:rPr lang="es-ES" sz="1400" dirty="0"/>
                  <a:t>Valores menores a 0,5 corresponden a cultivos con menor concentración de clorofila en hojas y menor capacidad de fotosíntesis (es decir plantas poco saludables o estresadas)</a:t>
                </a:r>
              </a:p>
              <a:p>
                <a:r>
                  <a:rPr lang="es-ES" sz="1400" dirty="0"/>
                  <a:t>Valores mayores a 0,5 corresponden a cultivos con mayo concentración de clorofila en hojas y mayor capacidad de fotosíntesis (es decir plantas vigorosas y saludables)</a:t>
                </a:r>
              </a:p>
              <a:p>
                <a:pPr marL="0" indent="0">
                  <a:buNone/>
                </a:pPr>
                <a:endParaRPr lang="es-ES" sz="1400" dirty="0"/>
              </a:p>
              <a:p>
                <a:endParaRPr lang="es-CL" sz="14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299" y="469900"/>
                <a:ext cx="6823529" cy="4864100"/>
              </a:xfrm>
              <a:blipFill>
                <a:blip r:embed="rId2"/>
                <a:stretch>
                  <a:fillRect l="-268" t="-627" r="-268"/>
                </a:stretch>
              </a:blipFill>
            </p:spPr>
            <p:txBody>
              <a:bodyPr/>
              <a:lstStyle/>
              <a:p>
                <a:r>
                  <a:rPr lang="es-CL">
                    <a:noFill/>
                  </a:rPr>
                  <a:t> </a:t>
                </a:r>
              </a:p>
            </p:txBody>
          </p:sp>
        </mc:Fallback>
      </mc:AlternateContent>
    </p:spTree>
    <p:extLst>
      <p:ext uri="{BB962C8B-B14F-4D97-AF65-F5344CB8AC3E}">
        <p14:creationId xmlns:p14="http://schemas.microsoft.com/office/powerpoint/2010/main" val="140073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6166179"/>
            <a:ext cx="6502400" cy="393700"/>
          </a:xfrm>
          <a:prstGeom prst="rect">
            <a:avLst/>
          </a:prstGeom>
          <a:solidFill>
            <a:srgbClr val="00B050"/>
          </a:solidFill>
        </p:spPr>
        <p:txBody>
          <a:bodyPr wrap="square" rtlCol="0" anchor="t">
            <a:norm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Muy sensible al cambio en </a:t>
            </a:r>
            <a:r>
              <a:rPr kumimoji="0" lang="es-ES" b="0" i="0" u="none" strike="noStrike" kern="1200" cap="none" spc="0" normalizeH="0" baseline="0" noProof="0" dirty="0" err="1">
                <a:ln>
                  <a:noFill/>
                </a:ln>
                <a:solidFill>
                  <a:schemeClr val="bg1"/>
                </a:solidFill>
                <a:effectLst/>
                <a:uLnTx/>
                <a:uFillTx/>
                <a:latin typeface="Calibri" panose="020F0502020204030204"/>
                <a:ea typeface="+mn-ea"/>
                <a:cs typeface="+mn-cs"/>
              </a:rPr>
              <a:t>contenid</a:t>
            </a:r>
            <a:r>
              <a:rPr lang="es-ES" dirty="0">
                <a:solidFill>
                  <a:schemeClr val="bg1"/>
                </a:solidFill>
                <a:latin typeface="Calibri" panose="020F0502020204030204"/>
              </a:rPr>
              <a:t>o de clorofila</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GCI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Green </a:t>
            </a:r>
            <a:r>
              <a:rPr lang="es-ES" sz="2800" b="0" i="0" u="none" strike="noStrike" dirty="0" err="1">
                <a:solidFill>
                  <a:srgbClr val="FFFFFF"/>
                </a:solidFill>
                <a:effectLst/>
                <a:latin typeface="Calibri" panose="020F0502020204030204" pitchFamily="34" charset="0"/>
              </a:rPr>
              <a:t>Chlorophyll</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Green </a:t>
            </a:r>
            <a:r>
              <a:rPr lang="es-ES" sz="2800" b="0" i="0" u="none" strike="noStrike" dirty="0" err="1">
                <a:solidFill>
                  <a:srgbClr val="FFFFFF"/>
                </a:solidFill>
                <a:effectLst/>
                <a:latin typeface="Calibri" panose="020F0502020204030204" pitchFamily="34" charset="0"/>
              </a:rPr>
              <a:t>Coverage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dirty="0">
                <a:solidFill>
                  <a:srgbClr val="FFFFFF"/>
                </a:solidFill>
                <a:latin typeface="Calibri" panose="020F0502020204030204" pitchFamily="34" charset="0"/>
              </a:rPr>
            </a:br>
            <a:r>
              <a:rPr lang="es-ES" sz="2800" b="0" i="0" u="none" strike="noStrike" dirty="0">
                <a:solidFill>
                  <a:srgbClr val="FFFFFF"/>
                </a:solidFill>
                <a:effectLst/>
                <a:latin typeface="Calibri" panose="020F0502020204030204" pitchFamily="34" charset="0"/>
              </a:rPr>
              <a:t>Indice de Clorofila Verde</a:t>
            </a:r>
            <a:br>
              <a:rPr lang="es-ES" sz="3700" b="0" i="0" u="none" strike="noStrike" dirty="0">
                <a:solidFill>
                  <a:srgbClr val="FFFFFF"/>
                </a:solidFill>
                <a:effectLst/>
                <a:latin typeface="Calibri" panose="020F0502020204030204" pitchFamily="34" charset="0"/>
              </a:rPr>
            </a:br>
            <a:br>
              <a:rPr lang="es-ES" sz="3700" b="0" i="0" u="none" strike="noStrike" dirty="0">
                <a:solidFill>
                  <a:srgbClr val="FFFFFF"/>
                </a:solidFill>
                <a:effectLst/>
                <a:latin typeface="Calibri" panose="020F0502020204030204" pitchFamily="34" charset="0"/>
              </a:rPr>
            </a:br>
            <a:br>
              <a:rPr lang="es-CL" sz="3700" dirty="0">
                <a:solidFill>
                  <a:srgbClr val="FFFFFF"/>
                </a:solidFill>
              </a:rPr>
            </a:br>
            <a:endParaRPr lang="es-CL" sz="3700" dirty="0">
              <a:solidFill>
                <a:srgbClr val="FFFFFF"/>
              </a:solidFill>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562600"/>
              </a:xfrm>
            </p:spPr>
            <p:txBody>
              <a:bodyPr wrap="square" anchor="t">
                <a:normAutofit/>
              </a:bodyPr>
              <a:lstStyle/>
              <a:p>
                <a:pPr marL="0" indent="0">
                  <a:buNone/>
                </a:pPr>
                <a:r>
                  <a:rPr lang="es-ES" sz="1300" b="1" dirty="0"/>
                  <a:t>¿Cómo se calcula?</a:t>
                </a:r>
              </a:p>
              <a:p>
                <a:pPr marL="0" indent="0">
                  <a:lnSpc>
                    <a:spcPct val="170000"/>
                  </a:lnSpc>
                  <a:buNone/>
                </a:pPr>
                <a:r>
                  <a:rPr lang="es-ES" sz="1300" dirty="0"/>
                  <a:t>Estima el contenido de clorofila en cultivos utilizando la banda del infrarrojo cercano (NIR) y la banda verde (GREEN). El contenido de clorofila refleja el estado fisiológico de la vegetación. Disminuye en plantas estresadas y por lo tanto es un indicador de la sanidad del cultivo.</a:t>
                </a:r>
              </a:p>
              <a:p>
                <a:pPr marL="0" indent="0">
                  <a:buNone/>
                </a:pPr>
                <a:r>
                  <a:rPr lang="es-CL" sz="1300" dirty="0"/>
                  <a:t>GCI</a:t>
                </a:r>
                <a14:m>
                  <m:oMath xmlns:m="http://schemas.openxmlformats.org/officeDocument/2006/math">
                    <m:r>
                      <a:rPr lang="es-CL" sz="1300" b="0" i="1" smtClean="0">
                        <a:latin typeface="Cambria Math" panose="02040503050406030204" pitchFamily="18" charset="0"/>
                      </a:rPr>
                      <m:t>=</m:t>
                    </m:r>
                    <m:d>
                      <m:dPr>
                        <m:ctrlPr>
                          <a:rPr lang="es-CL" sz="1300" b="0" i="1" smtClean="0">
                            <a:latin typeface="Cambria Math" panose="02040503050406030204" pitchFamily="18" charset="0"/>
                          </a:rPr>
                        </m:ctrlPr>
                      </m:dPr>
                      <m:e>
                        <m:f>
                          <m:fPr>
                            <m:ctrlPr>
                              <a:rPr lang="es-CL" sz="1300" b="0" i="1" smtClean="0">
                                <a:latin typeface="Cambria Math" panose="02040503050406030204" pitchFamily="18" charset="0"/>
                              </a:rPr>
                            </m:ctrlPr>
                          </m:fPr>
                          <m:num>
                            <m:r>
                              <a:rPr lang="es-CL" sz="1300" b="0" i="1" smtClean="0">
                                <a:latin typeface="Cambria Math" panose="02040503050406030204" pitchFamily="18" charset="0"/>
                              </a:rPr>
                              <m:t>𝑁𝐼𝑅</m:t>
                            </m:r>
                          </m:num>
                          <m:den>
                            <m:r>
                              <a:rPr lang="es-CL" sz="1300" b="0" i="1" smtClean="0">
                                <a:latin typeface="Cambria Math" panose="02040503050406030204" pitchFamily="18" charset="0"/>
                              </a:rPr>
                              <m:t>𝐺𝑅𝐸𝐸𝑁</m:t>
                            </m:r>
                          </m:den>
                        </m:f>
                      </m:e>
                    </m:d>
                    <m:r>
                      <a:rPr lang="es-CL" sz="1300" b="0" i="1" smtClean="0">
                        <a:latin typeface="Cambria Math" panose="02040503050406030204" pitchFamily="18" charset="0"/>
                      </a:rPr>
                      <m:t>−1</m:t>
                    </m:r>
                  </m:oMath>
                </a14:m>
                <a:endParaRPr lang="es-ES" sz="1300" dirty="0"/>
              </a:p>
              <a:p>
                <a:pPr marL="0" indent="0">
                  <a:buNone/>
                </a:pPr>
                <a:endParaRPr lang="es-ES" sz="1300" b="1" dirty="0"/>
              </a:p>
              <a:p>
                <a:pPr marL="0" indent="0">
                  <a:buNone/>
                </a:pPr>
                <a:r>
                  <a:rPr lang="es-ES" sz="1300" b="1" dirty="0"/>
                  <a:t>¿Para que se usa?</a:t>
                </a:r>
              </a:p>
              <a:p>
                <a:pPr marL="0" indent="0">
                  <a:buNone/>
                </a:pPr>
                <a:r>
                  <a:rPr lang="es-ES" sz="1300" dirty="0"/>
                  <a:t>Monitoreo de impacto de temporalidad, estrés ambiental y aplicación de pesticidas en la salud del cultivo</a:t>
                </a:r>
              </a:p>
              <a:p>
                <a:pPr marL="0" indent="0">
                  <a:buNone/>
                </a:pPr>
                <a:endParaRPr lang="es-ES" sz="1300" dirty="0"/>
              </a:p>
              <a:p>
                <a:pPr marL="0" indent="0">
                  <a:buNone/>
                </a:pPr>
                <a:r>
                  <a:rPr lang="es-ES" sz="1300" b="1" dirty="0"/>
                  <a:t>¿Que significa? ¿Cómo se interpreta?</a:t>
                </a:r>
              </a:p>
              <a:p>
                <a:pPr marL="0" indent="0">
                  <a:buNone/>
                </a:pPr>
                <a:r>
                  <a:rPr lang="es-ES" sz="1300" dirty="0"/>
                  <a:t>Varía entre 0 a 2.4.</a:t>
                </a:r>
              </a:p>
              <a:p>
                <a:pPr marL="0" indent="0">
                  <a:buNone/>
                </a:pPr>
                <a:r>
                  <a:rPr lang="es-ES" sz="1300" dirty="0"/>
                  <a:t>Entre más cercano a 2,4 mayor contenido de clorofila</a:t>
                </a:r>
              </a:p>
              <a:p>
                <a:endParaRPr lang="es-CL" sz="13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562600"/>
              </a:xfrm>
              <a:blipFill>
                <a:blip r:embed="rId2"/>
                <a:stretch>
                  <a:fillRect l="-94" t="-438" r="-750"/>
                </a:stretch>
              </a:blipFill>
            </p:spPr>
            <p:txBody>
              <a:bodyPr/>
              <a:lstStyle/>
              <a:p>
                <a:r>
                  <a:rPr lang="es-CL">
                    <a:noFill/>
                  </a:rPr>
                  <a:t> </a:t>
                </a:r>
              </a:p>
            </p:txBody>
          </p:sp>
        </mc:Fallback>
      </mc:AlternateContent>
    </p:spTree>
    <p:extLst>
      <p:ext uri="{BB962C8B-B14F-4D97-AF65-F5344CB8AC3E}">
        <p14:creationId xmlns:p14="http://schemas.microsoft.com/office/powerpoint/2010/main" val="138885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624615"/>
            <a:ext cx="6502400" cy="691243"/>
          </a:xfrm>
          <a:prstGeom prst="rect">
            <a:avLst/>
          </a:prstGeom>
          <a:solidFill>
            <a:srgbClr val="92D050"/>
          </a:solidFill>
        </p:spPr>
        <p:txBody>
          <a:bodyPr wrap="square" rtlCol="0" anchor="t">
            <a:no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Muy sensible </a:t>
            </a:r>
            <a:r>
              <a:rPr lang="es-ES" dirty="0">
                <a:solidFill>
                  <a:schemeClr val="bg1"/>
                </a:solidFill>
                <a:latin typeface="Calibri" panose="020F0502020204030204"/>
              </a:rPr>
              <a:t> en vegetación  no densa, vegetación decidua  o al inicio de temporada</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CVI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Chlorophyll</a:t>
            </a:r>
            <a:r>
              <a:rPr lang="es-ES" sz="2800" b="0" i="0" u="none" strike="noStrike" dirty="0">
                <a:solidFill>
                  <a:srgbClr val="FFFFFF"/>
                </a:solidFill>
                <a:effectLst/>
                <a:latin typeface="Calibri" panose="020F0502020204030204" pitchFamily="34" charset="0"/>
              </a:rPr>
              <a:t> </a:t>
            </a:r>
            <a:r>
              <a:rPr lang="es-ES" sz="2800" dirty="0" err="1">
                <a:solidFill>
                  <a:srgbClr val="FFFFFF"/>
                </a:solidFill>
                <a:latin typeface="Calibri" panose="020F0502020204030204" pitchFamily="34" charset="0"/>
              </a:rPr>
              <a:t>V</a:t>
            </a:r>
            <a:r>
              <a:rPr lang="es-ES" sz="2800" b="0" i="0" u="none" strike="noStrike" dirty="0" err="1">
                <a:solidFill>
                  <a:srgbClr val="FFFFFF"/>
                </a:solidFill>
                <a:effectLst/>
                <a:latin typeface="Calibri" panose="020F0502020204030204" pitchFamily="34" charset="0"/>
              </a:rPr>
              <a:t>egetation</a:t>
            </a:r>
            <a:r>
              <a:rPr lang="es-ES" sz="2800" b="0" i="0" u="none" strike="noStrike" dirty="0">
                <a:solidFill>
                  <a:srgbClr val="FFFFFF"/>
                </a:solidFill>
                <a:effectLst/>
                <a:latin typeface="Calibri" panose="020F0502020204030204" pitchFamily="34" charset="0"/>
              </a:rPr>
              <a:t> </a:t>
            </a:r>
            <a:r>
              <a:rPr lang="es-ES" sz="2800" dirty="0" err="1">
                <a:solidFill>
                  <a:srgbClr val="FFFFFF"/>
                </a:solidFill>
                <a:latin typeface="Calibri" panose="020F0502020204030204" pitchFamily="34" charset="0"/>
              </a:rPr>
              <a:t>I</a:t>
            </a:r>
            <a:r>
              <a:rPr lang="es-ES" sz="2800" b="0" i="0" u="none" strike="noStrike" dirty="0" err="1">
                <a:solidFill>
                  <a:srgbClr val="FFFFFF"/>
                </a:solidFill>
                <a:effectLst/>
                <a:latin typeface="Calibri" panose="020F0502020204030204" pitchFamily="34" charset="0"/>
              </a:rPr>
              <a:t>ndex</a:t>
            </a:r>
            <a:endParaRPr lang="es-ES" sz="28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4569460"/>
              </a:xfrm>
            </p:spPr>
            <p:txBody>
              <a:bodyPr wrap="square" anchor="t">
                <a:normAutofit/>
              </a:bodyPr>
              <a:lstStyle/>
              <a:p>
                <a:pPr marL="0" indent="0">
                  <a:buNone/>
                </a:pPr>
                <a:r>
                  <a:rPr lang="es-ES" sz="1500" b="1" dirty="0"/>
                  <a:t>¿Cómo se calcula?</a:t>
                </a:r>
              </a:p>
              <a:p>
                <a:pPr marL="0" indent="0">
                  <a:lnSpc>
                    <a:spcPct val="170000"/>
                  </a:lnSpc>
                  <a:buNone/>
                </a:pPr>
                <a:r>
                  <a:rPr lang="es-ES" sz="1500" dirty="0"/>
                  <a:t>Es mejor que el NDVI para cultivo en temporada temprana y media (cobertura menor al 40%). Utiliza el infrarrojo cercano (NIR) y las bandas verde (GREEN) y roja (RED).</a:t>
                </a:r>
              </a:p>
              <a:p>
                <a:pPr marL="0" indent="0">
                  <a:buNone/>
                </a:pPr>
                <a:r>
                  <a:rPr lang="es-CL" sz="1500" dirty="0"/>
                  <a:t>CVI</a:t>
                </a:r>
                <a14:m>
                  <m:oMath xmlns:m="http://schemas.openxmlformats.org/officeDocument/2006/math">
                    <m:r>
                      <a:rPr lang="es-CL" sz="1500" b="0" i="1" smtClean="0">
                        <a:latin typeface="Cambria Math" panose="02040503050406030204" pitchFamily="18" charset="0"/>
                      </a:rPr>
                      <m:t>=</m:t>
                    </m:r>
                    <m:d>
                      <m:dPr>
                        <m:ctrlPr>
                          <a:rPr lang="es-CL" sz="1500" b="0" i="1" smtClean="0">
                            <a:latin typeface="Cambria Math" panose="02040503050406030204" pitchFamily="18" charset="0"/>
                          </a:rPr>
                        </m:ctrlPr>
                      </m:dPr>
                      <m:e>
                        <m:f>
                          <m:fPr>
                            <m:ctrlPr>
                              <a:rPr lang="es-CL" sz="1500" b="0" i="1" smtClean="0">
                                <a:latin typeface="Cambria Math" panose="02040503050406030204" pitchFamily="18" charset="0"/>
                              </a:rPr>
                            </m:ctrlPr>
                          </m:fPr>
                          <m:num>
                            <m:r>
                              <a:rPr lang="es-CL" sz="1500" b="0" i="1" smtClean="0">
                                <a:latin typeface="Cambria Math" panose="02040503050406030204" pitchFamily="18" charset="0"/>
                              </a:rPr>
                              <m:t>𝑁𝐼𝑅</m:t>
                            </m:r>
                          </m:num>
                          <m:den>
                            <m:r>
                              <a:rPr lang="es-CL" sz="1500" b="0" i="1" smtClean="0">
                                <a:latin typeface="Cambria Math" panose="02040503050406030204" pitchFamily="18" charset="0"/>
                              </a:rPr>
                              <m:t>𝐺𝑅𝐸𝐸𝑁</m:t>
                            </m:r>
                          </m:den>
                        </m:f>
                      </m:e>
                    </m:d>
                    <m:r>
                      <a:rPr lang="es-CL" sz="1500" b="0" i="1" smtClean="0">
                        <a:latin typeface="Cambria Math" panose="02040503050406030204" pitchFamily="18" charset="0"/>
                      </a:rPr>
                      <m:t>∗(</m:t>
                    </m:r>
                    <m:f>
                      <m:fPr>
                        <m:ctrlPr>
                          <a:rPr lang="es-CL" sz="1500" b="0" i="1" smtClean="0">
                            <a:latin typeface="Cambria Math" panose="02040503050406030204" pitchFamily="18" charset="0"/>
                          </a:rPr>
                        </m:ctrlPr>
                      </m:fPr>
                      <m:num>
                        <m:r>
                          <a:rPr lang="es-CL" sz="1500" b="0" i="1" smtClean="0">
                            <a:latin typeface="Cambria Math" panose="02040503050406030204" pitchFamily="18" charset="0"/>
                          </a:rPr>
                          <m:t>𝑅𝐸𝐷</m:t>
                        </m:r>
                      </m:num>
                      <m:den>
                        <m:r>
                          <a:rPr lang="es-CL" sz="1500" b="0" i="1" smtClean="0">
                            <a:latin typeface="Cambria Math" panose="02040503050406030204" pitchFamily="18" charset="0"/>
                          </a:rPr>
                          <m:t>𝐺𝑅𝐸𝐸𝑁</m:t>
                        </m:r>
                      </m:den>
                    </m:f>
                    <m:r>
                      <a:rPr lang="es-CL" sz="1500" b="0" i="1" smtClean="0">
                        <a:latin typeface="Cambria Math" panose="02040503050406030204" pitchFamily="18" charset="0"/>
                      </a:rPr>
                      <m:t>)</m:t>
                    </m:r>
                  </m:oMath>
                </a14:m>
                <a:endParaRPr lang="es-ES" sz="1500" dirty="0"/>
              </a:p>
              <a:p>
                <a:pPr marL="0" indent="0">
                  <a:buNone/>
                </a:pPr>
                <a:endParaRPr lang="es-ES" sz="1500" b="1" dirty="0"/>
              </a:p>
              <a:p>
                <a:pPr marL="0" indent="0">
                  <a:buNone/>
                </a:pPr>
                <a:r>
                  <a:rPr lang="es-ES" sz="1500" b="1" dirty="0"/>
                  <a:t>¿Para que se usa?</a:t>
                </a:r>
              </a:p>
              <a:p>
                <a:pPr marL="0" indent="0">
                  <a:buNone/>
                </a:pPr>
                <a:r>
                  <a:rPr lang="es-ES" sz="1500" dirty="0"/>
                  <a:t>Monitoreo de estado de salud del cultivo y cambio en clorofila en vegetación no densa o al inicio de temporada</a:t>
                </a:r>
              </a:p>
              <a:p>
                <a:pPr marL="0" indent="0">
                  <a:buNone/>
                </a:pPr>
                <a:r>
                  <a:rPr lang="es-ES" sz="1500" b="1" dirty="0"/>
                  <a:t>¿Que significa? ¿Cómo se interpreta?</a:t>
                </a:r>
              </a:p>
              <a:p>
                <a:pPr marL="0" indent="0">
                  <a:buNone/>
                </a:pPr>
                <a:r>
                  <a:rPr lang="es-ES" sz="1500" dirty="0"/>
                  <a:t>Su rango varía de 1 a 2,4.  Entre más cercano a 2,4 mayor contenido de clorofila</a:t>
                </a:r>
              </a:p>
              <a:p>
                <a:endParaRPr lang="es-CL" sz="15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4569460"/>
              </a:xfrm>
              <a:blipFill>
                <a:blip r:embed="rId2"/>
                <a:stretch>
                  <a:fillRect l="-375" t="-667"/>
                </a:stretch>
              </a:blipFill>
            </p:spPr>
            <p:txBody>
              <a:bodyPr/>
              <a:lstStyle/>
              <a:p>
                <a:r>
                  <a:rPr lang="es-CL">
                    <a:noFill/>
                  </a:rPr>
                  <a:t> </a:t>
                </a:r>
              </a:p>
            </p:txBody>
          </p:sp>
        </mc:Fallback>
      </mc:AlternateContent>
    </p:spTree>
    <p:extLst>
      <p:ext uri="{BB962C8B-B14F-4D97-AF65-F5344CB8AC3E}">
        <p14:creationId xmlns:p14="http://schemas.microsoft.com/office/powerpoint/2010/main" val="2967256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283200"/>
            <a:ext cx="6502400" cy="1054100"/>
          </a:xfrm>
          <a:prstGeom prst="rect">
            <a:avLst/>
          </a:prstGeom>
          <a:solidFill>
            <a:srgbClr val="92D050"/>
          </a:solidFill>
        </p:spPr>
        <p:txBody>
          <a:bodyPr wrap="square" rtlCol="0" anchor="t">
            <a:normAutofit/>
          </a:bodyPr>
          <a:lstStyle/>
          <a:p>
            <a:pPr>
              <a:lnSpc>
                <a:spcPct val="90000"/>
              </a:lnSpc>
              <a:spcAft>
                <a:spcPts val="600"/>
              </a:spcAft>
            </a:pPr>
            <a:r>
              <a:rPr lang="es-ES" dirty="0">
                <a:solidFill>
                  <a:schemeClr val="bg1"/>
                </a:solidFill>
                <a:latin typeface="Calibri" panose="020F0502020204030204"/>
              </a:rPr>
              <a:t>Útil en vegetación no densa o al inicio de temporada. Es menos sensible a cambio en la vegetación (cantidad y cobertura de la vegetación verde)</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SAVI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Soil </a:t>
            </a:r>
            <a:r>
              <a:rPr lang="es-ES" sz="2800" b="0" i="0" u="none" strike="noStrike" dirty="0" err="1">
                <a:solidFill>
                  <a:srgbClr val="FFFFFF"/>
                </a:solidFill>
                <a:effectLst/>
                <a:latin typeface="Calibri" panose="020F0502020204030204" pitchFamily="34" charset="0"/>
              </a:rPr>
              <a:t>Adjusted</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Vegetation</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Indice de Vegetación Ajustado al Suelo</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4737100"/>
              </a:xfrm>
            </p:spPr>
            <p:txBody>
              <a:bodyPr wrap="square" anchor="t">
                <a:normAutofit/>
              </a:bodyPr>
              <a:lstStyle/>
              <a:p>
                <a:pPr marL="0" indent="0">
                  <a:buNone/>
                </a:pPr>
                <a:r>
                  <a:rPr lang="es-ES" sz="1300" b="1" dirty="0"/>
                  <a:t>¿Cómo se calcula?</a:t>
                </a:r>
              </a:p>
              <a:p>
                <a:pPr marL="0" indent="0">
                  <a:lnSpc>
                    <a:spcPct val="170000"/>
                  </a:lnSpc>
                  <a:buNone/>
                </a:pPr>
                <a:r>
                  <a:rPr lang="es-ES" sz="1300" dirty="0"/>
                  <a:t>Similar al NDVI pero corrige los efectos del suelo cuando la vegetación es baja utilizando un factor de corrección (L). Por lo tanto, discrimina mejor en vegetación no densa o al inicio de temporada.</a:t>
                </a:r>
              </a:p>
              <a:p>
                <a:pPr marL="0" indent="0">
                  <a:lnSpc>
                    <a:spcPct val="170000"/>
                  </a:lnSpc>
                  <a:buNone/>
                </a:pPr>
                <a:r>
                  <a:rPr lang="es-CL" sz="1300" dirty="0"/>
                  <a:t>SAVI</a:t>
                </a:r>
                <a14:m>
                  <m:oMath xmlns:m="http://schemas.openxmlformats.org/officeDocument/2006/math">
                    <m:r>
                      <a:rPr lang="es-CL" sz="1300" b="0" i="1" smtClean="0">
                        <a:latin typeface="Cambria Math" panose="02040503050406030204" pitchFamily="18" charset="0"/>
                      </a:rPr>
                      <m:t>=</m:t>
                    </m:r>
                    <m:d>
                      <m:dPr>
                        <m:ctrlPr>
                          <a:rPr lang="es-CL" sz="1300" i="1" smtClean="0">
                            <a:latin typeface="Cambria Math" panose="02040503050406030204" pitchFamily="18" charset="0"/>
                          </a:rPr>
                        </m:ctrlPr>
                      </m:dPr>
                      <m:e>
                        <m:f>
                          <m:fPr>
                            <m:ctrlPr>
                              <a:rPr lang="es-CL" sz="1300" i="1" smtClean="0">
                                <a:latin typeface="Cambria Math" panose="02040503050406030204" pitchFamily="18" charset="0"/>
                              </a:rPr>
                            </m:ctrlPr>
                          </m:fPr>
                          <m:num>
                            <m:r>
                              <a:rPr lang="es-CL" sz="1300" b="0" i="1" smtClean="0">
                                <a:latin typeface="Cambria Math" panose="02040503050406030204" pitchFamily="18" charset="0"/>
                              </a:rPr>
                              <m:t>𝑁𝐼𝑅</m:t>
                            </m:r>
                            <m:r>
                              <a:rPr lang="es-CL" sz="1300" b="0" i="1" smtClean="0">
                                <a:latin typeface="Cambria Math" panose="02040503050406030204" pitchFamily="18" charset="0"/>
                              </a:rPr>
                              <m:t>−</m:t>
                            </m:r>
                            <m:r>
                              <a:rPr lang="es-CL" sz="1300" b="0" i="1" smtClean="0">
                                <a:latin typeface="Cambria Math" panose="02040503050406030204" pitchFamily="18" charset="0"/>
                              </a:rPr>
                              <m:t>𝑅𝐸𝐷</m:t>
                            </m:r>
                          </m:num>
                          <m:den>
                            <m:r>
                              <a:rPr lang="es-CL" sz="1300" b="0" i="1" smtClean="0">
                                <a:latin typeface="Cambria Math" panose="02040503050406030204" pitchFamily="18" charset="0"/>
                              </a:rPr>
                              <m:t>𝑁𝐼𝑅</m:t>
                            </m:r>
                            <m:r>
                              <a:rPr lang="es-CL" sz="1300" b="0" i="1" smtClean="0">
                                <a:latin typeface="Cambria Math" panose="02040503050406030204" pitchFamily="18" charset="0"/>
                              </a:rPr>
                              <m:t>+</m:t>
                            </m:r>
                            <m:r>
                              <a:rPr lang="es-CL" sz="1300" b="0" i="1" smtClean="0">
                                <a:latin typeface="Cambria Math" panose="02040503050406030204" pitchFamily="18" charset="0"/>
                              </a:rPr>
                              <m:t>𝑅𝐸𝐷</m:t>
                            </m:r>
                            <m:r>
                              <a:rPr lang="es-CL" sz="1300" b="0" i="1" smtClean="0">
                                <a:latin typeface="Cambria Math" panose="02040503050406030204" pitchFamily="18" charset="0"/>
                              </a:rPr>
                              <m:t>+</m:t>
                            </m:r>
                            <m:r>
                              <a:rPr lang="es-CL" sz="1300" b="0" i="1" smtClean="0">
                                <a:latin typeface="Cambria Math" panose="02040503050406030204" pitchFamily="18" charset="0"/>
                              </a:rPr>
                              <m:t>𝐿</m:t>
                            </m:r>
                          </m:den>
                        </m:f>
                      </m:e>
                    </m:d>
                    <m:r>
                      <a:rPr lang="es-CL" sz="1300" b="0" i="1" smtClean="0">
                        <a:latin typeface="Cambria Math" panose="02040503050406030204" pitchFamily="18" charset="0"/>
                      </a:rPr>
                      <m:t>∗(1+</m:t>
                    </m:r>
                    <m:r>
                      <a:rPr lang="es-CL" sz="1300" b="0" i="1" smtClean="0">
                        <a:latin typeface="Cambria Math" panose="02040503050406030204" pitchFamily="18" charset="0"/>
                      </a:rPr>
                      <m:t>𝐿</m:t>
                    </m:r>
                    <m:r>
                      <a:rPr lang="es-CL" sz="1300" b="0" i="1" smtClean="0">
                        <a:latin typeface="Cambria Math" panose="02040503050406030204" pitchFamily="18" charset="0"/>
                      </a:rPr>
                      <m:t>)</m:t>
                    </m:r>
                  </m:oMath>
                </a14:m>
                <a:endParaRPr lang="es-ES" sz="1300" dirty="0"/>
              </a:p>
              <a:p>
                <a:pPr marL="0" indent="0">
                  <a:buNone/>
                </a:pPr>
                <a:r>
                  <a:rPr lang="es-ES" sz="1300" i="1" dirty="0"/>
                  <a:t>Donde L (factor de  corrección del suelo)=0,5. Cuando L=0, entonces SAVI=NDVI</a:t>
                </a:r>
              </a:p>
              <a:p>
                <a:pPr marL="0" indent="0">
                  <a:buNone/>
                </a:pPr>
                <a:endParaRPr lang="es-ES" sz="1300" b="1" dirty="0"/>
              </a:p>
              <a:p>
                <a:pPr marL="0" indent="0">
                  <a:buNone/>
                </a:pPr>
                <a:r>
                  <a:rPr lang="es-ES" sz="1300" b="1" dirty="0"/>
                  <a:t>¿Para que se usa?</a:t>
                </a:r>
              </a:p>
              <a:p>
                <a:pPr marL="0" indent="0">
                  <a:buNone/>
                </a:pPr>
                <a:r>
                  <a:rPr lang="es-ES" sz="1300" dirty="0"/>
                  <a:t>Monitoreo de vegetación en cultivo jóvenes y en regiones áridas con cultivos dispersos (menos del 40% de cobertura)</a:t>
                </a:r>
              </a:p>
              <a:p>
                <a:pPr marL="0" indent="0">
                  <a:buNone/>
                </a:pPr>
                <a:r>
                  <a:rPr lang="es-ES" sz="1300" b="1" dirty="0"/>
                  <a:t>¿Que significa? ¿Cómo se interpreta?</a:t>
                </a:r>
              </a:p>
              <a:p>
                <a:r>
                  <a:rPr lang="es-ES" sz="1300" dirty="0"/>
                  <a:t>Valores menores a 0,5 corresponden a cultivos con menor cantidad de cobertura verde.</a:t>
                </a:r>
              </a:p>
              <a:p>
                <a:r>
                  <a:rPr lang="es-ES" sz="1300" dirty="0"/>
                  <a:t>Valores mayores a 0,5 corresponden a cultivos con mayor cantidad de cobertura verde.</a:t>
                </a:r>
              </a:p>
              <a:p>
                <a:pPr marL="0" indent="0">
                  <a:buNone/>
                </a:pPr>
                <a:endParaRPr lang="es-ES" sz="1300" dirty="0"/>
              </a:p>
              <a:p>
                <a:endParaRPr lang="es-CL" sz="1300"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4737100"/>
              </a:xfrm>
              <a:blipFill>
                <a:blip r:embed="rId2"/>
                <a:stretch>
                  <a:fillRect l="-94" t="-515"/>
                </a:stretch>
              </a:blipFill>
            </p:spPr>
            <p:txBody>
              <a:bodyPr/>
              <a:lstStyle/>
              <a:p>
                <a:r>
                  <a:rPr lang="es-CL">
                    <a:noFill/>
                  </a:rPr>
                  <a:t> </a:t>
                </a:r>
              </a:p>
            </p:txBody>
          </p:sp>
        </mc:Fallback>
      </mc:AlternateContent>
    </p:spTree>
    <p:extLst>
      <p:ext uri="{BB962C8B-B14F-4D97-AF65-F5344CB8AC3E}">
        <p14:creationId xmlns:p14="http://schemas.microsoft.com/office/powerpoint/2010/main" val="206894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096329" y="5415643"/>
            <a:ext cx="6502400" cy="972457"/>
          </a:xfrm>
          <a:prstGeom prst="rect">
            <a:avLst/>
          </a:prstGeom>
          <a:solidFill>
            <a:srgbClr val="92D050"/>
          </a:solidFill>
        </p:spPr>
        <p:txBody>
          <a:bodyPr wrap="square" rtlCol="0" anchor="t">
            <a:norm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Diseñado para utilizar el las primeras etapas del cultivo en donde  debido a la cantidad de suelo descubierto y poco contenido de clorofila no se pueden utilizar otros índices.</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n-US" sz="2800" b="0" i="0" u="none" strike="noStrike" dirty="0">
                <a:solidFill>
                  <a:srgbClr val="FFFFFF"/>
                </a:solidFill>
                <a:effectLst/>
                <a:latin typeface="Calibri" panose="020F0502020204030204" pitchFamily="34" charset="0"/>
              </a:rPr>
              <a:t>MSAVI2</a:t>
            </a:r>
            <a:br>
              <a:rPr lang="en-US" sz="2800" b="0" i="0" u="none" strike="noStrike" dirty="0">
                <a:solidFill>
                  <a:srgbClr val="FFFFFF"/>
                </a:solidFill>
                <a:effectLst/>
                <a:latin typeface="Calibri" panose="020F0502020204030204" pitchFamily="34" charset="0"/>
              </a:rPr>
            </a:br>
            <a:r>
              <a:rPr lang="en-US" sz="2800" b="0" i="0" u="none" strike="noStrike" dirty="0">
                <a:solidFill>
                  <a:srgbClr val="FFFFFF"/>
                </a:solidFill>
                <a:effectLst/>
                <a:latin typeface="Calibri" panose="020F0502020204030204" pitchFamily="34" charset="0"/>
              </a:rPr>
              <a:t>Modified Soil Adjusted Vegetation Index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654957"/>
                <a:ext cx="6134671" cy="4381500"/>
              </a:xfrm>
            </p:spPr>
            <p:txBody>
              <a:bodyPr wrap="square" anchor="t">
                <a:normAutofit/>
              </a:bodyPr>
              <a:lstStyle/>
              <a:p>
                <a:pPr marL="0" indent="0">
                  <a:buNone/>
                </a:pPr>
                <a:r>
                  <a:rPr lang="es-ES" sz="1500" b="1" dirty="0"/>
                  <a:t>¿Cómo se calcula?</a:t>
                </a:r>
              </a:p>
              <a:p>
                <a:pPr marL="0" indent="0">
                  <a:buNone/>
                </a:pPr>
                <a:r>
                  <a:rPr lang="es-ES" sz="1500" dirty="0"/>
                  <a:t>Mejora del SAVI reduciendo el ruido por el suelo e incrementando el rango de dinámico que señala a la vegetación mediante la siguiente fórmula.</a:t>
                </a:r>
              </a:p>
              <a:p>
                <a:pPr marL="0" indent="0">
                  <a:buNone/>
                </a:pPr>
                <a:r>
                  <a:rPr lang="es-CL" sz="1500" dirty="0"/>
                  <a:t>MSAVI2</a:t>
                </a:r>
                <a14:m>
                  <m:oMath xmlns:m="http://schemas.openxmlformats.org/officeDocument/2006/math">
                    <m:r>
                      <a:rPr lang="es-CL" sz="1500" b="0" i="1" smtClean="0">
                        <a:latin typeface="Cambria Math" panose="02040503050406030204" pitchFamily="18" charset="0"/>
                      </a:rPr>
                      <m:t>=</m:t>
                    </m:r>
                    <m:f>
                      <m:fPr>
                        <m:ctrlPr>
                          <a:rPr lang="es-CL" sz="1500" b="0" i="1" smtClean="0">
                            <a:latin typeface="Cambria Math" panose="02040503050406030204" pitchFamily="18" charset="0"/>
                          </a:rPr>
                        </m:ctrlPr>
                      </m:fPr>
                      <m:num>
                        <m:r>
                          <a:rPr lang="es-CL" sz="1500" b="0" i="1" smtClean="0">
                            <a:latin typeface="Cambria Math" panose="02040503050406030204" pitchFamily="18" charset="0"/>
                          </a:rPr>
                          <m:t>2∗</m:t>
                        </m:r>
                        <m:r>
                          <a:rPr lang="es-CL" sz="1500" b="0" i="1" smtClean="0">
                            <a:latin typeface="Cambria Math" panose="02040503050406030204" pitchFamily="18" charset="0"/>
                          </a:rPr>
                          <m:t>𝑁𝐼𝑅</m:t>
                        </m:r>
                        <m:r>
                          <a:rPr lang="es-CL" sz="1500" b="0" i="1" smtClean="0">
                            <a:latin typeface="Cambria Math" panose="02040503050406030204" pitchFamily="18" charset="0"/>
                          </a:rPr>
                          <m:t>+1−</m:t>
                        </m:r>
                        <m:d>
                          <m:dPr>
                            <m:ctrlPr>
                              <a:rPr lang="es-CL" sz="1500" b="0" i="1" smtClean="0">
                                <a:latin typeface="Cambria Math" panose="02040503050406030204" pitchFamily="18" charset="0"/>
                              </a:rPr>
                            </m:ctrlPr>
                          </m:dPr>
                          <m:e>
                            <m:r>
                              <a:rPr lang="es-CL" sz="1500" b="0" i="1" smtClean="0">
                                <a:latin typeface="Cambria Math" panose="02040503050406030204" pitchFamily="18" charset="0"/>
                              </a:rPr>
                              <m:t>√</m:t>
                            </m:r>
                            <m:d>
                              <m:dPr>
                                <m:ctrlPr>
                                  <a:rPr lang="es-CL" sz="1500" b="0" i="1" smtClean="0">
                                    <a:latin typeface="Cambria Math" panose="02040503050406030204" pitchFamily="18" charset="0"/>
                                  </a:rPr>
                                </m:ctrlPr>
                              </m:dPr>
                              <m:e>
                                <m:r>
                                  <a:rPr lang="es-CL" sz="1500" b="0" i="1" smtClean="0">
                                    <a:latin typeface="Cambria Math" panose="02040503050406030204" pitchFamily="18" charset="0"/>
                                  </a:rPr>
                                  <m:t>2∗</m:t>
                                </m:r>
                                <m:r>
                                  <a:rPr lang="es-CL" sz="1500" b="0" i="1" smtClean="0">
                                    <a:latin typeface="Cambria Math" panose="02040503050406030204" pitchFamily="18" charset="0"/>
                                  </a:rPr>
                                  <m:t>𝑁𝐼𝑅</m:t>
                                </m:r>
                                <m:r>
                                  <a:rPr lang="es-CL" sz="1500" b="0" i="1" smtClean="0">
                                    <a:latin typeface="Cambria Math" panose="02040503050406030204" pitchFamily="18" charset="0"/>
                                  </a:rPr>
                                  <m:t>+1</m:t>
                                </m:r>
                              </m:e>
                            </m:d>
                            <m:r>
                              <a:rPr lang="es-CL" sz="1500" b="0" i="1" baseline="30000" smtClean="0">
                                <a:latin typeface="Cambria Math" panose="02040503050406030204" pitchFamily="18" charset="0"/>
                              </a:rPr>
                              <m:t>2</m:t>
                            </m:r>
                            <m:r>
                              <a:rPr lang="es-CL" sz="1500" b="0" i="1" smtClean="0">
                                <a:latin typeface="Cambria Math" panose="02040503050406030204" pitchFamily="18" charset="0"/>
                              </a:rPr>
                              <m:t>−8</m:t>
                            </m:r>
                            <m:d>
                              <m:dPr>
                                <m:ctrlPr>
                                  <a:rPr lang="es-CL" sz="1500" b="0" i="1" smtClean="0">
                                    <a:latin typeface="Cambria Math" panose="02040503050406030204" pitchFamily="18" charset="0"/>
                                  </a:rPr>
                                </m:ctrlPr>
                              </m:dPr>
                              <m:e>
                                <m:r>
                                  <a:rPr lang="es-CL" sz="1500" b="0" i="1" smtClean="0">
                                    <a:latin typeface="Cambria Math" panose="02040503050406030204" pitchFamily="18" charset="0"/>
                                  </a:rPr>
                                  <m:t>𝑁𝐼𝑅</m:t>
                                </m:r>
                                <m:r>
                                  <a:rPr lang="es-CL" sz="1500" b="0" i="1" smtClean="0">
                                    <a:latin typeface="Cambria Math" panose="02040503050406030204" pitchFamily="18" charset="0"/>
                                  </a:rPr>
                                  <m:t>−</m:t>
                                </m:r>
                                <m:r>
                                  <a:rPr lang="es-CL" sz="1500" b="0" i="1" smtClean="0">
                                    <a:latin typeface="Cambria Math" panose="02040503050406030204" pitchFamily="18" charset="0"/>
                                  </a:rPr>
                                  <m:t>𝑅𝑒𝑑</m:t>
                                </m:r>
                              </m:e>
                            </m:d>
                          </m:e>
                        </m:d>
                      </m:num>
                      <m:den>
                        <m:r>
                          <a:rPr lang="es-CL" sz="1500" b="0" i="1" smtClean="0">
                            <a:latin typeface="Cambria Math" panose="02040503050406030204" pitchFamily="18" charset="0"/>
                          </a:rPr>
                          <m:t>2</m:t>
                        </m:r>
                      </m:den>
                    </m:f>
                  </m:oMath>
                </a14:m>
                <a:endParaRPr lang="es-CL" sz="1500" b="0" dirty="0"/>
              </a:p>
              <a:p>
                <a:pPr marL="0" indent="0">
                  <a:buNone/>
                </a:pPr>
                <a:endParaRPr lang="es-ES" sz="1500" b="1" dirty="0"/>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r>
                  <a:rPr kumimoji="0" lang="es-ES" sz="1500" b="1" i="0" u="none" strike="noStrike" kern="1200" cap="none" spc="0" normalizeH="0" baseline="0" noProof="0" dirty="0">
                    <a:ln>
                      <a:noFill/>
                    </a:ln>
                    <a:solidFill>
                      <a:prstClr val="black"/>
                    </a:solidFill>
                    <a:effectLst/>
                    <a:uLnTx/>
                    <a:uFillTx/>
                    <a:latin typeface="Calibri" panose="020F0502020204030204"/>
                    <a:ea typeface="+mn-ea"/>
                    <a:cs typeface="+mn-cs"/>
                  </a:rPr>
                  <a:t>¿Para que se usa?</a:t>
                </a:r>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Monitoreo del cultivo en sus primeras etapas de desarrollo.  vegetación en cultivo jóvenes y en regiones áridas con cultivos dispersos (menos del 40% de cobertura)</a:t>
                </a:r>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r>
                  <a:rPr kumimoji="0" lang="es-ES" sz="1500" b="1" i="0" u="none" strike="noStrike" kern="1200" cap="none" spc="0" normalizeH="0" baseline="0" noProof="0" dirty="0">
                    <a:ln>
                      <a:noFill/>
                    </a:ln>
                    <a:solidFill>
                      <a:prstClr val="black"/>
                    </a:solidFill>
                    <a:effectLst/>
                    <a:uLnTx/>
                    <a:uFillTx/>
                    <a:latin typeface="Calibri" panose="020F0502020204030204"/>
                    <a:ea typeface="+mn-ea"/>
                    <a:cs typeface="+mn-cs"/>
                  </a:rPr>
                  <a:t>¿Que significa? ¿Cómo se interpreta?</a:t>
                </a: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Valores menores a 0,5 corresponden a cultivos con menor cantidad de cobertura verde.</a:t>
                </a: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Valores mayores a 0,5 corresponden a cultivos con mayor cantidad de cobertura verde.</a:t>
                </a:r>
              </a:p>
              <a:p>
                <a:pPr marL="0" indent="0">
                  <a:buNone/>
                </a:pPr>
                <a:endParaRPr lang="es-ES" sz="1500" dirty="0"/>
              </a:p>
              <a:p>
                <a:endParaRPr lang="es-CL" sz="1500"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654957"/>
                <a:ext cx="6134671" cy="4381500"/>
              </a:xfrm>
              <a:blipFill>
                <a:blip r:embed="rId2"/>
                <a:stretch>
                  <a:fillRect l="-398" t="-695"/>
                </a:stretch>
              </a:blipFill>
            </p:spPr>
            <p:txBody>
              <a:bodyPr/>
              <a:lstStyle/>
              <a:p>
                <a:r>
                  <a:rPr lang="es-CL">
                    <a:noFill/>
                  </a:rPr>
                  <a:t> </a:t>
                </a:r>
              </a:p>
            </p:txBody>
          </p:sp>
        </mc:Fallback>
      </mc:AlternateContent>
    </p:spTree>
    <p:extLst>
      <p:ext uri="{BB962C8B-B14F-4D97-AF65-F5344CB8AC3E}">
        <p14:creationId xmlns:p14="http://schemas.microsoft.com/office/powerpoint/2010/main" val="3970003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689929"/>
            <a:ext cx="5993077" cy="673100"/>
          </a:xfrm>
          <a:prstGeom prst="rect">
            <a:avLst/>
          </a:prstGeom>
          <a:solidFill>
            <a:srgbClr val="92D050"/>
          </a:solidFill>
        </p:spPr>
        <p:txBody>
          <a:bodyPr wrap="square" rtlCol="0" anchor="t">
            <a:norm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Utilizar en cultivo de alta densidad  donde el NDVI se puede saturar) y pendiente planas o casi planas</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EVI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EnhanceD</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Vegetation</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Indice de Vegetación Mejorado</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578757"/>
                <a:ext cx="6134671" cy="4319814"/>
              </a:xfrm>
            </p:spPr>
            <p:txBody>
              <a:bodyPr wrap="square" anchor="t">
                <a:normAutofit lnSpcReduction="10000"/>
              </a:bodyPr>
              <a:lstStyle/>
              <a:p>
                <a:pPr marL="0" indent="0">
                  <a:buNone/>
                </a:pPr>
                <a:r>
                  <a:rPr lang="es-ES" sz="1500" b="1" dirty="0"/>
                  <a:t>¿Cómo se calcula?</a:t>
                </a:r>
              </a:p>
              <a:p>
                <a:pPr marL="0" indent="0">
                  <a:lnSpc>
                    <a:spcPct val="170000"/>
                  </a:lnSpc>
                  <a:buNone/>
                </a:pPr>
                <a:r>
                  <a:rPr lang="es-ES" sz="1500" dirty="0"/>
                  <a:t>Mejor al NDVI en cultivos con muy alto índice de área foliar (densidad foliar). Utiliza la región de </a:t>
                </a:r>
                <a:r>
                  <a:rPr lang="es-ES" sz="1500" dirty="0" err="1"/>
                  <a:t>reflección</a:t>
                </a:r>
                <a:r>
                  <a:rPr lang="es-ES" sz="1500" dirty="0"/>
                  <a:t> azul para correcciones y reducir los efectos  del fondo del suelo y efectos atmosféricos (como dispersión de aerosol). Es decir que corrige las debilidades del NDVI.</a:t>
                </a:r>
              </a:p>
              <a:p>
                <a:pPr marL="0" indent="0">
                  <a:buNone/>
                </a:pPr>
                <a:r>
                  <a:rPr lang="es-CL" sz="1500" dirty="0"/>
                  <a:t>EVI</a:t>
                </a:r>
                <a14:m>
                  <m:oMath xmlns:m="http://schemas.openxmlformats.org/officeDocument/2006/math">
                    <m:r>
                      <a:rPr lang="es-CL" sz="1500" b="0" i="1" smtClean="0">
                        <a:latin typeface="Cambria Math" panose="02040503050406030204" pitchFamily="18" charset="0"/>
                      </a:rPr>
                      <m:t>=2,5∗</m:t>
                    </m:r>
                    <m:d>
                      <m:dPr>
                        <m:ctrlPr>
                          <a:rPr lang="es-CL" sz="1500" b="0" i="1" smtClean="0">
                            <a:latin typeface="Cambria Math" panose="02040503050406030204" pitchFamily="18" charset="0"/>
                          </a:rPr>
                        </m:ctrlPr>
                      </m:dPr>
                      <m:e>
                        <m:f>
                          <m:fPr>
                            <m:ctrlPr>
                              <a:rPr lang="es-CL" sz="1500" b="0" i="1" smtClean="0">
                                <a:latin typeface="Cambria Math" panose="02040503050406030204" pitchFamily="18" charset="0"/>
                              </a:rPr>
                            </m:ctrlPr>
                          </m:fPr>
                          <m:num>
                            <m:r>
                              <a:rPr lang="es-CL" sz="1500" b="0" i="1" smtClean="0">
                                <a:latin typeface="Cambria Math" panose="02040503050406030204" pitchFamily="18" charset="0"/>
                              </a:rPr>
                              <m:t>𝑁𝐼𝑅</m:t>
                            </m:r>
                            <m:r>
                              <a:rPr lang="es-CL" sz="1500" b="0" i="1" smtClean="0">
                                <a:latin typeface="Cambria Math" panose="02040503050406030204" pitchFamily="18" charset="0"/>
                              </a:rPr>
                              <m:t>−</m:t>
                            </m:r>
                            <m:r>
                              <a:rPr lang="es-CL" sz="1500" b="0" i="1" smtClean="0">
                                <a:latin typeface="Cambria Math" panose="02040503050406030204" pitchFamily="18" charset="0"/>
                              </a:rPr>
                              <m:t>𝑅𝐸𝐷</m:t>
                            </m:r>
                          </m:num>
                          <m:den>
                            <m:r>
                              <a:rPr lang="es-CL" sz="1500" b="0" i="1" smtClean="0">
                                <a:latin typeface="Cambria Math" panose="02040503050406030204" pitchFamily="18" charset="0"/>
                              </a:rPr>
                              <m:t>𝑁𝐼𝑅</m:t>
                            </m:r>
                            <m:r>
                              <a:rPr lang="es-CL" sz="1500" b="0" i="1" smtClean="0">
                                <a:latin typeface="Cambria Math" panose="02040503050406030204" pitchFamily="18" charset="0"/>
                              </a:rPr>
                              <m:t>+6∗</m:t>
                            </m:r>
                            <m:r>
                              <a:rPr lang="es-CL" sz="1500" b="0" i="1" smtClean="0">
                                <a:latin typeface="Cambria Math" panose="02040503050406030204" pitchFamily="18" charset="0"/>
                              </a:rPr>
                              <m:t>𝑅𝐸𝐷</m:t>
                            </m:r>
                            <m:r>
                              <a:rPr lang="es-CL" sz="1500" b="0" i="1" smtClean="0">
                                <a:latin typeface="Cambria Math" panose="02040503050406030204" pitchFamily="18" charset="0"/>
                              </a:rPr>
                              <m:t>−7,5∗</m:t>
                            </m:r>
                            <m:r>
                              <a:rPr lang="es-CL" sz="1500" b="0" i="1" smtClean="0">
                                <a:latin typeface="Cambria Math" panose="02040503050406030204" pitchFamily="18" charset="0"/>
                              </a:rPr>
                              <m:t>𝐵𝐿𝑈𝐸</m:t>
                            </m:r>
                            <m:r>
                              <a:rPr lang="es-CL" sz="1500" b="0" i="1" smtClean="0">
                                <a:latin typeface="Cambria Math" panose="02040503050406030204" pitchFamily="18" charset="0"/>
                              </a:rPr>
                              <m:t>+1</m:t>
                            </m:r>
                          </m:den>
                        </m:f>
                      </m:e>
                    </m:d>
                  </m:oMath>
                </a14:m>
                <a:endParaRPr lang="es-CL" sz="1500" b="1" dirty="0"/>
              </a:p>
              <a:p>
                <a:pPr marL="0" indent="0">
                  <a:buNone/>
                </a:pPr>
                <a:endParaRPr lang="es-ES" sz="1500" b="1" dirty="0"/>
              </a:p>
              <a:p>
                <a:pPr marL="0" indent="0">
                  <a:buNone/>
                </a:pPr>
                <a:r>
                  <a:rPr lang="es-ES" sz="1500" b="1" dirty="0"/>
                  <a:t>¿Para que se usa?</a:t>
                </a:r>
              </a:p>
              <a:p>
                <a:pPr marL="0" indent="0">
                  <a:buNone/>
                </a:pPr>
                <a:r>
                  <a:rPr lang="es-ES" sz="1500" dirty="0"/>
                  <a:t>Monitoreo y evaluación de variabilidad en el desarrollo del cultivo  de alta densidad.</a:t>
                </a:r>
              </a:p>
              <a:p>
                <a:pPr marL="0" indent="0">
                  <a:buNone/>
                </a:pPr>
                <a:r>
                  <a:rPr lang="es-ES" sz="1500" b="1" dirty="0"/>
                  <a:t>¿Que significa? ¿Cómo se interpreta?</a:t>
                </a:r>
              </a:p>
              <a:p>
                <a:r>
                  <a:rPr lang="es-ES" sz="1500" dirty="0"/>
                  <a:t>La vegetación saludable generalmente está entre 0,2 y 0,8, sin embargo esto depende del tipo de cultivo, región y temporada. </a:t>
                </a:r>
              </a:p>
              <a:p>
                <a:endParaRPr lang="es-CL" sz="1500"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578757"/>
                <a:ext cx="6134671" cy="4319814"/>
              </a:xfrm>
              <a:blipFill>
                <a:blip r:embed="rId2"/>
                <a:stretch>
                  <a:fillRect l="-398" t="-1128" r="-696"/>
                </a:stretch>
              </a:blipFill>
            </p:spPr>
            <p:txBody>
              <a:bodyPr/>
              <a:lstStyle/>
              <a:p>
                <a:r>
                  <a:rPr lang="es-CL">
                    <a:noFill/>
                  </a:rPr>
                  <a:t> </a:t>
                </a:r>
              </a:p>
            </p:txBody>
          </p:sp>
        </mc:Fallback>
      </mc:AlternateContent>
    </p:spTree>
    <p:extLst>
      <p:ext uri="{BB962C8B-B14F-4D97-AF65-F5344CB8AC3E}">
        <p14:creationId xmlns:p14="http://schemas.microsoft.com/office/powerpoint/2010/main" val="1233933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4D6218FD-BCFB-4E28-8B30-8803D52B192F}"/>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b="1" kern="1200" dirty="0">
                <a:solidFill>
                  <a:srgbClr val="0070C0"/>
                </a:solidFill>
                <a:latin typeface="+mj-lt"/>
                <a:ea typeface="+mj-ea"/>
                <a:cs typeface="+mj-cs"/>
              </a:rPr>
              <a:t>Indices de </a:t>
            </a:r>
            <a:r>
              <a:rPr lang="en-US" sz="3600" b="1" kern="1200" dirty="0" err="1">
                <a:solidFill>
                  <a:srgbClr val="0070C0"/>
                </a:solidFill>
                <a:latin typeface="+mj-lt"/>
                <a:ea typeface="+mj-ea"/>
                <a:cs typeface="+mj-cs"/>
              </a:rPr>
              <a:t>Humedad</a:t>
            </a:r>
            <a:endParaRPr lang="en-US" sz="3600" b="1" kern="1200" dirty="0">
              <a:solidFill>
                <a:srgbClr val="0070C0"/>
              </a:solidFill>
              <a:latin typeface="+mj-lt"/>
              <a:ea typeface="+mj-ea"/>
              <a:cs typeface="+mj-cs"/>
            </a:endParaRPr>
          </a:p>
        </p:txBody>
      </p:sp>
      <p:sp>
        <p:nvSpPr>
          <p:cNvPr id="4" name="CuadroTexto 3">
            <a:extLst>
              <a:ext uri="{FF2B5EF4-FFF2-40B4-BE49-F238E27FC236}">
                <a16:creationId xmlns:a16="http://schemas.microsoft.com/office/drawing/2014/main" id="{94604BF8-F45C-4E7B-8E19-6544D164E9FB}"/>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algn="just">
              <a:lnSpc>
                <a:spcPct val="90000"/>
              </a:lnSpc>
              <a:spcAft>
                <a:spcPts val="600"/>
              </a:spcAft>
            </a:pPr>
            <a:endParaRPr lang="en-US" dirty="0">
              <a:solidFill>
                <a:schemeClr val="tx2"/>
              </a:solidFill>
            </a:endParaRPr>
          </a:p>
          <a:p>
            <a:pPr algn="just">
              <a:lnSpc>
                <a:spcPct val="90000"/>
              </a:lnSpc>
              <a:spcAft>
                <a:spcPts val="600"/>
              </a:spcAft>
            </a:pPr>
            <a:r>
              <a:rPr lang="es-ES" dirty="0">
                <a:solidFill>
                  <a:schemeClr val="tx2"/>
                </a:solidFill>
              </a:rPr>
              <a:t>Estos índice se dividen en dos grupos, los que permiten el monitoreo del agua líquida en el cultivo y los que permiten el monitoreo de la humedad en el suelo.</a:t>
            </a:r>
          </a:p>
          <a:p>
            <a:pPr algn="just">
              <a:lnSpc>
                <a:spcPct val="90000"/>
              </a:lnSpc>
              <a:spcAft>
                <a:spcPts val="600"/>
              </a:spcAft>
            </a:pPr>
            <a:r>
              <a:rPr lang="es-ES" dirty="0">
                <a:solidFill>
                  <a:schemeClr val="tx2"/>
                </a:solidFill>
              </a:rPr>
              <a:t>En general estos  índices son utilizados para:</a:t>
            </a:r>
          </a:p>
          <a:p>
            <a:pPr marL="285750" indent="-285750" algn="just">
              <a:lnSpc>
                <a:spcPct val="90000"/>
              </a:lnSpc>
              <a:spcAft>
                <a:spcPts val="600"/>
              </a:spcAft>
              <a:buFont typeface="Arial" panose="020B0604020202020204" pitchFamily="34" charset="0"/>
              <a:buChar char="•"/>
            </a:pPr>
            <a:r>
              <a:rPr lang="es-ES" dirty="0">
                <a:solidFill>
                  <a:schemeClr val="tx2"/>
                </a:solidFill>
              </a:rPr>
              <a:t>Detección temprana de estrés hídrico (sequía).</a:t>
            </a:r>
          </a:p>
          <a:p>
            <a:pPr marL="285750" indent="-285750" algn="just">
              <a:lnSpc>
                <a:spcPct val="90000"/>
              </a:lnSpc>
              <a:spcAft>
                <a:spcPts val="600"/>
              </a:spcAft>
              <a:buFont typeface="Arial" panose="020B0604020202020204" pitchFamily="34" charset="0"/>
              <a:buChar char="•"/>
            </a:pPr>
            <a:r>
              <a:rPr lang="es-ES" dirty="0">
                <a:solidFill>
                  <a:schemeClr val="tx2"/>
                </a:solidFill>
              </a:rPr>
              <a:t>Detección de zonas anegadas y charcas.</a:t>
            </a:r>
          </a:p>
          <a:p>
            <a:pPr marL="285750" indent="-285750" algn="just">
              <a:lnSpc>
                <a:spcPct val="90000"/>
              </a:lnSpc>
              <a:spcAft>
                <a:spcPts val="600"/>
              </a:spcAft>
              <a:buFont typeface="Arial" panose="020B0604020202020204" pitchFamily="34" charset="0"/>
              <a:buChar char="•"/>
            </a:pPr>
            <a:r>
              <a:rPr lang="es-ES" dirty="0">
                <a:solidFill>
                  <a:schemeClr val="tx2"/>
                </a:solidFill>
              </a:rPr>
              <a:t>Evaluación de evolución temporal durante largos períodos de tiempo de la humedad del suelo.</a:t>
            </a:r>
          </a:p>
          <a:p>
            <a:pPr algn="just">
              <a:lnSpc>
                <a:spcPct val="90000"/>
              </a:lnSpc>
              <a:spcAft>
                <a:spcPts val="600"/>
              </a:spcAft>
            </a:pPr>
            <a:endParaRPr lang="es-E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2393189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rot="10800000" flipV="1">
            <a:off x="5194300" y="5807412"/>
            <a:ext cx="6502400" cy="402888"/>
          </a:xfrm>
          <a:prstGeom prst="rect">
            <a:avLst/>
          </a:prstGeom>
          <a:solidFill>
            <a:srgbClr val="00B0F0"/>
          </a:solidFill>
        </p:spPr>
        <p:txBody>
          <a:bodyPr wrap="square" rtlCol="0" anchor="t">
            <a:no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Monitoreo de agua en la planta</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NDMI</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Moisture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y</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NDWI 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Water </a:t>
            </a:r>
            <a:r>
              <a:rPr lang="es-ES" sz="2800" b="0" i="0" u="none" strike="noStrike" dirty="0" err="1">
                <a:solidFill>
                  <a:srgbClr val="FFFFFF"/>
                </a:solidFill>
                <a:effectLst/>
                <a:latin typeface="Calibri" panose="020F0502020204030204" pitchFamily="34" charset="0"/>
              </a:rPr>
              <a:t>Index</a:t>
            </a:r>
            <a:endParaRPr lang="es-ES" sz="2800" b="0" i="0" u="none" strike="noStrike" dirty="0">
              <a:solidFill>
                <a:srgbClr val="FFFFFF"/>
              </a:solidFill>
              <a:effectLst/>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664200"/>
              </a:xfrm>
            </p:spPr>
            <p:txBody>
              <a:bodyPr wrap="square" anchor="t">
                <a:normAutofit lnSpcReduction="10000"/>
              </a:bodyPr>
              <a:lstStyle/>
              <a:p>
                <a:pPr marL="0" indent="0">
                  <a:buNone/>
                </a:pPr>
                <a:r>
                  <a:rPr lang="es-ES" sz="1300" b="1" dirty="0"/>
                  <a:t>¿Cómo se calcula?</a:t>
                </a:r>
              </a:p>
              <a:p>
                <a:pPr marL="0" indent="0">
                  <a:lnSpc>
                    <a:spcPct val="170000"/>
                  </a:lnSpc>
                  <a:buNone/>
                </a:pPr>
                <a:r>
                  <a:rPr lang="es-ES" sz="1300" dirty="0"/>
                  <a:t>El NDMI y el NDWI (propuesto por Gao (1996) son índices que se calculan de la misma manera. Utiliza el infrarrojo cercano de onda corta (SWIR) que muestra una alta absorción de luz debido al agua para monitorear los cambio en el contenido de agua líquida en la vegetación.</a:t>
                </a:r>
              </a:p>
              <a:p>
                <a:pPr marL="0" indent="0">
                  <a:buNone/>
                </a:pPr>
                <a:r>
                  <a:rPr lang="es-CL" sz="1300" dirty="0"/>
                  <a:t>NDWI o NDMI</a:t>
                </a:r>
                <a14:m>
                  <m:oMath xmlns:m="http://schemas.openxmlformats.org/officeDocument/2006/math">
                    <m:r>
                      <a:rPr lang="es-CL" sz="1300" b="0" i="1" smtClean="0">
                        <a:latin typeface="Cambria Math" panose="02040503050406030204" pitchFamily="18" charset="0"/>
                      </a:rPr>
                      <m:t>=</m:t>
                    </m:r>
                    <m:d>
                      <m:dPr>
                        <m:ctrlPr>
                          <a:rPr lang="es-CL" sz="1300" b="0" i="1" smtClean="0">
                            <a:latin typeface="Cambria Math" panose="02040503050406030204" pitchFamily="18" charset="0"/>
                          </a:rPr>
                        </m:ctrlPr>
                      </m:dPr>
                      <m:e>
                        <m:f>
                          <m:fPr>
                            <m:ctrlPr>
                              <a:rPr lang="es-CL" sz="1300" b="0" i="1" smtClean="0">
                                <a:latin typeface="Cambria Math" panose="02040503050406030204" pitchFamily="18" charset="0"/>
                              </a:rPr>
                            </m:ctrlPr>
                          </m:fPr>
                          <m:num>
                            <m:r>
                              <a:rPr lang="es-CL" sz="1300" b="0" i="1" smtClean="0">
                                <a:latin typeface="Cambria Math" panose="02040503050406030204" pitchFamily="18" charset="0"/>
                              </a:rPr>
                              <m:t>𝑁𝐼𝑅</m:t>
                            </m:r>
                            <m:r>
                              <a:rPr lang="es-CL" sz="1300" b="0" i="1" smtClean="0">
                                <a:latin typeface="Cambria Math" panose="02040503050406030204" pitchFamily="18" charset="0"/>
                              </a:rPr>
                              <m:t>−</m:t>
                            </m:r>
                            <m:r>
                              <a:rPr lang="es-CL" sz="1300" b="0" i="1" smtClean="0">
                                <a:latin typeface="Cambria Math" panose="02040503050406030204" pitchFamily="18" charset="0"/>
                              </a:rPr>
                              <m:t>𝑆𝑊𝐼𝑅</m:t>
                            </m:r>
                          </m:num>
                          <m:den>
                            <m:r>
                              <a:rPr lang="es-CL" sz="1300" b="0" i="1" smtClean="0">
                                <a:latin typeface="Cambria Math" panose="02040503050406030204" pitchFamily="18" charset="0"/>
                              </a:rPr>
                              <m:t>𝑁𝐼𝑅</m:t>
                            </m:r>
                            <m:r>
                              <a:rPr lang="es-CL" sz="1300" b="0" i="1" smtClean="0">
                                <a:latin typeface="Cambria Math" panose="02040503050406030204" pitchFamily="18" charset="0"/>
                              </a:rPr>
                              <m:t>+</m:t>
                            </m:r>
                            <m:r>
                              <a:rPr lang="es-CL" sz="1300" b="0" i="1" smtClean="0">
                                <a:latin typeface="Cambria Math" panose="02040503050406030204" pitchFamily="18" charset="0"/>
                              </a:rPr>
                              <m:t>𝑆𝑊𝐼𝑅</m:t>
                            </m:r>
                          </m:den>
                        </m:f>
                      </m:e>
                    </m:d>
                  </m:oMath>
                </a14:m>
                <a:endParaRPr lang="es-ES" sz="1300" b="1" dirty="0"/>
              </a:p>
              <a:p>
                <a:pPr marL="0" indent="0">
                  <a:buNone/>
                </a:pPr>
                <a:endParaRPr lang="es-ES" sz="1300" b="1" dirty="0"/>
              </a:p>
              <a:p>
                <a:pPr marL="0" indent="0">
                  <a:buNone/>
                </a:pPr>
                <a:r>
                  <a:rPr lang="es-ES" sz="1300" b="1" dirty="0"/>
                  <a:t>¿Para que se usa?</a:t>
                </a:r>
              </a:p>
              <a:p>
                <a:pPr marL="0" indent="0">
                  <a:buNone/>
                </a:pPr>
                <a:r>
                  <a:rPr lang="es-ES" sz="1300" dirty="0"/>
                  <a:t>Monitorear el cambio en el contenido de agua líquida en la vegetación.</a:t>
                </a:r>
              </a:p>
              <a:p>
                <a:pPr marL="0" indent="0">
                  <a:buNone/>
                </a:pPr>
                <a:endParaRPr lang="es-ES" sz="1300" b="1" dirty="0"/>
              </a:p>
              <a:p>
                <a:pPr marL="0" indent="0">
                  <a:buNone/>
                </a:pPr>
                <a:r>
                  <a:rPr lang="es-ES" sz="1300" b="1" dirty="0"/>
                  <a:t>¿Que significa? ¿Cómo se interpreta?</a:t>
                </a:r>
              </a:p>
              <a:p>
                <a:pPr marL="0" indent="0">
                  <a:buNone/>
                </a:pPr>
                <a:r>
                  <a:rPr lang="es-ES" sz="1300" dirty="0"/>
                  <a:t>La vegetación verde se encuentra entre -0,1 y 0,4. Si bien los valores dependen del cultivo y temporada:</a:t>
                </a:r>
              </a:p>
              <a:p>
                <a:r>
                  <a:rPr lang="es-ES" sz="1300" dirty="0"/>
                  <a:t>Valores entre -1 y 0 corresponden a no vegetación ni agua.</a:t>
                </a:r>
              </a:p>
              <a:p>
                <a:r>
                  <a:rPr lang="es-ES" sz="1300" dirty="0"/>
                  <a:t>Valores menores a 0 y 0,4 corresponden a  presencia de vegetación </a:t>
                </a:r>
              </a:p>
              <a:p>
                <a:r>
                  <a:rPr lang="es-ES" sz="1300" dirty="0"/>
                  <a:t>Valores mayores a 0,4 corresponden a presencia de agua.</a:t>
                </a:r>
              </a:p>
              <a:p>
                <a:r>
                  <a:rPr lang="es-ES" sz="1300" dirty="0"/>
                  <a:t>Entre más cercano a uno mayor  cantidad de agua líquida en la vegetación. Los valores dependen de la cantidad de madera dura, el tipo de vegetación y cobertura. Durante un período de estrés hídrico el valor del NDWI o NDMI disminuye.</a:t>
                </a:r>
              </a:p>
              <a:p>
                <a:endParaRPr lang="es-CL" sz="1300"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664200"/>
              </a:xfrm>
              <a:blipFill>
                <a:blip r:embed="rId2"/>
                <a:stretch>
                  <a:fillRect l="-94" t="-646"/>
                </a:stretch>
              </a:blipFill>
            </p:spPr>
            <p:txBody>
              <a:bodyPr/>
              <a:lstStyle/>
              <a:p>
                <a:r>
                  <a:rPr lang="es-CL">
                    <a:noFill/>
                  </a:rPr>
                  <a:t> </a:t>
                </a:r>
              </a:p>
            </p:txBody>
          </p:sp>
        </mc:Fallback>
      </mc:AlternateContent>
    </p:spTree>
    <p:extLst>
      <p:ext uri="{BB962C8B-B14F-4D97-AF65-F5344CB8AC3E}">
        <p14:creationId xmlns:p14="http://schemas.microsoft.com/office/powerpoint/2010/main" val="3200192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6019800"/>
            <a:ext cx="6502400" cy="317500"/>
          </a:xfrm>
          <a:prstGeom prst="rect">
            <a:avLst/>
          </a:prstGeom>
          <a:solidFill>
            <a:srgbClr val="00B0F0"/>
          </a:solidFill>
        </p:spPr>
        <p:txBody>
          <a:bodyPr wrap="square" rtlCol="0" anchor="t">
            <a:no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Monitoreo de agua en el suelo</a:t>
            </a:r>
            <a:endParaRPr lang="es-CL">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NDWI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Water </a:t>
            </a:r>
            <a:r>
              <a:rPr lang="es-ES" sz="2800" b="0" i="0" u="none" strike="noStrike" dirty="0" err="1">
                <a:solidFill>
                  <a:srgbClr val="FFFFFF"/>
                </a:solidFill>
                <a:effectLst/>
                <a:latin typeface="Calibri" panose="020F0502020204030204" pitchFamily="34" charset="0"/>
              </a:rPr>
              <a:t>Index</a:t>
            </a:r>
            <a:endParaRPr lang="es-ES" sz="28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473700"/>
              </a:xfrm>
            </p:spPr>
            <p:txBody>
              <a:bodyPr wrap="square" anchor="t">
                <a:normAutofit/>
              </a:bodyPr>
              <a:lstStyle/>
              <a:p>
                <a:pPr marL="0" indent="0">
                  <a:buNone/>
                </a:pPr>
                <a:r>
                  <a:rPr lang="es-ES" sz="1800" b="1" dirty="0"/>
                  <a:t>¿Cómo se calcula?</a:t>
                </a:r>
              </a:p>
              <a:p>
                <a:pPr marL="0" indent="0">
                  <a:lnSpc>
                    <a:spcPct val="170000"/>
                  </a:lnSpc>
                  <a:buNone/>
                </a:pPr>
                <a:r>
                  <a:rPr lang="es-ES" sz="1800" dirty="0"/>
                  <a:t>Definido por </a:t>
                </a:r>
                <a:r>
                  <a:rPr lang="es-ES" sz="1800" dirty="0" err="1"/>
                  <a:t>McFeeter</a:t>
                </a:r>
                <a:r>
                  <a:rPr lang="es-ES" sz="1800" dirty="0"/>
                  <a:t> (1996) utiliza en infrarrojo cercano (NIR) y la banda verde para monitorear cambio en cuerpos de agua.</a:t>
                </a:r>
              </a:p>
              <a:p>
                <a:pPr marL="0" indent="0">
                  <a:buNone/>
                </a:pPr>
                <a:r>
                  <a:rPr lang="es-CL" sz="1800" dirty="0"/>
                  <a:t>NDWI </a:t>
                </a:r>
                <a14:m>
                  <m:oMath xmlns:m="http://schemas.openxmlformats.org/officeDocument/2006/math">
                    <m:r>
                      <a:rPr lang="es-CL" sz="1800" b="0" i="1" smtClean="0">
                        <a:latin typeface="Cambria Math" panose="02040503050406030204" pitchFamily="18" charset="0"/>
                      </a:rPr>
                      <m:t>=</m:t>
                    </m:r>
                    <m:d>
                      <m:dPr>
                        <m:ctrlPr>
                          <a:rPr lang="es-CL" sz="1800" b="0" i="1" smtClean="0">
                            <a:latin typeface="Cambria Math" panose="02040503050406030204" pitchFamily="18" charset="0"/>
                          </a:rPr>
                        </m:ctrlPr>
                      </m:dPr>
                      <m:e>
                        <m:f>
                          <m:fPr>
                            <m:ctrlPr>
                              <a:rPr lang="es-CL" sz="1800" b="0" i="1" smtClean="0">
                                <a:latin typeface="Cambria Math" panose="02040503050406030204" pitchFamily="18" charset="0"/>
                              </a:rPr>
                            </m:ctrlPr>
                          </m:fPr>
                          <m:num>
                            <m:r>
                              <a:rPr lang="es-CL" sz="1800" b="0" i="1" smtClean="0">
                                <a:latin typeface="Cambria Math" panose="02040503050406030204" pitchFamily="18" charset="0"/>
                              </a:rPr>
                              <m:t>𝐺𝑅𝐸𝐸𝑁</m:t>
                            </m:r>
                            <m:r>
                              <a:rPr lang="es-CL" sz="1800" b="0" i="1" smtClean="0">
                                <a:latin typeface="Cambria Math" panose="02040503050406030204" pitchFamily="18" charset="0"/>
                              </a:rPr>
                              <m:t> −</m:t>
                            </m:r>
                            <m:r>
                              <a:rPr lang="es-CL" sz="1800" b="0" i="1" smtClean="0">
                                <a:latin typeface="Cambria Math" panose="02040503050406030204" pitchFamily="18" charset="0"/>
                              </a:rPr>
                              <m:t>𝑁𝐼𝑅</m:t>
                            </m:r>
                          </m:num>
                          <m:den>
                            <m:r>
                              <a:rPr lang="es-CL" sz="1800" b="0" i="1" smtClean="0">
                                <a:latin typeface="Cambria Math" panose="02040503050406030204" pitchFamily="18" charset="0"/>
                              </a:rPr>
                              <m:t>𝐺𝑅𝐸𝐸𝑁</m:t>
                            </m:r>
                            <m:r>
                              <a:rPr lang="es-CL" sz="1800" b="0" i="1" smtClean="0">
                                <a:latin typeface="Cambria Math" panose="02040503050406030204" pitchFamily="18" charset="0"/>
                              </a:rPr>
                              <m:t>+</m:t>
                            </m:r>
                            <m:r>
                              <a:rPr lang="es-CL" sz="1800" b="0" i="1" smtClean="0">
                                <a:latin typeface="Cambria Math" panose="02040503050406030204" pitchFamily="18" charset="0"/>
                              </a:rPr>
                              <m:t>𝑁𝐼𝑅</m:t>
                            </m:r>
                          </m:den>
                        </m:f>
                      </m:e>
                    </m:d>
                  </m:oMath>
                </a14:m>
                <a:endParaRPr lang="es-ES" sz="1800" b="1" dirty="0"/>
              </a:p>
              <a:p>
                <a:pPr marL="0" indent="0">
                  <a:buNone/>
                </a:pPr>
                <a:endParaRPr lang="es-ES" sz="1800" b="1" dirty="0"/>
              </a:p>
              <a:p>
                <a:pPr marL="0" indent="0">
                  <a:buNone/>
                </a:pPr>
                <a:r>
                  <a:rPr lang="es-ES" sz="1800" b="1" dirty="0"/>
                  <a:t>¿Para que se usa?</a:t>
                </a:r>
              </a:p>
              <a:p>
                <a:pPr marL="0" indent="0">
                  <a:buNone/>
                </a:pPr>
                <a:r>
                  <a:rPr lang="es-ES" sz="1800" dirty="0"/>
                  <a:t>Monitorear  áreas con gran saturación de agua y cambios en masas de agua.</a:t>
                </a:r>
              </a:p>
              <a:p>
                <a:pPr marL="0" indent="0">
                  <a:buNone/>
                </a:pPr>
                <a:endParaRPr lang="es-ES" sz="1800" b="1" dirty="0"/>
              </a:p>
              <a:p>
                <a:pPr marL="0" indent="0">
                  <a:buNone/>
                </a:pPr>
                <a:r>
                  <a:rPr lang="es-ES" sz="1800" b="1" dirty="0"/>
                  <a:t>¿Que significa? ¿Cómo se interpreta?</a:t>
                </a:r>
              </a:p>
              <a:p>
                <a:pPr marL="0" indent="0">
                  <a:buNone/>
                </a:pPr>
                <a:r>
                  <a:rPr lang="es-CL" sz="1800" dirty="0"/>
                  <a:t>Valores menores a 0,3 corresponden a no agua (suelo y vegetación)</a:t>
                </a:r>
              </a:p>
              <a:p>
                <a:pPr marL="0" indent="0">
                  <a:buNone/>
                </a:pPr>
                <a:r>
                  <a:rPr lang="es-CL" sz="1800" dirty="0"/>
                  <a:t>Valores mayores a 0,3 corresponden a agua. </a:t>
                </a:r>
              </a:p>
              <a:p>
                <a:pPr marL="0" indent="0">
                  <a:buNone/>
                </a:pPr>
                <a:endParaRPr lang="es-CL" sz="18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473700"/>
              </a:xfrm>
              <a:blipFill>
                <a:blip r:embed="rId2"/>
                <a:stretch>
                  <a:fillRect l="-750" t="-1002" r="-562"/>
                </a:stretch>
              </a:blipFill>
            </p:spPr>
            <p:txBody>
              <a:bodyPr/>
              <a:lstStyle/>
              <a:p>
                <a:r>
                  <a:rPr lang="es-CL">
                    <a:noFill/>
                  </a:rPr>
                  <a:t> </a:t>
                </a:r>
              </a:p>
            </p:txBody>
          </p:sp>
        </mc:Fallback>
      </mc:AlternateContent>
    </p:spTree>
    <p:extLst>
      <p:ext uri="{BB962C8B-B14F-4D97-AF65-F5344CB8AC3E}">
        <p14:creationId xmlns:p14="http://schemas.microsoft.com/office/powerpoint/2010/main" val="1729370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2C2090D6-5A03-4922-8A89-03A2A910E6A7}"/>
                  </a:ext>
                </a:extLst>
              </p:cNvPr>
              <p:cNvSpPr txBox="1"/>
              <p:nvPr/>
            </p:nvSpPr>
            <p:spPr>
              <a:xfrm>
                <a:off x="7055757" y="1851478"/>
                <a:ext cx="3035300" cy="1219200"/>
              </a:xfrm>
              <a:prstGeom prst="rect">
                <a:avLst/>
              </a:prstGeom>
              <a:noFill/>
            </p:spPr>
            <p:txBody>
              <a:bodyPr wrap="square" anchor="t">
                <a:normAutofit/>
              </a:bodyPr>
              <a:lstStyle/>
              <a:p>
                <a:pPr marL="0" indent="0">
                  <a:lnSpc>
                    <a:spcPct val="90000"/>
                  </a:lnSpc>
                  <a:spcAft>
                    <a:spcPts val="600"/>
                  </a:spcAft>
                  <a:buNone/>
                </a:pPr>
                <a:endParaRPr lang="es-ES" sz="2200" dirty="0"/>
              </a:p>
              <a:p>
                <a:pPr marL="0" indent="0">
                  <a:lnSpc>
                    <a:spcPct val="90000"/>
                  </a:lnSpc>
                  <a:spcAft>
                    <a:spcPts val="600"/>
                  </a:spcAft>
                  <a:buNone/>
                </a:pPr>
                <a:r>
                  <a:rPr lang="es-CL" sz="2200" dirty="0"/>
                  <a:t>TVDI</a:t>
                </a:r>
                <a14:m>
                  <m:oMath xmlns:m="http://schemas.openxmlformats.org/officeDocument/2006/math">
                    <m:r>
                      <a:rPr lang="es-CL" sz="2200" b="0" i="1" smtClean="0">
                        <a:latin typeface="Cambria Math" panose="02040503050406030204" pitchFamily="18" charset="0"/>
                      </a:rPr>
                      <m:t>=</m:t>
                    </m:r>
                    <m:f>
                      <m:fPr>
                        <m:ctrlPr>
                          <a:rPr lang="es-CL" sz="2200" b="0" i="1" smtClean="0">
                            <a:latin typeface="Cambria Math" panose="02040503050406030204" pitchFamily="18" charset="0"/>
                          </a:rPr>
                        </m:ctrlPr>
                      </m:fPr>
                      <m:num>
                        <m:r>
                          <a:rPr lang="es-CL" sz="2200" b="0" i="1" smtClean="0">
                            <a:latin typeface="Cambria Math" panose="02040503050406030204" pitchFamily="18" charset="0"/>
                          </a:rPr>
                          <m:t>𝑇𝑠</m:t>
                        </m:r>
                        <m:r>
                          <a:rPr lang="es-CL" sz="2200" b="0" i="1" smtClean="0">
                            <a:latin typeface="Cambria Math" panose="02040503050406030204" pitchFamily="18" charset="0"/>
                          </a:rPr>
                          <m:t>−</m:t>
                        </m:r>
                        <m:r>
                          <a:rPr lang="es-CL" sz="2200" b="0" i="1" smtClean="0">
                            <a:latin typeface="Cambria Math" panose="02040503050406030204" pitchFamily="18" charset="0"/>
                          </a:rPr>
                          <m:t>𝑇𝑠𝑚𝑖𝑛</m:t>
                        </m:r>
                      </m:num>
                      <m:den>
                        <m:r>
                          <a:rPr lang="es-CL" sz="2200" b="0" i="1" smtClean="0">
                            <a:latin typeface="Cambria Math" panose="02040503050406030204" pitchFamily="18" charset="0"/>
                          </a:rPr>
                          <m:t>𝑎</m:t>
                        </m:r>
                        <m:r>
                          <a:rPr lang="es-CL" sz="2200" b="0" i="1" smtClean="0">
                            <a:latin typeface="Cambria Math" panose="02040503050406030204" pitchFamily="18" charset="0"/>
                          </a:rPr>
                          <m:t>+</m:t>
                        </m:r>
                        <m:r>
                          <a:rPr lang="es-CL" sz="2200" b="0" i="1" smtClean="0">
                            <a:latin typeface="Cambria Math" panose="02040503050406030204" pitchFamily="18" charset="0"/>
                          </a:rPr>
                          <m:t>𝑏</m:t>
                        </m:r>
                        <m:r>
                          <a:rPr lang="es-CL" sz="2200" b="0" i="1" smtClean="0">
                            <a:latin typeface="Cambria Math" panose="02040503050406030204" pitchFamily="18" charset="0"/>
                          </a:rPr>
                          <m:t>∗</m:t>
                        </m:r>
                        <m:r>
                          <a:rPr lang="es-CL" sz="2200" b="0" i="1" smtClean="0">
                            <a:latin typeface="Cambria Math" panose="02040503050406030204" pitchFamily="18" charset="0"/>
                          </a:rPr>
                          <m:t>𝑁𝐷𝑉𝐼</m:t>
                        </m:r>
                        <m:r>
                          <a:rPr lang="es-CL" sz="2200" b="0" i="1" smtClean="0">
                            <a:latin typeface="Cambria Math" panose="02040503050406030204" pitchFamily="18" charset="0"/>
                          </a:rPr>
                          <m:t>−</m:t>
                        </m:r>
                        <m:r>
                          <a:rPr lang="es-CL" sz="2200" b="0" i="1" smtClean="0">
                            <a:latin typeface="Cambria Math" panose="02040503050406030204" pitchFamily="18" charset="0"/>
                          </a:rPr>
                          <m:t>𝑇𝑠𝑚𝑖𝑛</m:t>
                        </m:r>
                      </m:den>
                    </m:f>
                  </m:oMath>
                </a14:m>
                <a:endParaRPr lang="es-CL" sz="2200" b="0" dirty="0"/>
              </a:p>
            </p:txBody>
          </p:sp>
        </mc:Choice>
        <mc:Fallback xmlns="">
          <p:sp>
            <p:nvSpPr>
              <p:cNvPr id="6" name="CuadroTexto 5">
                <a:extLst>
                  <a:ext uri="{FF2B5EF4-FFF2-40B4-BE49-F238E27FC236}">
                    <a16:creationId xmlns:a16="http://schemas.microsoft.com/office/drawing/2014/main" id="{2C2090D6-5A03-4922-8A89-03A2A910E6A7}"/>
                  </a:ext>
                </a:extLst>
              </p:cNvPr>
              <p:cNvSpPr txBox="1">
                <a:spLocks noRot="1" noChangeAspect="1" noMove="1" noResize="1" noEditPoints="1" noAdjustHandles="1" noChangeArrowheads="1" noChangeShapeType="1" noTextEdit="1"/>
              </p:cNvSpPr>
              <p:nvPr/>
            </p:nvSpPr>
            <p:spPr>
              <a:xfrm>
                <a:off x="7055757" y="1851478"/>
                <a:ext cx="3035300" cy="1219200"/>
              </a:xfrm>
              <a:prstGeom prst="rect">
                <a:avLst/>
              </a:prstGeom>
              <a:blipFill>
                <a:blip r:embed="rId2"/>
                <a:stretch>
                  <a:fillRect l="-2610"/>
                </a:stretch>
              </a:blipFill>
            </p:spPr>
            <p:txBody>
              <a:bodyPr/>
              <a:lstStyle/>
              <a:p>
                <a:r>
                  <a:rPr lang="es-CL">
                    <a:noFill/>
                  </a:rPr>
                  <a:t> </a:t>
                </a:r>
              </a:p>
            </p:txBody>
          </p:sp>
        </mc:Fallback>
      </mc:AlternateContent>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738471" y="1031296"/>
            <a:ext cx="3872257" cy="4795408"/>
          </a:xfrm>
        </p:spPr>
        <p:txBody>
          <a:bodyPr>
            <a:normAutofit/>
          </a:bodyPr>
          <a:lstStyle/>
          <a:p>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TDVI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Temperature–</a:t>
            </a:r>
            <a:r>
              <a:rPr lang="es-ES" sz="2800" b="0" i="0" u="none" strike="noStrike" dirty="0" err="1">
                <a:solidFill>
                  <a:srgbClr val="FFFFFF"/>
                </a:solidFill>
                <a:effectLst/>
                <a:latin typeface="Calibri" panose="020F0502020204030204" pitchFamily="34" charset="0"/>
              </a:rPr>
              <a:t>Vegetation</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Dryness</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Indice de Sequía de Vegetación y Temperatura</a:t>
            </a:r>
            <a:br>
              <a:rPr lang="es-ES" sz="3100" b="0" i="0" u="none" strike="noStrike" dirty="0">
                <a:solidFill>
                  <a:srgbClr val="FFFFFF"/>
                </a:solidFill>
                <a:effectLst/>
                <a:latin typeface="Calibri" panose="020F0502020204030204" pitchFamily="34" charset="0"/>
              </a:rPr>
            </a:br>
            <a:endParaRPr lang="es-ES" sz="3100" b="0" i="0" u="none" strike="noStrike" dirty="0">
              <a:solidFill>
                <a:srgbClr val="FFFFFF"/>
              </a:solidFill>
              <a:effectLst/>
              <a:latin typeface="Calibri" panose="020F0502020204030204" pitchFamily="34" charset="0"/>
            </a:endParaRPr>
          </a:p>
        </p:txBody>
      </p:sp>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205504" y="470925"/>
            <a:ext cx="6502400" cy="5016500"/>
          </a:xfrm>
        </p:spPr>
        <p:txBody>
          <a:bodyPr wrap="square" anchor="t">
            <a:normAutofit lnSpcReduction="10000"/>
          </a:bodyPr>
          <a:lstStyle/>
          <a:p>
            <a:pPr marL="0" indent="0">
              <a:buNone/>
            </a:pPr>
            <a:r>
              <a:rPr lang="es-ES" sz="1900" b="1" dirty="0"/>
              <a:t>¿Cómo se calcula?</a:t>
            </a:r>
          </a:p>
          <a:p>
            <a:pPr marL="0" indent="0">
              <a:lnSpc>
                <a:spcPct val="170000"/>
              </a:lnSpc>
              <a:buNone/>
            </a:pPr>
            <a:r>
              <a:rPr lang="es-ES" sz="1900" dirty="0"/>
              <a:t>Integra temperatura, vegetación y humedad del suelo. Es decir compara la humedad del suelo y la temperatura con el NDVI.</a:t>
            </a:r>
          </a:p>
          <a:p>
            <a:pPr marL="0" indent="0">
              <a:lnSpc>
                <a:spcPct val="170000"/>
              </a:lnSpc>
              <a:buNone/>
            </a:pPr>
            <a:endParaRPr lang="es-ES" sz="1900" dirty="0"/>
          </a:p>
          <a:p>
            <a:pPr marL="0" indent="0">
              <a:buNone/>
            </a:pPr>
            <a:endParaRPr lang="es-ES" sz="1900" b="1" dirty="0"/>
          </a:p>
          <a:p>
            <a:pPr marL="0" indent="0">
              <a:buNone/>
            </a:pPr>
            <a:endParaRPr lang="es-ES" sz="1900" b="1" dirty="0"/>
          </a:p>
          <a:p>
            <a:pPr marL="0" indent="0">
              <a:buNone/>
            </a:pPr>
            <a:endParaRPr lang="es-ES" sz="1900" b="1" dirty="0"/>
          </a:p>
          <a:p>
            <a:pPr marL="0" indent="0">
              <a:buNone/>
            </a:pPr>
            <a:endParaRPr lang="es-ES" sz="1900" b="1" dirty="0"/>
          </a:p>
          <a:p>
            <a:pPr marL="0" indent="0">
              <a:buNone/>
            </a:pPr>
            <a:endParaRPr lang="es-ES" sz="1900" b="1" dirty="0"/>
          </a:p>
          <a:p>
            <a:pPr marL="0" indent="0">
              <a:buNone/>
            </a:pPr>
            <a:r>
              <a:rPr lang="es-ES" sz="1900" b="1" dirty="0"/>
              <a:t>¿Para que se usa?</a:t>
            </a:r>
          </a:p>
          <a:p>
            <a:pPr marL="0" indent="0">
              <a:buNone/>
            </a:pPr>
            <a:r>
              <a:rPr lang="es-ES" sz="1900" dirty="0"/>
              <a:t>Monitorear humedad del suelo y estrés hídrico de cultivo.</a:t>
            </a:r>
            <a:endParaRPr lang="es-ES" sz="1900" b="1" dirty="0"/>
          </a:p>
          <a:p>
            <a:pPr marL="0" indent="0">
              <a:buNone/>
            </a:pPr>
            <a:r>
              <a:rPr lang="es-ES" sz="1900" b="1" dirty="0"/>
              <a:t>¿Que significa? ¿Cómo se interpreta?</a:t>
            </a:r>
          </a:p>
          <a:p>
            <a:pPr marL="0" indent="0">
              <a:buNone/>
            </a:pPr>
            <a:endParaRPr lang="es-ES" sz="2400" b="1" dirty="0"/>
          </a:p>
        </p:txBody>
      </p:sp>
      <p:sp>
        <p:nvSpPr>
          <p:cNvPr id="8" name="CuadroTexto 7">
            <a:extLst>
              <a:ext uri="{FF2B5EF4-FFF2-40B4-BE49-F238E27FC236}">
                <a16:creationId xmlns:a16="http://schemas.microsoft.com/office/drawing/2014/main" id="{0B06C93E-ADF3-4BE4-9E7C-A2B076A39C09}"/>
              </a:ext>
            </a:extLst>
          </p:cNvPr>
          <p:cNvSpPr txBox="1"/>
          <p:nvPr/>
        </p:nvSpPr>
        <p:spPr>
          <a:xfrm>
            <a:off x="5127171" y="6016501"/>
            <a:ext cx="6502400" cy="317500"/>
          </a:xfrm>
          <a:prstGeom prst="rect">
            <a:avLst/>
          </a:prstGeom>
          <a:solidFill>
            <a:srgbClr val="00B0F0"/>
          </a:solidFill>
        </p:spPr>
        <p:txBody>
          <a:bodyPr wrap="square" rtlCol="0" anchor="t">
            <a:no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Monitoreo de agua en planta y  suelo</a:t>
            </a:r>
            <a:endParaRPr lang="es-CL" dirty="0">
              <a:solidFill>
                <a:schemeClr val="bg1"/>
              </a:solidFill>
            </a:endParaRPr>
          </a:p>
        </p:txBody>
      </p:sp>
    </p:spTree>
    <p:extLst>
      <p:ext uri="{BB962C8B-B14F-4D97-AF65-F5344CB8AC3E}">
        <p14:creationId xmlns:p14="http://schemas.microsoft.com/office/powerpoint/2010/main" val="340427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Marcador de contenido 4">
            <a:extLst>
              <a:ext uri="{FF2B5EF4-FFF2-40B4-BE49-F238E27FC236}">
                <a16:creationId xmlns:a16="http://schemas.microsoft.com/office/drawing/2014/main" id="{32F84A60-B032-4529-8849-2BAEAB442438}"/>
              </a:ext>
            </a:extLst>
          </p:cNvPr>
          <p:cNvPicPr>
            <a:picLocks noGrp="1" noChangeAspect="1"/>
          </p:cNvPicPr>
          <p:nvPr>
            <p:ph idx="1"/>
          </p:nvPr>
        </p:nvPicPr>
        <p:blipFill>
          <a:blip r:embed="rId2"/>
          <a:stretch>
            <a:fillRect/>
          </a:stretch>
        </p:blipFill>
        <p:spPr>
          <a:xfrm>
            <a:off x="4673600" y="952500"/>
            <a:ext cx="6858000" cy="3187700"/>
          </a:xfrm>
        </p:spPr>
      </p:pic>
      <p:pic>
        <p:nvPicPr>
          <p:cNvPr id="7" name="Imagen 6">
            <a:extLst>
              <a:ext uri="{FF2B5EF4-FFF2-40B4-BE49-F238E27FC236}">
                <a16:creationId xmlns:a16="http://schemas.microsoft.com/office/drawing/2014/main" id="{ECEA8522-8718-408B-8C8A-1362B778A63C}"/>
              </a:ext>
            </a:extLst>
          </p:cNvPr>
          <p:cNvPicPr>
            <a:picLocks noChangeAspect="1"/>
          </p:cNvPicPr>
          <p:nvPr/>
        </p:nvPicPr>
        <p:blipFill>
          <a:blip r:embed="rId3"/>
          <a:stretch>
            <a:fillRect/>
          </a:stretch>
        </p:blipFill>
        <p:spPr>
          <a:xfrm>
            <a:off x="4673600" y="4203700"/>
            <a:ext cx="6858000" cy="1562100"/>
          </a:xfrm>
          <a:prstGeom prst="rect">
            <a:avLst/>
          </a:prstGeom>
        </p:spPr>
      </p:pic>
      <p:sp>
        <p:nvSpPr>
          <p:cNvPr id="2" name="Título 1">
            <a:extLst>
              <a:ext uri="{FF2B5EF4-FFF2-40B4-BE49-F238E27FC236}">
                <a16:creationId xmlns:a16="http://schemas.microsoft.com/office/drawing/2014/main" id="{7DD169D1-BC2C-469E-A411-02278E13967F}"/>
              </a:ext>
            </a:extLst>
          </p:cNvPr>
          <p:cNvSpPr>
            <a:spLocks noGrp="1"/>
          </p:cNvSpPr>
          <p:nvPr>
            <p:ph type="title"/>
          </p:nvPr>
        </p:nvSpPr>
        <p:spPr>
          <a:xfrm>
            <a:off x="966952" y="1204108"/>
            <a:ext cx="2669406" cy="1781175"/>
          </a:xfrm>
        </p:spPr>
        <p:txBody>
          <a:bodyPr>
            <a:normAutofit/>
          </a:bodyPr>
          <a:lstStyle/>
          <a:p>
            <a:r>
              <a:rPr lang="es-CL" sz="3200">
                <a:solidFill>
                  <a:srgbClr val="FFFFFF"/>
                </a:solidFill>
              </a:rPr>
              <a:t>Ubicación</a:t>
            </a:r>
          </a:p>
        </p:txBody>
      </p:sp>
    </p:spTree>
    <p:extLst>
      <p:ext uri="{BB962C8B-B14F-4D97-AF65-F5344CB8AC3E}">
        <p14:creationId xmlns:p14="http://schemas.microsoft.com/office/powerpoint/2010/main" val="2763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D2718CF-4F67-4CB3-A587-D8518A427767}"/>
              </a:ext>
            </a:extLst>
          </p:cNvPr>
          <p:cNvSpPr>
            <a:spLocks noGrp="1"/>
          </p:cNvSpPr>
          <p:nvPr>
            <p:ph type="title"/>
          </p:nvPr>
        </p:nvSpPr>
        <p:spPr>
          <a:xfrm>
            <a:off x="607097" y="3168375"/>
            <a:ext cx="3910474" cy="1297115"/>
          </a:xfrm>
        </p:spPr>
        <p:txBody>
          <a:bodyPr vert="horz" lIns="91440" tIns="45720" rIns="91440" bIns="45720" rtlCol="0" anchor="t">
            <a:normAutofit/>
          </a:bodyPr>
          <a:lstStyle/>
          <a:p>
            <a:r>
              <a:rPr lang="en-US" sz="4000" b="1" kern="1200" dirty="0">
                <a:solidFill>
                  <a:srgbClr val="996633"/>
                </a:solidFill>
                <a:latin typeface="+mj-lt"/>
                <a:ea typeface="+mj-ea"/>
                <a:cs typeface="+mj-cs"/>
              </a:rPr>
              <a:t>Indices de </a:t>
            </a:r>
            <a:r>
              <a:rPr lang="en-US" sz="4000" b="1" kern="1200" dirty="0" err="1">
                <a:solidFill>
                  <a:srgbClr val="996633"/>
                </a:solidFill>
                <a:latin typeface="+mj-lt"/>
                <a:ea typeface="+mj-ea"/>
                <a:cs typeface="+mj-cs"/>
              </a:rPr>
              <a:t>suelo</a:t>
            </a:r>
            <a:endParaRPr lang="en-US" sz="4000" b="1" kern="1200" dirty="0">
              <a:solidFill>
                <a:srgbClr val="996633"/>
              </a:solidFill>
              <a:latin typeface="+mj-lt"/>
              <a:ea typeface="+mj-ea"/>
              <a:cs typeface="+mj-cs"/>
            </a:endParaRPr>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CuadroTexto 10">
            <a:extLst>
              <a:ext uri="{FF2B5EF4-FFF2-40B4-BE49-F238E27FC236}">
                <a16:creationId xmlns:a16="http://schemas.microsoft.com/office/drawing/2014/main" id="{C3486F9D-AB45-4697-AD93-95592AF0AB6C}"/>
              </a:ext>
            </a:extLst>
          </p:cNvPr>
          <p:cNvSpPr txBox="1"/>
          <p:nvPr/>
        </p:nvSpPr>
        <p:spPr>
          <a:xfrm>
            <a:off x="6429248" y="957072"/>
            <a:ext cx="5221224" cy="5230368"/>
          </a:xfrm>
          <a:prstGeom prst="rect">
            <a:avLst/>
          </a:prstGeom>
        </p:spPr>
        <p:txBody>
          <a:bodyPr vert="horz" lIns="91440" tIns="45720" rIns="91440" bIns="45720" rtlCol="0" anchor="ctr">
            <a:normAutofit/>
          </a:bodyPr>
          <a:lstStyle/>
          <a:p>
            <a:pPr algn="just">
              <a:lnSpc>
                <a:spcPct val="90000"/>
              </a:lnSpc>
              <a:spcAft>
                <a:spcPts val="600"/>
              </a:spcAft>
            </a:pPr>
            <a:endParaRPr lang="en-US" dirty="0">
              <a:solidFill>
                <a:schemeClr val="tx2"/>
              </a:solidFill>
            </a:endParaRPr>
          </a:p>
          <a:p>
            <a:pPr algn="just">
              <a:lnSpc>
                <a:spcPct val="90000"/>
              </a:lnSpc>
              <a:spcAft>
                <a:spcPts val="600"/>
              </a:spcAft>
            </a:pPr>
            <a:r>
              <a:rPr lang="es-ES" dirty="0">
                <a:solidFill>
                  <a:schemeClr val="tx2"/>
                </a:solidFill>
              </a:rPr>
              <a:t>Estos índices tienen el fin de monitorear la cobertura del suelo. En términos generales estos índices se utilizan para: </a:t>
            </a:r>
          </a:p>
          <a:p>
            <a:pPr marL="285750" indent="-285750" algn="just">
              <a:lnSpc>
                <a:spcPct val="90000"/>
              </a:lnSpc>
              <a:spcAft>
                <a:spcPts val="600"/>
              </a:spcAft>
              <a:buFont typeface="Arial" panose="020B0604020202020204" pitchFamily="34" charset="0"/>
              <a:buChar char="•"/>
            </a:pPr>
            <a:r>
              <a:rPr lang="es-ES" dirty="0">
                <a:solidFill>
                  <a:schemeClr val="tx2"/>
                </a:solidFill>
              </a:rPr>
              <a:t>Evaluación de evolución temporal durante largos períodos de tiempo de la cobertura del suelo.</a:t>
            </a:r>
          </a:p>
          <a:p>
            <a:pPr marL="285750" indent="-285750" algn="just">
              <a:lnSpc>
                <a:spcPct val="90000"/>
              </a:lnSpc>
              <a:spcAft>
                <a:spcPts val="600"/>
              </a:spcAft>
              <a:buFont typeface="Arial" panose="020B0604020202020204" pitchFamily="34" charset="0"/>
              <a:buChar char="•"/>
            </a:pPr>
            <a:r>
              <a:rPr lang="es-ES" dirty="0">
                <a:solidFill>
                  <a:schemeClr val="tx2"/>
                </a:solidFill>
              </a:rPr>
              <a:t>Discriminar agricultura tradicional y agricultura de conservación.</a:t>
            </a:r>
          </a:p>
          <a:p>
            <a:pPr marL="285750" indent="-285750" algn="just">
              <a:lnSpc>
                <a:spcPct val="90000"/>
              </a:lnSpc>
              <a:spcAft>
                <a:spcPts val="600"/>
              </a:spcAft>
              <a:buFont typeface="Arial" panose="020B0604020202020204" pitchFamily="34" charset="0"/>
              <a:buChar char="•"/>
            </a:pPr>
            <a:r>
              <a:rPr lang="es-ES" dirty="0">
                <a:solidFill>
                  <a:schemeClr val="tx2"/>
                </a:solidFill>
              </a:rPr>
              <a:t>Cuantificar cantidad de residuos post cosecha.</a:t>
            </a:r>
          </a:p>
          <a:p>
            <a:pPr marL="285750" indent="-285750" algn="just">
              <a:lnSpc>
                <a:spcPct val="90000"/>
              </a:lnSpc>
              <a:spcAft>
                <a:spcPts val="600"/>
              </a:spcAft>
              <a:buFont typeface="Arial" panose="020B0604020202020204" pitchFamily="34" charset="0"/>
              <a:buChar char="•"/>
            </a:pPr>
            <a:r>
              <a:rPr lang="es-ES" dirty="0">
                <a:solidFill>
                  <a:schemeClr val="tx2"/>
                </a:solidFill>
              </a:rPr>
              <a:t>Riesgo a erosión de suelos descubiertos</a:t>
            </a:r>
          </a:p>
          <a:p>
            <a:pPr indent="-228600">
              <a:lnSpc>
                <a:spcPct val="90000"/>
              </a:lnSpc>
              <a:spcAft>
                <a:spcPts val="600"/>
              </a:spcAft>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3656841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NDTI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Tillage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dirty="0">
                <a:solidFill>
                  <a:srgbClr val="FFFFFF"/>
                </a:solidFill>
                <a:latin typeface="Calibri" panose="020F0502020204030204" pitchFamily="34" charset="0"/>
              </a:rPr>
            </a:br>
            <a:r>
              <a:rPr lang="es-ES" sz="2800" b="0" i="0" u="none" strike="noStrike" dirty="0">
                <a:solidFill>
                  <a:srgbClr val="FFFFFF"/>
                </a:solidFill>
                <a:effectLst/>
                <a:latin typeface="Calibri" panose="020F0502020204030204" pitchFamily="34" charset="0"/>
              </a:rPr>
              <a:t>Indice Diferencial Normalizado de Labranza</a:t>
            </a:r>
            <a:br>
              <a:rPr lang="es-ES" sz="3700" b="0" i="0" u="none" strike="noStrike" dirty="0">
                <a:solidFill>
                  <a:srgbClr val="FFFFFF"/>
                </a:solidFill>
                <a:effectLst/>
                <a:latin typeface="Calibri" panose="020F0502020204030204" pitchFamily="34" charset="0"/>
              </a:rPr>
            </a:br>
            <a:endParaRPr lang="es-ES" sz="37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308600"/>
              </a:xfrm>
            </p:spPr>
            <p:txBody>
              <a:bodyPr wrap="square" anchor="t">
                <a:normAutofit lnSpcReduction="10000"/>
              </a:bodyPr>
              <a:lstStyle/>
              <a:p>
                <a:pPr marL="0" indent="0">
                  <a:buNone/>
                </a:pPr>
                <a:r>
                  <a:rPr lang="es-ES" sz="2000" b="1" dirty="0"/>
                  <a:t>¿Cómo se calcula?</a:t>
                </a:r>
              </a:p>
              <a:p>
                <a:pPr marL="0" indent="0">
                  <a:lnSpc>
                    <a:spcPct val="120000"/>
                  </a:lnSpc>
                  <a:buNone/>
                </a:pPr>
                <a:r>
                  <a:rPr lang="es-ES" sz="2000" dirty="0"/>
                  <a:t>Estima la cubierta de residuos, mediante la diferencia en reflectancia entre 2 bandas infrarrojas de onda corta (SWIR) cerca de 1600nm y 2300nm.</a:t>
                </a:r>
              </a:p>
              <a:p>
                <a:pPr marL="0" indent="0">
                  <a:buNone/>
                </a:pPr>
                <a:r>
                  <a:rPr lang="es-CL" sz="2000" dirty="0"/>
                  <a:t>NDTI</a:t>
                </a:r>
                <a14:m>
                  <m:oMath xmlns:m="http://schemas.openxmlformats.org/officeDocument/2006/math">
                    <m:r>
                      <a:rPr lang="es-CL" sz="2000" b="0" i="1" smtClean="0">
                        <a:latin typeface="Cambria Math" panose="02040503050406030204" pitchFamily="18" charset="0"/>
                      </a:rPr>
                      <m:t>=</m:t>
                    </m:r>
                    <m:f>
                      <m:fPr>
                        <m:ctrlPr>
                          <a:rPr lang="es-CL" sz="2000" b="0" i="1" smtClean="0">
                            <a:latin typeface="Cambria Math" panose="02040503050406030204" pitchFamily="18" charset="0"/>
                          </a:rPr>
                        </m:ctrlPr>
                      </m:fPr>
                      <m:num>
                        <m:r>
                          <a:rPr lang="es-CL" sz="2000" b="0" i="1" smtClean="0">
                            <a:latin typeface="Cambria Math" panose="02040503050406030204" pitchFamily="18" charset="0"/>
                          </a:rPr>
                          <m:t>𝑆𝑊𝐼𝑅</m:t>
                        </m:r>
                        <m:r>
                          <a:rPr lang="es-CL" sz="2000" b="0" i="1" smtClean="0">
                            <a:latin typeface="Cambria Math" panose="02040503050406030204" pitchFamily="18" charset="0"/>
                          </a:rPr>
                          <m:t>3−</m:t>
                        </m:r>
                        <m:r>
                          <a:rPr lang="es-CL" sz="2000" b="0" i="1" smtClean="0">
                            <a:latin typeface="Cambria Math" panose="02040503050406030204" pitchFamily="18" charset="0"/>
                          </a:rPr>
                          <m:t>𝑆𝑊𝐼𝑅</m:t>
                        </m:r>
                        <m:r>
                          <a:rPr lang="es-CL" sz="2000" b="0" i="1" smtClean="0">
                            <a:latin typeface="Cambria Math" panose="02040503050406030204" pitchFamily="18" charset="0"/>
                          </a:rPr>
                          <m:t>8</m:t>
                        </m:r>
                      </m:num>
                      <m:den>
                        <m:r>
                          <a:rPr lang="es-CL" sz="2000" b="0" i="1" smtClean="0">
                            <a:latin typeface="Cambria Math" panose="02040503050406030204" pitchFamily="18" charset="0"/>
                          </a:rPr>
                          <m:t>𝑆𝑊𝐼𝑅</m:t>
                        </m:r>
                        <m:r>
                          <a:rPr lang="es-CL" sz="2000" b="0" i="1" smtClean="0">
                            <a:latin typeface="Cambria Math" panose="02040503050406030204" pitchFamily="18" charset="0"/>
                          </a:rPr>
                          <m:t>3+</m:t>
                        </m:r>
                        <m:r>
                          <a:rPr lang="es-CL" sz="2000" b="0" i="1" smtClean="0">
                            <a:latin typeface="Cambria Math" panose="02040503050406030204" pitchFamily="18" charset="0"/>
                          </a:rPr>
                          <m:t>𝑆𝑊𝐼𝑅</m:t>
                        </m:r>
                        <m:r>
                          <a:rPr lang="es-CL" sz="2000" b="0" i="1" smtClean="0">
                            <a:latin typeface="Cambria Math" panose="02040503050406030204" pitchFamily="18" charset="0"/>
                          </a:rPr>
                          <m:t>8</m:t>
                        </m:r>
                      </m:den>
                    </m:f>
                  </m:oMath>
                </a14:m>
                <a:endParaRPr lang="es-CL" sz="2000" b="0" dirty="0"/>
              </a:p>
              <a:p>
                <a:pPr marL="0" indent="0">
                  <a:buNone/>
                </a:pPr>
                <a:endParaRPr lang="es-ES" sz="2000" b="1" dirty="0"/>
              </a:p>
              <a:p>
                <a:pPr marL="0" indent="0">
                  <a:lnSpc>
                    <a:spcPct val="110000"/>
                  </a:lnSpc>
                  <a:buNone/>
                </a:pPr>
                <a:r>
                  <a:rPr lang="es-ES" sz="2000" b="1" dirty="0"/>
                  <a:t>¿Para que se usa?</a:t>
                </a:r>
              </a:p>
              <a:p>
                <a:pPr marL="0" indent="0">
                  <a:lnSpc>
                    <a:spcPct val="110000"/>
                  </a:lnSpc>
                  <a:buNone/>
                </a:pPr>
                <a:r>
                  <a:rPr lang="es-ES" sz="2000" dirty="0"/>
                  <a:t>Estimar la cobertura de suelo. En tierras agrícolas puede diferenciar agricultura tradicional de agricultura de conservación.</a:t>
                </a:r>
              </a:p>
              <a:p>
                <a:pPr marL="0" indent="0">
                  <a:lnSpc>
                    <a:spcPct val="110000"/>
                  </a:lnSpc>
                  <a:buNone/>
                </a:pPr>
                <a:r>
                  <a:rPr lang="es-ES" sz="2000" b="1" dirty="0"/>
                  <a:t>¿Que significa? ¿Cómo se interpreta?</a:t>
                </a:r>
              </a:p>
              <a:p>
                <a:pPr marL="0" indent="0">
                  <a:buNone/>
                </a:pPr>
                <a:r>
                  <a:rPr lang="es-ES" sz="2000" dirty="0"/>
                  <a:t>Valores cercanos a 0 corresponden a labranza tradicional.</a:t>
                </a:r>
              </a:p>
              <a:p>
                <a:pPr marL="0" indent="0">
                  <a:buNone/>
                </a:pPr>
                <a:r>
                  <a:rPr lang="es-ES" sz="2000" dirty="0"/>
                  <a:t>Valores mayores a 0,15  corresponden a labranza de conservación.</a:t>
                </a:r>
              </a:p>
              <a:p>
                <a:pPr marL="0" indent="0">
                  <a:buNone/>
                </a:pPr>
                <a:endParaRPr lang="es-CL" sz="20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308600"/>
              </a:xfrm>
              <a:blipFill>
                <a:blip r:embed="rId2"/>
                <a:stretch>
                  <a:fillRect l="-937" t="-1607" b="-230"/>
                </a:stretch>
              </a:blipFill>
            </p:spPr>
            <p:txBody>
              <a:bodyPr/>
              <a:lstStyle/>
              <a:p>
                <a:r>
                  <a:rPr lang="es-CL">
                    <a:noFill/>
                  </a:rPr>
                  <a:t> </a:t>
                </a:r>
              </a:p>
            </p:txBody>
          </p:sp>
        </mc:Fallback>
      </mc:AlternateContent>
    </p:spTree>
    <p:extLst>
      <p:ext uri="{BB962C8B-B14F-4D97-AF65-F5344CB8AC3E}">
        <p14:creationId xmlns:p14="http://schemas.microsoft.com/office/powerpoint/2010/main" val="3653078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SINDRI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Shortwave </a:t>
            </a:r>
            <a:r>
              <a:rPr lang="es-ES" sz="2800" b="0" i="0" u="none" strike="noStrike" dirty="0" err="1">
                <a:solidFill>
                  <a:srgbClr val="FFFFFF"/>
                </a:solidFill>
                <a:effectLst/>
                <a:latin typeface="Calibri" panose="020F0502020204030204" pitchFamily="34" charset="0"/>
              </a:rPr>
              <a:t>infrared</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normalized</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residue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Indice Diferencial Normalizado de Residuos de Infrarrojo de onda corta</a:t>
            </a:r>
            <a:br>
              <a:rPr lang="es-ES" sz="3700" b="0" i="0" u="none" strike="noStrike" dirty="0">
                <a:solidFill>
                  <a:srgbClr val="FFFFFF"/>
                </a:solidFill>
                <a:effectLst/>
                <a:latin typeface="Calibri" panose="020F0502020204030204" pitchFamily="34" charset="0"/>
              </a:rPr>
            </a:br>
            <a:endParaRPr lang="es-ES" sz="37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7" name="Marcador de contenido 2">
                <a:extLst>
                  <a:ext uri="{FF2B5EF4-FFF2-40B4-BE49-F238E27FC236}">
                    <a16:creationId xmlns:a16="http://schemas.microsoft.com/office/drawing/2014/main" id="{6BD1DFA7-3005-483F-9F59-5F10BF3F8EA5}"/>
                  </a:ext>
                </a:extLst>
              </p:cNvPr>
              <p:cNvSpPr>
                <a:spLocks noGrp="1"/>
              </p:cNvSpPr>
              <p:nvPr>
                <p:ph idx="1"/>
              </p:nvPr>
            </p:nvSpPr>
            <p:spPr>
              <a:xfrm>
                <a:off x="5151515" y="1062657"/>
                <a:ext cx="6556389" cy="4679441"/>
              </a:xfrm>
            </p:spPr>
            <p:txBody>
              <a:bodyPr>
                <a:normAutofit fontScale="62500" lnSpcReduction="20000"/>
              </a:bodyPr>
              <a:lstStyle/>
              <a:p>
                <a:pPr marL="0" indent="0">
                  <a:buNone/>
                </a:pPr>
                <a:r>
                  <a:rPr lang="es-ES" b="1" dirty="0"/>
                  <a:t>¿Cómo se calcula?</a:t>
                </a:r>
              </a:p>
              <a:p>
                <a:pPr marL="0" indent="0">
                  <a:buNone/>
                </a:pPr>
                <a:r>
                  <a:rPr lang="es-CL" dirty="0">
                    <a:highlight>
                      <a:srgbClr val="FFFF00"/>
                    </a:highlight>
                  </a:rPr>
                  <a:t>Se calcula utilizando el infrarrojo de onda corta.</a:t>
                </a:r>
              </a:p>
              <a:p>
                <a:pPr marL="0" indent="0">
                  <a:buNone/>
                </a:pPr>
                <a:endParaRPr lang="es-CL" dirty="0"/>
              </a:p>
              <a:p>
                <a:pPr marL="0" indent="0">
                  <a:buNone/>
                </a:pPr>
                <a:r>
                  <a:rPr lang="es-CL" dirty="0"/>
                  <a:t>SINDRI</a:t>
                </a:r>
                <a14:m>
                  <m:oMath xmlns:m="http://schemas.openxmlformats.org/officeDocument/2006/math">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𝑅</m:t>
                        </m:r>
                        <m:r>
                          <a:rPr lang="es-CL" b="0" i="1" baseline="-25000" smtClean="0">
                            <a:latin typeface="Cambria Math" panose="02040503050406030204" pitchFamily="18" charset="0"/>
                          </a:rPr>
                          <m:t>2210</m:t>
                        </m:r>
                        <m:r>
                          <a:rPr lang="es-CL" b="0" i="1" smtClean="0">
                            <a:latin typeface="Cambria Math" panose="02040503050406030204" pitchFamily="18" charset="0"/>
                          </a:rPr>
                          <m:t>−</m:t>
                        </m:r>
                        <m:r>
                          <a:rPr lang="es-CL" b="0" i="1" smtClean="0">
                            <a:latin typeface="Cambria Math" panose="02040503050406030204" pitchFamily="18" charset="0"/>
                          </a:rPr>
                          <m:t>𝑅</m:t>
                        </m:r>
                        <m:r>
                          <a:rPr lang="es-CL" b="0" i="1" baseline="-25000" smtClean="0">
                            <a:latin typeface="Cambria Math" panose="02040503050406030204" pitchFamily="18" charset="0"/>
                          </a:rPr>
                          <m:t>2260</m:t>
                        </m:r>
                      </m:num>
                      <m:den>
                        <m:r>
                          <a:rPr lang="es-CL" b="0" i="1" smtClean="0">
                            <a:latin typeface="Cambria Math" panose="02040503050406030204" pitchFamily="18" charset="0"/>
                          </a:rPr>
                          <m:t>𝑅</m:t>
                        </m:r>
                        <m:r>
                          <a:rPr lang="es-CL" b="0" i="1" baseline="-25000" smtClean="0">
                            <a:latin typeface="Cambria Math" panose="02040503050406030204" pitchFamily="18" charset="0"/>
                          </a:rPr>
                          <m:t>2210</m:t>
                        </m:r>
                        <m:r>
                          <a:rPr lang="es-CL" b="0" i="1" smtClean="0">
                            <a:latin typeface="Cambria Math" panose="02040503050406030204" pitchFamily="18" charset="0"/>
                          </a:rPr>
                          <m:t>−</m:t>
                        </m:r>
                        <m:r>
                          <a:rPr lang="es-CL" b="0" i="1" smtClean="0">
                            <a:latin typeface="Cambria Math" panose="02040503050406030204" pitchFamily="18" charset="0"/>
                          </a:rPr>
                          <m:t>𝑅</m:t>
                        </m:r>
                        <m:r>
                          <a:rPr lang="es-CL" b="0" i="1" baseline="-25000" smtClean="0">
                            <a:latin typeface="Cambria Math" panose="02040503050406030204" pitchFamily="18" charset="0"/>
                          </a:rPr>
                          <m:t>2260</m:t>
                        </m:r>
                      </m:den>
                    </m:f>
                  </m:oMath>
                </a14:m>
                <a:endParaRPr lang="es-CL" b="0" dirty="0"/>
              </a:p>
              <a:p>
                <a:pPr marL="0" indent="0">
                  <a:buNone/>
                </a:pPr>
                <a:endParaRPr lang="es-ES" i="1" baseline="-25000" dirty="0">
                  <a:latin typeface="Cambria Math" panose="02040503050406030204" pitchFamily="18" charset="0"/>
                </a:endParaRPr>
              </a:p>
              <a:p>
                <a:pPr marL="0" indent="0">
                  <a:buNone/>
                </a:pPr>
                <a:endParaRPr lang="es-ES" b="1" dirty="0"/>
              </a:p>
              <a:p>
                <a:pPr marL="0" indent="0">
                  <a:lnSpc>
                    <a:spcPct val="120000"/>
                  </a:lnSpc>
                  <a:buNone/>
                </a:pPr>
                <a:r>
                  <a:rPr lang="es-ES" b="1" dirty="0"/>
                  <a:t>¿Para que se usa?</a:t>
                </a:r>
              </a:p>
              <a:p>
                <a:pPr marL="0" indent="0">
                  <a:lnSpc>
                    <a:spcPct val="120000"/>
                  </a:lnSpc>
                  <a:buNone/>
                </a:pPr>
                <a:r>
                  <a:rPr lang="es-ES" dirty="0"/>
                  <a:t>Utilizado para mapear los residuos de cultivos en los campos</a:t>
                </a:r>
              </a:p>
              <a:p>
                <a:pPr marL="0" indent="0">
                  <a:lnSpc>
                    <a:spcPct val="120000"/>
                  </a:lnSpc>
                  <a:buNone/>
                </a:pPr>
                <a:r>
                  <a:rPr lang="es-ES" b="1" dirty="0"/>
                  <a:t>¿Que significa? ¿Cómo se interpreta?</a:t>
                </a:r>
              </a:p>
              <a:p>
                <a:pPr>
                  <a:lnSpc>
                    <a:spcPct val="120000"/>
                  </a:lnSpc>
                </a:pPr>
                <a:r>
                  <a:rPr lang="es-ES" dirty="0"/>
                  <a:t>Valores menores o iguales a 0 corresponden a labranza tradicional.</a:t>
                </a:r>
              </a:p>
              <a:p>
                <a:pPr>
                  <a:lnSpc>
                    <a:spcPct val="120000"/>
                  </a:lnSpc>
                </a:pPr>
                <a:r>
                  <a:rPr lang="es-ES" dirty="0"/>
                  <a:t>Valores mayores a 0,1 corresponden a labranza de conservación.</a:t>
                </a:r>
              </a:p>
              <a:p>
                <a:endParaRPr lang="es-CL" dirty="0"/>
              </a:p>
            </p:txBody>
          </p:sp>
        </mc:Choice>
        <mc:Fallback>
          <p:sp>
            <p:nvSpPr>
              <p:cNvPr id="7" name="Marcador de contenido 2">
                <a:extLst>
                  <a:ext uri="{FF2B5EF4-FFF2-40B4-BE49-F238E27FC236}">
                    <a16:creationId xmlns:a16="http://schemas.microsoft.com/office/drawing/2014/main" id="{6BD1DFA7-3005-483F-9F59-5F10BF3F8EA5}"/>
                  </a:ext>
                </a:extLst>
              </p:cNvPr>
              <p:cNvSpPr>
                <a:spLocks noGrp="1" noRot="1" noChangeAspect="1" noMove="1" noResize="1" noEditPoints="1" noAdjustHandles="1" noChangeArrowheads="1" noChangeShapeType="1" noTextEdit="1"/>
              </p:cNvSpPr>
              <p:nvPr>
                <p:ph idx="1"/>
              </p:nvPr>
            </p:nvSpPr>
            <p:spPr>
              <a:xfrm>
                <a:off x="5151515" y="1062657"/>
                <a:ext cx="6556389" cy="4679441"/>
              </a:xfrm>
              <a:blipFill>
                <a:blip r:embed="rId2"/>
                <a:stretch>
                  <a:fillRect l="-743" t="-2083"/>
                </a:stretch>
              </a:blipFill>
            </p:spPr>
            <p:txBody>
              <a:bodyPr/>
              <a:lstStyle/>
              <a:p>
                <a:r>
                  <a:rPr lang="es-CL">
                    <a:noFill/>
                  </a:rPr>
                  <a:t> </a:t>
                </a:r>
              </a:p>
            </p:txBody>
          </p:sp>
        </mc:Fallback>
      </mc:AlternateContent>
    </p:spTree>
    <p:extLst>
      <p:ext uri="{BB962C8B-B14F-4D97-AF65-F5344CB8AC3E}">
        <p14:creationId xmlns:p14="http://schemas.microsoft.com/office/powerpoint/2010/main" val="4193949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BSI	Bare Soil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 Indice de Suelos Descubiertos</a:t>
            </a:r>
            <a:br>
              <a:rPr lang="es-ES" sz="3700" b="0" i="0" u="none" strike="noStrike" dirty="0">
                <a:solidFill>
                  <a:srgbClr val="FFFFFF"/>
                </a:solidFill>
                <a:effectLst/>
                <a:latin typeface="Calibri" panose="020F0502020204030204" pitchFamily="34" charset="0"/>
              </a:rPr>
            </a:br>
            <a:endParaRPr lang="es-ES" sz="37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1AB4032E-ED09-46FF-BADF-31D76B151DB4}"/>
                  </a:ext>
                </a:extLst>
              </p:cNvPr>
              <p:cNvSpPr txBox="1"/>
              <p:nvPr/>
            </p:nvSpPr>
            <p:spPr>
              <a:xfrm>
                <a:off x="5475514" y="661894"/>
                <a:ext cx="5529943" cy="5025094"/>
              </a:xfrm>
              <a:prstGeom prst="rect">
                <a:avLst/>
              </a:prstGeom>
              <a:noFill/>
            </p:spPr>
            <p:txBody>
              <a:bodyPr wrap="square">
                <a:spAutoFit/>
              </a:bodyPr>
              <a:lstStyle/>
              <a:p>
                <a:pPr marL="0" indent="0">
                  <a:buNone/>
                </a:pPr>
                <a:r>
                  <a:rPr lang="es-ES" sz="1800" b="1" dirty="0"/>
                  <a:t>¿Cómo se calcula?</a:t>
                </a:r>
              </a:p>
              <a:p>
                <a:pPr marL="0" indent="0">
                  <a:lnSpc>
                    <a:spcPct val="170000"/>
                  </a:lnSpc>
                  <a:buNone/>
                </a:pPr>
                <a:r>
                  <a:rPr lang="es-ES" sz="1800" dirty="0"/>
                  <a:t>Es un indicador numérico que combina bandas espectrales azules, rojas, infrarrojas cercanas e infrarrojas de onda corta para capturar las variaciones del suelo.</a:t>
                </a:r>
              </a:p>
              <a:p>
                <a:pPr marL="0" indent="0">
                  <a:lnSpc>
                    <a:spcPct val="170000"/>
                  </a:lnSpc>
                  <a:buNone/>
                </a:pPr>
                <a:r>
                  <a:rPr lang="es-ES" sz="1800" dirty="0"/>
                  <a:t> </a:t>
                </a:r>
                <a:r>
                  <a:rPr lang="es-CL" sz="1800" dirty="0"/>
                  <a:t>BSI</a:t>
                </a:r>
                <a14:m>
                  <m:oMath xmlns:m="http://schemas.openxmlformats.org/officeDocument/2006/math">
                    <m:r>
                      <a:rPr lang="es-CL" sz="1800" b="0" i="1" smtClean="0">
                        <a:latin typeface="Cambria Math" panose="02040503050406030204" pitchFamily="18" charset="0"/>
                      </a:rPr>
                      <m:t>=</m:t>
                    </m:r>
                    <m:f>
                      <m:fPr>
                        <m:ctrlPr>
                          <a:rPr lang="es-CL" sz="1800" b="0" i="1" smtClean="0">
                            <a:latin typeface="Cambria Math" panose="02040503050406030204" pitchFamily="18" charset="0"/>
                          </a:rPr>
                        </m:ctrlPr>
                      </m:fPr>
                      <m:num>
                        <m:d>
                          <m:dPr>
                            <m:ctrlPr>
                              <a:rPr lang="es-CL" sz="1800" b="0" i="1" smtClean="0">
                                <a:latin typeface="Cambria Math" panose="02040503050406030204" pitchFamily="18" charset="0"/>
                              </a:rPr>
                            </m:ctrlPr>
                          </m:dPr>
                          <m:e>
                            <m:r>
                              <a:rPr lang="es-CL" sz="1800" b="0" i="1" smtClean="0">
                                <a:latin typeface="Cambria Math" panose="02040503050406030204" pitchFamily="18" charset="0"/>
                              </a:rPr>
                              <m:t>𝑅𝐸𝐷</m:t>
                            </m:r>
                            <m:r>
                              <a:rPr lang="es-CL" sz="1800" b="0" i="1" smtClean="0">
                                <a:latin typeface="Cambria Math" panose="02040503050406030204" pitchFamily="18" charset="0"/>
                              </a:rPr>
                              <m:t>+</m:t>
                            </m:r>
                            <m:r>
                              <a:rPr lang="es-CL" sz="1800" b="0" i="1" smtClean="0">
                                <a:latin typeface="Cambria Math" panose="02040503050406030204" pitchFamily="18" charset="0"/>
                              </a:rPr>
                              <m:t>𝑆𝑊𝐼𝑅</m:t>
                            </m:r>
                          </m:e>
                        </m:d>
                        <m:r>
                          <a:rPr lang="es-CL" sz="1800" b="0" i="1" smtClean="0">
                            <a:latin typeface="Cambria Math" panose="02040503050406030204" pitchFamily="18" charset="0"/>
                          </a:rPr>
                          <m:t>−</m:t>
                        </m:r>
                        <m:d>
                          <m:dPr>
                            <m:ctrlPr>
                              <a:rPr lang="es-CL" sz="1800" b="0" i="1" smtClean="0">
                                <a:latin typeface="Cambria Math" panose="02040503050406030204" pitchFamily="18" charset="0"/>
                              </a:rPr>
                            </m:ctrlPr>
                          </m:dPr>
                          <m:e>
                            <m:r>
                              <a:rPr lang="es-CL" sz="1800" b="0" i="1" smtClean="0">
                                <a:latin typeface="Cambria Math" panose="02040503050406030204" pitchFamily="18" charset="0"/>
                              </a:rPr>
                              <m:t>𝑁𝐼𝑅</m:t>
                            </m:r>
                            <m:r>
                              <a:rPr lang="es-CL" sz="1800" b="0" i="1" smtClean="0">
                                <a:latin typeface="Cambria Math" panose="02040503050406030204" pitchFamily="18" charset="0"/>
                              </a:rPr>
                              <m:t>+</m:t>
                            </m:r>
                            <m:r>
                              <a:rPr lang="es-CL" sz="1800" b="0" i="1" smtClean="0">
                                <a:latin typeface="Cambria Math" panose="02040503050406030204" pitchFamily="18" charset="0"/>
                              </a:rPr>
                              <m:t>𝐵𝐿𝑈𝐸</m:t>
                            </m:r>
                          </m:e>
                        </m:d>
                      </m:num>
                      <m:den>
                        <m:d>
                          <m:dPr>
                            <m:ctrlPr>
                              <a:rPr lang="es-CL" sz="1800" b="0" i="1" smtClean="0">
                                <a:latin typeface="Cambria Math" panose="02040503050406030204" pitchFamily="18" charset="0"/>
                              </a:rPr>
                            </m:ctrlPr>
                          </m:dPr>
                          <m:e>
                            <m:r>
                              <a:rPr lang="es-CL" sz="1800" b="0" i="1" smtClean="0">
                                <a:latin typeface="Cambria Math" panose="02040503050406030204" pitchFamily="18" charset="0"/>
                              </a:rPr>
                              <m:t>𝑅𝐸𝐷</m:t>
                            </m:r>
                            <m:r>
                              <a:rPr lang="es-CL" sz="1800" b="0" i="1" smtClean="0">
                                <a:latin typeface="Cambria Math" panose="02040503050406030204" pitchFamily="18" charset="0"/>
                              </a:rPr>
                              <m:t>+</m:t>
                            </m:r>
                            <m:r>
                              <a:rPr lang="es-CL" sz="1800" b="0" i="1" smtClean="0">
                                <a:latin typeface="Cambria Math" panose="02040503050406030204" pitchFamily="18" charset="0"/>
                              </a:rPr>
                              <m:t>𝑆𝑊𝐼𝑅</m:t>
                            </m:r>
                          </m:e>
                        </m:d>
                        <m:r>
                          <a:rPr lang="es-CL" sz="1800" b="0" i="1" smtClean="0">
                            <a:latin typeface="Cambria Math" panose="02040503050406030204" pitchFamily="18" charset="0"/>
                          </a:rPr>
                          <m:t>+</m:t>
                        </m:r>
                        <m:d>
                          <m:dPr>
                            <m:ctrlPr>
                              <a:rPr lang="es-CL" sz="1800" b="0" i="1" smtClean="0">
                                <a:latin typeface="Cambria Math" panose="02040503050406030204" pitchFamily="18" charset="0"/>
                              </a:rPr>
                            </m:ctrlPr>
                          </m:dPr>
                          <m:e>
                            <m:r>
                              <a:rPr lang="es-CL" sz="1800" b="0" i="1" smtClean="0">
                                <a:latin typeface="Cambria Math" panose="02040503050406030204" pitchFamily="18" charset="0"/>
                              </a:rPr>
                              <m:t>𝑁𝐼𝑅</m:t>
                            </m:r>
                            <m:r>
                              <a:rPr lang="es-CL" sz="1800" b="0" i="1" smtClean="0">
                                <a:latin typeface="Cambria Math" panose="02040503050406030204" pitchFamily="18" charset="0"/>
                              </a:rPr>
                              <m:t>+</m:t>
                            </m:r>
                            <m:r>
                              <a:rPr lang="es-CL" sz="1800" b="0" i="1" smtClean="0">
                                <a:latin typeface="Cambria Math" panose="02040503050406030204" pitchFamily="18" charset="0"/>
                              </a:rPr>
                              <m:t>𝐵𝐿𝑈𝐸</m:t>
                            </m:r>
                          </m:e>
                        </m:d>
                      </m:den>
                    </m:f>
                  </m:oMath>
                </a14:m>
                <a:endParaRPr lang="es-CL" sz="1800" b="0" dirty="0"/>
              </a:p>
              <a:p>
                <a:pPr marL="0" indent="0">
                  <a:buNone/>
                </a:pPr>
                <a:endParaRPr lang="es-ES" sz="1800" b="1" dirty="0"/>
              </a:p>
              <a:p>
                <a:pPr marL="0" indent="0">
                  <a:buNone/>
                </a:pPr>
                <a:r>
                  <a:rPr lang="es-ES" sz="1800" b="1" dirty="0"/>
                  <a:t>¿Para que se usa?</a:t>
                </a:r>
              </a:p>
              <a:p>
                <a:pPr marL="0" indent="0">
                  <a:buNone/>
                </a:pPr>
                <a:endParaRPr lang="es-ES" sz="1800" b="1" dirty="0"/>
              </a:p>
              <a:p>
                <a:pPr marL="0" indent="0">
                  <a:buNone/>
                </a:pPr>
                <a:r>
                  <a:rPr lang="es-ES" sz="1800" dirty="0"/>
                  <a:t>Monitorear suelos descubiertos a los largo de la temporada.</a:t>
                </a:r>
              </a:p>
              <a:p>
                <a:pPr marL="0" indent="0">
                  <a:buNone/>
                </a:pPr>
                <a:endParaRPr lang="es-ES" sz="1800" dirty="0"/>
              </a:p>
              <a:p>
                <a:pPr marL="0" indent="0">
                  <a:buNone/>
                </a:pPr>
                <a:r>
                  <a:rPr lang="es-ES" sz="1800" b="1" dirty="0"/>
                  <a:t>¿Que significa? ¿Cómo se interpreta?</a:t>
                </a:r>
              </a:p>
              <a:p>
                <a:pPr marL="0" indent="0">
                  <a:buNone/>
                </a:pPr>
                <a:r>
                  <a:rPr lang="es-ES" dirty="0">
                    <a:highlight>
                      <a:srgbClr val="FFFF00"/>
                    </a:highlight>
                  </a:rPr>
                  <a:t>El rango es de 0 a 2.</a:t>
                </a:r>
              </a:p>
              <a:p>
                <a:pPr marL="0" indent="0">
                  <a:buNone/>
                </a:pPr>
                <a:endParaRPr lang="es-ES" sz="1800" b="1" dirty="0"/>
              </a:p>
            </p:txBody>
          </p:sp>
        </mc:Choice>
        <mc:Fallback>
          <p:sp>
            <p:nvSpPr>
              <p:cNvPr id="8" name="CuadroTexto 7">
                <a:extLst>
                  <a:ext uri="{FF2B5EF4-FFF2-40B4-BE49-F238E27FC236}">
                    <a16:creationId xmlns:a16="http://schemas.microsoft.com/office/drawing/2014/main" id="{1AB4032E-ED09-46FF-BADF-31D76B151DB4}"/>
                  </a:ext>
                </a:extLst>
              </p:cNvPr>
              <p:cNvSpPr txBox="1">
                <a:spLocks noRot="1" noChangeAspect="1" noMove="1" noResize="1" noEditPoints="1" noAdjustHandles="1" noChangeArrowheads="1" noChangeShapeType="1" noTextEdit="1"/>
              </p:cNvSpPr>
              <p:nvPr/>
            </p:nvSpPr>
            <p:spPr>
              <a:xfrm>
                <a:off x="5475514" y="661894"/>
                <a:ext cx="5529943" cy="5025094"/>
              </a:xfrm>
              <a:prstGeom prst="rect">
                <a:avLst/>
              </a:prstGeom>
              <a:blipFill>
                <a:blip r:embed="rId2"/>
                <a:stretch>
                  <a:fillRect l="-882" t="-728" r="-1764"/>
                </a:stretch>
              </a:blipFill>
            </p:spPr>
            <p:txBody>
              <a:bodyPr/>
              <a:lstStyle/>
              <a:p>
                <a:r>
                  <a:rPr lang="es-CL">
                    <a:noFill/>
                  </a:rPr>
                  <a:t> </a:t>
                </a:r>
              </a:p>
            </p:txBody>
          </p:sp>
        </mc:Fallback>
      </mc:AlternateContent>
    </p:spTree>
    <p:extLst>
      <p:ext uri="{BB962C8B-B14F-4D97-AF65-F5344CB8AC3E}">
        <p14:creationId xmlns:p14="http://schemas.microsoft.com/office/powerpoint/2010/main" val="264704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1">
            <a:extLst>
              <a:ext uri="{FF2B5EF4-FFF2-40B4-BE49-F238E27FC236}">
                <a16:creationId xmlns:a16="http://schemas.microsoft.com/office/drawing/2014/main" id="{68F681D0-BC6A-413F-BD02-9083E4DF2CD8}"/>
              </a:ext>
            </a:extLst>
          </p:cNvPr>
          <p:cNvSpPr txBox="1">
            <a:spLocks/>
          </p:cNvSpPr>
          <p:nvPr/>
        </p:nvSpPr>
        <p:spPr>
          <a:xfrm>
            <a:off x="6094105" y="802955"/>
            <a:ext cx="4977976" cy="1454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kern="1200" dirty="0" err="1">
                <a:solidFill>
                  <a:schemeClr val="accent5">
                    <a:lumMod val="75000"/>
                  </a:schemeClr>
                </a:solidFill>
                <a:latin typeface="+mj-lt"/>
                <a:ea typeface="+mj-ea"/>
                <a:cs typeface="+mj-cs"/>
              </a:rPr>
              <a:t>Geomática</a:t>
            </a:r>
            <a:r>
              <a:rPr lang="en-US" sz="3600" kern="1200" dirty="0">
                <a:solidFill>
                  <a:schemeClr val="accent5">
                    <a:lumMod val="75000"/>
                  </a:schemeClr>
                </a:solidFill>
                <a:latin typeface="+mj-lt"/>
                <a:ea typeface="+mj-ea"/>
                <a:cs typeface="+mj-cs"/>
              </a:rPr>
              <a:t> </a:t>
            </a:r>
            <a:r>
              <a:rPr lang="en-US" sz="3600" kern="1200" dirty="0" err="1">
                <a:solidFill>
                  <a:schemeClr val="accent5">
                    <a:lumMod val="75000"/>
                  </a:schemeClr>
                </a:solidFill>
                <a:latin typeface="+mj-lt"/>
                <a:ea typeface="+mj-ea"/>
                <a:cs typeface="+mj-cs"/>
              </a:rPr>
              <a:t>Agrícola</a:t>
            </a:r>
            <a:endParaRPr lang="en-US" sz="3600" kern="1200" dirty="0">
              <a:solidFill>
                <a:schemeClr val="accent5">
                  <a:lumMod val="75000"/>
                </a:schemeClr>
              </a:solidFill>
              <a:latin typeface="+mj-lt"/>
              <a:ea typeface="+mj-ea"/>
              <a:cs typeface="+mj-cs"/>
            </a:endParaRPr>
          </a:p>
        </p:txBody>
      </p:sp>
      <p:pic>
        <p:nvPicPr>
          <p:cNvPr id="10" name="Graphic 8" descr="Rainy scene">
            <a:extLst>
              <a:ext uri="{FF2B5EF4-FFF2-40B4-BE49-F238E27FC236}">
                <a16:creationId xmlns:a16="http://schemas.microsoft.com/office/drawing/2014/main" id="{CE797DB5-47B4-4FC2-AF6C-7419CF603B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Marcador de contenido 2">
            <a:extLst>
              <a:ext uri="{FF2B5EF4-FFF2-40B4-BE49-F238E27FC236}">
                <a16:creationId xmlns:a16="http://schemas.microsoft.com/office/drawing/2014/main" id="{782552FD-CE81-4344-9C89-D3315B8B7A88}"/>
              </a:ext>
            </a:extLst>
          </p:cNvPr>
          <p:cNvSpPr>
            <a:spLocks noGrp="1"/>
          </p:cNvSpPr>
          <p:nvPr>
            <p:ph idx="1"/>
          </p:nvPr>
        </p:nvSpPr>
        <p:spPr>
          <a:xfrm>
            <a:off x="6090574" y="2421682"/>
            <a:ext cx="4977578" cy="3639289"/>
          </a:xfrm>
        </p:spPr>
        <p:txBody>
          <a:bodyPr vert="horz" lIns="91440" tIns="45720" rIns="91440" bIns="45720" rtlCol="0" anchor="ctr">
            <a:normAutofit/>
          </a:bodyPr>
          <a:lstStyle/>
          <a:p>
            <a:pPr marL="0" indent="0" algn="just">
              <a:buNone/>
            </a:pPr>
            <a:r>
              <a:rPr lang="en-US" sz="1800" dirty="0">
                <a:solidFill>
                  <a:schemeClr val="tx2"/>
                </a:solidFill>
              </a:rPr>
              <a:t>Las </a:t>
            </a:r>
            <a:r>
              <a:rPr lang="en-US" sz="1800" dirty="0" err="1">
                <a:solidFill>
                  <a:schemeClr val="tx2"/>
                </a:solidFill>
              </a:rPr>
              <a:t>tecnologías</a:t>
            </a:r>
            <a:r>
              <a:rPr lang="en-US" sz="1800" dirty="0">
                <a:solidFill>
                  <a:schemeClr val="tx2"/>
                </a:solidFill>
              </a:rPr>
              <a:t> </a:t>
            </a:r>
            <a:r>
              <a:rPr lang="en-US" sz="1800" dirty="0" err="1">
                <a:solidFill>
                  <a:schemeClr val="tx2"/>
                </a:solidFill>
              </a:rPr>
              <a:t>geoespaciales</a:t>
            </a:r>
            <a:r>
              <a:rPr lang="en-US" sz="1800" dirty="0">
                <a:solidFill>
                  <a:schemeClr val="tx2"/>
                </a:solidFill>
              </a:rPr>
              <a:t> </a:t>
            </a:r>
            <a:r>
              <a:rPr lang="en-US" sz="1800" dirty="0" err="1">
                <a:solidFill>
                  <a:schemeClr val="tx2"/>
                </a:solidFill>
              </a:rPr>
              <a:t>aplicadas</a:t>
            </a:r>
            <a:r>
              <a:rPr lang="en-US" sz="1800" dirty="0">
                <a:solidFill>
                  <a:schemeClr val="tx2"/>
                </a:solidFill>
              </a:rPr>
              <a:t> a la </a:t>
            </a:r>
            <a:r>
              <a:rPr lang="en-US" sz="1800" dirty="0" err="1">
                <a:solidFill>
                  <a:schemeClr val="tx2"/>
                </a:solidFill>
              </a:rPr>
              <a:t>agricultura</a:t>
            </a:r>
            <a:r>
              <a:rPr lang="en-US" sz="1800" dirty="0">
                <a:solidFill>
                  <a:schemeClr val="tx2"/>
                </a:solidFill>
              </a:rPr>
              <a:t> </a:t>
            </a:r>
            <a:r>
              <a:rPr lang="en-US" sz="1800" dirty="0" err="1">
                <a:solidFill>
                  <a:schemeClr val="tx2"/>
                </a:solidFill>
              </a:rPr>
              <a:t>permiten</a:t>
            </a:r>
            <a:r>
              <a:rPr lang="en-US" sz="1800" dirty="0">
                <a:solidFill>
                  <a:schemeClr val="tx2"/>
                </a:solidFill>
              </a:rPr>
              <a:t> </a:t>
            </a:r>
            <a:r>
              <a:rPr lang="en-US" sz="1800" dirty="0" err="1">
                <a:solidFill>
                  <a:schemeClr val="tx2"/>
                </a:solidFill>
              </a:rPr>
              <a:t>monitorear</a:t>
            </a:r>
            <a:r>
              <a:rPr lang="en-US" sz="1800" dirty="0">
                <a:solidFill>
                  <a:schemeClr val="tx2"/>
                </a:solidFill>
              </a:rPr>
              <a:t> de forma </a:t>
            </a:r>
            <a:r>
              <a:rPr lang="en-US" sz="1800" dirty="0" err="1">
                <a:solidFill>
                  <a:schemeClr val="tx2"/>
                </a:solidFill>
              </a:rPr>
              <a:t>remota</a:t>
            </a:r>
            <a:r>
              <a:rPr lang="en-US" sz="1800" dirty="0">
                <a:solidFill>
                  <a:schemeClr val="tx2"/>
                </a:solidFill>
              </a:rPr>
              <a:t> los </a:t>
            </a:r>
            <a:r>
              <a:rPr lang="en-US" sz="1800" dirty="0" err="1">
                <a:solidFill>
                  <a:schemeClr val="tx2"/>
                </a:solidFill>
              </a:rPr>
              <a:t>cultivos</a:t>
            </a:r>
            <a:r>
              <a:rPr lang="en-US" sz="1800" dirty="0">
                <a:solidFill>
                  <a:schemeClr val="tx2"/>
                </a:solidFill>
              </a:rPr>
              <a:t> para una </a:t>
            </a:r>
            <a:r>
              <a:rPr lang="en-US" sz="1800" dirty="0" err="1">
                <a:solidFill>
                  <a:schemeClr val="tx2"/>
                </a:solidFill>
              </a:rPr>
              <a:t>toma</a:t>
            </a:r>
            <a:r>
              <a:rPr lang="en-US" sz="1800" dirty="0">
                <a:solidFill>
                  <a:schemeClr val="tx2"/>
                </a:solidFill>
              </a:rPr>
              <a:t> de </a:t>
            </a:r>
            <a:r>
              <a:rPr lang="en-US" sz="1800" dirty="0" err="1">
                <a:solidFill>
                  <a:schemeClr val="tx2"/>
                </a:solidFill>
              </a:rPr>
              <a:t>decisiones</a:t>
            </a:r>
            <a:r>
              <a:rPr lang="en-US" sz="1800" dirty="0">
                <a:solidFill>
                  <a:schemeClr val="tx2"/>
                </a:solidFill>
              </a:rPr>
              <a:t> </a:t>
            </a:r>
            <a:r>
              <a:rPr lang="en-US" sz="1800" dirty="0" err="1">
                <a:solidFill>
                  <a:schemeClr val="tx2"/>
                </a:solidFill>
              </a:rPr>
              <a:t>acertada</a:t>
            </a:r>
            <a:r>
              <a:rPr lang="en-US" sz="1800" dirty="0">
                <a:solidFill>
                  <a:schemeClr val="tx2"/>
                </a:solidFill>
              </a:rPr>
              <a:t> </a:t>
            </a:r>
            <a:r>
              <a:rPr lang="en-US" sz="1800" dirty="0" err="1">
                <a:solidFill>
                  <a:schemeClr val="tx2"/>
                </a:solidFill>
              </a:rPr>
              <a:t>en</a:t>
            </a:r>
            <a:r>
              <a:rPr lang="en-US" sz="1800" dirty="0">
                <a:solidFill>
                  <a:schemeClr val="tx2"/>
                </a:solidFill>
              </a:rPr>
              <a:t> el campo. </a:t>
            </a:r>
            <a:r>
              <a:rPr lang="en-US" sz="1800" dirty="0" err="1">
                <a:solidFill>
                  <a:schemeClr val="tx2"/>
                </a:solidFill>
              </a:rPr>
              <a:t>Estas</a:t>
            </a:r>
            <a:r>
              <a:rPr lang="en-US" sz="1800" dirty="0">
                <a:solidFill>
                  <a:schemeClr val="tx2"/>
                </a:solidFill>
              </a:rPr>
              <a:t> </a:t>
            </a:r>
            <a:r>
              <a:rPr lang="en-US" sz="1800" dirty="0" err="1">
                <a:solidFill>
                  <a:schemeClr val="tx2"/>
                </a:solidFill>
              </a:rPr>
              <a:t>tecnologías</a:t>
            </a:r>
            <a:r>
              <a:rPr lang="en-US" sz="1800" dirty="0">
                <a:solidFill>
                  <a:schemeClr val="tx2"/>
                </a:solidFill>
              </a:rPr>
              <a:t> </a:t>
            </a:r>
            <a:r>
              <a:rPr lang="en-US" sz="1800" dirty="0" err="1">
                <a:solidFill>
                  <a:schemeClr val="tx2"/>
                </a:solidFill>
              </a:rPr>
              <a:t>cada</a:t>
            </a:r>
            <a:r>
              <a:rPr lang="en-US" sz="1800" dirty="0">
                <a:solidFill>
                  <a:schemeClr val="tx2"/>
                </a:solidFill>
              </a:rPr>
              <a:t> día son </a:t>
            </a:r>
            <a:r>
              <a:rPr lang="en-US" sz="1800" dirty="0" err="1">
                <a:solidFill>
                  <a:schemeClr val="tx2"/>
                </a:solidFill>
              </a:rPr>
              <a:t>más</a:t>
            </a:r>
            <a:r>
              <a:rPr lang="en-US" sz="1800" dirty="0">
                <a:solidFill>
                  <a:schemeClr val="tx2"/>
                </a:solidFill>
              </a:rPr>
              <a:t> </a:t>
            </a:r>
            <a:r>
              <a:rPr lang="en-US" sz="1800" dirty="0" err="1">
                <a:solidFill>
                  <a:schemeClr val="tx2"/>
                </a:solidFill>
              </a:rPr>
              <a:t>importante</a:t>
            </a:r>
            <a:r>
              <a:rPr lang="en-US" sz="1800" dirty="0">
                <a:solidFill>
                  <a:schemeClr val="tx2"/>
                </a:solidFill>
              </a:rPr>
              <a:t> para el </a:t>
            </a:r>
            <a:r>
              <a:rPr lang="en-US" sz="1800" dirty="0" err="1">
                <a:solidFill>
                  <a:schemeClr val="tx2"/>
                </a:solidFill>
              </a:rPr>
              <a:t>seguimiento</a:t>
            </a:r>
            <a:r>
              <a:rPr lang="en-US" sz="1800" dirty="0">
                <a:solidFill>
                  <a:schemeClr val="tx2"/>
                </a:solidFill>
              </a:rPr>
              <a:t> y la </a:t>
            </a:r>
            <a:r>
              <a:rPr lang="en-US" sz="1800" dirty="0" err="1">
                <a:solidFill>
                  <a:schemeClr val="tx2"/>
                </a:solidFill>
              </a:rPr>
              <a:t>gestión</a:t>
            </a:r>
            <a:r>
              <a:rPr lang="en-US" sz="1800" dirty="0">
                <a:solidFill>
                  <a:schemeClr val="tx2"/>
                </a:solidFill>
              </a:rPr>
              <a:t> del </a:t>
            </a:r>
            <a:r>
              <a:rPr lang="en-US" sz="1800" dirty="0" err="1">
                <a:solidFill>
                  <a:schemeClr val="tx2"/>
                </a:solidFill>
              </a:rPr>
              <a:t>suelo</a:t>
            </a:r>
            <a:r>
              <a:rPr lang="en-US" sz="1800" dirty="0">
                <a:solidFill>
                  <a:schemeClr val="tx2"/>
                </a:solidFill>
              </a:rPr>
              <a:t> y el </a:t>
            </a:r>
            <a:r>
              <a:rPr lang="en-US" sz="1800" dirty="0" err="1">
                <a:solidFill>
                  <a:schemeClr val="tx2"/>
                </a:solidFill>
              </a:rPr>
              <a:t>riego</a:t>
            </a:r>
            <a:r>
              <a:rPr lang="en-US" sz="1800" dirty="0">
                <a:solidFill>
                  <a:schemeClr val="tx2"/>
                </a:solidFill>
              </a:rPr>
              <a:t> </a:t>
            </a:r>
            <a:r>
              <a:rPr lang="en-US" sz="1800" dirty="0" err="1">
                <a:solidFill>
                  <a:schemeClr val="tx2"/>
                </a:solidFill>
              </a:rPr>
              <a:t>en</a:t>
            </a:r>
            <a:r>
              <a:rPr lang="en-US" sz="1800" dirty="0">
                <a:solidFill>
                  <a:schemeClr val="tx2"/>
                </a:solidFill>
              </a:rPr>
              <a:t> las tierra </a:t>
            </a:r>
            <a:r>
              <a:rPr lang="en-US" sz="1800" dirty="0" err="1">
                <a:solidFill>
                  <a:schemeClr val="tx2"/>
                </a:solidFill>
              </a:rPr>
              <a:t>agrícolas</a:t>
            </a:r>
            <a:r>
              <a:rPr lang="en-US" sz="1800" dirty="0">
                <a:solidFill>
                  <a:schemeClr val="tx2"/>
                </a:solidFill>
              </a:rPr>
              <a:t>.</a:t>
            </a:r>
          </a:p>
          <a:p>
            <a:pPr marL="0" indent="0" algn="just">
              <a:buNone/>
            </a:pPr>
            <a:r>
              <a:rPr lang="en-US" sz="1800" dirty="0" err="1">
                <a:solidFill>
                  <a:schemeClr val="tx2"/>
                </a:solidFill>
              </a:rPr>
              <a:t>Esta</a:t>
            </a:r>
            <a:r>
              <a:rPr lang="en-US" sz="1800" dirty="0">
                <a:solidFill>
                  <a:schemeClr val="tx2"/>
                </a:solidFill>
              </a:rPr>
              <a:t> </a:t>
            </a:r>
            <a:r>
              <a:rPr lang="en-US" sz="1800" dirty="0" err="1">
                <a:solidFill>
                  <a:schemeClr val="tx2"/>
                </a:solidFill>
              </a:rPr>
              <a:t>herramienta</a:t>
            </a:r>
            <a:r>
              <a:rPr lang="en-US" sz="1800" dirty="0">
                <a:solidFill>
                  <a:schemeClr val="tx2"/>
                </a:solidFill>
              </a:rPr>
              <a:t> </a:t>
            </a:r>
            <a:r>
              <a:rPr lang="en-US" sz="1800" dirty="0" err="1">
                <a:solidFill>
                  <a:schemeClr val="tx2"/>
                </a:solidFill>
              </a:rPr>
              <a:t>utiliza</a:t>
            </a:r>
            <a:r>
              <a:rPr lang="en-US" sz="1800" dirty="0">
                <a:solidFill>
                  <a:schemeClr val="tx2"/>
                </a:solidFill>
              </a:rPr>
              <a:t>, </a:t>
            </a:r>
            <a:r>
              <a:rPr lang="en-US" sz="1800" dirty="0" err="1">
                <a:solidFill>
                  <a:schemeClr val="tx2"/>
                </a:solidFill>
              </a:rPr>
              <a:t>procesa</a:t>
            </a:r>
            <a:r>
              <a:rPr lang="en-US" sz="1800" dirty="0">
                <a:solidFill>
                  <a:schemeClr val="tx2"/>
                </a:solidFill>
              </a:rPr>
              <a:t> y </a:t>
            </a:r>
            <a:r>
              <a:rPr lang="en-US" sz="1800" dirty="0" err="1">
                <a:solidFill>
                  <a:schemeClr val="tx2"/>
                </a:solidFill>
              </a:rPr>
              <a:t>analiza</a:t>
            </a:r>
            <a:r>
              <a:rPr lang="en-US" sz="1800" dirty="0">
                <a:solidFill>
                  <a:schemeClr val="tx2"/>
                </a:solidFill>
              </a:rPr>
              <a:t> gran </a:t>
            </a:r>
            <a:r>
              <a:rPr lang="en-US" sz="1800" dirty="0" err="1">
                <a:solidFill>
                  <a:schemeClr val="tx2"/>
                </a:solidFill>
              </a:rPr>
              <a:t>variedad</a:t>
            </a:r>
            <a:r>
              <a:rPr lang="en-US" sz="1800" dirty="0">
                <a:solidFill>
                  <a:schemeClr val="tx2"/>
                </a:solidFill>
              </a:rPr>
              <a:t> de </a:t>
            </a:r>
            <a:r>
              <a:rPr lang="en-US" sz="1800" dirty="0" err="1">
                <a:solidFill>
                  <a:schemeClr val="tx2"/>
                </a:solidFill>
              </a:rPr>
              <a:t>imágenes</a:t>
            </a:r>
            <a:r>
              <a:rPr lang="en-US" sz="1800" dirty="0">
                <a:solidFill>
                  <a:schemeClr val="tx2"/>
                </a:solidFill>
              </a:rPr>
              <a:t> </a:t>
            </a:r>
            <a:r>
              <a:rPr lang="en-US" sz="1800" dirty="0" err="1">
                <a:solidFill>
                  <a:schemeClr val="tx2"/>
                </a:solidFill>
              </a:rPr>
              <a:t>satelitales</a:t>
            </a:r>
            <a:r>
              <a:rPr lang="en-US" sz="1800" dirty="0">
                <a:solidFill>
                  <a:schemeClr val="tx2"/>
                </a:solidFill>
              </a:rPr>
              <a:t> </a:t>
            </a:r>
            <a:r>
              <a:rPr lang="en-US" sz="1800" dirty="0" err="1">
                <a:solidFill>
                  <a:schemeClr val="tx2"/>
                </a:solidFill>
              </a:rPr>
              <a:t>mediante</a:t>
            </a:r>
            <a:r>
              <a:rPr lang="en-US" sz="1800" dirty="0">
                <a:solidFill>
                  <a:schemeClr val="tx2"/>
                </a:solidFill>
              </a:rPr>
              <a:t> </a:t>
            </a:r>
            <a:r>
              <a:rPr lang="en-US" sz="1800" dirty="0" err="1">
                <a:solidFill>
                  <a:schemeClr val="tx2"/>
                </a:solidFill>
              </a:rPr>
              <a:t>índices</a:t>
            </a:r>
            <a:r>
              <a:rPr lang="en-US" sz="1800" dirty="0">
                <a:solidFill>
                  <a:schemeClr val="tx2"/>
                </a:solidFill>
              </a:rPr>
              <a:t> </a:t>
            </a:r>
            <a:r>
              <a:rPr lang="en-US" sz="1800" dirty="0" err="1">
                <a:solidFill>
                  <a:schemeClr val="tx2"/>
                </a:solidFill>
              </a:rPr>
              <a:t>satelitales</a:t>
            </a:r>
            <a:r>
              <a:rPr lang="en-US" sz="1800" dirty="0">
                <a:solidFill>
                  <a:schemeClr val="tx2"/>
                </a:solidFill>
              </a:rPr>
              <a:t> para la </a:t>
            </a:r>
            <a:r>
              <a:rPr lang="en-US" sz="1800" dirty="0" err="1">
                <a:solidFill>
                  <a:schemeClr val="tx2"/>
                </a:solidFill>
              </a:rPr>
              <a:t>evaluación</a:t>
            </a:r>
            <a:r>
              <a:rPr lang="en-US" sz="1800" dirty="0">
                <a:solidFill>
                  <a:schemeClr val="tx2"/>
                </a:solidFill>
              </a:rPr>
              <a:t> del </a:t>
            </a:r>
            <a:r>
              <a:rPr lang="en-US" sz="1800" dirty="0" err="1">
                <a:solidFill>
                  <a:schemeClr val="tx2"/>
                </a:solidFill>
              </a:rPr>
              <a:t>sistema</a:t>
            </a:r>
            <a:r>
              <a:rPr lang="en-US" sz="1800" dirty="0">
                <a:solidFill>
                  <a:schemeClr val="tx2"/>
                </a:solidFill>
              </a:rPr>
              <a:t> </a:t>
            </a:r>
            <a:r>
              <a:rPr lang="en-US" sz="1800" dirty="0" err="1">
                <a:solidFill>
                  <a:schemeClr val="tx2"/>
                </a:solidFill>
              </a:rPr>
              <a:t>suelo-suelo-agua</a:t>
            </a:r>
            <a:r>
              <a:rPr lang="en-US" sz="1800" dirty="0">
                <a:solidFill>
                  <a:schemeClr val="tx2"/>
                </a:solidFill>
              </a:rPr>
              <a:t> y </a:t>
            </a:r>
            <a:r>
              <a:rPr lang="en-US" sz="1800" dirty="0" err="1">
                <a:solidFill>
                  <a:schemeClr val="tx2"/>
                </a:solidFill>
              </a:rPr>
              <a:t>producción</a:t>
            </a:r>
            <a:r>
              <a:rPr lang="en-US" sz="1800" dirty="0">
                <a:solidFill>
                  <a:schemeClr val="tx2"/>
                </a:solidFill>
              </a:rPr>
              <a:t> de </a:t>
            </a:r>
            <a:r>
              <a:rPr lang="en-US" sz="1800" dirty="0" err="1">
                <a:solidFill>
                  <a:schemeClr val="tx2"/>
                </a:solidFill>
              </a:rPr>
              <a:t>cultivos</a:t>
            </a:r>
            <a:r>
              <a:rPr lang="en-US" sz="1800" dirty="0">
                <a:solidFill>
                  <a:schemeClr val="tx2"/>
                </a:solidFill>
              </a:rPr>
              <a:t>. </a:t>
            </a:r>
            <a:r>
              <a:rPr lang="en-US" sz="1800" dirty="0" err="1">
                <a:solidFill>
                  <a:schemeClr val="tx2"/>
                </a:solidFill>
              </a:rPr>
              <a:t>Asimismo</a:t>
            </a:r>
            <a:r>
              <a:rPr lang="en-US" sz="1800" dirty="0">
                <a:solidFill>
                  <a:schemeClr val="tx2"/>
                </a:solidFill>
              </a:rPr>
              <a:t>, integra </a:t>
            </a:r>
            <a:r>
              <a:rPr lang="en-US" sz="1800" dirty="0" err="1">
                <a:solidFill>
                  <a:schemeClr val="tx2"/>
                </a:solidFill>
              </a:rPr>
              <a:t>datos</a:t>
            </a:r>
            <a:r>
              <a:rPr lang="en-US" sz="1800" dirty="0">
                <a:solidFill>
                  <a:schemeClr val="tx2"/>
                </a:solidFill>
              </a:rPr>
              <a:t> </a:t>
            </a:r>
            <a:r>
              <a:rPr lang="en-US" sz="1800" dirty="0" err="1">
                <a:solidFill>
                  <a:schemeClr val="tx2"/>
                </a:solidFill>
              </a:rPr>
              <a:t>climáticos</a:t>
            </a:r>
            <a:r>
              <a:rPr lang="en-US" sz="1800" dirty="0">
                <a:solidFill>
                  <a:schemeClr val="tx2"/>
                </a:solidFill>
              </a:rPr>
              <a:t> que </a:t>
            </a:r>
            <a:r>
              <a:rPr lang="en-US" sz="1800" dirty="0" err="1">
                <a:solidFill>
                  <a:schemeClr val="tx2"/>
                </a:solidFill>
              </a:rPr>
              <a:t>permiten</a:t>
            </a:r>
            <a:r>
              <a:rPr lang="en-US" sz="1800" dirty="0">
                <a:solidFill>
                  <a:schemeClr val="tx2"/>
                </a:solidFill>
              </a:rPr>
              <a:t> </a:t>
            </a:r>
            <a:r>
              <a:rPr lang="en-US" sz="1800" dirty="0" err="1">
                <a:solidFill>
                  <a:schemeClr val="tx2"/>
                </a:solidFill>
              </a:rPr>
              <a:t>estimar</a:t>
            </a:r>
            <a:r>
              <a:rPr lang="en-US" sz="1800" dirty="0">
                <a:solidFill>
                  <a:schemeClr val="tx2"/>
                </a:solidFill>
              </a:rPr>
              <a:t> las </a:t>
            </a:r>
            <a:r>
              <a:rPr lang="en-US" sz="1800" dirty="0" err="1">
                <a:solidFill>
                  <a:schemeClr val="tx2"/>
                </a:solidFill>
              </a:rPr>
              <a:t>fluctuaciones</a:t>
            </a:r>
            <a:r>
              <a:rPr lang="en-US" sz="1800" dirty="0">
                <a:solidFill>
                  <a:schemeClr val="tx2"/>
                </a:solidFill>
              </a:rPr>
              <a:t> </a:t>
            </a:r>
            <a:r>
              <a:rPr lang="en-US" sz="1800" dirty="0" err="1">
                <a:solidFill>
                  <a:schemeClr val="tx2"/>
                </a:solidFill>
              </a:rPr>
              <a:t>en</a:t>
            </a:r>
            <a:r>
              <a:rPr lang="en-US" sz="1800" dirty="0">
                <a:solidFill>
                  <a:schemeClr val="tx2"/>
                </a:solidFill>
              </a:rPr>
              <a:t> la </a:t>
            </a:r>
            <a:r>
              <a:rPr lang="en-US" sz="1800" dirty="0" err="1">
                <a:solidFill>
                  <a:schemeClr val="tx2"/>
                </a:solidFill>
              </a:rPr>
              <a:t>humedad</a:t>
            </a:r>
            <a:r>
              <a:rPr lang="en-US" sz="1800" dirty="0">
                <a:solidFill>
                  <a:schemeClr val="tx2"/>
                </a:solidFill>
              </a:rPr>
              <a:t> del </a:t>
            </a:r>
            <a:r>
              <a:rPr lang="en-US" sz="1800" dirty="0" err="1">
                <a:solidFill>
                  <a:schemeClr val="tx2"/>
                </a:solidFill>
              </a:rPr>
              <a:t>suelo</a:t>
            </a:r>
            <a:r>
              <a:rPr lang="en-US" sz="1800" dirty="0">
                <a:solidFill>
                  <a:schemeClr val="tx2"/>
                </a:solidFill>
              </a:rPr>
              <a:t> y </a:t>
            </a:r>
            <a:r>
              <a:rPr lang="en-US" sz="1800" dirty="0" err="1">
                <a:solidFill>
                  <a:schemeClr val="tx2"/>
                </a:solidFill>
              </a:rPr>
              <a:t>cultivo</a:t>
            </a:r>
            <a:r>
              <a:rPr lang="en-US" sz="1800" dirty="0">
                <a:solidFill>
                  <a:schemeClr val="tx2"/>
                </a:solidFill>
              </a:rPr>
              <a:t>.</a:t>
            </a:r>
          </a:p>
          <a:p>
            <a:pPr marL="0"/>
            <a:endParaRPr lang="en-US" sz="1800" dirty="0">
              <a:solidFill>
                <a:schemeClr val="tx2"/>
              </a:solidFill>
            </a:endParaRPr>
          </a:p>
          <a:p>
            <a:pPr marL="0"/>
            <a:endParaRPr lang="en-US" sz="1800" dirty="0">
              <a:solidFill>
                <a:schemeClr val="tx2"/>
              </a:solidFill>
            </a:endParaRPr>
          </a:p>
        </p:txBody>
      </p:sp>
      <p:grpSp>
        <p:nvGrpSpPr>
          <p:cNvPr id="16" name="Group 1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7" name="Freeform: Shape 1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1587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a:xfrm>
            <a:off x="838200" y="365125"/>
            <a:ext cx="10515600" cy="479041"/>
          </a:xfrm>
        </p:spPr>
        <p:txBody>
          <a:bodyPr>
            <a:normAutofit/>
          </a:bodyPr>
          <a:lstStyle/>
          <a:p>
            <a:r>
              <a:rPr lang="es-CL" sz="2400" dirty="0"/>
              <a:t>Clasificación índices </a:t>
            </a:r>
          </a:p>
        </p:txBody>
      </p:sp>
      <p:graphicFrame>
        <p:nvGraphicFramePr>
          <p:cNvPr id="10" name="Marcador de contenido 6">
            <a:extLst>
              <a:ext uri="{FF2B5EF4-FFF2-40B4-BE49-F238E27FC236}">
                <a16:creationId xmlns:a16="http://schemas.microsoft.com/office/drawing/2014/main" id="{2E04948C-442C-40EA-8C4F-97201689ACFE}"/>
              </a:ext>
            </a:extLst>
          </p:cNvPr>
          <p:cNvGraphicFramePr>
            <a:graphicFrameLocks noGrp="1"/>
          </p:cNvGraphicFramePr>
          <p:nvPr>
            <p:ph idx="1"/>
            <p:extLst>
              <p:ext uri="{D42A27DB-BD31-4B8C-83A1-F6EECF244321}">
                <p14:modId xmlns:p14="http://schemas.microsoft.com/office/powerpoint/2010/main" val="683250604"/>
              </p:ext>
            </p:extLst>
          </p:nvPr>
        </p:nvGraphicFramePr>
        <p:xfrm>
          <a:off x="735362" y="1042194"/>
          <a:ext cx="9837387" cy="4910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esquinas redondeadas 2">
            <a:extLst>
              <a:ext uri="{FF2B5EF4-FFF2-40B4-BE49-F238E27FC236}">
                <a16:creationId xmlns:a16="http://schemas.microsoft.com/office/drawing/2014/main" id="{2F23F47E-D169-4247-B24A-8FB495F2AFFB}"/>
              </a:ext>
            </a:extLst>
          </p:cNvPr>
          <p:cNvSpPr/>
          <p:nvPr/>
        </p:nvSpPr>
        <p:spPr>
          <a:xfrm>
            <a:off x="4724400" y="844166"/>
            <a:ext cx="5972175" cy="2765809"/>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CuadroTexto 3">
            <a:extLst>
              <a:ext uri="{FF2B5EF4-FFF2-40B4-BE49-F238E27FC236}">
                <a16:creationId xmlns:a16="http://schemas.microsoft.com/office/drawing/2014/main" id="{43E7804A-6C22-4B9B-81FC-32A8B17EE46B}"/>
              </a:ext>
            </a:extLst>
          </p:cNvPr>
          <p:cNvSpPr txBox="1"/>
          <p:nvPr/>
        </p:nvSpPr>
        <p:spPr>
          <a:xfrm>
            <a:off x="10744200" y="1657350"/>
            <a:ext cx="1219200" cy="923330"/>
          </a:xfrm>
          <a:prstGeom prst="rect">
            <a:avLst/>
          </a:prstGeom>
          <a:noFill/>
        </p:spPr>
        <p:txBody>
          <a:bodyPr wrap="square" rtlCol="0">
            <a:spAutoFit/>
          </a:bodyPr>
          <a:lstStyle/>
          <a:p>
            <a:r>
              <a:rPr lang="es-CL" dirty="0">
                <a:solidFill>
                  <a:schemeClr val="accent5">
                    <a:lumMod val="75000"/>
                  </a:schemeClr>
                </a:solidFill>
              </a:rPr>
              <a:t>Salud o vigor de la planta</a:t>
            </a:r>
          </a:p>
        </p:txBody>
      </p:sp>
      <p:sp>
        <p:nvSpPr>
          <p:cNvPr id="11" name="Rectángulo: esquinas redondeadas 10">
            <a:extLst>
              <a:ext uri="{FF2B5EF4-FFF2-40B4-BE49-F238E27FC236}">
                <a16:creationId xmlns:a16="http://schemas.microsoft.com/office/drawing/2014/main" id="{EF5D142F-634E-4471-B828-C2EDCF78F4AD}"/>
              </a:ext>
            </a:extLst>
          </p:cNvPr>
          <p:cNvSpPr/>
          <p:nvPr/>
        </p:nvSpPr>
        <p:spPr>
          <a:xfrm>
            <a:off x="4724399" y="3609975"/>
            <a:ext cx="5972175" cy="1736514"/>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CuadroTexto 11">
            <a:extLst>
              <a:ext uri="{FF2B5EF4-FFF2-40B4-BE49-F238E27FC236}">
                <a16:creationId xmlns:a16="http://schemas.microsoft.com/office/drawing/2014/main" id="{C1E94D22-6BF7-431E-8242-E37C53543B4F}"/>
              </a:ext>
            </a:extLst>
          </p:cNvPr>
          <p:cNvSpPr txBox="1"/>
          <p:nvPr/>
        </p:nvSpPr>
        <p:spPr>
          <a:xfrm>
            <a:off x="10847038" y="3754792"/>
            <a:ext cx="1219200" cy="1200329"/>
          </a:xfrm>
          <a:prstGeom prst="rect">
            <a:avLst/>
          </a:prstGeom>
          <a:noFill/>
          <a:ln>
            <a:noFill/>
          </a:ln>
        </p:spPr>
        <p:txBody>
          <a:bodyPr wrap="square" rtlCol="0">
            <a:spAutoFit/>
          </a:bodyPr>
          <a:lstStyle/>
          <a:p>
            <a:r>
              <a:rPr lang="es-CL" dirty="0">
                <a:solidFill>
                  <a:schemeClr val="accent5">
                    <a:lumMod val="75000"/>
                  </a:schemeClr>
                </a:solidFill>
              </a:rPr>
              <a:t>Estado hídrico planta y suelo</a:t>
            </a:r>
          </a:p>
        </p:txBody>
      </p:sp>
      <p:sp>
        <p:nvSpPr>
          <p:cNvPr id="13" name="CuadroTexto 12">
            <a:extLst>
              <a:ext uri="{FF2B5EF4-FFF2-40B4-BE49-F238E27FC236}">
                <a16:creationId xmlns:a16="http://schemas.microsoft.com/office/drawing/2014/main" id="{7BB7408F-A28D-40C8-B101-E722DE941FD7}"/>
              </a:ext>
            </a:extLst>
          </p:cNvPr>
          <p:cNvSpPr txBox="1"/>
          <p:nvPr/>
        </p:nvSpPr>
        <p:spPr>
          <a:xfrm>
            <a:off x="10875613" y="5454471"/>
            <a:ext cx="1219200" cy="646331"/>
          </a:xfrm>
          <a:prstGeom prst="rect">
            <a:avLst/>
          </a:prstGeom>
          <a:noFill/>
        </p:spPr>
        <p:txBody>
          <a:bodyPr wrap="square" rtlCol="0">
            <a:spAutoFit/>
          </a:bodyPr>
          <a:lstStyle/>
          <a:p>
            <a:r>
              <a:rPr lang="es-CL" dirty="0">
                <a:solidFill>
                  <a:schemeClr val="accent5">
                    <a:lumMod val="75000"/>
                  </a:schemeClr>
                </a:solidFill>
              </a:rPr>
              <a:t>Cobertura suelo</a:t>
            </a:r>
          </a:p>
        </p:txBody>
      </p:sp>
      <p:sp>
        <p:nvSpPr>
          <p:cNvPr id="14" name="Rectángulo: esquinas redondeadas 13">
            <a:extLst>
              <a:ext uri="{FF2B5EF4-FFF2-40B4-BE49-F238E27FC236}">
                <a16:creationId xmlns:a16="http://schemas.microsoft.com/office/drawing/2014/main" id="{E3ADB3AD-99E1-4731-A35A-9211D666BEFC}"/>
              </a:ext>
            </a:extLst>
          </p:cNvPr>
          <p:cNvSpPr/>
          <p:nvPr/>
        </p:nvSpPr>
        <p:spPr>
          <a:xfrm>
            <a:off x="4772025" y="5371076"/>
            <a:ext cx="5972175" cy="92333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802648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F36091-6E3D-47EE-A7A6-0E2E8EE92380}"/>
              </a:ext>
            </a:extLst>
          </p:cNvPr>
          <p:cNvSpPr>
            <a:spLocks noGrp="1"/>
          </p:cNvSpPr>
          <p:nvPr>
            <p:ph type="title"/>
          </p:nvPr>
        </p:nvSpPr>
        <p:spPr>
          <a:xfrm>
            <a:off x="8631513" y="2380185"/>
            <a:ext cx="2373658" cy="1454051"/>
          </a:xfrm>
        </p:spPr>
        <p:txBody>
          <a:bodyPr>
            <a:normAutofit/>
          </a:bodyPr>
          <a:lstStyle/>
          <a:p>
            <a:r>
              <a:rPr lang="es-CL" sz="3600" b="1" dirty="0">
                <a:solidFill>
                  <a:srgbClr val="009242"/>
                </a:solidFill>
              </a:rPr>
              <a:t>Índices de </a:t>
            </a:r>
            <a:r>
              <a:rPr lang="es-CL" sz="3600" b="1" dirty="0" err="1">
                <a:solidFill>
                  <a:srgbClr val="009242"/>
                </a:solidFill>
              </a:rPr>
              <a:t>vegetacion</a:t>
            </a:r>
            <a:endParaRPr lang="es-CL" sz="3600" b="1" dirty="0">
              <a:solidFill>
                <a:srgbClr val="009242"/>
              </a:solidFill>
            </a:endParaRPr>
          </a:p>
        </p:txBody>
      </p:sp>
      <p:sp>
        <p:nvSpPr>
          <p:cNvPr id="3" name="Marcador de contenido 2">
            <a:extLst>
              <a:ext uri="{FF2B5EF4-FFF2-40B4-BE49-F238E27FC236}">
                <a16:creationId xmlns:a16="http://schemas.microsoft.com/office/drawing/2014/main" id="{EB708E68-D5A3-4D12-848C-DD36C965AF3F}"/>
              </a:ext>
            </a:extLst>
          </p:cNvPr>
          <p:cNvSpPr>
            <a:spLocks noGrp="1"/>
          </p:cNvSpPr>
          <p:nvPr>
            <p:ph idx="1"/>
          </p:nvPr>
        </p:nvSpPr>
        <p:spPr>
          <a:xfrm>
            <a:off x="804672" y="1107440"/>
            <a:ext cx="5565224" cy="4953531"/>
          </a:xfrm>
        </p:spPr>
        <p:txBody>
          <a:bodyPr anchor="ctr">
            <a:normAutofit/>
          </a:bodyPr>
          <a:lstStyle/>
          <a:p>
            <a:pPr marL="0" indent="0" algn="just">
              <a:buNone/>
            </a:pPr>
            <a:r>
              <a:rPr lang="es-CL" sz="1400" dirty="0">
                <a:solidFill>
                  <a:schemeClr val="tx2"/>
                </a:solidFill>
              </a:rPr>
              <a:t>Los índices de vegetación son cálculos realizados mediante una mas bandas espectrales registradas por lo satélites de Teledetección.</a:t>
            </a:r>
          </a:p>
          <a:p>
            <a:pPr marL="0" indent="0" algn="just">
              <a:buNone/>
            </a:pPr>
            <a:r>
              <a:rPr lang="es-CL" sz="1400" dirty="0">
                <a:solidFill>
                  <a:schemeClr val="tx2"/>
                </a:solidFill>
              </a:rPr>
              <a:t>Para estimar la salud del cultivo  con datos visuales, el verdor de la vegetación en la propiedad más importante. Por esta razón los índices de vegetación se basan mayormente en el verdor observado en las imágenes satelitales.</a:t>
            </a:r>
            <a:r>
              <a:rPr lang="es-ES" sz="1400" dirty="0">
                <a:solidFill>
                  <a:schemeClr val="tx2"/>
                </a:solidFill>
              </a:rPr>
              <a:t> </a:t>
            </a:r>
            <a:r>
              <a:rPr lang="es-CL" sz="1400" dirty="0">
                <a:solidFill>
                  <a:schemeClr val="tx2"/>
                </a:solidFill>
              </a:rPr>
              <a:t>Específicamente la clorofila presente en las hojas es un indicador directo de la producción primaria y capacidad fotosintética. En este contexto, varios de los índices de vegetación </a:t>
            </a:r>
            <a:r>
              <a:rPr lang="es-ES" sz="1400" dirty="0">
                <a:solidFill>
                  <a:schemeClr val="tx2"/>
                </a:solidFill>
              </a:rPr>
              <a:t>están diseñados para comparar la actividad fotosintética en el campo y permiten ver diferencias relativas en la salud de los cultivos en el campo.</a:t>
            </a:r>
            <a:endParaRPr lang="es-CL" sz="1400" dirty="0">
              <a:solidFill>
                <a:schemeClr val="tx2"/>
              </a:solidFill>
            </a:endParaRPr>
          </a:p>
          <a:p>
            <a:pPr marL="0" indent="0">
              <a:buNone/>
            </a:pPr>
            <a:r>
              <a:rPr lang="es-CL" sz="1400" dirty="0">
                <a:solidFill>
                  <a:schemeClr val="tx2"/>
                </a:solidFill>
              </a:rPr>
              <a:t>En general estos  índices son utilizados para:</a:t>
            </a:r>
          </a:p>
          <a:p>
            <a:r>
              <a:rPr lang="es-CL" sz="1400" dirty="0">
                <a:solidFill>
                  <a:schemeClr val="tx2"/>
                </a:solidFill>
              </a:rPr>
              <a:t>Comprender el estado nutricional de la planta (mayormente absorción de Nitrógeno)</a:t>
            </a:r>
          </a:p>
          <a:p>
            <a:r>
              <a:rPr lang="es-CL" sz="1400" dirty="0">
                <a:solidFill>
                  <a:schemeClr val="tx2"/>
                </a:solidFill>
              </a:rPr>
              <a:t>Identificar la senescencia en cultivos</a:t>
            </a:r>
          </a:p>
          <a:p>
            <a:r>
              <a:rPr lang="es-CL" sz="1400" dirty="0">
                <a:solidFill>
                  <a:schemeClr val="tx2"/>
                </a:solidFill>
              </a:rPr>
              <a:t>Identificar estrés hídrico, enfermedades y otros causas que afecten a los cultivos.</a:t>
            </a:r>
          </a:p>
          <a:p>
            <a:r>
              <a:rPr lang="es-CL" sz="1400" dirty="0">
                <a:solidFill>
                  <a:schemeClr val="tx2"/>
                </a:solidFill>
              </a:rPr>
              <a:t>Proyectar rendimientos de cultivos.</a:t>
            </a:r>
          </a:p>
          <a:p>
            <a:r>
              <a:rPr lang="es-CL" sz="1400" dirty="0">
                <a:solidFill>
                  <a:schemeClr val="tx2"/>
                </a:solidFill>
              </a:rPr>
              <a:t>Definir estrategias de riego y fertilización.</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441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a:xfrm>
            <a:off x="838200" y="494852"/>
            <a:ext cx="10515600" cy="1133693"/>
          </a:xfrm>
        </p:spPr>
        <p:txBody>
          <a:bodyPr>
            <a:normAutofit/>
          </a:bodyPr>
          <a:lstStyle/>
          <a:p>
            <a:pPr algn="just"/>
            <a:r>
              <a:rPr lang="es-CL" sz="2000" dirty="0"/>
              <a:t>Para un monitoreo eficaz  de la vegetación se recomienda utilizar más de 1 índice según las condiciones y tipo del cultivo. Los lineamientos generales para seleccionar los índices mas aptos se presentan a continuación</a:t>
            </a:r>
            <a:r>
              <a:rPr lang="es-CL" sz="2500" dirty="0"/>
              <a:t>.</a:t>
            </a:r>
          </a:p>
        </p:txBody>
      </p:sp>
      <p:graphicFrame>
        <p:nvGraphicFramePr>
          <p:cNvPr id="7" name="Diagrama 6">
            <a:extLst>
              <a:ext uri="{FF2B5EF4-FFF2-40B4-BE49-F238E27FC236}">
                <a16:creationId xmlns:a16="http://schemas.microsoft.com/office/drawing/2014/main" id="{D71CA0EF-3D01-4A02-BD34-23E3BDE65880}"/>
              </a:ext>
            </a:extLst>
          </p:cNvPr>
          <p:cNvGraphicFramePr/>
          <p:nvPr>
            <p:extLst>
              <p:ext uri="{D42A27DB-BD31-4B8C-83A1-F6EECF244321}">
                <p14:modId xmlns:p14="http://schemas.microsoft.com/office/powerpoint/2010/main" val="3576241897"/>
              </p:ext>
            </p:extLst>
          </p:nvPr>
        </p:nvGraphicFramePr>
        <p:xfrm>
          <a:off x="838200" y="1628545"/>
          <a:ext cx="10515600" cy="4548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097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uadroTexto 4">
            <a:extLst>
              <a:ext uri="{FF2B5EF4-FFF2-40B4-BE49-F238E27FC236}">
                <a16:creationId xmlns:a16="http://schemas.microsoft.com/office/drawing/2014/main" id="{07F5A983-C9C1-4E25-91C6-C7F12939D58E}"/>
              </a:ext>
            </a:extLst>
          </p:cNvPr>
          <p:cNvSpPr txBox="1"/>
          <p:nvPr/>
        </p:nvSpPr>
        <p:spPr>
          <a:xfrm>
            <a:off x="5105400" y="5548415"/>
            <a:ext cx="6502400" cy="814614"/>
          </a:xfrm>
          <a:prstGeom prst="rect">
            <a:avLst/>
          </a:prstGeom>
          <a:solidFill>
            <a:srgbClr val="00B050"/>
          </a:solidFill>
        </p:spPr>
        <p:txBody>
          <a:bodyPr wrap="square" rtlCol="0" anchor="t">
            <a:normAutofit fontScale="85000" lnSpcReduction="20000"/>
          </a:bodyPr>
          <a:lstStyle/>
          <a:p>
            <a:pPr>
              <a:lnSpc>
                <a:spcPct val="90000"/>
              </a:lnSpc>
              <a:spcAft>
                <a:spcPts val="600"/>
              </a:spcAft>
            </a:pPr>
            <a:r>
              <a:rPr lang="es-CL" sz="1600" dirty="0">
                <a:solidFill>
                  <a:schemeClr val="bg1"/>
                </a:solidFill>
              </a:rPr>
              <a:t>Es sensible  a la reflectividad del suelo y partículas atmosféricas (limita su potencial de discriminación especialmente en etapas tempranas del cultivo), por lo que debe ser complementado con otros índices.</a:t>
            </a:r>
          </a:p>
          <a:p>
            <a:pPr>
              <a:lnSpc>
                <a:spcPct val="90000"/>
              </a:lnSpc>
              <a:spcAft>
                <a:spcPts val="600"/>
              </a:spcAft>
            </a:pPr>
            <a:r>
              <a:rPr lang="es-CL" sz="1600" dirty="0">
                <a:solidFill>
                  <a:schemeClr val="bg1"/>
                </a:solidFill>
              </a:rPr>
              <a:t>Se puede saturar cuando hay mucha clorofila (bosques siempre verdes)</a:t>
            </a: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5057" cy="4795408"/>
          </a:xfrm>
          <a:noFill/>
        </p:spPr>
        <p:txBody>
          <a:bodyPr>
            <a:normAutofit/>
          </a:bodyPr>
          <a:lstStyle/>
          <a:p>
            <a:r>
              <a:rPr lang="es-CL" sz="2400" b="1" dirty="0">
                <a:solidFill>
                  <a:srgbClr val="FFFFFF"/>
                </a:solidFill>
              </a:rPr>
              <a:t>NDVI </a:t>
            </a:r>
            <a:br>
              <a:rPr lang="es-CL" sz="2400" b="1" dirty="0">
                <a:solidFill>
                  <a:srgbClr val="FFFFFF"/>
                </a:solidFill>
              </a:rPr>
            </a:br>
            <a:r>
              <a:rPr lang="es-ES" sz="2400" b="0" i="0" u="none" strike="noStrike" dirty="0">
                <a:solidFill>
                  <a:srgbClr val="FFFFFF"/>
                </a:solidFill>
                <a:effectLst/>
                <a:latin typeface="Calibri" panose="020F0502020204030204" pitchFamily="34" charset="0"/>
              </a:rPr>
              <a:t>Normalized </a:t>
            </a:r>
            <a:r>
              <a:rPr lang="es-ES" sz="2400" b="0" i="0" u="none" strike="noStrike" dirty="0" err="1">
                <a:solidFill>
                  <a:srgbClr val="FFFFFF"/>
                </a:solidFill>
                <a:effectLst/>
                <a:latin typeface="Calibri" panose="020F0502020204030204" pitchFamily="34" charset="0"/>
              </a:rPr>
              <a:t>Difference</a:t>
            </a:r>
            <a:r>
              <a:rPr lang="es-ES" sz="2400" b="0" i="0" u="none" strike="noStrike" dirty="0">
                <a:solidFill>
                  <a:srgbClr val="FFFFFF"/>
                </a:solidFill>
                <a:effectLst/>
                <a:latin typeface="Calibri" panose="020F0502020204030204" pitchFamily="34" charset="0"/>
              </a:rPr>
              <a:t> </a:t>
            </a:r>
            <a:r>
              <a:rPr lang="es-ES" sz="2400" b="0" i="0" u="none" strike="noStrike" dirty="0" err="1">
                <a:solidFill>
                  <a:srgbClr val="FFFFFF"/>
                </a:solidFill>
                <a:effectLst/>
                <a:latin typeface="Calibri" panose="020F0502020204030204" pitchFamily="34" charset="0"/>
              </a:rPr>
              <a:t>Vegetation</a:t>
            </a:r>
            <a:r>
              <a:rPr lang="es-ES" sz="2400" b="0" i="0" u="none" strike="noStrike" dirty="0">
                <a:solidFill>
                  <a:srgbClr val="FFFFFF"/>
                </a:solidFill>
                <a:effectLst/>
                <a:latin typeface="Calibri" panose="020F0502020204030204" pitchFamily="34" charset="0"/>
              </a:rPr>
              <a:t> </a:t>
            </a:r>
            <a:r>
              <a:rPr lang="es-ES" sz="2400" b="0" i="0" u="none" strike="noStrike" dirty="0" err="1">
                <a:solidFill>
                  <a:srgbClr val="FFFFFF"/>
                </a:solidFill>
                <a:effectLst/>
                <a:latin typeface="Calibri" panose="020F0502020204030204" pitchFamily="34" charset="0"/>
              </a:rPr>
              <a:t>Index</a:t>
            </a:r>
            <a:br>
              <a:rPr lang="es-ES" sz="2400" b="0" i="0" u="none" strike="noStrike" dirty="0">
                <a:solidFill>
                  <a:srgbClr val="FFFFFF"/>
                </a:solidFill>
                <a:effectLst/>
                <a:latin typeface="Calibri" panose="020F0502020204030204" pitchFamily="34" charset="0"/>
              </a:rPr>
            </a:br>
            <a:r>
              <a:rPr lang="es-ES" sz="2400" b="0" i="0" u="none" strike="noStrike" dirty="0">
                <a:solidFill>
                  <a:srgbClr val="FFFFFF"/>
                </a:solidFill>
                <a:effectLst/>
                <a:latin typeface="Calibri" panose="020F0502020204030204" pitchFamily="34" charset="0"/>
              </a:rPr>
              <a:t>Indice Diferencial Normalizado de Vegetación</a:t>
            </a:r>
            <a:br>
              <a:rPr lang="es-CL" sz="3700" dirty="0">
                <a:solidFill>
                  <a:srgbClr val="FFFFFF"/>
                </a:solidFill>
              </a:rPr>
            </a:br>
            <a:endParaRPr lang="es-CL" sz="3700" dirty="0">
              <a:solidFill>
                <a:srgbClr val="FFFFFF"/>
              </a:solidFill>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4963886" y="469900"/>
                <a:ext cx="7228114" cy="4800600"/>
              </a:xfrm>
            </p:spPr>
            <p:txBody>
              <a:bodyPr wrap="square" anchor="t">
                <a:normAutofit fontScale="47500" lnSpcReduction="20000"/>
              </a:bodyPr>
              <a:lstStyle/>
              <a:p>
                <a:pPr marL="0" indent="0">
                  <a:buNone/>
                </a:pPr>
                <a:r>
                  <a:rPr lang="es-ES" sz="2200" b="1" dirty="0"/>
                  <a:t>¿Cómo se calcula?</a:t>
                </a:r>
              </a:p>
              <a:p>
                <a:pPr marL="0" indent="0">
                  <a:lnSpc>
                    <a:spcPct val="170000"/>
                  </a:lnSpc>
                  <a:buNone/>
                </a:pPr>
                <a:r>
                  <a:rPr lang="es-ES" sz="2200" dirty="0"/>
                  <a:t>Desarrollado por  </a:t>
                </a:r>
                <a:r>
                  <a:rPr lang="es-ES" sz="2200" dirty="0" err="1"/>
                  <a:t>Kriegler</a:t>
                </a:r>
                <a:r>
                  <a:rPr lang="es-ES" sz="2200" dirty="0"/>
                  <a:t> et al (1969), utiliza la banda del infrarrojo cercano (NIR) y la banda roja (RED) del espectro electromagnético de acuerdo a la siguiente fórmula.</a:t>
                </a:r>
              </a:p>
              <a:p>
                <a:pPr marL="0" indent="0">
                  <a:buNone/>
                </a:pPr>
                <a:endParaRPr lang="es-ES" sz="2200" dirty="0"/>
              </a:p>
              <a:p>
                <a:pPr marL="0" indent="0">
                  <a:buNone/>
                </a:pPr>
                <a14:m>
                  <m:oMathPara xmlns:m="http://schemas.openxmlformats.org/officeDocument/2006/math">
                    <m:oMathParaPr>
                      <m:jc m:val="centerGroup"/>
                    </m:oMathParaPr>
                    <m:oMath xmlns:m="http://schemas.openxmlformats.org/officeDocument/2006/math">
                      <m:r>
                        <a:rPr lang="es-CL" sz="2200" b="0" i="1" smtClean="0">
                          <a:latin typeface="Cambria Math" panose="02040503050406030204" pitchFamily="18" charset="0"/>
                        </a:rPr>
                        <m:t>𝑁𝐷𝑉𝐼</m:t>
                      </m:r>
                      <m:r>
                        <a:rPr lang="es-CL" sz="2200" b="0" i="1" smtClean="0">
                          <a:latin typeface="Cambria Math" panose="02040503050406030204" pitchFamily="18" charset="0"/>
                        </a:rPr>
                        <m:t>=</m:t>
                      </m:r>
                      <m:f>
                        <m:fPr>
                          <m:ctrlPr>
                            <a:rPr lang="es-CL" sz="2200" b="0" i="1" smtClean="0">
                              <a:latin typeface="Cambria Math" panose="02040503050406030204" pitchFamily="18" charset="0"/>
                            </a:rPr>
                          </m:ctrlPr>
                        </m:fPr>
                        <m:num>
                          <m:r>
                            <a:rPr lang="es-CL" sz="2200" b="0" i="1" smtClean="0">
                              <a:latin typeface="Cambria Math" panose="02040503050406030204" pitchFamily="18" charset="0"/>
                            </a:rPr>
                            <m:t>𝑁𝐼𝑅</m:t>
                          </m:r>
                          <m:r>
                            <a:rPr lang="es-CL" sz="2200" b="0" i="1" smtClean="0">
                              <a:latin typeface="Cambria Math" panose="02040503050406030204" pitchFamily="18" charset="0"/>
                            </a:rPr>
                            <m:t>−</m:t>
                          </m:r>
                          <m:r>
                            <a:rPr lang="es-CL" sz="2200" b="0" i="1" smtClean="0">
                              <a:latin typeface="Cambria Math" panose="02040503050406030204" pitchFamily="18" charset="0"/>
                            </a:rPr>
                            <m:t>𝑅𝐸𝐷</m:t>
                          </m:r>
                        </m:num>
                        <m:den>
                          <m:r>
                            <a:rPr lang="es-CL" sz="2200" b="0" i="1" smtClean="0">
                              <a:latin typeface="Cambria Math" panose="02040503050406030204" pitchFamily="18" charset="0"/>
                            </a:rPr>
                            <m:t>𝑁𝐼𝑅</m:t>
                          </m:r>
                          <m:r>
                            <a:rPr lang="es-CL" sz="2200" b="0" i="1" smtClean="0">
                              <a:latin typeface="Cambria Math" panose="02040503050406030204" pitchFamily="18" charset="0"/>
                            </a:rPr>
                            <m:t>+</m:t>
                          </m:r>
                          <m:r>
                            <a:rPr lang="es-CL" sz="2200" b="0" i="1" smtClean="0">
                              <a:latin typeface="Cambria Math" panose="02040503050406030204" pitchFamily="18" charset="0"/>
                            </a:rPr>
                            <m:t>𝑅𝐸𝐷</m:t>
                          </m:r>
                        </m:den>
                      </m:f>
                    </m:oMath>
                  </m:oMathPara>
                </a14:m>
                <a:endParaRPr lang="es-ES" sz="2200" dirty="0"/>
              </a:p>
              <a:p>
                <a:pPr marL="0" indent="0">
                  <a:buNone/>
                </a:pPr>
                <a:r>
                  <a:rPr lang="es-ES" sz="2200" b="1" dirty="0"/>
                  <a:t>¿Para que se usa?</a:t>
                </a:r>
              </a:p>
              <a:p>
                <a:r>
                  <a:rPr lang="es-ES" sz="2200" dirty="0"/>
                  <a:t>Medir es el verdor de los cultivos y así el estado de salud de las plantas. </a:t>
                </a:r>
              </a:p>
              <a:p>
                <a:r>
                  <a:rPr lang="es-ES" sz="2200" dirty="0"/>
                  <a:t>Monitorear la cantidad, calidad y desarrollo de un cultivo. </a:t>
                </a:r>
              </a:p>
              <a:p>
                <a:r>
                  <a:rPr lang="es-ES" sz="2200" dirty="0"/>
                  <a:t>Monitorear sequías.</a:t>
                </a:r>
              </a:p>
              <a:p>
                <a:pPr marL="0" indent="0">
                  <a:buNone/>
                </a:pPr>
                <a:endParaRPr lang="es-ES" sz="2200" dirty="0"/>
              </a:p>
              <a:p>
                <a:pPr marL="0" indent="0">
                  <a:buNone/>
                </a:pPr>
                <a:r>
                  <a:rPr lang="es-ES" sz="2200" b="1" dirty="0"/>
                  <a:t>¿Que significa? ¿Cómo se interpreta?</a:t>
                </a:r>
              </a:p>
              <a:p>
                <a:pPr marL="0" indent="0">
                  <a:buNone/>
                </a:pPr>
                <a:r>
                  <a:rPr lang="es-ES" sz="2200" dirty="0"/>
                  <a:t>La vegetación verde  está entre 0,2 y 0,8, sin embargo estos valores dependen del tipo de cultivos, región y temporada.</a:t>
                </a:r>
              </a:p>
              <a:p>
                <a:pPr marL="0" indent="0">
                  <a:buNone/>
                </a:pPr>
                <a:r>
                  <a:rPr lang="es-ES" sz="2200" dirty="0"/>
                  <a:t> En términos generales:</a:t>
                </a:r>
              </a:p>
              <a:p>
                <a:r>
                  <a:rPr lang="es-ES" sz="2200" dirty="0"/>
                  <a:t>Valores menores a 0,1 corresponden a suelos sin vegetación (suelos descubierto, rocas, nieve, concreto)</a:t>
                </a:r>
              </a:p>
              <a:p>
                <a:r>
                  <a:rPr lang="es-ES" sz="2200" dirty="0"/>
                  <a:t>Valores menores a 0,5 corresponde vegetación escasa y/o  cultivos estresados (por enfermedad o estrés hídrico).</a:t>
                </a:r>
              </a:p>
              <a:p>
                <a:r>
                  <a:rPr lang="es-ES" sz="2200" dirty="0"/>
                  <a:t>Valores mayores a 0,5 corresponden a vegetación densa y/o cultivos sanos .</a:t>
                </a:r>
              </a:p>
              <a:p>
                <a:pPr marL="0" indent="0">
                  <a:buNone/>
                </a:pPr>
                <a:endParaRPr lang="es-ES" sz="2200" dirty="0"/>
              </a:p>
              <a:p>
                <a:pPr marL="0" indent="0">
                  <a:buNone/>
                </a:pPr>
                <a:r>
                  <a:rPr lang="es-ES" sz="2200" dirty="0"/>
                  <a:t>Entre más alto es el valor, las condiciones de vigor del cultivos son mejores</a:t>
                </a:r>
              </a:p>
              <a:p>
                <a:pPr marL="0" indent="0">
                  <a:buNone/>
                </a:pPr>
                <a:endParaRPr lang="es-ES" sz="900" dirty="0"/>
              </a:p>
              <a:p>
                <a:pPr marL="0" indent="0">
                  <a:buNone/>
                </a:pPr>
                <a:endParaRPr lang="es-ES" sz="900" dirty="0"/>
              </a:p>
              <a:p>
                <a:endParaRPr lang="es-CL" sz="900"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4963886" y="469900"/>
                <a:ext cx="7228114" cy="4800600"/>
              </a:xfrm>
              <a:blipFill>
                <a:blip r:embed="rId2"/>
                <a:stretch>
                  <a:fillRect t="-635"/>
                </a:stretch>
              </a:blipFill>
            </p:spPr>
            <p:txBody>
              <a:bodyPr/>
              <a:lstStyle/>
              <a:p>
                <a:r>
                  <a:rPr lang="es-CL">
                    <a:noFill/>
                  </a:rPr>
                  <a:t> </a:t>
                </a:r>
              </a:p>
            </p:txBody>
          </p:sp>
        </mc:Fallback>
      </mc:AlternateContent>
    </p:spTree>
    <p:extLst>
      <p:ext uri="{BB962C8B-B14F-4D97-AF65-F5344CB8AC3E}">
        <p14:creationId xmlns:p14="http://schemas.microsoft.com/office/powerpoint/2010/main" val="416892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673562" y="1154755"/>
            <a:ext cx="4002076" cy="4795408"/>
          </a:xfrm>
          <a:noFill/>
        </p:spPr>
        <p:txBody>
          <a:bodyPr>
            <a:normAutofit/>
          </a:bodyPr>
          <a:lstStyle/>
          <a:p>
            <a:r>
              <a:rPr lang="es-ES" sz="2400" b="1" dirty="0">
                <a:solidFill>
                  <a:srgbClr val="FFFFFF"/>
                </a:solidFill>
              </a:rPr>
              <a:t>ARVI </a:t>
            </a:r>
            <a:br>
              <a:rPr lang="es-ES" sz="2400" b="1" dirty="0">
                <a:solidFill>
                  <a:srgbClr val="FFFFFF"/>
                </a:solidFill>
              </a:rPr>
            </a:br>
            <a:r>
              <a:rPr lang="es-ES" sz="2400" b="1" dirty="0">
                <a:solidFill>
                  <a:srgbClr val="FFFFFF"/>
                </a:solidFill>
              </a:rPr>
              <a:t>Indice de Vegetación </a:t>
            </a:r>
            <a:r>
              <a:rPr lang="es-ES" sz="2400" b="1" dirty="0" err="1">
                <a:solidFill>
                  <a:srgbClr val="FFFFFF"/>
                </a:solidFill>
              </a:rPr>
              <a:t>Atmoféricamente</a:t>
            </a:r>
            <a:r>
              <a:rPr lang="es-ES" sz="2400" b="1" dirty="0">
                <a:solidFill>
                  <a:srgbClr val="FFFFFF"/>
                </a:solidFill>
              </a:rPr>
              <a:t> Resistente</a:t>
            </a:r>
            <a:br>
              <a:rPr lang="es-CL" sz="3700" dirty="0">
                <a:solidFill>
                  <a:srgbClr val="FFFFFF"/>
                </a:solidFill>
              </a:rPr>
            </a:br>
            <a:endParaRPr lang="es-CL" sz="3700" dirty="0">
              <a:solidFill>
                <a:srgbClr val="FFFFFF"/>
              </a:solidFill>
            </a:endParaRPr>
          </a:p>
        </p:txBody>
      </p:sp>
      <mc:AlternateContent xmlns:mc="http://schemas.openxmlformats.org/markup-compatibility/2006" xmlns:a14="http://schemas.microsoft.com/office/drawing/2010/main">
        <mc:Choice Requires="a14">
          <p:sp>
            <p:nvSpPr>
              <p:cNvPr id="8" name="Marcador de contenido 2">
                <a:extLst>
                  <a:ext uri="{FF2B5EF4-FFF2-40B4-BE49-F238E27FC236}">
                    <a16:creationId xmlns:a16="http://schemas.microsoft.com/office/drawing/2014/main" id="{1EE13D7B-E457-467E-8DA2-864D49E96BC7}"/>
                  </a:ext>
                </a:extLst>
              </p:cNvPr>
              <p:cNvSpPr>
                <a:spLocks noGrp="1"/>
              </p:cNvSpPr>
              <p:nvPr>
                <p:ph idx="1"/>
              </p:nvPr>
            </p:nvSpPr>
            <p:spPr>
              <a:xfrm>
                <a:off x="5105399" y="391885"/>
                <a:ext cx="6760029" cy="5201837"/>
              </a:xfrm>
            </p:spPr>
            <p:txBody>
              <a:bodyPr vert="horz" lIns="91440" tIns="45720" rIns="91440" bIns="45720" rtlCol="0">
                <a:normAutofit/>
              </a:bodyPr>
              <a:lstStyle/>
              <a:p>
                <a:pPr marL="0" indent="0">
                  <a:buNone/>
                </a:pPr>
                <a:r>
                  <a:rPr lang="en-US" sz="1400" b="1" dirty="0"/>
                  <a:t>¿</a:t>
                </a:r>
                <a:r>
                  <a:rPr lang="en-US" sz="1400" b="1" dirty="0" err="1"/>
                  <a:t>Cómo</a:t>
                </a:r>
                <a:r>
                  <a:rPr lang="en-US" sz="1400" b="1" dirty="0"/>
                  <a:t> se </a:t>
                </a:r>
                <a:r>
                  <a:rPr lang="en-US" sz="1400" b="1" dirty="0" err="1"/>
                  <a:t>calcula</a:t>
                </a:r>
                <a:r>
                  <a:rPr lang="en-US" sz="1400" b="1" dirty="0"/>
                  <a:t>?</a:t>
                </a:r>
              </a:p>
              <a:p>
                <a:pPr marL="0" indent="0">
                  <a:buNone/>
                </a:pPr>
                <a:r>
                  <a:rPr lang="en-US" sz="1400" dirty="0"/>
                  <a:t>Utiliza </a:t>
                </a:r>
                <a:r>
                  <a:rPr lang="en-US" sz="1400" dirty="0" err="1"/>
                  <a:t>básicamente</a:t>
                </a:r>
                <a:r>
                  <a:rPr lang="en-US" sz="1400" dirty="0"/>
                  <a:t> la </a:t>
                </a:r>
                <a:r>
                  <a:rPr lang="en-US" sz="1400" dirty="0" err="1"/>
                  <a:t>fórmula</a:t>
                </a:r>
                <a:r>
                  <a:rPr lang="en-US" sz="1400" dirty="0"/>
                  <a:t> del NDVI </a:t>
                </a:r>
                <a:r>
                  <a:rPr lang="en-US" sz="1400" dirty="0" err="1"/>
                  <a:t>corregida</a:t>
                </a:r>
                <a:r>
                  <a:rPr lang="en-US" sz="1400" dirty="0"/>
                  <a:t> para los </a:t>
                </a:r>
                <a:r>
                  <a:rPr lang="en-US" sz="1400" dirty="0" err="1"/>
                  <a:t>efectos</a:t>
                </a:r>
                <a:r>
                  <a:rPr lang="en-US" sz="1400" dirty="0"/>
                  <a:t> de </a:t>
                </a:r>
                <a:r>
                  <a:rPr lang="en-US" sz="1400" dirty="0" err="1"/>
                  <a:t>dispersión</a:t>
                </a:r>
                <a:r>
                  <a:rPr lang="en-US" sz="1400" dirty="0"/>
                  <a:t> </a:t>
                </a:r>
                <a:r>
                  <a:rPr lang="en-US" sz="1400" dirty="0" err="1"/>
                  <a:t>atmosférica</a:t>
                </a:r>
                <a:r>
                  <a:rPr lang="en-US" sz="1400" dirty="0"/>
                  <a:t> </a:t>
                </a:r>
                <a:r>
                  <a:rPr lang="en-US" sz="1400" dirty="0" err="1"/>
                  <a:t>en</a:t>
                </a:r>
                <a:r>
                  <a:rPr lang="en-US" sz="1400" dirty="0"/>
                  <a:t> el </a:t>
                </a:r>
                <a:r>
                  <a:rPr lang="en-US" sz="1400" dirty="0" err="1"/>
                  <a:t>espectro</a:t>
                </a:r>
                <a:r>
                  <a:rPr lang="en-US" sz="1400" dirty="0"/>
                  <a:t> de </a:t>
                </a:r>
                <a:r>
                  <a:rPr lang="en-US" sz="1400" dirty="0" err="1"/>
                  <a:t>reflectancia</a:t>
                </a:r>
                <a:r>
                  <a:rPr lang="en-US" sz="1400" dirty="0"/>
                  <a:t> </a:t>
                </a:r>
                <a:r>
                  <a:rPr lang="en-US" sz="1400" dirty="0" err="1"/>
                  <a:t>rojo</a:t>
                </a:r>
                <a:r>
                  <a:rPr lang="en-US" sz="1400" dirty="0"/>
                  <a:t>, </a:t>
                </a:r>
                <a:r>
                  <a:rPr lang="en-US" sz="1400" dirty="0" err="1"/>
                  <a:t>utilizando</a:t>
                </a:r>
                <a:r>
                  <a:rPr lang="en-US" sz="1400" dirty="0"/>
                  <a:t> las </a:t>
                </a:r>
                <a:r>
                  <a:rPr lang="en-US" sz="1400" dirty="0" err="1"/>
                  <a:t>medidas</a:t>
                </a:r>
                <a:r>
                  <a:rPr lang="en-US" sz="1400" dirty="0"/>
                  <a:t> </a:t>
                </a:r>
                <a:r>
                  <a:rPr lang="en-US" sz="1400" dirty="0" err="1"/>
                  <a:t>en</a:t>
                </a:r>
                <a:r>
                  <a:rPr lang="en-US" sz="1400" dirty="0"/>
                  <a:t> longitudes de </a:t>
                </a:r>
                <a:r>
                  <a:rPr lang="en-US" sz="1400" dirty="0" err="1"/>
                  <a:t>ondas</a:t>
                </a:r>
                <a:r>
                  <a:rPr lang="en-US" sz="1400" dirty="0"/>
                  <a:t> </a:t>
                </a:r>
                <a:r>
                  <a:rPr lang="en-US" sz="1400" dirty="0" err="1"/>
                  <a:t>azules</a:t>
                </a:r>
                <a:r>
                  <a:rPr lang="en-US" sz="1400" dirty="0"/>
                  <a:t>.</a:t>
                </a:r>
              </a:p>
              <a:p>
                <a:pPr marL="0" indent="0">
                  <a:buNone/>
                </a:pPr>
                <a14:m>
                  <m:oMathPara xmlns:m="http://schemas.openxmlformats.org/officeDocument/2006/math">
                    <m:oMathParaPr>
                      <m:jc m:val="centerGroup"/>
                    </m:oMathParaPr>
                    <m:oMath xmlns:m="http://schemas.openxmlformats.org/officeDocument/2006/math">
                      <m:r>
                        <m:rPr>
                          <m:sty m:val="p"/>
                        </m:rPr>
                        <a:rPr lang="en-US" sz="1400">
                          <a:latin typeface="Cambria Math" panose="02040503050406030204" pitchFamily="18" charset="0"/>
                        </a:rPr>
                        <m:t>AR</m:t>
                      </m:r>
                      <m:r>
                        <a:rPr lang="en-US" sz="1400" i="1">
                          <a:latin typeface="Cambria Math" panose="02040503050406030204" pitchFamily="18" charset="0"/>
                        </a:rPr>
                        <m:t>𝑉𝐼</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𝑁𝐼𝑅</m:t>
                          </m:r>
                          <m:r>
                            <a:rPr lang="en-US" sz="1400" i="1">
                              <a:latin typeface="Cambria Math" panose="02040503050406030204" pitchFamily="18" charset="0"/>
                            </a:rPr>
                            <m:t>−(2∗</m:t>
                          </m:r>
                          <m:r>
                            <a:rPr lang="en-US" sz="1400" i="1">
                              <a:latin typeface="Cambria Math" panose="02040503050406030204" pitchFamily="18" charset="0"/>
                            </a:rPr>
                            <m:t>𝑅𝐸𝐷</m:t>
                          </m:r>
                          <m:r>
                            <a:rPr lang="en-US" sz="1400" i="1">
                              <a:latin typeface="Cambria Math" panose="02040503050406030204" pitchFamily="18" charset="0"/>
                            </a:rPr>
                            <m:t>+</m:t>
                          </m:r>
                          <m:r>
                            <a:rPr lang="en-US" sz="1400" i="1">
                              <a:latin typeface="Cambria Math" panose="02040503050406030204" pitchFamily="18" charset="0"/>
                            </a:rPr>
                            <m:t>𝐵𝐿𝑈𝐸</m:t>
                          </m:r>
                          <m:r>
                            <a:rPr lang="en-US" sz="1400" i="1">
                              <a:latin typeface="Cambria Math" panose="02040503050406030204" pitchFamily="18" charset="0"/>
                            </a:rPr>
                            <m:t>)</m:t>
                          </m:r>
                        </m:num>
                        <m:den>
                          <m:r>
                            <a:rPr lang="en-US" sz="1400" i="1">
                              <a:latin typeface="Cambria Math" panose="02040503050406030204" pitchFamily="18" charset="0"/>
                            </a:rPr>
                            <m:t>𝑁𝐼𝑅</m:t>
                          </m:r>
                          <m:r>
                            <a:rPr lang="en-US" sz="1400" i="1">
                              <a:latin typeface="Cambria Math" panose="02040503050406030204" pitchFamily="18" charset="0"/>
                            </a:rPr>
                            <m:t>+(2∗</m:t>
                          </m:r>
                          <m:r>
                            <a:rPr lang="en-US" sz="1400" i="1">
                              <a:latin typeface="Cambria Math" panose="02040503050406030204" pitchFamily="18" charset="0"/>
                            </a:rPr>
                            <m:t>𝑅𝐸𝐷</m:t>
                          </m:r>
                          <m:r>
                            <a:rPr lang="en-US" sz="1400" i="1">
                              <a:latin typeface="Cambria Math" panose="02040503050406030204" pitchFamily="18" charset="0"/>
                            </a:rPr>
                            <m:t>+</m:t>
                          </m:r>
                          <m:r>
                            <a:rPr lang="en-US" sz="1400" i="1">
                              <a:latin typeface="Cambria Math" panose="02040503050406030204" pitchFamily="18" charset="0"/>
                            </a:rPr>
                            <m:t>𝐵𝐿𝑈𝐸</m:t>
                          </m:r>
                          <m:r>
                            <a:rPr lang="en-US" sz="1400" i="1">
                              <a:latin typeface="Cambria Math" panose="02040503050406030204" pitchFamily="18" charset="0"/>
                            </a:rPr>
                            <m:t>)</m:t>
                          </m:r>
                        </m:den>
                      </m:f>
                    </m:oMath>
                  </m:oMathPara>
                </a14:m>
                <a:endParaRPr lang="en-US" sz="1400" dirty="0"/>
              </a:p>
              <a:p>
                <a:pPr marL="0"/>
                <a:endParaRPr lang="en-US" sz="1400" dirty="0"/>
              </a:p>
              <a:p>
                <a:pPr marL="0" indent="0">
                  <a:buNone/>
                </a:pPr>
                <a:r>
                  <a:rPr lang="en-US" sz="1400" b="1" dirty="0"/>
                  <a:t>¿Para que se </a:t>
                </a:r>
                <a:r>
                  <a:rPr lang="en-US" sz="1400" b="1" dirty="0" err="1"/>
                  <a:t>usa</a:t>
                </a:r>
                <a:r>
                  <a:rPr lang="en-US" sz="1400" b="1" dirty="0"/>
                  <a:t>?</a:t>
                </a:r>
              </a:p>
              <a:p>
                <a:pPr marL="0"/>
                <a:r>
                  <a:rPr lang="en-US" sz="1400" dirty="0"/>
                  <a:t>Medir es el </a:t>
                </a:r>
                <a:r>
                  <a:rPr lang="en-US" sz="1400" dirty="0" err="1"/>
                  <a:t>verdor</a:t>
                </a:r>
                <a:r>
                  <a:rPr lang="en-US" sz="1400" dirty="0"/>
                  <a:t> de los </a:t>
                </a:r>
                <a:r>
                  <a:rPr lang="en-US" sz="1400" dirty="0" err="1"/>
                  <a:t>cultivos</a:t>
                </a:r>
                <a:r>
                  <a:rPr lang="en-US" sz="1400" dirty="0"/>
                  <a:t> y </a:t>
                </a:r>
                <a:r>
                  <a:rPr lang="en-US" sz="1400" dirty="0" err="1"/>
                  <a:t>así</a:t>
                </a:r>
                <a:r>
                  <a:rPr lang="en-US" sz="1400" dirty="0"/>
                  <a:t> el </a:t>
                </a:r>
                <a:r>
                  <a:rPr lang="en-US" sz="1400" dirty="0" err="1"/>
                  <a:t>estado</a:t>
                </a:r>
                <a:r>
                  <a:rPr lang="en-US" sz="1400" dirty="0"/>
                  <a:t> de </a:t>
                </a:r>
                <a:r>
                  <a:rPr lang="en-US" sz="1400" dirty="0" err="1"/>
                  <a:t>salud</a:t>
                </a:r>
                <a:r>
                  <a:rPr lang="en-US" sz="1400" dirty="0"/>
                  <a:t> de las </a:t>
                </a:r>
                <a:r>
                  <a:rPr lang="en-US" sz="1400" dirty="0" err="1"/>
                  <a:t>Plantas</a:t>
                </a:r>
                <a:r>
                  <a:rPr lang="en-US" sz="1400" dirty="0"/>
                  <a:t>. </a:t>
                </a:r>
              </a:p>
              <a:p>
                <a:pPr marL="0"/>
                <a:r>
                  <a:rPr lang="en-US" sz="1400" dirty="0" err="1"/>
                  <a:t>Monitorear</a:t>
                </a:r>
                <a:r>
                  <a:rPr lang="en-US" sz="1400" dirty="0"/>
                  <a:t> la </a:t>
                </a:r>
                <a:r>
                  <a:rPr lang="en-US" sz="1400" dirty="0" err="1"/>
                  <a:t>cantidad</a:t>
                </a:r>
                <a:r>
                  <a:rPr lang="en-US" sz="1400" dirty="0"/>
                  <a:t>, </a:t>
                </a:r>
                <a:r>
                  <a:rPr lang="en-US" sz="1400" dirty="0" err="1"/>
                  <a:t>calidad</a:t>
                </a:r>
                <a:r>
                  <a:rPr lang="en-US" sz="1400" dirty="0"/>
                  <a:t> y </a:t>
                </a:r>
                <a:r>
                  <a:rPr lang="en-US" sz="1400" dirty="0" err="1"/>
                  <a:t>desarrollo</a:t>
                </a:r>
                <a:r>
                  <a:rPr lang="en-US" sz="1400" dirty="0"/>
                  <a:t> de un </a:t>
                </a:r>
                <a:r>
                  <a:rPr lang="en-US" sz="1400" dirty="0" err="1"/>
                  <a:t>cultivo</a:t>
                </a:r>
                <a:r>
                  <a:rPr lang="en-US" sz="1400" dirty="0"/>
                  <a:t>. </a:t>
                </a:r>
              </a:p>
              <a:p>
                <a:pPr marL="0"/>
                <a:endParaRPr lang="en-US" sz="1400" dirty="0"/>
              </a:p>
              <a:p>
                <a:pPr marL="0" indent="0">
                  <a:buNone/>
                </a:pPr>
                <a:r>
                  <a:rPr lang="en-US" sz="1400" b="1" dirty="0"/>
                  <a:t>¿Que </a:t>
                </a:r>
                <a:r>
                  <a:rPr lang="en-US" sz="1400" b="1" dirty="0" err="1"/>
                  <a:t>significa</a:t>
                </a:r>
                <a:r>
                  <a:rPr lang="en-US" sz="1400" b="1" dirty="0"/>
                  <a:t>? ¿</a:t>
                </a:r>
                <a:r>
                  <a:rPr lang="en-US" sz="1400" b="1" dirty="0" err="1"/>
                  <a:t>Cómo</a:t>
                </a:r>
                <a:r>
                  <a:rPr lang="en-US" sz="1400" b="1" dirty="0"/>
                  <a:t> se </a:t>
                </a:r>
                <a:r>
                  <a:rPr lang="en-US" sz="1400" b="1" dirty="0" err="1"/>
                  <a:t>interpreta</a:t>
                </a:r>
                <a:r>
                  <a:rPr lang="en-US" sz="1400" b="1" dirty="0"/>
                  <a:t>?</a:t>
                </a:r>
              </a:p>
              <a:p>
                <a:pPr marL="0" indent="0">
                  <a:buNone/>
                </a:pPr>
                <a:r>
                  <a:rPr lang="en-US" sz="1400" dirty="0"/>
                  <a:t>La </a:t>
                </a:r>
                <a:r>
                  <a:rPr lang="en-US" sz="1400" dirty="0" err="1"/>
                  <a:t>vegetación</a:t>
                </a:r>
                <a:r>
                  <a:rPr lang="en-US" sz="1400" dirty="0"/>
                  <a:t> </a:t>
                </a:r>
                <a:r>
                  <a:rPr lang="en-US" sz="1400" dirty="0" err="1"/>
                  <a:t>verde</a:t>
                </a:r>
                <a:r>
                  <a:rPr lang="en-US" sz="1400" dirty="0"/>
                  <a:t> </a:t>
                </a:r>
                <a:r>
                  <a:rPr lang="en-US" sz="1400" dirty="0" err="1"/>
                  <a:t>generalmente</a:t>
                </a:r>
                <a:r>
                  <a:rPr lang="en-US" sz="1400" dirty="0"/>
                  <a:t> </a:t>
                </a:r>
                <a:r>
                  <a:rPr lang="en-US" sz="1400" dirty="0" err="1"/>
                  <a:t>está</a:t>
                </a:r>
                <a:r>
                  <a:rPr lang="en-US" sz="1400" dirty="0"/>
                  <a:t> entre 0,2 y 0,8, sin embargo </a:t>
                </a:r>
                <a:r>
                  <a:rPr lang="en-US" sz="1400" dirty="0" err="1"/>
                  <a:t>estos</a:t>
                </a:r>
                <a:r>
                  <a:rPr lang="en-US" sz="1400" dirty="0"/>
                  <a:t> los </a:t>
                </a:r>
                <a:r>
                  <a:rPr lang="en-US" sz="1400" dirty="0" err="1"/>
                  <a:t>valores</a:t>
                </a:r>
                <a:r>
                  <a:rPr lang="en-US" sz="1400" dirty="0"/>
                  <a:t> </a:t>
                </a:r>
                <a:r>
                  <a:rPr lang="en-US" sz="1400" dirty="0" err="1"/>
                  <a:t>dependen</a:t>
                </a:r>
                <a:r>
                  <a:rPr lang="en-US" sz="1400" dirty="0"/>
                  <a:t> del </a:t>
                </a:r>
                <a:r>
                  <a:rPr lang="en-US" sz="1400" dirty="0" err="1"/>
                  <a:t>tipo</a:t>
                </a:r>
                <a:r>
                  <a:rPr lang="en-US" sz="1400" dirty="0"/>
                  <a:t> de </a:t>
                </a:r>
                <a:r>
                  <a:rPr lang="en-US" sz="1400" dirty="0" err="1"/>
                  <a:t>cultivo</a:t>
                </a:r>
                <a:r>
                  <a:rPr lang="en-US" sz="1400" dirty="0"/>
                  <a:t>, </a:t>
                </a:r>
                <a:r>
                  <a:rPr lang="en-US" sz="1400" dirty="0" err="1"/>
                  <a:t>región</a:t>
                </a:r>
                <a:r>
                  <a:rPr lang="en-US" sz="1400" dirty="0"/>
                  <a:t> y </a:t>
                </a:r>
                <a:r>
                  <a:rPr lang="en-US" sz="1400" dirty="0" err="1"/>
                  <a:t>temporada</a:t>
                </a:r>
                <a:r>
                  <a:rPr lang="en-US" sz="1400" dirty="0"/>
                  <a:t>. </a:t>
                </a:r>
                <a:r>
                  <a:rPr lang="en-US" sz="1400" dirty="0" err="1"/>
                  <a:t>En</a:t>
                </a:r>
                <a:r>
                  <a:rPr lang="en-US" sz="1400" dirty="0"/>
                  <a:t> </a:t>
                </a:r>
                <a:r>
                  <a:rPr lang="en-US" sz="1400" dirty="0" err="1"/>
                  <a:t>términos</a:t>
                </a:r>
                <a:r>
                  <a:rPr lang="en-US" sz="1400" dirty="0"/>
                  <a:t> </a:t>
                </a:r>
                <a:r>
                  <a:rPr lang="en-US" sz="1400" dirty="0" err="1"/>
                  <a:t>generales</a:t>
                </a:r>
                <a:r>
                  <a:rPr lang="en-US" sz="1400" dirty="0"/>
                  <a:t>:</a:t>
                </a:r>
              </a:p>
              <a:p>
                <a:r>
                  <a:rPr lang="en-US" sz="1400" dirty="0" err="1"/>
                  <a:t>Valores</a:t>
                </a:r>
                <a:r>
                  <a:rPr lang="en-US" sz="1400" dirty="0"/>
                  <a:t> </a:t>
                </a:r>
                <a:r>
                  <a:rPr lang="en-US" sz="1400" dirty="0" err="1"/>
                  <a:t>menores</a:t>
                </a:r>
                <a:r>
                  <a:rPr lang="en-US" sz="1400" dirty="0"/>
                  <a:t> a 0,1 </a:t>
                </a:r>
                <a:r>
                  <a:rPr lang="en-US" sz="1400" dirty="0" err="1"/>
                  <a:t>corresponden</a:t>
                </a:r>
                <a:r>
                  <a:rPr lang="en-US" sz="1400" dirty="0"/>
                  <a:t> a </a:t>
                </a:r>
                <a:r>
                  <a:rPr lang="en-US" sz="1400" dirty="0" err="1"/>
                  <a:t>suelos</a:t>
                </a:r>
                <a:r>
                  <a:rPr lang="en-US" sz="1400" dirty="0"/>
                  <a:t> sin </a:t>
                </a:r>
                <a:r>
                  <a:rPr lang="en-US" sz="1400" dirty="0" err="1"/>
                  <a:t>vegetación</a:t>
                </a:r>
                <a:r>
                  <a:rPr lang="en-US" sz="1400" dirty="0"/>
                  <a:t> (</a:t>
                </a:r>
                <a:r>
                  <a:rPr lang="en-US" sz="1400" dirty="0" err="1"/>
                  <a:t>suelos</a:t>
                </a:r>
                <a:r>
                  <a:rPr lang="en-US" sz="1400" dirty="0"/>
                  <a:t> </a:t>
                </a:r>
                <a:r>
                  <a:rPr lang="en-US" sz="1400" dirty="0" err="1"/>
                  <a:t>descubierto</a:t>
                </a:r>
                <a:r>
                  <a:rPr lang="en-US" sz="1400" dirty="0"/>
                  <a:t>, </a:t>
                </a:r>
                <a:r>
                  <a:rPr lang="en-US" sz="1400" dirty="0" err="1"/>
                  <a:t>rocas</a:t>
                </a:r>
                <a:r>
                  <a:rPr lang="en-US" sz="1400" dirty="0"/>
                  <a:t>, </a:t>
                </a:r>
                <a:r>
                  <a:rPr lang="en-US" sz="1400" dirty="0" err="1"/>
                  <a:t>nieve</a:t>
                </a:r>
                <a:r>
                  <a:rPr lang="en-US" sz="1400" dirty="0"/>
                  <a:t>, </a:t>
                </a:r>
                <a:r>
                  <a:rPr lang="en-US" sz="1400" dirty="0" err="1"/>
                  <a:t>concreto</a:t>
                </a:r>
                <a:r>
                  <a:rPr lang="en-US" sz="1400" dirty="0"/>
                  <a:t>)</a:t>
                </a:r>
              </a:p>
              <a:p>
                <a:r>
                  <a:rPr lang="en-US" sz="1400" dirty="0" err="1"/>
                  <a:t>Valores</a:t>
                </a:r>
                <a:r>
                  <a:rPr lang="en-US" sz="1400" dirty="0"/>
                  <a:t> </a:t>
                </a:r>
                <a:r>
                  <a:rPr lang="en-US" sz="1400" dirty="0" err="1"/>
                  <a:t>menores</a:t>
                </a:r>
                <a:r>
                  <a:rPr lang="en-US" sz="1400" dirty="0"/>
                  <a:t> a 0,5 </a:t>
                </a:r>
                <a:r>
                  <a:rPr lang="en-US" sz="1400" dirty="0" err="1"/>
                  <a:t>corresponde</a:t>
                </a:r>
                <a:r>
                  <a:rPr lang="en-US" sz="1400" dirty="0"/>
                  <a:t> </a:t>
                </a:r>
                <a:r>
                  <a:rPr lang="en-US" sz="1400" dirty="0" err="1"/>
                  <a:t>vegetación</a:t>
                </a:r>
                <a:r>
                  <a:rPr lang="en-US" sz="1400" dirty="0"/>
                  <a:t> </a:t>
                </a:r>
                <a:r>
                  <a:rPr lang="en-US" sz="1400" dirty="0" err="1"/>
                  <a:t>escasa</a:t>
                </a:r>
                <a:r>
                  <a:rPr lang="en-US" sz="1400" dirty="0"/>
                  <a:t> y/o  </a:t>
                </a:r>
                <a:r>
                  <a:rPr lang="en-US" sz="1400" dirty="0" err="1"/>
                  <a:t>cultivos</a:t>
                </a:r>
                <a:r>
                  <a:rPr lang="en-US" sz="1400" dirty="0"/>
                  <a:t> </a:t>
                </a:r>
                <a:r>
                  <a:rPr lang="en-US" sz="1400" dirty="0" err="1"/>
                  <a:t>estresados</a:t>
                </a:r>
                <a:r>
                  <a:rPr lang="en-US" sz="1400" dirty="0"/>
                  <a:t> (por </a:t>
                </a:r>
                <a:r>
                  <a:rPr lang="en-US" sz="1400" dirty="0" err="1"/>
                  <a:t>enfermedad</a:t>
                </a:r>
                <a:r>
                  <a:rPr lang="en-US" sz="1400" dirty="0"/>
                  <a:t> o </a:t>
                </a:r>
                <a:r>
                  <a:rPr lang="en-US" sz="1400" dirty="0" err="1"/>
                  <a:t>estrés</a:t>
                </a:r>
                <a:r>
                  <a:rPr lang="en-US" sz="1400" dirty="0"/>
                  <a:t> </a:t>
                </a:r>
                <a:r>
                  <a:rPr lang="en-US" sz="1400" dirty="0" err="1"/>
                  <a:t>hídrico</a:t>
                </a:r>
                <a:r>
                  <a:rPr lang="en-US" sz="1400" dirty="0"/>
                  <a:t>).</a:t>
                </a:r>
              </a:p>
              <a:p>
                <a:r>
                  <a:rPr lang="en-US" sz="1400" dirty="0" err="1"/>
                  <a:t>Valores</a:t>
                </a:r>
                <a:r>
                  <a:rPr lang="en-US" sz="1400" dirty="0"/>
                  <a:t> </a:t>
                </a:r>
                <a:r>
                  <a:rPr lang="en-US" sz="1400" dirty="0" err="1"/>
                  <a:t>mayores</a:t>
                </a:r>
                <a:r>
                  <a:rPr lang="en-US" sz="1400" dirty="0"/>
                  <a:t> a 0,5 </a:t>
                </a:r>
                <a:r>
                  <a:rPr lang="en-US" sz="1400" dirty="0" err="1"/>
                  <a:t>corresponden</a:t>
                </a:r>
                <a:r>
                  <a:rPr lang="en-US" sz="1400" dirty="0"/>
                  <a:t> a </a:t>
                </a:r>
                <a:r>
                  <a:rPr lang="en-US" sz="1400" dirty="0" err="1"/>
                  <a:t>vegetación</a:t>
                </a:r>
                <a:r>
                  <a:rPr lang="en-US" sz="1400" dirty="0"/>
                  <a:t> </a:t>
                </a:r>
                <a:r>
                  <a:rPr lang="en-US" sz="1400" dirty="0" err="1"/>
                  <a:t>densa</a:t>
                </a:r>
                <a:r>
                  <a:rPr lang="en-US" sz="1400" dirty="0"/>
                  <a:t> y/o </a:t>
                </a:r>
                <a:r>
                  <a:rPr lang="en-US" sz="1400" dirty="0" err="1"/>
                  <a:t>cultivos</a:t>
                </a:r>
                <a:r>
                  <a:rPr lang="en-US" sz="1400" dirty="0"/>
                  <a:t> </a:t>
                </a:r>
                <a:r>
                  <a:rPr lang="en-US" sz="1400" dirty="0" err="1"/>
                  <a:t>sanos</a:t>
                </a:r>
                <a:r>
                  <a:rPr lang="en-US" sz="1400" dirty="0"/>
                  <a:t> .</a:t>
                </a:r>
              </a:p>
              <a:p>
                <a:pPr marL="0"/>
                <a:endParaRPr lang="en-US" sz="800" dirty="0"/>
              </a:p>
              <a:p>
                <a:pPr marL="0"/>
                <a:endParaRPr lang="en-US" sz="800" dirty="0"/>
              </a:p>
              <a:p>
                <a:endParaRPr lang="en-US" sz="800" dirty="0"/>
              </a:p>
            </p:txBody>
          </p:sp>
        </mc:Choice>
        <mc:Fallback xmlns="">
          <p:sp>
            <p:nvSpPr>
              <p:cNvPr id="8" name="Marcador de contenido 2">
                <a:extLst>
                  <a:ext uri="{FF2B5EF4-FFF2-40B4-BE49-F238E27FC236}">
                    <a16:creationId xmlns:a16="http://schemas.microsoft.com/office/drawing/2014/main" id="{1EE13D7B-E457-467E-8DA2-864D49E96BC7}"/>
                  </a:ext>
                </a:extLst>
              </p:cNvPr>
              <p:cNvSpPr>
                <a:spLocks noGrp="1" noRot="1" noChangeAspect="1" noMove="1" noResize="1" noEditPoints="1" noAdjustHandles="1" noChangeArrowheads="1" noChangeShapeType="1" noTextEdit="1"/>
              </p:cNvSpPr>
              <p:nvPr>
                <p:ph idx="1"/>
              </p:nvPr>
            </p:nvSpPr>
            <p:spPr>
              <a:xfrm>
                <a:off x="5105399" y="391885"/>
                <a:ext cx="6760029" cy="5201837"/>
              </a:xfrm>
              <a:blipFill>
                <a:blip r:embed="rId2"/>
                <a:stretch>
                  <a:fillRect l="-180" t="-468" b="-351"/>
                </a:stretch>
              </a:blipFill>
            </p:spPr>
            <p:txBody>
              <a:bodyPr/>
              <a:lstStyle/>
              <a:p>
                <a:r>
                  <a:rPr lang="es-CL">
                    <a:noFill/>
                  </a:rPr>
                  <a:t> </a:t>
                </a:r>
              </a:p>
            </p:txBody>
          </p:sp>
        </mc:Fallback>
      </mc:AlternateContent>
      <p:sp>
        <p:nvSpPr>
          <p:cNvPr id="9" name="CuadroTexto 8">
            <a:extLst>
              <a:ext uri="{FF2B5EF4-FFF2-40B4-BE49-F238E27FC236}">
                <a16:creationId xmlns:a16="http://schemas.microsoft.com/office/drawing/2014/main" id="{0872A5DE-65D3-4CAB-96BE-C9EF26A3B4ED}"/>
              </a:ext>
            </a:extLst>
          </p:cNvPr>
          <p:cNvSpPr txBox="1"/>
          <p:nvPr/>
        </p:nvSpPr>
        <p:spPr>
          <a:xfrm>
            <a:off x="5105399" y="5593722"/>
            <a:ext cx="6500362" cy="712881"/>
          </a:xfrm>
          <a:prstGeom prst="rect">
            <a:avLst/>
          </a:prstGeom>
          <a:solidFill>
            <a:schemeClr val="accent6">
              <a:lumMod val="50000"/>
            </a:schemeClr>
          </a:solidFill>
        </p:spPr>
        <p:txBody>
          <a:bodyPr vert="horz" lIns="91440" tIns="45720" rIns="91440" bIns="45720" rtlCol="0">
            <a:normAutofit/>
          </a:bodyPr>
          <a:lstStyle/>
          <a:p>
            <a:pPr>
              <a:lnSpc>
                <a:spcPct val="90000"/>
              </a:lnSpc>
              <a:spcAft>
                <a:spcPts val="600"/>
              </a:spcAft>
            </a:pPr>
            <a:r>
              <a:rPr lang="en-US" dirty="0" err="1">
                <a:solidFill>
                  <a:schemeClr val="bg1"/>
                </a:solidFill>
              </a:rPr>
              <a:t>Utilizarlo</a:t>
            </a:r>
            <a:r>
              <a:rPr lang="en-US" dirty="0">
                <a:solidFill>
                  <a:schemeClr val="bg1"/>
                </a:solidFill>
              </a:rPr>
              <a:t> </a:t>
            </a:r>
            <a:r>
              <a:rPr lang="en-US" dirty="0" err="1">
                <a:solidFill>
                  <a:schemeClr val="bg1"/>
                </a:solidFill>
              </a:rPr>
              <a:t>en</a:t>
            </a:r>
            <a:r>
              <a:rPr lang="en-US" dirty="0">
                <a:solidFill>
                  <a:schemeClr val="bg1"/>
                </a:solidFill>
              </a:rPr>
              <a:t> zonas </a:t>
            </a:r>
            <a:r>
              <a:rPr lang="en-US" dirty="0" err="1">
                <a:solidFill>
                  <a:schemeClr val="bg1"/>
                </a:solidFill>
              </a:rPr>
              <a:t>montañosas</a:t>
            </a:r>
            <a:r>
              <a:rPr lang="en-US" dirty="0">
                <a:solidFill>
                  <a:schemeClr val="bg1"/>
                </a:solidFill>
              </a:rPr>
              <a:t> y con alto </a:t>
            </a:r>
            <a:r>
              <a:rPr lang="en-US" dirty="0" err="1">
                <a:solidFill>
                  <a:schemeClr val="bg1"/>
                </a:solidFill>
              </a:rPr>
              <a:t>contenido</a:t>
            </a:r>
            <a:r>
              <a:rPr lang="en-US" dirty="0">
                <a:solidFill>
                  <a:schemeClr val="bg1"/>
                </a:solidFill>
              </a:rPr>
              <a:t> de </a:t>
            </a:r>
            <a:r>
              <a:rPr lang="en-US" dirty="0" err="1">
                <a:solidFill>
                  <a:schemeClr val="bg1"/>
                </a:solidFill>
              </a:rPr>
              <a:t>partículas</a:t>
            </a:r>
            <a:r>
              <a:rPr lang="en-US" dirty="0">
                <a:solidFill>
                  <a:schemeClr val="bg1"/>
                </a:solidFill>
              </a:rPr>
              <a:t> </a:t>
            </a:r>
            <a:r>
              <a:rPr lang="en-US" dirty="0" err="1">
                <a:solidFill>
                  <a:schemeClr val="bg1"/>
                </a:solidFill>
              </a:rPr>
              <a:t>atmosféricas</a:t>
            </a:r>
            <a:endParaRPr lang="en-US" dirty="0">
              <a:solidFill>
                <a:schemeClr val="bg1"/>
              </a:solidFill>
            </a:endParaRPr>
          </a:p>
        </p:txBody>
      </p:sp>
    </p:spTree>
    <p:extLst>
      <p:ext uri="{BB962C8B-B14F-4D97-AF65-F5344CB8AC3E}">
        <p14:creationId xmlns:p14="http://schemas.microsoft.com/office/powerpoint/2010/main" val="253596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205504" y="5588000"/>
            <a:ext cx="6502400" cy="673100"/>
          </a:xfrm>
          <a:prstGeom prst="rect">
            <a:avLst/>
          </a:prstGeom>
          <a:solidFill>
            <a:srgbClr val="00B050"/>
          </a:solidFill>
        </p:spPr>
        <p:txBody>
          <a:bodyPr wrap="square" rtlCol="0" anchor="t">
            <a:normAutofit/>
          </a:bodyPr>
          <a:lstStyle/>
          <a:p>
            <a:pPr>
              <a:lnSpc>
                <a:spcPct val="90000"/>
              </a:lnSpc>
              <a:spcAft>
                <a:spcPts val="600"/>
              </a:spcAft>
            </a:pPr>
            <a:r>
              <a:rPr kumimoji="0" lang="es-ES" sz="2000" b="0" i="0" u="none" strike="noStrike" kern="1200" cap="none" spc="0" normalizeH="0" baseline="0" noProof="0" dirty="0">
                <a:ln>
                  <a:noFill/>
                </a:ln>
                <a:solidFill>
                  <a:schemeClr val="bg1"/>
                </a:solidFill>
                <a:effectLst/>
                <a:uLnTx/>
                <a:uFillTx/>
                <a:latin typeface="Calibri" panose="020F0502020204030204"/>
                <a:ea typeface="+mn-ea"/>
                <a:cs typeface="+mn-cs"/>
              </a:rPr>
              <a:t>Es más sensible a la concentración de clorofila que el NDVI. Se  utiliza en la etapa intermedia y final del ciclo del cultivo</a:t>
            </a:r>
            <a:endParaRPr lang="es-CL" sz="2000"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817828" cy="4795408"/>
          </a:xfrm>
        </p:spPr>
        <p:txBody>
          <a:bodyPr>
            <a:normAutofit/>
          </a:bodyPr>
          <a:lstStyle/>
          <a:p>
            <a:r>
              <a:rPr lang="es-ES" sz="2800" b="0" i="0" u="none" strike="noStrike" dirty="0">
                <a:solidFill>
                  <a:srgbClr val="FFFFFF"/>
                </a:solidFill>
                <a:effectLst/>
                <a:latin typeface="+mn-lt"/>
              </a:rPr>
              <a:t>GNDVI</a:t>
            </a:r>
            <a:r>
              <a:rPr lang="es-ES" sz="2800" dirty="0">
                <a:solidFill>
                  <a:srgbClr val="FFFFFF"/>
                </a:solidFill>
                <a:latin typeface="+mn-lt"/>
              </a:rPr>
              <a:t> </a:t>
            </a:r>
            <a:br>
              <a:rPr lang="es-ES" sz="2800" dirty="0">
                <a:solidFill>
                  <a:srgbClr val="FFFFFF"/>
                </a:solidFill>
                <a:latin typeface="+mn-lt"/>
              </a:rPr>
            </a:br>
            <a:r>
              <a:rPr lang="es-ES" sz="2800" b="0" i="0" u="none" strike="noStrike" dirty="0">
                <a:solidFill>
                  <a:srgbClr val="FFFFFF"/>
                </a:solidFill>
                <a:effectLst/>
                <a:latin typeface="+mn-lt"/>
              </a:rPr>
              <a:t>Green Normalized </a:t>
            </a:r>
            <a:r>
              <a:rPr lang="es-ES" sz="2800" b="0" i="0" u="none" strike="noStrike" dirty="0" err="1">
                <a:solidFill>
                  <a:srgbClr val="FFFFFF"/>
                </a:solidFill>
                <a:effectLst/>
                <a:latin typeface="+mn-lt"/>
              </a:rPr>
              <a:t>Difference</a:t>
            </a:r>
            <a:r>
              <a:rPr lang="es-ES" sz="2800" b="0" i="0" u="none" strike="noStrike" dirty="0">
                <a:solidFill>
                  <a:srgbClr val="FFFFFF"/>
                </a:solidFill>
                <a:effectLst/>
                <a:latin typeface="+mn-lt"/>
              </a:rPr>
              <a:t> </a:t>
            </a:r>
            <a:r>
              <a:rPr lang="es-ES" sz="2800" b="0" i="0" u="none" strike="noStrike" dirty="0" err="1">
                <a:solidFill>
                  <a:srgbClr val="FFFFFF"/>
                </a:solidFill>
                <a:effectLst/>
                <a:latin typeface="+mn-lt"/>
              </a:rPr>
              <a:t>Vegetation</a:t>
            </a:r>
            <a:r>
              <a:rPr lang="es-ES" sz="2800" b="0" i="0" u="none" strike="noStrike" dirty="0">
                <a:solidFill>
                  <a:srgbClr val="FFFFFF"/>
                </a:solidFill>
                <a:effectLst/>
                <a:latin typeface="+mn-lt"/>
              </a:rPr>
              <a:t> </a:t>
            </a:r>
            <a:r>
              <a:rPr lang="es-ES" sz="2800" b="0" i="0" u="none" strike="noStrike" dirty="0" err="1">
                <a:solidFill>
                  <a:srgbClr val="FFFFFF"/>
                </a:solidFill>
                <a:effectLst/>
                <a:latin typeface="+mn-lt"/>
              </a:rPr>
              <a:t>Index</a:t>
            </a:r>
            <a:r>
              <a:rPr lang="es-ES" sz="2800" b="0" i="0" u="none" strike="noStrike" dirty="0">
                <a:solidFill>
                  <a:srgbClr val="FFFFFF"/>
                </a:solidFill>
                <a:effectLst/>
                <a:latin typeface="+mn-lt"/>
              </a:rPr>
              <a:t> Índice de Vegetación de la Diferencia Normalizada Verde </a:t>
            </a:r>
            <a:br>
              <a:rPr lang="es-CL" sz="3400" dirty="0">
                <a:solidFill>
                  <a:srgbClr val="FFFFFF"/>
                </a:solidFill>
              </a:rPr>
            </a:br>
            <a:endParaRPr lang="es-CL" sz="3400" dirty="0">
              <a:solidFill>
                <a:srgbClr val="FFFFFF"/>
              </a:solidFill>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118100"/>
              </a:xfrm>
            </p:spPr>
            <p:txBody>
              <a:bodyPr wrap="square" anchor="t">
                <a:normAutofit lnSpcReduction="10000"/>
              </a:bodyPr>
              <a:lstStyle/>
              <a:p>
                <a:pPr marL="0" indent="0">
                  <a:buNone/>
                </a:pPr>
                <a:r>
                  <a:rPr lang="es-ES" sz="1400" b="1" dirty="0"/>
                  <a:t>¿Cómo se calcula?</a:t>
                </a:r>
              </a:p>
              <a:p>
                <a:pPr marL="0" indent="0">
                  <a:lnSpc>
                    <a:spcPct val="170000"/>
                  </a:lnSpc>
                  <a:buNone/>
                </a:pPr>
                <a:r>
                  <a:rPr lang="es-ES" sz="1400" dirty="0"/>
                  <a:t>Indice de vegetación verde (o actividad fotosintéticas) que utiliza la banda infrarrojo cercano (NIR) y la banda verde (GREEN) del espectro electromagnético. Utilizado para determinar la captación de agua y nitrógeno por el cultivo.</a:t>
                </a:r>
              </a:p>
              <a:p>
                <a:pPr marL="0" indent="0">
                  <a:buNone/>
                </a:pPr>
                <a:endParaRPr lang="es-ES" sz="1400" dirty="0"/>
              </a:p>
              <a:p>
                <a:pPr marL="0" indent="0">
                  <a:buNone/>
                </a:pPr>
                <a14:m>
                  <m:oMathPara xmlns:m="http://schemas.openxmlformats.org/officeDocument/2006/math">
                    <m:oMathParaPr>
                      <m:jc m:val="centerGroup"/>
                    </m:oMathParaPr>
                    <m:oMath xmlns:m="http://schemas.openxmlformats.org/officeDocument/2006/math">
                      <m:r>
                        <a:rPr lang="es-CL" sz="1400" b="0" i="1" smtClean="0">
                          <a:latin typeface="Cambria Math" panose="02040503050406030204" pitchFamily="18" charset="0"/>
                        </a:rPr>
                        <m:t>𝐺𝑁𝐷𝑉𝐼</m:t>
                      </m:r>
                      <m:r>
                        <a:rPr lang="es-CL" sz="1400" b="0" i="1" smtClean="0">
                          <a:latin typeface="Cambria Math" panose="02040503050406030204" pitchFamily="18" charset="0"/>
                        </a:rPr>
                        <m:t>=</m:t>
                      </m:r>
                      <m:f>
                        <m:fPr>
                          <m:ctrlPr>
                            <a:rPr lang="es-CL" sz="1400" b="0" i="1" smtClean="0">
                              <a:latin typeface="Cambria Math" panose="02040503050406030204" pitchFamily="18" charset="0"/>
                            </a:rPr>
                          </m:ctrlPr>
                        </m:fPr>
                        <m:num>
                          <m:r>
                            <a:rPr lang="es-CL" sz="1400" b="0" i="1" smtClean="0">
                              <a:latin typeface="Cambria Math" panose="02040503050406030204" pitchFamily="18" charset="0"/>
                            </a:rPr>
                            <m:t>𝑁𝐼𝑅</m:t>
                          </m:r>
                          <m:r>
                            <a:rPr lang="es-CL" sz="1400" b="0" i="1" smtClean="0">
                              <a:latin typeface="Cambria Math" panose="02040503050406030204" pitchFamily="18" charset="0"/>
                            </a:rPr>
                            <m:t>−</m:t>
                          </m:r>
                          <m:r>
                            <a:rPr lang="es-CL" sz="1400" b="0" i="1" smtClean="0">
                              <a:latin typeface="Cambria Math" panose="02040503050406030204" pitchFamily="18" charset="0"/>
                            </a:rPr>
                            <m:t>𝐺𝑅𝐸𝐸𝑁</m:t>
                          </m:r>
                        </m:num>
                        <m:den>
                          <m:r>
                            <a:rPr lang="es-CL" sz="1400" b="0" i="1" smtClean="0">
                              <a:latin typeface="Cambria Math" panose="02040503050406030204" pitchFamily="18" charset="0"/>
                            </a:rPr>
                            <m:t>𝑁𝐼𝑅</m:t>
                          </m:r>
                          <m:r>
                            <a:rPr lang="es-CL" sz="1400" b="0" i="1" smtClean="0">
                              <a:latin typeface="Cambria Math" panose="02040503050406030204" pitchFamily="18" charset="0"/>
                            </a:rPr>
                            <m:t>+</m:t>
                          </m:r>
                          <m:r>
                            <a:rPr lang="es-CL" sz="1400" b="0" i="1" smtClean="0">
                              <a:latin typeface="Cambria Math" panose="02040503050406030204" pitchFamily="18" charset="0"/>
                            </a:rPr>
                            <m:t>𝑅𝐸𝐷</m:t>
                          </m:r>
                        </m:den>
                      </m:f>
                    </m:oMath>
                  </m:oMathPara>
                </a14:m>
                <a:endParaRPr lang="es-ES" sz="1400" dirty="0"/>
              </a:p>
              <a:p>
                <a:pPr marL="0" indent="0">
                  <a:buNone/>
                </a:pPr>
                <a:r>
                  <a:rPr lang="es-ES" sz="1400" b="1" dirty="0"/>
                  <a:t>¿Para que se usa?</a:t>
                </a:r>
              </a:p>
              <a:p>
                <a:pPr marL="0" indent="0">
                  <a:buNone/>
                </a:pPr>
                <a:r>
                  <a:rPr lang="es-ES" sz="1400" dirty="0"/>
                  <a:t>Evaluar captación de agua y nitrógeno por el cultivo.</a:t>
                </a:r>
              </a:p>
              <a:p>
                <a:pPr marL="0" indent="0">
                  <a:buNone/>
                </a:pPr>
                <a:r>
                  <a:rPr lang="es-ES" sz="1400" dirty="0"/>
                  <a:t>Monitorear vegetación con estrés y vegetación envejecida. </a:t>
                </a:r>
              </a:p>
              <a:p>
                <a:pPr marL="0" indent="0">
                  <a:buNone/>
                </a:pPr>
                <a:endParaRPr lang="es-ES" sz="1400" dirty="0"/>
              </a:p>
              <a:p>
                <a:pPr marL="0" indent="0">
                  <a:buNone/>
                </a:pPr>
                <a:r>
                  <a:rPr lang="es-ES" sz="1400" b="1" dirty="0"/>
                  <a:t>¿Que significa? ¿Cómo se interpreta?</a:t>
                </a:r>
              </a:p>
              <a:p>
                <a:pPr marL="0" indent="0">
                  <a:buNone/>
                </a:pPr>
                <a:r>
                  <a:rPr lang="es-ES" sz="1400" dirty="0"/>
                  <a:t>Si bien los valores dependen del tipo de cultivo, región y temporada, en términos generales:</a:t>
                </a:r>
              </a:p>
              <a:p>
                <a:r>
                  <a:rPr lang="es-ES" sz="1400" dirty="0"/>
                  <a:t>Valores entre -1 y 0 están asociados a presencia de agua o suelo desnudo.</a:t>
                </a:r>
              </a:p>
              <a:p>
                <a:r>
                  <a:rPr lang="es-ES" sz="1400" dirty="0"/>
                  <a:t>Valores menores a 0,5 corresponde vegetación escasa y/o  cultivos estresados (por enfermedad o estrés hídrico).</a:t>
                </a:r>
              </a:p>
              <a:p>
                <a:r>
                  <a:rPr lang="es-ES" sz="1400" dirty="0"/>
                  <a:t>Valores mayores a 0,5 corresponden a vegetación densa y/o cultivos sanos.</a:t>
                </a:r>
              </a:p>
              <a:p>
                <a:pPr marL="0" indent="0">
                  <a:buNone/>
                </a:pPr>
                <a:endParaRPr lang="es-ES" sz="1400" dirty="0"/>
              </a:p>
              <a:p>
                <a:pPr marL="0" indent="0">
                  <a:buNone/>
                </a:pPr>
                <a:endParaRPr lang="es-ES" sz="900" dirty="0"/>
              </a:p>
              <a:p>
                <a:pPr marL="0" indent="0">
                  <a:buNone/>
                </a:pPr>
                <a:endParaRPr lang="es-ES" sz="900" dirty="0"/>
              </a:p>
              <a:p>
                <a:endParaRPr lang="es-CL" sz="9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118100"/>
              </a:xfrm>
              <a:blipFill>
                <a:blip r:embed="rId2"/>
                <a:stretch>
                  <a:fillRect l="-281" t="-952" b="-952"/>
                </a:stretch>
              </a:blipFill>
            </p:spPr>
            <p:txBody>
              <a:bodyPr/>
              <a:lstStyle/>
              <a:p>
                <a:r>
                  <a:rPr lang="es-CL">
                    <a:noFill/>
                  </a:rPr>
                  <a:t> </a:t>
                </a:r>
              </a:p>
            </p:txBody>
          </p:sp>
        </mc:Fallback>
      </mc:AlternateContent>
    </p:spTree>
    <p:extLst>
      <p:ext uri="{BB962C8B-B14F-4D97-AF65-F5344CB8AC3E}">
        <p14:creationId xmlns:p14="http://schemas.microsoft.com/office/powerpoint/2010/main" val="3877630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AF1467E5387C1947A85507355AAAC83E" ma:contentTypeVersion="0" ma:contentTypeDescription="Crear nuevo documento." ma:contentTypeScope="" ma:versionID="f198d6bd0c7ff3b67f328aea9d36f07b">
  <xsd:schema xmlns:xsd="http://www.w3.org/2001/XMLSchema" xmlns:xs="http://www.w3.org/2001/XMLSchema" xmlns:p="http://schemas.microsoft.com/office/2006/metadata/properties" targetNamespace="http://schemas.microsoft.com/office/2006/metadata/properties" ma:root="true" ma:fieldsID="d906ea952378da0d183089e6f9408d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43EF21-F8C9-4E77-A0BB-951DDB3BC046}">
  <ds:schemaRef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purl.org/dc/dcmitype/"/>
    <ds:schemaRef ds:uri="http://purl.org/dc/elements/1.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25963B77-80F8-4351-B440-6F7152F20148}">
  <ds:schemaRefs>
    <ds:schemaRef ds:uri="http://schemas.microsoft.com/sharepoint/v3/contenttype/forms"/>
  </ds:schemaRefs>
</ds:datastoreItem>
</file>

<file path=customXml/itemProps3.xml><?xml version="1.0" encoding="utf-8"?>
<ds:datastoreItem xmlns:ds="http://schemas.openxmlformats.org/officeDocument/2006/customXml" ds:itemID="{7D418F2D-BF58-4122-92A4-1BEE53F152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80</TotalTime>
  <Words>2775</Words>
  <Application>Microsoft Office PowerPoint</Application>
  <PresentationFormat>Panorámica</PresentationFormat>
  <Paragraphs>258</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Calibri Light</vt:lpstr>
      <vt:lpstr>Cambria Math</vt:lpstr>
      <vt:lpstr>Tema de Office</vt:lpstr>
      <vt:lpstr>Geomática Agrícola</vt:lpstr>
      <vt:lpstr>Ubicación</vt:lpstr>
      <vt:lpstr>Presentación de PowerPoint</vt:lpstr>
      <vt:lpstr>Clasificación índices </vt:lpstr>
      <vt:lpstr>Índices de vegetacion</vt:lpstr>
      <vt:lpstr>Para un monitoreo eficaz  de la vegetación se recomienda utilizar más de 1 índice según las condiciones y tipo del cultivo. Los lineamientos generales para seleccionar los índices mas aptos se presentan a continuación.</vt:lpstr>
      <vt:lpstr>NDVI  Normalized Difference Vegetation Index Indice Diferencial Normalizado de Vegetación </vt:lpstr>
      <vt:lpstr>ARVI  Indice de Vegetación Atmoféricamente Resistente </vt:lpstr>
      <vt:lpstr>GNDVI  Green Normalized Difference Vegetation Index Índice de Vegetación de la Diferencia Normalizada Verde  </vt:lpstr>
      <vt:lpstr>NDRE Normalized Difference Red Edge  Indice de Diferencia Normalizada de Borde Rojo  </vt:lpstr>
      <vt:lpstr>GCI  Green Chlorophyll Index  Green Coverage Index  Indice de Clorofila Verde   </vt:lpstr>
      <vt:lpstr>CVI  Chlorophyll Vegetation Index</vt:lpstr>
      <vt:lpstr>SAVI  Soil Adjusted Vegetation Index Indice de Vegetación Ajustado al Suelo</vt:lpstr>
      <vt:lpstr>MSAVI2 Modified Soil Adjusted Vegetation Index </vt:lpstr>
      <vt:lpstr>EVI  EnhanceD Vegetation Index  Indice de Vegetación Mejorado</vt:lpstr>
      <vt:lpstr>Indices de Humedad</vt:lpstr>
      <vt:lpstr>NDMI Normalized Difference Moisture Index y NDWI Normalized Difference Water Index</vt:lpstr>
      <vt:lpstr> NDWI  Normalized Difference Water Index</vt:lpstr>
      <vt:lpstr> TDVI  Temperature–Vegetation Dryness Index  Indice de Sequía de Vegetación y Temperatura </vt:lpstr>
      <vt:lpstr>Indices de suelo</vt:lpstr>
      <vt:lpstr>NDTI  Normalized Difference Tillage Index  Indice Diferencial Normalizado de Labranza </vt:lpstr>
      <vt:lpstr>SINDRI   Shortwave infrared normalized difference residue index  Indice Diferencial Normalizado de Residuos de Infrarrojo de onda corta </vt:lpstr>
      <vt:lpstr>BSI Bare Soil Index ( Indice de Suelos Descubiertos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Geomática Agrícola</dc:title>
  <dc:creator>Claudia Garrido</dc:creator>
  <cp:lastModifiedBy>Claudia Garrido</cp:lastModifiedBy>
  <cp:revision>9</cp:revision>
  <dcterms:created xsi:type="dcterms:W3CDTF">2020-12-04T17:38:25Z</dcterms:created>
  <dcterms:modified xsi:type="dcterms:W3CDTF">2020-12-08T01:52:04Z</dcterms:modified>
</cp:coreProperties>
</file>