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71" r:id="rId7"/>
    <p:sldId id="273" r:id="rId8"/>
    <p:sldId id="274" r:id="rId9"/>
    <p:sldId id="270" r:id="rId10"/>
    <p:sldId id="272" r:id="rId11"/>
    <p:sldId id="275" r:id="rId12"/>
    <p:sldId id="276" r:id="rId13"/>
    <p:sldId id="257" r:id="rId14"/>
    <p:sldId id="258" r:id="rId15"/>
    <p:sldId id="259" r:id="rId16"/>
    <p:sldId id="261" r:id="rId17"/>
    <p:sldId id="263" r:id="rId18"/>
    <p:sldId id="260" r:id="rId19"/>
    <p:sldId id="264" r:id="rId20"/>
    <p:sldId id="266" r:id="rId21"/>
    <p:sldId id="269" r:id="rId22"/>
    <p:sldId id="265" r:id="rId23"/>
    <p:sldId id="267" r:id="rId24"/>
    <p:sldId id="268"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10382" y="2796110"/>
          <a:ext cx="700810" cy="75363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30908" y="2816636"/>
        <a:ext cx="659758" cy="712582"/>
      </dsp:txXfrm>
    </dsp:sp>
    <dsp:sp modelId="{1FC314BF-588C-4CDC-ACB5-97BFADF5338F}">
      <dsp:nvSpPr>
        <dsp:cNvPr id="0" name=""/>
        <dsp:cNvSpPr/>
      </dsp:nvSpPr>
      <dsp:spPr>
        <a:xfrm rot="16969817">
          <a:off x="2020176" y="2551438"/>
          <a:ext cx="1262358" cy="12139"/>
        </a:xfrm>
        <a:custGeom>
          <a:avLst/>
          <a:gdLst/>
          <a:ahLst/>
          <a:cxnLst/>
          <a:rect l="0" t="0" r="0" b="0"/>
          <a:pathLst>
            <a:path>
              <a:moveTo>
                <a:pt x="0" y="6069"/>
              </a:moveTo>
              <a:lnTo>
                <a:pt x="1262358"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619796" y="2525948"/>
        <a:ext cx="63117" cy="63117"/>
      </dsp:txXfrm>
    </dsp:sp>
    <dsp:sp modelId="{844AD0CD-4E24-4EF5-A12B-275422258D73}">
      <dsp:nvSpPr>
        <dsp:cNvPr id="0" name=""/>
        <dsp:cNvSpPr/>
      </dsp:nvSpPr>
      <dsp:spPr>
        <a:xfrm>
          <a:off x="2791517" y="1766885"/>
          <a:ext cx="1147332" cy="3504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2801780" y="1777148"/>
        <a:ext cx="1126806" cy="329879"/>
      </dsp:txXfrm>
    </dsp:sp>
    <dsp:sp modelId="{2CCBE548-B179-4110-A30F-75B54D891794}">
      <dsp:nvSpPr>
        <dsp:cNvPr id="0" name=""/>
        <dsp:cNvSpPr/>
      </dsp:nvSpPr>
      <dsp:spPr>
        <a:xfrm rot="16899317">
          <a:off x="3385219" y="1256531"/>
          <a:ext cx="1387585" cy="12139"/>
        </a:xfrm>
        <a:custGeom>
          <a:avLst/>
          <a:gdLst/>
          <a:ahLst/>
          <a:cxnLst/>
          <a:rect l="0" t="0" r="0" b="0"/>
          <a:pathLst>
            <a:path>
              <a:moveTo>
                <a:pt x="0" y="6069"/>
              </a:moveTo>
              <a:lnTo>
                <a:pt x="1387585"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44322" y="1227911"/>
        <a:ext cx="69379" cy="69379"/>
      </dsp:txXfrm>
    </dsp:sp>
    <dsp:sp modelId="{E090D193-0E35-4543-A0C6-2F0DE87958E6}">
      <dsp:nvSpPr>
        <dsp:cNvPr id="0" name=""/>
        <dsp:cNvSpPr/>
      </dsp:nvSpPr>
      <dsp:spPr>
        <a:xfrm>
          <a:off x="4219173" y="407910"/>
          <a:ext cx="1056983" cy="350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229436" y="418173"/>
        <a:ext cx="1036457" cy="329879"/>
      </dsp:txXfrm>
    </dsp:sp>
    <dsp:sp modelId="{CC7DE627-466A-421D-9D06-2BEDD4042791}">
      <dsp:nvSpPr>
        <dsp:cNvPr id="0" name=""/>
        <dsp:cNvSpPr/>
      </dsp:nvSpPr>
      <dsp:spPr>
        <a:xfrm rot="18289469">
          <a:off x="5170879" y="375561"/>
          <a:ext cx="490880" cy="12139"/>
        </a:xfrm>
        <a:custGeom>
          <a:avLst/>
          <a:gdLst/>
          <a:ahLst/>
          <a:cxnLst/>
          <a:rect l="0" t="0" r="0" b="0"/>
          <a:pathLst>
            <a:path>
              <a:moveTo>
                <a:pt x="0" y="6069"/>
              </a:moveTo>
              <a:lnTo>
                <a:pt x="49088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4047" y="369358"/>
        <a:ext cx="24544" cy="24544"/>
      </dsp:txXfrm>
    </dsp:sp>
    <dsp:sp modelId="{78458E71-C92A-4207-A274-B67D71319B52}">
      <dsp:nvSpPr>
        <dsp:cNvPr id="0" name=""/>
        <dsp:cNvSpPr/>
      </dsp:nvSpPr>
      <dsp:spPr>
        <a:xfrm>
          <a:off x="5556481" y="4944"/>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5566744" y="15207"/>
        <a:ext cx="680284" cy="329879"/>
      </dsp:txXfrm>
    </dsp:sp>
    <dsp:sp modelId="{EA1948B9-1CAB-4879-B320-4402F669EABB}">
      <dsp:nvSpPr>
        <dsp:cNvPr id="0" name=""/>
        <dsp:cNvSpPr/>
      </dsp:nvSpPr>
      <dsp:spPr>
        <a:xfrm>
          <a:off x="5276157" y="577044"/>
          <a:ext cx="280324" cy="12139"/>
        </a:xfrm>
        <a:custGeom>
          <a:avLst/>
          <a:gdLst/>
          <a:ahLst/>
          <a:cxnLst/>
          <a:rect l="0" t="0" r="0" b="0"/>
          <a:pathLst>
            <a:path>
              <a:moveTo>
                <a:pt x="0" y="6069"/>
              </a:moveTo>
              <a:lnTo>
                <a:pt x="28032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5409311" y="576105"/>
        <a:ext cx="14016" cy="14016"/>
      </dsp:txXfrm>
    </dsp:sp>
    <dsp:sp modelId="{A80CE399-53FB-4DB5-8DE2-9285C9D929A0}">
      <dsp:nvSpPr>
        <dsp:cNvPr id="0" name=""/>
        <dsp:cNvSpPr/>
      </dsp:nvSpPr>
      <dsp:spPr>
        <a:xfrm>
          <a:off x="5556481" y="407910"/>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5566744" y="418173"/>
        <a:ext cx="680284" cy="329879"/>
      </dsp:txXfrm>
    </dsp:sp>
    <dsp:sp modelId="{5805C62D-C8B2-4514-B387-5B6446D53CF6}">
      <dsp:nvSpPr>
        <dsp:cNvPr id="0" name=""/>
        <dsp:cNvSpPr/>
      </dsp:nvSpPr>
      <dsp:spPr>
        <a:xfrm rot="3310531">
          <a:off x="5170879" y="778527"/>
          <a:ext cx="490880" cy="12139"/>
        </a:xfrm>
        <a:custGeom>
          <a:avLst/>
          <a:gdLst/>
          <a:ahLst/>
          <a:cxnLst/>
          <a:rect l="0" t="0" r="0" b="0"/>
          <a:pathLst>
            <a:path>
              <a:moveTo>
                <a:pt x="0" y="6069"/>
              </a:moveTo>
              <a:lnTo>
                <a:pt x="49088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4047" y="772324"/>
        <a:ext cx="24544" cy="24544"/>
      </dsp:txXfrm>
    </dsp:sp>
    <dsp:sp modelId="{74128C79-E304-492B-B089-F57B1FD42398}">
      <dsp:nvSpPr>
        <dsp:cNvPr id="0" name=""/>
        <dsp:cNvSpPr/>
      </dsp:nvSpPr>
      <dsp:spPr>
        <a:xfrm>
          <a:off x="5556481" y="810877"/>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5566744" y="821140"/>
        <a:ext cx="680284" cy="329879"/>
      </dsp:txXfrm>
    </dsp:sp>
    <dsp:sp modelId="{E0129D05-E110-4A4A-83BD-ADF2C53CC734}">
      <dsp:nvSpPr>
        <dsp:cNvPr id="0" name=""/>
        <dsp:cNvSpPr/>
      </dsp:nvSpPr>
      <dsp:spPr>
        <a:xfrm rot="623501">
          <a:off x="3936512" y="1961721"/>
          <a:ext cx="284998" cy="12139"/>
        </a:xfrm>
        <a:custGeom>
          <a:avLst/>
          <a:gdLst/>
          <a:ahLst/>
          <a:cxnLst/>
          <a:rect l="0" t="0" r="0" b="0"/>
          <a:pathLst>
            <a:path>
              <a:moveTo>
                <a:pt x="0" y="6069"/>
              </a:moveTo>
              <a:lnTo>
                <a:pt x="28499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71886" y="1960666"/>
        <a:ext cx="14249" cy="14249"/>
      </dsp:txXfrm>
    </dsp:sp>
    <dsp:sp modelId="{FA432A94-DF3F-445F-B5B6-DF35D7C89DA7}">
      <dsp:nvSpPr>
        <dsp:cNvPr id="0" name=""/>
        <dsp:cNvSpPr/>
      </dsp:nvSpPr>
      <dsp:spPr>
        <a:xfrm>
          <a:off x="4219173" y="1764780"/>
          <a:ext cx="1056983" cy="4574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232571" y="1778178"/>
        <a:ext cx="1030187" cy="430633"/>
      </dsp:txXfrm>
    </dsp:sp>
    <dsp:sp modelId="{CF764CA3-AF23-4BE5-89E0-F870A39ED374}">
      <dsp:nvSpPr>
        <dsp:cNvPr id="0" name=""/>
        <dsp:cNvSpPr/>
      </dsp:nvSpPr>
      <dsp:spPr>
        <a:xfrm rot="17692822">
          <a:off x="5083175" y="1685200"/>
          <a:ext cx="666288" cy="12139"/>
        </a:xfrm>
        <a:custGeom>
          <a:avLst/>
          <a:gdLst/>
          <a:ahLst/>
          <a:cxnLst/>
          <a:rect l="0" t="0" r="0" b="0"/>
          <a:pathLst>
            <a:path>
              <a:moveTo>
                <a:pt x="0" y="6069"/>
              </a:moveTo>
              <a:lnTo>
                <a:pt x="666288"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399662" y="1674613"/>
        <a:ext cx="33314" cy="33314"/>
      </dsp:txXfrm>
    </dsp:sp>
    <dsp:sp modelId="{D4F3E0BF-2286-4073-8EDE-937945D9BE44}">
      <dsp:nvSpPr>
        <dsp:cNvPr id="0" name=""/>
        <dsp:cNvSpPr/>
      </dsp:nvSpPr>
      <dsp:spPr>
        <a:xfrm>
          <a:off x="5556481" y="1213843"/>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5566744" y="1224106"/>
        <a:ext cx="680284" cy="329879"/>
      </dsp:txXfrm>
    </dsp:sp>
    <dsp:sp modelId="{28D30731-8297-407C-94DD-F79434C13303}">
      <dsp:nvSpPr>
        <dsp:cNvPr id="0" name=""/>
        <dsp:cNvSpPr/>
      </dsp:nvSpPr>
      <dsp:spPr>
        <a:xfrm rot="19457599">
          <a:off x="5243709" y="1886683"/>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1884122"/>
        <a:ext cx="17261" cy="17261"/>
      </dsp:txXfrm>
    </dsp:sp>
    <dsp:sp modelId="{5D26A93E-381B-4681-9F91-05D668A61929}">
      <dsp:nvSpPr>
        <dsp:cNvPr id="0" name=""/>
        <dsp:cNvSpPr/>
      </dsp:nvSpPr>
      <dsp:spPr>
        <a:xfrm>
          <a:off x="5556481" y="1616809"/>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5566744" y="1627072"/>
        <a:ext cx="680284" cy="329879"/>
      </dsp:txXfrm>
    </dsp:sp>
    <dsp:sp modelId="{14AC2DB8-21F7-4F41-A87A-FA2CDDACDB83}">
      <dsp:nvSpPr>
        <dsp:cNvPr id="0" name=""/>
        <dsp:cNvSpPr/>
      </dsp:nvSpPr>
      <dsp:spPr>
        <a:xfrm rot="2142401">
          <a:off x="5243709" y="2088166"/>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2085605"/>
        <a:ext cx="17261" cy="17261"/>
      </dsp:txXfrm>
    </dsp:sp>
    <dsp:sp modelId="{95EB7DA1-8FE7-4F86-8F25-D7C5E3357EDA}">
      <dsp:nvSpPr>
        <dsp:cNvPr id="0" name=""/>
        <dsp:cNvSpPr/>
      </dsp:nvSpPr>
      <dsp:spPr>
        <a:xfrm>
          <a:off x="5556481" y="2019775"/>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5566744" y="2030038"/>
        <a:ext cx="680284" cy="329879"/>
      </dsp:txXfrm>
    </dsp:sp>
    <dsp:sp modelId="{73567DA8-5ED2-4F7B-8F29-F7C0FCE814E3}">
      <dsp:nvSpPr>
        <dsp:cNvPr id="0" name=""/>
        <dsp:cNvSpPr/>
      </dsp:nvSpPr>
      <dsp:spPr>
        <a:xfrm rot="3907178">
          <a:off x="5083175" y="2289649"/>
          <a:ext cx="666288" cy="12139"/>
        </a:xfrm>
        <a:custGeom>
          <a:avLst/>
          <a:gdLst/>
          <a:ahLst/>
          <a:cxnLst/>
          <a:rect l="0" t="0" r="0" b="0"/>
          <a:pathLst>
            <a:path>
              <a:moveTo>
                <a:pt x="0" y="6069"/>
              </a:moveTo>
              <a:lnTo>
                <a:pt x="666288"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399662" y="2279062"/>
        <a:ext cx="33314" cy="33314"/>
      </dsp:txXfrm>
    </dsp:sp>
    <dsp:sp modelId="{AB7256D7-0826-4B78-B8E0-AD0726A7937E}">
      <dsp:nvSpPr>
        <dsp:cNvPr id="0" name=""/>
        <dsp:cNvSpPr/>
      </dsp:nvSpPr>
      <dsp:spPr>
        <a:xfrm>
          <a:off x="5556481" y="2422741"/>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5566744" y="2433004"/>
        <a:ext cx="680284" cy="329879"/>
      </dsp:txXfrm>
    </dsp:sp>
    <dsp:sp modelId="{2A497EA6-4A41-481E-9234-E3108E5552F0}">
      <dsp:nvSpPr>
        <dsp:cNvPr id="0" name=""/>
        <dsp:cNvSpPr/>
      </dsp:nvSpPr>
      <dsp:spPr>
        <a:xfrm rot="4647605">
          <a:off x="3433459" y="2566170"/>
          <a:ext cx="1291104" cy="12139"/>
        </a:xfrm>
        <a:custGeom>
          <a:avLst/>
          <a:gdLst/>
          <a:ahLst/>
          <a:cxnLst/>
          <a:rect l="0" t="0" r="0" b="0"/>
          <a:pathLst>
            <a:path>
              <a:moveTo>
                <a:pt x="0" y="6069"/>
              </a:moveTo>
              <a:lnTo>
                <a:pt x="1291104"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46734" y="2539962"/>
        <a:ext cx="64555" cy="64555"/>
      </dsp:txXfrm>
    </dsp:sp>
    <dsp:sp modelId="{6FE4BA68-950B-4F35-8A3E-D6E71732AE93}">
      <dsp:nvSpPr>
        <dsp:cNvPr id="0" name=""/>
        <dsp:cNvSpPr/>
      </dsp:nvSpPr>
      <dsp:spPr>
        <a:xfrm>
          <a:off x="4219173" y="2928521"/>
          <a:ext cx="1056983" cy="54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235216" y="2944564"/>
        <a:ext cx="1024897" cy="515657"/>
      </dsp:txXfrm>
    </dsp:sp>
    <dsp:sp modelId="{1849D69C-F7BA-4F56-B97C-710F123AC880}">
      <dsp:nvSpPr>
        <dsp:cNvPr id="0" name=""/>
        <dsp:cNvSpPr/>
      </dsp:nvSpPr>
      <dsp:spPr>
        <a:xfrm rot="19457599">
          <a:off x="5243709" y="3095582"/>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3093021"/>
        <a:ext cx="17261" cy="17261"/>
      </dsp:txXfrm>
    </dsp:sp>
    <dsp:sp modelId="{E31E7D40-783C-48D4-AFC4-93CA13AF9308}">
      <dsp:nvSpPr>
        <dsp:cNvPr id="0" name=""/>
        <dsp:cNvSpPr/>
      </dsp:nvSpPr>
      <dsp:spPr>
        <a:xfrm>
          <a:off x="5556481" y="2825707"/>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5566744" y="2835970"/>
        <a:ext cx="680284" cy="329879"/>
      </dsp:txXfrm>
    </dsp:sp>
    <dsp:sp modelId="{7A4A3DA8-C63D-4AB8-BF9E-0EFFA13C86D5}">
      <dsp:nvSpPr>
        <dsp:cNvPr id="0" name=""/>
        <dsp:cNvSpPr/>
      </dsp:nvSpPr>
      <dsp:spPr>
        <a:xfrm rot="2142401">
          <a:off x="5243709" y="3297065"/>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3294504"/>
        <a:ext cx="17261" cy="17261"/>
      </dsp:txXfrm>
    </dsp:sp>
    <dsp:sp modelId="{27085102-265B-43EF-A483-704603832D16}">
      <dsp:nvSpPr>
        <dsp:cNvPr id="0" name=""/>
        <dsp:cNvSpPr/>
      </dsp:nvSpPr>
      <dsp:spPr>
        <a:xfrm>
          <a:off x="5556481" y="3228673"/>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5566744" y="3238936"/>
        <a:ext cx="680284" cy="329879"/>
      </dsp:txXfrm>
    </dsp:sp>
    <dsp:sp modelId="{A63D09F7-238E-4C84-94E0-28114B5ED3E2}">
      <dsp:nvSpPr>
        <dsp:cNvPr id="0" name=""/>
        <dsp:cNvSpPr/>
      </dsp:nvSpPr>
      <dsp:spPr>
        <a:xfrm rot="4630183">
          <a:off x="2020176" y="3782278"/>
          <a:ext cx="1262358" cy="12139"/>
        </a:xfrm>
        <a:custGeom>
          <a:avLst/>
          <a:gdLst/>
          <a:ahLst/>
          <a:cxnLst/>
          <a:rect l="0" t="0" r="0" b="0"/>
          <a:pathLst>
            <a:path>
              <a:moveTo>
                <a:pt x="0" y="6069"/>
              </a:moveTo>
              <a:lnTo>
                <a:pt x="1262358"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619796" y="3756789"/>
        <a:ext cx="63117" cy="63117"/>
      </dsp:txXfrm>
    </dsp:sp>
    <dsp:sp modelId="{E28222CC-A014-479C-9705-EFA2778052E8}">
      <dsp:nvSpPr>
        <dsp:cNvPr id="0" name=""/>
        <dsp:cNvSpPr/>
      </dsp:nvSpPr>
      <dsp:spPr>
        <a:xfrm>
          <a:off x="2791517" y="4228565"/>
          <a:ext cx="1147332" cy="3504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2801780" y="4238828"/>
        <a:ext cx="1126806" cy="329879"/>
      </dsp:txXfrm>
    </dsp:sp>
    <dsp:sp modelId="{851913AC-7A5E-4293-B0FC-B45ABB27D17B}">
      <dsp:nvSpPr>
        <dsp:cNvPr id="0" name=""/>
        <dsp:cNvSpPr/>
      </dsp:nvSpPr>
      <dsp:spPr>
        <a:xfrm rot="18319939">
          <a:off x="3836650" y="4199977"/>
          <a:ext cx="484723" cy="12139"/>
        </a:xfrm>
        <a:custGeom>
          <a:avLst/>
          <a:gdLst/>
          <a:ahLst/>
          <a:cxnLst/>
          <a:rect l="0" t="0" r="0" b="0"/>
          <a:pathLst>
            <a:path>
              <a:moveTo>
                <a:pt x="0" y="6069"/>
              </a:moveTo>
              <a:lnTo>
                <a:pt x="484723"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66893" y="4193928"/>
        <a:ext cx="24236" cy="24236"/>
      </dsp:txXfrm>
    </dsp:sp>
    <dsp:sp modelId="{4EB640C1-3FF1-46A1-B8A2-33AA99258F56}">
      <dsp:nvSpPr>
        <dsp:cNvPr id="0" name=""/>
        <dsp:cNvSpPr/>
      </dsp:nvSpPr>
      <dsp:spPr>
        <a:xfrm>
          <a:off x="4219173" y="3769403"/>
          <a:ext cx="1056983" cy="4778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233169" y="3783399"/>
        <a:ext cx="1028991" cy="449852"/>
      </dsp:txXfrm>
    </dsp:sp>
    <dsp:sp modelId="{FC23415B-C10C-437A-A00A-8B2D1F5691F1}">
      <dsp:nvSpPr>
        <dsp:cNvPr id="0" name=""/>
        <dsp:cNvSpPr/>
      </dsp:nvSpPr>
      <dsp:spPr>
        <a:xfrm rot="19457599">
          <a:off x="5243709" y="3901514"/>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3898953"/>
        <a:ext cx="17261" cy="17261"/>
      </dsp:txXfrm>
    </dsp:sp>
    <dsp:sp modelId="{28AC6EAF-85C4-4388-96D1-C0CDF82F4764}">
      <dsp:nvSpPr>
        <dsp:cNvPr id="0" name=""/>
        <dsp:cNvSpPr/>
      </dsp:nvSpPr>
      <dsp:spPr>
        <a:xfrm>
          <a:off x="5556481" y="3631639"/>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5566744" y="3641902"/>
        <a:ext cx="680284" cy="329879"/>
      </dsp:txXfrm>
    </dsp:sp>
    <dsp:sp modelId="{54EC9BB9-8893-4D66-A8A5-D34B13230F53}">
      <dsp:nvSpPr>
        <dsp:cNvPr id="0" name=""/>
        <dsp:cNvSpPr/>
      </dsp:nvSpPr>
      <dsp:spPr>
        <a:xfrm rot="2142401">
          <a:off x="5243709" y="4102997"/>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4100436"/>
        <a:ext cx="17261" cy="17261"/>
      </dsp:txXfrm>
    </dsp:sp>
    <dsp:sp modelId="{D99941B7-C68B-44D2-9048-C2B2F0397D68}">
      <dsp:nvSpPr>
        <dsp:cNvPr id="0" name=""/>
        <dsp:cNvSpPr/>
      </dsp:nvSpPr>
      <dsp:spPr>
        <a:xfrm>
          <a:off x="5556481" y="4034605"/>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5566744" y="4044868"/>
        <a:ext cx="680284" cy="329879"/>
      </dsp:txXfrm>
    </dsp:sp>
    <dsp:sp modelId="{6F93D522-30DC-4F01-8405-3DD4D886EAE8}">
      <dsp:nvSpPr>
        <dsp:cNvPr id="0" name=""/>
        <dsp:cNvSpPr/>
      </dsp:nvSpPr>
      <dsp:spPr>
        <a:xfrm rot="3340244">
          <a:off x="3830474" y="4602943"/>
          <a:ext cx="497074" cy="12139"/>
        </a:xfrm>
        <a:custGeom>
          <a:avLst/>
          <a:gdLst/>
          <a:ahLst/>
          <a:cxnLst/>
          <a:rect l="0" t="0" r="0" b="0"/>
          <a:pathLst>
            <a:path>
              <a:moveTo>
                <a:pt x="0" y="6069"/>
              </a:moveTo>
              <a:lnTo>
                <a:pt x="497074"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066584" y="4596585"/>
        <a:ext cx="24853" cy="24853"/>
      </dsp:txXfrm>
    </dsp:sp>
    <dsp:sp modelId="{8D16B081-F17D-4772-90A5-2DD3C46D6EE8}">
      <dsp:nvSpPr>
        <dsp:cNvPr id="0" name=""/>
        <dsp:cNvSpPr/>
      </dsp:nvSpPr>
      <dsp:spPr>
        <a:xfrm>
          <a:off x="4219173" y="4590381"/>
          <a:ext cx="1056983" cy="4477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232287" y="4603495"/>
        <a:ext cx="1030755" cy="421523"/>
      </dsp:txXfrm>
    </dsp:sp>
    <dsp:sp modelId="{5280F233-C0BF-4DBC-A3B4-AEC53CC14C1A}">
      <dsp:nvSpPr>
        <dsp:cNvPr id="0" name=""/>
        <dsp:cNvSpPr/>
      </dsp:nvSpPr>
      <dsp:spPr>
        <a:xfrm rot="19457599">
          <a:off x="5243709" y="4707446"/>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4704885"/>
        <a:ext cx="17261" cy="17261"/>
      </dsp:txXfrm>
    </dsp:sp>
    <dsp:sp modelId="{F342A435-4C11-463D-BC6F-D777928E216B}">
      <dsp:nvSpPr>
        <dsp:cNvPr id="0" name=""/>
        <dsp:cNvSpPr/>
      </dsp:nvSpPr>
      <dsp:spPr>
        <a:xfrm>
          <a:off x="5556481" y="4437571"/>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5566744" y="4447834"/>
        <a:ext cx="680284" cy="329879"/>
      </dsp:txXfrm>
    </dsp:sp>
    <dsp:sp modelId="{CE31B20B-F689-407F-A138-71EDCD44E62C}">
      <dsp:nvSpPr>
        <dsp:cNvPr id="0" name=""/>
        <dsp:cNvSpPr/>
      </dsp:nvSpPr>
      <dsp:spPr>
        <a:xfrm rot="2142401">
          <a:off x="5243709" y="4908929"/>
          <a:ext cx="345220" cy="12139"/>
        </a:xfrm>
        <a:custGeom>
          <a:avLst/>
          <a:gdLst/>
          <a:ahLst/>
          <a:cxnLst/>
          <a:rect l="0" t="0" r="0" b="0"/>
          <a:pathLst>
            <a:path>
              <a:moveTo>
                <a:pt x="0" y="6069"/>
              </a:moveTo>
              <a:lnTo>
                <a:pt x="34522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5407688" y="4906368"/>
        <a:ext cx="17261" cy="17261"/>
      </dsp:txXfrm>
    </dsp:sp>
    <dsp:sp modelId="{139EFA92-7BA6-4ECC-B653-7BEDB6AED8A8}">
      <dsp:nvSpPr>
        <dsp:cNvPr id="0" name=""/>
        <dsp:cNvSpPr/>
      </dsp:nvSpPr>
      <dsp:spPr>
        <a:xfrm>
          <a:off x="5556481" y="4840537"/>
          <a:ext cx="700810" cy="3504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5566744" y="4850800"/>
        <a:ext cx="680284" cy="329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46255" y="3599631"/>
          <a:ext cx="902202" cy="9702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72680" y="3626056"/>
        <a:ext cx="849352" cy="917356"/>
      </dsp:txXfrm>
    </dsp:sp>
    <dsp:sp modelId="{1FC314BF-588C-4CDC-ACB5-97BFADF5338F}">
      <dsp:nvSpPr>
        <dsp:cNvPr id="0" name=""/>
        <dsp:cNvSpPr/>
      </dsp:nvSpPr>
      <dsp:spPr>
        <a:xfrm rot="16969817">
          <a:off x="2116336" y="3286391"/>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3251832"/>
        <a:ext cx="81256" cy="81256"/>
      </dsp:txXfrm>
    </dsp:sp>
    <dsp:sp modelId="{844AD0CD-4E24-4EF5-A12B-275422258D73}">
      <dsp:nvSpPr>
        <dsp:cNvPr id="0" name=""/>
        <dsp:cNvSpPr/>
      </dsp:nvSpPr>
      <dsp:spPr>
        <a:xfrm>
          <a:off x="3109339" y="2274636"/>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3122551" y="2287848"/>
        <a:ext cx="1450617" cy="424677"/>
      </dsp:txXfrm>
    </dsp:sp>
    <dsp:sp modelId="{2CCBE548-B179-4110-A30F-75B54D891794}">
      <dsp:nvSpPr>
        <dsp:cNvPr id="0" name=""/>
        <dsp:cNvSpPr/>
      </dsp:nvSpPr>
      <dsp:spPr>
        <a:xfrm rot="16899317">
          <a:off x="3873653" y="1619365"/>
          <a:ext cx="1786336" cy="12139"/>
        </a:xfrm>
        <a:custGeom>
          <a:avLst/>
          <a:gdLst/>
          <a:ahLst/>
          <a:cxnLst/>
          <a:rect l="0" t="0" r="0" b="0"/>
          <a:pathLst>
            <a:path>
              <a:moveTo>
                <a:pt x="0" y="6069"/>
              </a:moveTo>
              <a:lnTo>
                <a:pt x="1786336"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2163" y="1580776"/>
        <a:ext cx="89316" cy="89316"/>
      </dsp:txXfrm>
    </dsp:sp>
    <dsp:sp modelId="{E090D193-0E35-4543-A0C6-2F0DE87958E6}">
      <dsp:nvSpPr>
        <dsp:cNvPr id="0" name=""/>
        <dsp:cNvSpPr/>
      </dsp:nvSpPr>
      <dsp:spPr>
        <a:xfrm>
          <a:off x="4947262" y="525132"/>
          <a:ext cx="1360729" cy="451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960474" y="538344"/>
        <a:ext cx="1334305" cy="424677"/>
      </dsp:txXfrm>
    </dsp:sp>
    <dsp:sp modelId="{CC7DE627-466A-421D-9D06-2BEDD4042791}">
      <dsp:nvSpPr>
        <dsp:cNvPr id="0" name=""/>
        <dsp:cNvSpPr/>
      </dsp:nvSpPr>
      <dsp:spPr>
        <a:xfrm rot="18289469">
          <a:off x="6172459" y="485230"/>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475501"/>
        <a:ext cx="31597" cy="31597"/>
      </dsp:txXfrm>
    </dsp:sp>
    <dsp:sp modelId="{78458E71-C92A-4207-A274-B67D71319B52}">
      <dsp:nvSpPr>
        <dsp:cNvPr id="0" name=""/>
        <dsp:cNvSpPr/>
      </dsp:nvSpPr>
      <dsp:spPr>
        <a:xfrm>
          <a:off x="6668872" y="6365"/>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6682084" y="19577"/>
        <a:ext cx="875778" cy="424677"/>
      </dsp:txXfrm>
    </dsp:sp>
    <dsp:sp modelId="{EA1948B9-1CAB-4879-B320-4402F669EABB}">
      <dsp:nvSpPr>
        <dsp:cNvPr id="0" name=""/>
        <dsp:cNvSpPr/>
      </dsp:nvSpPr>
      <dsp:spPr>
        <a:xfrm>
          <a:off x="6307991" y="744613"/>
          <a:ext cx="360881" cy="12139"/>
        </a:xfrm>
        <a:custGeom>
          <a:avLst/>
          <a:gdLst/>
          <a:ahLst/>
          <a:cxnLst/>
          <a:rect l="0" t="0" r="0" b="0"/>
          <a:pathLst>
            <a:path>
              <a:moveTo>
                <a:pt x="0" y="6069"/>
              </a:moveTo>
              <a:lnTo>
                <a:pt x="360881"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6479410" y="741661"/>
        <a:ext cx="18044" cy="18044"/>
      </dsp:txXfrm>
    </dsp:sp>
    <dsp:sp modelId="{A80CE399-53FB-4DB5-8DE2-9285C9D929A0}">
      <dsp:nvSpPr>
        <dsp:cNvPr id="0" name=""/>
        <dsp:cNvSpPr/>
      </dsp:nvSpPr>
      <dsp:spPr>
        <a:xfrm>
          <a:off x="6668872" y="5251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6682084" y="538344"/>
        <a:ext cx="875778" cy="424677"/>
      </dsp:txXfrm>
    </dsp:sp>
    <dsp:sp modelId="{5805C62D-C8B2-4514-B387-5B6446D53CF6}">
      <dsp:nvSpPr>
        <dsp:cNvPr id="0" name=""/>
        <dsp:cNvSpPr/>
      </dsp:nvSpPr>
      <dsp:spPr>
        <a:xfrm rot="3310531">
          <a:off x="6172459" y="1003997"/>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994268"/>
        <a:ext cx="31597" cy="31597"/>
      </dsp:txXfrm>
    </dsp:sp>
    <dsp:sp modelId="{74128C79-E304-492B-B089-F57B1FD42398}">
      <dsp:nvSpPr>
        <dsp:cNvPr id="0" name=""/>
        <dsp:cNvSpPr/>
      </dsp:nvSpPr>
      <dsp:spPr>
        <a:xfrm>
          <a:off x="6668872" y="10438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6682084" y="1057111"/>
        <a:ext cx="875778" cy="424677"/>
      </dsp:txXfrm>
    </dsp:sp>
    <dsp:sp modelId="{E0129D05-E110-4A4A-83BD-ADF2C53CC734}">
      <dsp:nvSpPr>
        <dsp:cNvPr id="0" name=""/>
        <dsp:cNvSpPr/>
      </dsp:nvSpPr>
      <dsp:spPr>
        <a:xfrm rot="623501">
          <a:off x="4583371" y="2527207"/>
          <a:ext cx="366899" cy="12139"/>
        </a:xfrm>
        <a:custGeom>
          <a:avLst/>
          <a:gdLst/>
          <a:ahLst/>
          <a:cxnLst/>
          <a:rect l="0" t="0" r="0" b="0"/>
          <a:pathLst>
            <a:path>
              <a:moveTo>
                <a:pt x="0" y="6069"/>
              </a:moveTo>
              <a:lnTo>
                <a:pt x="36689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7649" y="2524104"/>
        <a:ext cx="18344" cy="18344"/>
      </dsp:txXfrm>
    </dsp:sp>
    <dsp:sp modelId="{FA432A94-DF3F-445F-B5B6-DF35D7C89DA7}">
      <dsp:nvSpPr>
        <dsp:cNvPr id="0" name=""/>
        <dsp:cNvSpPr/>
      </dsp:nvSpPr>
      <dsp:spPr>
        <a:xfrm>
          <a:off x="4947262" y="2271926"/>
          <a:ext cx="1360729" cy="588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964510" y="2289174"/>
        <a:ext cx="1326233" cy="554385"/>
      </dsp:txXfrm>
    </dsp:sp>
    <dsp:sp modelId="{CF764CA3-AF23-4BE5-89E0-F870A39ED374}">
      <dsp:nvSpPr>
        <dsp:cNvPr id="0" name=""/>
        <dsp:cNvSpPr/>
      </dsp:nvSpPr>
      <dsp:spPr>
        <a:xfrm rot="17692822">
          <a:off x="6059552" y="217122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155847"/>
        <a:ext cx="42888" cy="42888"/>
      </dsp:txXfrm>
    </dsp:sp>
    <dsp:sp modelId="{D4F3E0BF-2286-4073-8EDE-937945D9BE44}">
      <dsp:nvSpPr>
        <dsp:cNvPr id="0" name=""/>
        <dsp:cNvSpPr/>
      </dsp:nvSpPr>
      <dsp:spPr>
        <a:xfrm>
          <a:off x="6668872" y="15626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6682084" y="1575878"/>
        <a:ext cx="875778" cy="424677"/>
      </dsp:txXfrm>
    </dsp:sp>
    <dsp:sp modelId="{28D30731-8297-407C-94DD-F79434C13303}">
      <dsp:nvSpPr>
        <dsp:cNvPr id="0" name=""/>
        <dsp:cNvSpPr/>
      </dsp:nvSpPr>
      <dsp:spPr>
        <a:xfrm rot="19457599">
          <a:off x="6266219" y="24306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425564"/>
        <a:ext cx="22221" cy="22221"/>
      </dsp:txXfrm>
    </dsp:sp>
    <dsp:sp modelId="{5D26A93E-381B-4681-9F91-05D668A61929}">
      <dsp:nvSpPr>
        <dsp:cNvPr id="0" name=""/>
        <dsp:cNvSpPr/>
      </dsp:nvSpPr>
      <dsp:spPr>
        <a:xfrm>
          <a:off x="6668872" y="20814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6682084" y="2094644"/>
        <a:ext cx="875778" cy="424677"/>
      </dsp:txXfrm>
    </dsp:sp>
    <dsp:sp modelId="{14AC2DB8-21F7-4F41-A87A-FA2CDDACDB83}">
      <dsp:nvSpPr>
        <dsp:cNvPr id="0" name=""/>
        <dsp:cNvSpPr/>
      </dsp:nvSpPr>
      <dsp:spPr>
        <a:xfrm rot="2142401">
          <a:off x="6266219" y="26899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684947"/>
        <a:ext cx="22221" cy="22221"/>
      </dsp:txXfrm>
    </dsp:sp>
    <dsp:sp modelId="{95EB7DA1-8FE7-4F86-8F25-D7C5E3357EDA}">
      <dsp:nvSpPr>
        <dsp:cNvPr id="0" name=""/>
        <dsp:cNvSpPr/>
      </dsp:nvSpPr>
      <dsp:spPr>
        <a:xfrm>
          <a:off x="6668872" y="26001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6682084" y="2613411"/>
        <a:ext cx="875778" cy="424677"/>
      </dsp:txXfrm>
    </dsp:sp>
    <dsp:sp modelId="{73567DA8-5ED2-4F7B-8F29-F7C0FCE814E3}">
      <dsp:nvSpPr>
        <dsp:cNvPr id="0" name=""/>
        <dsp:cNvSpPr/>
      </dsp:nvSpPr>
      <dsp:spPr>
        <a:xfrm rot="3907178">
          <a:off x="6059552" y="294937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933997"/>
        <a:ext cx="42888" cy="42888"/>
      </dsp:txXfrm>
    </dsp:sp>
    <dsp:sp modelId="{AB7256D7-0826-4B78-B8E0-AD0726A7937E}">
      <dsp:nvSpPr>
        <dsp:cNvPr id="0" name=""/>
        <dsp:cNvSpPr/>
      </dsp:nvSpPr>
      <dsp:spPr>
        <a:xfrm>
          <a:off x="6668872" y="31189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6682084" y="3132178"/>
        <a:ext cx="875778" cy="424677"/>
      </dsp:txXfrm>
    </dsp:sp>
    <dsp:sp modelId="{2A497EA6-4A41-481E-9234-E3108E5552F0}">
      <dsp:nvSpPr>
        <dsp:cNvPr id="0" name=""/>
        <dsp:cNvSpPr/>
      </dsp:nvSpPr>
      <dsp:spPr>
        <a:xfrm rot="4647605">
          <a:off x="3935756" y="3305357"/>
          <a:ext cx="1662130" cy="12139"/>
        </a:xfrm>
        <a:custGeom>
          <a:avLst/>
          <a:gdLst/>
          <a:ahLst/>
          <a:cxnLst/>
          <a:rect l="0" t="0" r="0" b="0"/>
          <a:pathLst>
            <a:path>
              <a:moveTo>
                <a:pt x="0" y="6069"/>
              </a:moveTo>
              <a:lnTo>
                <a:pt x="1662130"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5268" y="3269873"/>
        <a:ext cx="83106" cy="83106"/>
      </dsp:txXfrm>
    </dsp:sp>
    <dsp:sp modelId="{6FE4BA68-950B-4F35-8A3E-D6E71732AE93}">
      <dsp:nvSpPr>
        <dsp:cNvPr id="0" name=""/>
        <dsp:cNvSpPr/>
      </dsp:nvSpPr>
      <dsp:spPr>
        <a:xfrm>
          <a:off x="4947262" y="3770092"/>
          <a:ext cx="1360729" cy="705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967915" y="3790745"/>
        <a:ext cx="1319423" cy="663842"/>
      </dsp:txXfrm>
    </dsp:sp>
    <dsp:sp modelId="{1849D69C-F7BA-4F56-B97C-710F123AC880}">
      <dsp:nvSpPr>
        <dsp:cNvPr id="0" name=""/>
        <dsp:cNvSpPr/>
      </dsp:nvSpPr>
      <dsp:spPr>
        <a:xfrm rot="19457599">
          <a:off x="6266219" y="39869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3981864"/>
        <a:ext cx="22221" cy="22221"/>
      </dsp:txXfrm>
    </dsp:sp>
    <dsp:sp modelId="{E31E7D40-783C-48D4-AFC4-93CA13AF9308}">
      <dsp:nvSpPr>
        <dsp:cNvPr id="0" name=""/>
        <dsp:cNvSpPr/>
      </dsp:nvSpPr>
      <dsp:spPr>
        <a:xfrm>
          <a:off x="6668872" y="36377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6682084" y="3650944"/>
        <a:ext cx="875778" cy="424677"/>
      </dsp:txXfrm>
    </dsp:sp>
    <dsp:sp modelId="{7A4A3DA8-C63D-4AB8-BF9E-0EFFA13C86D5}">
      <dsp:nvSpPr>
        <dsp:cNvPr id="0" name=""/>
        <dsp:cNvSpPr/>
      </dsp:nvSpPr>
      <dsp:spPr>
        <a:xfrm rot="2142401">
          <a:off x="6266219" y="42462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4241248"/>
        <a:ext cx="22221" cy="22221"/>
      </dsp:txXfrm>
    </dsp:sp>
    <dsp:sp modelId="{27085102-265B-43EF-A483-704603832D16}">
      <dsp:nvSpPr>
        <dsp:cNvPr id="0" name=""/>
        <dsp:cNvSpPr/>
      </dsp:nvSpPr>
      <dsp:spPr>
        <a:xfrm>
          <a:off x="6668872" y="41564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6682084" y="4169711"/>
        <a:ext cx="875778" cy="424677"/>
      </dsp:txXfrm>
    </dsp:sp>
    <dsp:sp modelId="{A63D09F7-238E-4C84-94E0-28114B5ED3E2}">
      <dsp:nvSpPr>
        <dsp:cNvPr id="0" name=""/>
        <dsp:cNvSpPr/>
      </dsp:nvSpPr>
      <dsp:spPr>
        <a:xfrm rot="4630183">
          <a:off x="2116336" y="4870938"/>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4836380"/>
        <a:ext cx="81256" cy="81256"/>
      </dsp:txXfrm>
    </dsp:sp>
    <dsp:sp modelId="{E28222CC-A014-479C-9705-EFA2778052E8}">
      <dsp:nvSpPr>
        <dsp:cNvPr id="0" name=""/>
        <dsp:cNvSpPr/>
      </dsp:nvSpPr>
      <dsp:spPr>
        <a:xfrm>
          <a:off x="3109339" y="5443731"/>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3122551" y="5456943"/>
        <a:ext cx="1450617" cy="424677"/>
      </dsp:txXfrm>
    </dsp:sp>
    <dsp:sp modelId="{851913AC-7A5E-4293-B0FC-B45ABB27D17B}">
      <dsp:nvSpPr>
        <dsp:cNvPr id="0" name=""/>
        <dsp:cNvSpPr/>
      </dsp:nvSpPr>
      <dsp:spPr>
        <a:xfrm rot="18319939">
          <a:off x="4454812" y="5408671"/>
          <a:ext cx="624018" cy="12139"/>
        </a:xfrm>
        <a:custGeom>
          <a:avLst/>
          <a:gdLst/>
          <a:ahLst/>
          <a:cxnLst/>
          <a:rect l="0" t="0" r="0" b="0"/>
          <a:pathLst>
            <a:path>
              <a:moveTo>
                <a:pt x="0" y="6069"/>
              </a:moveTo>
              <a:lnTo>
                <a:pt x="62401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1221" y="5399140"/>
        <a:ext cx="31200" cy="31200"/>
      </dsp:txXfrm>
    </dsp:sp>
    <dsp:sp modelId="{4EB640C1-3FF1-46A1-B8A2-33AA99258F56}">
      <dsp:nvSpPr>
        <dsp:cNvPr id="0" name=""/>
        <dsp:cNvSpPr/>
      </dsp:nvSpPr>
      <dsp:spPr>
        <a:xfrm>
          <a:off x="4947262" y="4852619"/>
          <a:ext cx="1360729" cy="615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965279" y="4870636"/>
        <a:ext cx="1324695" cy="579128"/>
      </dsp:txXfrm>
    </dsp:sp>
    <dsp:sp modelId="{FC23415B-C10C-437A-A00A-8B2D1F5691F1}">
      <dsp:nvSpPr>
        <dsp:cNvPr id="0" name=""/>
        <dsp:cNvSpPr/>
      </dsp:nvSpPr>
      <dsp:spPr>
        <a:xfrm rot="19457599">
          <a:off x="6266219" y="502443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019398"/>
        <a:ext cx="22221" cy="22221"/>
      </dsp:txXfrm>
    </dsp:sp>
    <dsp:sp modelId="{28AC6EAF-85C4-4388-96D1-C0CDF82F4764}">
      <dsp:nvSpPr>
        <dsp:cNvPr id="0" name=""/>
        <dsp:cNvSpPr/>
      </dsp:nvSpPr>
      <dsp:spPr>
        <a:xfrm>
          <a:off x="6668872" y="46752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6682084" y="4688478"/>
        <a:ext cx="875778" cy="424677"/>
      </dsp:txXfrm>
    </dsp:sp>
    <dsp:sp modelId="{54EC9BB9-8893-4D66-A8A5-D34B13230F53}">
      <dsp:nvSpPr>
        <dsp:cNvPr id="0" name=""/>
        <dsp:cNvSpPr/>
      </dsp:nvSpPr>
      <dsp:spPr>
        <a:xfrm rot="2142401">
          <a:off x="6266219" y="528382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278781"/>
        <a:ext cx="22221" cy="22221"/>
      </dsp:txXfrm>
    </dsp:sp>
    <dsp:sp modelId="{D99941B7-C68B-44D2-9048-C2B2F0397D68}">
      <dsp:nvSpPr>
        <dsp:cNvPr id="0" name=""/>
        <dsp:cNvSpPr/>
      </dsp:nvSpPr>
      <dsp:spPr>
        <a:xfrm>
          <a:off x="6668872" y="5194033"/>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6682084" y="5207245"/>
        <a:ext cx="875778" cy="424677"/>
      </dsp:txXfrm>
    </dsp:sp>
    <dsp:sp modelId="{6F93D522-30DC-4F01-8405-3DD4D886EAE8}">
      <dsp:nvSpPr>
        <dsp:cNvPr id="0" name=""/>
        <dsp:cNvSpPr/>
      </dsp:nvSpPr>
      <dsp:spPr>
        <a:xfrm rot="3340244">
          <a:off x="4446861" y="5927438"/>
          <a:ext cx="639919" cy="12139"/>
        </a:xfrm>
        <a:custGeom>
          <a:avLst/>
          <a:gdLst/>
          <a:ahLst/>
          <a:cxnLst/>
          <a:rect l="0" t="0" r="0" b="0"/>
          <a:pathLst>
            <a:path>
              <a:moveTo>
                <a:pt x="0" y="6069"/>
              </a:moveTo>
              <a:lnTo>
                <a:pt x="63991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0823" y="5917510"/>
        <a:ext cx="31995" cy="31995"/>
      </dsp:txXfrm>
    </dsp:sp>
    <dsp:sp modelId="{8D16B081-F17D-4772-90A5-2DD3C46D6EE8}">
      <dsp:nvSpPr>
        <dsp:cNvPr id="0" name=""/>
        <dsp:cNvSpPr/>
      </dsp:nvSpPr>
      <dsp:spPr>
        <a:xfrm>
          <a:off x="4947262" y="5909522"/>
          <a:ext cx="1360729" cy="5764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964145" y="5926405"/>
        <a:ext cx="1326963" cy="542656"/>
      </dsp:txXfrm>
    </dsp:sp>
    <dsp:sp modelId="{5280F233-C0BF-4DBC-A3B4-AEC53CC14C1A}">
      <dsp:nvSpPr>
        <dsp:cNvPr id="0" name=""/>
        <dsp:cNvSpPr/>
      </dsp:nvSpPr>
      <dsp:spPr>
        <a:xfrm rot="19457599">
          <a:off x="6266219" y="606197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056931"/>
        <a:ext cx="22221" cy="22221"/>
      </dsp:txXfrm>
    </dsp:sp>
    <dsp:sp modelId="{F342A435-4C11-463D-BC6F-D777928E216B}">
      <dsp:nvSpPr>
        <dsp:cNvPr id="0" name=""/>
        <dsp:cNvSpPr/>
      </dsp:nvSpPr>
      <dsp:spPr>
        <a:xfrm>
          <a:off x="6668872" y="57127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6682084" y="5726011"/>
        <a:ext cx="875778" cy="424677"/>
      </dsp:txXfrm>
    </dsp:sp>
    <dsp:sp modelId="{CE31B20B-F689-407F-A138-71EDCD44E62C}">
      <dsp:nvSpPr>
        <dsp:cNvPr id="0" name=""/>
        <dsp:cNvSpPr/>
      </dsp:nvSpPr>
      <dsp:spPr>
        <a:xfrm rot="2142401">
          <a:off x="6266219" y="6321356"/>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316314"/>
        <a:ext cx="22221" cy="22221"/>
      </dsp:txXfrm>
    </dsp:sp>
    <dsp:sp modelId="{139EFA92-7BA6-4ECC-B653-7BEDB6AED8A8}">
      <dsp:nvSpPr>
        <dsp:cNvPr id="0" name=""/>
        <dsp:cNvSpPr/>
      </dsp:nvSpPr>
      <dsp:spPr>
        <a:xfrm>
          <a:off x="6668872" y="62315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6682084" y="6244778"/>
        <a:ext cx="875778" cy="424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02-12-2020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02-12-2020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Geomática Agrícola</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 para el Monitoreo del sistema Suelo Planta Agua</a:t>
            </a:r>
          </a:p>
        </p:txBody>
      </p:sp>
      <p:sp>
        <p:nvSpPr>
          <p:cNvPr id="14" name="Subtítulo 2">
            <a:extLst>
              <a:ext uri="{FF2B5EF4-FFF2-40B4-BE49-F238E27FC236}">
                <a16:creationId xmlns:a16="http://schemas.microsoft.com/office/drawing/2014/main" id="{6D44B292-D1F2-4496-A510-185A88FF21F6}"/>
              </a:ext>
            </a:extLst>
          </p:cNvPr>
          <p:cNvSpPr txBox="1">
            <a:spLocks/>
          </p:cNvSpPr>
          <p:nvPr/>
        </p:nvSpPr>
        <p:spPr>
          <a:xfrm>
            <a:off x="3033906" y="6114396"/>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dirty="0">
                <a:solidFill>
                  <a:schemeClr val="tx2"/>
                </a:solidFill>
              </a:rPr>
              <a:t>Tecnología geoespaciales aplicadas a la agricultura para el monitoreo del cultivos</a:t>
            </a:r>
          </a:p>
        </p:txBody>
      </p:sp>
      <p:sp>
        <p:nvSpPr>
          <p:cNvPr id="15" name="Subtítulo 2">
            <a:extLst>
              <a:ext uri="{FF2B5EF4-FFF2-40B4-BE49-F238E27FC236}">
                <a16:creationId xmlns:a16="http://schemas.microsoft.com/office/drawing/2014/main" id="{D1309773-EBBB-4649-8ED4-279ACD2CA2AE}"/>
              </a:ext>
            </a:extLst>
          </p:cNvPr>
          <p:cNvSpPr txBox="1">
            <a:spLocks/>
          </p:cNvSpPr>
          <p:nvPr/>
        </p:nvSpPr>
        <p:spPr>
          <a:xfrm>
            <a:off x="3033906" y="5140449"/>
            <a:ext cx="6105194"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2000" dirty="0">
                <a:solidFill>
                  <a:schemeClr val="tx2"/>
                </a:solidFill>
              </a:rPr>
              <a:t>Agricultura de Precisión para el Monitoreo del sistema Suelo Planta Agua</a:t>
            </a:r>
          </a:p>
        </p:txBody>
      </p:sp>
      <p:sp>
        <p:nvSpPr>
          <p:cNvPr id="4" name="CuadroTexto 3">
            <a:extLst>
              <a:ext uri="{FF2B5EF4-FFF2-40B4-BE49-F238E27FC236}">
                <a16:creationId xmlns:a16="http://schemas.microsoft.com/office/drawing/2014/main" id="{E598864A-6B1E-46B6-B3F8-625B6C9A1693}"/>
              </a:ext>
            </a:extLst>
          </p:cNvPr>
          <p:cNvSpPr txBox="1"/>
          <p:nvPr/>
        </p:nvSpPr>
        <p:spPr>
          <a:xfrm>
            <a:off x="414665" y="5296822"/>
            <a:ext cx="2281381" cy="369332"/>
          </a:xfrm>
          <a:prstGeom prst="rect">
            <a:avLst/>
          </a:prstGeom>
          <a:noFill/>
        </p:spPr>
        <p:txBody>
          <a:bodyPr wrap="square" rtlCol="0">
            <a:spAutoFit/>
          </a:bodyPr>
          <a:lstStyle/>
          <a:p>
            <a:r>
              <a:rPr lang="es-CL" dirty="0"/>
              <a:t>Seleccionar un slogan</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B4038-BD7B-46D1-88B6-A534D81B146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Versión 1: Filtros y visualización</a:t>
            </a:r>
          </a:p>
        </p:txBody>
      </p:sp>
      <p:pic>
        <p:nvPicPr>
          <p:cNvPr id="4" name="Marcador de contenido 3">
            <a:extLst>
              <a:ext uri="{FF2B5EF4-FFF2-40B4-BE49-F238E27FC236}">
                <a16:creationId xmlns:a16="http://schemas.microsoft.com/office/drawing/2014/main" id="{DE5E5FC6-BEBE-43AF-AB3E-617423575096}"/>
              </a:ext>
            </a:extLst>
          </p:cNvPr>
          <p:cNvPicPr>
            <a:picLocks noGrp="1" noChangeAspect="1"/>
          </p:cNvPicPr>
          <p:nvPr>
            <p:ph idx="1"/>
          </p:nvPr>
        </p:nvPicPr>
        <p:blipFill rotWithShape="1">
          <a:blip r:embed="rId2"/>
          <a:srcRect t="1497"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235723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2D8C025-41DC-4AD4-A4A7-88B5BA55B23E}"/>
              </a:ext>
            </a:extLst>
          </p:cNvPr>
          <p:cNvSpPr>
            <a:spLocks noGrp="1"/>
          </p:cNvSpPr>
          <p:nvPr>
            <p:ph type="title"/>
          </p:nvPr>
        </p:nvSpPr>
        <p:spPr>
          <a:xfrm>
            <a:off x="315686" y="84483"/>
            <a:ext cx="10515600" cy="1325563"/>
          </a:xfrm>
        </p:spPr>
        <p:txBody>
          <a:bodyPr/>
          <a:lstStyle/>
          <a:p>
            <a:r>
              <a:rPr lang="es-CL" dirty="0"/>
              <a:t>Estructura</a:t>
            </a:r>
          </a:p>
        </p:txBody>
      </p:sp>
      <p:graphicFrame>
        <p:nvGraphicFramePr>
          <p:cNvPr id="7" name="Marcador de contenido 6">
            <a:extLst>
              <a:ext uri="{FF2B5EF4-FFF2-40B4-BE49-F238E27FC236}">
                <a16:creationId xmlns:a16="http://schemas.microsoft.com/office/drawing/2014/main" id="{A278C4C9-F7B3-4EBB-A81A-1FF35E3E5520}"/>
              </a:ext>
            </a:extLst>
          </p:cNvPr>
          <p:cNvGraphicFramePr>
            <a:graphicFrameLocks noGrp="1"/>
          </p:cNvGraphicFramePr>
          <p:nvPr>
            <p:ph idx="1"/>
            <p:extLst>
              <p:ext uri="{D42A27DB-BD31-4B8C-83A1-F6EECF244321}">
                <p14:modId xmlns:p14="http://schemas.microsoft.com/office/powerpoint/2010/main" val="1802777549"/>
              </p:ext>
            </p:extLst>
          </p:nvPr>
        </p:nvGraphicFramePr>
        <p:xfrm>
          <a:off x="1056705" y="73963"/>
          <a:ext cx="9417331" cy="668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69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8546"/>
          <a:stretch/>
        </p:blipFill>
        <p:spPr>
          <a:xfrm>
            <a:off x="1446776" y="1567542"/>
            <a:ext cx="9298447" cy="5058889"/>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5" name="CuadroTexto 4">
            <a:extLst>
              <a:ext uri="{FF2B5EF4-FFF2-40B4-BE49-F238E27FC236}">
                <a16:creationId xmlns:a16="http://schemas.microsoft.com/office/drawing/2014/main" id="{2415B25E-C9F0-430F-94A9-A306A025191B}"/>
              </a:ext>
            </a:extLst>
          </p:cNvPr>
          <p:cNvSpPr txBox="1"/>
          <p:nvPr/>
        </p:nvSpPr>
        <p:spPr>
          <a:xfrm>
            <a:off x="3503220" y="599105"/>
            <a:ext cx="5640780" cy="369332"/>
          </a:xfrm>
          <a:prstGeom prst="rect">
            <a:avLst/>
          </a:prstGeom>
          <a:noFill/>
        </p:spPr>
        <p:txBody>
          <a:bodyPr wrap="square" rtlCol="0">
            <a:spAutoFit/>
          </a:bodyPr>
          <a:lstStyle/>
          <a:p>
            <a:r>
              <a:rPr lang="es-CL" dirty="0"/>
              <a:t>Agregar Los índices (como se muestra abajo)</a:t>
            </a:r>
          </a:p>
        </p:txBody>
      </p:sp>
      <p:sp>
        <p:nvSpPr>
          <p:cNvPr id="6" name="Flecha: a la derecha 5">
            <a:extLst>
              <a:ext uri="{FF2B5EF4-FFF2-40B4-BE49-F238E27FC236}">
                <a16:creationId xmlns:a16="http://schemas.microsoft.com/office/drawing/2014/main" id="{039FDF30-F05C-46D3-9A1E-A01B8E367B4E}"/>
              </a:ext>
            </a:extLst>
          </p:cNvPr>
          <p:cNvSpPr/>
          <p:nvPr/>
        </p:nvSpPr>
        <p:spPr>
          <a:xfrm>
            <a:off x="237505" y="3550722"/>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vegetación</a:t>
            </a:r>
          </a:p>
        </p:txBody>
      </p:sp>
      <p:sp>
        <p:nvSpPr>
          <p:cNvPr id="8" name="Flecha: a la derecha 7">
            <a:extLst>
              <a:ext uri="{FF2B5EF4-FFF2-40B4-BE49-F238E27FC236}">
                <a16:creationId xmlns:a16="http://schemas.microsoft.com/office/drawing/2014/main" id="{F2FDDCA5-2237-4754-92C1-8D2CA28CAAE6}"/>
              </a:ext>
            </a:extLst>
          </p:cNvPr>
          <p:cNvSpPr/>
          <p:nvPr/>
        </p:nvSpPr>
        <p:spPr>
          <a:xfrm>
            <a:off x="237504" y="5088576"/>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Humedad</a:t>
            </a:r>
          </a:p>
        </p:txBody>
      </p:sp>
    </p:spTree>
    <p:extLst>
      <p:ext uri="{BB962C8B-B14F-4D97-AF65-F5344CB8AC3E}">
        <p14:creationId xmlns:p14="http://schemas.microsoft.com/office/powerpoint/2010/main" val="177294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err="1">
                <a:solidFill>
                  <a:schemeClr val="tx2"/>
                </a:solidFill>
              </a:rPr>
              <a:t>Agroclima</a:t>
            </a:r>
            <a:endParaRPr lang="es-CL" sz="5200" dirty="0">
              <a:solidFill>
                <a:schemeClr val="tx2"/>
              </a:solidFill>
            </a:endParaRP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a:t>
            </a:r>
          </a:p>
        </p:txBody>
      </p:sp>
    </p:spTree>
    <p:extLst>
      <p:ext uri="{BB962C8B-B14F-4D97-AF65-F5344CB8AC3E}">
        <p14:creationId xmlns:p14="http://schemas.microsoft.com/office/powerpoint/2010/main" val="23434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r>
              <a:rPr lang="es-CL" dirty="0"/>
              <a:t>Integra imágenes de satélites, datos meteorológicos y mapas de zonas agroclimáticas.</a:t>
            </a:r>
          </a:p>
        </p:txBody>
      </p:sp>
    </p:spTree>
    <p:extLst>
      <p:ext uri="{BB962C8B-B14F-4D97-AF65-F5344CB8AC3E}">
        <p14:creationId xmlns:p14="http://schemas.microsoft.com/office/powerpoint/2010/main" val="176516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53862"/>
          <a:stretch/>
        </p:blipFill>
        <p:spPr>
          <a:xfrm>
            <a:off x="1446776" y="1567542"/>
            <a:ext cx="9298447" cy="2030681"/>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Flecha: a la derecha 5">
            <a:extLst>
              <a:ext uri="{FF2B5EF4-FFF2-40B4-BE49-F238E27FC236}">
                <a16:creationId xmlns:a16="http://schemas.microsoft.com/office/drawing/2014/main" id="{039FDF30-F05C-46D3-9A1E-A01B8E367B4E}"/>
              </a:ext>
            </a:extLst>
          </p:cNvPr>
          <p:cNvSpPr/>
          <p:nvPr/>
        </p:nvSpPr>
        <p:spPr>
          <a:xfrm>
            <a:off x="115227" y="2033649"/>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Mapas diarios</a:t>
            </a:r>
          </a:p>
        </p:txBody>
      </p:sp>
      <p:sp>
        <p:nvSpPr>
          <p:cNvPr id="3" name="CuadroTexto 2">
            <a:extLst>
              <a:ext uri="{FF2B5EF4-FFF2-40B4-BE49-F238E27FC236}">
                <a16:creationId xmlns:a16="http://schemas.microsoft.com/office/drawing/2014/main" id="{92F184DF-6E18-44FA-A3F1-076D820CE906}"/>
              </a:ext>
            </a:extLst>
          </p:cNvPr>
          <p:cNvSpPr txBox="1"/>
          <p:nvPr/>
        </p:nvSpPr>
        <p:spPr>
          <a:xfrm>
            <a:off x="3194462" y="3776353"/>
            <a:ext cx="5047013" cy="1200329"/>
          </a:xfrm>
          <a:prstGeom prst="rect">
            <a:avLst/>
          </a:prstGeom>
          <a:noFill/>
        </p:spPr>
        <p:txBody>
          <a:bodyPr wrap="square" rtlCol="0">
            <a:spAutoFit/>
          </a:bodyPr>
          <a:lstStyle/>
          <a:p>
            <a:r>
              <a:rPr lang="es-CL" dirty="0"/>
              <a:t>Mapa de distritos agroclimáticos</a:t>
            </a:r>
          </a:p>
          <a:p>
            <a:r>
              <a:rPr lang="es-CL" dirty="0"/>
              <a:t>Mapa de viento</a:t>
            </a:r>
          </a:p>
          <a:p>
            <a:r>
              <a:rPr lang="es-CL" dirty="0"/>
              <a:t>Mapa de </a:t>
            </a:r>
            <a:r>
              <a:rPr lang="es-CL" dirty="0" err="1"/>
              <a:t>T°</a:t>
            </a:r>
            <a:endParaRPr lang="es-CL" dirty="0"/>
          </a:p>
          <a:p>
            <a:r>
              <a:rPr lang="es-CL" dirty="0"/>
              <a:t>Mapa de Evapotranspiración</a:t>
            </a:r>
          </a:p>
        </p:txBody>
      </p:sp>
      <p:sp>
        <p:nvSpPr>
          <p:cNvPr id="7" name="CuadroTexto 6">
            <a:extLst>
              <a:ext uri="{FF2B5EF4-FFF2-40B4-BE49-F238E27FC236}">
                <a16:creationId xmlns:a16="http://schemas.microsoft.com/office/drawing/2014/main" id="{907FF684-FC40-4F8F-B230-89F1DDEB7830}"/>
              </a:ext>
            </a:extLst>
          </p:cNvPr>
          <p:cNvSpPr txBox="1"/>
          <p:nvPr/>
        </p:nvSpPr>
        <p:spPr>
          <a:xfrm>
            <a:off x="2319645" y="5290458"/>
            <a:ext cx="7718961" cy="923330"/>
          </a:xfrm>
          <a:prstGeom prst="rect">
            <a:avLst/>
          </a:prstGeom>
          <a:noFill/>
        </p:spPr>
        <p:txBody>
          <a:bodyPr wrap="square" rtlCol="0">
            <a:spAutoFit/>
          </a:bodyPr>
          <a:lstStyle/>
          <a:p>
            <a:r>
              <a:rPr lang="es-CL" dirty="0"/>
              <a:t>Como acceder la información de bajada automatizada de estaciones al Google </a:t>
            </a:r>
            <a:r>
              <a:rPr lang="es-CL" dirty="0" err="1"/>
              <a:t>engine</a:t>
            </a:r>
            <a:r>
              <a:rPr lang="es-CL" dirty="0"/>
              <a:t>.</a:t>
            </a:r>
          </a:p>
          <a:p>
            <a:r>
              <a:rPr lang="es-CL" dirty="0"/>
              <a:t>Base </a:t>
            </a:r>
            <a:r>
              <a:rPr lang="es-CL" dirty="0" err="1"/>
              <a:t>engine</a:t>
            </a:r>
            <a:r>
              <a:rPr lang="es-CL" dirty="0"/>
              <a:t> y agregar datos de estaciones meteorológicas (interpolación).</a:t>
            </a:r>
          </a:p>
        </p:txBody>
      </p:sp>
      <p:sp>
        <p:nvSpPr>
          <p:cNvPr id="10" name="CuadroTexto 9">
            <a:extLst>
              <a:ext uri="{FF2B5EF4-FFF2-40B4-BE49-F238E27FC236}">
                <a16:creationId xmlns:a16="http://schemas.microsoft.com/office/drawing/2014/main" id="{0BD09542-936D-4761-B3D9-C4B0FE4DBB96}"/>
              </a:ext>
            </a:extLst>
          </p:cNvPr>
          <p:cNvSpPr txBox="1"/>
          <p:nvPr/>
        </p:nvSpPr>
        <p:spPr>
          <a:xfrm>
            <a:off x="1872776" y="152331"/>
            <a:ext cx="7057468" cy="369332"/>
          </a:xfrm>
          <a:prstGeom prst="rect">
            <a:avLst/>
          </a:prstGeom>
          <a:noFill/>
        </p:spPr>
        <p:txBody>
          <a:bodyPr wrap="square" rtlCol="0">
            <a:spAutoFit/>
          </a:bodyPr>
          <a:lstStyle/>
          <a:p>
            <a:r>
              <a:rPr lang="es-CL" dirty="0"/>
              <a:t>Aplicación 2: </a:t>
            </a:r>
            <a:r>
              <a:rPr lang="es-CL" dirty="0" err="1"/>
              <a:t>Agroclima</a:t>
            </a:r>
            <a:endParaRPr lang="es-CL" dirty="0"/>
          </a:p>
        </p:txBody>
      </p:sp>
    </p:spTree>
    <p:extLst>
      <p:ext uri="{BB962C8B-B14F-4D97-AF65-F5344CB8AC3E}">
        <p14:creationId xmlns:p14="http://schemas.microsoft.com/office/powerpoint/2010/main" val="3104574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Glaciares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420627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193244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endParaRPr lang="es-CL" sz="2400" dirty="0"/>
          </a:p>
        </p:txBody>
      </p:sp>
      <p:graphicFrame>
        <p:nvGraphicFramePr>
          <p:cNvPr id="6" name="Marcador de contenido 5">
            <a:extLst>
              <a:ext uri="{FF2B5EF4-FFF2-40B4-BE49-F238E27FC236}">
                <a16:creationId xmlns:a16="http://schemas.microsoft.com/office/drawing/2014/main" id="{18821AAE-6E0C-4206-8C2A-86F4A25E97D3}"/>
              </a:ext>
            </a:extLst>
          </p:cNvPr>
          <p:cNvGraphicFramePr>
            <a:graphicFrameLocks noGrp="1"/>
          </p:cNvGraphicFramePr>
          <p:nvPr>
            <p:ph idx="1"/>
            <p:extLst>
              <p:ext uri="{D42A27DB-BD31-4B8C-83A1-F6EECF244321}">
                <p14:modId xmlns:p14="http://schemas.microsoft.com/office/powerpoint/2010/main" val="3691027723"/>
              </p:ext>
            </p:extLst>
          </p:nvPr>
        </p:nvGraphicFramePr>
        <p:xfrm>
          <a:off x="463138" y="1690689"/>
          <a:ext cx="10890662" cy="4785141"/>
        </p:xfrm>
        <a:graphic>
          <a:graphicData uri="http://schemas.openxmlformats.org/drawingml/2006/table">
            <a:tbl>
              <a:tblPr/>
              <a:tblGrid>
                <a:gridCol w="973518">
                  <a:extLst>
                    <a:ext uri="{9D8B030D-6E8A-4147-A177-3AD203B41FA5}">
                      <a16:colId xmlns:a16="http://schemas.microsoft.com/office/drawing/2014/main" val="477810839"/>
                    </a:ext>
                  </a:extLst>
                </a:gridCol>
                <a:gridCol w="782454">
                  <a:extLst>
                    <a:ext uri="{9D8B030D-6E8A-4147-A177-3AD203B41FA5}">
                      <a16:colId xmlns:a16="http://schemas.microsoft.com/office/drawing/2014/main" val="3071215105"/>
                    </a:ext>
                  </a:extLst>
                </a:gridCol>
                <a:gridCol w="464713">
                  <a:extLst>
                    <a:ext uri="{9D8B030D-6E8A-4147-A177-3AD203B41FA5}">
                      <a16:colId xmlns:a16="http://schemas.microsoft.com/office/drawing/2014/main" val="4236318446"/>
                    </a:ext>
                  </a:extLst>
                </a:gridCol>
                <a:gridCol w="688769">
                  <a:extLst>
                    <a:ext uri="{9D8B030D-6E8A-4147-A177-3AD203B41FA5}">
                      <a16:colId xmlns:a16="http://schemas.microsoft.com/office/drawing/2014/main" val="3386110087"/>
                    </a:ext>
                  </a:extLst>
                </a:gridCol>
                <a:gridCol w="1650670">
                  <a:extLst>
                    <a:ext uri="{9D8B030D-6E8A-4147-A177-3AD203B41FA5}">
                      <a16:colId xmlns:a16="http://schemas.microsoft.com/office/drawing/2014/main" val="4266319552"/>
                    </a:ext>
                  </a:extLst>
                </a:gridCol>
                <a:gridCol w="4010473">
                  <a:extLst>
                    <a:ext uri="{9D8B030D-6E8A-4147-A177-3AD203B41FA5}">
                      <a16:colId xmlns:a16="http://schemas.microsoft.com/office/drawing/2014/main" val="733985428"/>
                    </a:ext>
                  </a:extLst>
                </a:gridCol>
                <a:gridCol w="2320065">
                  <a:extLst>
                    <a:ext uri="{9D8B030D-6E8A-4147-A177-3AD203B41FA5}">
                      <a16:colId xmlns:a16="http://schemas.microsoft.com/office/drawing/2014/main" val="2277866036"/>
                    </a:ext>
                  </a:extLst>
                </a:gridCol>
              </a:tblGrid>
              <a:tr h="348364">
                <a:tc>
                  <a:txBody>
                    <a:bodyPr/>
                    <a:lstStyle/>
                    <a:p>
                      <a:pPr algn="l" fontAlgn="ctr"/>
                      <a:r>
                        <a:rPr lang="es-CL" sz="14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30076430"/>
                  </a:ext>
                </a:extLst>
              </a:tr>
              <a:tr h="520771">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Planta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NDPI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Phenology Index (Indice Diferencial Normalizado de Fenología)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i)Monitoreo de vegetación verde en regiones cubiertas por nieve, ii) Monitoreo brotación primavera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Monitoreo de brotación en primavera en zonas cubiertas de nieve. </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818636841"/>
                  </a:ext>
                </a:extLst>
              </a:tr>
              <a:tr h="1210400">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Glaciar</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NDGI</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Normalized Difference Glacier Index (Indice Glaciar Diferencial Normalizado</a:t>
                      </a:r>
                    </a:p>
                  </a:txBody>
                  <a:tcPr marL="4392" marR="4392" marT="4392" marB="0" anchor="b">
                    <a:lnL>
                      <a:noFill/>
                    </a:lnL>
                    <a:lnR>
                      <a:noFill/>
                    </a:lnR>
                    <a:lnT>
                      <a:noFill/>
                    </a:lnT>
                    <a:lnB>
                      <a:noFill/>
                    </a:lnB>
                  </a:tcPr>
                </a:tc>
                <a:tc>
                  <a:txBody>
                    <a:bodyPr/>
                    <a:lstStyle/>
                    <a:p>
                      <a:pPr algn="l" fontAlgn="b"/>
                      <a:r>
                        <a:rPr lang="es-ES" sz="1400" b="0" i="0" u="none" strike="noStrike">
                          <a:solidFill>
                            <a:srgbClr val="000000"/>
                          </a:solidFill>
                          <a:effectLst/>
                          <a:latin typeface="Calibri" panose="020F0502020204030204" pitchFamily="34" charset="0"/>
                        </a:rPr>
                        <a:t>e utiliza para ayudar a detectar y monitorear glaciares utilizando las bandas espectrales verde y roja. Esta ecuación se utiliza comúnmente en la detección de glaciares y en aplicaciones de monitoreo de glaciares (Bluemarblegeo, 2019).</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Monitoreo de glaciares</a:t>
                      </a:r>
                    </a:p>
                  </a:txBody>
                  <a:tcPr marL="4392" marR="4392" marT="4392" marB="0" anchor="b">
                    <a:lnL>
                      <a:noFill/>
                    </a:lnL>
                    <a:lnR>
                      <a:noFill/>
                    </a:lnR>
                    <a:lnT>
                      <a:noFill/>
                    </a:lnT>
                    <a:lnB>
                      <a:noFill/>
                    </a:lnB>
                  </a:tcPr>
                </a:tc>
                <a:extLst>
                  <a:ext uri="{0D108BD9-81ED-4DB2-BD59-A6C34878D82A}">
                    <a16:rowId xmlns:a16="http://schemas.microsoft.com/office/drawing/2014/main" val="865267018"/>
                  </a:ext>
                </a:extLst>
              </a:tr>
              <a:tr h="2072437">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NDSI</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Snow Index (Indice Diferencial Normalizado de 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indicador numérico que muestra la cobertura de nieve en áreas terrestres. Las bandas espectrales de infrarrojos verdes y de onda corta (SWIR) se utilizan dentro de esta fórmula para trazar el mapa de la cubierta de nieve. Dado que la nieve absorbe la mayor parte de la radiación incidente en el SWIR mientras que las nubes no lo hacen, esto permite a NDSI distinguir la nieve de las nubes. </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dirty="0">
                          <a:solidFill>
                            <a:srgbClr val="000000"/>
                          </a:solidFill>
                          <a:effectLst/>
                          <a:latin typeface="Calibri" panose="020F0502020204030204" pitchFamily="34" charset="0"/>
                        </a:rPr>
                        <a:t>Monitoreo de cobertura de nieve, hielo y glaciares</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182340"/>
                  </a:ext>
                </a:extLst>
              </a:tr>
            </a:tbl>
          </a:graphicData>
        </a:graphic>
      </p:graphicFrame>
    </p:spTree>
    <p:extLst>
      <p:ext uri="{BB962C8B-B14F-4D97-AF65-F5344CB8AC3E}">
        <p14:creationId xmlns:p14="http://schemas.microsoft.com/office/powerpoint/2010/main" val="219816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Humedales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89686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a:xfrm>
            <a:off x="838200" y="1882774"/>
            <a:ext cx="6467475" cy="4365625"/>
          </a:xfrm>
        </p:spPr>
        <p:txBody>
          <a:bodyPr>
            <a:normAutofit fontScale="85000" lnSpcReduction="10000"/>
          </a:bodyPr>
          <a:lstStyle/>
          <a:p>
            <a:pPr marL="0" indent="0">
              <a:buNone/>
            </a:pPr>
            <a:r>
              <a:rPr lang="es-CL" dirty="0"/>
              <a:t>Las tecnologías geoespaciales aplicadas a la agricultura permite monitorear de forma remota los cultivos para una toma de decisiones acertada en el campo. Estas tecnologías cada día son más importante para el seguimiento y la gestión del suelo y el riego en las tierra agrícolas.</a:t>
            </a:r>
          </a:p>
          <a:p>
            <a:pPr marL="0" indent="0">
              <a:buNone/>
            </a:pPr>
            <a:r>
              <a:rPr lang="es-CL" dirty="0"/>
              <a:t>Esta herramienta integra utiliza, procesa y analiza gran variedad de imágenes satelitales mediante índices satelitales para la evaluación del sistema suelo-suelo-agua y producción de cultivos. </a:t>
            </a:r>
            <a:r>
              <a:rPr lang="es-ES" dirty="0"/>
              <a:t>Asimismo, integra datos climáticos que permiten estimar las fluctuaciones de las precipitaciones, la temperatura y la humedad del suelo. </a:t>
            </a:r>
          </a:p>
          <a:p>
            <a:pPr marL="0" indent="0">
              <a:buNone/>
            </a:pPr>
            <a:endParaRPr lang="es-CL" dirty="0"/>
          </a:p>
          <a:p>
            <a:pPr marL="0" indent="0">
              <a:buNone/>
            </a:pPr>
            <a:endParaRPr lang="es-CL" dirty="0"/>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7886698" y="453070"/>
            <a:ext cx="3569939" cy="1149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200" dirty="0">
                <a:solidFill>
                  <a:schemeClr val="tx2"/>
                </a:solidFill>
              </a:rPr>
              <a:t>Geomática Agrícola</a:t>
            </a:r>
          </a:p>
        </p:txBody>
      </p:sp>
      <p:sp>
        <p:nvSpPr>
          <p:cNvPr id="6" name="Subtítulo 2">
            <a:extLst>
              <a:ext uri="{FF2B5EF4-FFF2-40B4-BE49-F238E27FC236}">
                <a16:creationId xmlns:a16="http://schemas.microsoft.com/office/drawing/2014/main" id="{851F27DC-C082-492C-92AD-7AE365B0A068}"/>
              </a:ext>
            </a:extLst>
          </p:cNvPr>
          <p:cNvSpPr txBox="1">
            <a:spLocks/>
          </p:cNvSpPr>
          <p:nvPr/>
        </p:nvSpPr>
        <p:spPr>
          <a:xfrm>
            <a:off x="8202961" y="1541734"/>
            <a:ext cx="3150839"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sz="1400" dirty="0">
                <a:solidFill>
                  <a:schemeClr val="tx2"/>
                </a:solidFill>
              </a:rPr>
              <a:t>Agricultura Inteligente para el Monitoreo del sistema Suelo Planta Agua</a:t>
            </a:r>
          </a:p>
        </p:txBody>
      </p:sp>
      <p:sp>
        <p:nvSpPr>
          <p:cNvPr id="7" name="Subtítulo 2">
            <a:extLst>
              <a:ext uri="{FF2B5EF4-FFF2-40B4-BE49-F238E27FC236}">
                <a16:creationId xmlns:a16="http://schemas.microsoft.com/office/drawing/2014/main" id="{726FA4B5-D75D-4DED-897F-62B05C8F3CEB}"/>
              </a:ext>
            </a:extLst>
          </p:cNvPr>
          <p:cNvSpPr txBox="1">
            <a:spLocks/>
          </p:cNvSpPr>
          <p:nvPr/>
        </p:nvSpPr>
        <p:spPr>
          <a:xfrm>
            <a:off x="8202960" y="2921381"/>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Tecnología geoespaciales aplicadas a la agricultura para el monitoreo del cultivos</a:t>
            </a:r>
          </a:p>
        </p:txBody>
      </p:sp>
      <p:sp>
        <p:nvSpPr>
          <p:cNvPr id="8" name="Subtítulo 2">
            <a:extLst>
              <a:ext uri="{FF2B5EF4-FFF2-40B4-BE49-F238E27FC236}">
                <a16:creationId xmlns:a16="http://schemas.microsoft.com/office/drawing/2014/main" id="{86C7DE21-E6B8-4E8D-BD03-5095D5C3977F}"/>
              </a:ext>
            </a:extLst>
          </p:cNvPr>
          <p:cNvSpPr txBox="1">
            <a:spLocks/>
          </p:cNvSpPr>
          <p:nvPr/>
        </p:nvSpPr>
        <p:spPr>
          <a:xfrm>
            <a:off x="8096249" y="2135515"/>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Agricultura de Precisión para el Monitoreo del sistema Suelo Planta Agua</a:t>
            </a:r>
          </a:p>
        </p:txBody>
      </p:sp>
    </p:spTree>
    <p:extLst>
      <p:ext uri="{BB962C8B-B14F-4D97-AF65-F5344CB8AC3E}">
        <p14:creationId xmlns:p14="http://schemas.microsoft.com/office/powerpoint/2010/main" val="71587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7584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graphicFrame>
        <p:nvGraphicFramePr>
          <p:cNvPr id="4" name="Marcador de contenido 3">
            <a:extLst>
              <a:ext uri="{FF2B5EF4-FFF2-40B4-BE49-F238E27FC236}">
                <a16:creationId xmlns:a16="http://schemas.microsoft.com/office/drawing/2014/main" id="{9FAE66C7-6048-41C8-85B9-B1609434678A}"/>
              </a:ext>
            </a:extLst>
          </p:cNvPr>
          <p:cNvGraphicFramePr>
            <a:graphicFrameLocks noGrp="1"/>
          </p:cNvGraphicFramePr>
          <p:nvPr>
            <p:ph idx="1"/>
            <p:extLst>
              <p:ext uri="{D42A27DB-BD31-4B8C-83A1-F6EECF244321}">
                <p14:modId xmlns:p14="http://schemas.microsoft.com/office/powerpoint/2010/main" val="1786186360"/>
              </p:ext>
            </p:extLst>
          </p:nvPr>
        </p:nvGraphicFramePr>
        <p:xfrm>
          <a:off x="838200" y="1840675"/>
          <a:ext cx="10515600" cy="4650528"/>
        </p:xfrm>
        <a:graphic>
          <a:graphicData uri="http://schemas.openxmlformats.org/drawingml/2006/table">
            <a:tbl>
              <a:tblPr/>
              <a:tblGrid>
                <a:gridCol w="939991">
                  <a:extLst>
                    <a:ext uri="{9D8B030D-6E8A-4147-A177-3AD203B41FA5}">
                      <a16:colId xmlns:a16="http://schemas.microsoft.com/office/drawing/2014/main" val="2255285736"/>
                    </a:ext>
                  </a:extLst>
                </a:gridCol>
                <a:gridCol w="755507">
                  <a:extLst>
                    <a:ext uri="{9D8B030D-6E8A-4147-A177-3AD203B41FA5}">
                      <a16:colId xmlns:a16="http://schemas.microsoft.com/office/drawing/2014/main" val="3013953425"/>
                    </a:ext>
                  </a:extLst>
                </a:gridCol>
                <a:gridCol w="808217">
                  <a:extLst>
                    <a:ext uri="{9D8B030D-6E8A-4147-A177-3AD203B41FA5}">
                      <a16:colId xmlns:a16="http://schemas.microsoft.com/office/drawing/2014/main" val="776944729"/>
                    </a:ext>
                  </a:extLst>
                </a:gridCol>
                <a:gridCol w="650087">
                  <a:extLst>
                    <a:ext uri="{9D8B030D-6E8A-4147-A177-3AD203B41FA5}">
                      <a16:colId xmlns:a16="http://schemas.microsoft.com/office/drawing/2014/main" val="4180236371"/>
                    </a:ext>
                  </a:extLst>
                </a:gridCol>
                <a:gridCol w="2494929">
                  <a:extLst>
                    <a:ext uri="{9D8B030D-6E8A-4147-A177-3AD203B41FA5}">
                      <a16:colId xmlns:a16="http://schemas.microsoft.com/office/drawing/2014/main" val="2202052414"/>
                    </a:ext>
                  </a:extLst>
                </a:gridCol>
                <a:gridCol w="2626704">
                  <a:extLst>
                    <a:ext uri="{9D8B030D-6E8A-4147-A177-3AD203B41FA5}">
                      <a16:colId xmlns:a16="http://schemas.microsoft.com/office/drawing/2014/main" val="3362552572"/>
                    </a:ext>
                  </a:extLst>
                </a:gridCol>
                <a:gridCol w="2240165">
                  <a:extLst>
                    <a:ext uri="{9D8B030D-6E8A-4147-A177-3AD203B41FA5}">
                      <a16:colId xmlns:a16="http://schemas.microsoft.com/office/drawing/2014/main" val="2414011702"/>
                    </a:ext>
                  </a:extLst>
                </a:gridCol>
              </a:tblGrid>
              <a:tr h="427762">
                <a:tc>
                  <a:txBody>
                    <a:bodyPr/>
                    <a:lstStyle/>
                    <a:p>
                      <a:pPr algn="l" fontAlgn="ctr"/>
                      <a:r>
                        <a:rPr lang="es-CL" sz="16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69452048"/>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NDWI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Se utiliza el infrarrojo cercano (NIR) y la banda verde para monitorear cambio en cuerpos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i) Identificar y evaluar áreas con gran saturación de agua y cambios en masas de agua, y ii)Identificar áreas susceptibles a incendios y prevenirlos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260367317"/>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NDPI2</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Normalized Difference Pond Index (Indice Diferencial Normalizado de Estanques).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Cuando se utiliza con NDVI provee una mejor discriminación de la vegetación acuática o de humedales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Monitoreo de vegeteación terrestre y acuática. Mejor diferenciación entre la vegetación acuática y de pantano y humedales de la vegetación normal.</a:t>
                      </a:r>
                    </a:p>
                  </a:txBody>
                  <a:tcPr marL="4392" marR="4392" marT="4392" marB="0" anchor="b">
                    <a:lnL>
                      <a:noFill/>
                    </a:lnL>
                    <a:lnR>
                      <a:noFill/>
                    </a:lnR>
                    <a:lnT>
                      <a:noFill/>
                    </a:lnT>
                    <a:lnB>
                      <a:noFill/>
                    </a:lnB>
                  </a:tcPr>
                </a:tc>
                <a:extLst>
                  <a:ext uri="{0D108BD9-81ED-4DB2-BD59-A6C34878D82A}">
                    <a16:rowId xmlns:a16="http://schemas.microsoft.com/office/drawing/2014/main" val="1194755767"/>
                  </a:ext>
                </a:extLst>
              </a:tr>
              <a:tr h="710390">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MNDWI</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 Modificado</a:t>
                      </a:r>
                    </a:p>
                  </a:txBody>
                  <a:tcPr marL="4392" marR="4392" marT="4392" marB="0" anchor="b">
                    <a:lnL>
                      <a:noFill/>
                    </a:lnL>
                    <a:lnR>
                      <a:noFill/>
                    </a:lnR>
                    <a:lnT>
                      <a:noFill/>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Usa infrarrojo medio (MIR) que absorbe más luz que el NIR  para discriminar agua de no 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dirty="0">
                          <a:solidFill>
                            <a:srgbClr val="000000"/>
                          </a:solidFill>
                          <a:effectLst/>
                          <a:latin typeface="Calibri" panose="020F0502020204030204" pitchFamily="34" charset="0"/>
                        </a:rPr>
                        <a:t>Monitoreo de zonas anegadas (charcas y aguas estancadas)</a:t>
                      </a:r>
                    </a:p>
                  </a:txBody>
                  <a:tcPr marL="4392" marR="4392" marT="4392" marB="0" anchor="b">
                    <a:lnL>
                      <a:noFill/>
                    </a:lnL>
                    <a:lnR>
                      <a:noFill/>
                    </a:lnR>
                    <a:lnT>
                      <a:noFill/>
                    </a:lnT>
                    <a:lnB>
                      <a:noFill/>
                    </a:lnB>
                    <a:solidFill>
                      <a:srgbClr val="D9D9D9"/>
                    </a:solidFill>
                  </a:tcPr>
                </a:tc>
                <a:extLst>
                  <a:ext uri="{0D108BD9-81ED-4DB2-BD59-A6C34878D82A}">
                    <a16:rowId xmlns:a16="http://schemas.microsoft.com/office/drawing/2014/main" val="1284893952"/>
                  </a:ext>
                </a:extLst>
              </a:tr>
            </a:tbl>
          </a:graphicData>
        </a:graphic>
      </p:graphicFrame>
    </p:spTree>
    <p:extLst>
      <p:ext uri="{BB962C8B-B14F-4D97-AF65-F5344CB8AC3E}">
        <p14:creationId xmlns:p14="http://schemas.microsoft.com/office/powerpoint/2010/main" val="16698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err="1"/>
              <a:t>Indices</a:t>
            </a:r>
            <a:r>
              <a:rPr lang="es-CL" sz="2400" dirty="0"/>
              <a:t> </a:t>
            </a:r>
          </a:p>
        </p:txBody>
      </p:sp>
      <p:sp>
        <p:nvSpPr>
          <p:cNvPr id="5" name="Título 1">
            <a:extLst>
              <a:ext uri="{FF2B5EF4-FFF2-40B4-BE49-F238E27FC236}">
                <a16:creationId xmlns:a16="http://schemas.microsoft.com/office/drawing/2014/main" id="{68F681D0-BC6A-413F-BD02-9083E4DF2CD8}"/>
              </a:ext>
            </a:extLst>
          </p:cNvPr>
          <p:cNvSpPr txBox="1">
            <a:spLocks/>
          </p:cNvSpPr>
          <p:nvPr/>
        </p:nvSpPr>
        <p:spPr>
          <a:xfrm>
            <a:off x="7886698" y="453070"/>
            <a:ext cx="3569939" cy="114967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200" dirty="0">
                <a:solidFill>
                  <a:schemeClr val="tx2"/>
                </a:solidFill>
              </a:rPr>
              <a:t>Geomática Agrícola</a:t>
            </a:r>
          </a:p>
        </p:txBody>
      </p:sp>
      <p:sp>
        <p:nvSpPr>
          <p:cNvPr id="6" name="Subtítulo 2">
            <a:extLst>
              <a:ext uri="{FF2B5EF4-FFF2-40B4-BE49-F238E27FC236}">
                <a16:creationId xmlns:a16="http://schemas.microsoft.com/office/drawing/2014/main" id="{851F27DC-C082-492C-92AD-7AE365B0A068}"/>
              </a:ext>
            </a:extLst>
          </p:cNvPr>
          <p:cNvSpPr txBox="1">
            <a:spLocks/>
          </p:cNvSpPr>
          <p:nvPr/>
        </p:nvSpPr>
        <p:spPr>
          <a:xfrm>
            <a:off x="8202961" y="1541734"/>
            <a:ext cx="3150839" cy="682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sz="1400" dirty="0">
                <a:solidFill>
                  <a:schemeClr val="tx2"/>
                </a:solidFill>
              </a:rPr>
              <a:t>Agricultura Inteligente para el Monitoreo del sistema Suelo Planta Agua</a:t>
            </a:r>
          </a:p>
        </p:txBody>
      </p:sp>
      <p:sp>
        <p:nvSpPr>
          <p:cNvPr id="7" name="Subtítulo 2">
            <a:extLst>
              <a:ext uri="{FF2B5EF4-FFF2-40B4-BE49-F238E27FC236}">
                <a16:creationId xmlns:a16="http://schemas.microsoft.com/office/drawing/2014/main" id="{726FA4B5-D75D-4DED-897F-62B05C8F3CEB}"/>
              </a:ext>
            </a:extLst>
          </p:cNvPr>
          <p:cNvSpPr txBox="1">
            <a:spLocks/>
          </p:cNvSpPr>
          <p:nvPr/>
        </p:nvSpPr>
        <p:spPr>
          <a:xfrm>
            <a:off x="8202960" y="2921381"/>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Tecnología geoespaciales aplicadas a la agricultura para el monitoreo del cultivos</a:t>
            </a:r>
          </a:p>
        </p:txBody>
      </p:sp>
      <p:sp>
        <p:nvSpPr>
          <p:cNvPr id="8" name="Subtítulo 2">
            <a:extLst>
              <a:ext uri="{FF2B5EF4-FFF2-40B4-BE49-F238E27FC236}">
                <a16:creationId xmlns:a16="http://schemas.microsoft.com/office/drawing/2014/main" id="{86C7DE21-E6B8-4E8D-BD03-5095D5C3977F}"/>
              </a:ext>
            </a:extLst>
          </p:cNvPr>
          <p:cNvSpPr txBox="1">
            <a:spLocks/>
          </p:cNvSpPr>
          <p:nvPr/>
        </p:nvSpPr>
        <p:spPr>
          <a:xfrm>
            <a:off x="8096249" y="2135515"/>
            <a:ext cx="3150839"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L" sz="1400" dirty="0">
                <a:solidFill>
                  <a:schemeClr val="tx2"/>
                </a:solidFill>
              </a:rPr>
              <a:t>Agricultura de Precisión para el Monitoreo del sistema Suelo Planta Agua</a:t>
            </a:r>
          </a:p>
        </p:txBody>
      </p:sp>
      <p:graphicFrame>
        <p:nvGraphicFramePr>
          <p:cNvPr id="10" name="Marcador de contenido 6">
            <a:extLst>
              <a:ext uri="{FF2B5EF4-FFF2-40B4-BE49-F238E27FC236}">
                <a16:creationId xmlns:a16="http://schemas.microsoft.com/office/drawing/2014/main" id="{2E04948C-442C-40EA-8C4F-97201689ACFE}"/>
              </a:ext>
            </a:extLst>
          </p:cNvPr>
          <p:cNvGraphicFramePr>
            <a:graphicFrameLocks noGrp="1"/>
          </p:cNvGraphicFramePr>
          <p:nvPr>
            <p:ph idx="1"/>
            <p:extLst>
              <p:ext uri="{D42A27DB-BD31-4B8C-83A1-F6EECF244321}">
                <p14:modId xmlns:p14="http://schemas.microsoft.com/office/powerpoint/2010/main" val="3251547539"/>
              </p:ext>
            </p:extLst>
          </p:nvPr>
        </p:nvGraphicFramePr>
        <p:xfrm>
          <a:off x="735363" y="1662112"/>
          <a:ext cx="8067675" cy="519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64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36091-6E3D-47EE-A7A6-0E2E8EE92380}"/>
              </a:ext>
            </a:extLst>
          </p:cNvPr>
          <p:cNvSpPr>
            <a:spLocks noGrp="1"/>
          </p:cNvSpPr>
          <p:nvPr>
            <p:ph type="title"/>
          </p:nvPr>
        </p:nvSpPr>
        <p:spPr/>
        <p:txBody>
          <a:bodyPr/>
          <a:lstStyle/>
          <a:p>
            <a:r>
              <a:rPr lang="es-CL" dirty="0"/>
              <a:t>Monitoreo de </a:t>
            </a:r>
            <a:r>
              <a:rPr lang="es-CL" dirty="0" err="1"/>
              <a:t>vegetacion</a:t>
            </a:r>
            <a:endParaRPr lang="es-CL" dirty="0"/>
          </a:p>
        </p:txBody>
      </p:sp>
      <p:sp>
        <p:nvSpPr>
          <p:cNvPr id="3" name="Marcador de contenido 2">
            <a:extLst>
              <a:ext uri="{FF2B5EF4-FFF2-40B4-BE49-F238E27FC236}">
                <a16:creationId xmlns:a16="http://schemas.microsoft.com/office/drawing/2014/main" id="{EB708E68-D5A3-4D12-848C-DD36C965AF3F}"/>
              </a:ext>
            </a:extLst>
          </p:cNvPr>
          <p:cNvSpPr>
            <a:spLocks noGrp="1"/>
          </p:cNvSpPr>
          <p:nvPr>
            <p:ph idx="1"/>
          </p:nvPr>
        </p:nvSpPr>
        <p:spPr>
          <a:xfrm>
            <a:off x="838200" y="1511590"/>
            <a:ext cx="9458739" cy="3422236"/>
          </a:xfrm>
        </p:spPr>
        <p:txBody>
          <a:bodyPr/>
          <a:lstStyle/>
          <a:p>
            <a:r>
              <a:rPr lang="es-CL" dirty="0"/>
              <a:t>Diversos índices se utilizan para monitorear la vegetación.</a:t>
            </a:r>
          </a:p>
        </p:txBody>
      </p:sp>
      <p:sp>
        <p:nvSpPr>
          <p:cNvPr id="4" name="CuadroTexto 3">
            <a:extLst>
              <a:ext uri="{FF2B5EF4-FFF2-40B4-BE49-F238E27FC236}">
                <a16:creationId xmlns:a16="http://schemas.microsoft.com/office/drawing/2014/main" id="{2AEEAF3E-5CB8-462F-87E4-A307E49257DB}"/>
              </a:ext>
            </a:extLst>
          </p:cNvPr>
          <p:cNvSpPr txBox="1"/>
          <p:nvPr/>
        </p:nvSpPr>
        <p:spPr>
          <a:xfrm>
            <a:off x="838200" y="3184733"/>
            <a:ext cx="1657350" cy="646331"/>
          </a:xfrm>
          <a:prstGeom prst="rect">
            <a:avLst/>
          </a:prstGeom>
          <a:noFill/>
        </p:spPr>
        <p:txBody>
          <a:bodyPr wrap="square" rtlCol="0">
            <a:spAutoFit/>
          </a:bodyPr>
          <a:lstStyle/>
          <a:p>
            <a:r>
              <a:rPr lang="es-CL" dirty="0"/>
              <a:t>Evaluar verdor del cultivo</a:t>
            </a:r>
          </a:p>
        </p:txBody>
      </p:sp>
      <p:sp>
        <p:nvSpPr>
          <p:cNvPr id="6" name="CuadroTexto 5">
            <a:extLst>
              <a:ext uri="{FF2B5EF4-FFF2-40B4-BE49-F238E27FC236}">
                <a16:creationId xmlns:a16="http://schemas.microsoft.com/office/drawing/2014/main" id="{CAA666B9-7E6F-40C4-BAC8-AB521D526461}"/>
              </a:ext>
            </a:extLst>
          </p:cNvPr>
          <p:cNvSpPr txBox="1"/>
          <p:nvPr/>
        </p:nvSpPr>
        <p:spPr>
          <a:xfrm>
            <a:off x="3356113" y="2861567"/>
            <a:ext cx="1657350" cy="646331"/>
          </a:xfrm>
          <a:prstGeom prst="rect">
            <a:avLst/>
          </a:prstGeom>
          <a:noFill/>
        </p:spPr>
        <p:txBody>
          <a:bodyPr wrap="square" rtlCol="0">
            <a:spAutoFit/>
          </a:bodyPr>
          <a:lstStyle/>
          <a:p>
            <a:r>
              <a:rPr lang="es-CL" dirty="0"/>
              <a:t>Cultivos anuales densos</a:t>
            </a:r>
          </a:p>
        </p:txBody>
      </p:sp>
      <p:sp>
        <p:nvSpPr>
          <p:cNvPr id="7" name="CuadroTexto 6">
            <a:extLst>
              <a:ext uri="{FF2B5EF4-FFF2-40B4-BE49-F238E27FC236}">
                <a16:creationId xmlns:a16="http://schemas.microsoft.com/office/drawing/2014/main" id="{AF27FFF2-8995-4969-955B-EC0FFBF927CA}"/>
              </a:ext>
            </a:extLst>
          </p:cNvPr>
          <p:cNvSpPr txBox="1"/>
          <p:nvPr/>
        </p:nvSpPr>
        <p:spPr>
          <a:xfrm>
            <a:off x="3356113" y="4413301"/>
            <a:ext cx="2030896" cy="646331"/>
          </a:xfrm>
          <a:prstGeom prst="rect">
            <a:avLst/>
          </a:prstGeom>
          <a:noFill/>
        </p:spPr>
        <p:txBody>
          <a:bodyPr wrap="square" rtlCol="0">
            <a:spAutoFit/>
          </a:bodyPr>
          <a:lstStyle/>
          <a:p>
            <a:r>
              <a:rPr lang="es-CL" dirty="0"/>
              <a:t>Arboles perennes pequeños</a:t>
            </a:r>
          </a:p>
        </p:txBody>
      </p:sp>
      <p:sp>
        <p:nvSpPr>
          <p:cNvPr id="8" name="CuadroTexto 7">
            <a:extLst>
              <a:ext uri="{FF2B5EF4-FFF2-40B4-BE49-F238E27FC236}">
                <a16:creationId xmlns:a16="http://schemas.microsoft.com/office/drawing/2014/main" id="{0DC1507C-5901-4F0C-9804-631E63A1E52E}"/>
              </a:ext>
            </a:extLst>
          </p:cNvPr>
          <p:cNvSpPr txBox="1"/>
          <p:nvPr/>
        </p:nvSpPr>
        <p:spPr>
          <a:xfrm>
            <a:off x="3356113" y="5687703"/>
            <a:ext cx="2030896" cy="646331"/>
          </a:xfrm>
          <a:prstGeom prst="rect">
            <a:avLst/>
          </a:prstGeom>
          <a:noFill/>
        </p:spPr>
        <p:txBody>
          <a:bodyPr wrap="square" rtlCol="0">
            <a:spAutoFit/>
          </a:bodyPr>
          <a:lstStyle/>
          <a:p>
            <a:r>
              <a:rPr lang="es-CL" dirty="0"/>
              <a:t>Captación de agua y nitrógeno</a:t>
            </a:r>
          </a:p>
        </p:txBody>
      </p:sp>
      <p:sp>
        <p:nvSpPr>
          <p:cNvPr id="9" name="CuadroTexto 8">
            <a:extLst>
              <a:ext uri="{FF2B5EF4-FFF2-40B4-BE49-F238E27FC236}">
                <a16:creationId xmlns:a16="http://schemas.microsoft.com/office/drawing/2014/main" id="{9B2C5BA5-2E59-4465-9FF0-547BF7E6C776}"/>
              </a:ext>
            </a:extLst>
          </p:cNvPr>
          <p:cNvSpPr txBox="1"/>
          <p:nvPr/>
        </p:nvSpPr>
        <p:spPr>
          <a:xfrm>
            <a:off x="5874026" y="3120074"/>
            <a:ext cx="2030896" cy="369332"/>
          </a:xfrm>
          <a:prstGeom prst="rect">
            <a:avLst/>
          </a:prstGeom>
          <a:noFill/>
        </p:spPr>
        <p:txBody>
          <a:bodyPr wrap="square" rtlCol="0">
            <a:spAutoFit/>
          </a:bodyPr>
          <a:lstStyle/>
          <a:p>
            <a:r>
              <a:rPr lang="es-CL" dirty="0"/>
              <a:t>Media temporada</a:t>
            </a:r>
          </a:p>
        </p:txBody>
      </p:sp>
      <p:sp>
        <p:nvSpPr>
          <p:cNvPr id="10" name="CuadroTexto 9">
            <a:extLst>
              <a:ext uri="{FF2B5EF4-FFF2-40B4-BE49-F238E27FC236}">
                <a16:creationId xmlns:a16="http://schemas.microsoft.com/office/drawing/2014/main" id="{49A2D550-7B6D-4791-93DF-F2B69FF15CC9}"/>
              </a:ext>
            </a:extLst>
          </p:cNvPr>
          <p:cNvSpPr txBox="1"/>
          <p:nvPr/>
        </p:nvSpPr>
        <p:spPr>
          <a:xfrm>
            <a:off x="5874026" y="2615805"/>
            <a:ext cx="2030896" cy="369332"/>
          </a:xfrm>
          <a:prstGeom prst="rect">
            <a:avLst/>
          </a:prstGeom>
          <a:noFill/>
        </p:spPr>
        <p:txBody>
          <a:bodyPr wrap="square" rtlCol="0">
            <a:spAutoFit/>
          </a:bodyPr>
          <a:lstStyle/>
          <a:p>
            <a:r>
              <a:rPr lang="es-CL" dirty="0"/>
              <a:t>Inicio temporada</a:t>
            </a:r>
          </a:p>
        </p:txBody>
      </p:sp>
      <p:sp>
        <p:nvSpPr>
          <p:cNvPr id="11" name="CuadroTexto 10">
            <a:extLst>
              <a:ext uri="{FF2B5EF4-FFF2-40B4-BE49-F238E27FC236}">
                <a16:creationId xmlns:a16="http://schemas.microsoft.com/office/drawing/2014/main" id="{3B4039A7-8FBB-48A3-9CE8-0A1CF7D81C53}"/>
              </a:ext>
            </a:extLst>
          </p:cNvPr>
          <p:cNvSpPr txBox="1"/>
          <p:nvPr/>
        </p:nvSpPr>
        <p:spPr>
          <a:xfrm>
            <a:off x="5874026" y="3590651"/>
            <a:ext cx="2030896" cy="369332"/>
          </a:xfrm>
          <a:prstGeom prst="rect">
            <a:avLst/>
          </a:prstGeom>
          <a:noFill/>
        </p:spPr>
        <p:txBody>
          <a:bodyPr wrap="square" rtlCol="0">
            <a:spAutoFit/>
          </a:bodyPr>
          <a:lstStyle/>
          <a:p>
            <a:r>
              <a:rPr lang="es-CL" dirty="0"/>
              <a:t>Final temporada</a:t>
            </a:r>
          </a:p>
        </p:txBody>
      </p:sp>
      <p:sp>
        <p:nvSpPr>
          <p:cNvPr id="12" name="CuadroTexto 11">
            <a:extLst>
              <a:ext uri="{FF2B5EF4-FFF2-40B4-BE49-F238E27FC236}">
                <a16:creationId xmlns:a16="http://schemas.microsoft.com/office/drawing/2014/main" id="{B1366700-C734-4B00-93F1-18E20B23981A}"/>
              </a:ext>
            </a:extLst>
          </p:cNvPr>
          <p:cNvSpPr txBox="1"/>
          <p:nvPr/>
        </p:nvSpPr>
        <p:spPr>
          <a:xfrm>
            <a:off x="8018394" y="2615805"/>
            <a:ext cx="2030896" cy="369332"/>
          </a:xfrm>
          <a:prstGeom prst="rect">
            <a:avLst/>
          </a:prstGeom>
          <a:noFill/>
        </p:spPr>
        <p:txBody>
          <a:bodyPr wrap="square" rtlCol="0">
            <a:spAutoFit/>
          </a:bodyPr>
          <a:lstStyle/>
          <a:p>
            <a:r>
              <a:rPr lang="es-CL" dirty="0"/>
              <a:t>CVI</a:t>
            </a:r>
          </a:p>
        </p:txBody>
      </p:sp>
      <p:sp>
        <p:nvSpPr>
          <p:cNvPr id="13" name="CuadroTexto 12">
            <a:extLst>
              <a:ext uri="{FF2B5EF4-FFF2-40B4-BE49-F238E27FC236}">
                <a16:creationId xmlns:a16="http://schemas.microsoft.com/office/drawing/2014/main" id="{A3F33520-D46A-49C8-BCDC-6087BD4FB0D2}"/>
              </a:ext>
            </a:extLst>
          </p:cNvPr>
          <p:cNvSpPr txBox="1"/>
          <p:nvPr/>
        </p:nvSpPr>
        <p:spPr>
          <a:xfrm>
            <a:off x="8085482" y="3122898"/>
            <a:ext cx="2030896" cy="369332"/>
          </a:xfrm>
          <a:prstGeom prst="rect">
            <a:avLst/>
          </a:prstGeom>
          <a:noFill/>
        </p:spPr>
        <p:txBody>
          <a:bodyPr wrap="square" rtlCol="0">
            <a:spAutoFit/>
          </a:bodyPr>
          <a:lstStyle/>
          <a:p>
            <a:r>
              <a:rPr lang="es-CL" dirty="0"/>
              <a:t>NDRE</a:t>
            </a:r>
          </a:p>
        </p:txBody>
      </p:sp>
      <p:sp>
        <p:nvSpPr>
          <p:cNvPr id="14" name="CuadroTexto 13">
            <a:extLst>
              <a:ext uri="{FF2B5EF4-FFF2-40B4-BE49-F238E27FC236}">
                <a16:creationId xmlns:a16="http://schemas.microsoft.com/office/drawing/2014/main" id="{538F0F3B-6EB5-439A-A514-56C29BAC1810}"/>
              </a:ext>
            </a:extLst>
          </p:cNvPr>
          <p:cNvSpPr txBox="1"/>
          <p:nvPr/>
        </p:nvSpPr>
        <p:spPr>
          <a:xfrm>
            <a:off x="8085482" y="3600705"/>
            <a:ext cx="2030896" cy="369332"/>
          </a:xfrm>
          <a:prstGeom prst="rect">
            <a:avLst/>
          </a:prstGeom>
          <a:noFill/>
        </p:spPr>
        <p:txBody>
          <a:bodyPr wrap="square" rtlCol="0">
            <a:spAutoFit/>
          </a:bodyPr>
          <a:lstStyle/>
          <a:p>
            <a:r>
              <a:rPr lang="es-CL" dirty="0"/>
              <a:t>NDRE</a:t>
            </a:r>
          </a:p>
        </p:txBody>
      </p:sp>
      <p:sp>
        <p:nvSpPr>
          <p:cNvPr id="15" name="CuadroTexto 14">
            <a:extLst>
              <a:ext uri="{FF2B5EF4-FFF2-40B4-BE49-F238E27FC236}">
                <a16:creationId xmlns:a16="http://schemas.microsoft.com/office/drawing/2014/main" id="{337A91F5-DA50-460B-A170-900DC24DE4BA}"/>
              </a:ext>
            </a:extLst>
          </p:cNvPr>
          <p:cNvSpPr txBox="1"/>
          <p:nvPr/>
        </p:nvSpPr>
        <p:spPr>
          <a:xfrm>
            <a:off x="6684063" y="5247861"/>
            <a:ext cx="2030896" cy="646331"/>
          </a:xfrm>
          <a:prstGeom prst="rect">
            <a:avLst/>
          </a:prstGeom>
          <a:noFill/>
        </p:spPr>
        <p:txBody>
          <a:bodyPr wrap="square" rtlCol="0">
            <a:spAutoFit/>
          </a:bodyPr>
          <a:lstStyle/>
          <a:p>
            <a:r>
              <a:rPr lang="es-CL" dirty="0"/>
              <a:t>Regiones montañosas</a:t>
            </a:r>
          </a:p>
        </p:txBody>
      </p:sp>
      <p:sp>
        <p:nvSpPr>
          <p:cNvPr id="16" name="CuadroTexto 15">
            <a:extLst>
              <a:ext uri="{FF2B5EF4-FFF2-40B4-BE49-F238E27FC236}">
                <a16:creationId xmlns:a16="http://schemas.microsoft.com/office/drawing/2014/main" id="{3C1F6057-D3FF-457B-9050-97B1F44ACB41}"/>
              </a:ext>
            </a:extLst>
          </p:cNvPr>
          <p:cNvSpPr txBox="1"/>
          <p:nvPr/>
        </p:nvSpPr>
        <p:spPr>
          <a:xfrm>
            <a:off x="8490501" y="5356336"/>
            <a:ext cx="2030896" cy="369332"/>
          </a:xfrm>
          <a:prstGeom prst="rect">
            <a:avLst/>
          </a:prstGeom>
          <a:noFill/>
        </p:spPr>
        <p:txBody>
          <a:bodyPr wrap="square" rtlCol="0">
            <a:spAutoFit/>
          </a:bodyPr>
          <a:lstStyle/>
          <a:p>
            <a:r>
              <a:rPr lang="es-CL" dirty="0"/>
              <a:t>ARVI</a:t>
            </a:r>
          </a:p>
        </p:txBody>
      </p:sp>
    </p:spTree>
    <p:extLst>
      <p:ext uri="{BB962C8B-B14F-4D97-AF65-F5344CB8AC3E}">
        <p14:creationId xmlns:p14="http://schemas.microsoft.com/office/powerpoint/2010/main" val="318441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6F76FA8-F225-4052-915B-FA9E64FCB7F1}"/>
              </a:ext>
            </a:extLst>
          </p:cNvPr>
          <p:cNvSpPr txBox="1"/>
          <p:nvPr/>
        </p:nvSpPr>
        <p:spPr>
          <a:xfrm>
            <a:off x="2752725" y="1295400"/>
            <a:ext cx="7296150" cy="1477328"/>
          </a:xfrm>
          <a:prstGeom prst="rect">
            <a:avLst/>
          </a:prstGeom>
          <a:noFill/>
        </p:spPr>
        <p:txBody>
          <a:bodyPr wrap="square" rtlCol="0">
            <a:spAutoFit/>
          </a:bodyPr>
          <a:lstStyle/>
          <a:p>
            <a:r>
              <a:rPr lang="es-CL" dirty="0"/>
              <a:t>El NDVI, RVI, IPVI son útiles por sobre el 30% de cobertura</a:t>
            </a:r>
          </a:p>
          <a:p>
            <a:r>
              <a:rPr lang="es-CL" dirty="0"/>
              <a:t>SAVI, MSAVI1 y MSAVI2 sobre el 15% de cobertura</a:t>
            </a:r>
          </a:p>
          <a:p>
            <a:r>
              <a:rPr lang="es-CL" dirty="0"/>
              <a:t>DVI= 30%</a:t>
            </a:r>
          </a:p>
          <a:p>
            <a:r>
              <a:rPr lang="es-CL" dirty="0"/>
              <a:t>PVI, WDVI, GVI=15%</a:t>
            </a:r>
          </a:p>
          <a:p>
            <a:endParaRPr lang="es-CL" dirty="0"/>
          </a:p>
        </p:txBody>
      </p:sp>
    </p:spTree>
    <p:extLst>
      <p:ext uri="{BB962C8B-B14F-4D97-AF65-F5344CB8AC3E}">
        <p14:creationId xmlns:p14="http://schemas.microsoft.com/office/powerpoint/2010/main" val="111477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03251"/>
            <a:ext cx="10515600" cy="860170"/>
          </a:xfrm>
        </p:spPr>
        <p:txBody>
          <a:bodyPr>
            <a:normAutofit fontScale="90000"/>
          </a:bodyPr>
          <a:lstStyle/>
          <a:p>
            <a:r>
              <a:rPr lang="es-CL" dirty="0"/>
              <a:t>NDVI </a:t>
            </a:r>
            <a:r>
              <a:rPr lang="es-ES" sz="2000" b="0" i="0" u="none" strike="noStrike" dirty="0" err="1">
                <a:solidFill>
                  <a:srgbClr val="000000"/>
                </a:solidFill>
                <a:effectLst/>
                <a:latin typeface="Calibri" panose="020F0502020204030204" pitchFamily="34" charset="0"/>
              </a:rPr>
              <a:t>Normalized</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Difference</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Vegetation</a:t>
            </a:r>
            <a:r>
              <a:rPr lang="es-ES" sz="2000" b="0" i="0" u="none" strike="noStrike" dirty="0">
                <a:solidFill>
                  <a:srgbClr val="000000"/>
                </a:solidFill>
                <a:effectLst/>
                <a:latin typeface="Calibri" panose="020F0502020204030204" pitchFamily="34" charset="0"/>
              </a:rPr>
              <a:t> </a:t>
            </a:r>
            <a:r>
              <a:rPr lang="es-ES" sz="2000" b="0" i="0" u="none" strike="noStrike" dirty="0" err="1">
                <a:solidFill>
                  <a:srgbClr val="000000"/>
                </a:solidFill>
                <a:effectLst/>
                <a:latin typeface="Calibri" panose="020F0502020204030204" pitchFamily="34" charset="0"/>
              </a:rPr>
              <a:t>Index</a:t>
            </a:r>
            <a:r>
              <a:rPr lang="es-ES" sz="2000" dirty="0">
                <a:solidFill>
                  <a:srgbClr val="000000"/>
                </a:solidFill>
                <a:latin typeface="Calibri" panose="020F0502020204030204" pitchFamily="34" charset="0"/>
              </a:rPr>
              <a:t>/</a:t>
            </a:r>
            <a:r>
              <a:rPr lang="es-ES" sz="2000" b="0" i="0" u="none" strike="noStrike" dirty="0" err="1">
                <a:solidFill>
                  <a:srgbClr val="000000"/>
                </a:solidFill>
                <a:effectLst/>
                <a:latin typeface="Calibri" panose="020F0502020204030204" pitchFamily="34" charset="0"/>
              </a:rPr>
              <a:t>Indice</a:t>
            </a:r>
            <a:r>
              <a:rPr lang="es-ES" sz="2000" b="0" i="0" u="none" strike="noStrike" dirty="0">
                <a:solidFill>
                  <a:srgbClr val="000000"/>
                </a:solidFill>
                <a:effectLst/>
                <a:latin typeface="Calibri" panose="020F0502020204030204" pitchFamily="34" charset="0"/>
              </a:rPr>
              <a:t> Diferencial Normalizado de Vegetación</a:t>
            </a:r>
            <a:br>
              <a:rPr lang="es-CL" dirty="0"/>
            </a:br>
            <a:endParaRPr lang="es-CL"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463421"/>
                <a:ext cx="8582025" cy="5248274"/>
              </a:xfrm>
            </p:spPr>
            <p:txBody>
              <a:bodyPr>
                <a:normAutofit fontScale="47500" lnSpcReduction="20000"/>
              </a:bodyPr>
              <a:lstStyle/>
              <a:p>
                <a:pPr marL="0" indent="0">
                  <a:buNone/>
                </a:pPr>
                <a:r>
                  <a:rPr lang="es-ES" b="1" dirty="0"/>
                  <a:t>¿Cómo se calcula?</a:t>
                </a:r>
              </a:p>
              <a:p>
                <a:pPr marL="0" indent="0">
                  <a:lnSpc>
                    <a:spcPct val="170000"/>
                  </a:lnSpc>
                  <a:buNone/>
                </a:pPr>
                <a:r>
                  <a:rPr lang="es-ES" dirty="0"/>
                  <a:t>Desarrollado por  </a:t>
                </a:r>
                <a:r>
                  <a:rPr lang="es-ES" dirty="0" err="1"/>
                  <a:t>Kriegler</a:t>
                </a:r>
                <a:r>
                  <a:rPr lang="es-ES" dirty="0"/>
                  <a:t> et al (1969), utiliza la banda del infrarrojo cercano (NIR) y la banda roja (RED) del espectro electromagnético de acuerdo a la siguiente fórmula.</a:t>
                </a: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Medir es el verdor de los cultivos y así el estado de salud de las Plantas. </a:t>
                </a:r>
              </a:p>
              <a:p>
                <a:pPr marL="0" indent="0">
                  <a:buNone/>
                </a:pPr>
                <a:r>
                  <a:rPr lang="es-ES" dirty="0"/>
                  <a:t>Monitorear la cantidad, calidad y desarrollo de un cultivo. </a:t>
                </a:r>
              </a:p>
              <a:p>
                <a:pPr marL="0" indent="0">
                  <a:buNone/>
                </a:pPr>
                <a:r>
                  <a:rPr lang="es-ES" dirty="0"/>
                  <a:t>Monitorear sequías.</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0,1 corresponden a suelos sin vegetación (suelos descubierto, rocas, nieve, concreto)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463421"/>
                <a:ext cx="8582025" cy="5248274"/>
              </a:xfrm>
              <a:blipFill>
                <a:blip r:embed="rId2"/>
                <a:stretch>
                  <a:fillRect l="-142" t="-1045"/>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2B0EBCB7-1237-447F-A6A3-5B67489C47EC}"/>
              </a:ext>
            </a:extLst>
          </p:cNvPr>
          <p:cNvSpPr txBox="1"/>
          <p:nvPr/>
        </p:nvSpPr>
        <p:spPr>
          <a:xfrm>
            <a:off x="8839200" y="146305"/>
            <a:ext cx="2581275" cy="368046"/>
          </a:xfrm>
          <a:prstGeom prst="rect">
            <a:avLst/>
          </a:prstGeom>
          <a:solidFill>
            <a:srgbClr val="00B050"/>
          </a:solidFill>
        </p:spPr>
        <p:txBody>
          <a:bodyPr wrap="square" rtlCol="0">
            <a:spAutoFit/>
          </a:bodyPr>
          <a:lstStyle/>
          <a:p>
            <a:r>
              <a:rPr lang="es-CL" dirty="0"/>
              <a:t>INDICES DE VEGETACIÓN</a:t>
            </a:r>
          </a:p>
        </p:txBody>
      </p:sp>
      <p:sp>
        <p:nvSpPr>
          <p:cNvPr id="5" name="CuadroTexto 4">
            <a:extLst>
              <a:ext uri="{FF2B5EF4-FFF2-40B4-BE49-F238E27FC236}">
                <a16:creationId xmlns:a16="http://schemas.microsoft.com/office/drawing/2014/main" id="{07F5A983-C9C1-4E25-91C6-C7F12939D58E}"/>
              </a:ext>
            </a:extLst>
          </p:cNvPr>
          <p:cNvSpPr txBox="1"/>
          <p:nvPr/>
        </p:nvSpPr>
        <p:spPr>
          <a:xfrm>
            <a:off x="9486900" y="2466112"/>
            <a:ext cx="2095500" cy="1815882"/>
          </a:xfrm>
          <a:prstGeom prst="rect">
            <a:avLst/>
          </a:prstGeom>
          <a:noFill/>
        </p:spPr>
        <p:txBody>
          <a:bodyPr wrap="square" rtlCol="0">
            <a:spAutoFit/>
          </a:bodyPr>
          <a:lstStyle/>
          <a:p>
            <a:r>
              <a:rPr lang="es-CL" sz="1400" dirty="0"/>
              <a:t>Es sensible  a la </a:t>
            </a:r>
            <a:r>
              <a:rPr lang="es-CL" sz="1400" dirty="0" err="1"/>
              <a:t>reflecgtividad</a:t>
            </a:r>
            <a:r>
              <a:rPr lang="es-CL" sz="1400" dirty="0"/>
              <a:t> del suelo y atmósfera (limita su potencial de discriminación), por lo que debe ser complementado con otros índices</a:t>
            </a:r>
          </a:p>
        </p:txBody>
      </p:sp>
    </p:spTree>
    <p:extLst>
      <p:ext uri="{BB962C8B-B14F-4D97-AF65-F5344CB8AC3E}">
        <p14:creationId xmlns:p14="http://schemas.microsoft.com/office/powerpoint/2010/main" val="41689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685800"/>
            <a:ext cx="10515600" cy="368046"/>
          </a:xfrm>
        </p:spPr>
        <p:txBody>
          <a:bodyPr>
            <a:noAutofit/>
          </a:bodyPr>
          <a:lstStyle/>
          <a:p>
            <a:r>
              <a:rPr lang="es-CL" sz="3000" dirty="0"/>
              <a:t>ARVI </a:t>
            </a:r>
            <a:r>
              <a:rPr lang="es-CL" sz="3000" dirty="0" err="1"/>
              <a:t>Indice</a:t>
            </a:r>
            <a:r>
              <a:rPr lang="es-CL" sz="3000" dirty="0"/>
              <a:t> de Vegetación </a:t>
            </a:r>
            <a:r>
              <a:rPr lang="es-CL" sz="3000" dirty="0" err="1"/>
              <a:t>Atmoféricamente</a:t>
            </a:r>
            <a:r>
              <a:rPr lang="es-CL" sz="3000" dirty="0"/>
              <a:t> Resistente</a:t>
            </a:r>
            <a:br>
              <a:rPr lang="es-CL" sz="3000" dirty="0"/>
            </a:br>
            <a:endParaRPr lang="es-CL" sz="30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a:t>utiliza básicamente la fórmula del NDVI corregida para los efectos de dispersión atmosférica en el espectro de reflectancia rojo, utilizando las medidas en longitudes de ondas azules.</a:t>
                </a:r>
              </a:p>
              <a:p>
                <a:pPr marL="0" indent="0">
                  <a:buNone/>
                </a:pPr>
                <a14:m>
                  <m:oMathPara xmlns:m="http://schemas.openxmlformats.org/officeDocument/2006/math">
                    <m:oMathParaPr>
                      <m:jc m:val="centerGroup"/>
                    </m:oMathParaPr>
                    <m:oMath xmlns:m="http://schemas.openxmlformats.org/officeDocument/2006/math">
                      <m:r>
                        <m:rPr>
                          <m:sty m:val="p"/>
                        </m:rPr>
                        <a:rPr lang="es-CL" sz="2700">
                          <a:solidFill>
                            <a:prstClr val="black"/>
                          </a:solidFill>
                          <a:latin typeface="Cambria Math" panose="02040503050406030204" pitchFamily="18" charset="0"/>
                        </a:rPr>
                        <m:t>AR</m:t>
                      </m:r>
                      <m:r>
                        <a:rPr lang="es-CL" sz="2700" i="1">
                          <a:solidFill>
                            <a:prstClr val="black"/>
                          </a:solidFill>
                          <a:latin typeface="Cambria Math" panose="02040503050406030204" pitchFamily="18" charset="0"/>
                        </a:rPr>
                        <m:t>𝑉𝐼</m:t>
                      </m:r>
                      <m:r>
                        <a:rPr lang="es-CL" sz="2700" i="1">
                          <a:solidFill>
                            <a:prstClr val="black"/>
                          </a:solidFill>
                          <a:latin typeface="Cambria Math" panose="02040503050406030204" pitchFamily="18" charset="0"/>
                        </a:rPr>
                        <m:t>=</m:t>
                      </m:r>
                      <m:f>
                        <m:fPr>
                          <m:ctrlPr>
                            <a:rPr lang="es-CL" sz="2700" i="1">
                              <a:solidFill>
                                <a:prstClr val="black"/>
                              </a:solidFill>
                              <a:latin typeface="Cambria Math" panose="02040503050406030204" pitchFamily="18" charset="0"/>
                            </a:rPr>
                          </m:ctrlPr>
                        </m:fPr>
                        <m:num>
                          <m:r>
                            <a:rPr lang="es-CL" sz="2700" i="1">
                              <a:solidFill>
                                <a:prstClr val="black"/>
                              </a:solidFill>
                              <a:latin typeface="Cambria Math" panose="02040503050406030204" pitchFamily="18" charset="0"/>
                            </a:rPr>
                            <m:t>𝑁𝐼𝑅</m:t>
                          </m:r>
                          <m:r>
                            <a:rPr lang="es-CL" sz="2700" i="1">
                              <a:solidFill>
                                <a:prstClr val="black"/>
                              </a:solidFill>
                              <a:latin typeface="Cambria Math" panose="02040503050406030204" pitchFamily="18" charset="0"/>
                            </a:rPr>
                            <m:t>−(2∗</m:t>
                          </m:r>
                          <m:r>
                            <a:rPr lang="es-CL" sz="2700" i="1">
                              <a:solidFill>
                                <a:prstClr val="black"/>
                              </a:solidFill>
                              <a:latin typeface="Cambria Math" panose="02040503050406030204" pitchFamily="18" charset="0"/>
                            </a:rPr>
                            <m:t>𝑅𝐸𝐷</m:t>
                          </m:r>
                          <m:r>
                            <a:rPr lang="es-CL" sz="2700" i="1">
                              <a:solidFill>
                                <a:prstClr val="black"/>
                              </a:solidFill>
                              <a:latin typeface="Cambria Math" panose="02040503050406030204" pitchFamily="18" charset="0"/>
                            </a:rPr>
                            <m:t>+</m:t>
                          </m:r>
                          <m:r>
                            <a:rPr lang="es-CL" sz="2700" i="1">
                              <a:solidFill>
                                <a:prstClr val="black"/>
                              </a:solidFill>
                              <a:latin typeface="Cambria Math" panose="02040503050406030204" pitchFamily="18" charset="0"/>
                            </a:rPr>
                            <m:t>𝐵𝐿𝑈𝐸</m:t>
                          </m:r>
                          <m:r>
                            <a:rPr lang="es-CL" sz="2700" i="1">
                              <a:solidFill>
                                <a:prstClr val="black"/>
                              </a:solidFill>
                              <a:latin typeface="Cambria Math" panose="02040503050406030204" pitchFamily="18" charset="0"/>
                            </a:rPr>
                            <m:t>)</m:t>
                          </m:r>
                        </m:num>
                        <m:den>
                          <m:r>
                            <a:rPr lang="es-CL" sz="2700" i="1">
                              <a:solidFill>
                                <a:prstClr val="black"/>
                              </a:solidFill>
                              <a:latin typeface="Cambria Math" panose="02040503050406030204" pitchFamily="18" charset="0"/>
                            </a:rPr>
                            <m:t>𝑁𝐼𝑅</m:t>
                          </m:r>
                          <m:r>
                            <a:rPr lang="es-CL" sz="2700" i="1">
                              <a:solidFill>
                                <a:prstClr val="black"/>
                              </a:solidFill>
                              <a:latin typeface="Cambria Math" panose="02040503050406030204" pitchFamily="18" charset="0"/>
                            </a:rPr>
                            <m:t>+(2∗</m:t>
                          </m:r>
                          <m:r>
                            <a:rPr lang="es-CL" sz="2700" i="1">
                              <a:solidFill>
                                <a:prstClr val="black"/>
                              </a:solidFill>
                              <a:latin typeface="Cambria Math" panose="02040503050406030204" pitchFamily="18" charset="0"/>
                            </a:rPr>
                            <m:t>𝑅𝐸𝐷</m:t>
                          </m:r>
                          <m:r>
                            <a:rPr lang="es-CL" sz="2700" i="1">
                              <a:solidFill>
                                <a:prstClr val="black"/>
                              </a:solidFill>
                              <a:latin typeface="Cambria Math" panose="02040503050406030204" pitchFamily="18" charset="0"/>
                            </a:rPr>
                            <m:t>+</m:t>
                          </m:r>
                          <m:r>
                            <a:rPr lang="es-CL" sz="2700" i="1">
                              <a:solidFill>
                                <a:prstClr val="black"/>
                              </a:solidFill>
                              <a:latin typeface="Cambria Math" panose="02040503050406030204" pitchFamily="18" charset="0"/>
                            </a:rPr>
                            <m:t>𝐵𝐿𝑈𝐸</m:t>
                          </m:r>
                          <m:r>
                            <a:rPr lang="es-CL" sz="2700" i="1">
                              <a:solidFill>
                                <a:prstClr val="black"/>
                              </a:solidFill>
                              <a:latin typeface="Cambria Math" panose="02040503050406030204" pitchFamily="18" charset="0"/>
                            </a:rPr>
                            <m:t>)</m:t>
                          </m:r>
                        </m:den>
                      </m:f>
                    </m:oMath>
                  </m:oMathPara>
                </a14:m>
                <a:endParaRPr lang="es-ES" dirty="0"/>
              </a:p>
              <a:p>
                <a:pPr marL="0" indent="0">
                  <a:buNone/>
                </a:pPr>
                <a:endParaRPr lang="es-ES" dirty="0"/>
              </a:p>
              <a:p>
                <a:pPr marL="0" indent="0">
                  <a:buNone/>
                </a:pPr>
                <a:r>
                  <a:rPr lang="es-ES" b="1" dirty="0"/>
                  <a:t>¿Para que se usa?</a:t>
                </a:r>
              </a:p>
              <a:p>
                <a:pPr marL="0" indent="0">
                  <a:buNone/>
                </a:pPr>
                <a:r>
                  <a:rPr lang="es-ES" dirty="0"/>
                  <a:t>Medir es el verdor de los cultivos y así el estado de salud de las Plantas. </a:t>
                </a:r>
              </a:p>
              <a:p>
                <a:pPr marL="0" indent="0">
                  <a:buNone/>
                </a:pPr>
                <a:r>
                  <a:rPr lang="es-ES" dirty="0"/>
                  <a:t>Monitorear la cantidad, calidad y desarrollo de un cultivo.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menores a 0,1 corresponden a suelos sin vegetación (suelos descubierto, rocas, nieve, concreto)</a:t>
                </a:r>
              </a:p>
              <a:p>
                <a:r>
                  <a:rPr lang="es-ES" dirty="0"/>
                  <a:t>Valores menores a 0,5 corresponde vegetación escasa y/o  cultivos estresados (por enfermedad o estrés hídrico).</a:t>
                </a:r>
              </a:p>
              <a:p>
                <a:r>
                  <a:rPr lang="es-ES" dirty="0"/>
                  <a:t>Valores mayores a 0,5 corresponden a vegetación densa y/o cultivos sanos .</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8839200" y="146305"/>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014793" y="2811911"/>
            <a:ext cx="3034332" cy="830997"/>
          </a:xfrm>
          <a:prstGeom prst="rect">
            <a:avLst/>
          </a:prstGeom>
          <a:noFill/>
        </p:spPr>
        <p:txBody>
          <a:bodyPr wrap="square" rtlCol="0">
            <a:spAutoFit/>
          </a:bodyPr>
          <a:lstStyle/>
          <a:p>
            <a:r>
              <a:rPr lang="es-CL" sz="1600" dirty="0"/>
              <a:t>Utilizarlo en zonas montañosas y con alto contenido de partículas atmosféricas</a:t>
            </a:r>
          </a:p>
        </p:txBody>
      </p:sp>
    </p:spTree>
    <p:extLst>
      <p:ext uri="{BB962C8B-B14F-4D97-AF65-F5344CB8AC3E}">
        <p14:creationId xmlns:p14="http://schemas.microsoft.com/office/powerpoint/2010/main" val="81667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802249"/>
            <a:ext cx="10515600" cy="830997"/>
          </a:xfrm>
        </p:spPr>
        <p:txBody>
          <a:bodyPr>
            <a:noAutofit/>
          </a:bodyPr>
          <a:lstStyle/>
          <a:p>
            <a:r>
              <a:rPr lang="es-ES" sz="1600" b="0" i="0" u="none" strike="noStrike" dirty="0">
                <a:solidFill>
                  <a:srgbClr val="000000"/>
                </a:solidFill>
                <a:effectLst/>
                <a:latin typeface="Calibri" panose="020F0502020204030204" pitchFamily="34" charset="0"/>
              </a:rPr>
              <a:t>GNDVI</a:t>
            </a:r>
            <a:r>
              <a:rPr lang="es-ES" sz="1600" dirty="0"/>
              <a:t> </a:t>
            </a:r>
            <a:r>
              <a:rPr lang="es-ES" sz="1600" b="0" i="0" u="none" strike="noStrike" dirty="0">
                <a:solidFill>
                  <a:srgbClr val="000000"/>
                </a:solidFill>
                <a:effectLst/>
                <a:latin typeface="Calibri" panose="020F0502020204030204" pitchFamily="34" charset="0"/>
              </a:rPr>
              <a:t>Green </a:t>
            </a:r>
            <a:r>
              <a:rPr lang="es-ES" sz="1600" b="0" i="0" u="none" strike="noStrike" dirty="0" err="1">
                <a:solidFill>
                  <a:srgbClr val="000000"/>
                </a:solidFill>
                <a:effectLst/>
                <a:latin typeface="Calibri" panose="020F0502020204030204" pitchFamily="34" charset="0"/>
              </a:rPr>
              <a:t>Normalized</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Difference</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Vegetation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Index</a:t>
            </a:r>
            <a:r>
              <a:rPr lang="es-ES" sz="1600" b="0" i="0" u="none" strike="noStrike" dirty="0">
                <a:solidFill>
                  <a:srgbClr val="000000"/>
                </a:solidFill>
                <a:effectLst/>
                <a:latin typeface="Calibri" panose="020F0502020204030204" pitchFamily="34" charset="0"/>
              </a:rPr>
              <a:t> (Índice de Vegetación de la Diferencia Normalizada Verde )</a:t>
            </a:r>
            <a:r>
              <a:rPr lang="es-ES" sz="1600" dirty="0"/>
              <a:t> </a:t>
            </a:r>
            <a:br>
              <a:rPr lang="es-CL" sz="3000" dirty="0"/>
            </a:br>
            <a:endParaRPr lang="es-CL" sz="30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err="1"/>
                  <a:t>Indice</a:t>
                </a:r>
                <a:r>
                  <a:rPr lang="es-ES" dirty="0"/>
                  <a:t>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dirty="0"/>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𝐺𝑁𝐷𝑉𝐼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𝐺𝑅𝐸𝐸𝑁</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Evaluar captación de agua y nitrógeno por el cultivo.</a:t>
                </a:r>
              </a:p>
              <a:p>
                <a:pPr marL="0" indent="0">
                  <a:buNone/>
                </a:pPr>
                <a:r>
                  <a:rPr lang="es-ES" dirty="0"/>
                  <a:t>Monitorear vegetación con estrés y vegetación envejecida.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entre -1 y 0 están asociados a presencia de agua o suelo desnudo.</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8839200" y="146305"/>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014793" y="2811911"/>
            <a:ext cx="3034332" cy="553998"/>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Es más sensible a la concentración de clorofila que el NDVI</a:t>
            </a:r>
            <a:endParaRPr lang="es-CL" sz="1600" dirty="0"/>
          </a:p>
        </p:txBody>
      </p:sp>
    </p:spTree>
    <p:extLst>
      <p:ext uri="{BB962C8B-B14F-4D97-AF65-F5344CB8AC3E}">
        <p14:creationId xmlns:p14="http://schemas.microsoft.com/office/powerpoint/2010/main" val="38776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8FF2-5109-4304-AC29-2954FB2E082C}"/>
              </a:ext>
            </a:extLst>
          </p:cNvPr>
          <p:cNvSpPr>
            <a:spLocks noGrp="1"/>
          </p:cNvSpPr>
          <p:nvPr>
            <p:ph type="title"/>
          </p:nvPr>
        </p:nvSpPr>
        <p:spPr>
          <a:xfrm>
            <a:off x="838200" y="802249"/>
            <a:ext cx="10515600" cy="830997"/>
          </a:xfrm>
        </p:spPr>
        <p:txBody>
          <a:bodyPr>
            <a:noAutofit/>
          </a:bodyPr>
          <a:lstStyle/>
          <a:p>
            <a:r>
              <a:rPr lang="es-ES" sz="1600" b="0" i="0" u="none" strike="noStrike" dirty="0">
                <a:solidFill>
                  <a:srgbClr val="000000"/>
                </a:solidFill>
                <a:effectLst/>
                <a:latin typeface="Calibri" panose="020F0502020204030204" pitchFamily="34" charset="0"/>
              </a:rPr>
              <a:t>GNDVI</a:t>
            </a:r>
            <a:r>
              <a:rPr lang="es-ES" sz="1600" dirty="0"/>
              <a:t> </a:t>
            </a:r>
            <a:r>
              <a:rPr lang="es-ES" sz="1600" b="0" i="0" u="none" strike="noStrike" dirty="0">
                <a:solidFill>
                  <a:srgbClr val="000000"/>
                </a:solidFill>
                <a:effectLst/>
                <a:latin typeface="Calibri" panose="020F0502020204030204" pitchFamily="34" charset="0"/>
              </a:rPr>
              <a:t>Green </a:t>
            </a:r>
            <a:r>
              <a:rPr lang="es-ES" sz="1600" b="0" i="0" u="none" strike="noStrike" dirty="0" err="1">
                <a:solidFill>
                  <a:srgbClr val="000000"/>
                </a:solidFill>
                <a:effectLst/>
                <a:latin typeface="Calibri" panose="020F0502020204030204" pitchFamily="34" charset="0"/>
              </a:rPr>
              <a:t>Normalized</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Difference</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Vegetation</a:t>
            </a:r>
            <a:r>
              <a:rPr lang="es-ES" sz="1600" b="0" i="0" u="none" strike="noStrike" dirty="0">
                <a:solidFill>
                  <a:srgbClr val="000000"/>
                </a:solidFill>
                <a:effectLst/>
                <a:latin typeface="Calibri" panose="020F0502020204030204" pitchFamily="34" charset="0"/>
              </a:rPr>
              <a:t> </a:t>
            </a:r>
            <a:r>
              <a:rPr lang="es-ES" sz="1600" b="0" i="0" u="none" strike="noStrike" dirty="0" err="1">
                <a:solidFill>
                  <a:srgbClr val="000000"/>
                </a:solidFill>
                <a:effectLst/>
                <a:latin typeface="Calibri" panose="020F0502020204030204" pitchFamily="34" charset="0"/>
              </a:rPr>
              <a:t>Index</a:t>
            </a:r>
            <a:r>
              <a:rPr lang="es-ES" sz="1600" b="0" i="0" u="none" strike="noStrike" dirty="0">
                <a:solidFill>
                  <a:srgbClr val="000000"/>
                </a:solidFill>
                <a:effectLst/>
                <a:latin typeface="Calibri" panose="020F0502020204030204" pitchFamily="34" charset="0"/>
              </a:rPr>
              <a:t> (Índice de Vegetación de la Diferencia Normalizada Verde )</a:t>
            </a:r>
            <a:r>
              <a:rPr lang="es-ES" sz="1600" dirty="0"/>
              <a:t> </a:t>
            </a:r>
            <a:br>
              <a:rPr lang="es-CL" sz="3000" dirty="0"/>
            </a:br>
            <a:endParaRPr lang="es-CL" sz="30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5A139C1-BB7F-47E4-8693-1D7E70CC9CB5}"/>
                  </a:ext>
                </a:extLst>
              </p:cNvPr>
              <p:cNvSpPr>
                <a:spLocks noGrp="1"/>
              </p:cNvSpPr>
              <p:nvPr>
                <p:ph idx="1"/>
              </p:nvPr>
            </p:nvSpPr>
            <p:spPr>
              <a:xfrm>
                <a:off x="838200" y="1225296"/>
                <a:ext cx="9240078" cy="5486399"/>
              </a:xfrm>
            </p:spPr>
            <p:txBody>
              <a:bodyPr>
                <a:normAutofit fontScale="55000" lnSpcReduction="20000"/>
              </a:bodyPr>
              <a:lstStyle/>
              <a:p>
                <a:pPr marL="0" indent="0">
                  <a:buNone/>
                </a:pPr>
                <a:r>
                  <a:rPr lang="es-ES" b="1" dirty="0"/>
                  <a:t>¿Cómo se calcula?</a:t>
                </a:r>
              </a:p>
              <a:p>
                <a:pPr marL="0" indent="0">
                  <a:lnSpc>
                    <a:spcPct val="170000"/>
                  </a:lnSpc>
                  <a:buNone/>
                </a:pPr>
                <a:r>
                  <a:rPr lang="es-ES" dirty="0" err="1"/>
                  <a:t>Indice</a:t>
                </a:r>
                <a:r>
                  <a:rPr lang="es-ES" dirty="0"/>
                  <a:t> de vegetación verde (o actividad fotosintéticas) que utiliza la banda infrarrojo cercano (NIR) y la banda verde (GREEN) del espectro electromagnético. Utilizado para determinar la captación de agua y nitrógeno por el cultivo.</a:t>
                </a:r>
              </a:p>
              <a:p>
                <a:pPr marL="0" indent="0">
                  <a:buNone/>
                </a:pPr>
                <a:endParaRPr lang="es-ES" dirty="0"/>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𝐺𝑁𝐷𝑉𝐼</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𝐺𝑅𝐸𝐸𝑁</m:t>
                          </m:r>
                        </m:num>
                        <m:den>
                          <m:r>
                            <a:rPr lang="es-CL" b="0" i="1" smtClean="0">
                              <a:latin typeface="Cambria Math" panose="02040503050406030204" pitchFamily="18" charset="0"/>
                            </a:rPr>
                            <m:t>𝑁𝐼𝑅</m:t>
                          </m:r>
                          <m:r>
                            <a:rPr lang="es-CL" b="0" i="1" smtClean="0">
                              <a:latin typeface="Cambria Math" panose="02040503050406030204" pitchFamily="18" charset="0"/>
                            </a:rPr>
                            <m:t>+</m:t>
                          </m:r>
                          <m:r>
                            <a:rPr lang="es-CL" b="0" i="1" smtClean="0">
                              <a:latin typeface="Cambria Math" panose="02040503050406030204" pitchFamily="18" charset="0"/>
                            </a:rPr>
                            <m:t>𝑅𝐸𝐷</m:t>
                          </m:r>
                        </m:den>
                      </m:f>
                    </m:oMath>
                  </m:oMathPara>
                </a14:m>
                <a:endParaRPr lang="es-ES" dirty="0"/>
              </a:p>
              <a:p>
                <a:pPr marL="0" indent="0">
                  <a:buNone/>
                </a:pPr>
                <a:r>
                  <a:rPr lang="es-ES" b="1" dirty="0"/>
                  <a:t>¿Para que se usa?</a:t>
                </a:r>
              </a:p>
              <a:p>
                <a:pPr marL="0" indent="0">
                  <a:buNone/>
                </a:pPr>
                <a:r>
                  <a:rPr lang="es-ES" dirty="0"/>
                  <a:t>Evaluar captación de agua y nitrógeno por el cultivo.</a:t>
                </a:r>
              </a:p>
              <a:p>
                <a:pPr marL="0" indent="0">
                  <a:buNone/>
                </a:pPr>
                <a:r>
                  <a:rPr lang="es-ES" dirty="0"/>
                  <a:t>Monitorear vegetación con estrés y vegetación envejecida. </a:t>
                </a:r>
              </a:p>
              <a:p>
                <a:pPr marL="0" indent="0">
                  <a:buNone/>
                </a:pPr>
                <a:endParaRPr lang="es-ES" dirty="0"/>
              </a:p>
              <a:p>
                <a:pPr marL="0" indent="0">
                  <a:buNone/>
                </a:pPr>
                <a:r>
                  <a:rPr lang="es-ES" b="1" dirty="0"/>
                  <a:t>¿Que significa? ¿Cómo se interpreta?</a:t>
                </a:r>
              </a:p>
              <a:p>
                <a:pPr marL="0" indent="0">
                  <a:buNone/>
                </a:pPr>
                <a:r>
                  <a:rPr lang="es-ES" dirty="0"/>
                  <a:t>Si bien los valores dependen del tipo de cultivo, región y temporada, en términos generales:</a:t>
                </a:r>
              </a:p>
              <a:p>
                <a:r>
                  <a:rPr lang="es-ES" dirty="0"/>
                  <a:t>Valores entre -1 y 0 están asociados a presencia de agua o suelo desnudo.</a:t>
                </a:r>
              </a:p>
              <a:p>
                <a:pPr marL="0" indent="0">
                  <a:buNone/>
                </a:pPr>
                <a:endParaRPr lang="es-ES" dirty="0"/>
              </a:p>
              <a:p>
                <a:pPr marL="0" indent="0">
                  <a:buNone/>
                </a:pPr>
                <a:r>
                  <a:rPr lang="es-ES" dirty="0"/>
                  <a:t>Entre más alto es el valor, las condiciones de vigor del cultivos son mejores</a:t>
                </a:r>
              </a:p>
              <a:p>
                <a:pPr marL="0" indent="0">
                  <a:buNone/>
                </a:pPr>
                <a:endParaRPr lang="es-ES" dirty="0"/>
              </a:p>
              <a:p>
                <a:pPr marL="0" indent="0">
                  <a:buNone/>
                </a:pPr>
                <a:endParaRPr lang="es-ES" dirty="0"/>
              </a:p>
              <a:p>
                <a:endParaRPr lang="es-CL" dirty="0"/>
              </a:p>
            </p:txBody>
          </p:sp>
        </mc:Choice>
        <mc:Fallback>
          <p:sp>
            <p:nvSpPr>
              <p:cNvPr id="3" name="Marcador de contenido 2">
                <a:extLst>
                  <a:ext uri="{FF2B5EF4-FFF2-40B4-BE49-F238E27FC236}">
                    <a16:creationId xmlns:a16="http://schemas.microsoft.com/office/drawing/2014/main" id="{B5A139C1-BB7F-47E4-8693-1D7E70CC9CB5}"/>
                  </a:ext>
                </a:extLst>
              </p:cNvPr>
              <p:cNvSpPr>
                <a:spLocks noGrp="1" noRot="1" noChangeAspect="1" noMove="1" noResize="1" noEditPoints="1" noAdjustHandles="1" noChangeArrowheads="1" noChangeShapeType="1" noTextEdit="1"/>
              </p:cNvSpPr>
              <p:nvPr>
                <p:ph idx="1"/>
              </p:nvPr>
            </p:nvSpPr>
            <p:spPr>
              <a:xfrm>
                <a:off x="838200" y="1225296"/>
                <a:ext cx="9240078" cy="5486399"/>
              </a:xfrm>
              <a:blipFill>
                <a:blip r:embed="rId2"/>
                <a:stretch>
                  <a:fillRect l="-264" t="-1222"/>
                </a:stretch>
              </a:blipFill>
            </p:spPr>
            <p:txBody>
              <a:bodyPr/>
              <a:lstStyle/>
              <a:p>
                <a:r>
                  <a:rPr lang="es-CL">
                    <a:noFill/>
                  </a:rPr>
                  <a:t> </a:t>
                </a:r>
              </a:p>
            </p:txBody>
          </p:sp>
        </mc:Fallback>
      </mc:AlternateContent>
      <p:sp>
        <p:nvSpPr>
          <p:cNvPr id="4" name="CuadroTexto 3">
            <a:extLst>
              <a:ext uri="{FF2B5EF4-FFF2-40B4-BE49-F238E27FC236}">
                <a16:creationId xmlns:a16="http://schemas.microsoft.com/office/drawing/2014/main" id="{B15BD3F2-1153-43B8-A234-3C0DA4908AC0}"/>
              </a:ext>
            </a:extLst>
          </p:cNvPr>
          <p:cNvSpPr txBox="1"/>
          <p:nvPr/>
        </p:nvSpPr>
        <p:spPr>
          <a:xfrm>
            <a:off x="8839200" y="146305"/>
            <a:ext cx="2581275" cy="368046"/>
          </a:xfrm>
          <a:prstGeom prst="rect">
            <a:avLst/>
          </a:prstGeom>
          <a:solidFill>
            <a:srgbClr val="00B050"/>
          </a:solidFill>
        </p:spPr>
        <p:txBody>
          <a:bodyPr wrap="square" rtlCol="0">
            <a:spAutoFit/>
          </a:bodyPr>
          <a:lstStyle/>
          <a:p>
            <a:r>
              <a:rPr lang="es-CL" dirty="0"/>
              <a:t>INDICES DE VEGETACIÓN</a:t>
            </a:r>
          </a:p>
        </p:txBody>
      </p:sp>
      <p:sp>
        <p:nvSpPr>
          <p:cNvPr id="9" name="CuadroTexto 8">
            <a:extLst>
              <a:ext uri="{FF2B5EF4-FFF2-40B4-BE49-F238E27FC236}">
                <a16:creationId xmlns:a16="http://schemas.microsoft.com/office/drawing/2014/main" id="{BF2A9541-CF7A-4370-AADB-9E6BC37C4B41}"/>
              </a:ext>
            </a:extLst>
          </p:cNvPr>
          <p:cNvSpPr txBox="1"/>
          <p:nvPr/>
        </p:nvSpPr>
        <p:spPr>
          <a:xfrm>
            <a:off x="9014793" y="2811911"/>
            <a:ext cx="3034332" cy="553998"/>
          </a:xfrm>
          <a:prstGeom prst="rect">
            <a:avLst/>
          </a:prstGeom>
          <a:noFill/>
        </p:spPr>
        <p:txBody>
          <a:bodyPr wrap="square" rtlCol="0">
            <a:spAutoFit/>
          </a:bodyPr>
          <a:lstStyle/>
          <a:p>
            <a:r>
              <a:rPr kumimoji="0" lang="es-ES" sz="1500" b="0" i="0" u="none" strike="noStrike" kern="1200" cap="none" spc="0" normalizeH="0" baseline="0" noProof="0" dirty="0">
                <a:ln>
                  <a:noFill/>
                </a:ln>
                <a:solidFill>
                  <a:prstClr val="black"/>
                </a:solidFill>
                <a:effectLst/>
                <a:uLnTx/>
                <a:uFillTx/>
                <a:latin typeface="Calibri" panose="020F0502020204030204"/>
                <a:ea typeface="+mn-ea"/>
                <a:cs typeface="+mn-cs"/>
              </a:rPr>
              <a:t>Es más sensible a la concentración de clorofila que el NDVI</a:t>
            </a:r>
            <a:endParaRPr lang="es-CL" sz="1600" dirty="0"/>
          </a:p>
        </p:txBody>
      </p:sp>
    </p:spTree>
    <p:extLst>
      <p:ext uri="{BB962C8B-B14F-4D97-AF65-F5344CB8AC3E}">
        <p14:creationId xmlns:p14="http://schemas.microsoft.com/office/powerpoint/2010/main" val="1388859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3.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959</TotalTime>
  <Words>1574</Words>
  <Application>Microsoft Office PowerPoint</Application>
  <PresentationFormat>Panorámica</PresentationFormat>
  <Paragraphs>232</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Cambria Math</vt:lpstr>
      <vt:lpstr>Tema de Office</vt:lpstr>
      <vt:lpstr>Geomática Agrícola</vt:lpstr>
      <vt:lpstr>Agregar 3 párrafos descriptivos</vt:lpstr>
      <vt:lpstr>Indices </vt:lpstr>
      <vt:lpstr>Monitoreo de vegetacion</vt:lpstr>
      <vt:lpstr>Presentación de PowerPoint</vt:lpstr>
      <vt:lpstr>NDVI Normalized Difference Vegetation Index/Indice Diferencial Normalizado de Vegetación </vt:lpstr>
      <vt:lpstr>ARVI Indice de Vegetación Atmoféricamente Resistente </vt:lpstr>
      <vt:lpstr>GNDVI Green Normalized Difference Vegetation Index (Índice de Vegetación de la Diferencia Normalizada Verde )  </vt:lpstr>
      <vt:lpstr>GNDVI Green Normalized Difference Vegetation Index (Índice de Vegetación de la Diferencia Normalizada Verde )  </vt:lpstr>
      <vt:lpstr>Versión 1: Filtros y visualización</vt:lpstr>
      <vt:lpstr>Estructura</vt:lpstr>
      <vt:lpstr>Presentación de PowerPoint</vt:lpstr>
      <vt:lpstr>Agroclima</vt:lpstr>
      <vt:lpstr>Agregar 3 párrafos descriptivos</vt:lpstr>
      <vt:lpstr>Presentación de PowerPoint</vt:lpstr>
      <vt:lpstr>Monitoreo de Glaciares</vt:lpstr>
      <vt:lpstr>Agregar 3 párrafos descriptivos</vt:lpstr>
      <vt:lpstr>Presentación de PowerPoint</vt:lpstr>
      <vt:lpstr>Monitoreo de Humedales</vt:lpstr>
      <vt:lpstr>Agregar 3 párrafos descriptivos</vt:lpstr>
      <vt:lpstr>Agregar 3 párrafos descriptivos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20</cp:revision>
  <dcterms:created xsi:type="dcterms:W3CDTF">2020-11-27T20:15:40Z</dcterms:created>
  <dcterms:modified xsi:type="dcterms:W3CDTF">2020-12-03T03:37:35Z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0x010100AF1467E5387C1947A85507355AAAC83E</vt:lpwstr>
  </property>
</Properties>
</file>