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8Hn20QiQT4sfRPEvdv3nAZadg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77C3DD-253A-4C6D-A407-B80FFE7F8329}">
  <a:tblStyle styleId="{3C77C3DD-253A-4C6D-A407-B80FFE7F832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 name="Shape 7"/>
        <p:cNvGrpSpPr/>
        <p:nvPr/>
      </p:nvGrpSpPr>
      <p:grpSpPr>
        <a:xfrm>
          <a:off x="0" y="0"/>
          <a:ext cx="0" cy="0"/>
          <a:chOff x="0" y="0"/>
          <a:chExt cx="0" cy="0"/>
        </a:xfrm>
      </p:grpSpPr>
      <p:sp>
        <p:nvSpPr>
          <p:cNvPr id="8" name="Google Shape;8;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0" name="Google Shape;10;p1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3" name="Shape 13"/>
        <p:cNvGrpSpPr/>
        <p:nvPr/>
      </p:nvGrpSpPr>
      <p:grpSpPr>
        <a:xfrm>
          <a:off x="0" y="0"/>
          <a:ext cx="0" cy="0"/>
          <a:chOff x="0" y="0"/>
          <a:chExt cx="0" cy="0"/>
        </a:xfrm>
      </p:grpSpPr>
      <p:sp>
        <p:nvSpPr>
          <p:cNvPr id="14" name="Google Shape;14;p15"/>
          <p:cNvSpPr/>
          <p:nvPr/>
        </p:nvSpPr>
        <p:spPr>
          <a:xfrm>
            <a:off x="11126707" y="6344986"/>
            <a:ext cx="360017" cy="5130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Calibri"/>
              <a:ea typeface="Calibri"/>
              <a:cs typeface="Calibri"/>
              <a:sym typeface="Calibri"/>
            </a:endParaRPr>
          </a:p>
        </p:txBody>
      </p:sp>
      <p:sp>
        <p:nvSpPr>
          <p:cNvPr id="15" name="Google Shape;15;p15"/>
          <p:cNvSpPr txBox="1"/>
          <p:nvPr>
            <p:ph type="title"/>
          </p:nvPr>
        </p:nvSpPr>
        <p:spPr>
          <a:xfrm>
            <a:off x="717166" y="261015"/>
            <a:ext cx="10750203" cy="899995"/>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0"/>
              </a:spcBef>
              <a:spcAft>
                <a:spcPts val="0"/>
              </a:spcAft>
              <a:buClr>
                <a:srgbClr val="5C5C5C"/>
              </a:buClr>
              <a:buSzPts val="2699"/>
              <a:buFont typeface="Arial"/>
              <a:buNone/>
              <a:defRPr b="0" i="0" sz="2699" u="none" cap="none" strike="noStrike">
                <a:solidFill>
                  <a:srgbClr val="5C5C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5"/>
          <p:cNvSpPr txBox="1"/>
          <p:nvPr>
            <p:ph idx="1" type="body"/>
          </p:nvPr>
        </p:nvSpPr>
        <p:spPr>
          <a:xfrm>
            <a:off x="717166" y="1196898"/>
            <a:ext cx="10757669" cy="3492096"/>
          </a:xfrm>
          <a:prstGeom prst="rect">
            <a:avLst/>
          </a:prstGeom>
          <a:noFill/>
          <a:ln>
            <a:noFill/>
          </a:ln>
        </p:spPr>
        <p:txBody>
          <a:bodyPr anchorCtr="0" anchor="t" bIns="45700" lIns="91425" spcFirstLastPara="1" rIns="91425" wrap="square" tIns="45700">
            <a:noAutofit/>
          </a:bodyPr>
          <a:lstStyle>
            <a:lvl1pPr indent="-304800" lvl="0" marL="4572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1pPr>
            <a:lvl2pPr indent="-304800" lvl="1" marL="9144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2pPr>
            <a:lvl3pPr indent="-304800" lvl="2" marL="13716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3pPr>
            <a:lvl4pPr indent="-304800" lvl="3" marL="18288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4pPr>
            <a:lvl5pPr indent="-304800" lvl="4" marL="2286000" marR="0" rtl="0" algn="l">
              <a:lnSpc>
                <a:spcPct val="12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96811" lvl="5" marL="27432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6pPr>
            <a:lvl7pPr indent="-396811" lvl="6" marL="32004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7pPr>
            <a:lvl8pPr indent="-396811" lvl="7" marL="36576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8pPr>
            <a:lvl9pPr indent="-396811" lvl="8" marL="4114800" marR="0" rtl="0" algn="l">
              <a:spcBef>
                <a:spcPts val="530"/>
              </a:spcBef>
              <a:spcAft>
                <a:spcPts val="0"/>
              </a:spcAft>
              <a:buClr>
                <a:schemeClr val="dk1"/>
              </a:buClr>
              <a:buSzPts val="2649"/>
              <a:buFont typeface="Arial"/>
              <a:buChar char="•"/>
              <a:defRPr b="0" i="0" sz="2649" u="none" cap="none" strike="noStrike">
                <a:solidFill>
                  <a:schemeClr val="dk1"/>
                </a:solidFill>
                <a:latin typeface="Calibri"/>
                <a:ea typeface="Calibri"/>
                <a:cs typeface="Calibri"/>
                <a:sym typeface="Calibri"/>
              </a:defRPr>
            </a:lvl9pPr>
          </a:lstStyle>
          <a:p/>
        </p:txBody>
      </p:sp>
      <p:sp>
        <p:nvSpPr>
          <p:cNvPr id="17" name="Google Shape;17;p15"/>
          <p:cNvSpPr txBox="1"/>
          <p:nvPr>
            <p:ph idx="12" type="sldNum"/>
          </p:nvPr>
        </p:nvSpPr>
        <p:spPr>
          <a:xfrm>
            <a:off x="10631539" y="6384924"/>
            <a:ext cx="828708"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1"/>
        </a:solidFill>
      </p:bgPr>
    </p:bg>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13"/>
          <p:cNvSpPr txBox="1"/>
          <p:nvPr>
            <p:ph idx="12" type="sldNum"/>
          </p:nvPr>
        </p:nvSpPr>
        <p:spPr>
          <a:xfrm>
            <a:off x="8643008" y="6356352"/>
            <a:ext cx="28448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200" u="none" cap="none" strike="noStrike">
                <a:solidFill>
                  <a:srgbClr val="BFBFBF"/>
                </a:solidFill>
                <a:latin typeface="Arial"/>
                <a:ea typeface="Arial"/>
                <a:cs typeface="Arial"/>
                <a:sym typeface="Arial"/>
              </a:defRPr>
            </a:lvl1pPr>
            <a:lvl2pPr indent="0" lvl="1" marL="0" marR="0" rtl="0" algn="r">
              <a:spcBef>
                <a:spcPts val="0"/>
              </a:spcBef>
              <a:buNone/>
              <a:defRPr b="0" i="0" sz="1200" u="none" cap="none" strike="noStrike">
                <a:solidFill>
                  <a:srgbClr val="BFBFBF"/>
                </a:solidFill>
                <a:latin typeface="Arial"/>
                <a:ea typeface="Arial"/>
                <a:cs typeface="Arial"/>
                <a:sym typeface="Arial"/>
              </a:defRPr>
            </a:lvl2pPr>
            <a:lvl3pPr indent="0" lvl="2" marL="0" marR="0" rtl="0" algn="r">
              <a:spcBef>
                <a:spcPts val="0"/>
              </a:spcBef>
              <a:buNone/>
              <a:defRPr b="0" i="0" sz="1200" u="none" cap="none" strike="noStrike">
                <a:solidFill>
                  <a:srgbClr val="BFBFBF"/>
                </a:solidFill>
                <a:latin typeface="Arial"/>
                <a:ea typeface="Arial"/>
                <a:cs typeface="Arial"/>
                <a:sym typeface="Arial"/>
              </a:defRPr>
            </a:lvl3pPr>
            <a:lvl4pPr indent="0" lvl="3" marL="0" marR="0" rtl="0" algn="r">
              <a:spcBef>
                <a:spcPts val="0"/>
              </a:spcBef>
              <a:buNone/>
              <a:defRPr b="0" i="0" sz="1200" u="none" cap="none" strike="noStrike">
                <a:solidFill>
                  <a:srgbClr val="BFBFBF"/>
                </a:solidFill>
                <a:latin typeface="Arial"/>
                <a:ea typeface="Arial"/>
                <a:cs typeface="Arial"/>
                <a:sym typeface="Arial"/>
              </a:defRPr>
            </a:lvl4pPr>
            <a:lvl5pPr indent="0" lvl="4" marL="0" marR="0" rtl="0" algn="r">
              <a:spcBef>
                <a:spcPts val="0"/>
              </a:spcBef>
              <a:buNone/>
              <a:defRPr b="0" i="0" sz="1200" u="none" cap="none" strike="noStrike">
                <a:solidFill>
                  <a:srgbClr val="BFBFBF"/>
                </a:solidFill>
                <a:latin typeface="Arial"/>
                <a:ea typeface="Arial"/>
                <a:cs typeface="Arial"/>
                <a:sym typeface="Arial"/>
              </a:defRPr>
            </a:lvl5pPr>
            <a:lvl6pPr indent="0" lvl="5" marL="0" marR="0" rtl="0" algn="r">
              <a:spcBef>
                <a:spcPts val="0"/>
              </a:spcBef>
              <a:buNone/>
              <a:defRPr b="0" i="0" sz="1200" u="none" cap="none" strike="noStrike">
                <a:solidFill>
                  <a:srgbClr val="BFBFBF"/>
                </a:solidFill>
                <a:latin typeface="Arial"/>
                <a:ea typeface="Arial"/>
                <a:cs typeface="Arial"/>
                <a:sym typeface="Arial"/>
              </a:defRPr>
            </a:lvl6pPr>
            <a:lvl7pPr indent="0" lvl="6" marL="0" marR="0" rtl="0" algn="r">
              <a:spcBef>
                <a:spcPts val="0"/>
              </a:spcBef>
              <a:buNone/>
              <a:defRPr b="0" i="0" sz="1200" u="none" cap="none" strike="noStrike">
                <a:solidFill>
                  <a:srgbClr val="BFBFBF"/>
                </a:solidFill>
                <a:latin typeface="Arial"/>
                <a:ea typeface="Arial"/>
                <a:cs typeface="Arial"/>
                <a:sym typeface="Arial"/>
              </a:defRPr>
            </a:lvl7pPr>
            <a:lvl8pPr indent="0" lvl="7" marL="0" marR="0" rtl="0" algn="r">
              <a:spcBef>
                <a:spcPts val="0"/>
              </a:spcBef>
              <a:buNone/>
              <a:defRPr b="0" i="0" sz="1200" u="none" cap="none" strike="noStrike">
                <a:solidFill>
                  <a:srgbClr val="BFBFBF"/>
                </a:solidFill>
                <a:latin typeface="Arial"/>
                <a:ea typeface="Arial"/>
                <a:cs typeface="Arial"/>
                <a:sym typeface="Arial"/>
              </a:defRPr>
            </a:lvl8pPr>
            <a:lvl9pPr indent="0" lvl="8" marL="0" marR="0" rtl="0" algn="r">
              <a:spcBef>
                <a:spcPts val="0"/>
              </a:spcBef>
              <a:buNone/>
              <a:defRPr b="0" i="0" sz="12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r>
              <a:rPr lang="es-ES"/>
              <a:t>Your company   I   </a:t>
            </a:r>
            <a:fld id="{00000000-1234-1234-1234-123412341234}" type="slidenum">
              <a:rPr lang="es-ES">
                <a:solidFill>
                  <a:srgbClr val="7F7F7F"/>
                </a:solidFill>
              </a:rPr>
              <a:t>‹#›</a:t>
            </a:fld>
            <a:endParaRPr>
              <a:solidFill>
                <a:srgbClr val="7F7F7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0.png"/><Relationship Id="rId11" Type="http://schemas.openxmlformats.org/officeDocument/2006/relationships/image" Target="../media/image1.png"/><Relationship Id="rId22" Type="http://schemas.openxmlformats.org/officeDocument/2006/relationships/slide" Target="/ppt/slides/slide12.xml"/><Relationship Id="rId10" Type="http://schemas.openxmlformats.org/officeDocument/2006/relationships/slide" Target="/ppt/slides/slide3.xml"/><Relationship Id="rId21" Type="http://schemas.openxmlformats.org/officeDocument/2006/relationships/slide" Target="/ppt/slides/slide11.xml"/><Relationship Id="rId13" Type="http://schemas.openxmlformats.org/officeDocument/2006/relationships/image" Target="../media/image8.png"/><Relationship Id="rId24" Type="http://schemas.openxmlformats.org/officeDocument/2006/relationships/slide" Target="/ppt/slides/slide10.xml"/><Relationship Id="rId12" Type="http://schemas.openxmlformats.org/officeDocument/2006/relationships/slide" Target="/ppt/slides/slide3.xml"/><Relationship Id="rId23" Type="http://schemas.openxmlformats.org/officeDocument/2006/relationships/slide" Target="/ppt/slides/slide12.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slide" Target="/ppt/slides/slide5.xml"/><Relationship Id="rId9" Type="http://schemas.openxmlformats.org/officeDocument/2006/relationships/image" Target="../media/image6.png"/><Relationship Id="rId15" Type="http://schemas.openxmlformats.org/officeDocument/2006/relationships/image" Target="../media/image7.png"/><Relationship Id="rId14" Type="http://schemas.openxmlformats.org/officeDocument/2006/relationships/slide" Target="/ppt/slides/slide4.xml"/><Relationship Id="rId17" Type="http://schemas.openxmlformats.org/officeDocument/2006/relationships/slide" Target="/ppt/slides/slide6.xml"/><Relationship Id="rId16" Type="http://schemas.openxmlformats.org/officeDocument/2006/relationships/slide" Target="/ppt/slides/slide4.xml"/><Relationship Id="rId5" Type="http://schemas.openxmlformats.org/officeDocument/2006/relationships/image" Target="../media/image5.png"/><Relationship Id="rId19" Type="http://schemas.openxmlformats.org/officeDocument/2006/relationships/slide" Target="/ppt/slides/slide7.xml"/><Relationship Id="rId6" Type="http://schemas.openxmlformats.org/officeDocument/2006/relationships/slide" Target="/ppt/slides/slide2.xml"/><Relationship Id="rId18" Type="http://schemas.openxmlformats.org/officeDocument/2006/relationships/slide" Target="/ppt/slides/slide9.xml"/><Relationship Id="rId7" Type="http://schemas.openxmlformats.org/officeDocument/2006/relationships/image" Target="../media/image9.png"/><Relationship Id="rId8"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hyperlink" Target="https://infosegura.org/seccion/el-salvador/" TargetMode="External"/><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4" name="Google Shape;24;p1"/>
          <p:cNvSpPr/>
          <p:nvPr/>
        </p:nvSpPr>
        <p:spPr>
          <a:xfrm>
            <a:off x="1574955" y="282372"/>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t/>
            </a:r>
            <a:endParaRPr b="0" i="0" sz="2800" u="none" cap="none" strike="noStrike">
              <a:solidFill>
                <a:srgbClr val="FFFFFF"/>
              </a:solidFill>
              <a:latin typeface="Calibri"/>
              <a:ea typeface="Calibri"/>
              <a:cs typeface="Calibri"/>
              <a:sym typeface="Calibri"/>
            </a:endParaRPr>
          </a:p>
        </p:txBody>
      </p:sp>
      <p:sp>
        <p:nvSpPr>
          <p:cNvPr id="25" name="Google Shape;25;p1"/>
          <p:cNvSpPr txBox="1"/>
          <p:nvPr/>
        </p:nvSpPr>
        <p:spPr>
          <a:xfrm>
            <a:off x="1669410" y="310640"/>
            <a:ext cx="8103742" cy="51088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E20613"/>
              </a:buClr>
              <a:buSzPts val="5000"/>
              <a:buFont typeface="Arial"/>
              <a:buNone/>
            </a:pPr>
            <a:r>
              <a:rPr b="1" i="0" lang="es-ES" sz="2000" u="none" cap="none" strike="noStrike">
                <a:solidFill>
                  <a:srgbClr val="FFFFFF"/>
                </a:solidFill>
                <a:latin typeface="Arial"/>
                <a:ea typeface="Arial"/>
                <a:cs typeface="Arial"/>
                <a:sym typeface="Arial"/>
              </a:rPr>
              <a:t>DISEÑO DE PLATAFORMAS DE INFORMACIÓN</a:t>
            </a:r>
            <a:endParaRPr/>
          </a:p>
        </p:txBody>
      </p:sp>
      <p:sp>
        <p:nvSpPr>
          <p:cNvPr id="26" name="Google Shape;26;p1"/>
          <p:cNvSpPr/>
          <p:nvPr/>
        </p:nvSpPr>
        <p:spPr>
          <a:xfrm>
            <a:off x="1558516" y="98433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ANTECEDENTES</a:t>
            </a:r>
            <a:endParaRPr b="1" i="0" sz="1200" u="none" cap="none" strike="noStrike">
              <a:solidFill>
                <a:schemeClr val="accent1"/>
              </a:solidFill>
              <a:latin typeface="Calibri"/>
              <a:ea typeface="Calibri"/>
              <a:cs typeface="Calibri"/>
              <a:sym typeface="Calibri"/>
            </a:endParaRPr>
          </a:p>
        </p:txBody>
      </p:sp>
      <p:sp>
        <p:nvSpPr>
          <p:cNvPr id="27" name="Google Shape;27;p1"/>
          <p:cNvSpPr txBox="1"/>
          <p:nvPr/>
        </p:nvSpPr>
        <p:spPr>
          <a:xfrm>
            <a:off x="1558516" y="1295864"/>
            <a:ext cx="2870869" cy="482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concordancia con el cronograma de desarrollo de Data Intelligence es momento de estructurar los productos y sus servicios asociados (Plataformas) para distintas áreas temáticas.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Las plataformas SNICC y DATACOVID nos han ayudado a dimensionar el trabajo que se requiere para la construcción de una plataforma específica. También nos ha dado luces acerca de la dificultad de obtener, gestionar y actualizar los datos existentes.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endParaRPr/>
          </a:p>
        </p:txBody>
      </p:sp>
      <p:sp>
        <p:nvSpPr>
          <p:cNvPr id="28" name="Google Shape;28;p1"/>
          <p:cNvSpPr/>
          <p:nvPr/>
        </p:nvSpPr>
        <p:spPr>
          <a:xfrm>
            <a:off x="4725373" y="984332"/>
            <a:ext cx="15446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OBJETIVO</a:t>
            </a:r>
            <a:endParaRPr b="1" i="0" sz="1200" u="none" cap="none" strike="noStrike">
              <a:solidFill>
                <a:schemeClr val="accent1"/>
              </a:solidFill>
              <a:latin typeface="Calibri"/>
              <a:ea typeface="Calibri"/>
              <a:cs typeface="Calibri"/>
              <a:sym typeface="Calibri"/>
            </a:endParaRPr>
          </a:p>
        </p:txBody>
      </p:sp>
      <p:graphicFrame>
        <p:nvGraphicFramePr>
          <p:cNvPr id="29" name="Google Shape;29;p1"/>
          <p:cNvGraphicFramePr/>
          <p:nvPr/>
        </p:nvGraphicFramePr>
        <p:xfrm>
          <a:off x="8214018" y="1261331"/>
          <a:ext cx="3000000" cy="3000000"/>
        </p:xfrm>
        <a:graphic>
          <a:graphicData uri="http://schemas.openxmlformats.org/drawingml/2006/table">
            <a:tbl>
              <a:tblPr bandRow="1" firstRow="1">
                <a:noFill/>
                <a:tableStyleId>{3C77C3DD-253A-4C6D-A407-B80FFE7F8329}</a:tableStyleId>
              </a:tblPr>
              <a:tblGrid>
                <a:gridCol w="798800"/>
                <a:gridCol w="1439025"/>
                <a:gridCol w="840950"/>
              </a:tblGrid>
              <a:tr h="383125">
                <a:tc>
                  <a:txBody>
                    <a:bodyPr/>
                    <a:lstStyle/>
                    <a:p>
                      <a:pPr indent="0" lvl="0" marL="0" marR="0" rtl="0" algn="ctr">
                        <a:spcBef>
                          <a:spcPts val="0"/>
                        </a:spcBef>
                        <a:spcAft>
                          <a:spcPts val="0"/>
                        </a:spcAft>
                        <a:buNone/>
                      </a:pPr>
                      <a:r>
                        <a:rPr lang="es-ES" sz="1100" u="none" cap="none" strike="noStrike"/>
                        <a:t>PASOS</a:t>
                      </a:r>
                      <a:endParaRPr/>
                    </a:p>
                  </a:txBody>
                  <a:tcPr marT="45725" marB="45725" marR="91450" marL="91450" anchor="ctr">
                    <a:solidFill>
                      <a:srgbClr val="004E6C"/>
                    </a:solidFill>
                  </a:tcPr>
                </a:tc>
                <a:tc>
                  <a:txBody>
                    <a:bodyPr/>
                    <a:lstStyle/>
                    <a:p>
                      <a:pPr indent="0" lvl="0" marL="0" marR="0" rtl="0" algn="l">
                        <a:spcBef>
                          <a:spcPts val="0"/>
                        </a:spcBef>
                        <a:spcAft>
                          <a:spcPts val="0"/>
                        </a:spcAft>
                        <a:buNone/>
                      </a:pPr>
                      <a:r>
                        <a:rPr lang="es-ES" sz="1100" u="none" cap="none" strike="noStrike"/>
                        <a:t>TAREAS </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rPr lang="es-ES" sz="1100" u="none" cap="none" strike="noStrike"/>
                        <a:t>CHECKLIST</a:t>
                      </a:r>
                      <a:endParaRPr/>
                    </a:p>
                  </a:txBody>
                  <a:tcPr marT="45725" marB="45725" marR="91450" marL="91450">
                    <a:solidFill>
                      <a:schemeClr val="accent2"/>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1</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Contexto</a:t>
                      </a:r>
                      <a:endParaRPr/>
                    </a:p>
                  </a:txBody>
                  <a:tcPr marT="45725" marB="45725" marR="91450" marL="91450" anchor="ctr">
                    <a:solidFill>
                      <a:srgbClr val="000000"/>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2</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Breve Descripción</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3</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Público Objetivo</a:t>
                      </a:r>
                      <a:endParaRPr/>
                    </a:p>
                  </a:txBody>
                  <a:tcPr marT="45725" marB="45725" marR="91450" marL="91450" anchor="ctr">
                    <a:solidFill>
                      <a:srgbClr val="14506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4</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Países Prioritarios</a:t>
                      </a:r>
                      <a:endParaRPr/>
                    </a:p>
                  </a:txBody>
                  <a:tcPr marT="45725" marB="45725" marR="91450" marL="91450" anchor="ctr">
                    <a:solidFill>
                      <a:srgbClr val="1A6A92"/>
                    </a:solidFill>
                  </a:tcPr>
                </a:tc>
                <a:tc>
                  <a:txBody>
                    <a:bodyPr/>
                    <a:lstStyle/>
                    <a:p>
                      <a:pPr indent="0" lvl="0" marL="0" marR="0" rtl="0" algn="l">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5</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Contexto Competitivo</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6</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Oportunidades</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7</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Caracterización del Sitio</a:t>
                      </a:r>
                      <a:endParaRPr/>
                    </a:p>
                  </a:txBody>
                  <a:tcPr marT="45725" marB="45725" marR="91450" marL="91450" anchor="ctr">
                    <a:solidFill>
                      <a:srgbClr val="5CB5E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8</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Estructura del Sitio</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9</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Caracterización Visual</a:t>
                      </a:r>
                      <a:endParaRPr/>
                    </a:p>
                  </a:txBody>
                  <a:tcPr marT="45725" marB="45725" marR="91450" marL="91450" anchor="ctr">
                    <a:solidFill>
                      <a:srgbClr val="269AD4"/>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spcBef>
                          <a:spcPts val="0"/>
                        </a:spcBef>
                        <a:spcAft>
                          <a:spcPts val="0"/>
                        </a:spcAft>
                        <a:buNone/>
                      </a:pPr>
                      <a:r>
                        <a:rPr b="1" lang="es-ES" sz="900" u="none" cap="none" strike="noStrike">
                          <a:solidFill>
                            <a:schemeClr val="lt1"/>
                          </a:solidFill>
                          <a:latin typeface="Calibri"/>
                          <a:ea typeface="Calibri"/>
                          <a:cs typeface="Calibri"/>
                          <a:sym typeface="Calibri"/>
                        </a:rPr>
                        <a:t>Paso 10</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Fuentes de Información</a:t>
                      </a:r>
                      <a:endParaRPr/>
                    </a:p>
                  </a:txBody>
                  <a:tcPr marT="45725" marB="45725" marR="91450" marL="91450" anchor="ctr">
                    <a:solidFill>
                      <a:srgbClr val="2081B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11</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Variables (10-20)</a:t>
                      </a:r>
                      <a:endParaRPr/>
                    </a:p>
                  </a:txBody>
                  <a:tcPr marT="45725" marB="45725" marR="91450" marL="91450" anchor="ctr">
                    <a:solidFill>
                      <a:srgbClr val="1A6A92"/>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12</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Interacción de Variables</a:t>
                      </a:r>
                      <a:endParaRPr b="0" i="0" sz="900" u="none" cap="none" strike="noStrike">
                        <a:solidFill>
                          <a:schemeClr val="lt1"/>
                        </a:solidFill>
                        <a:latin typeface="Calibri"/>
                        <a:ea typeface="Calibri"/>
                        <a:cs typeface="Calibri"/>
                        <a:sym typeface="Calibri"/>
                      </a:endParaRPr>
                    </a:p>
                  </a:txBody>
                  <a:tcPr marT="45725" marB="45725" marR="91450" marL="91450" anchor="ctr">
                    <a:solidFill>
                      <a:srgbClr val="14506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13</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Datos</a:t>
                      </a:r>
                      <a:endParaRPr/>
                    </a:p>
                  </a:txBody>
                  <a:tcPr marT="45725" marB="45725" marR="91450" marL="91450" anchor="ctr">
                    <a:solidFill>
                      <a:srgbClr val="0E394E"/>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r h="268350">
                <a:tc>
                  <a:txBody>
                    <a:bodyPr/>
                    <a:lstStyle/>
                    <a:p>
                      <a:pPr indent="0" lvl="0" marL="0" marR="0" rtl="0" algn="ctr">
                        <a:lnSpc>
                          <a:spcPct val="100000"/>
                        </a:lnSpc>
                        <a:spcBef>
                          <a:spcPts val="0"/>
                        </a:spcBef>
                        <a:spcAft>
                          <a:spcPts val="0"/>
                        </a:spcAft>
                        <a:buClr>
                          <a:srgbClr val="FFFFFF"/>
                        </a:buClr>
                        <a:buSzPts val="900"/>
                        <a:buFont typeface="Calibri"/>
                        <a:buNone/>
                      </a:pPr>
                      <a:r>
                        <a:rPr b="1" i="0" lang="es-ES" sz="900" u="none" cap="none" strike="noStrike">
                          <a:solidFill>
                            <a:srgbClr val="FFFFFF"/>
                          </a:solidFill>
                          <a:latin typeface="Calibri"/>
                          <a:ea typeface="Calibri"/>
                          <a:cs typeface="Calibri"/>
                          <a:sym typeface="Calibri"/>
                        </a:rPr>
                        <a:t>Paso 14</a:t>
                      </a:r>
                      <a:endParaRPr/>
                    </a:p>
                  </a:txBody>
                  <a:tcPr marT="45725" marB="45725" marR="45725" marL="45725" anchor="ctr">
                    <a:solidFill>
                      <a:srgbClr val="004E6C"/>
                    </a:solidFill>
                  </a:tcPr>
                </a:tc>
                <a:tc>
                  <a:txBody>
                    <a:bodyPr/>
                    <a:lstStyle/>
                    <a:p>
                      <a:pPr indent="0" lvl="0" marL="0" marR="0" rtl="0" algn="l">
                        <a:spcBef>
                          <a:spcPts val="0"/>
                        </a:spcBef>
                        <a:spcAft>
                          <a:spcPts val="0"/>
                        </a:spcAft>
                        <a:buNone/>
                      </a:pPr>
                      <a:r>
                        <a:rPr b="0" i="0" lang="es-ES" sz="900" u="none" cap="none" strike="noStrike">
                          <a:solidFill>
                            <a:schemeClr val="lt1"/>
                          </a:solidFill>
                          <a:latin typeface="Calibri"/>
                          <a:ea typeface="Calibri"/>
                          <a:cs typeface="Calibri"/>
                          <a:sym typeface="Calibri"/>
                        </a:rPr>
                        <a:t>Tipo Datos-Actualización</a:t>
                      </a:r>
                      <a:endParaRPr/>
                    </a:p>
                  </a:txBody>
                  <a:tcPr marT="45725" marB="45725" marR="91450" marL="91450" anchor="ctr">
                    <a:solidFill>
                      <a:srgbClr val="061C28"/>
                    </a:solidFill>
                  </a:tcPr>
                </a:tc>
                <a:tc>
                  <a:txBody>
                    <a:bodyPr/>
                    <a:lstStyle/>
                    <a:p>
                      <a:pPr indent="0" lvl="0" marL="0" marR="0" rtl="0" algn="ctr">
                        <a:spcBef>
                          <a:spcPts val="0"/>
                        </a:spcBef>
                        <a:spcAft>
                          <a:spcPts val="0"/>
                        </a:spcAft>
                        <a:buNone/>
                      </a:pPr>
                      <a:r>
                        <a:t/>
                      </a:r>
                      <a:endParaRPr b="1" sz="900" u="none" cap="none" strike="noStrike">
                        <a:solidFill>
                          <a:schemeClr val="dk1"/>
                        </a:solidFill>
                      </a:endParaRPr>
                    </a:p>
                  </a:txBody>
                  <a:tcPr marT="45725" marB="45725" marR="91450" marL="91450" anchor="ctr">
                    <a:solidFill>
                      <a:srgbClr val="4FCEFF"/>
                    </a:solidFill>
                  </a:tcPr>
                </a:tc>
              </a:tr>
            </a:tbl>
          </a:graphicData>
        </a:graphic>
      </p:graphicFrame>
      <p:pic>
        <p:nvPicPr>
          <p:cNvPr descr="Imagen que contiene dibujo&#10;&#10;Descripción generada automáticamente" id="30" name="Google Shape;30;p1"/>
          <p:cNvPicPr preferRelativeResize="0"/>
          <p:nvPr/>
        </p:nvPicPr>
        <p:blipFill rotWithShape="1">
          <a:blip r:embed="rId3">
            <a:alphaModFix/>
          </a:blip>
          <a:srcRect b="0" l="0" r="0" t="0"/>
          <a:stretch/>
        </p:blipFill>
        <p:spPr>
          <a:xfrm>
            <a:off x="9387281" y="268425"/>
            <a:ext cx="2804719" cy="599130"/>
          </a:xfrm>
          <a:prstGeom prst="rect">
            <a:avLst/>
          </a:prstGeom>
          <a:noFill/>
          <a:ln>
            <a:noFill/>
          </a:ln>
        </p:spPr>
      </p:pic>
      <p:sp>
        <p:nvSpPr>
          <p:cNvPr id="31" name="Google Shape;31;p1"/>
          <p:cNvSpPr/>
          <p:nvPr/>
        </p:nvSpPr>
        <p:spPr>
          <a:xfrm>
            <a:off x="8214018" y="984332"/>
            <a:ext cx="30787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PASOS PREVISTOS</a:t>
            </a:r>
            <a:endParaRPr b="1" i="0" sz="1200" u="none" cap="none" strike="noStrike">
              <a:solidFill>
                <a:schemeClr val="accent1"/>
              </a:solidFill>
              <a:latin typeface="Calibri"/>
              <a:ea typeface="Calibri"/>
              <a:cs typeface="Calibri"/>
              <a:sym typeface="Calibri"/>
            </a:endParaRPr>
          </a:p>
        </p:txBody>
      </p:sp>
      <p:cxnSp>
        <p:nvCxnSpPr>
          <p:cNvPr id="32" name="Google Shape;32;p1"/>
          <p:cNvCxnSpPr/>
          <p:nvPr/>
        </p:nvCxnSpPr>
        <p:spPr>
          <a:xfrm>
            <a:off x="4653095" y="1395171"/>
            <a:ext cx="0" cy="4572000"/>
          </a:xfrm>
          <a:prstGeom prst="straightConnector1">
            <a:avLst/>
          </a:prstGeom>
          <a:noFill/>
          <a:ln cap="flat" cmpd="sng" w="9525">
            <a:solidFill>
              <a:srgbClr val="BFBFBF"/>
            </a:solidFill>
            <a:prstDash val="solid"/>
            <a:round/>
            <a:headEnd len="sm" w="sm" type="none"/>
            <a:tailEnd len="sm" w="sm" type="none"/>
          </a:ln>
        </p:spPr>
      </p:cxnSp>
      <p:pic>
        <p:nvPicPr>
          <p:cNvPr descr="Círculo con flecha a la izquierda" id="33" name="Google Shape;33;p1">
            <a:hlinkClick action="ppaction://hlinksldjump" r:id="rId4"/>
          </p:cNvPr>
          <p:cNvPicPr preferRelativeResize="0"/>
          <p:nvPr/>
        </p:nvPicPr>
        <p:blipFill rotWithShape="1">
          <a:blip r:embed="rId5">
            <a:alphaModFix/>
          </a:blip>
          <a:srcRect b="0" l="0" r="0" t="0"/>
          <a:stretch/>
        </p:blipFill>
        <p:spPr>
          <a:xfrm>
            <a:off x="11320690" y="3245945"/>
            <a:ext cx="288000" cy="288000"/>
          </a:xfrm>
          <a:prstGeom prst="rect">
            <a:avLst/>
          </a:prstGeom>
          <a:noFill/>
          <a:ln>
            <a:noFill/>
          </a:ln>
        </p:spPr>
      </p:pic>
      <p:sp>
        <p:nvSpPr>
          <p:cNvPr id="34" name="Google Shape;34;p1"/>
          <p:cNvSpPr txBox="1"/>
          <p:nvPr/>
        </p:nvSpPr>
        <p:spPr>
          <a:xfrm>
            <a:off x="4725373" y="1301222"/>
            <a:ext cx="2870869" cy="1077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objetivo de este ejercicio es básicamente sentar las bases del diseño, evaluación y eventual desarrollo de plataformas y/o sistemas y/o app’s y/o sitios de información que cumplan con los lineamientos de DATA INTELLIGENCE, es decir, transformar </a:t>
            </a:r>
            <a:r>
              <a:rPr b="0" i="0" lang="es-ES" sz="1067" u="none" cap="none" strike="noStrike">
                <a:solidFill>
                  <a:schemeClr val="accent1"/>
                </a:solidFill>
                <a:latin typeface="Arial"/>
                <a:ea typeface="Arial"/>
                <a:cs typeface="Arial"/>
                <a:sym typeface="Arial"/>
              </a:rPr>
              <a:t>“datos en información”.</a:t>
            </a:r>
            <a:endParaRPr/>
          </a:p>
        </p:txBody>
      </p:sp>
      <p:sp>
        <p:nvSpPr>
          <p:cNvPr id="35" name="Google Shape;35;p1"/>
          <p:cNvSpPr/>
          <p:nvPr/>
        </p:nvSpPr>
        <p:spPr>
          <a:xfrm>
            <a:off x="4758918" y="2451477"/>
            <a:ext cx="15446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MÉTODO</a:t>
            </a:r>
            <a:endParaRPr b="1" i="0" sz="1200" u="none" cap="none" strike="noStrike">
              <a:solidFill>
                <a:schemeClr val="accent1"/>
              </a:solidFill>
              <a:latin typeface="Calibri"/>
              <a:ea typeface="Calibri"/>
              <a:cs typeface="Calibri"/>
              <a:sym typeface="Calibri"/>
            </a:endParaRPr>
          </a:p>
        </p:txBody>
      </p:sp>
      <p:sp>
        <p:nvSpPr>
          <p:cNvPr id="36" name="Google Shape;36;p1"/>
          <p:cNvSpPr txBox="1"/>
          <p:nvPr/>
        </p:nvSpPr>
        <p:spPr>
          <a:xfrm>
            <a:off x="4758918" y="2768367"/>
            <a:ext cx="2870869" cy="33249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método es el que cada uno elija. La referencia es completar los pasos de la tabla de la derecha, y si es posible mejorarla o complementarla.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Pueden preguntar a quien estimen conveniente, concertar VC con quien les plazca para aclararse o enredarse (“nunca se sabe”).</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El resultado no será sólo completar los pasos. Será entender y dominar las posibilidades, opciones, alternativas, oportunidades, barreras, soluciones, etc. de la temática abordada.</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Un par de sugerencias:</a:t>
            </a:r>
            <a:endParaRPr/>
          </a:p>
          <a:p>
            <a:pPr indent="-228600" lvl="0" marL="228600" marR="0" rtl="0" algn="l">
              <a:spcBef>
                <a:spcPts val="1202"/>
              </a:spcBef>
              <a:spcAft>
                <a:spcPts val="0"/>
              </a:spcAft>
              <a:buClr>
                <a:schemeClr val="accent1"/>
              </a:buClr>
              <a:buSzPts val="1067"/>
              <a:buFont typeface="Arial"/>
              <a:buAutoNum type="arabicPeriod"/>
            </a:pPr>
            <a:r>
              <a:rPr b="0" i="0" lang="es-ES" sz="1067" u="none" cap="none" strike="noStrike">
                <a:solidFill>
                  <a:schemeClr val="accent1"/>
                </a:solidFill>
                <a:latin typeface="Arial"/>
                <a:ea typeface="Arial"/>
                <a:cs typeface="Arial"/>
                <a:sym typeface="Arial"/>
              </a:rPr>
              <a:t>No es necesario </a:t>
            </a:r>
            <a:r>
              <a:rPr b="0" i="0" lang="es-ES" sz="1067" u="none" cap="none" strike="noStrike">
                <a:solidFill>
                  <a:srgbClr val="575756"/>
                </a:solidFill>
                <a:latin typeface="Arial"/>
                <a:ea typeface="Arial"/>
                <a:cs typeface="Arial"/>
                <a:sym typeface="Arial"/>
              </a:rPr>
              <a:t>que cada plataforma entregue </a:t>
            </a:r>
            <a:r>
              <a:rPr b="0" i="0" lang="es-ES" sz="1067" u="none" cap="none" strike="noStrike">
                <a:solidFill>
                  <a:schemeClr val="accent1"/>
                </a:solidFill>
                <a:latin typeface="Arial"/>
                <a:ea typeface="Arial"/>
                <a:cs typeface="Arial"/>
                <a:sym typeface="Arial"/>
              </a:rPr>
              <a:t>“TODO” </a:t>
            </a:r>
            <a:r>
              <a:rPr b="0" i="0" lang="es-ES" sz="1067" u="none" cap="none" strike="noStrike">
                <a:solidFill>
                  <a:srgbClr val="575756"/>
                </a:solidFill>
                <a:latin typeface="Arial"/>
                <a:ea typeface="Arial"/>
                <a:cs typeface="Arial"/>
                <a:sym typeface="Arial"/>
              </a:rPr>
              <a:t>en primera instancia.</a:t>
            </a:r>
            <a:endParaRPr/>
          </a:p>
          <a:p>
            <a:pPr indent="-228600" lvl="0" marL="228600" marR="0" rtl="0" algn="l">
              <a:spcBef>
                <a:spcPts val="1202"/>
              </a:spcBef>
              <a:spcAft>
                <a:spcPts val="0"/>
              </a:spcAft>
              <a:buClr>
                <a:schemeClr val="accent1"/>
              </a:buClr>
              <a:buSzPts val="1067"/>
              <a:buFont typeface="Arial"/>
              <a:buAutoNum type="arabicPeriod"/>
            </a:pPr>
            <a:r>
              <a:rPr b="0" i="0" lang="es-ES" sz="1067" u="none" cap="none" strike="noStrike">
                <a:solidFill>
                  <a:schemeClr val="accent1"/>
                </a:solidFill>
                <a:latin typeface="Arial"/>
                <a:ea typeface="Arial"/>
                <a:cs typeface="Arial"/>
                <a:sym typeface="Arial"/>
              </a:rPr>
              <a:t>Lo óptimo</a:t>
            </a:r>
            <a:r>
              <a:rPr b="0" i="0" lang="es-ES" sz="1067" u="none" cap="none" strike="noStrike">
                <a:solidFill>
                  <a:srgbClr val="575756"/>
                </a:solidFill>
                <a:latin typeface="Arial"/>
                <a:ea typeface="Arial"/>
                <a:cs typeface="Arial"/>
                <a:sym typeface="Arial"/>
              </a:rPr>
              <a:t>, siempre ha sido y seguirá siendo, </a:t>
            </a:r>
            <a:r>
              <a:rPr b="0" i="0" lang="es-ES" sz="1067" u="none" cap="none" strike="noStrike">
                <a:solidFill>
                  <a:schemeClr val="accent1"/>
                </a:solidFill>
                <a:latin typeface="Arial"/>
                <a:ea typeface="Arial"/>
                <a:cs typeface="Arial"/>
                <a:sym typeface="Arial"/>
              </a:rPr>
              <a:t>“enemigo de lo bueno”.</a:t>
            </a:r>
            <a:endParaRPr/>
          </a:p>
        </p:txBody>
      </p:sp>
      <p:sp>
        <p:nvSpPr>
          <p:cNvPr id="37" name="Google Shape;37;p1"/>
          <p:cNvSpPr txBox="1"/>
          <p:nvPr/>
        </p:nvSpPr>
        <p:spPr>
          <a:xfrm>
            <a:off x="8234950" y="5498175"/>
            <a:ext cx="3109693" cy="903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Aprovecha la columna Checklist para ir marcando los avances.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Las Flechas de la derecha te conducen a las secciones correspondientes.</a:t>
            </a:r>
            <a:endParaRPr b="0" i="0" sz="1067" u="none" cap="none" strike="noStrike">
              <a:solidFill>
                <a:srgbClr val="575756"/>
              </a:solidFill>
              <a:latin typeface="Arial"/>
              <a:ea typeface="Arial"/>
              <a:cs typeface="Arial"/>
              <a:sym typeface="Arial"/>
            </a:endParaRPr>
          </a:p>
        </p:txBody>
      </p:sp>
      <p:pic>
        <p:nvPicPr>
          <p:cNvPr descr="Círculo con flecha a la izquierda" id="38" name="Google Shape;38;p1">
            <a:hlinkClick action="ppaction://hlinksldjump" r:id="rId6"/>
          </p:cNvPr>
          <p:cNvPicPr preferRelativeResize="0"/>
          <p:nvPr/>
        </p:nvPicPr>
        <p:blipFill rotWithShape="1">
          <a:blip r:embed="rId7">
            <a:alphaModFix/>
          </a:blip>
          <a:srcRect b="0" l="0" r="0" t="0"/>
          <a:stretch/>
        </p:blipFill>
        <p:spPr>
          <a:xfrm>
            <a:off x="11320690" y="1626005"/>
            <a:ext cx="288000" cy="288000"/>
          </a:xfrm>
          <a:prstGeom prst="rect">
            <a:avLst/>
          </a:prstGeom>
          <a:noFill/>
          <a:ln>
            <a:noFill/>
          </a:ln>
        </p:spPr>
      </p:pic>
      <p:pic>
        <p:nvPicPr>
          <p:cNvPr descr="Círculo con flecha a la izquierda" id="39" name="Google Shape;39;p1">
            <a:hlinkClick action="ppaction://hlinksldjump" r:id="rId8"/>
          </p:cNvPr>
          <p:cNvPicPr preferRelativeResize="0"/>
          <p:nvPr/>
        </p:nvPicPr>
        <p:blipFill rotWithShape="1">
          <a:blip r:embed="rId9">
            <a:alphaModFix/>
          </a:blip>
          <a:srcRect b="0" l="0" r="0" t="0"/>
          <a:stretch/>
        </p:blipFill>
        <p:spPr>
          <a:xfrm>
            <a:off x="11320690" y="1895995"/>
            <a:ext cx="288000" cy="288000"/>
          </a:xfrm>
          <a:prstGeom prst="rect">
            <a:avLst/>
          </a:prstGeom>
          <a:noFill/>
          <a:ln>
            <a:noFill/>
          </a:ln>
        </p:spPr>
      </p:pic>
      <p:pic>
        <p:nvPicPr>
          <p:cNvPr descr="Círculo con flecha a la izquierda" id="40" name="Google Shape;40;p1">
            <a:hlinkClick action="ppaction://hlinksldjump" r:id="rId10"/>
          </p:cNvPr>
          <p:cNvPicPr preferRelativeResize="0"/>
          <p:nvPr/>
        </p:nvPicPr>
        <p:blipFill rotWithShape="1">
          <a:blip r:embed="rId11">
            <a:alphaModFix/>
          </a:blip>
          <a:srcRect b="0" l="0" r="0" t="0"/>
          <a:stretch/>
        </p:blipFill>
        <p:spPr>
          <a:xfrm>
            <a:off x="11320690" y="2165985"/>
            <a:ext cx="288000" cy="288000"/>
          </a:xfrm>
          <a:prstGeom prst="rect">
            <a:avLst/>
          </a:prstGeom>
          <a:noFill/>
          <a:ln>
            <a:noFill/>
          </a:ln>
        </p:spPr>
      </p:pic>
      <p:pic>
        <p:nvPicPr>
          <p:cNvPr descr="Círculo con flecha a la izquierda" id="41" name="Google Shape;41;p1">
            <a:hlinkClick action="ppaction://hlinksldjump" r:id="rId12"/>
          </p:cNvPr>
          <p:cNvPicPr preferRelativeResize="0"/>
          <p:nvPr/>
        </p:nvPicPr>
        <p:blipFill rotWithShape="1">
          <a:blip r:embed="rId13">
            <a:alphaModFix/>
          </a:blip>
          <a:srcRect b="0" l="0" r="0" t="0"/>
          <a:stretch/>
        </p:blipFill>
        <p:spPr>
          <a:xfrm>
            <a:off x="11320690" y="2435975"/>
            <a:ext cx="288000" cy="288000"/>
          </a:xfrm>
          <a:prstGeom prst="rect">
            <a:avLst/>
          </a:prstGeom>
          <a:noFill/>
          <a:ln>
            <a:noFill/>
          </a:ln>
        </p:spPr>
      </p:pic>
      <p:pic>
        <p:nvPicPr>
          <p:cNvPr descr="Círculo con flecha a la izquierda" id="42" name="Google Shape;42;p1">
            <a:hlinkClick action="ppaction://hlinksldjump" r:id="rId14"/>
          </p:cNvPr>
          <p:cNvPicPr preferRelativeResize="0"/>
          <p:nvPr/>
        </p:nvPicPr>
        <p:blipFill rotWithShape="1">
          <a:blip r:embed="rId15">
            <a:alphaModFix/>
          </a:blip>
          <a:srcRect b="0" l="0" r="0" t="0"/>
          <a:stretch/>
        </p:blipFill>
        <p:spPr>
          <a:xfrm>
            <a:off x="11320690" y="2705965"/>
            <a:ext cx="288000" cy="288000"/>
          </a:xfrm>
          <a:prstGeom prst="rect">
            <a:avLst/>
          </a:prstGeom>
          <a:noFill/>
          <a:ln>
            <a:noFill/>
          </a:ln>
        </p:spPr>
      </p:pic>
      <p:pic>
        <p:nvPicPr>
          <p:cNvPr descr="Círculo con flecha a la izquierda" id="43" name="Google Shape;43;p1">
            <a:hlinkClick action="ppaction://hlinksldjump" r:id="rId16"/>
          </p:cNvPr>
          <p:cNvPicPr preferRelativeResize="0"/>
          <p:nvPr/>
        </p:nvPicPr>
        <p:blipFill rotWithShape="1">
          <a:blip r:embed="rId15">
            <a:alphaModFix/>
          </a:blip>
          <a:srcRect b="0" l="0" r="0" t="0"/>
          <a:stretch/>
        </p:blipFill>
        <p:spPr>
          <a:xfrm>
            <a:off x="11320690" y="2975955"/>
            <a:ext cx="288000" cy="288000"/>
          </a:xfrm>
          <a:prstGeom prst="rect">
            <a:avLst/>
          </a:prstGeom>
          <a:noFill/>
          <a:ln>
            <a:noFill/>
          </a:ln>
        </p:spPr>
      </p:pic>
      <p:pic>
        <p:nvPicPr>
          <p:cNvPr descr="Círculo con flecha a la izquierda" id="44" name="Google Shape;44;p1">
            <a:hlinkClick action="ppaction://hlinksldjump" r:id="rId17"/>
          </p:cNvPr>
          <p:cNvPicPr preferRelativeResize="0"/>
          <p:nvPr/>
        </p:nvPicPr>
        <p:blipFill rotWithShape="1">
          <a:blip r:embed="rId15">
            <a:alphaModFix/>
          </a:blip>
          <a:srcRect b="0" l="0" r="0" t="0"/>
          <a:stretch/>
        </p:blipFill>
        <p:spPr>
          <a:xfrm>
            <a:off x="11320690" y="3515935"/>
            <a:ext cx="288000" cy="288000"/>
          </a:xfrm>
          <a:prstGeom prst="rect">
            <a:avLst/>
          </a:prstGeom>
          <a:noFill/>
          <a:ln>
            <a:noFill/>
          </a:ln>
        </p:spPr>
      </p:pic>
      <p:pic>
        <p:nvPicPr>
          <p:cNvPr descr="Círculo con flecha a la izquierda" id="45" name="Google Shape;45;p1">
            <a:hlinkClick action="ppaction://hlinksldjump" r:id="rId18"/>
          </p:cNvPr>
          <p:cNvPicPr preferRelativeResize="0"/>
          <p:nvPr/>
        </p:nvPicPr>
        <p:blipFill rotWithShape="1">
          <a:blip r:embed="rId15">
            <a:alphaModFix/>
          </a:blip>
          <a:srcRect b="0" l="0" r="0" t="0"/>
          <a:stretch/>
        </p:blipFill>
        <p:spPr>
          <a:xfrm>
            <a:off x="11320690" y="3785925"/>
            <a:ext cx="288000" cy="288000"/>
          </a:xfrm>
          <a:prstGeom prst="rect">
            <a:avLst/>
          </a:prstGeom>
          <a:noFill/>
          <a:ln>
            <a:noFill/>
          </a:ln>
        </p:spPr>
      </p:pic>
      <p:pic>
        <p:nvPicPr>
          <p:cNvPr descr="Círculo con flecha a la izquierda" id="46" name="Google Shape;46;p1">
            <a:hlinkClick action="ppaction://hlinksldjump" r:id="rId19"/>
          </p:cNvPr>
          <p:cNvPicPr preferRelativeResize="0"/>
          <p:nvPr/>
        </p:nvPicPr>
        <p:blipFill rotWithShape="1">
          <a:blip r:embed="rId20">
            <a:alphaModFix/>
          </a:blip>
          <a:srcRect b="0" l="0" r="0" t="0"/>
          <a:stretch/>
        </p:blipFill>
        <p:spPr>
          <a:xfrm>
            <a:off x="11320690" y="4055915"/>
            <a:ext cx="288000" cy="288000"/>
          </a:xfrm>
          <a:prstGeom prst="rect">
            <a:avLst/>
          </a:prstGeom>
          <a:noFill/>
          <a:ln>
            <a:noFill/>
          </a:ln>
        </p:spPr>
      </p:pic>
      <p:pic>
        <p:nvPicPr>
          <p:cNvPr descr="Círculo con flecha a la izquierda" id="47" name="Google Shape;47;p1">
            <a:hlinkClick action="ppaction://hlinksldjump" r:id="rId21"/>
          </p:cNvPr>
          <p:cNvPicPr preferRelativeResize="0"/>
          <p:nvPr/>
        </p:nvPicPr>
        <p:blipFill rotWithShape="1">
          <a:blip r:embed="rId11">
            <a:alphaModFix/>
          </a:blip>
          <a:srcRect b="0" l="0" r="0" t="0"/>
          <a:stretch/>
        </p:blipFill>
        <p:spPr>
          <a:xfrm>
            <a:off x="11320690" y="4595895"/>
            <a:ext cx="288000" cy="288000"/>
          </a:xfrm>
          <a:prstGeom prst="rect">
            <a:avLst/>
          </a:prstGeom>
          <a:noFill/>
          <a:ln>
            <a:noFill/>
          </a:ln>
        </p:spPr>
      </p:pic>
      <p:pic>
        <p:nvPicPr>
          <p:cNvPr descr="Círculo con flecha a la izquierda" id="48" name="Google Shape;48;p1">
            <a:hlinkClick action="ppaction://hlinksldjump" r:id="rId22"/>
          </p:cNvPr>
          <p:cNvPicPr preferRelativeResize="0"/>
          <p:nvPr/>
        </p:nvPicPr>
        <p:blipFill rotWithShape="1">
          <a:blip r:embed="rId9">
            <a:alphaModFix/>
          </a:blip>
          <a:srcRect b="0" l="0" r="0" t="0"/>
          <a:stretch/>
        </p:blipFill>
        <p:spPr>
          <a:xfrm>
            <a:off x="11320690" y="4865885"/>
            <a:ext cx="288000" cy="288000"/>
          </a:xfrm>
          <a:prstGeom prst="rect">
            <a:avLst/>
          </a:prstGeom>
          <a:noFill/>
          <a:ln>
            <a:noFill/>
          </a:ln>
        </p:spPr>
      </p:pic>
      <p:pic>
        <p:nvPicPr>
          <p:cNvPr descr="Círculo con flecha a la izquierda" id="49" name="Google Shape;49;p1">
            <a:hlinkClick action="ppaction://hlinksldjump" r:id="rId23"/>
          </p:cNvPr>
          <p:cNvPicPr preferRelativeResize="0"/>
          <p:nvPr/>
        </p:nvPicPr>
        <p:blipFill rotWithShape="1">
          <a:blip r:embed="rId7">
            <a:alphaModFix/>
          </a:blip>
          <a:srcRect b="0" l="0" r="0" t="0"/>
          <a:stretch/>
        </p:blipFill>
        <p:spPr>
          <a:xfrm>
            <a:off x="11320690" y="5135880"/>
            <a:ext cx="288000" cy="288000"/>
          </a:xfrm>
          <a:prstGeom prst="rect">
            <a:avLst/>
          </a:prstGeom>
          <a:noFill/>
          <a:ln>
            <a:noFill/>
          </a:ln>
        </p:spPr>
      </p:pic>
      <p:pic>
        <p:nvPicPr>
          <p:cNvPr descr="Círculo con flecha a la izquierda" id="50" name="Google Shape;50;p1">
            <a:hlinkClick action="ppaction://hlinksldjump" r:id="rId24"/>
          </p:cNvPr>
          <p:cNvPicPr preferRelativeResize="0"/>
          <p:nvPr/>
        </p:nvPicPr>
        <p:blipFill rotWithShape="1">
          <a:blip r:embed="rId13">
            <a:alphaModFix/>
          </a:blip>
          <a:srcRect b="0" l="0" r="0" t="0"/>
          <a:stretch/>
        </p:blipFill>
        <p:spPr>
          <a:xfrm>
            <a:off x="11320690" y="4325905"/>
            <a:ext cx="288000" cy="28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91" name="Google Shape;191;p10"/>
          <p:cNvSpPr txBox="1"/>
          <p:nvPr/>
        </p:nvSpPr>
        <p:spPr>
          <a:xfrm>
            <a:off x="3700714" y="309297"/>
            <a:ext cx="6139571"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qué nombre previo ya tiene el producto o si te gustaría recomendar otro.</a:t>
            </a:r>
            <a:endParaRPr b="0" i="0" sz="1365" u="none" cap="none" strike="noStrike">
              <a:solidFill>
                <a:srgbClr val="5C5C5C"/>
              </a:solidFill>
              <a:latin typeface="Arial"/>
              <a:ea typeface="Arial"/>
              <a:cs typeface="Arial"/>
              <a:sym typeface="Arial"/>
            </a:endParaRPr>
          </a:p>
        </p:txBody>
      </p:sp>
      <p:sp>
        <p:nvSpPr>
          <p:cNvPr id="192" name="Google Shape;192;p10"/>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193" name="Google Shape;193;p10"/>
          <p:cNvSpPr/>
          <p:nvPr/>
        </p:nvSpPr>
        <p:spPr>
          <a:xfrm>
            <a:off x="427840" y="296910"/>
            <a:ext cx="89340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10-11</a:t>
            </a:r>
            <a:endParaRPr b="0" i="0" sz="2400" u="none" cap="none" strike="noStrike">
              <a:solidFill>
                <a:schemeClr val="accent1"/>
              </a:solidFill>
              <a:latin typeface="Arial"/>
              <a:ea typeface="Arial"/>
              <a:cs typeface="Arial"/>
              <a:sym typeface="Arial"/>
            </a:endParaRPr>
          </a:p>
        </p:txBody>
      </p:sp>
      <p:sp>
        <p:nvSpPr>
          <p:cNvPr id="194" name="Google Shape;194;p10"/>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95" name="Google Shape;195;p10"/>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96" name="Google Shape;196;p10"/>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97" name="Google Shape;197;p10"/>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10. FUENTES DE INFORMACIÓN</a:t>
            </a:r>
            <a:endParaRPr b="1" i="0" sz="1200" u="none" cap="none" strike="noStrike">
              <a:solidFill>
                <a:schemeClr val="accent1"/>
              </a:solidFill>
              <a:latin typeface="Calibri"/>
              <a:ea typeface="Calibri"/>
              <a:cs typeface="Calibri"/>
              <a:sym typeface="Calibri"/>
            </a:endParaRPr>
          </a:p>
        </p:txBody>
      </p:sp>
      <p:cxnSp>
        <p:nvCxnSpPr>
          <p:cNvPr id="198" name="Google Shape;198;p10"/>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199" name="Google Shape;199;p10"/>
          <p:cNvSpPr txBox="1"/>
          <p:nvPr/>
        </p:nvSpPr>
        <p:spPr>
          <a:xfrm>
            <a:off x="1558517" y="1806877"/>
            <a:ext cx="4498492"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De qué instituciones, entidades, bases de datos vendrían los datos?</a:t>
            </a:r>
            <a:endParaRPr/>
          </a:p>
        </p:txBody>
      </p:sp>
      <p:sp>
        <p:nvSpPr>
          <p:cNvPr id="200" name="Google Shape;200;p10"/>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11. VARIABLES PRINCIPALES</a:t>
            </a:r>
            <a:endParaRPr b="1" i="0" sz="1200" u="none" cap="none" strike="noStrike">
              <a:solidFill>
                <a:schemeClr val="accent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02" name="Google Shape;202;p10"/>
          <p:cNvSpPr txBox="1"/>
          <p:nvPr/>
        </p:nvSpPr>
        <p:spPr>
          <a:xfrm>
            <a:off x="6214823" y="1794597"/>
            <a:ext cx="5359963"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Qué variables deberían estar “Sí o Sí” en el producto?</a:t>
            </a:r>
            <a:endParaRPr b="0" i="0" sz="1067" u="none" cap="none" strike="noStrike">
              <a:solidFill>
                <a:srgbClr val="575756"/>
              </a:solidFill>
              <a:latin typeface="Arial"/>
              <a:ea typeface="Arial"/>
              <a:cs typeface="Arial"/>
              <a:sym typeface="Arial"/>
            </a:endParaRPr>
          </a:p>
        </p:txBody>
      </p:sp>
      <p:graphicFrame>
        <p:nvGraphicFramePr>
          <p:cNvPr id="203" name="Google Shape;203;p10"/>
          <p:cNvGraphicFramePr/>
          <p:nvPr/>
        </p:nvGraphicFramePr>
        <p:xfrm>
          <a:off x="1558515" y="2191983"/>
          <a:ext cx="3000000" cy="3000000"/>
        </p:xfrm>
        <a:graphic>
          <a:graphicData uri="http://schemas.openxmlformats.org/drawingml/2006/table">
            <a:tbl>
              <a:tblPr bandRow="1" firstRow="1">
                <a:noFill/>
                <a:tableStyleId>{3C77C3DD-253A-4C6D-A407-B80FFE7F8329}</a:tableStyleId>
              </a:tblPr>
              <a:tblGrid>
                <a:gridCol w="1276975"/>
                <a:gridCol w="3036375"/>
              </a:tblGrid>
              <a:tr h="326375">
                <a:tc>
                  <a:txBody>
                    <a:bodyPr/>
                    <a:lstStyle/>
                    <a:p>
                      <a:pPr indent="0" lvl="0" marL="0" marR="0" rtl="0" algn="l">
                        <a:spcBef>
                          <a:spcPts val="0"/>
                        </a:spcBef>
                        <a:spcAft>
                          <a:spcPts val="0"/>
                        </a:spcAft>
                        <a:buNone/>
                      </a:pPr>
                      <a:r>
                        <a:rPr lang="es-ES" sz="1100"/>
                        <a:t>FUENTE</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DESCRIPCIÓN (breve)</a:t>
                      </a:r>
                      <a:endParaRPr/>
                    </a:p>
                  </a:txBody>
                  <a:tcPr marT="45725" marB="45725" marR="91450" marL="91450">
                    <a:solidFill>
                      <a:srgbClr val="0B5394"/>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SSSS</a:t>
                      </a:r>
                      <a:endParaRPr/>
                    </a:p>
                  </a:txBody>
                  <a:tcPr marT="0" marB="0" marR="0" marL="0" anchor="ctr">
                    <a:solidFill>
                      <a:srgbClr val="0B5394"/>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DDD</a:t>
                      </a:r>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B5394"/>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4EEFF"/>
                    </a:solidFill>
                  </a:tcPr>
                </a:tc>
              </a:tr>
            </a:tbl>
          </a:graphicData>
        </a:graphic>
      </p:graphicFrame>
      <p:graphicFrame>
        <p:nvGraphicFramePr>
          <p:cNvPr id="204" name="Google Shape;204;p10"/>
          <p:cNvGraphicFramePr/>
          <p:nvPr/>
        </p:nvGraphicFramePr>
        <p:xfrm>
          <a:off x="6320131" y="2167189"/>
          <a:ext cx="3000000" cy="3000000"/>
        </p:xfrm>
        <a:graphic>
          <a:graphicData uri="http://schemas.openxmlformats.org/drawingml/2006/table">
            <a:tbl>
              <a:tblPr bandRow="1" firstRow="1">
                <a:noFill/>
                <a:tableStyleId>{3C77C3DD-253A-4C6D-A407-B80FFE7F8329}</a:tableStyleId>
              </a:tblPr>
              <a:tblGrid>
                <a:gridCol w="1246750"/>
                <a:gridCol w="3716325"/>
              </a:tblGrid>
              <a:tr h="326375">
                <a:tc>
                  <a:txBody>
                    <a:bodyPr/>
                    <a:lstStyle/>
                    <a:p>
                      <a:pPr indent="0" lvl="0" marL="0" marR="0" rtl="0" algn="l">
                        <a:spcBef>
                          <a:spcPts val="0"/>
                        </a:spcBef>
                        <a:spcAft>
                          <a:spcPts val="0"/>
                        </a:spcAft>
                        <a:buNone/>
                      </a:pPr>
                      <a:r>
                        <a:rPr lang="es-ES" sz="1100"/>
                        <a:t>VARIABLE</a:t>
                      </a:r>
                      <a:endParaRPr/>
                    </a:p>
                  </a:txBody>
                  <a:tcPr marT="45725" marB="45725" marR="91450" marL="91450">
                    <a:solidFill>
                      <a:srgbClr val="0075A2"/>
                    </a:solidFill>
                  </a:tcPr>
                </a:tc>
                <a:tc>
                  <a:txBody>
                    <a:bodyPr/>
                    <a:lstStyle/>
                    <a:p>
                      <a:pPr indent="0" lvl="0" marL="0" marR="0" rtl="0" algn="l">
                        <a:spcBef>
                          <a:spcPts val="0"/>
                        </a:spcBef>
                        <a:spcAft>
                          <a:spcPts val="0"/>
                        </a:spcAft>
                        <a:buNone/>
                      </a:pPr>
                      <a:r>
                        <a:rPr lang="es-ES" sz="1100"/>
                        <a:t>DESCRIPCIÓN (breve también)</a:t>
                      </a:r>
                      <a:endParaRPr/>
                    </a:p>
                  </a:txBody>
                  <a:tcPr marT="45725" marB="45725" marR="91450" marL="91450">
                    <a:solidFill>
                      <a:srgbClr val="0075A2"/>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ddddd</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fffff</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C8F9F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10" name="Google Shape;210;p11"/>
          <p:cNvSpPr txBox="1"/>
          <p:nvPr/>
        </p:nvSpPr>
        <p:spPr>
          <a:xfrm>
            <a:off x="3700715" y="309297"/>
            <a:ext cx="6080848"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qué nombre previo ya tiene el producto o si te gustaría recomendar otro.</a:t>
            </a:r>
            <a:endParaRPr b="0" i="0" sz="1365" u="none" cap="none" strike="noStrike">
              <a:solidFill>
                <a:srgbClr val="5C5C5C"/>
              </a:solidFill>
              <a:latin typeface="Arial"/>
              <a:ea typeface="Arial"/>
              <a:cs typeface="Arial"/>
              <a:sym typeface="Arial"/>
            </a:endParaRPr>
          </a:p>
        </p:txBody>
      </p:sp>
      <p:sp>
        <p:nvSpPr>
          <p:cNvPr id="211" name="Google Shape;211;p11"/>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212" name="Google Shape;212;p11"/>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12</a:t>
            </a:r>
            <a:endParaRPr b="0" i="0" sz="2400" u="none" cap="none" strike="noStrike">
              <a:solidFill>
                <a:schemeClr val="accent1"/>
              </a:solidFill>
              <a:latin typeface="Arial"/>
              <a:ea typeface="Arial"/>
              <a:cs typeface="Arial"/>
              <a:sym typeface="Arial"/>
            </a:endParaRPr>
          </a:p>
        </p:txBody>
      </p:sp>
      <p:sp>
        <p:nvSpPr>
          <p:cNvPr id="213" name="Google Shape;213;p11"/>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14" name="Google Shape;214;p11"/>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15" name="Google Shape;215;p11"/>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16" name="Google Shape;216;p11"/>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12. INTERACCIÓN DE VARIABLES</a:t>
            </a:r>
            <a:endParaRPr b="1" i="0" sz="1200" u="none" cap="none" strike="noStrike">
              <a:solidFill>
                <a:schemeClr val="accent1"/>
              </a:solidFill>
              <a:latin typeface="Calibri"/>
              <a:ea typeface="Calibri"/>
              <a:cs typeface="Calibri"/>
              <a:sym typeface="Calibri"/>
            </a:endParaRPr>
          </a:p>
        </p:txBody>
      </p:sp>
      <p:sp>
        <p:nvSpPr>
          <p:cNvPr id="217" name="Google Shape;217;p11"/>
          <p:cNvSpPr txBox="1"/>
          <p:nvPr/>
        </p:nvSpPr>
        <p:spPr>
          <a:xfrm>
            <a:off x="1558517" y="1806877"/>
            <a:ext cx="4271832" cy="5849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Teniendo como base las variables definidas en el paso anterior, con qué otras variables generales se podrían cruzar para enriquecer el análisis o interpretación posterior?????</a:t>
            </a:r>
            <a:endParaRPr/>
          </a:p>
        </p:txBody>
      </p:sp>
      <p:pic>
        <p:nvPicPr>
          <p:cNvPr id="218" name="Google Shape;218;p11"/>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graphicFrame>
        <p:nvGraphicFramePr>
          <p:cNvPr id="219" name="Google Shape;219;p11"/>
          <p:cNvGraphicFramePr/>
          <p:nvPr/>
        </p:nvGraphicFramePr>
        <p:xfrm>
          <a:off x="5990712" y="1864993"/>
          <a:ext cx="3000000" cy="3000000"/>
        </p:xfrm>
        <a:graphic>
          <a:graphicData uri="http://schemas.openxmlformats.org/drawingml/2006/table">
            <a:tbl>
              <a:tblPr bandRow="1" firstRow="1">
                <a:noFill/>
                <a:tableStyleId>{3C77C3DD-253A-4C6D-A407-B80FFE7F8329}</a:tableStyleId>
              </a:tblPr>
              <a:tblGrid>
                <a:gridCol w="2773525"/>
                <a:gridCol w="2533475"/>
              </a:tblGrid>
              <a:tr h="326375">
                <a:tc>
                  <a:txBody>
                    <a:bodyPr/>
                    <a:lstStyle/>
                    <a:p>
                      <a:pPr indent="0" lvl="0" marL="0" marR="0" rtl="0" algn="ctr">
                        <a:spcBef>
                          <a:spcPts val="0"/>
                        </a:spcBef>
                        <a:spcAft>
                          <a:spcPts val="0"/>
                        </a:spcAft>
                        <a:buNone/>
                      </a:pPr>
                      <a:r>
                        <a:rPr lang="es-ES" sz="1100"/>
                        <a:t>VARIABLE DEL PRODUCTO</a:t>
                      </a:r>
                      <a:endParaRPr/>
                    </a:p>
                  </a:txBody>
                  <a:tcPr marT="45725" marB="45725" marR="91450" marL="91450">
                    <a:solidFill>
                      <a:srgbClr val="0075A2"/>
                    </a:solidFill>
                  </a:tcPr>
                </a:tc>
                <a:tc>
                  <a:txBody>
                    <a:bodyPr/>
                    <a:lstStyle/>
                    <a:p>
                      <a:pPr indent="0" lvl="0" marL="0" marR="0" rtl="0" algn="ctr">
                        <a:spcBef>
                          <a:spcPts val="0"/>
                        </a:spcBef>
                        <a:spcAft>
                          <a:spcPts val="0"/>
                        </a:spcAft>
                        <a:buNone/>
                      </a:pPr>
                      <a:r>
                        <a:rPr lang="es-ES" sz="1100">
                          <a:solidFill>
                            <a:schemeClr val="dk1"/>
                          </a:solidFill>
                        </a:rPr>
                        <a:t>OTRAS VARIABLES GENERALES</a:t>
                      </a:r>
                      <a:endParaRPr/>
                    </a:p>
                  </a:txBody>
                  <a:tcPr marT="45725" marB="45725" marR="91450" marL="91450">
                    <a:solidFill>
                      <a:srgbClr val="5CF0F7"/>
                    </a:solidFill>
                  </a:tcPr>
                </a:tc>
              </a:tr>
              <a:tr h="326375">
                <a:tc>
                  <a:txBody>
                    <a:bodyPr/>
                    <a:lstStyle/>
                    <a:p>
                      <a:pPr indent="0" lvl="0" marL="0" marR="0" rtl="0" algn="ctr">
                        <a:spcBef>
                          <a:spcPts val="0"/>
                        </a:spcBef>
                        <a:spcAft>
                          <a:spcPts val="0"/>
                        </a:spcAft>
                        <a:buNone/>
                      </a:pPr>
                      <a:r>
                        <a:rPr b="1" lang="es-ES" sz="800">
                          <a:solidFill>
                            <a:schemeClr val="lt1"/>
                          </a:solidFill>
                          <a:latin typeface="Calibri"/>
                          <a:ea typeface="Calibri"/>
                          <a:cs typeface="Calibri"/>
                          <a:sym typeface="Calibri"/>
                        </a:rPr>
                        <a:t>ddddd</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Población?</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Edad?</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Densidad Poblacional?</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Pobreza?</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rPr b="1" lang="es-ES" sz="800">
                          <a:solidFill>
                            <a:schemeClr val="dk1"/>
                          </a:solidFill>
                          <a:latin typeface="Calibri"/>
                          <a:ea typeface="Calibri"/>
                          <a:cs typeface="Calibri"/>
                          <a:sym typeface="Calibri"/>
                        </a:rPr>
                        <a:t>Crecimiento Económico?</a:t>
                      </a:r>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r h="326375">
                <a:tc>
                  <a:txBody>
                    <a:bodyPr/>
                    <a:lstStyle/>
                    <a:p>
                      <a:pPr indent="0" lvl="0" marL="0" marR="0" rtl="0" algn="ctr">
                        <a:spcBef>
                          <a:spcPts val="0"/>
                        </a:spcBef>
                        <a:spcAft>
                          <a:spcPts val="0"/>
                        </a:spcAft>
                        <a:buNone/>
                      </a:pPr>
                      <a:r>
                        <a:t/>
                      </a:r>
                      <a:endParaRPr b="1" sz="800">
                        <a:solidFill>
                          <a:schemeClr val="lt1"/>
                        </a:solidFill>
                        <a:latin typeface="Calibri"/>
                        <a:ea typeface="Calibri"/>
                        <a:cs typeface="Calibri"/>
                        <a:sym typeface="Calibri"/>
                      </a:endParaRPr>
                    </a:p>
                  </a:txBody>
                  <a:tcPr marT="0" marB="0" marR="0" marL="0" anchor="ctr">
                    <a:solidFill>
                      <a:srgbClr val="089CA2"/>
                    </a:solidFill>
                  </a:tcPr>
                </a:tc>
                <a:tc>
                  <a:txBody>
                    <a:bodyPr/>
                    <a:lstStyle/>
                    <a:p>
                      <a:pPr indent="0" lvl="0" marL="0" marR="0" rtl="0" algn="ctr">
                        <a:spcBef>
                          <a:spcPts val="0"/>
                        </a:spcBef>
                        <a:spcAft>
                          <a:spcPts val="0"/>
                        </a:spcAft>
                        <a:buNone/>
                      </a:pPr>
                      <a:r>
                        <a:t/>
                      </a:r>
                      <a:endParaRPr b="1" sz="800">
                        <a:solidFill>
                          <a:schemeClr val="dk1"/>
                        </a:solidFill>
                        <a:latin typeface="Calibri"/>
                        <a:ea typeface="Calibri"/>
                        <a:cs typeface="Calibri"/>
                        <a:sym typeface="Calibri"/>
                      </a:endParaRPr>
                    </a:p>
                  </a:txBody>
                  <a:tcPr marT="0" marB="0" marR="0" marL="0" anchor="ctr">
                    <a:solidFill>
                      <a:srgbClr val="5CF0F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225" name="Google Shape;225;p12"/>
          <p:cNvSpPr txBox="1"/>
          <p:nvPr/>
        </p:nvSpPr>
        <p:spPr>
          <a:xfrm>
            <a:off x="1321243" y="309297"/>
            <a:ext cx="8326073" cy="510887"/>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qué nombre previo ya tiene el producto o si te gustaría recomendar otro.</a:t>
            </a:r>
            <a:endParaRPr b="0" i="0" sz="1365" u="none" cap="none" strike="noStrike">
              <a:solidFill>
                <a:srgbClr val="5C5C5C"/>
              </a:solidFill>
              <a:latin typeface="Arial"/>
              <a:ea typeface="Arial"/>
              <a:cs typeface="Arial"/>
              <a:sym typeface="Arial"/>
            </a:endParaRPr>
          </a:p>
        </p:txBody>
      </p:sp>
      <p:sp>
        <p:nvSpPr>
          <p:cNvPr id="226" name="Google Shape;226;p12"/>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227" name="Google Shape;227;p12"/>
          <p:cNvSpPr/>
          <p:nvPr/>
        </p:nvSpPr>
        <p:spPr>
          <a:xfrm>
            <a:off x="276838" y="270040"/>
            <a:ext cx="104440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800" u="none" cap="none" strike="noStrike">
                <a:solidFill>
                  <a:schemeClr val="accent1"/>
                </a:solidFill>
                <a:latin typeface="Arial"/>
                <a:ea typeface="Arial"/>
                <a:cs typeface="Arial"/>
                <a:sym typeface="Arial"/>
              </a:rPr>
              <a:t>13-14</a:t>
            </a:r>
            <a:endParaRPr b="0" i="0" sz="2800" u="none" cap="none" strike="noStrike">
              <a:solidFill>
                <a:schemeClr val="accent1"/>
              </a:solidFill>
              <a:latin typeface="Arial"/>
              <a:ea typeface="Arial"/>
              <a:cs typeface="Arial"/>
              <a:sym typeface="Arial"/>
            </a:endParaRPr>
          </a:p>
        </p:txBody>
      </p:sp>
      <p:sp>
        <p:nvSpPr>
          <p:cNvPr id="228" name="Google Shape;228;p12"/>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29" name="Google Shape;229;p12"/>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230" name="Google Shape;230;p12"/>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31" name="Google Shape;231;p12"/>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13. DATOS</a:t>
            </a:r>
            <a:endParaRPr b="1" i="0" sz="1200" u="none" cap="none" strike="noStrike">
              <a:solidFill>
                <a:schemeClr val="accent1"/>
              </a:solidFill>
              <a:latin typeface="Calibri"/>
              <a:ea typeface="Calibri"/>
              <a:cs typeface="Calibri"/>
              <a:sym typeface="Calibri"/>
            </a:endParaRPr>
          </a:p>
        </p:txBody>
      </p:sp>
      <p:sp>
        <p:nvSpPr>
          <p:cNvPr id="232" name="Google Shape;232;p12"/>
          <p:cNvSpPr txBox="1"/>
          <p:nvPr/>
        </p:nvSpPr>
        <p:spPr>
          <a:xfrm>
            <a:off x="1558517" y="1806877"/>
            <a:ext cx="4498492" cy="903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Los datos vinculados a las variables de interés estarán definidos por algunos atributos que son específicos para cada conjunto de datos.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En la siguiente tabla se puede sistematizar esta información y la del siguiente punto.</a:t>
            </a:r>
            <a:endParaRPr/>
          </a:p>
        </p:txBody>
      </p:sp>
      <p:sp>
        <p:nvSpPr>
          <p:cNvPr id="233" name="Google Shape;233;p12"/>
          <p:cNvSpPr/>
          <p:nvPr/>
        </p:nvSpPr>
        <p:spPr>
          <a:xfrm>
            <a:off x="6214824" y="1501611"/>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14. ACTUALIZACIÓN</a:t>
            </a:r>
            <a:endParaRPr b="1" i="0" sz="1200" u="none" cap="none" strike="noStrike">
              <a:solidFill>
                <a:schemeClr val="accent1"/>
              </a:solidFill>
              <a:latin typeface="Calibri"/>
              <a:ea typeface="Calibri"/>
              <a:cs typeface="Calibri"/>
              <a:sym typeface="Calibri"/>
            </a:endParaRPr>
          </a:p>
        </p:txBody>
      </p:sp>
      <p:pic>
        <p:nvPicPr>
          <p:cNvPr id="234" name="Google Shape;234;p12"/>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235" name="Google Shape;235;p12"/>
          <p:cNvSpPr txBox="1"/>
          <p:nvPr/>
        </p:nvSpPr>
        <p:spPr>
          <a:xfrm>
            <a:off x="6214824" y="1794597"/>
            <a:ext cx="4731066" cy="10672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Necesitamos tener una noción respecto de la periodicidad de actualización que requerirían los datos. Podría ser continua, diaria, semanal, mensual, etc.</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Además, si es posible identificar el o los métodos de actualización que se visualicen para los datos, sería de gran ayuda para evaluar el esfuerzo que eso requeriría.</a:t>
            </a:r>
            <a:endParaRPr b="0" i="0" sz="1067" u="none" cap="none" strike="noStrike">
              <a:solidFill>
                <a:srgbClr val="575756"/>
              </a:solidFill>
              <a:latin typeface="Arial"/>
              <a:ea typeface="Arial"/>
              <a:cs typeface="Arial"/>
              <a:sym typeface="Arial"/>
            </a:endParaRPr>
          </a:p>
        </p:txBody>
      </p:sp>
      <p:graphicFrame>
        <p:nvGraphicFramePr>
          <p:cNvPr id="236" name="Google Shape;236;p12"/>
          <p:cNvGraphicFramePr/>
          <p:nvPr/>
        </p:nvGraphicFramePr>
        <p:xfrm>
          <a:off x="1483756" y="3082295"/>
          <a:ext cx="3000000" cy="3000000"/>
        </p:xfrm>
        <a:graphic>
          <a:graphicData uri="http://schemas.openxmlformats.org/drawingml/2006/table">
            <a:tbl>
              <a:tblPr bandRow="1" firstRow="1">
                <a:noFill/>
                <a:tableStyleId>{3C77C3DD-253A-4C6D-A407-B80FFE7F8329}</a:tableStyleId>
              </a:tblPr>
              <a:tblGrid>
                <a:gridCol w="1150375"/>
                <a:gridCol w="1208025"/>
                <a:gridCol w="3699550"/>
                <a:gridCol w="1644975"/>
                <a:gridCol w="1759200"/>
              </a:tblGrid>
              <a:tr h="326375">
                <a:tc>
                  <a:txBody>
                    <a:bodyPr/>
                    <a:lstStyle/>
                    <a:p>
                      <a:pPr indent="0" lvl="0" marL="0" marR="0" rtl="0" algn="l">
                        <a:spcBef>
                          <a:spcPts val="0"/>
                        </a:spcBef>
                        <a:spcAft>
                          <a:spcPts val="0"/>
                        </a:spcAft>
                        <a:buNone/>
                      </a:pPr>
                      <a:r>
                        <a:rPr lang="es-ES" sz="1100"/>
                        <a:t>TIPO DE DATOS</a:t>
                      </a:r>
                      <a:endParaRPr/>
                    </a:p>
                  </a:txBody>
                  <a:tcPr marT="45725" marB="45725" marR="91450" marL="91450">
                    <a:solidFill>
                      <a:schemeClr val="accent1"/>
                    </a:solidFill>
                  </a:tcPr>
                </a:tc>
                <a:tc>
                  <a:txBody>
                    <a:bodyPr/>
                    <a:lstStyle/>
                    <a:p>
                      <a:pPr indent="0" lvl="0" marL="0" marR="0" rtl="0" algn="l">
                        <a:spcBef>
                          <a:spcPts val="0"/>
                        </a:spcBef>
                        <a:spcAft>
                          <a:spcPts val="0"/>
                        </a:spcAft>
                        <a:buNone/>
                      </a:pPr>
                      <a:r>
                        <a:rPr lang="es-ES" sz="1100"/>
                        <a:t>REPRESENTAN</a:t>
                      </a:r>
                      <a:endParaRPr/>
                    </a:p>
                  </a:txBody>
                  <a:tcPr marT="45725" marB="45725" marR="91450" marL="91450">
                    <a:solidFill>
                      <a:srgbClr val="0075A2"/>
                    </a:solidFill>
                  </a:tcPr>
                </a:tc>
                <a:tc>
                  <a:txBody>
                    <a:bodyPr/>
                    <a:lstStyle/>
                    <a:p>
                      <a:pPr indent="0" lvl="0" marL="0" marR="0" rtl="0" algn="ctr">
                        <a:spcBef>
                          <a:spcPts val="0"/>
                        </a:spcBef>
                        <a:spcAft>
                          <a:spcPts val="0"/>
                        </a:spcAft>
                        <a:buNone/>
                      </a:pPr>
                      <a:r>
                        <a:rPr lang="es-ES" sz="1100"/>
                        <a:t>Descripción</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s-ES" sz="1100"/>
                        <a:t>Periodos Actualización</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s-ES" sz="1100"/>
                        <a:t>Método Actualización</a:t>
                      </a:r>
                      <a:endParaRPr/>
                    </a:p>
                  </a:txBody>
                  <a:tcPr marT="45725" marB="45725" marR="91450" marL="91450">
                    <a:solidFill>
                      <a:schemeClr val="accent2"/>
                    </a:solidFill>
                  </a:tcP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EVOLUCIÓN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Series históricas?</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SITUACIÓN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Estado Actual?</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SITUACIÓN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Estado Pasado?</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PROYECCIÓN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Se puede extender a futuro?</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UBICACIÓN</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Podemos localizar geográficamente?</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ESCALA</a:t>
                      </a:r>
                      <a:endParaRPr/>
                    </a:p>
                  </a:txBody>
                  <a:tcPr marT="0" marB="0" marR="0" marL="0" anchor="ctr">
                    <a:solidFill>
                      <a:schemeClr val="accent1"/>
                    </a:solidFill>
                  </a:tcPr>
                </a:tc>
                <a:tc>
                  <a:txBody>
                    <a:bodyPr/>
                    <a:lstStyle/>
                    <a:p>
                      <a:pPr indent="0" lvl="0" marL="0" marR="0" rtl="0" algn="ctr">
                        <a:spcBef>
                          <a:spcPts val="0"/>
                        </a:spcBef>
                        <a:spcAft>
                          <a:spcPts val="0"/>
                        </a:spcAft>
                        <a:buNone/>
                      </a:pPr>
                      <a:r>
                        <a:rPr b="1" lang="es-ES" sz="900">
                          <a:solidFill>
                            <a:schemeClr val="lt1"/>
                          </a:solidFill>
                          <a:latin typeface="Calibri"/>
                          <a:ea typeface="Calibri"/>
                          <a:cs typeface="Calibri"/>
                          <a:sym typeface="Calibri"/>
                        </a:rPr>
                        <a:t>Global-Nacional-Subnacional-Regional- Municipal</a:t>
                      </a:r>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56" name="Google Shape;56;p2"/>
          <p:cNvSpPr txBox="1"/>
          <p:nvPr/>
        </p:nvSpPr>
        <p:spPr>
          <a:xfrm>
            <a:off x="1321243" y="309297"/>
            <a:ext cx="9471550" cy="5108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800"/>
              <a:buFont typeface="Arial"/>
              <a:buNone/>
            </a:pPr>
            <a:r>
              <a:rPr b="0" i="0" lang="es-ES" sz="1800" u="none" cap="none" strike="noStrike">
                <a:solidFill>
                  <a:srgbClr val="575756"/>
                </a:solidFill>
                <a:latin typeface="Arial"/>
                <a:ea typeface="Arial"/>
                <a:cs typeface="Arial"/>
                <a:sym typeface="Arial"/>
              </a:rPr>
              <a:t>                                               </a:t>
            </a:r>
            <a:r>
              <a:rPr b="0" i="0" lang="es-ES" sz="1440" u="none" cap="none" strike="noStrike">
                <a:solidFill>
                  <a:schemeClr val="dk1"/>
                </a:solidFill>
                <a:latin typeface="Arial"/>
                <a:ea typeface="Arial"/>
                <a:cs typeface="Arial"/>
                <a:sym typeface="Arial"/>
              </a:rPr>
              <a:t>Señalar si ya tiene un nombre previo el producto o si te gustaría recomendar otro. </a:t>
            </a:r>
            <a:endParaRPr b="0" i="0" sz="1800" u="none" cap="none" strike="noStrike">
              <a:solidFill>
                <a:schemeClr val="dk1"/>
              </a:solidFill>
              <a:latin typeface="Arial"/>
              <a:ea typeface="Arial"/>
              <a:cs typeface="Arial"/>
              <a:sym typeface="Arial"/>
            </a:endParaRPr>
          </a:p>
        </p:txBody>
      </p:sp>
      <p:sp>
        <p:nvSpPr>
          <p:cNvPr id="57" name="Google Shape;57;p2"/>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DATADELITO</a:t>
            </a:r>
            <a:endParaRPr b="1" i="0" sz="1400" u="none" cap="none" strike="noStrike">
              <a:solidFill>
                <a:srgbClr val="FFFFFF"/>
              </a:solidFill>
              <a:latin typeface="Arial"/>
              <a:ea typeface="Arial"/>
              <a:cs typeface="Arial"/>
              <a:sym typeface="Arial"/>
            </a:endParaRPr>
          </a:p>
        </p:txBody>
      </p:sp>
      <p:sp>
        <p:nvSpPr>
          <p:cNvPr id="58" name="Google Shape;58;p2"/>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1-2</a:t>
            </a:r>
            <a:endParaRPr b="0" i="0" sz="2400" u="none" cap="none" strike="noStrike">
              <a:solidFill>
                <a:schemeClr val="accent1"/>
              </a:solidFill>
              <a:latin typeface="Arial"/>
              <a:ea typeface="Arial"/>
              <a:cs typeface="Arial"/>
              <a:sym typeface="Arial"/>
            </a:endParaRPr>
          </a:p>
        </p:txBody>
      </p:sp>
      <p:sp>
        <p:nvSpPr>
          <p:cNvPr id="59" name="Google Shape;59;p2"/>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60" name="Google Shape;60;p2"/>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61" name="Google Shape;61;p2"/>
          <p:cNvSpPr txBox="1"/>
          <p:nvPr/>
        </p:nvSpPr>
        <p:spPr>
          <a:xfrm>
            <a:off x="2056371" y="866331"/>
            <a:ext cx="7590945" cy="48990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 A la derecha registra el/los encargados/as de  los análisis de este producto.</a:t>
            </a:r>
            <a:endParaRPr/>
          </a:p>
        </p:txBody>
      </p:sp>
      <p:sp>
        <p:nvSpPr>
          <p:cNvPr id="62" name="Google Shape;62;p2"/>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1. CONTEXTO</a:t>
            </a:r>
            <a:endParaRPr/>
          </a:p>
        </p:txBody>
      </p:sp>
      <p:cxnSp>
        <p:nvCxnSpPr>
          <p:cNvPr id="63" name="Google Shape;63;p2"/>
          <p:cNvCxnSpPr/>
          <p:nvPr/>
        </p:nvCxnSpPr>
        <p:spPr>
          <a:xfrm>
            <a:off x="6096001" y="1864955"/>
            <a:ext cx="0" cy="3629834"/>
          </a:xfrm>
          <a:prstGeom prst="straightConnector1">
            <a:avLst/>
          </a:prstGeom>
          <a:noFill/>
          <a:ln cap="flat" cmpd="sng" w="9525">
            <a:solidFill>
              <a:srgbClr val="BFBFBF"/>
            </a:solidFill>
            <a:prstDash val="solid"/>
            <a:round/>
            <a:headEnd len="sm" w="sm" type="none"/>
            <a:tailEnd len="sm" w="sm" type="none"/>
          </a:ln>
        </p:spPr>
      </p:cxnSp>
      <p:sp>
        <p:nvSpPr>
          <p:cNvPr id="64" name="Google Shape;64;p2"/>
          <p:cNvSpPr txBox="1"/>
          <p:nvPr/>
        </p:nvSpPr>
        <p:spPr>
          <a:xfrm>
            <a:off x="1558517" y="1806877"/>
            <a:ext cx="4498492" cy="2206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La delincuencia es un problema complejo que entrelaza muchas variables distintas y cuyo origen no puede ser ligado a un solo factor. Debido a esto, resulta un interesante desafío el ordenar y exponer los diferentes datos delictivos para así observar de manera general el contexto de un territorio e idear medidas que permitan mejorar la seguridad y optimizar el uso de recursos. En este sentido, resulta valioso tener información de base para la toma de decisiones.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Si bien existen algunas plataformas que presentan datos sobre delincuencia, la mayoría suele ser poco amigable con el usuario, o bien no incluyen una descripción de lo que se está analizando. </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65" name="Google Shape;65;p2"/>
          <p:cNvSpPr txBox="1"/>
          <p:nvPr/>
        </p:nvSpPr>
        <p:spPr>
          <a:xfrm>
            <a:off x="6392413" y="1804400"/>
            <a:ext cx="5099977" cy="17241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Utilizando datos recopilados sobre delincuencia en un área determinada, la plataforma presentaría un análisis estadístico profundo de las diferentes variables involucradas, donde se presentaría también una interpretación de los resultados obtenidos. Además, estos datos se pueden relacionar con otras variables, como por ejemplo económicas, educacionales o demográficas, para identificar diferentes factores de riesgo en la incidencia delictual.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Junto con esto, sería interesante realizar análisis predictivos y estimar la probabilidad de ocurrencia de delitos en áreas determinadas, cuya capacidad predictiva dependería directamente de la base de datos utilizada. </a:t>
            </a:r>
            <a:endParaRPr b="0" i="0" sz="1067" u="none" cap="none" strike="noStrike">
              <a:solidFill>
                <a:srgbClr val="575756"/>
              </a:solidFill>
              <a:latin typeface="Arial"/>
              <a:ea typeface="Arial"/>
              <a:cs typeface="Arial"/>
              <a:sym typeface="Arial"/>
            </a:endParaRPr>
          </a:p>
        </p:txBody>
      </p:sp>
      <p:sp>
        <p:nvSpPr>
          <p:cNvPr id="66" name="Google Shape;66;p2"/>
          <p:cNvSpPr/>
          <p:nvPr/>
        </p:nvSpPr>
        <p:spPr>
          <a:xfrm>
            <a:off x="6392414" y="1501612"/>
            <a:ext cx="433817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2. CARACTERÍSTICAS PRINCIPALES</a:t>
            </a:r>
            <a:endParaRPr b="1" i="0" sz="1200" u="none" cap="none" strike="noStrike">
              <a:solidFill>
                <a:schemeClr val="accent1"/>
              </a:solidFill>
              <a:latin typeface="Calibri"/>
              <a:ea typeface="Calibri"/>
              <a:cs typeface="Calibri"/>
              <a:sym typeface="Calibri"/>
            </a:endParaRPr>
          </a:p>
        </p:txBody>
      </p:sp>
      <p:pic>
        <p:nvPicPr>
          <p:cNvPr id="67" name="Google Shape;67;p2"/>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68" name="Google Shape;68;p2"/>
          <p:cNvSpPr txBox="1"/>
          <p:nvPr/>
        </p:nvSpPr>
        <p:spPr>
          <a:xfrm>
            <a:off x="9739581" y="902129"/>
            <a:ext cx="2435980" cy="4308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2"/>
              </a:buClr>
              <a:buSzPts val="1100"/>
              <a:buFont typeface="Arial"/>
              <a:buChar char="•"/>
            </a:pPr>
            <a:r>
              <a:rPr b="0" i="0" lang="es-ES" sz="1100" u="none" cap="none" strike="noStrike">
                <a:solidFill>
                  <a:srgbClr val="4FCEFF"/>
                </a:solidFill>
                <a:latin typeface="Arial"/>
                <a:ea typeface="Arial"/>
                <a:cs typeface="Arial"/>
                <a:sym typeface="Arial"/>
              </a:rPr>
              <a:t>Nnnnnn Mmmmmm</a:t>
            </a:r>
            <a:endParaRPr b="0" i="0" sz="1100" u="none" cap="none" strike="noStrike">
              <a:solidFill>
                <a:srgbClr val="4FCEFF"/>
              </a:solidFill>
              <a:latin typeface="Arial"/>
              <a:ea typeface="Arial"/>
              <a:cs typeface="Arial"/>
              <a:sym typeface="Arial"/>
            </a:endParaRPr>
          </a:p>
          <a:p>
            <a:pPr indent="-285750" lvl="0" marL="285750" marR="0" rtl="0" algn="l">
              <a:spcBef>
                <a:spcPts val="0"/>
              </a:spcBef>
              <a:spcAft>
                <a:spcPts val="0"/>
              </a:spcAft>
              <a:buClr>
                <a:schemeClr val="accent2"/>
              </a:buClr>
              <a:buSzPts val="1100"/>
              <a:buFont typeface="Arial"/>
              <a:buChar char="•"/>
            </a:pPr>
            <a:r>
              <a:rPr b="0" i="0" lang="es-ES" sz="1100" u="none" cap="none" strike="noStrike">
                <a:solidFill>
                  <a:srgbClr val="4FCEFF"/>
                </a:solidFill>
                <a:latin typeface="Arial"/>
                <a:ea typeface="Arial"/>
                <a:cs typeface="Arial"/>
                <a:sym typeface="Arial"/>
              </a:rPr>
              <a:t>Ffffffffff Tttttttttttttt</a:t>
            </a:r>
            <a:endParaRPr b="0" i="0" sz="1100" u="none" cap="none" strike="noStrike">
              <a:solidFill>
                <a:srgbClr val="4FCE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74" name="Google Shape;74;p3"/>
          <p:cNvSpPr txBox="1"/>
          <p:nvPr/>
        </p:nvSpPr>
        <p:spPr>
          <a:xfrm>
            <a:off x="3700715" y="309297"/>
            <a:ext cx="6176710"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si ya tiene un nombre previo el producto o si te gustaría recomendar otro.</a:t>
            </a:r>
            <a:endParaRPr b="0" i="0" sz="1365" u="none" cap="none" strike="noStrike">
              <a:solidFill>
                <a:srgbClr val="5C5C5C"/>
              </a:solidFill>
              <a:latin typeface="Arial"/>
              <a:ea typeface="Arial"/>
              <a:cs typeface="Arial"/>
              <a:sym typeface="Arial"/>
            </a:endParaRPr>
          </a:p>
        </p:txBody>
      </p:sp>
      <p:sp>
        <p:nvSpPr>
          <p:cNvPr id="75" name="Google Shape;75;p3"/>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DATADELITO</a:t>
            </a:r>
            <a:endParaRPr b="1" i="0" sz="1400" u="none" cap="none" strike="noStrike">
              <a:solidFill>
                <a:srgbClr val="FFFFFF"/>
              </a:solidFill>
              <a:latin typeface="Arial"/>
              <a:ea typeface="Arial"/>
              <a:cs typeface="Arial"/>
              <a:sym typeface="Arial"/>
            </a:endParaRPr>
          </a:p>
        </p:txBody>
      </p:sp>
      <p:sp>
        <p:nvSpPr>
          <p:cNvPr id="76" name="Google Shape;76;p3"/>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3-4</a:t>
            </a:r>
            <a:endParaRPr b="0" i="0" sz="2400" u="none" cap="none" strike="noStrike">
              <a:solidFill>
                <a:schemeClr val="accent1"/>
              </a:solidFill>
              <a:latin typeface="Arial"/>
              <a:ea typeface="Arial"/>
              <a:cs typeface="Arial"/>
              <a:sym typeface="Arial"/>
            </a:endParaRPr>
          </a:p>
        </p:txBody>
      </p:sp>
      <p:sp>
        <p:nvSpPr>
          <p:cNvPr id="77" name="Google Shape;77;p3"/>
          <p:cNvSpPr/>
          <p:nvPr/>
        </p:nvSpPr>
        <p:spPr>
          <a:xfrm>
            <a:off x="7169828"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78" name="Google Shape;78;p3"/>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79" name="Google Shape;79;p3"/>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80" name="Google Shape;80;p3"/>
          <p:cNvSpPr txBox="1"/>
          <p:nvPr/>
        </p:nvSpPr>
        <p:spPr>
          <a:xfrm>
            <a:off x="2056371" y="866331"/>
            <a:ext cx="7590945" cy="48990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81" name="Google Shape;81;p3"/>
          <p:cNvCxnSpPr/>
          <p:nvPr/>
        </p:nvCxnSpPr>
        <p:spPr>
          <a:xfrm>
            <a:off x="6096001" y="1974012"/>
            <a:ext cx="0" cy="2088000"/>
          </a:xfrm>
          <a:prstGeom prst="straightConnector1">
            <a:avLst/>
          </a:prstGeom>
          <a:noFill/>
          <a:ln cap="flat" cmpd="sng" w="9525">
            <a:solidFill>
              <a:srgbClr val="BFBFBF"/>
            </a:solidFill>
            <a:prstDash val="solid"/>
            <a:round/>
            <a:headEnd len="sm" w="sm" type="none"/>
            <a:tailEnd len="sm" w="sm" type="none"/>
          </a:ln>
        </p:spPr>
      </p:cxnSp>
      <p:sp>
        <p:nvSpPr>
          <p:cNvPr id="82" name="Google Shape;82;p3"/>
          <p:cNvSpPr txBox="1"/>
          <p:nvPr/>
        </p:nvSpPr>
        <p:spPr>
          <a:xfrm>
            <a:off x="1464396" y="1823111"/>
            <a:ext cx="4553501" cy="155106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Indicar al menos 5 potenciales clientes para este tipo de producto. Solo mencionar. </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Municipalidades y instituciones policiales</a:t>
            </a:r>
            <a:endParaRPr b="0" i="0" sz="1050" u="none" cap="none" strike="noStrike">
              <a:solidFill>
                <a:srgbClr val="595959"/>
              </a:solidFill>
              <a:latin typeface="Arial"/>
              <a:ea typeface="Arial"/>
              <a:cs typeface="Arial"/>
              <a:sym typeface="Arial"/>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Empresas de seguridad privada y transporte de valores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Aseguradoras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Corredoras de propiedades y empresas constructoras</a:t>
            </a:r>
            <a:endParaRPr/>
          </a:p>
          <a:p>
            <a:pPr indent="-272202" lvl="0" marL="272202" marR="0" rtl="0" algn="just">
              <a:lnSpc>
                <a:spcPct val="120000"/>
              </a:lnSpc>
              <a:spcBef>
                <a:spcPts val="210"/>
              </a:spcBef>
              <a:spcAft>
                <a:spcPts val="0"/>
              </a:spcAft>
              <a:buClr>
                <a:srgbClr val="595959"/>
              </a:buClr>
              <a:buSzPts val="1050"/>
              <a:buFont typeface="Calibri"/>
              <a:buAutoNum type="arabicPeriod"/>
            </a:pPr>
            <a:r>
              <a:rPr b="0" i="0" lang="es-ES" sz="1050" u="none" cap="none" strike="noStrike">
                <a:solidFill>
                  <a:srgbClr val="595959"/>
                </a:solidFill>
                <a:latin typeface="Arial"/>
                <a:ea typeface="Arial"/>
                <a:cs typeface="Arial"/>
                <a:sym typeface="Arial"/>
              </a:rPr>
              <a:t>Instituciones bancarias </a:t>
            </a:r>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0" lvl="0" marL="0"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Calibri"/>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205526" lvl="0" marL="272202"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p:txBody>
      </p:sp>
      <p:sp>
        <p:nvSpPr>
          <p:cNvPr id="83" name="Google Shape;83;p3"/>
          <p:cNvSpPr/>
          <p:nvPr/>
        </p:nvSpPr>
        <p:spPr>
          <a:xfrm>
            <a:off x="1464397" y="1530913"/>
            <a:ext cx="40258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3. PÚBLICO OBJETIVO</a:t>
            </a:r>
            <a:endParaRPr b="1" i="0" sz="1200" u="none" cap="none" strike="noStrike">
              <a:solidFill>
                <a:schemeClr val="accent1"/>
              </a:solidFill>
              <a:latin typeface="Calibri"/>
              <a:ea typeface="Calibri"/>
              <a:cs typeface="Calibri"/>
              <a:sym typeface="Calibri"/>
            </a:endParaRPr>
          </a:p>
        </p:txBody>
      </p:sp>
      <p:pic>
        <p:nvPicPr>
          <p:cNvPr id="84" name="Google Shape;84;p3"/>
          <p:cNvPicPr preferRelativeResize="0"/>
          <p:nvPr/>
        </p:nvPicPr>
        <p:blipFill rotWithShape="1">
          <a:blip r:embed="rId3">
            <a:alphaModFix/>
          </a:blip>
          <a:srcRect b="0" l="0" r="0" t="0"/>
          <a:stretch/>
        </p:blipFill>
        <p:spPr>
          <a:xfrm>
            <a:off x="6486866" y="3764720"/>
            <a:ext cx="360000" cy="360000"/>
          </a:xfrm>
          <a:prstGeom prst="rect">
            <a:avLst/>
          </a:prstGeom>
          <a:noFill/>
          <a:ln>
            <a:noFill/>
          </a:ln>
        </p:spPr>
      </p:pic>
      <p:pic>
        <p:nvPicPr>
          <p:cNvPr descr="Imagen que contiene computadora, teclado, botella&#10;&#10;Descripción generada automáticamente" id="85" name="Google Shape;85;p3"/>
          <p:cNvPicPr preferRelativeResize="0"/>
          <p:nvPr/>
        </p:nvPicPr>
        <p:blipFill rotWithShape="1">
          <a:blip r:embed="rId4">
            <a:alphaModFix/>
          </a:blip>
          <a:srcRect b="0" l="0" r="0" t="0"/>
          <a:stretch/>
        </p:blipFill>
        <p:spPr>
          <a:xfrm>
            <a:off x="7064046" y="3764720"/>
            <a:ext cx="360000" cy="360000"/>
          </a:xfrm>
          <a:prstGeom prst="rect">
            <a:avLst/>
          </a:prstGeom>
          <a:noFill/>
          <a:ln>
            <a:noFill/>
          </a:ln>
        </p:spPr>
      </p:pic>
      <p:pic>
        <p:nvPicPr>
          <p:cNvPr descr="Imagen que contiene computer, computadora, pantalla, monitor&#10;&#10;Descripción generada automáticamente" id="86" name="Google Shape;86;p3"/>
          <p:cNvPicPr preferRelativeResize="0"/>
          <p:nvPr/>
        </p:nvPicPr>
        <p:blipFill rotWithShape="1">
          <a:blip r:embed="rId5">
            <a:alphaModFix/>
          </a:blip>
          <a:srcRect b="0" l="0" r="0" t="0"/>
          <a:stretch/>
        </p:blipFill>
        <p:spPr>
          <a:xfrm>
            <a:off x="7641226" y="3764720"/>
            <a:ext cx="360000" cy="360000"/>
          </a:xfrm>
          <a:prstGeom prst="rect">
            <a:avLst/>
          </a:prstGeom>
          <a:noFill/>
          <a:ln>
            <a:noFill/>
          </a:ln>
        </p:spPr>
      </p:pic>
      <p:pic>
        <p:nvPicPr>
          <p:cNvPr descr="Imagen que contiene monitor, computadora, pantalla, tabla&#10;&#10;Descripción generada automáticamente" id="87" name="Google Shape;87;p3"/>
          <p:cNvPicPr preferRelativeResize="0"/>
          <p:nvPr/>
        </p:nvPicPr>
        <p:blipFill rotWithShape="1">
          <a:blip r:embed="rId6">
            <a:alphaModFix/>
          </a:blip>
          <a:srcRect b="0" l="0" r="0" t="0"/>
          <a:stretch/>
        </p:blipFill>
        <p:spPr>
          <a:xfrm>
            <a:off x="8218406" y="3764720"/>
            <a:ext cx="360000" cy="360000"/>
          </a:xfrm>
          <a:prstGeom prst="rect">
            <a:avLst/>
          </a:prstGeom>
          <a:noFill/>
          <a:ln>
            <a:noFill/>
          </a:ln>
        </p:spPr>
      </p:pic>
      <p:pic>
        <p:nvPicPr>
          <p:cNvPr descr="Imagen que contiene computer, tabla, monitor, pantalla&#10;&#10;Descripción generada automáticamente" id="88" name="Google Shape;88;p3"/>
          <p:cNvPicPr preferRelativeResize="0"/>
          <p:nvPr/>
        </p:nvPicPr>
        <p:blipFill rotWithShape="1">
          <a:blip r:embed="rId7">
            <a:alphaModFix/>
          </a:blip>
          <a:srcRect b="0" l="0" r="0" t="0"/>
          <a:stretch/>
        </p:blipFill>
        <p:spPr>
          <a:xfrm>
            <a:off x="8795586" y="3764720"/>
            <a:ext cx="360000" cy="360000"/>
          </a:xfrm>
          <a:prstGeom prst="rect">
            <a:avLst/>
          </a:prstGeom>
          <a:noFill/>
          <a:ln>
            <a:noFill/>
          </a:ln>
        </p:spPr>
      </p:pic>
      <p:pic>
        <p:nvPicPr>
          <p:cNvPr id="89" name="Google Shape;89;p3"/>
          <p:cNvPicPr preferRelativeResize="0"/>
          <p:nvPr/>
        </p:nvPicPr>
        <p:blipFill rotWithShape="1">
          <a:blip r:embed="rId8">
            <a:alphaModFix/>
          </a:blip>
          <a:srcRect b="0" l="0" r="0" t="0"/>
          <a:stretch/>
        </p:blipFill>
        <p:spPr>
          <a:xfrm>
            <a:off x="9372766" y="3764720"/>
            <a:ext cx="360000" cy="360000"/>
          </a:xfrm>
          <a:prstGeom prst="rect">
            <a:avLst/>
          </a:prstGeom>
          <a:noFill/>
          <a:ln>
            <a:noFill/>
          </a:ln>
        </p:spPr>
      </p:pic>
      <p:pic>
        <p:nvPicPr>
          <p:cNvPr descr="Imagen que contiene tren, cuarto&#10;&#10;Descripción generada automáticamente" id="90" name="Google Shape;90;p3"/>
          <p:cNvPicPr preferRelativeResize="0"/>
          <p:nvPr/>
        </p:nvPicPr>
        <p:blipFill rotWithShape="1">
          <a:blip r:embed="rId9">
            <a:alphaModFix/>
          </a:blip>
          <a:srcRect b="0" l="0" r="0" t="0"/>
          <a:stretch/>
        </p:blipFill>
        <p:spPr>
          <a:xfrm>
            <a:off x="9949947" y="3764720"/>
            <a:ext cx="360000" cy="360000"/>
          </a:xfrm>
          <a:prstGeom prst="rect">
            <a:avLst/>
          </a:prstGeom>
          <a:noFill/>
          <a:ln>
            <a:noFill/>
          </a:ln>
        </p:spPr>
      </p:pic>
      <p:sp>
        <p:nvSpPr>
          <p:cNvPr id="91" name="Google Shape;91;p3"/>
          <p:cNvSpPr/>
          <p:nvPr/>
        </p:nvSpPr>
        <p:spPr>
          <a:xfrm>
            <a:off x="6311324" y="1546112"/>
            <a:ext cx="433817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200"/>
              <a:buFont typeface="Calibri"/>
              <a:buNone/>
            </a:pPr>
            <a:r>
              <a:rPr b="1" i="0" lang="es-ES" sz="1200" u="none" cap="none" strike="noStrike">
                <a:solidFill>
                  <a:schemeClr val="accent1"/>
                </a:solidFill>
                <a:latin typeface="Calibri"/>
                <a:ea typeface="Calibri"/>
                <a:cs typeface="Calibri"/>
                <a:sym typeface="Calibri"/>
              </a:rPr>
              <a:t>4. PAÍSES PRIORITARIOS</a:t>
            </a:r>
            <a:endParaRPr b="1" i="0" sz="1200" u="none" cap="none" strike="noStrike">
              <a:solidFill>
                <a:schemeClr val="accent1"/>
              </a:solidFill>
              <a:latin typeface="Calibri"/>
              <a:ea typeface="Calibri"/>
              <a:cs typeface="Calibri"/>
              <a:sym typeface="Calibri"/>
            </a:endParaRPr>
          </a:p>
        </p:txBody>
      </p:sp>
      <p:sp>
        <p:nvSpPr>
          <p:cNvPr id="92" name="Google Shape;92;p3"/>
          <p:cNvSpPr/>
          <p:nvPr/>
        </p:nvSpPr>
        <p:spPr>
          <a:xfrm>
            <a:off x="6595456"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1"/>
              <a:buFont typeface="Calibri"/>
              <a:buNone/>
            </a:pPr>
            <a:r>
              <a:t/>
            </a:r>
            <a:endParaRPr b="0" i="0" sz="1351" u="none" cap="none" strike="noStrike">
              <a:solidFill>
                <a:srgbClr val="FFFFFF"/>
              </a:solidFill>
              <a:latin typeface="Calibri"/>
              <a:ea typeface="Calibri"/>
              <a:cs typeface="Calibri"/>
              <a:sym typeface="Calibri"/>
            </a:endParaRPr>
          </a:p>
        </p:txBody>
      </p:sp>
      <p:sp>
        <p:nvSpPr>
          <p:cNvPr id="93" name="Google Shape;93;p3"/>
          <p:cNvSpPr/>
          <p:nvPr/>
        </p:nvSpPr>
        <p:spPr>
          <a:xfrm>
            <a:off x="7744200"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4" name="Google Shape;94;p3"/>
          <p:cNvSpPr/>
          <p:nvPr/>
        </p:nvSpPr>
        <p:spPr>
          <a:xfrm>
            <a:off x="8892944"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5" name="Google Shape;95;p3"/>
          <p:cNvSpPr/>
          <p:nvPr/>
        </p:nvSpPr>
        <p:spPr>
          <a:xfrm>
            <a:off x="8318572"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1"/>
              <a:buFont typeface="Calibri"/>
              <a:buNone/>
            </a:pPr>
            <a:r>
              <a:t/>
            </a:r>
            <a:endParaRPr b="0" i="0" sz="1351" u="none" cap="none" strike="noStrike">
              <a:solidFill>
                <a:srgbClr val="FFFFFF"/>
              </a:solidFill>
              <a:latin typeface="Calibri"/>
              <a:ea typeface="Calibri"/>
              <a:cs typeface="Calibri"/>
              <a:sym typeface="Calibri"/>
            </a:endParaRPr>
          </a:p>
        </p:txBody>
      </p:sp>
      <p:sp>
        <p:nvSpPr>
          <p:cNvPr id="96" name="Google Shape;96;p3"/>
          <p:cNvSpPr/>
          <p:nvPr/>
        </p:nvSpPr>
        <p:spPr>
          <a:xfrm>
            <a:off x="9467316"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sp>
        <p:nvSpPr>
          <p:cNvPr id="97" name="Google Shape;97;p3"/>
          <p:cNvSpPr/>
          <p:nvPr/>
        </p:nvSpPr>
        <p:spPr>
          <a:xfrm>
            <a:off x="10041690" y="3499624"/>
            <a:ext cx="180000" cy="180000"/>
          </a:xfrm>
          <a:prstGeom prst="ellipse">
            <a:avLst/>
          </a:prstGeom>
          <a:solidFill>
            <a:schemeClr val="lt1"/>
          </a:solidFill>
          <a:ln cap="flat" cmpd="sng" w="9525">
            <a:solidFill>
              <a:srgbClr val="1130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rgbClr val="FFFFFF"/>
              </a:solidFill>
              <a:latin typeface="Calibri"/>
              <a:ea typeface="Calibri"/>
              <a:cs typeface="Calibri"/>
              <a:sym typeface="Calibri"/>
            </a:endParaRPr>
          </a:p>
        </p:txBody>
      </p:sp>
      <p:pic>
        <p:nvPicPr>
          <p:cNvPr id="98" name="Google Shape;98;p3"/>
          <p:cNvPicPr preferRelativeResize="0"/>
          <p:nvPr/>
        </p:nvPicPr>
        <p:blipFill rotWithShape="1">
          <a:blip r:embed="rId10">
            <a:alphaModFix/>
          </a:blip>
          <a:srcRect b="0" l="0" r="0" t="0"/>
          <a:stretch/>
        </p:blipFill>
        <p:spPr>
          <a:xfrm>
            <a:off x="9698169" y="262226"/>
            <a:ext cx="2485938" cy="531034"/>
          </a:xfrm>
          <a:prstGeom prst="rect">
            <a:avLst/>
          </a:prstGeom>
          <a:noFill/>
          <a:ln>
            <a:noFill/>
          </a:ln>
        </p:spPr>
      </p:pic>
      <p:sp>
        <p:nvSpPr>
          <p:cNvPr id="99" name="Google Shape;99;p3"/>
          <p:cNvSpPr txBox="1"/>
          <p:nvPr/>
        </p:nvSpPr>
        <p:spPr>
          <a:xfrm>
            <a:off x="6311324" y="1803296"/>
            <a:ext cx="4416280" cy="155106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Chile es el país que cuenta con más información disponible sobre delitos cometidos en los últimos años.</a:t>
            </a:r>
            <a:endParaRPr/>
          </a:p>
          <a:p>
            <a:pPr indent="0" lvl="0" marL="0" marR="0" rtl="0" algn="just">
              <a:lnSpc>
                <a:spcPct val="120000"/>
              </a:lnSpc>
              <a:spcBef>
                <a:spcPts val="21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(Panamá tiene algunos datos pero en menor medida (hasta el momento todos en pdf).</a:t>
            </a:r>
            <a:endParaRPr/>
          </a:p>
          <a:p>
            <a:pPr indent="0" lvl="0" marL="0" marR="0" rtl="0" algn="just">
              <a:lnSpc>
                <a:spcPct val="120000"/>
              </a:lnSpc>
              <a:spcBef>
                <a:spcPts val="210"/>
              </a:spcBef>
              <a:spcAft>
                <a:spcPts val="0"/>
              </a:spcAft>
              <a:buClr>
                <a:srgbClr val="595959"/>
              </a:buClr>
              <a:buSzPts val="1050"/>
              <a:buFont typeface="Arial"/>
              <a:buNone/>
            </a:pPr>
            <a:r>
              <a:rPr b="0" i="0" lang="es-ES" sz="1050" u="none" cap="none" strike="noStrike">
                <a:solidFill>
                  <a:srgbClr val="595959"/>
                </a:solidFill>
                <a:latin typeface="Arial"/>
                <a:ea typeface="Arial"/>
                <a:cs typeface="Arial"/>
                <a:sym typeface="Arial"/>
              </a:rPr>
              <a:t>Existe una página web que analiza datos delictivos y victimización para Guatemala, El Salvador, Honduras, Belice, Costa Rica y Rep. Dominicana. </a:t>
            </a:r>
            <a:r>
              <a:rPr b="0" i="0" lang="es-ES" sz="1050" u="sng" cap="none" strike="noStrike">
                <a:solidFill>
                  <a:srgbClr val="595959"/>
                </a:solidFill>
                <a:latin typeface="Arial"/>
                <a:ea typeface="Arial"/>
                <a:cs typeface="Arial"/>
                <a:sym typeface="Arial"/>
                <a:hlinkClick r:id="rId11">
                  <a:extLst>
                    <a:ext uri="{A12FA001-AC4F-418D-AE19-62706E023703}">
                      <ahyp:hlinkClr val="tx"/>
                    </a:ext>
                  </a:extLst>
                </a:hlinkClick>
              </a:rPr>
              <a:t>https://infosegura.org/seccion/el-salvador/</a:t>
            </a:r>
            <a:r>
              <a:rPr b="0" i="0" lang="es-ES" sz="1050" u="none" cap="none" strike="noStrike">
                <a:solidFill>
                  <a:srgbClr val="595959"/>
                </a:solidFill>
                <a:latin typeface="Arial"/>
                <a:ea typeface="Arial"/>
                <a:cs typeface="Arial"/>
                <a:sym typeface="Arial"/>
              </a:rPr>
              <a:t>). </a:t>
            </a:r>
            <a:endParaRPr/>
          </a:p>
          <a:p>
            <a:pPr indent="0" lvl="0" marL="0"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0" lvl="0" marL="0"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0" lvl="0" marL="0"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a:p>
            <a:pPr indent="0" lvl="0" marL="0" marR="0" rtl="0" algn="just">
              <a:lnSpc>
                <a:spcPct val="120000"/>
              </a:lnSpc>
              <a:spcBef>
                <a:spcPts val="210"/>
              </a:spcBef>
              <a:spcAft>
                <a:spcPts val="0"/>
              </a:spcAft>
              <a:buClr>
                <a:srgbClr val="595959"/>
              </a:buClr>
              <a:buSzPts val="1050"/>
              <a:buFont typeface="Arial"/>
              <a:buNone/>
            </a:pPr>
            <a:r>
              <a:t/>
            </a:r>
            <a:endParaRPr b="0" i="0" sz="1050" u="none" cap="none" strike="noStrike">
              <a:solidFill>
                <a:srgbClr val="595959"/>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05" name="Google Shape;105;p4"/>
          <p:cNvSpPr txBox="1"/>
          <p:nvPr/>
        </p:nvSpPr>
        <p:spPr>
          <a:xfrm>
            <a:off x="3700715" y="309297"/>
            <a:ext cx="6252910"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si ya tiene un nombre previo el producto o si te gustaría recomendar otro.</a:t>
            </a:r>
            <a:endParaRPr b="0" i="0" sz="1365" u="none" cap="none" strike="noStrike">
              <a:solidFill>
                <a:srgbClr val="5C5C5C"/>
              </a:solidFill>
              <a:latin typeface="Arial"/>
              <a:ea typeface="Arial"/>
              <a:cs typeface="Arial"/>
              <a:sym typeface="Arial"/>
            </a:endParaRPr>
          </a:p>
        </p:txBody>
      </p:sp>
      <p:sp>
        <p:nvSpPr>
          <p:cNvPr id="106" name="Google Shape;106;p4"/>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DATADELITO</a:t>
            </a:r>
            <a:endParaRPr b="1" i="0" sz="1400" u="none" cap="none" strike="noStrike">
              <a:solidFill>
                <a:srgbClr val="FFFFFF"/>
              </a:solidFill>
              <a:latin typeface="Arial"/>
              <a:ea typeface="Arial"/>
              <a:cs typeface="Arial"/>
              <a:sym typeface="Arial"/>
            </a:endParaRPr>
          </a:p>
        </p:txBody>
      </p:sp>
      <p:sp>
        <p:nvSpPr>
          <p:cNvPr id="107" name="Google Shape;107;p4"/>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5-6</a:t>
            </a:r>
            <a:endParaRPr b="0" i="0" sz="2400" u="none" cap="none" strike="noStrike">
              <a:solidFill>
                <a:schemeClr val="accent1"/>
              </a:solidFill>
              <a:latin typeface="Arial"/>
              <a:ea typeface="Arial"/>
              <a:cs typeface="Arial"/>
              <a:sym typeface="Arial"/>
            </a:endParaRPr>
          </a:p>
        </p:txBody>
      </p:sp>
      <p:sp>
        <p:nvSpPr>
          <p:cNvPr id="108" name="Google Shape;108;p4"/>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09" name="Google Shape;109;p4"/>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10" name="Google Shape;110;p4"/>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11" name="Google Shape;111;p4"/>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5. CONTEXTO COMPETITIVO</a:t>
            </a:r>
            <a:endParaRPr b="1" i="0" sz="1200" u="none" cap="none" strike="noStrike">
              <a:solidFill>
                <a:schemeClr val="accent1"/>
              </a:solidFill>
              <a:latin typeface="Calibri"/>
              <a:ea typeface="Calibri"/>
              <a:cs typeface="Calibri"/>
              <a:sym typeface="Calibri"/>
            </a:endParaRPr>
          </a:p>
        </p:txBody>
      </p:sp>
      <p:sp>
        <p:nvSpPr>
          <p:cNvPr id="112" name="Google Shape;112;p4"/>
          <p:cNvSpPr txBox="1"/>
          <p:nvPr/>
        </p:nvSpPr>
        <p:spPr>
          <a:xfrm>
            <a:off x="1558516" y="1778611"/>
            <a:ext cx="4696510" cy="52748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la caracterización de la competencia debes señalar cuáles serían los productos que competirían con el nuestro, con el fin de potenciar la propuesta de mercado. Se sugiere complementar lo siguiente: </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producto tiene la competencia principal? Otras plataformas que analizan y presentan datos de delitos. Otros softwares que puedan predecir los delitos.</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¿Cuáles son sus fortalezas y debilidades? Fortalezas: Entrega datos ya interpretados, información atingente y actualizada. Plataforma con análisis estadísticos más completos al relacionar diferentes factores, en este sentido también sería única en Chile. También presta servicios a privados. Debilidades: La relevancia de los análisis predictivos dependen en gran medida de la base de datos que se tenga, se puede caer fácilmente en sesgos y también resulta difícil estimar resultados futuros a largo plazo ya que la criminalidad combina muchos factores.</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¿Cómo se diferencia nuestra propuesta de valor? Presenta un análisis exhaustivo de delincuencia a nivel país. Además, como los resultados estarían interpretados para quienes no manejen los análisis estadísticos, podría llegar a empresas privadas u otros agentes que les sirva esta información. Más preciso y focalizado, siempre y cuando exista la data. Se podría llegar a extrapolar o proyectar información para sectores que no exista información.</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cliente tiene nuestra competencia? Generalmente instituciones policiales.</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nuestra ventaja? Poca competencia en el mercado.</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rango de precios tienen sus productos? -</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13" name="Google Shape;113;p4"/>
          <p:cNvSpPr txBox="1"/>
          <p:nvPr/>
        </p:nvSpPr>
        <p:spPr>
          <a:xfrm>
            <a:off x="7145584" y="1804400"/>
            <a:ext cx="4120832" cy="29965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Actualmente en Chile no existen plataformas que presenten una interfaz amigable para estudiar estos datos.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La mayoría de los análisis existentes presentan un análisis estadístico descriptivo más simple (frecuencia, tasa por cada 100 mil habitantes, variación…).</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Si bien ya existen software que pueden predecir los delitos en Chile, todos estos son usados solamente por instituciones como PDI o carabineros.</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Se podrían hacer supuestos junto con otros datos, por ejemplo ver que pasaría si se invierte más dinero en un sector en específico, en recursos humanos, etc.</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14" name="Google Shape;114;p4"/>
          <p:cNvSpPr/>
          <p:nvPr/>
        </p:nvSpPr>
        <p:spPr>
          <a:xfrm>
            <a:off x="7145584" y="1501612"/>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6. OPORTUNIDADES</a:t>
            </a:r>
            <a:endParaRPr b="1" i="0" sz="1200" u="none" cap="none" strike="noStrike">
              <a:solidFill>
                <a:schemeClr val="accent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21" name="Google Shape;121;p5"/>
          <p:cNvSpPr txBox="1"/>
          <p:nvPr/>
        </p:nvSpPr>
        <p:spPr>
          <a:xfrm>
            <a:off x="3700715" y="309297"/>
            <a:ext cx="6224335"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si ya tiene un nombre previo el producto o si te gustaría recomendar otro.</a:t>
            </a:r>
            <a:endParaRPr b="0" i="0" sz="1365" u="none" cap="none" strike="noStrike">
              <a:solidFill>
                <a:srgbClr val="5C5C5C"/>
              </a:solidFill>
              <a:latin typeface="Arial"/>
              <a:ea typeface="Arial"/>
              <a:cs typeface="Arial"/>
              <a:sym typeface="Arial"/>
            </a:endParaRPr>
          </a:p>
        </p:txBody>
      </p:sp>
      <p:sp>
        <p:nvSpPr>
          <p:cNvPr id="122" name="Google Shape;122;p5"/>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DATADELITO</a:t>
            </a:r>
            <a:endParaRPr b="1" i="0" sz="1400" u="none" cap="none" strike="noStrike">
              <a:solidFill>
                <a:srgbClr val="FFFFFF"/>
              </a:solidFill>
              <a:latin typeface="Arial"/>
              <a:ea typeface="Arial"/>
              <a:cs typeface="Arial"/>
              <a:sym typeface="Arial"/>
            </a:endParaRPr>
          </a:p>
        </p:txBody>
      </p:sp>
      <p:sp>
        <p:nvSpPr>
          <p:cNvPr id="123" name="Google Shape;123;p5"/>
          <p:cNvSpPr/>
          <p:nvPr/>
        </p:nvSpPr>
        <p:spPr>
          <a:xfrm>
            <a:off x="717438" y="295782"/>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7</a:t>
            </a:r>
            <a:endParaRPr b="0" i="0" sz="2400" u="none" cap="none" strike="noStrike">
              <a:solidFill>
                <a:schemeClr val="accent1"/>
              </a:solidFill>
              <a:latin typeface="Arial"/>
              <a:ea typeface="Arial"/>
              <a:cs typeface="Arial"/>
              <a:sym typeface="Arial"/>
            </a:endParaRPr>
          </a:p>
        </p:txBody>
      </p:sp>
      <p:sp>
        <p:nvSpPr>
          <p:cNvPr id="124" name="Google Shape;124;p5"/>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25" name="Google Shape;125;p5"/>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26" name="Google Shape;126;p5"/>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27" name="Google Shape;127;p5"/>
          <p:cNvCxnSpPr/>
          <p:nvPr/>
        </p:nvCxnSpPr>
        <p:spPr>
          <a:xfrm flipH="1">
            <a:off x="6096000" y="1864955"/>
            <a:ext cx="1" cy="2937436"/>
          </a:xfrm>
          <a:prstGeom prst="straightConnector1">
            <a:avLst/>
          </a:prstGeom>
          <a:noFill/>
          <a:ln cap="flat" cmpd="sng" w="9525">
            <a:solidFill>
              <a:srgbClr val="BFBFBF"/>
            </a:solidFill>
            <a:prstDash val="solid"/>
            <a:round/>
            <a:headEnd len="sm" w="sm" type="none"/>
            <a:tailEnd len="sm" w="sm" type="none"/>
          </a:ln>
        </p:spPr>
      </p:cxnSp>
      <p:sp>
        <p:nvSpPr>
          <p:cNvPr id="128" name="Google Shape;128;p5"/>
          <p:cNvSpPr/>
          <p:nvPr/>
        </p:nvSpPr>
        <p:spPr>
          <a:xfrm>
            <a:off x="1558517" y="1571969"/>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7. CARACTERIZACIÓN DEL PRODUCTO</a:t>
            </a:r>
            <a:endParaRPr b="1" i="0" sz="1200" u="none" cap="none" strike="noStrike">
              <a:solidFill>
                <a:schemeClr val="accent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30" name="Google Shape;130;p5"/>
          <p:cNvSpPr txBox="1"/>
          <p:nvPr/>
        </p:nvSpPr>
        <p:spPr>
          <a:xfrm>
            <a:off x="1558517" y="1864955"/>
            <a:ext cx="4397666" cy="4079386"/>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es? Una plataforma/software que despliega un análisis.</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problema resuelve? Disminuye incertidumbre, aumenta seguridad, ayuda a administrar recursos económicos, humanos, permite planificar, saber donde invertir dependiendo del rubro…</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¿Por qué es necesario? Es necesario medir el este comportamiento humano ya que la criminalidad es un aspecto que puede a llegar a producir mas daño económico y social. En Chile existe mucho espacio para la mejora en cuanto a gestión de la delincuencia.</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características tiene? Fácil acceso, implementación sencilla y rápida porque existe internet en todos lados, confiable de acuerdo a la información que se maneja, exactitud del sistema sería proporcional a los datos que usa. Se puede ir actualizando e incorporando otros parámetros, escalable.</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¿En qué plataforma funciona? -</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su elemento diferenciador? Primera en Chile en hacer un análisis profundo y predictivo sobre datos criminalísticos, portable a otros países.</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el objetivo de uso? Informar al usuario para que tome decisiones que le permitan administrar sus recursos de manera eficiente. </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contenidos albergaría? -</a:t>
            </a:r>
            <a:endParaRPr/>
          </a:p>
        </p:txBody>
      </p:sp>
      <p:sp>
        <p:nvSpPr>
          <p:cNvPr id="131" name="Google Shape;131;p5"/>
          <p:cNvSpPr txBox="1"/>
          <p:nvPr/>
        </p:nvSpPr>
        <p:spPr>
          <a:xfrm>
            <a:off x="6295308" y="1848968"/>
            <a:ext cx="5105323" cy="1636858"/>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el impacto que puede generar un producto de estas características? Impacto a nivel social y económico, podría llegar a optimizar la inversión de recursos, disminuir la criminalidad en sectores determinados.</a:t>
            </a:r>
            <a:endParaRPr/>
          </a:p>
          <a:p>
            <a:pPr indent="-228600" lvl="0" marL="228600" marR="0" rtl="0" algn="l">
              <a:spcBef>
                <a:spcPts val="600"/>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¿Cuenta con un modelo en particular? Ya existen modelos estadísticos-matemáticos para la predicción de delitos. También existen que páginas que despliegan de forma ordenada información descriptiva de delitos pero todo muy básico. Existen softwares similares en otros países.</a:t>
            </a:r>
            <a:endParaRPr b="0" i="0" sz="1067" u="none" cap="none" strike="noStrike">
              <a:solidFill>
                <a:srgbClr val="575756"/>
              </a:solidFill>
              <a:latin typeface="Arial"/>
              <a:ea typeface="Arial"/>
              <a:cs typeface="Arial"/>
              <a:sym typeface="Arial"/>
            </a:endParaRPr>
          </a:p>
          <a:p>
            <a:pPr indent="0" lvl="0" marL="0" marR="0" rtl="0" algn="l">
              <a:spcBef>
                <a:spcPts val="1201"/>
              </a:spcBef>
              <a:spcAft>
                <a:spcPts val="0"/>
              </a:spcAft>
              <a:buNone/>
            </a:pPr>
            <a:r>
              <a:t/>
            </a:r>
            <a:endParaRPr b="0" i="0" sz="1067" u="none" cap="none" strike="noStrike">
              <a:solidFill>
                <a:srgbClr val="57575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37" name="Google Shape;137;p6"/>
          <p:cNvSpPr txBox="1"/>
          <p:nvPr/>
        </p:nvSpPr>
        <p:spPr>
          <a:xfrm>
            <a:off x="3700715" y="309297"/>
            <a:ext cx="6164738"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qué nombre previo ya tiene el producto o si te gustaría recomendar otro.</a:t>
            </a:r>
            <a:endParaRPr b="0" i="0" sz="1365" u="none" cap="none" strike="noStrike">
              <a:solidFill>
                <a:srgbClr val="5C5C5C"/>
              </a:solidFill>
              <a:latin typeface="Arial"/>
              <a:ea typeface="Arial"/>
              <a:cs typeface="Arial"/>
              <a:sym typeface="Arial"/>
            </a:endParaRPr>
          </a:p>
        </p:txBody>
      </p:sp>
      <p:sp>
        <p:nvSpPr>
          <p:cNvPr id="138" name="Google Shape;138;p6"/>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139" name="Google Shape;139;p6"/>
          <p:cNvSpPr/>
          <p:nvPr/>
        </p:nvSpPr>
        <p:spPr>
          <a:xfrm>
            <a:off x="717438" y="295782"/>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8</a:t>
            </a:r>
            <a:endParaRPr b="0" i="0" sz="2400" u="none" cap="none" strike="noStrike">
              <a:solidFill>
                <a:schemeClr val="accent1"/>
              </a:solidFill>
              <a:latin typeface="Arial"/>
              <a:ea typeface="Arial"/>
              <a:cs typeface="Arial"/>
              <a:sym typeface="Arial"/>
            </a:endParaRPr>
          </a:p>
        </p:txBody>
      </p:sp>
      <p:sp>
        <p:nvSpPr>
          <p:cNvPr id="140" name="Google Shape;140;p6"/>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41" name="Google Shape;141;p6"/>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42" name="Google Shape;142;p6"/>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43" name="Google Shape;143;p6"/>
          <p:cNvCxnSpPr/>
          <p:nvPr/>
        </p:nvCxnSpPr>
        <p:spPr>
          <a:xfrm flipH="1">
            <a:off x="6096000" y="1864955"/>
            <a:ext cx="1" cy="2937436"/>
          </a:xfrm>
          <a:prstGeom prst="straightConnector1">
            <a:avLst/>
          </a:prstGeom>
          <a:noFill/>
          <a:ln cap="flat" cmpd="sng" w="9525">
            <a:solidFill>
              <a:srgbClr val="BFBFBF"/>
            </a:solidFill>
            <a:prstDash val="solid"/>
            <a:round/>
            <a:headEnd len="sm" w="sm" type="none"/>
            <a:tailEnd len="sm" w="sm" type="none"/>
          </a:ln>
        </p:spPr>
      </p:cxnSp>
      <p:sp>
        <p:nvSpPr>
          <p:cNvPr id="144" name="Google Shape;144;p6"/>
          <p:cNvSpPr/>
          <p:nvPr/>
        </p:nvSpPr>
        <p:spPr>
          <a:xfrm>
            <a:off x="1558517" y="1571969"/>
            <a:ext cx="43381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ESTRUCTURA </a:t>
            </a:r>
            <a:endParaRPr b="1" i="0" sz="1200" u="none" cap="none" strike="noStrike">
              <a:solidFill>
                <a:schemeClr val="accent1"/>
              </a:solidFill>
              <a:latin typeface="Calibri"/>
              <a:ea typeface="Calibri"/>
              <a:cs typeface="Calibri"/>
              <a:sym typeface="Calibri"/>
            </a:endParaRPr>
          </a:p>
        </p:txBody>
      </p:sp>
      <p:pic>
        <p:nvPicPr>
          <p:cNvPr id="145" name="Google Shape;145;p6"/>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46" name="Google Shape;146;p6"/>
          <p:cNvSpPr txBox="1"/>
          <p:nvPr/>
        </p:nvSpPr>
        <p:spPr>
          <a:xfrm>
            <a:off x="1558517" y="1966413"/>
            <a:ext cx="4456390" cy="3412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El primer lugar indícanos si el producto es un sistema, una plataforma de información, una aplicación, una web interactiva, etc.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Cuéntanos acerca del contenido que albergará este producto. En caso de que tengas secciones o categorías, lo puedes indicar de la siguiente manera: </a:t>
            </a:r>
            <a:endParaRPr/>
          </a:p>
          <a:p>
            <a:pPr indent="-171450" lvl="0" marL="171450" marR="0" rtl="0" algn="l">
              <a:spcBef>
                <a:spcPts val="1202"/>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categorías: Cuéntanos cuáles son los macro temas que se abarcan en este producto. </a:t>
            </a:r>
            <a:endParaRPr/>
          </a:p>
          <a:p>
            <a:pPr indent="-171450" lvl="0" marL="171450" marR="0" rtl="0" algn="l">
              <a:spcBef>
                <a:spcPts val="601"/>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secciones. Cuéntanos cuáles son los contenidos que se desprenden de cada categoría. </a:t>
            </a:r>
            <a:endParaRPr/>
          </a:p>
          <a:p>
            <a:pPr indent="-171450" lvl="0" marL="171450" marR="0" rtl="0" algn="l">
              <a:spcBef>
                <a:spcPts val="601"/>
              </a:spcBef>
              <a:spcAft>
                <a:spcPts val="0"/>
              </a:spcAft>
              <a:buClr>
                <a:srgbClr val="575756"/>
              </a:buClr>
              <a:buSzPts val="1067"/>
              <a:buFont typeface="Arial"/>
              <a:buChar char="•"/>
            </a:pPr>
            <a:r>
              <a:rPr b="0" i="0" lang="es-ES" sz="1067" u="none" cap="none" strike="noStrike">
                <a:solidFill>
                  <a:srgbClr val="575756"/>
                </a:solidFill>
                <a:latin typeface="Arial"/>
                <a:ea typeface="Arial"/>
                <a:cs typeface="Arial"/>
                <a:sym typeface="Arial"/>
              </a:rPr>
              <a:t>Identificación de temas: Cada sección cuenta con un desglose de temas para exponer. </a:t>
            </a:r>
            <a:endParaRPr/>
          </a:p>
          <a:p>
            <a:pPr indent="-103695" lvl="0" marL="171450" marR="0" rtl="0" algn="l">
              <a:spcBef>
                <a:spcPts val="601"/>
              </a:spcBef>
              <a:spcAft>
                <a:spcPts val="0"/>
              </a:spcAft>
              <a:buClr>
                <a:schemeClr val="dk1"/>
              </a:buClr>
              <a:buSzPts val="1067"/>
              <a:buFont typeface="Arial"/>
              <a:buNone/>
            </a:pPr>
            <a:r>
              <a:t/>
            </a:r>
            <a:endParaRPr b="0" i="0" sz="1067" u="none" cap="none" strike="noStrike">
              <a:solidFill>
                <a:srgbClr val="575756"/>
              </a:solidFill>
              <a:latin typeface="Arial"/>
              <a:ea typeface="Arial"/>
              <a:cs typeface="Arial"/>
              <a:sym typeface="Arial"/>
            </a:endParaRPr>
          </a:p>
          <a:p>
            <a:pPr indent="0" lvl="0" marL="0" marR="0" rtl="0" algn="l">
              <a:spcBef>
                <a:spcPts val="601"/>
              </a:spcBef>
              <a:spcAft>
                <a:spcPts val="0"/>
              </a:spcAft>
              <a:buNone/>
            </a:pPr>
            <a:r>
              <a:rPr b="0" i="0" lang="es-ES" sz="1067" u="none" cap="none" strike="noStrike">
                <a:solidFill>
                  <a:schemeClr val="accent1"/>
                </a:solidFill>
                <a:latin typeface="Arial"/>
                <a:ea typeface="Arial"/>
                <a:cs typeface="Arial"/>
                <a:sym typeface="Arial"/>
              </a:rPr>
              <a:t>En los 2 siguientes slides encontrarás una tabla que permite organizar visualmente la estructura/modelo del producto. El primero tiene datos de un ejemplo relacionado con el SISTENA DE INFORMACIÓN DE SALVAGUARDAS. Los datos, los puedes borrar y completar la plantilla con los propios.</a:t>
            </a:r>
            <a:endParaRPr/>
          </a:p>
          <a:p>
            <a:pPr indent="0" lvl="0" marL="0" marR="0" rtl="0" algn="l">
              <a:spcBef>
                <a:spcPts val="601"/>
              </a:spcBef>
              <a:spcAft>
                <a:spcPts val="0"/>
              </a:spcAft>
              <a:buNone/>
            </a:pPr>
            <a:r>
              <a:t/>
            </a:r>
            <a:endParaRPr b="0" i="0" sz="1067" u="none" cap="none" strike="noStrike">
              <a:solidFill>
                <a:srgbClr val="575756"/>
              </a:solidFill>
              <a:latin typeface="Arial"/>
              <a:ea typeface="Arial"/>
              <a:cs typeface="Arial"/>
              <a:sym typeface="Arial"/>
            </a:endParaRPr>
          </a:p>
        </p:txBody>
      </p:sp>
      <p:sp>
        <p:nvSpPr>
          <p:cNvPr id="147" name="Google Shape;147;p6"/>
          <p:cNvSpPr txBox="1"/>
          <p:nvPr/>
        </p:nvSpPr>
        <p:spPr>
          <a:xfrm>
            <a:off x="6266139" y="1864955"/>
            <a:ext cx="4456390" cy="57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Por si falta espacio…..</a:t>
            </a:r>
            <a:endParaRPr/>
          </a:p>
          <a:p>
            <a:pPr indent="0" lvl="0" marL="0" marR="0" rtl="0" algn="l">
              <a:spcBef>
                <a:spcPts val="1202"/>
              </a:spcBef>
              <a:spcAft>
                <a:spcPts val="0"/>
              </a:spcAft>
              <a:buNone/>
            </a:pPr>
            <a:r>
              <a:t/>
            </a:r>
            <a:endParaRPr b="0" i="0" sz="1067" u="none" cap="none" strike="noStrike">
              <a:solidFill>
                <a:srgbClr val="57575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fld id="{00000000-1234-1234-1234-123412341234}" type="slidenum">
              <a:rPr b="0" i="0" lang="es-ES" sz="1400" u="none" cap="none" strike="noStrike">
                <a:solidFill>
                  <a:srgbClr val="FFFFFF"/>
                </a:solidFill>
                <a:latin typeface="Calibri"/>
                <a:ea typeface="Calibri"/>
                <a:cs typeface="Calibri"/>
                <a:sym typeface="Calibri"/>
              </a:rPr>
              <a:t>‹#›</a:t>
            </a:fld>
            <a:endParaRPr b="0" i="0" sz="1400" u="none" cap="none" strike="noStrike">
              <a:solidFill>
                <a:srgbClr val="FFFFFF"/>
              </a:solidFill>
              <a:latin typeface="Calibri"/>
              <a:ea typeface="Calibri"/>
              <a:cs typeface="Calibri"/>
              <a:sym typeface="Calibri"/>
            </a:endParaRPr>
          </a:p>
        </p:txBody>
      </p:sp>
      <p:sp>
        <p:nvSpPr>
          <p:cNvPr id="153" name="Google Shape;153;p7"/>
          <p:cNvSpPr txBox="1"/>
          <p:nvPr>
            <p:ph type="title"/>
          </p:nvPr>
        </p:nvSpPr>
        <p:spPr>
          <a:xfrm>
            <a:off x="3700715" y="261015"/>
            <a:ext cx="5476841" cy="791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 </a:t>
            </a:r>
            <a:r>
              <a:rPr lang="es-ES" sz="1600">
                <a:solidFill>
                  <a:schemeClr val="dk1"/>
                </a:solidFill>
                <a:latin typeface="Arial"/>
                <a:ea typeface="Arial"/>
                <a:cs typeface="Arial"/>
                <a:sym typeface="Arial"/>
              </a:rPr>
              <a:t>Señalar qué nombre previo ya tiene el producto o si te gustaría recomendar otro.</a:t>
            </a:r>
            <a:endParaRPr sz="1400"/>
          </a:p>
        </p:txBody>
      </p:sp>
      <p:sp>
        <p:nvSpPr>
          <p:cNvPr id="154" name="Google Shape;154;p7"/>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155" name="Google Shape;155;p7"/>
          <p:cNvSpPr/>
          <p:nvPr/>
        </p:nvSpPr>
        <p:spPr>
          <a:xfrm>
            <a:off x="538748" y="296910"/>
            <a:ext cx="8145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2</a:t>
            </a:r>
            <a:endParaRPr b="0" i="0" sz="2400" u="none" cap="none" strike="noStrike">
              <a:solidFill>
                <a:schemeClr val="accent1"/>
              </a:solidFill>
              <a:latin typeface="Arial"/>
              <a:ea typeface="Arial"/>
              <a:cs typeface="Arial"/>
              <a:sym typeface="Arial"/>
            </a:endParaRPr>
          </a:p>
        </p:txBody>
      </p:sp>
      <p:graphicFrame>
        <p:nvGraphicFramePr>
          <p:cNvPr id="156" name="Google Shape;156;p7"/>
          <p:cNvGraphicFramePr/>
          <p:nvPr/>
        </p:nvGraphicFramePr>
        <p:xfrm>
          <a:off x="480025" y="1097424"/>
          <a:ext cx="3000000" cy="3000000"/>
        </p:xfrm>
        <a:graphic>
          <a:graphicData uri="http://schemas.openxmlformats.org/drawingml/2006/table">
            <a:tbl>
              <a:tblPr bandRow="1" firstRow="1">
                <a:noFill/>
                <a:tableStyleId>{3C77C3DD-253A-4C6D-A407-B80FFE7F8329}</a:tableStyleId>
              </a:tblPr>
              <a:tblGrid>
                <a:gridCol w="1130650"/>
                <a:gridCol w="1744900"/>
                <a:gridCol w="1158775"/>
                <a:gridCol w="1158775"/>
                <a:gridCol w="1158775"/>
                <a:gridCol w="1158775"/>
                <a:gridCol w="1158775"/>
                <a:gridCol w="1158775"/>
                <a:gridCol w="1158775"/>
              </a:tblGrid>
              <a:tr h="326375">
                <a:tc>
                  <a:txBody>
                    <a:bodyPr/>
                    <a:lstStyle/>
                    <a:p>
                      <a:pPr indent="0" lvl="0" marL="0" marR="0" rtl="0" algn="l">
                        <a:spcBef>
                          <a:spcPts val="0"/>
                        </a:spcBef>
                        <a:spcAft>
                          <a:spcPts val="0"/>
                        </a:spcAft>
                        <a:buNone/>
                      </a:pPr>
                      <a:r>
                        <a:rPr lang="es-ES" sz="1100" u="none" cap="none" strike="noStrike"/>
                        <a:t>CATEGORÍA</a:t>
                      </a:r>
                      <a:endParaRPr/>
                    </a:p>
                  </a:txBody>
                  <a:tcPr marT="45725" marB="45725" marR="91450" marL="91450">
                    <a:solidFill>
                      <a:srgbClr val="0B5394"/>
                    </a:solidFill>
                  </a:tcPr>
                </a:tc>
                <a:tc>
                  <a:txBody>
                    <a:bodyPr/>
                    <a:lstStyle/>
                    <a:p>
                      <a:pPr indent="0" lvl="0" marL="0" marR="0" rtl="0" algn="l">
                        <a:spcBef>
                          <a:spcPts val="0"/>
                        </a:spcBef>
                        <a:spcAft>
                          <a:spcPts val="0"/>
                        </a:spcAft>
                        <a:buNone/>
                      </a:pPr>
                      <a:r>
                        <a:rPr lang="es-ES" sz="1100"/>
                        <a:t>SECCIÓN</a:t>
                      </a:r>
                      <a:endParaRPr/>
                    </a:p>
                  </a:txBody>
                  <a:tcPr marT="45725" marB="45725" marR="91450" marL="91450">
                    <a:solidFill>
                      <a:srgbClr val="0075A2"/>
                    </a:solidFill>
                  </a:tcPr>
                </a:tc>
                <a:tc gridSpan="7">
                  <a:txBody>
                    <a:bodyPr/>
                    <a:lstStyle/>
                    <a:p>
                      <a:pPr indent="0" lvl="0" marL="0" marR="0" rtl="0" algn="ctr">
                        <a:spcBef>
                          <a:spcPts val="0"/>
                        </a:spcBef>
                        <a:spcAft>
                          <a:spcPts val="0"/>
                        </a:spcAft>
                        <a:buNone/>
                      </a:pPr>
                      <a:r>
                        <a:rPr lang="es-ES" sz="1100"/>
                        <a:t>TEMAS/VISTAS </a:t>
                      </a:r>
                      <a:endParaRPr/>
                    </a:p>
                  </a:txBody>
                  <a:tcPr marT="45725" marB="45725" marR="91450" marL="91450">
                    <a:solidFill>
                      <a:schemeClr val="accent2"/>
                    </a:solidFill>
                  </a:tcPr>
                </a:tc>
                <a:tc hMerge="1"/>
                <a:tc hMerge="1"/>
                <a:tc hMerge="1"/>
                <a:tc hMerge="1"/>
                <a:tc hMerge="1"/>
                <a:tc hMerge="1"/>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SALVAGUARDAS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CONTEXTO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CONTEXTO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REQUISITOS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CMNUCC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BM</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BID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FVC</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NN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INDICADORES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BASES CONCEPTUALES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SMART</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AMBIENTAL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SOCIAL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GÉNERO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LABORAL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VARIABLES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CONFIGURACIÓN</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INSTITUCIONES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CMNUCC</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BM</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BID</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FVC</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AMBITO</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AMBIENTAL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SOCIAL</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GÉNERO</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PI</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LABORAL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REPORTE</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SALVAGUARDAS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INDICADORES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3">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SIS AL DÍA</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RRSS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RRSS ACTUALIZADAS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NEWS</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NOTICIAS ACTUALIZADAS</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DOCUMENTACIÓN</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NACIONAL E INTERNACIONAL</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rowSpan="2">
                  <a:txBody>
                    <a:bodyPr/>
                    <a:lstStyle/>
                    <a:p>
                      <a:pPr indent="0" lvl="0" marL="0" marR="0" rtl="0" algn="r">
                        <a:spcBef>
                          <a:spcPts val="0"/>
                        </a:spcBef>
                        <a:spcAft>
                          <a:spcPts val="0"/>
                        </a:spcAft>
                        <a:buNone/>
                      </a:pPr>
                      <a:r>
                        <a:rPr b="1" lang="es-ES" sz="1000">
                          <a:solidFill>
                            <a:schemeClr val="lt1"/>
                          </a:solidFill>
                          <a:latin typeface="Calibri"/>
                          <a:ea typeface="Calibri"/>
                          <a:cs typeface="Calibri"/>
                          <a:sym typeface="Calibri"/>
                        </a:rPr>
                        <a:t>HERRAMIENTAS</a:t>
                      </a:r>
                      <a:endParaRPr/>
                    </a:p>
                  </a:txBody>
                  <a:tcPr marT="45725" marB="45725" marR="91450" marL="91450" anchor="ctr">
                    <a:solidFill>
                      <a:srgbClr val="0B5394"/>
                    </a:solidFill>
                  </a:tcPr>
                </a:tc>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SISTEMA</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vMerge="1"/>
                <a:tc>
                  <a:txBody>
                    <a:bodyPr/>
                    <a:lstStyle/>
                    <a:p>
                      <a:pPr indent="0" lvl="0" marL="0" marR="0" rtl="0" algn="l">
                        <a:spcBef>
                          <a:spcPts val="0"/>
                        </a:spcBef>
                        <a:spcAft>
                          <a:spcPts val="0"/>
                        </a:spcAft>
                        <a:buNone/>
                      </a:pPr>
                      <a:r>
                        <a:rPr b="1" lang="es-ES" sz="900">
                          <a:solidFill>
                            <a:schemeClr val="lt1"/>
                          </a:solidFill>
                          <a:latin typeface="Calibri"/>
                          <a:ea typeface="Calibri"/>
                          <a:cs typeface="Calibri"/>
                          <a:sym typeface="Calibri"/>
                        </a:rPr>
                        <a:t>APP CAPTURA</a:t>
                      </a:r>
                      <a:endParaRPr/>
                    </a:p>
                  </a:txBody>
                  <a:tcPr marT="45725" marB="45725" marR="45725" marL="45725" anchor="ctr">
                    <a:solidFill>
                      <a:srgbClr val="0075A2"/>
                    </a:solidFill>
                  </a:tcPr>
                </a:tc>
                <a:tc>
                  <a:txBody>
                    <a:bodyPr/>
                    <a:lstStyle/>
                    <a:p>
                      <a:pPr indent="0" lvl="0" marL="0" marR="0" rtl="0" algn="ctr">
                        <a:spcBef>
                          <a:spcPts val="0"/>
                        </a:spcBef>
                        <a:spcAft>
                          <a:spcPts val="0"/>
                        </a:spcAft>
                        <a:buNone/>
                      </a:pPr>
                      <a:r>
                        <a:rPr b="1" lang="es-ES" sz="800">
                          <a:solidFill>
                            <a:srgbClr val="000000"/>
                          </a:solidFill>
                        </a:rPr>
                        <a:t>ROLES Y USUARIOS</a:t>
                      </a:r>
                      <a:endParaRPr/>
                    </a:p>
                  </a:txBody>
                  <a:tcPr marT="0" marB="0" marR="0" marL="0" anchor="ctr"/>
                </a:tc>
                <a:tc>
                  <a:txBody>
                    <a:bodyPr/>
                    <a:lstStyle/>
                    <a:p>
                      <a:pPr indent="0" lvl="0" marL="0" marR="0" rtl="0" algn="ctr">
                        <a:spcBef>
                          <a:spcPts val="0"/>
                        </a:spcBef>
                        <a:spcAft>
                          <a:spcPts val="0"/>
                        </a:spcAft>
                        <a:buNone/>
                      </a:pPr>
                      <a:r>
                        <a:rPr b="1" lang="es-ES" sz="800">
                          <a:solidFill>
                            <a:srgbClr val="000000"/>
                          </a:solidFill>
                        </a:rPr>
                        <a:t>REGISTRO INFORMACIÓN</a:t>
                      </a:r>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
        <p:nvSpPr>
          <p:cNvPr id="157" name="Google Shape;157;p7"/>
          <p:cNvSpPr/>
          <p:nvPr/>
        </p:nvSpPr>
        <p:spPr>
          <a:xfrm>
            <a:off x="1532007" y="775578"/>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CONTENIDOS [1/2]</a:t>
            </a:r>
            <a:endParaRPr/>
          </a:p>
        </p:txBody>
      </p:sp>
      <p:pic>
        <p:nvPicPr>
          <p:cNvPr id="158" name="Google Shape;158;p7">
            <a:hlinkClick action="ppaction://hlinksldjump" r:id="rId3"/>
          </p:cNvPr>
          <p:cNvPicPr preferRelativeResize="0"/>
          <p:nvPr/>
        </p:nvPicPr>
        <p:blipFill rotWithShape="1">
          <a:blip r:embed="rId4">
            <a:alphaModFix/>
          </a:blip>
          <a:srcRect b="0" l="0" r="0" t="0"/>
          <a:stretch/>
        </p:blipFill>
        <p:spPr>
          <a:xfrm>
            <a:off x="9088857" y="262226"/>
            <a:ext cx="2485938" cy="531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spcBef>
                <a:spcPts val="0"/>
              </a:spcBef>
              <a:spcAft>
                <a:spcPts val="0"/>
              </a:spcAft>
              <a:buNone/>
            </a:pPr>
            <a:fld id="{00000000-1234-1234-1234-123412341234}" type="slidenum">
              <a:rPr b="0" i="0" lang="es-ES" sz="1400" u="none" cap="none" strike="noStrike">
                <a:solidFill>
                  <a:srgbClr val="FFFFFF"/>
                </a:solidFill>
                <a:latin typeface="Calibri"/>
                <a:ea typeface="Calibri"/>
                <a:cs typeface="Calibri"/>
                <a:sym typeface="Calibri"/>
              </a:rPr>
              <a:t>‹#›</a:t>
            </a:fld>
            <a:endParaRPr b="0" i="0" sz="1400" u="none" cap="none" strike="noStrike">
              <a:solidFill>
                <a:srgbClr val="FFFFFF"/>
              </a:solidFill>
              <a:latin typeface="Calibri"/>
              <a:ea typeface="Calibri"/>
              <a:cs typeface="Calibri"/>
              <a:sym typeface="Calibri"/>
            </a:endParaRPr>
          </a:p>
        </p:txBody>
      </p:sp>
      <p:sp>
        <p:nvSpPr>
          <p:cNvPr id="164" name="Google Shape;164;p8"/>
          <p:cNvSpPr txBox="1"/>
          <p:nvPr>
            <p:ph type="title"/>
          </p:nvPr>
        </p:nvSpPr>
        <p:spPr>
          <a:xfrm>
            <a:off x="3700715" y="261015"/>
            <a:ext cx="5510397" cy="791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 </a:t>
            </a:r>
            <a:r>
              <a:rPr lang="es-ES" sz="1600">
                <a:solidFill>
                  <a:schemeClr val="dk1"/>
                </a:solidFill>
                <a:latin typeface="Arial"/>
                <a:ea typeface="Arial"/>
                <a:cs typeface="Arial"/>
                <a:sym typeface="Arial"/>
              </a:rPr>
              <a:t>Señalar qué nombre previo ya tiene el producto o si te gustaría recomendar otro.</a:t>
            </a:r>
            <a:endParaRPr sz="1400"/>
          </a:p>
        </p:txBody>
      </p:sp>
      <p:sp>
        <p:nvSpPr>
          <p:cNvPr id="165" name="Google Shape;165;p8"/>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166" name="Google Shape;166;p8"/>
          <p:cNvSpPr/>
          <p:nvPr/>
        </p:nvSpPr>
        <p:spPr>
          <a:xfrm>
            <a:off x="480025" y="296910"/>
            <a:ext cx="8145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8</a:t>
            </a:r>
            <a:endParaRPr b="0" i="0" sz="2400" u="none" cap="none" strike="noStrike">
              <a:solidFill>
                <a:schemeClr val="accent1"/>
              </a:solidFill>
              <a:latin typeface="Arial"/>
              <a:ea typeface="Arial"/>
              <a:cs typeface="Arial"/>
              <a:sym typeface="Arial"/>
            </a:endParaRPr>
          </a:p>
        </p:txBody>
      </p:sp>
      <p:graphicFrame>
        <p:nvGraphicFramePr>
          <p:cNvPr id="167" name="Google Shape;167;p8"/>
          <p:cNvGraphicFramePr/>
          <p:nvPr/>
        </p:nvGraphicFramePr>
        <p:xfrm>
          <a:off x="480025" y="1097424"/>
          <a:ext cx="3000000" cy="3000000"/>
        </p:xfrm>
        <a:graphic>
          <a:graphicData uri="http://schemas.openxmlformats.org/drawingml/2006/table">
            <a:tbl>
              <a:tblPr bandRow="1" firstRow="1">
                <a:noFill/>
                <a:tableStyleId>{3C77C3DD-253A-4C6D-A407-B80FFE7F8329}</a:tableStyleId>
              </a:tblPr>
              <a:tblGrid>
                <a:gridCol w="1399100"/>
                <a:gridCol w="1476450"/>
                <a:gridCol w="1158775"/>
                <a:gridCol w="1158775"/>
                <a:gridCol w="1158775"/>
                <a:gridCol w="1158775"/>
                <a:gridCol w="1158775"/>
                <a:gridCol w="1158775"/>
                <a:gridCol w="1158775"/>
              </a:tblGrid>
              <a:tr h="326375">
                <a:tc>
                  <a:txBody>
                    <a:bodyPr/>
                    <a:lstStyle/>
                    <a:p>
                      <a:pPr indent="0" lvl="0" marL="0" marR="0" rtl="0" algn="l">
                        <a:spcBef>
                          <a:spcPts val="0"/>
                        </a:spcBef>
                        <a:spcAft>
                          <a:spcPts val="0"/>
                        </a:spcAft>
                        <a:buNone/>
                      </a:pPr>
                      <a:r>
                        <a:rPr lang="es-ES" sz="1100"/>
                        <a:t>CATEGORÍA</a:t>
                      </a:r>
                      <a:endParaRPr/>
                    </a:p>
                  </a:txBody>
                  <a:tcPr marT="45725" marB="45725" marR="91450" marL="91450">
                    <a:solidFill>
                      <a:schemeClr val="accent1"/>
                    </a:solidFill>
                  </a:tcPr>
                </a:tc>
                <a:tc>
                  <a:txBody>
                    <a:bodyPr/>
                    <a:lstStyle/>
                    <a:p>
                      <a:pPr indent="0" lvl="0" marL="0" marR="0" rtl="0" algn="l">
                        <a:spcBef>
                          <a:spcPts val="0"/>
                        </a:spcBef>
                        <a:spcAft>
                          <a:spcPts val="0"/>
                        </a:spcAft>
                        <a:buNone/>
                      </a:pPr>
                      <a:r>
                        <a:rPr lang="es-ES" sz="1100"/>
                        <a:t>SECCIÓN</a:t>
                      </a:r>
                      <a:endParaRPr/>
                    </a:p>
                  </a:txBody>
                  <a:tcPr marT="45725" marB="45725" marR="91450" marL="91450">
                    <a:solidFill>
                      <a:srgbClr val="0075A2"/>
                    </a:solidFill>
                  </a:tcPr>
                </a:tc>
                <a:tc gridSpan="7">
                  <a:txBody>
                    <a:bodyPr/>
                    <a:lstStyle/>
                    <a:p>
                      <a:pPr indent="0" lvl="0" marL="0" marR="0" rtl="0" algn="ctr">
                        <a:spcBef>
                          <a:spcPts val="0"/>
                        </a:spcBef>
                        <a:spcAft>
                          <a:spcPts val="0"/>
                        </a:spcAft>
                        <a:buNone/>
                      </a:pPr>
                      <a:r>
                        <a:rPr lang="es-ES" sz="1100"/>
                        <a:t>TEMAS/VISTAS </a:t>
                      </a:r>
                      <a:endParaRPr/>
                    </a:p>
                  </a:txBody>
                  <a:tcPr marT="45725" marB="45725" marR="91450" marL="91450">
                    <a:solidFill>
                      <a:schemeClr val="accent2"/>
                    </a:solidFill>
                  </a:tcPr>
                </a:tc>
                <a:tc hMerge="1"/>
                <a:tc hMerge="1"/>
                <a:tc hMerge="1"/>
                <a:tc hMerge="1"/>
                <a:tc hMerge="1"/>
                <a:tc hMerge="1"/>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r h="326375">
                <a:tc>
                  <a:txBody>
                    <a:bodyPr/>
                    <a:lstStyle/>
                    <a:p>
                      <a:pPr indent="0" lvl="0" marL="0" marR="0" rtl="0" algn="ctr">
                        <a:spcBef>
                          <a:spcPts val="0"/>
                        </a:spcBef>
                        <a:spcAft>
                          <a:spcPts val="0"/>
                        </a:spcAft>
                        <a:buNone/>
                      </a:pPr>
                      <a:r>
                        <a:t/>
                      </a:r>
                      <a:endParaRPr b="1" sz="1000">
                        <a:solidFill>
                          <a:schemeClr val="lt1"/>
                        </a:solidFill>
                        <a:latin typeface="Calibri"/>
                        <a:ea typeface="Calibri"/>
                        <a:cs typeface="Calibri"/>
                        <a:sym typeface="Calibri"/>
                      </a:endParaRPr>
                    </a:p>
                  </a:txBody>
                  <a:tcPr marT="0" marB="0" marR="0" marL="0" anchor="ctr">
                    <a:solidFill>
                      <a:schemeClr val="accent1"/>
                    </a:solidFill>
                  </a:tcPr>
                </a:tc>
                <a:tc>
                  <a:txBody>
                    <a:bodyPr/>
                    <a:lstStyle/>
                    <a:p>
                      <a:pPr indent="0" lvl="0" marL="0" marR="0" rtl="0" algn="ctr">
                        <a:spcBef>
                          <a:spcPts val="0"/>
                        </a:spcBef>
                        <a:spcAft>
                          <a:spcPts val="0"/>
                        </a:spcAft>
                        <a:buNone/>
                      </a:pPr>
                      <a:r>
                        <a:t/>
                      </a:r>
                      <a:endParaRPr b="1" sz="900">
                        <a:solidFill>
                          <a:schemeClr val="lt1"/>
                        </a:solidFill>
                        <a:latin typeface="Calibri"/>
                        <a:ea typeface="Calibri"/>
                        <a:cs typeface="Calibri"/>
                        <a:sym typeface="Calibri"/>
                      </a:endParaRPr>
                    </a:p>
                  </a:txBody>
                  <a:tcPr marT="0" marB="0" marR="0" marL="0" anchor="ctr">
                    <a:solidFill>
                      <a:srgbClr val="0075A2"/>
                    </a:solidFill>
                  </a:tcP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c>
                  <a:txBody>
                    <a:bodyPr/>
                    <a:lstStyle/>
                    <a:p>
                      <a:pPr indent="0" lvl="0" marL="0" marR="0" rtl="0" algn="ctr">
                        <a:spcBef>
                          <a:spcPts val="0"/>
                        </a:spcBef>
                        <a:spcAft>
                          <a:spcPts val="0"/>
                        </a:spcAft>
                        <a:buNone/>
                      </a:pPr>
                      <a:r>
                        <a:t/>
                      </a:r>
                      <a:endParaRPr b="1" sz="800">
                        <a:solidFill>
                          <a:srgbClr val="000000"/>
                        </a:solidFill>
                      </a:endParaRPr>
                    </a:p>
                  </a:txBody>
                  <a:tcPr marT="0" marB="0" marR="0" marL="0" anchor="ctr"/>
                </a:tc>
              </a:tr>
            </a:tbl>
          </a:graphicData>
        </a:graphic>
      </p:graphicFrame>
      <p:sp>
        <p:nvSpPr>
          <p:cNvPr id="168" name="Google Shape;168;p8"/>
          <p:cNvSpPr/>
          <p:nvPr/>
        </p:nvSpPr>
        <p:spPr>
          <a:xfrm>
            <a:off x="1532007" y="775578"/>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8. CONTENIDOS [2/2]</a:t>
            </a:r>
            <a:endParaRPr/>
          </a:p>
        </p:txBody>
      </p:sp>
      <p:pic>
        <p:nvPicPr>
          <p:cNvPr id="169" name="Google Shape;169;p8"/>
          <p:cNvPicPr preferRelativeResize="0"/>
          <p:nvPr/>
        </p:nvPicPr>
        <p:blipFill rotWithShape="1">
          <a:blip r:embed="rId3">
            <a:alphaModFix/>
          </a:blip>
          <a:srcRect b="0" l="0" r="0" t="0"/>
          <a:stretch/>
        </p:blipFill>
        <p:spPr>
          <a:xfrm>
            <a:off x="9088857" y="262226"/>
            <a:ext cx="2485938" cy="5310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nvSpPr>
        <p:spPr>
          <a:xfrm>
            <a:off x="11020650" y="6403228"/>
            <a:ext cx="554145" cy="301757"/>
          </a:xfrm>
          <a:prstGeom prst="rect">
            <a:avLst/>
          </a:prstGeom>
          <a:noFill/>
          <a:ln>
            <a:noFill/>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chemeClr val="accent1"/>
              </a:buClr>
              <a:buSzPts val="1600"/>
              <a:buFont typeface="Calibri"/>
              <a:buNone/>
            </a:pPr>
            <a:fld id="{00000000-1234-1234-1234-123412341234}" type="slidenum">
              <a:rPr b="1" i="0" lang="es-ES" sz="1600" u="none" cap="none" strike="noStrike">
                <a:solidFill>
                  <a:schemeClr val="accent1"/>
                </a:solidFill>
                <a:latin typeface="Calibri"/>
                <a:ea typeface="Calibri"/>
                <a:cs typeface="Calibri"/>
                <a:sym typeface="Calibri"/>
              </a:rPr>
              <a:t>‹#›</a:t>
            </a:fld>
            <a:endParaRPr b="1" i="0" sz="1600" u="none" cap="none" strike="noStrike">
              <a:solidFill>
                <a:schemeClr val="accent1"/>
              </a:solidFill>
              <a:latin typeface="Calibri"/>
              <a:ea typeface="Calibri"/>
              <a:cs typeface="Calibri"/>
              <a:sym typeface="Calibri"/>
            </a:endParaRPr>
          </a:p>
        </p:txBody>
      </p:sp>
      <p:sp>
        <p:nvSpPr>
          <p:cNvPr id="175" name="Google Shape;175;p9"/>
          <p:cNvSpPr txBox="1"/>
          <p:nvPr/>
        </p:nvSpPr>
        <p:spPr>
          <a:xfrm>
            <a:off x="3700715" y="309297"/>
            <a:ext cx="6080848" cy="510887"/>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575756"/>
              </a:buClr>
              <a:buSzPts val="1365"/>
              <a:buFont typeface="Arial"/>
              <a:buNone/>
            </a:pPr>
            <a:r>
              <a:rPr b="0" i="0" lang="es-ES" sz="1365" u="none" cap="none" strike="noStrike">
                <a:solidFill>
                  <a:srgbClr val="575756"/>
                </a:solidFill>
                <a:latin typeface="Arial"/>
                <a:ea typeface="Arial"/>
                <a:cs typeface="Arial"/>
                <a:sym typeface="Arial"/>
              </a:rPr>
              <a:t> </a:t>
            </a:r>
            <a:r>
              <a:rPr b="0" i="0" lang="es-ES" sz="1365" u="none" cap="none" strike="noStrike">
                <a:solidFill>
                  <a:schemeClr val="dk1"/>
                </a:solidFill>
                <a:latin typeface="Arial"/>
                <a:ea typeface="Arial"/>
                <a:cs typeface="Arial"/>
                <a:sym typeface="Arial"/>
              </a:rPr>
              <a:t>Señalar qué nombre previo ya tiene el producto o si te gustaría recomendar otro.</a:t>
            </a:r>
            <a:endParaRPr b="0" i="0" sz="1365" u="none" cap="none" strike="noStrike">
              <a:solidFill>
                <a:srgbClr val="5C5C5C"/>
              </a:solidFill>
              <a:latin typeface="Arial"/>
              <a:ea typeface="Arial"/>
              <a:cs typeface="Arial"/>
              <a:sym typeface="Arial"/>
            </a:endParaRPr>
          </a:p>
        </p:txBody>
      </p:sp>
      <p:sp>
        <p:nvSpPr>
          <p:cNvPr id="176" name="Google Shape;176;p9"/>
          <p:cNvSpPr txBox="1"/>
          <p:nvPr/>
        </p:nvSpPr>
        <p:spPr>
          <a:xfrm>
            <a:off x="1558728" y="369014"/>
            <a:ext cx="2141987" cy="31745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FFFFFF"/>
              </a:buClr>
              <a:buSzPts val="1400"/>
              <a:buFont typeface="Arial"/>
              <a:buNone/>
            </a:pPr>
            <a:r>
              <a:rPr b="1" i="0" lang="es-ES" sz="1400" u="none" cap="none" strike="noStrike">
                <a:solidFill>
                  <a:srgbClr val="FFFFFF"/>
                </a:solidFill>
                <a:latin typeface="Arial"/>
                <a:ea typeface="Arial"/>
                <a:cs typeface="Arial"/>
                <a:sym typeface="Arial"/>
              </a:rPr>
              <a:t>DATANNNN</a:t>
            </a:r>
            <a:endParaRPr b="1" i="0" sz="1400" u="none" cap="none" strike="noStrike">
              <a:solidFill>
                <a:srgbClr val="FFFFFF"/>
              </a:solidFill>
              <a:latin typeface="Arial"/>
              <a:ea typeface="Arial"/>
              <a:cs typeface="Arial"/>
              <a:sym typeface="Arial"/>
            </a:endParaRPr>
          </a:p>
        </p:txBody>
      </p:sp>
      <p:sp>
        <p:nvSpPr>
          <p:cNvPr id="177" name="Google Shape;177;p9"/>
          <p:cNvSpPr/>
          <p:nvPr/>
        </p:nvSpPr>
        <p:spPr>
          <a:xfrm>
            <a:off x="717438" y="296910"/>
            <a:ext cx="603805"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1"/>
                </a:solidFill>
                <a:latin typeface="Arial"/>
                <a:ea typeface="Arial"/>
                <a:cs typeface="Arial"/>
                <a:sym typeface="Arial"/>
              </a:rPr>
              <a:t>9</a:t>
            </a:r>
            <a:endParaRPr b="0" i="0" sz="2400" u="none" cap="none" strike="noStrike">
              <a:solidFill>
                <a:schemeClr val="accent1"/>
              </a:solidFill>
              <a:latin typeface="Arial"/>
              <a:ea typeface="Arial"/>
              <a:cs typeface="Arial"/>
              <a:sym typeface="Arial"/>
            </a:endParaRPr>
          </a:p>
        </p:txBody>
      </p:sp>
      <p:sp>
        <p:nvSpPr>
          <p:cNvPr id="178" name="Google Shape;178;p9"/>
          <p:cNvSpPr/>
          <p:nvPr/>
        </p:nvSpPr>
        <p:spPr>
          <a:xfrm>
            <a:off x="1558516" y="852114"/>
            <a:ext cx="10617045" cy="510888"/>
          </a:xfrm>
          <a:prstGeom prst="rect">
            <a:avLst/>
          </a:prstGeom>
          <a:solidFill>
            <a:srgbClr val="434A59"/>
          </a:solidFill>
          <a:ln cap="flat" cmpd="sng" w="25400">
            <a:solidFill>
              <a:srgbClr val="5757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79" name="Google Shape;179;p9"/>
          <p:cNvSpPr/>
          <p:nvPr/>
        </p:nvSpPr>
        <p:spPr>
          <a:xfrm rot="5400000">
            <a:off x="1693860" y="917381"/>
            <a:ext cx="227167" cy="125068"/>
          </a:xfrm>
          <a:custGeom>
            <a:rect b="b" l="l" r="r" t="t"/>
            <a:pathLst>
              <a:path extrusionOk="0" h="864096" w="4104456">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180" name="Google Shape;180;p9"/>
          <p:cNvSpPr txBox="1"/>
          <p:nvPr/>
        </p:nvSpPr>
        <p:spPr>
          <a:xfrm>
            <a:off x="2056371" y="853740"/>
            <a:ext cx="7590945" cy="51088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E20613"/>
              </a:buClr>
              <a:buSzPts val="2500"/>
              <a:buFont typeface="Arial"/>
              <a:buNone/>
            </a:pPr>
            <a:r>
              <a:rPr b="0" i="0" lang="es-ES" sz="1000" u="none" cap="none" strike="noStrik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81" name="Google Shape;181;p9"/>
          <p:cNvSpPr/>
          <p:nvPr/>
        </p:nvSpPr>
        <p:spPr>
          <a:xfrm>
            <a:off x="1558518" y="1501612"/>
            <a:ext cx="45374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200" u="none" cap="none" strike="noStrike">
                <a:solidFill>
                  <a:schemeClr val="accent1"/>
                </a:solidFill>
                <a:latin typeface="Calibri"/>
                <a:ea typeface="Calibri"/>
                <a:cs typeface="Calibri"/>
                <a:sym typeface="Calibri"/>
              </a:rPr>
              <a:t>9. CARACTERIZACIÓN VISUAL</a:t>
            </a:r>
            <a:endParaRPr b="1" i="0" sz="1200" u="none" cap="none" strike="noStrike">
              <a:solidFill>
                <a:schemeClr val="accent1"/>
              </a:solidFill>
              <a:latin typeface="Calibri"/>
              <a:ea typeface="Calibri"/>
              <a:cs typeface="Calibri"/>
              <a:sym typeface="Calibri"/>
            </a:endParaRPr>
          </a:p>
        </p:txBody>
      </p:sp>
      <p:cxnSp>
        <p:nvCxnSpPr>
          <p:cNvPr id="182" name="Google Shape;182;p9"/>
          <p:cNvCxnSpPr/>
          <p:nvPr/>
        </p:nvCxnSpPr>
        <p:spPr>
          <a:xfrm>
            <a:off x="6096001" y="1864955"/>
            <a:ext cx="0" cy="2736000"/>
          </a:xfrm>
          <a:prstGeom prst="straightConnector1">
            <a:avLst/>
          </a:prstGeom>
          <a:noFill/>
          <a:ln cap="flat" cmpd="sng" w="9525">
            <a:solidFill>
              <a:srgbClr val="BFBFBF"/>
            </a:solidFill>
            <a:prstDash val="solid"/>
            <a:round/>
            <a:headEnd len="sm" w="sm" type="none"/>
            <a:tailEnd len="sm" w="sm" type="none"/>
          </a:ln>
        </p:spPr>
      </p:cxnSp>
      <p:sp>
        <p:nvSpPr>
          <p:cNvPr id="183" name="Google Shape;183;p9"/>
          <p:cNvSpPr txBox="1"/>
          <p:nvPr/>
        </p:nvSpPr>
        <p:spPr>
          <a:xfrm>
            <a:off x="1558517" y="1806877"/>
            <a:ext cx="4498492" cy="29965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etc; debiese tener una línea corporativa, que evoque transparencia, seguridad y seriedad”  </a:t>
            </a:r>
            <a:endParaRPr/>
          </a:p>
          <a:p>
            <a:pPr indent="0" lvl="0" marL="0" marR="0" rtl="0" algn="l">
              <a:spcBef>
                <a:spcPts val="1202"/>
              </a:spcBef>
              <a:spcAft>
                <a:spcPts val="0"/>
              </a:spcAft>
              <a:buNone/>
            </a:pPr>
            <a:r>
              <a:rPr b="0" i="0" lang="es-ES" sz="1067" u="none" cap="none" strike="noStrike">
                <a:solidFill>
                  <a:srgbClr val="575756"/>
                </a:solidFill>
                <a:latin typeface="Arial"/>
                <a:ea typeface="Arial"/>
                <a:cs typeface="Arial"/>
                <a:sym typeface="Arial"/>
              </a:rPr>
              <a:t>Se sugiere complementar lo siguiente: </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¿Cuál es el look and feel del producto? [Por ejemplo; corporativo, alta tecnología, seguridad privacidad, etc- aspecto/estilo y percepción/sentimiento]</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tipo de estilo visual debería tener? </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elementos conceptuales están asociados al producto? </a:t>
            </a:r>
            <a:endParaRPr/>
          </a:p>
          <a:p>
            <a:pPr indent="-228600" lvl="0" marL="228600" marR="0" rtl="0" algn="l">
              <a:spcBef>
                <a:spcPts val="1202"/>
              </a:spcBef>
              <a:spcAft>
                <a:spcPts val="0"/>
              </a:spcAft>
              <a:buClr>
                <a:srgbClr val="575756"/>
              </a:buClr>
              <a:buSzPts val="1067"/>
              <a:buFont typeface="Calibri"/>
              <a:buAutoNum type="arabicPeriod"/>
            </a:pPr>
            <a:r>
              <a:rPr b="0" i="0" lang="es-ES" sz="1067" u="none" cap="none" strike="noStrike">
                <a:solidFill>
                  <a:srgbClr val="575756"/>
                </a:solidFill>
                <a:latin typeface="Arial"/>
                <a:ea typeface="Arial"/>
                <a:cs typeface="Arial"/>
                <a:sym typeface="Arial"/>
              </a:rPr>
              <a:t>¿Qué referentes visuales asocias a este producto?</a:t>
            </a:r>
            <a:endParaRPr/>
          </a:p>
        </p:txBody>
      </p:sp>
      <p:pic>
        <p:nvPicPr>
          <p:cNvPr id="184" name="Google Shape;184;p9"/>
          <p:cNvPicPr preferRelativeResize="0"/>
          <p:nvPr/>
        </p:nvPicPr>
        <p:blipFill rotWithShape="1">
          <a:blip r:embed="rId3">
            <a:alphaModFix/>
          </a:blip>
          <a:srcRect b="0" l="0" r="0" t="0"/>
          <a:stretch/>
        </p:blipFill>
        <p:spPr>
          <a:xfrm>
            <a:off x="9698169" y="262226"/>
            <a:ext cx="2485938" cy="531034"/>
          </a:xfrm>
          <a:prstGeom prst="rect">
            <a:avLst/>
          </a:prstGeom>
          <a:noFill/>
          <a:ln>
            <a:noFill/>
          </a:ln>
        </p:spPr>
      </p:pic>
      <p:sp>
        <p:nvSpPr>
          <p:cNvPr id="185" name="Google Shape;185;p9"/>
          <p:cNvSpPr txBox="1"/>
          <p:nvPr/>
        </p:nvSpPr>
        <p:spPr>
          <a:xfrm>
            <a:off x="6294301" y="1864955"/>
            <a:ext cx="4498492" cy="256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67" u="none" cap="none" strike="noStrike">
                <a:solidFill>
                  <a:srgbClr val="575756"/>
                </a:solidFill>
                <a:latin typeface="Arial"/>
                <a:ea typeface="Arial"/>
                <a:cs typeface="Arial"/>
                <a:sym typeface="Arial"/>
              </a:rPr>
              <a:t>Completar…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2020-08-01T02:59:29Z</dcterms:created>
  <dc:creator>Patricio Emanuelli</dc:creator>
</cp:coreProperties>
</file>