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0" r:id="rId2"/>
    <p:sldId id="272" r:id="rId3"/>
    <p:sldId id="262" r:id="rId4"/>
    <p:sldId id="264" r:id="rId5"/>
    <p:sldId id="266" r:id="rId6"/>
    <p:sldId id="267" r:id="rId7"/>
    <p:sldId id="256" r:id="rId8"/>
    <p:sldId id="269" r:id="rId9"/>
    <p:sldId id="275" r:id="rId10"/>
    <p:sldId id="273" r:id="rId11"/>
    <p:sldId id="274" r:id="rId12"/>
    <p:sldId id="270" r:id="rId13"/>
    <p:sldId id="271" r:id="rId14"/>
    <p:sldId id="258" r:id="rId1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27" autoAdjust="0"/>
    <p:restoredTop sz="94660"/>
  </p:normalViewPr>
  <p:slideViewPr>
    <p:cSldViewPr snapToGrid="0">
      <p:cViewPr>
        <p:scale>
          <a:sx n="110" d="100"/>
          <a:sy n="110" d="100"/>
        </p:scale>
        <p:origin x="-27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5C178F43-FA31-484D-A829-A30BF5DBB552}" type="datetimeFigureOut">
              <a:rPr lang="es-CL" smtClean="0"/>
              <a:t>07-09-2020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225603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C178F43-FA31-484D-A829-A30BF5DBB552}" type="datetimeFigureOut">
              <a:rPr lang="es-CL" smtClean="0"/>
              <a:t>07-09-2020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221903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C178F43-FA31-484D-A829-A30BF5DBB552}" type="datetimeFigureOut">
              <a:rPr lang="es-CL" smtClean="0"/>
              <a:t>07-09-2020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460369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C178F43-FA31-484D-A829-A30BF5DBB552}" type="datetimeFigureOut">
              <a:rPr lang="es-CL" smtClean="0"/>
              <a:t>07-09-2020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613FD2D-C923-42A3-BAA8-DAF30321771F}" type="slidenum">
              <a:rPr lang="es-CL" smtClean="0"/>
              <a:t>‹Nº›</a:t>
            </a:fld>
            <a:endParaRPr lang="es-CL"/>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8417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C178F43-FA31-484D-A829-A30BF5DBB552}" type="datetimeFigureOut">
              <a:rPr lang="es-CL" smtClean="0"/>
              <a:t>07-09-2020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524797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C178F43-FA31-484D-A829-A30BF5DBB552}" type="datetimeFigureOut">
              <a:rPr lang="es-CL" smtClean="0"/>
              <a:t>07-09-2020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3719938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C178F43-FA31-484D-A829-A30BF5DBB552}" type="datetimeFigureOut">
              <a:rPr lang="es-CL" smtClean="0"/>
              <a:t>07-09-2020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3789726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C178F43-FA31-484D-A829-A30BF5DBB552}" type="datetimeFigureOut">
              <a:rPr lang="es-CL" smtClean="0"/>
              <a:t>07-09-2020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1535472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C178F43-FA31-484D-A829-A30BF5DBB552}" type="datetimeFigureOut">
              <a:rPr lang="es-CL" smtClean="0"/>
              <a:t>07-09-2020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303018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C178F43-FA31-484D-A829-A30BF5DBB552}" type="datetimeFigureOut">
              <a:rPr lang="es-CL" smtClean="0"/>
              <a:t>07-09-2020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190826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5C178F43-FA31-484D-A829-A30BF5DBB552}" type="datetimeFigureOut">
              <a:rPr lang="es-CL" smtClean="0"/>
              <a:t>07-09-2020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282525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C178F43-FA31-484D-A829-A30BF5DBB552}" type="datetimeFigureOut">
              <a:rPr lang="es-CL" smtClean="0"/>
              <a:t>07-09-2020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197044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C178F43-FA31-484D-A829-A30BF5DBB552}" type="datetimeFigureOut">
              <a:rPr lang="es-CL" smtClean="0"/>
              <a:t>07-09-2020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240251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C178F43-FA31-484D-A829-A30BF5DBB552}" type="datetimeFigureOut">
              <a:rPr lang="es-CL" smtClean="0"/>
              <a:t>07-09-2020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122947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78F43-FA31-484D-A829-A30BF5DBB552}" type="datetimeFigureOut">
              <a:rPr lang="es-CL" smtClean="0"/>
              <a:t>07-09-2020</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270704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C178F43-FA31-484D-A829-A30BF5DBB552}" type="datetimeFigureOut">
              <a:rPr lang="es-CL" smtClean="0"/>
              <a:t>07-09-2020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352298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C178F43-FA31-484D-A829-A30BF5DBB552}" type="datetimeFigureOut">
              <a:rPr lang="es-CL" smtClean="0"/>
              <a:t>07-09-2020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613FD2D-C923-42A3-BAA8-DAF30321771F}" type="slidenum">
              <a:rPr lang="es-CL" smtClean="0"/>
              <a:t>‹Nº›</a:t>
            </a:fld>
            <a:endParaRPr lang="es-CL"/>
          </a:p>
        </p:txBody>
      </p:sp>
    </p:spTree>
    <p:extLst>
      <p:ext uri="{BB962C8B-B14F-4D97-AF65-F5344CB8AC3E}">
        <p14:creationId xmlns:p14="http://schemas.microsoft.com/office/powerpoint/2010/main" val="348810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C178F43-FA31-484D-A829-A30BF5DBB552}" type="datetimeFigureOut">
              <a:rPr lang="es-CL" smtClean="0"/>
              <a:t>07-09-2020</a:t>
            </a:fld>
            <a:endParaRPr lang="es-C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C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613FD2D-C923-42A3-BAA8-DAF30321771F}" type="slidenum">
              <a:rPr lang="es-CL" smtClean="0"/>
              <a:t>‹Nº›</a:t>
            </a:fld>
            <a:endParaRPr lang="es-CL"/>
          </a:p>
        </p:txBody>
      </p:sp>
    </p:spTree>
    <p:extLst>
      <p:ext uri="{BB962C8B-B14F-4D97-AF65-F5344CB8AC3E}">
        <p14:creationId xmlns:p14="http://schemas.microsoft.com/office/powerpoint/2010/main" val="17978767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0113" y="1638450"/>
            <a:ext cx="5995087" cy="1434264"/>
          </a:xfrm>
        </p:spPr>
        <p:txBody>
          <a:bodyPr/>
          <a:lstStyle/>
          <a:p>
            <a:pPr algn="l"/>
            <a:r>
              <a:rPr lang="es-CL" dirty="0" smtClean="0"/>
              <a:t>Data</a:t>
            </a:r>
            <a:r>
              <a:rPr lang="en-US" dirty="0" smtClean="0"/>
              <a:t>_</a:t>
            </a:r>
            <a:r>
              <a:rPr lang="es-CL" dirty="0" smtClean="0"/>
              <a:t>Delito</a:t>
            </a:r>
            <a:endParaRPr lang="es-CL" dirty="0"/>
          </a:p>
        </p:txBody>
      </p:sp>
      <p:sp>
        <p:nvSpPr>
          <p:cNvPr id="3" name="Subtítulo 2"/>
          <p:cNvSpPr>
            <a:spLocks noGrp="1"/>
          </p:cNvSpPr>
          <p:nvPr>
            <p:ph type="subTitle" idx="1"/>
          </p:nvPr>
        </p:nvSpPr>
        <p:spPr>
          <a:xfrm>
            <a:off x="1661823" y="4215814"/>
            <a:ext cx="9144000" cy="1775550"/>
          </a:xfrm>
        </p:spPr>
        <p:txBody>
          <a:bodyPr>
            <a:normAutofit/>
          </a:bodyPr>
          <a:lstStyle/>
          <a:p>
            <a:r>
              <a:rPr lang="en-US" sz="2000" dirty="0" smtClean="0"/>
              <a:t>Paula Rojas</a:t>
            </a:r>
          </a:p>
          <a:p>
            <a:r>
              <a:rPr lang="en-US" sz="2000" dirty="0" smtClean="0"/>
              <a:t>Hector Flores</a:t>
            </a:r>
          </a:p>
          <a:p>
            <a:r>
              <a:rPr lang="en-US" sz="2000" dirty="0" smtClean="0"/>
              <a:t>Christian Castro</a:t>
            </a:r>
            <a:endParaRPr lang="es-CL" sz="2000" dirty="0"/>
          </a:p>
        </p:txBody>
      </p:sp>
    </p:spTree>
    <p:extLst>
      <p:ext uri="{BB962C8B-B14F-4D97-AF65-F5344CB8AC3E}">
        <p14:creationId xmlns:p14="http://schemas.microsoft.com/office/powerpoint/2010/main" val="387118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a:t>
            </a:r>
            <a:endParaRPr lang="es-CL" sz="4400" dirty="0"/>
          </a:p>
        </p:txBody>
      </p:sp>
      <p:sp>
        <p:nvSpPr>
          <p:cNvPr id="3" name="Subtítulo 2"/>
          <p:cNvSpPr>
            <a:spLocks noGrp="1"/>
          </p:cNvSpPr>
          <p:nvPr>
            <p:ph type="subTitle" idx="1"/>
          </p:nvPr>
        </p:nvSpPr>
        <p:spPr>
          <a:xfrm>
            <a:off x="616940" y="1393553"/>
            <a:ext cx="9158417" cy="1883507"/>
          </a:xfrm>
        </p:spPr>
        <p:txBody>
          <a:bodyPr>
            <a:normAutofit/>
          </a:bodyPr>
          <a:lstStyle/>
          <a:p>
            <a:pPr algn="l"/>
            <a:r>
              <a:rPr lang="en-US" sz="4800" dirty="0" smtClean="0">
                <a:solidFill>
                  <a:schemeClr val="accent2">
                    <a:lumMod val="75000"/>
                  </a:schemeClr>
                </a:solidFill>
              </a:rPr>
              <a:t>ACP</a:t>
            </a:r>
          </a:p>
          <a:p>
            <a:pPr algn="l"/>
            <a:endParaRPr lang="es-CL" dirty="0" smtClean="0"/>
          </a:p>
          <a:p>
            <a:pPr algn="l"/>
            <a:endParaRPr lang="es-CL" dirty="0"/>
          </a:p>
        </p:txBody>
      </p:sp>
      <p:pic>
        <p:nvPicPr>
          <p:cNvPr id="4" name="Imagen 3"/>
          <p:cNvPicPr>
            <a:picLocks noChangeAspect="1"/>
          </p:cNvPicPr>
          <p:nvPr/>
        </p:nvPicPr>
        <p:blipFill>
          <a:blip r:embed="rId2"/>
          <a:stretch>
            <a:fillRect/>
          </a:stretch>
        </p:blipFill>
        <p:spPr>
          <a:xfrm>
            <a:off x="300151" y="1393553"/>
            <a:ext cx="11646222" cy="5128228"/>
          </a:xfrm>
          <a:prstGeom prst="rect">
            <a:avLst/>
          </a:prstGeom>
        </p:spPr>
      </p:pic>
    </p:spTree>
    <p:extLst>
      <p:ext uri="{BB962C8B-B14F-4D97-AF65-F5344CB8AC3E}">
        <p14:creationId xmlns:p14="http://schemas.microsoft.com/office/powerpoint/2010/main" val="154511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a:t>
            </a:r>
            <a:endParaRPr lang="es-CL" sz="4400" dirty="0"/>
          </a:p>
        </p:txBody>
      </p:sp>
      <p:sp>
        <p:nvSpPr>
          <p:cNvPr id="3" name="Subtítulo 2"/>
          <p:cNvSpPr>
            <a:spLocks noGrp="1"/>
          </p:cNvSpPr>
          <p:nvPr>
            <p:ph type="subTitle" idx="1"/>
          </p:nvPr>
        </p:nvSpPr>
        <p:spPr>
          <a:xfrm>
            <a:off x="562232" y="1305170"/>
            <a:ext cx="9158417" cy="1266092"/>
          </a:xfrm>
        </p:spPr>
        <p:txBody>
          <a:bodyPr>
            <a:normAutofit/>
          </a:bodyPr>
          <a:lstStyle/>
          <a:p>
            <a:pPr algn="l"/>
            <a:r>
              <a:rPr lang="en-US" sz="4800" dirty="0" err="1" smtClean="0">
                <a:solidFill>
                  <a:schemeClr val="accent2">
                    <a:lumMod val="75000"/>
                  </a:schemeClr>
                </a:solidFill>
              </a:rPr>
              <a:t>Predicciones</a:t>
            </a:r>
            <a:endParaRPr lang="es-CL" sz="4800" dirty="0" smtClean="0">
              <a:solidFill>
                <a:schemeClr val="accent2">
                  <a:lumMod val="75000"/>
                </a:schemeClr>
              </a:solidFill>
            </a:endParaRPr>
          </a:p>
          <a:p>
            <a:pPr algn="l"/>
            <a:endParaRPr lang="es-CL" dirty="0"/>
          </a:p>
        </p:txBody>
      </p:sp>
      <p:pic>
        <p:nvPicPr>
          <p:cNvPr id="4" name="Imagen 3"/>
          <p:cNvPicPr>
            <a:picLocks noChangeAspect="1"/>
          </p:cNvPicPr>
          <p:nvPr/>
        </p:nvPicPr>
        <p:blipFill>
          <a:blip r:embed="rId2"/>
          <a:stretch>
            <a:fillRect/>
          </a:stretch>
        </p:blipFill>
        <p:spPr>
          <a:xfrm>
            <a:off x="3321250" y="2093144"/>
            <a:ext cx="8519058" cy="4558730"/>
          </a:xfrm>
          <a:prstGeom prst="rect">
            <a:avLst/>
          </a:prstGeom>
        </p:spPr>
      </p:pic>
    </p:spTree>
    <p:extLst>
      <p:ext uri="{BB962C8B-B14F-4D97-AF65-F5344CB8AC3E}">
        <p14:creationId xmlns:p14="http://schemas.microsoft.com/office/powerpoint/2010/main" val="59285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 </a:t>
            </a:r>
            <a:r>
              <a:rPr lang="es-CL" sz="4400" dirty="0" smtClean="0">
                <a:solidFill>
                  <a:srgbClr val="FFFF00"/>
                </a:solidFill>
              </a:rPr>
              <a:t>potencialidades</a:t>
            </a:r>
            <a:endParaRPr lang="es-CL" sz="4400" dirty="0">
              <a:solidFill>
                <a:srgbClr val="FFFF00"/>
              </a:solidFill>
            </a:endParaRPr>
          </a:p>
        </p:txBody>
      </p:sp>
      <p:sp>
        <p:nvSpPr>
          <p:cNvPr id="3" name="Subtítulo 2"/>
          <p:cNvSpPr>
            <a:spLocks noGrp="1"/>
          </p:cNvSpPr>
          <p:nvPr>
            <p:ph type="subTitle" idx="1"/>
          </p:nvPr>
        </p:nvSpPr>
        <p:spPr>
          <a:xfrm>
            <a:off x="562232" y="1408671"/>
            <a:ext cx="9158417" cy="4271160"/>
          </a:xfrm>
        </p:spPr>
        <p:txBody>
          <a:bodyPr>
            <a:normAutofit/>
          </a:bodyPr>
          <a:lstStyle/>
          <a:p>
            <a:pPr algn="l"/>
            <a:r>
              <a:rPr lang="es-CL" dirty="0" smtClean="0">
                <a:solidFill>
                  <a:schemeClr val="accent1">
                    <a:lumMod val="40000"/>
                    <a:lumOff val="60000"/>
                  </a:schemeClr>
                </a:solidFill>
                <a:latin typeface="Corbel" panose="020B0503020204020204" pitchFamily="34" charset="0"/>
              </a:rPr>
              <a:t>El enfoque matemático</a:t>
            </a:r>
          </a:p>
          <a:p>
            <a:pPr algn="l"/>
            <a:r>
              <a:rPr lang="es-ES" sz="2400" dirty="0">
                <a:solidFill>
                  <a:schemeClr val="accent1">
                    <a:lumMod val="40000"/>
                    <a:lumOff val="60000"/>
                  </a:schemeClr>
                </a:solidFill>
                <a:latin typeface="Corbel" panose="020B0503020204020204" pitchFamily="34" charset="0"/>
              </a:rPr>
              <a:t>El algoritmo </a:t>
            </a:r>
            <a:r>
              <a:rPr lang="es-ES" sz="2400" dirty="0" err="1" smtClean="0">
                <a:solidFill>
                  <a:schemeClr val="accent1">
                    <a:lumMod val="40000"/>
                    <a:lumOff val="60000"/>
                  </a:schemeClr>
                </a:solidFill>
                <a:latin typeface="Corbel" panose="020B0503020204020204" pitchFamily="34" charset="0"/>
              </a:rPr>
              <a:t>PredPol</a:t>
            </a:r>
            <a:r>
              <a:rPr lang="es-ES" sz="2400" dirty="0" smtClean="0">
                <a:solidFill>
                  <a:schemeClr val="accent1">
                    <a:lumMod val="40000"/>
                    <a:lumOff val="60000"/>
                  </a:schemeClr>
                </a:solidFill>
                <a:latin typeface="Corbel" panose="020B0503020204020204" pitchFamily="34" charset="0"/>
              </a:rPr>
              <a:t>, se utiliza en EEUU</a:t>
            </a:r>
            <a:r>
              <a:rPr lang="es-ES" sz="2400" dirty="0">
                <a:solidFill>
                  <a:schemeClr val="accent1">
                    <a:lumMod val="40000"/>
                    <a:lumOff val="60000"/>
                  </a:schemeClr>
                </a:solidFill>
                <a:latin typeface="Corbel" panose="020B0503020204020204" pitchFamily="34" charset="0"/>
              </a:rPr>
              <a:t/>
            </a:r>
            <a:br>
              <a:rPr lang="es-ES" sz="2400" dirty="0">
                <a:solidFill>
                  <a:schemeClr val="accent1">
                    <a:lumMod val="40000"/>
                    <a:lumOff val="60000"/>
                  </a:schemeClr>
                </a:solidFill>
                <a:latin typeface="Corbel" panose="020B0503020204020204" pitchFamily="34" charset="0"/>
              </a:rPr>
            </a:br>
            <a:r>
              <a:rPr lang="es-ES" sz="2400" dirty="0">
                <a:solidFill>
                  <a:schemeClr val="accent1">
                    <a:lumMod val="40000"/>
                    <a:lumOff val="60000"/>
                  </a:schemeClr>
                </a:solidFill>
                <a:latin typeface="Corbel" panose="020B0503020204020204" pitchFamily="34" charset="0"/>
              </a:rPr>
              <a:t/>
            </a:r>
            <a:br>
              <a:rPr lang="es-ES" sz="2400" dirty="0">
                <a:solidFill>
                  <a:schemeClr val="accent1">
                    <a:lumMod val="40000"/>
                    <a:lumOff val="60000"/>
                  </a:schemeClr>
                </a:solidFill>
                <a:latin typeface="Corbel" panose="020B0503020204020204" pitchFamily="34" charset="0"/>
              </a:rPr>
            </a:br>
            <a:r>
              <a:rPr lang="es-ES" sz="2400" dirty="0" err="1">
                <a:solidFill>
                  <a:schemeClr val="accent1">
                    <a:lumMod val="40000"/>
                    <a:lumOff val="60000"/>
                  </a:schemeClr>
                </a:solidFill>
                <a:latin typeface="Corbel" panose="020B0503020204020204" pitchFamily="34" charset="0"/>
              </a:rPr>
              <a:t>PredPol</a:t>
            </a:r>
            <a:r>
              <a:rPr lang="es-ES" sz="2400" dirty="0">
                <a:solidFill>
                  <a:schemeClr val="accent1">
                    <a:lumMod val="40000"/>
                    <a:lumOff val="60000"/>
                  </a:schemeClr>
                </a:solidFill>
                <a:latin typeface="Corbel" panose="020B0503020204020204" pitchFamily="34" charset="0"/>
              </a:rPr>
              <a:t> se basa en una década de investigación académica detallada sobre las causas de la formación de patrones delictivos. Esa investigación vinculó con éxito varios aspectos clave del comportamiento del delincuente con una estructura matemática que se utiliza para predecir cómo evolucionarán los patrones delictivos de un día a otro, de un momento a otro.</a:t>
            </a:r>
            <a:endParaRPr lang="es-CL" sz="2400" dirty="0" smtClean="0">
              <a:solidFill>
                <a:schemeClr val="accent1">
                  <a:lumMod val="40000"/>
                  <a:lumOff val="60000"/>
                </a:schemeClr>
              </a:solidFill>
              <a:latin typeface="Corbel" panose="020B0503020204020204" pitchFamily="34" charset="0"/>
            </a:endParaRPr>
          </a:p>
          <a:p>
            <a:pPr algn="l"/>
            <a:endParaRPr lang="es-CL" dirty="0"/>
          </a:p>
        </p:txBody>
      </p:sp>
      <p:pic>
        <p:nvPicPr>
          <p:cNvPr id="5" name="Imagen 4"/>
          <p:cNvPicPr>
            <a:picLocks noChangeAspect="1"/>
          </p:cNvPicPr>
          <p:nvPr/>
        </p:nvPicPr>
        <p:blipFill>
          <a:blip r:embed="rId2"/>
          <a:stretch>
            <a:fillRect/>
          </a:stretch>
        </p:blipFill>
        <p:spPr>
          <a:xfrm>
            <a:off x="5355196" y="4979926"/>
            <a:ext cx="5727743" cy="1399809"/>
          </a:xfrm>
          <a:prstGeom prst="rect">
            <a:avLst/>
          </a:prstGeom>
        </p:spPr>
      </p:pic>
    </p:spTree>
    <p:extLst>
      <p:ext uri="{BB962C8B-B14F-4D97-AF65-F5344CB8AC3E}">
        <p14:creationId xmlns:p14="http://schemas.microsoft.com/office/powerpoint/2010/main" val="150851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 descripción temática</a:t>
            </a:r>
            <a:endParaRPr lang="es-CL" sz="4400" dirty="0"/>
          </a:p>
        </p:txBody>
      </p:sp>
      <p:graphicFrame>
        <p:nvGraphicFramePr>
          <p:cNvPr id="4"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2563214049"/>
              </p:ext>
            </p:extLst>
          </p:nvPr>
        </p:nvGraphicFramePr>
        <p:xfrm>
          <a:off x="562232" y="1534028"/>
          <a:ext cx="10987072" cy="4221798"/>
        </p:xfrm>
        <a:graphic>
          <a:graphicData uri="http://schemas.openxmlformats.org/drawingml/2006/table">
            <a:tbl>
              <a:tblPr firstRow="1" bandRow="1"/>
              <a:tblGrid>
                <a:gridCol w="2152393">
                  <a:extLst>
                    <a:ext uri="{9D8B030D-6E8A-4147-A177-3AD203B41FA5}">
                      <a16:colId xmlns:a16="http://schemas.microsoft.com/office/drawing/2014/main" val="2103009954"/>
                    </a:ext>
                  </a:extLst>
                </a:gridCol>
                <a:gridCol w="1765123">
                  <a:extLst>
                    <a:ext uri="{9D8B030D-6E8A-4147-A177-3AD203B41FA5}">
                      <a16:colId xmlns:a16="http://schemas.microsoft.com/office/drawing/2014/main" val="1925803471"/>
                    </a:ext>
                  </a:extLst>
                </a:gridCol>
                <a:gridCol w="2120217">
                  <a:extLst>
                    <a:ext uri="{9D8B030D-6E8A-4147-A177-3AD203B41FA5}">
                      <a16:colId xmlns:a16="http://schemas.microsoft.com/office/drawing/2014/main" val="4209277347"/>
                    </a:ext>
                  </a:extLst>
                </a:gridCol>
                <a:gridCol w="861237">
                  <a:extLst>
                    <a:ext uri="{9D8B030D-6E8A-4147-A177-3AD203B41FA5}">
                      <a16:colId xmlns:a16="http://schemas.microsoft.com/office/drawing/2014/main" val="717859385"/>
                    </a:ext>
                  </a:extLst>
                </a:gridCol>
                <a:gridCol w="1222745">
                  <a:extLst>
                    <a:ext uri="{9D8B030D-6E8A-4147-A177-3AD203B41FA5}">
                      <a16:colId xmlns:a16="http://schemas.microsoft.com/office/drawing/2014/main" val="2180104357"/>
                    </a:ext>
                  </a:extLst>
                </a:gridCol>
                <a:gridCol w="1095153">
                  <a:extLst>
                    <a:ext uri="{9D8B030D-6E8A-4147-A177-3AD203B41FA5}">
                      <a16:colId xmlns:a16="http://schemas.microsoft.com/office/drawing/2014/main" val="777788735"/>
                    </a:ext>
                  </a:extLst>
                </a:gridCol>
                <a:gridCol w="1180214">
                  <a:extLst>
                    <a:ext uri="{9D8B030D-6E8A-4147-A177-3AD203B41FA5}">
                      <a16:colId xmlns:a16="http://schemas.microsoft.com/office/drawing/2014/main" val="385850692"/>
                    </a:ext>
                  </a:extLst>
                </a:gridCol>
                <a:gridCol w="233916">
                  <a:extLst>
                    <a:ext uri="{9D8B030D-6E8A-4147-A177-3AD203B41FA5}">
                      <a16:colId xmlns:a16="http://schemas.microsoft.com/office/drawing/2014/main" val="125122972"/>
                    </a:ext>
                  </a:extLst>
                </a:gridCol>
                <a:gridCol w="356074">
                  <a:extLst>
                    <a:ext uri="{9D8B030D-6E8A-4147-A177-3AD203B41FA5}">
                      <a16:colId xmlns:a16="http://schemas.microsoft.com/office/drawing/2014/main" val="1239310490"/>
                    </a:ext>
                  </a:extLst>
                </a:gridCol>
              </a:tblGrid>
              <a:tr h="60311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s-ES" sz="1400" dirty="0"/>
                        <a:t>CATEGORÍA</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F6FC6">
                        <a:lumMod val="75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s-ES" sz="1400" dirty="0"/>
                        <a:t>SECCIÓN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DD9">
                        <a:lumMod val="75000"/>
                      </a:srgbClr>
                    </a:solidFill>
                  </a:tcPr>
                </a:tc>
                <a:tc gridSpan="7">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s-ES" sz="1400" dirty="0"/>
                        <a:t>TEMAS/VISTAS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DD9"/>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603114">
                <a:tc rowSpan="3">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r" defTabSz="1219017" rtl="0" eaLnBrk="1" latinLnBrk="0" hangingPunct="1"/>
                      <a:r>
                        <a:rPr lang="es-ES" sz="1400" b="1" kern="1200" dirty="0" err="1" smtClean="0">
                          <a:solidFill>
                            <a:schemeClr val="bg2">
                              <a:lumMod val="20000"/>
                              <a:lumOff val="80000"/>
                            </a:schemeClr>
                          </a:solidFill>
                          <a:latin typeface="+mn-lt"/>
                          <a:ea typeface="+mn-ea"/>
                          <a:cs typeface="+mn-cs"/>
                        </a:rPr>
                        <a:t>Data_delito</a:t>
                      </a:r>
                      <a:r>
                        <a:rPr lang="en-US" sz="1400" b="1" kern="1200" dirty="0" smtClean="0">
                          <a:solidFill>
                            <a:schemeClr val="bg2">
                              <a:lumMod val="20000"/>
                              <a:lumOff val="80000"/>
                            </a:schemeClr>
                          </a:solidFill>
                          <a:latin typeface="+mn-lt"/>
                          <a:ea typeface="+mn-ea"/>
                          <a:cs typeface="+mn-cs"/>
                        </a:rPr>
                        <a:t>_</a:t>
                      </a:r>
                      <a:r>
                        <a:rPr lang="es-ES" sz="1400" b="1" kern="1200" dirty="0" smtClean="0">
                          <a:solidFill>
                            <a:schemeClr val="bg2">
                              <a:lumMod val="20000"/>
                              <a:lumOff val="80000"/>
                            </a:schemeClr>
                          </a:solidFill>
                          <a:latin typeface="+mn-lt"/>
                          <a:ea typeface="+mn-ea"/>
                          <a:cs typeface="+mn-cs"/>
                        </a:rPr>
                        <a:t>descriptivo</a:t>
                      </a:r>
                      <a:endParaRPr lang="es-ES" sz="1400" b="1" kern="1200" dirty="0">
                        <a:solidFill>
                          <a:schemeClr val="bg2">
                            <a:lumMod val="20000"/>
                            <a:lumOff val="80000"/>
                          </a:schemeClr>
                        </a:solidFill>
                        <a:latin typeface="+mn-lt"/>
                        <a:ea typeface="+mn-ea"/>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lumMod val="75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1219017" rtl="0" eaLnBrk="1" latinLnBrk="0" hangingPunct="1"/>
                      <a:r>
                        <a:rPr lang="es-ES" sz="1400" b="1" kern="1200" dirty="0" smtClean="0">
                          <a:solidFill>
                            <a:schemeClr val="bg2">
                              <a:lumMod val="20000"/>
                              <a:lumOff val="80000"/>
                            </a:schemeClr>
                          </a:solidFill>
                          <a:latin typeface="+mn-lt"/>
                          <a:ea typeface="+mn-ea"/>
                          <a:cs typeface="+mn-cs"/>
                        </a:rPr>
                        <a:t>Paramétrico</a:t>
                      </a:r>
                      <a:endParaRPr lang="es-ES" sz="1400" b="1" kern="1200" dirty="0">
                        <a:solidFill>
                          <a:schemeClr val="bg2">
                            <a:lumMod val="20000"/>
                            <a:lumOff val="80000"/>
                          </a:schemeClr>
                        </a:solidFill>
                        <a:latin typeface="+mn-lt"/>
                        <a:ea typeface="+mn-ea"/>
                        <a:cs typeface="+mn-cs"/>
                      </a:endParaRPr>
                    </a:p>
                  </a:txBody>
                  <a:tcPr marL="45720" marR="4572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DD9">
                        <a:lumMod val="75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s-ES" sz="1400" b="1" dirty="0" smtClean="0">
                          <a:solidFill>
                            <a:srgbClr val="000000"/>
                          </a:solidFill>
                        </a:rPr>
                        <a:t>Gr</a:t>
                      </a:r>
                      <a:r>
                        <a:rPr lang="es-CL" sz="1400" b="1" dirty="0" smtClean="0">
                          <a:solidFill>
                            <a:srgbClr val="000000"/>
                          </a:solidFill>
                        </a:rPr>
                        <a:t>á</a:t>
                      </a:r>
                      <a:r>
                        <a:rPr lang="es-ES" sz="1400" b="1" dirty="0" err="1" smtClean="0">
                          <a:solidFill>
                            <a:srgbClr val="000000"/>
                          </a:solidFill>
                        </a:rPr>
                        <a:t>ficos</a:t>
                      </a:r>
                      <a:r>
                        <a:rPr lang="es-ES" sz="1400" b="1" dirty="0" smtClean="0">
                          <a:solidFill>
                            <a:srgbClr val="000000"/>
                          </a:solidFill>
                        </a:rPr>
                        <a:t> </a:t>
                      </a:r>
                      <a:r>
                        <a:rPr lang="es-ES" sz="1400" b="1" dirty="0" smtClean="0">
                          <a:solidFill>
                            <a:srgbClr val="000000"/>
                          </a:solidFill>
                        </a:rPr>
                        <a:t>descriptivos</a:t>
                      </a: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s-ES" sz="1400" b="1" dirty="0" err="1" smtClean="0">
                          <a:solidFill>
                            <a:srgbClr val="000000"/>
                          </a:solidFill>
                        </a:rPr>
                        <a:t>GIFs</a:t>
                      </a: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s-ES" sz="1400" b="1" dirty="0" err="1" smtClean="0">
                          <a:solidFill>
                            <a:srgbClr val="000000"/>
                          </a:solidFill>
                        </a:rPr>
                        <a:t>Dendrogramas</a:t>
                      </a: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s-ES" sz="1400" b="1" dirty="0" smtClean="0">
                          <a:solidFill>
                            <a:srgbClr val="000000"/>
                          </a:solidFill>
                        </a:rPr>
                        <a:t>ACP</a:t>
                      </a: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extLst>
                  <a:ext uri="{0D108BD9-81ED-4DB2-BD59-A6C34878D82A}">
                    <a16:rowId xmlns:a16="http://schemas.microsoft.com/office/drawing/2014/main" val="3965232244"/>
                  </a:ext>
                </a:extLst>
              </a:tr>
              <a:tr h="603114">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1219017" rtl="0" eaLnBrk="1" latinLnBrk="0" hangingPunct="1"/>
                      <a:r>
                        <a:rPr lang="es-ES" sz="1400" b="1" kern="1200" dirty="0" smtClean="0">
                          <a:solidFill>
                            <a:schemeClr val="bg2">
                              <a:lumMod val="20000"/>
                              <a:lumOff val="80000"/>
                            </a:schemeClr>
                          </a:solidFill>
                          <a:latin typeface="+mn-lt"/>
                          <a:ea typeface="+mn-ea"/>
                          <a:cs typeface="+mn-cs"/>
                        </a:rPr>
                        <a:t>No </a:t>
                      </a:r>
                      <a:r>
                        <a:rPr lang="es-ES" sz="1400" b="1" kern="1200" dirty="0" smtClean="0">
                          <a:solidFill>
                            <a:schemeClr val="bg2">
                              <a:lumMod val="20000"/>
                              <a:lumOff val="80000"/>
                            </a:schemeClr>
                          </a:solidFill>
                          <a:latin typeface="+mn-lt"/>
                          <a:ea typeface="+mn-ea"/>
                          <a:cs typeface="+mn-cs"/>
                        </a:rPr>
                        <a:t>paramétrico</a:t>
                      </a:r>
                      <a:endParaRPr lang="es-ES" sz="1400" b="1" kern="1200" dirty="0">
                        <a:solidFill>
                          <a:schemeClr val="bg2">
                            <a:lumMod val="20000"/>
                            <a:lumOff val="80000"/>
                          </a:schemeClr>
                        </a:solidFill>
                        <a:latin typeface="+mn-lt"/>
                        <a:ea typeface="+mn-ea"/>
                        <a:cs typeface="+mn-cs"/>
                      </a:endParaRP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DD9">
                        <a:lumMod val="75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s-ES" sz="1400" b="1" dirty="0" smtClean="0">
                          <a:solidFill>
                            <a:srgbClr val="000000"/>
                          </a:solidFill>
                        </a:rPr>
                        <a:t>Por determinar</a:t>
                      </a: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extLst>
                  <a:ext uri="{0D108BD9-81ED-4DB2-BD59-A6C34878D82A}">
                    <a16:rowId xmlns:a16="http://schemas.microsoft.com/office/drawing/2014/main" val="2044707719"/>
                  </a:ext>
                </a:extLst>
              </a:tr>
              <a:tr h="603114">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1219017" rtl="0" eaLnBrk="1" latinLnBrk="0" hangingPunct="1"/>
                      <a:endParaRPr lang="es-ES" sz="1400" b="1" kern="1200" dirty="0">
                        <a:solidFill>
                          <a:schemeClr val="bg2">
                            <a:lumMod val="20000"/>
                            <a:lumOff val="80000"/>
                          </a:schemeClr>
                        </a:solidFill>
                        <a:latin typeface="+mn-lt"/>
                        <a:ea typeface="+mn-ea"/>
                        <a:cs typeface="+mn-cs"/>
                      </a:endParaRP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DD9">
                        <a:lumMod val="75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extLst>
                  <a:ext uri="{0D108BD9-81ED-4DB2-BD59-A6C34878D82A}">
                    <a16:rowId xmlns:a16="http://schemas.microsoft.com/office/drawing/2014/main" val="3190576896"/>
                  </a:ext>
                </a:extLst>
              </a:tr>
              <a:tr h="603114">
                <a:tc rowSpan="3">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400" b="1" kern="1200" dirty="0" err="1" smtClean="0">
                          <a:solidFill>
                            <a:schemeClr val="bg2">
                              <a:lumMod val="20000"/>
                              <a:lumOff val="80000"/>
                            </a:schemeClr>
                          </a:solidFill>
                          <a:latin typeface="+mn-lt"/>
                          <a:ea typeface="+mn-ea"/>
                          <a:cs typeface="+mn-cs"/>
                        </a:rPr>
                        <a:t>Data_delito_predictivo</a:t>
                      </a:r>
                      <a:endParaRPr lang="es-ES" sz="1400" b="1" kern="1200" dirty="0" smtClean="0">
                        <a:solidFill>
                          <a:schemeClr val="bg2">
                            <a:lumMod val="20000"/>
                            <a:lumOff val="80000"/>
                          </a:schemeClr>
                        </a:solidFill>
                        <a:latin typeface="+mn-lt"/>
                        <a:ea typeface="+mn-ea"/>
                        <a:cs typeface="+mn-cs"/>
                      </a:endParaRPr>
                    </a:p>
                    <a:p>
                      <a:pPr marL="0" algn="r" defTabSz="1219017" rtl="0" eaLnBrk="1" latinLnBrk="0" hangingPunct="1"/>
                      <a:endParaRPr lang="es-ES" sz="1400" b="1" kern="1200" dirty="0">
                        <a:solidFill>
                          <a:schemeClr val="bg2">
                            <a:lumMod val="20000"/>
                            <a:lumOff val="80000"/>
                          </a:schemeClr>
                        </a:solidFill>
                        <a:latin typeface="+mn-lt"/>
                        <a:ea typeface="+mn-ea"/>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lumMod val="75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1219017" rtl="0" eaLnBrk="1" latinLnBrk="0" hangingPunct="1"/>
                      <a:r>
                        <a:rPr lang="es-ES" sz="1400" b="1" kern="1200" dirty="0" smtClean="0">
                          <a:solidFill>
                            <a:schemeClr val="bg2">
                              <a:lumMod val="20000"/>
                              <a:lumOff val="80000"/>
                            </a:schemeClr>
                          </a:solidFill>
                          <a:latin typeface="+mn-lt"/>
                          <a:ea typeface="+mn-ea"/>
                          <a:cs typeface="+mn-cs"/>
                        </a:rPr>
                        <a:t>Mapas de calor</a:t>
                      </a:r>
                      <a:endParaRPr lang="es-ES" sz="1400" b="1" kern="1200" dirty="0">
                        <a:solidFill>
                          <a:schemeClr val="bg2">
                            <a:lumMod val="20000"/>
                            <a:lumOff val="80000"/>
                          </a:schemeClr>
                        </a:solidFill>
                        <a:latin typeface="+mn-lt"/>
                        <a:ea typeface="+mn-ea"/>
                        <a:cs typeface="+mn-cs"/>
                      </a:endParaRP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DD9">
                        <a:lumMod val="75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extLst>
                  <a:ext uri="{0D108BD9-81ED-4DB2-BD59-A6C34878D82A}">
                    <a16:rowId xmlns:a16="http://schemas.microsoft.com/office/drawing/2014/main" val="3548585519"/>
                  </a:ext>
                </a:extLst>
              </a:tr>
              <a:tr h="603114">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1219017" rtl="0" eaLnBrk="1" latinLnBrk="0" hangingPunct="1"/>
                      <a:r>
                        <a:rPr lang="es-ES" sz="1400" b="1" kern="1200" dirty="0" smtClean="0">
                          <a:solidFill>
                            <a:schemeClr val="bg2">
                              <a:lumMod val="20000"/>
                              <a:lumOff val="80000"/>
                            </a:schemeClr>
                          </a:solidFill>
                          <a:latin typeface="+mn-lt"/>
                          <a:ea typeface="+mn-ea"/>
                          <a:cs typeface="+mn-cs"/>
                        </a:rPr>
                        <a:t>Predicciones</a:t>
                      </a:r>
                      <a:r>
                        <a:rPr lang="es-ES" sz="1400" b="1" kern="1200" baseline="0" dirty="0" smtClean="0">
                          <a:solidFill>
                            <a:schemeClr val="bg2">
                              <a:lumMod val="20000"/>
                              <a:lumOff val="80000"/>
                            </a:schemeClr>
                          </a:solidFill>
                          <a:latin typeface="+mn-lt"/>
                          <a:ea typeface="+mn-ea"/>
                          <a:cs typeface="+mn-cs"/>
                        </a:rPr>
                        <a:t> en series de tiempo</a:t>
                      </a:r>
                      <a:endParaRPr lang="es-ES" sz="1400" b="1" kern="1200" dirty="0">
                        <a:solidFill>
                          <a:schemeClr val="bg2">
                            <a:lumMod val="20000"/>
                            <a:lumOff val="80000"/>
                          </a:schemeClr>
                        </a:solidFill>
                        <a:latin typeface="+mn-lt"/>
                        <a:ea typeface="+mn-ea"/>
                        <a:cs typeface="+mn-cs"/>
                      </a:endParaRP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DD9">
                        <a:lumMod val="75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14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extLst>
                  <a:ext uri="{0D108BD9-81ED-4DB2-BD59-A6C34878D82A}">
                    <a16:rowId xmlns:a16="http://schemas.microsoft.com/office/drawing/2014/main" val="3850010357"/>
                  </a:ext>
                </a:extLst>
              </a:tr>
              <a:tr h="603114">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1219017" rtl="0" eaLnBrk="1" latinLnBrk="0" hangingPunct="1"/>
                      <a:endParaRPr lang="es-ES" sz="900" b="1" kern="1200" dirty="0">
                        <a:solidFill>
                          <a:schemeClr val="bg1"/>
                        </a:solidFill>
                        <a:latin typeface="+mn-lt"/>
                        <a:ea typeface="+mn-ea"/>
                        <a:cs typeface="+mn-cs"/>
                      </a:endParaRP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DD9">
                        <a:lumMod val="75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s-ES" sz="800" b="1" dirty="0">
                        <a:solidFill>
                          <a:srgbClr val="000000"/>
                        </a:solidFill>
                      </a:endParaRPr>
                    </a:p>
                  </a:txBody>
                  <a:tcPr marL="0" marR="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extLst>
                  <a:ext uri="{0D108BD9-81ED-4DB2-BD59-A6C34878D82A}">
                    <a16:rowId xmlns:a16="http://schemas.microsoft.com/office/drawing/2014/main" val="993332774"/>
                  </a:ext>
                </a:extLst>
              </a:tr>
            </a:tbl>
          </a:graphicData>
        </a:graphic>
      </p:graphicFrame>
    </p:spTree>
    <p:extLst>
      <p:ext uri="{BB962C8B-B14F-4D97-AF65-F5344CB8AC3E}">
        <p14:creationId xmlns:p14="http://schemas.microsoft.com/office/powerpoint/2010/main" val="123289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66534" y="2585802"/>
            <a:ext cx="5995087" cy="1434264"/>
          </a:xfrm>
        </p:spPr>
        <p:txBody>
          <a:bodyPr/>
          <a:lstStyle/>
          <a:p>
            <a:pPr algn="l"/>
            <a:r>
              <a:rPr lang="es-CL" dirty="0" smtClean="0"/>
              <a:t>Data</a:t>
            </a:r>
            <a:r>
              <a:rPr lang="en-US" dirty="0" smtClean="0"/>
              <a:t>_</a:t>
            </a:r>
            <a:r>
              <a:rPr lang="es-CL" dirty="0" smtClean="0"/>
              <a:t>Delito</a:t>
            </a:r>
            <a:endParaRPr lang="es-CL" dirty="0"/>
          </a:p>
        </p:txBody>
      </p:sp>
    </p:spTree>
    <p:extLst>
      <p:ext uri="{BB962C8B-B14F-4D97-AF65-F5344CB8AC3E}">
        <p14:creationId xmlns:p14="http://schemas.microsoft.com/office/powerpoint/2010/main" val="38059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a:t>
            </a:r>
            <a:endParaRPr lang="es-CL" sz="2000" dirty="0"/>
          </a:p>
        </p:txBody>
      </p:sp>
      <p:sp>
        <p:nvSpPr>
          <p:cNvPr id="3" name="Subtítulo 2"/>
          <p:cNvSpPr>
            <a:spLocks noGrp="1"/>
          </p:cNvSpPr>
          <p:nvPr>
            <p:ph type="subTitle" idx="1"/>
          </p:nvPr>
        </p:nvSpPr>
        <p:spPr>
          <a:xfrm>
            <a:off x="562231" y="1145059"/>
            <a:ext cx="10507283" cy="4992130"/>
          </a:xfrm>
        </p:spPr>
        <p:txBody>
          <a:bodyPr>
            <a:noAutofit/>
          </a:bodyPr>
          <a:lstStyle/>
          <a:p>
            <a:pPr algn="l"/>
            <a:r>
              <a:rPr lang="en-US" dirty="0" smtClean="0">
                <a:solidFill>
                  <a:schemeClr val="tx2">
                    <a:lumMod val="20000"/>
                    <a:lumOff val="80000"/>
                  </a:schemeClr>
                </a:solidFill>
              </a:rPr>
              <a:t>1 </a:t>
            </a:r>
            <a:r>
              <a:rPr lang="en-US" dirty="0" err="1">
                <a:solidFill>
                  <a:schemeClr val="tx2">
                    <a:lumMod val="20000"/>
                    <a:lumOff val="80000"/>
                  </a:schemeClr>
                </a:solidFill>
              </a:rPr>
              <a:t>A</a:t>
            </a:r>
            <a:r>
              <a:rPr lang="en-US" dirty="0" err="1" smtClean="0">
                <a:solidFill>
                  <a:schemeClr val="tx2">
                    <a:lumMod val="20000"/>
                    <a:lumOff val="80000"/>
                  </a:schemeClr>
                </a:solidFill>
              </a:rPr>
              <a:t>nálisis</a:t>
            </a:r>
            <a:r>
              <a:rPr lang="en-US" dirty="0" smtClean="0">
                <a:solidFill>
                  <a:schemeClr val="tx2">
                    <a:lumMod val="20000"/>
                    <a:lumOff val="80000"/>
                  </a:schemeClr>
                </a:solidFill>
              </a:rPr>
              <a:t> gif. 1 </a:t>
            </a:r>
            <a:r>
              <a:rPr lang="en-US" dirty="0" err="1" smtClean="0">
                <a:solidFill>
                  <a:schemeClr val="tx2">
                    <a:lumMod val="20000"/>
                    <a:lumOff val="80000"/>
                  </a:schemeClr>
                </a:solidFill>
              </a:rPr>
              <a:t>semana</a:t>
            </a:r>
            <a:r>
              <a:rPr lang="en-US" dirty="0" smtClean="0">
                <a:solidFill>
                  <a:schemeClr val="tx2">
                    <a:lumMod val="20000"/>
                    <a:lumOff val="80000"/>
                  </a:schemeClr>
                </a:solidFill>
              </a:rPr>
              <a:t>.</a:t>
            </a:r>
            <a:endParaRPr lang="en-US" dirty="0">
              <a:solidFill>
                <a:schemeClr val="tx2">
                  <a:lumMod val="20000"/>
                  <a:lumOff val="80000"/>
                </a:schemeClr>
              </a:solidFill>
            </a:endParaRPr>
          </a:p>
          <a:p>
            <a:pPr algn="l"/>
            <a:r>
              <a:rPr lang="en-US" dirty="0" smtClean="0">
                <a:solidFill>
                  <a:schemeClr val="tx2">
                    <a:lumMod val="20000"/>
                    <a:lumOff val="80000"/>
                  </a:schemeClr>
                </a:solidFill>
              </a:rPr>
              <a:t>2 </a:t>
            </a:r>
            <a:r>
              <a:rPr lang="en-US" dirty="0" err="1" smtClean="0">
                <a:solidFill>
                  <a:schemeClr val="tx2">
                    <a:lumMod val="20000"/>
                    <a:lumOff val="80000"/>
                  </a:schemeClr>
                </a:solidFill>
              </a:rPr>
              <a:t>E</a:t>
            </a:r>
            <a:r>
              <a:rPr lang="en-US" dirty="0" err="1" smtClean="0">
                <a:solidFill>
                  <a:schemeClr val="tx2">
                    <a:lumMod val="20000"/>
                    <a:lumOff val="80000"/>
                  </a:schemeClr>
                </a:solidFill>
              </a:rPr>
              <a:t>stadísticos</a:t>
            </a:r>
            <a:r>
              <a:rPr lang="en-US" dirty="0" smtClean="0">
                <a:solidFill>
                  <a:schemeClr val="tx2">
                    <a:lumMod val="20000"/>
                    <a:lumOff val="80000"/>
                  </a:schemeClr>
                </a:solidFill>
              </a:rPr>
              <a:t>, </a:t>
            </a:r>
            <a:r>
              <a:rPr lang="en-US" dirty="0" err="1" smtClean="0">
                <a:solidFill>
                  <a:schemeClr val="tx2">
                    <a:lumMod val="20000"/>
                    <a:lumOff val="80000"/>
                  </a:schemeClr>
                </a:solidFill>
              </a:rPr>
              <a:t>dendrogramas</a:t>
            </a:r>
            <a:r>
              <a:rPr lang="en-US" dirty="0" smtClean="0">
                <a:solidFill>
                  <a:schemeClr val="tx2">
                    <a:lumMod val="20000"/>
                    <a:lumOff val="80000"/>
                  </a:schemeClr>
                </a:solidFill>
              </a:rPr>
              <a:t> y </a:t>
            </a:r>
            <a:r>
              <a:rPr lang="en-US" dirty="0" smtClean="0">
                <a:solidFill>
                  <a:schemeClr val="tx2">
                    <a:lumMod val="20000"/>
                    <a:lumOff val="80000"/>
                  </a:schemeClr>
                </a:solidFill>
              </a:rPr>
              <a:t>ACP</a:t>
            </a:r>
            <a:r>
              <a:rPr lang="en-US" dirty="0" smtClean="0">
                <a:solidFill>
                  <a:schemeClr val="tx2">
                    <a:lumMod val="20000"/>
                    <a:lumOff val="80000"/>
                  </a:schemeClr>
                </a:solidFill>
              </a:rPr>
              <a:t>. </a:t>
            </a:r>
            <a:r>
              <a:rPr lang="en-US" dirty="0">
                <a:solidFill>
                  <a:schemeClr val="tx2">
                    <a:lumMod val="20000"/>
                    <a:lumOff val="80000"/>
                  </a:schemeClr>
                </a:solidFill>
              </a:rPr>
              <a:t>1 </a:t>
            </a:r>
            <a:r>
              <a:rPr lang="en-US" dirty="0" err="1">
                <a:solidFill>
                  <a:schemeClr val="tx2">
                    <a:lumMod val="20000"/>
                    <a:lumOff val="80000"/>
                  </a:schemeClr>
                </a:solidFill>
              </a:rPr>
              <a:t>semana</a:t>
            </a:r>
            <a:r>
              <a:rPr lang="en-US" dirty="0" smtClean="0">
                <a:solidFill>
                  <a:schemeClr val="tx2">
                    <a:lumMod val="20000"/>
                    <a:lumOff val="80000"/>
                  </a:schemeClr>
                </a:solidFill>
              </a:rPr>
              <a:t>.</a:t>
            </a:r>
            <a:endParaRPr lang="en-US" dirty="0">
              <a:solidFill>
                <a:schemeClr val="tx2">
                  <a:lumMod val="20000"/>
                  <a:lumOff val="80000"/>
                </a:schemeClr>
              </a:solidFill>
            </a:endParaRPr>
          </a:p>
          <a:p>
            <a:pPr algn="l"/>
            <a:r>
              <a:rPr lang="en-US" dirty="0" smtClean="0">
                <a:solidFill>
                  <a:schemeClr val="tx2">
                    <a:lumMod val="20000"/>
                    <a:lumOff val="80000"/>
                  </a:schemeClr>
                </a:solidFill>
              </a:rPr>
              <a:t>3 </a:t>
            </a:r>
            <a:r>
              <a:rPr lang="en-US" dirty="0" err="1" smtClean="0">
                <a:solidFill>
                  <a:schemeClr val="tx1">
                    <a:lumMod val="95000"/>
                  </a:schemeClr>
                </a:solidFill>
              </a:rPr>
              <a:t>Predicción</a:t>
            </a:r>
            <a:r>
              <a:rPr lang="en-US" dirty="0" smtClean="0">
                <a:solidFill>
                  <a:schemeClr val="tx2">
                    <a:lumMod val="20000"/>
                    <a:lumOff val="80000"/>
                  </a:schemeClr>
                </a:solidFill>
              </a:rPr>
              <a:t> </a:t>
            </a:r>
            <a:r>
              <a:rPr lang="en-US" dirty="0">
                <a:solidFill>
                  <a:schemeClr val="tx2">
                    <a:lumMod val="20000"/>
                    <a:lumOff val="80000"/>
                  </a:schemeClr>
                </a:solidFill>
              </a:rPr>
              <a:t>de </a:t>
            </a:r>
            <a:r>
              <a:rPr lang="en-US" dirty="0" err="1" smtClean="0">
                <a:solidFill>
                  <a:schemeClr val="tx2">
                    <a:lumMod val="20000"/>
                    <a:lumOff val="80000"/>
                  </a:schemeClr>
                </a:solidFill>
              </a:rPr>
              <a:t>delitos</a:t>
            </a:r>
            <a:r>
              <a:rPr lang="en-US" dirty="0">
                <a:solidFill>
                  <a:schemeClr val="tx2">
                    <a:lumMod val="20000"/>
                    <a:lumOff val="80000"/>
                  </a:schemeClr>
                </a:solidFill>
              </a:rPr>
              <a:t> </a:t>
            </a:r>
            <a:r>
              <a:rPr lang="en-US" dirty="0" smtClean="0">
                <a:solidFill>
                  <a:schemeClr val="tx2">
                    <a:lumMod val="20000"/>
                    <a:lumOff val="80000"/>
                  </a:schemeClr>
                </a:solidFill>
              </a:rPr>
              <a:t>(HW)</a:t>
            </a:r>
            <a:r>
              <a:rPr lang="en-US" dirty="0">
                <a:solidFill>
                  <a:schemeClr val="tx2">
                    <a:lumMod val="20000"/>
                    <a:lumOff val="80000"/>
                  </a:schemeClr>
                </a:solidFill>
              </a:rPr>
              <a:t> 1 </a:t>
            </a:r>
            <a:r>
              <a:rPr lang="en-US" dirty="0" err="1">
                <a:solidFill>
                  <a:schemeClr val="tx2">
                    <a:lumMod val="20000"/>
                    <a:lumOff val="80000"/>
                  </a:schemeClr>
                </a:solidFill>
              </a:rPr>
              <a:t>semana</a:t>
            </a:r>
            <a:r>
              <a:rPr lang="en-US" dirty="0" smtClean="0">
                <a:solidFill>
                  <a:schemeClr val="tx2">
                    <a:lumMod val="20000"/>
                    <a:lumOff val="80000"/>
                  </a:schemeClr>
                </a:solidFill>
              </a:rPr>
              <a:t>.</a:t>
            </a:r>
          </a:p>
          <a:p>
            <a:pPr algn="ctr"/>
            <a:r>
              <a:rPr lang="en-US" sz="3600" dirty="0" err="1" smtClean="0">
                <a:solidFill>
                  <a:schemeClr val="accent2">
                    <a:lumMod val="75000"/>
                  </a:schemeClr>
                </a:solidFill>
              </a:rPr>
              <a:t>Producto</a:t>
            </a:r>
            <a:r>
              <a:rPr lang="en-US" sz="3600" dirty="0" smtClean="0">
                <a:solidFill>
                  <a:schemeClr val="accent2">
                    <a:lumMod val="75000"/>
                  </a:schemeClr>
                </a:solidFill>
              </a:rPr>
              <a:t> = 1+2+3</a:t>
            </a:r>
            <a:endParaRPr lang="en-US" sz="3600" dirty="0" smtClean="0">
              <a:solidFill>
                <a:schemeClr val="accent2">
                  <a:lumMod val="75000"/>
                </a:schemeClr>
              </a:solidFill>
            </a:endParaRPr>
          </a:p>
          <a:p>
            <a:pPr algn="l"/>
            <a:r>
              <a:rPr lang="en-US" dirty="0" smtClean="0">
                <a:solidFill>
                  <a:schemeClr val="accent2"/>
                </a:solidFill>
              </a:rPr>
              <a:t>Su </a:t>
            </a:r>
            <a:r>
              <a:rPr lang="en-US" dirty="0" err="1" smtClean="0">
                <a:solidFill>
                  <a:schemeClr val="accent2"/>
                </a:solidFill>
              </a:rPr>
              <a:t>necesidad</a:t>
            </a:r>
            <a:r>
              <a:rPr lang="en-US" dirty="0" smtClean="0">
                <a:solidFill>
                  <a:schemeClr val="accent2"/>
                </a:solidFill>
              </a:rPr>
              <a:t> </a:t>
            </a:r>
            <a:r>
              <a:rPr lang="en-US" dirty="0" err="1" smtClean="0">
                <a:solidFill>
                  <a:schemeClr val="accent2"/>
                </a:solidFill>
              </a:rPr>
              <a:t>estriba</a:t>
            </a:r>
            <a:r>
              <a:rPr lang="en-US" dirty="0" smtClean="0">
                <a:solidFill>
                  <a:schemeClr val="accent2"/>
                </a:solidFill>
              </a:rPr>
              <a:t> </a:t>
            </a:r>
            <a:r>
              <a:rPr lang="en-US" dirty="0" err="1" smtClean="0">
                <a:solidFill>
                  <a:schemeClr val="accent2"/>
                </a:solidFill>
              </a:rPr>
              <a:t>en</a:t>
            </a:r>
            <a:r>
              <a:rPr lang="en-US" dirty="0" smtClean="0">
                <a:solidFill>
                  <a:schemeClr val="accent2"/>
                </a:solidFill>
              </a:rPr>
              <a:t> </a:t>
            </a:r>
            <a:r>
              <a:rPr lang="en-US" dirty="0" err="1" smtClean="0">
                <a:solidFill>
                  <a:schemeClr val="accent2"/>
                </a:solidFill>
              </a:rPr>
              <a:t>su</a:t>
            </a:r>
            <a:r>
              <a:rPr lang="en-US" dirty="0" smtClean="0">
                <a:solidFill>
                  <a:schemeClr val="accent2"/>
                </a:solidFill>
              </a:rPr>
              <a:t> </a:t>
            </a:r>
            <a:r>
              <a:rPr lang="en-US" dirty="0" err="1" smtClean="0">
                <a:solidFill>
                  <a:schemeClr val="accent2"/>
                </a:solidFill>
              </a:rPr>
              <a:t>distinto</a:t>
            </a:r>
            <a:r>
              <a:rPr lang="en-US" dirty="0" smtClean="0">
                <a:solidFill>
                  <a:schemeClr val="accent2"/>
                </a:solidFill>
              </a:rPr>
              <a:t> </a:t>
            </a:r>
            <a:r>
              <a:rPr lang="en-US" dirty="0" err="1" smtClean="0">
                <a:solidFill>
                  <a:schemeClr val="accent2"/>
                </a:solidFill>
              </a:rPr>
              <a:t>enfoque</a:t>
            </a:r>
            <a:r>
              <a:rPr lang="en-US" dirty="0">
                <a:solidFill>
                  <a:schemeClr val="accent2"/>
                </a:solidFill>
              </a:rPr>
              <a:t>. </a:t>
            </a:r>
            <a:r>
              <a:rPr lang="en-US" dirty="0" err="1" smtClean="0">
                <a:solidFill>
                  <a:schemeClr val="accent2"/>
                </a:solidFill>
              </a:rPr>
              <a:t>Será</a:t>
            </a:r>
            <a:r>
              <a:rPr lang="en-US" dirty="0" smtClean="0">
                <a:solidFill>
                  <a:schemeClr val="accent2"/>
                </a:solidFill>
              </a:rPr>
              <a:t> </a:t>
            </a:r>
            <a:r>
              <a:rPr lang="en-US" dirty="0" smtClean="0">
                <a:solidFill>
                  <a:schemeClr val="accent2"/>
                </a:solidFill>
              </a:rPr>
              <a:t>f</a:t>
            </a:r>
            <a:r>
              <a:rPr lang="es-CL" dirty="0" smtClean="0">
                <a:solidFill>
                  <a:schemeClr val="accent2"/>
                </a:solidFill>
              </a:rPr>
              <a:t>á</a:t>
            </a:r>
            <a:r>
              <a:rPr lang="en-US" dirty="0" err="1" smtClean="0">
                <a:solidFill>
                  <a:schemeClr val="accent2"/>
                </a:solidFill>
              </a:rPr>
              <a:t>cil</a:t>
            </a:r>
            <a:r>
              <a:rPr lang="en-US" dirty="0" smtClean="0">
                <a:solidFill>
                  <a:schemeClr val="accent2"/>
                </a:solidFill>
              </a:rPr>
              <a:t> </a:t>
            </a:r>
            <a:r>
              <a:rPr lang="en-US" dirty="0" smtClean="0">
                <a:solidFill>
                  <a:schemeClr val="accent2"/>
                </a:solidFill>
              </a:rPr>
              <a:t>y </a:t>
            </a:r>
            <a:r>
              <a:rPr lang="en-US" dirty="0" err="1" smtClean="0">
                <a:solidFill>
                  <a:schemeClr val="accent2"/>
                </a:solidFill>
              </a:rPr>
              <a:t>rápidamente</a:t>
            </a:r>
            <a:r>
              <a:rPr lang="en-US" dirty="0" smtClean="0">
                <a:solidFill>
                  <a:schemeClr val="accent2"/>
                </a:solidFill>
              </a:rPr>
              <a:t> </a:t>
            </a:r>
            <a:r>
              <a:rPr lang="en-US" dirty="0" smtClean="0">
                <a:solidFill>
                  <a:schemeClr val="accent2"/>
                </a:solidFill>
              </a:rPr>
              <a:t>interpretable a </a:t>
            </a:r>
            <a:r>
              <a:rPr lang="en-US" dirty="0" err="1" smtClean="0">
                <a:solidFill>
                  <a:schemeClr val="accent2"/>
                </a:solidFill>
              </a:rPr>
              <a:t>pesar</a:t>
            </a:r>
            <a:r>
              <a:rPr lang="en-US" dirty="0" smtClean="0">
                <a:solidFill>
                  <a:schemeClr val="accent2"/>
                </a:solidFill>
              </a:rPr>
              <a:t> de </a:t>
            </a:r>
            <a:r>
              <a:rPr lang="en-US" dirty="0" err="1" smtClean="0">
                <a:solidFill>
                  <a:schemeClr val="accent2"/>
                </a:solidFill>
              </a:rPr>
              <a:t>contener</a:t>
            </a:r>
            <a:r>
              <a:rPr lang="en-US" dirty="0" smtClean="0">
                <a:solidFill>
                  <a:schemeClr val="accent2"/>
                </a:solidFill>
              </a:rPr>
              <a:t> </a:t>
            </a:r>
            <a:r>
              <a:rPr lang="en-US" dirty="0" err="1" smtClean="0">
                <a:solidFill>
                  <a:schemeClr val="accent2"/>
                </a:solidFill>
              </a:rPr>
              <a:t>análisis</a:t>
            </a:r>
            <a:r>
              <a:rPr lang="en-US" dirty="0" smtClean="0">
                <a:solidFill>
                  <a:schemeClr val="accent2"/>
                </a:solidFill>
              </a:rPr>
              <a:t> </a:t>
            </a:r>
            <a:r>
              <a:rPr lang="en-US" dirty="0" err="1" smtClean="0">
                <a:solidFill>
                  <a:schemeClr val="accent2"/>
                </a:solidFill>
              </a:rPr>
              <a:t>estadísticos</a:t>
            </a:r>
            <a:r>
              <a:rPr lang="en-US" dirty="0" smtClean="0">
                <a:solidFill>
                  <a:schemeClr val="accent2"/>
                </a:solidFill>
              </a:rPr>
              <a:t> </a:t>
            </a:r>
            <a:r>
              <a:rPr lang="en-US" dirty="0" err="1" smtClean="0">
                <a:solidFill>
                  <a:schemeClr val="accent2"/>
                </a:solidFill>
              </a:rPr>
              <a:t>muchas</a:t>
            </a:r>
            <a:r>
              <a:rPr lang="en-US" dirty="0" smtClean="0">
                <a:solidFill>
                  <a:schemeClr val="accent2"/>
                </a:solidFill>
              </a:rPr>
              <a:t> </a:t>
            </a:r>
            <a:r>
              <a:rPr lang="en-US" dirty="0" err="1" smtClean="0">
                <a:solidFill>
                  <a:schemeClr val="accent2"/>
                </a:solidFill>
              </a:rPr>
              <a:t>veces</a:t>
            </a:r>
            <a:r>
              <a:rPr lang="en-US" dirty="0" smtClean="0">
                <a:solidFill>
                  <a:schemeClr val="accent2"/>
                </a:solidFill>
              </a:rPr>
              <a:t> </a:t>
            </a:r>
            <a:r>
              <a:rPr lang="en-US" dirty="0" err="1" smtClean="0">
                <a:solidFill>
                  <a:schemeClr val="accent2"/>
                </a:solidFill>
              </a:rPr>
              <a:t>complejos</a:t>
            </a:r>
            <a:r>
              <a:rPr lang="en-US" dirty="0" smtClean="0">
                <a:solidFill>
                  <a:schemeClr val="accent2"/>
                </a:solidFill>
              </a:rPr>
              <a:t>.</a:t>
            </a:r>
            <a:endParaRPr lang="en-US" dirty="0" smtClean="0">
              <a:solidFill>
                <a:schemeClr val="accent2"/>
              </a:solidFill>
            </a:endParaRPr>
          </a:p>
          <a:p>
            <a:pPr algn="l"/>
            <a:r>
              <a:rPr lang="en-US" dirty="0" err="1" smtClean="0">
                <a:solidFill>
                  <a:schemeClr val="accent2"/>
                </a:solidFill>
              </a:rPr>
              <a:t>Contempla</a:t>
            </a:r>
            <a:r>
              <a:rPr lang="en-US" dirty="0" smtClean="0">
                <a:solidFill>
                  <a:schemeClr val="accent2"/>
                </a:solidFill>
              </a:rPr>
              <a:t> la </a:t>
            </a:r>
            <a:r>
              <a:rPr lang="en-US" dirty="0" err="1" smtClean="0">
                <a:solidFill>
                  <a:schemeClr val="accent2"/>
                </a:solidFill>
              </a:rPr>
              <a:t>entrega</a:t>
            </a:r>
            <a:r>
              <a:rPr lang="en-US" dirty="0" smtClean="0">
                <a:solidFill>
                  <a:schemeClr val="accent2"/>
                </a:solidFill>
              </a:rPr>
              <a:t> de </a:t>
            </a:r>
            <a:r>
              <a:rPr lang="en-US" dirty="0" err="1" smtClean="0">
                <a:solidFill>
                  <a:schemeClr val="accent2"/>
                </a:solidFill>
              </a:rPr>
              <a:t>marcos</a:t>
            </a:r>
            <a:r>
              <a:rPr lang="en-US" dirty="0" smtClean="0">
                <a:solidFill>
                  <a:schemeClr val="accent2"/>
                </a:solidFill>
              </a:rPr>
              <a:t> </a:t>
            </a:r>
            <a:r>
              <a:rPr lang="en-US" dirty="0" err="1" smtClean="0">
                <a:solidFill>
                  <a:schemeClr val="accent2"/>
                </a:solidFill>
              </a:rPr>
              <a:t>teóricos</a:t>
            </a:r>
            <a:r>
              <a:rPr lang="en-US" dirty="0" smtClean="0">
                <a:solidFill>
                  <a:schemeClr val="accent2"/>
                </a:solidFill>
              </a:rPr>
              <a:t>, </a:t>
            </a:r>
            <a:r>
              <a:rPr lang="en-US" dirty="0" err="1" smtClean="0">
                <a:solidFill>
                  <a:schemeClr val="accent2"/>
                </a:solidFill>
              </a:rPr>
              <a:t>donde</a:t>
            </a:r>
            <a:r>
              <a:rPr lang="en-US" dirty="0" smtClean="0">
                <a:solidFill>
                  <a:schemeClr val="accent2"/>
                </a:solidFill>
              </a:rPr>
              <a:t> se </a:t>
            </a:r>
            <a:r>
              <a:rPr lang="en-US" dirty="0" err="1" smtClean="0">
                <a:solidFill>
                  <a:schemeClr val="accent2"/>
                </a:solidFill>
              </a:rPr>
              <a:t>expongan</a:t>
            </a:r>
            <a:r>
              <a:rPr lang="en-US" dirty="0" smtClean="0">
                <a:solidFill>
                  <a:schemeClr val="accent2"/>
                </a:solidFill>
              </a:rPr>
              <a:t> </a:t>
            </a:r>
            <a:r>
              <a:rPr lang="en-US" dirty="0" err="1" smtClean="0">
                <a:solidFill>
                  <a:schemeClr val="accent2"/>
                </a:solidFill>
              </a:rPr>
              <a:t>diferentes</a:t>
            </a:r>
            <a:r>
              <a:rPr lang="en-US" dirty="0" smtClean="0">
                <a:solidFill>
                  <a:schemeClr val="accent2"/>
                </a:solidFill>
              </a:rPr>
              <a:t> </a:t>
            </a:r>
            <a:r>
              <a:rPr lang="en-US" dirty="0" err="1" smtClean="0">
                <a:solidFill>
                  <a:schemeClr val="accent2"/>
                </a:solidFill>
              </a:rPr>
              <a:t>corrientes</a:t>
            </a:r>
            <a:r>
              <a:rPr lang="en-US" dirty="0" smtClean="0">
                <a:solidFill>
                  <a:schemeClr val="accent2"/>
                </a:solidFill>
              </a:rPr>
              <a:t> </a:t>
            </a:r>
            <a:r>
              <a:rPr lang="en-US" dirty="0" smtClean="0">
                <a:solidFill>
                  <a:schemeClr val="accent2"/>
                </a:solidFill>
              </a:rPr>
              <a:t>de </a:t>
            </a:r>
            <a:r>
              <a:rPr lang="en-US" dirty="0" err="1" smtClean="0">
                <a:solidFill>
                  <a:schemeClr val="accent2"/>
                </a:solidFill>
              </a:rPr>
              <a:t>pensamiento</a:t>
            </a:r>
            <a:r>
              <a:rPr lang="en-US" dirty="0" smtClean="0">
                <a:solidFill>
                  <a:schemeClr val="accent2"/>
                </a:solidFill>
              </a:rPr>
              <a:t>,</a:t>
            </a:r>
            <a:r>
              <a:rPr lang="en-US" b="1" dirty="0" smtClean="0">
                <a:solidFill>
                  <a:srgbClr val="FFFF00"/>
                </a:solidFill>
              </a:rPr>
              <a:t> </a:t>
            </a:r>
            <a:r>
              <a:rPr lang="en-US" b="1" dirty="0" err="1" smtClean="0">
                <a:solidFill>
                  <a:srgbClr val="FFFF00"/>
                </a:solidFill>
              </a:rPr>
              <a:t>informándolas</a:t>
            </a:r>
            <a:r>
              <a:rPr lang="en-US" dirty="0" smtClean="0">
                <a:solidFill>
                  <a:schemeClr val="accent2"/>
                </a:solidFill>
              </a:rPr>
              <a:t>.</a:t>
            </a:r>
          </a:p>
        </p:txBody>
      </p:sp>
    </p:spTree>
    <p:extLst>
      <p:ext uri="{BB962C8B-B14F-4D97-AF65-F5344CB8AC3E}">
        <p14:creationId xmlns:p14="http://schemas.microsoft.com/office/powerpoint/2010/main" val="386318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 </a:t>
            </a:r>
            <a:r>
              <a:rPr lang="es-CL" sz="4400" dirty="0" smtClean="0">
                <a:solidFill>
                  <a:srgbClr val="FFFF00"/>
                </a:solidFill>
              </a:rPr>
              <a:t>posibilidades</a:t>
            </a:r>
            <a:endParaRPr lang="es-CL" sz="2000" dirty="0">
              <a:solidFill>
                <a:srgbClr val="FFFF00"/>
              </a:solidFill>
            </a:endParaRPr>
          </a:p>
        </p:txBody>
      </p:sp>
      <p:sp>
        <p:nvSpPr>
          <p:cNvPr id="5" name="Subtítulo 2"/>
          <p:cNvSpPr txBox="1">
            <a:spLocks/>
          </p:cNvSpPr>
          <p:nvPr/>
        </p:nvSpPr>
        <p:spPr>
          <a:xfrm>
            <a:off x="562231" y="1145060"/>
            <a:ext cx="10698668" cy="5180584"/>
          </a:xfrm>
          <a:prstGeom prst="rect">
            <a:avLst/>
          </a:prstGeom>
        </p:spPr>
        <p:txBody>
          <a:bodyPr vert="horz" lIns="91440" tIns="4572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Podemos contemplar una primera investigación correlacionando dos</a:t>
            </a:r>
            <a:r>
              <a:rPr kumimoji="0" lang="es-ES" sz="2800" b="0" i="0" u="none" strike="noStrike" kern="1200" cap="none" spc="0" normalizeH="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 variables de la teoría económica del delito de Becker.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Para </a:t>
            </a:r>
            <a:r>
              <a:rPr kumimoji="0" lang="es-ES" sz="2800" b="0" i="0" u="none" strike="noStrike" kern="1200" cap="none" spc="0" normalizeH="0" baseline="0" noProof="0" dirty="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explicar las motivaciones que están detrás de que un individuo cometa </a:t>
            </a: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un delito</a:t>
            </a:r>
            <a:r>
              <a:rPr kumimoji="0" lang="es-ES" sz="2800" b="0" i="0" u="none" strike="noStrike" kern="1200" cap="none" spc="0" normalizeH="0" baseline="0" noProof="0" dirty="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 Becker deriva lo que denomina la “oferta de delitos”. Esta tendría dos determinantes básicos que el individuo considera al momento de delinquir, los cuales </a:t>
            </a: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son</a:t>
            </a:r>
            <a:r>
              <a:rPr lang="es-ES" sz="2800" dirty="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latin typeface="Arial" panose="020B0604020202020204" pitchFamily="34" charset="0"/>
              </a:rPr>
              <a:t>:</a:t>
            </a:r>
            <a:endPar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AutoNum type="romanLcParenR"/>
              <a:tabLst/>
              <a:defRPr/>
            </a:pP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la </a:t>
            </a:r>
            <a:r>
              <a:rPr kumimoji="0" lang="es-ES" sz="2800" b="0" i="0" u="none" strike="noStrike" kern="1200" cap="none" spc="0" normalizeH="0" baseline="0" noProof="0" dirty="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probabilidad de ser aprehendido </a:t>
            </a: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y</a:t>
            </a: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AutoNum type="romanLcParenR"/>
              <a:tabLst/>
              <a:defRPr/>
            </a:pP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el </a:t>
            </a:r>
            <a:r>
              <a:rPr kumimoji="0" lang="es-ES" sz="2800" b="0" i="0" u="none" strike="noStrike" kern="1200" cap="none" spc="0" normalizeH="0" baseline="0" noProof="0" dirty="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tipo de castigo. </a:t>
            </a:r>
            <a:endPar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Lo anterior implica </a:t>
            </a:r>
            <a:r>
              <a:rPr lang="es-ES" sz="2800"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latin typeface="Arial" panose="020B0604020202020204" pitchFamily="34" charset="0"/>
              </a:rPr>
              <a:t>que</a:t>
            </a: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 </a:t>
            </a:r>
            <a:r>
              <a:rPr kumimoji="0" lang="es-E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bajas tasas de aprehensión debiesen concentrar mayores niveles de delitos </a:t>
            </a:r>
            <a:r>
              <a:rPr kumimoji="0" lang="en-U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a:t>
            </a:r>
            <a:r>
              <a:rPr kumimoji="0" lang="en-US" sz="2800" b="0" i="0" u="none" strike="noStrike" kern="1200" cap="none" spc="0" normalizeH="0" baseline="0" noProof="0" dirty="0" err="1"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tasas</a:t>
            </a:r>
            <a:r>
              <a:rPr kumimoji="0" lang="en-U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 de </a:t>
            </a:r>
            <a:r>
              <a:rPr kumimoji="0" lang="en-US" sz="2800" b="0" i="0" u="none" strike="noStrike" kern="1200" cap="none" spc="0" normalizeH="0" baseline="0" noProof="0" dirty="0" err="1"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denuncias</a:t>
            </a:r>
            <a:r>
              <a:rPr kumimoji="0" lang="en-US" sz="2800" b="0" i="0" u="none" strike="noStrike" kern="1200" cap="none" spc="0" normalizeH="0" baseline="0" noProof="0" dirty="0" smtClean="0">
                <a:ln>
                  <a:noFill/>
                </a:ln>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ffectLst/>
                <a:uLnTx/>
                <a:uFillTx/>
                <a:latin typeface="Arial" panose="020B0604020202020204" pitchFamily="34" charset="0"/>
                <a:ea typeface="+mn-ea"/>
                <a:cs typeface="+mn-cs"/>
              </a:rPr>
              <a:t>-. </a:t>
            </a:r>
            <a:r>
              <a:rPr kumimoji="0" lang="en-US" sz="2800" b="0" i="0" u="none" strike="noStrike" kern="1200" cap="none" spc="0" normalizeH="0" baseline="0" noProof="0" dirty="0" err="1" smtClean="0">
                <a:ln>
                  <a:noFill/>
                </a:ln>
                <a:solidFill>
                  <a:srgbClr val="FFFF00"/>
                </a:solidFill>
                <a:effectLst/>
                <a:uLnTx/>
                <a:uFillTx/>
                <a:latin typeface="Arial" panose="020B0604020202020204" pitchFamily="34" charset="0"/>
                <a:ea typeface="+mn-ea"/>
                <a:cs typeface="+mn-cs"/>
              </a:rPr>
              <a:t>Debiese</a:t>
            </a:r>
            <a:r>
              <a:rPr kumimoji="0" lang="en-US" sz="2800" b="0" i="0" u="none" strike="noStrike" kern="1200" cap="none" spc="0" normalizeH="0" baseline="0" noProof="0" dirty="0" smtClean="0">
                <a:ln>
                  <a:noFill/>
                </a:ln>
                <a:solidFill>
                  <a:srgbClr val="FFFF00"/>
                </a:solidFill>
                <a:effectLst/>
                <a:uLnTx/>
                <a:uFillTx/>
                <a:latin typeface="Arial" panose="020B0604020202020204" pitchFamily="34" charset="0"/>
                <a:ea typeface="+mn-ea"/>
                <a:cs typeface="+mn-cs"/>
              </a:rPr>
              <a:t> </a:t>
            </a:r>
            <a:r>
              <a:rPr kumimoji="0" lang="en-US" sz="2800" b="0" i="0" u="none" strike="noStrike" kern="1200" cap="none" spc="0" normalizeH="0" baseline="0" noProof="0" dirty="0" err="1" smtClean="0">
                <a:ln>
                  <a:noFill/>
                </a:ln>
                <a:solidFill>
                  <a:srgbClr val="FFFF00"/>
                </a:solidFill>
                <a:effectLst/>
                <a:uLnTx/>
                <a:uFillTx/>
                <a:latin typeface="Arial" panose="020B0604020202020204" pitchFamily="34" charset="0"/>
                <a:ea typeface="+mn-ea"/>
                <a:cs typeface="+mn-cs"/>
              </a:rPr>
              <a:t>existir</a:t>
            </a:r>
            <a:r>
              <a:rPr kumimoji="0" lang="en-US" sz="2800" b="0" i="0" u="none" strike="noStrike" kern="1200" cap="none" spc="0" normalizeH="0" baseline="0" noProof="0" dirty="0" smtClean="0">
                <a:ln>
                  <a:noFill/>
                </a:ln>
                <a:solidFill>
                  <a:srgbClr val="FFFF00"/>
                </a:solidFill>
                <a:effectLst/>
                <a:uLnTx/>
                <a:uFillTx/>
                <a:latin typeface="Arial" panose="020B0604020202020204" pitchFamily="34" charset="0"/>
                <a:ea typeface="+mn-ea"/>
                <a:cs typeface="+mn-cs"/>
              </a:rPr>
              <a:t> </a:t>
            </a:r>
            <a:r>
              <a:rPr kumimoji="0" lang="en-US" sz="2800" b="0" i="0" u="none" strike="noStrike" kern="1200" cap="none" spc="0" normalizeH="0" baseline="0" noProof="0" dirty="0" err="1" smtClean="0">
                <a:ln>
                  <a:noFill/>
                </a:ln>
                <a:solidFill>
                  <a:srgbClr val="FFFF00"/>
                </a:solidFill>
                <a:effectLst/>
                <a:uLnTx/>
                <a:uFillTx/>
                <a:latin typeface="Arial" panose="020B0604020202020204" pitchFamily="34" charset="0"/>
                <a:ea typeface="+mn-ea"/>
                <a:cs typeface="+mn-cs"/>
              </a:rPr>
              <a:t>una</a:t>
            </a:r>
            <a:r>
              <a:rPr kumimoji="0" lang="en-US" sz="2800" b="0" i="0" u="none" strike="noStrike" kern="1200" cap="none" spc="0" normalizeH="0" baseline="0" noProof="0" dirty="0" smtClean="0">
                <a:ln>
                  <a:noFill/>
                </a:ln>
                <a:solidFill>
                  <a:srgbClr val="FFFF00"/>
                </a:solidFill>
                <a:effectLst/>
                <a:uLnTx/>
                <a:uFillTx/>
                <a:latin typeface="Arial" panose="020B0604020202020204" pitchFamily="34" charset="0"/>
                <a:ea typeface="+mn-ea"/>
                <a:cs typeface="+mn-cs"/>
              </a:rPr>
              <a:t> </a:t>
            </a:r>
            <a:r>
              <a:rPr kumimoji="0" lang="en-US" sz="2800" b="0" i="0" u="none" strike="noStrike" kern="1200" cap="none" spc="0" normalizeH="0" baseline="0" noProof="0" dirty="0" err="1" smtClean="0">
                <a:ln>
                  <a:noFill/>
                </a:ln>
                <a:solidFill>
                  <a:srgbClr val="FFFF00"/>
                </a:solidFill>
                <a:effectLst/>
                <a:uLnTx/>
                <a:uFillTx/>
                <a:latin typeface="Arial" panose="020B0604020202020204" pitchFamily="34" charset="0"/>
                <a:ea typeface="+mn-ea"/>
                <a:cs typeface="+mn-cs"/>
              </a:rPr>
              <a:t>correlación</a:t>
            </a:r>
            <a:r>
              <a:rPr kumimoji="0" lang="en-US" sz="2800" b="0" i="0" u="none" strike="noStrike" kern="1200" cap="none" spc="0" normalizeH="0" baseline="0" noProof="0" dirty="0" smtClean="0">
                <a:ln>
                  <a:noFill/>
                </a:ln>
                <a:solidFill>
                  <a:srgbClr val="FFFF00"/>
                </a:solidFill>
                <a:effectLst/>
                <a:uLnTx/>
                <a:uFillTx/>
                <a:latin typeface="Arial" panose="020B0604020202020204" pitchFamily="34" charset="0"/>
                <a:ea typeface="+mn-ea"/>
                <a:cs typeface="+mn-cs"/>
              </a:rPr>
              <a:t> </a:t>
            </a:r>
            <a:r>
              <a:rPr kumimoji="0" lang="en-US" sz="2800" b="0" i="0" u="none" strike="noStrike" kern="1200" cap="none" spc="0" normalizeH="0" baseline="0" noProof="0" dirty="0" err="1" smtClean="0">
                <a:ln>
                  <a:noFill/>
                </a:ln>
                <a:solidFill>
                  <a:srgbClr val="FFFF00"/>
                </a:solidFill>
                <a:effectLst/>
                <a:uLnTx/>
                <a:uFillTx/>
                <a:latin typeface="Arial" panose="020B0604020202020204" pitchFamily="34" charset="0"/>
                <a:ea typeface="+mn-ea"/>
                <a:cs typeface="+mn-cs"/>
              </a:rPr>
              <a:t>negativa</a:t>
            </a:r>
            <a:r>
              <a:rPr kumimoji="0" lang="en-US" sz="2800" b="0" i="0" u="none" strike="noStrike" kern="1200" cap="none" spc="0" normalizeH="0" baseline="0" noProof="0" dirty="0" smtClean="0">
                <a:ln>
                  <a:noFill/>
                </a:ln>
                <a:solidFill>
                  <a:srgbClr val="FFFF00"/>
                </a:solidFill>
                <a:effectLst/>
                <a:uLnTx/>
                <a:uFillTx/>
                <a:latin typeface="Arial" panose="020B0604020202020204" pitchFamily="34" charset="0"/>
                <a:ea typeface="+mn-ea"/>
                <a:cs typeface="+mn-cs"/>
              </a:rPr>
              <a:t> entre </a:t>
            </a:r>
            <a:r>
              <a:rPr kumimoji="0" lang="en-US" sz="2800" b="0" i="0" u="none" strike="noStrike" kern="1200" cap="none" spc="0" normalizeH="0" baseline="0" noProof="0" dirty="0" err="1" smtClean="0">
                <a:ln>
                  <a:noFill/>
                </a:ln>
                <a:solidFill>
                  <a:srgbClr val="FFFF00"/>
                </a:solidFill>
                <a:effectLst/>
                <a:uLnTx/>
                <a:uFillTx/>
                <a:latin typeface="Arial" panose="020B0604020202020204" pitchFamily="34" charset="0"/>
                <a:ea typeface="+mn-ea"/>
                <a:cs typeface="+mn-cs"/>
              </a:rPr>
              <a:t>tasas</a:t>
            </a:r>
            <a:r>
              <a:rPr kumimoji="0" lang="en-US" sz="2800" b="0" i="0" u="none" strike="noStrike" kern="1200" cap="none" spc="0" normalizeH="0" baseline="0" noProof="0" dirty="0" smtClean="0">
                <a:ln>
                  <a:noFill/>
                </a:ln>
                <a:solidFill>
                  <a:srgbClr val="FFFF00"/>
                </a:solidFill>
                <a:effectLst/>
                <a:uLnTx/>
                <a:uFillTx/>
                <a:latin typeface="Arial" panose="020B0604020202020204" pitchFamily="34" charset="0"/>
                <a:ea typeface="+mn-ea"/>
                <a:cs typeface="+mn-cs"/>
              </a:rPr>
              <a:t> de </a:t>
            </a:r>
            <a:r>
              <a:rPr kumimoji="0" lang="en-US" sz="2800" b="0" i="0" u="none" strike="noStrike" kern="1200" cap="none" spc="0" normalizeH="0" baseline="0" noProof="0" dirty="0" err="1" smtClean="0">
                <a:ln>
                  <a:noFill/>
                </a:ln>
                <a:solidFill>
                  <a:srgbClr val="FFFF00"/>
                </a:solidFill>
                <a:effectLst/>
                <a:uLnTx/>
                <a:uFillTx/>
                <a:latin typeface="Arial" panose="020B0604020202020204" pitchFamily="34" charset="0"/>
                <a:ea typeface="+mn-ea"/>
                <a:cs typeface="+mn-cs"/>
              </a:rPr>
              <a:t>denuncias</a:t>
            </a:r>
            <a:r>
              <a:rPr kumimoji="0" lang="en-US" sz="2800" b="0" i="0" u="none" strike="noStrike" kern="1200" cap="none" spc="0" normalizeH="0" baseline="0" noProof="0" dirty="0" smtClean="0">
                <a:ln>
                  <a:noFill/>
                </a:ln>
                <a:solidFill>
                  <a:srgbClr val="FFFF00"/>
                </a:solidFill>
                <a:effectLst/>
                <a:uLnTx/>
                <a:uFillTx/>
                <a:latin typeface="Arial" panose="020B0604020202020204" pitchFamily="34" charset="0"/>
                <a:ea typeface="+mn-ea"/>
                <a:cs typeface="+mn-cs"/>
              </a:rPr>
              <a:t> y </a:t>
            </a:r>
            <a:r>
              <a:rPr kumimoji="0" lang="en-US" sz="2800" b="0" i="0" u="none" strike="noStrike" kern="1200" cap="none" spc="0" normalizeH="0" baseline="0" noProof="0" dirty="0" err="1" smtClean="0">
                <a:ln>
                  <a:noFill/>
                </a:ln>
                <a:solidFill>
                  <a:srgbClr val="FFFF00"/>
                </a:solidFill>
                <a:effectLst/>
                <a:uLnTx/>
                <a:uFillTx/>
                <a:latin typeface="Arial" panose="020B0604020202020204" pitchFamily="34" charset="0"/>
                <a:ea typeface="+mn-ea"/>
                <a:cs typeface="+mn-cs"/>
              </a:rPr>
              <a:t>aprehensiones</a:t>
            </a:r>
            <a:r>
              <a:rPr kumimoji="0" lang="en-US" sz="2800" b="0" i="0" u="none" strike="noStrike" kern="1200" cap="none" spc="0" normalizeH="0" baseline="0" noProof="0" dirty="0" smtClean="0">
                <a:ln>
                  <a:noFill/>
                </a:ln>
                <a:solidFill>
                  <a:srgbClr val="FFFF00"/>
                </a:solidFill>
                <a:effectLst/>
                <a:uLnTx/>
                <a:uFillTx/>
                <a:latin typeface="Arial" panose="020B0604020202020204" pitchFamily="34" charset="0"/>
                <a:ea typeface="+mn-ea"/>
                <a:cs typeface="+mn-cs"/>
              </a:rPr>
              <a:t>.</a:t>
            </a:r>
            <a:endParaRPr kumimoji="0" lang="es-CL" sz="28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64030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a:t>
            </a:r>
            <a:endParaRPr lang="es-CL" sz="2000" dirty="0"/>
          </a:p>
        </p:txBody>
      </p:sp>
      <p:sp>
        <p:nvSpPr>
          <p:cNvPr id="3" name="Subtítulo 2"/>
          <p:cNvSpPr>
            <a:spLocks noGrp="1"/>
          </p:cNvSpPr>
          <p:nvPr>
            <p:ph type="subTitle" idx="1"/>
          </p:nvPr>
        </p:nvSpPr>
        <p:spPr>
          <a:xfrm>
            <a:off x="562231" y="1145058"/>
            <a:ext cx="10905869" cy="4911358"/>
          </a:xfrm>
        </p:spPr>
        <p:txBody>
          <a:bodyPr>
            <a:noAutofit/>
          </a:bodyPr>
          <a:lstStyle/>
          <a:p>
            <a:pPr algn="l"/>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Elemento</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diferenciador</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PazCiudadana</a:t>
            </a:r>
            <a:r>
              <a:rPr lang="en-US" dirty="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y la </a:t>
            </a:r>
            <a:r>
              <a:rPr lang="en-US" dirty="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SPD http://www.seguridadpublica.gov.cl. </a:t>
            </a:r>
            <a:endPar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ndParaRPr>
          </a:p>
          <a:p>
            <a:pPr algn="l"/>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Bases de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dato</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trimestrales</a:t>
            </a:r>
            <a:r>
              <a:rPr lang="en-US" dirty="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del anterior link.</a:t>
            </a:r>
            <a:endParaRPr lang="en-US" dirty="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ndParaRPr>
          </a:p>
          <a:p>
            <a:pPr algn="l"/>
            <a:r>
              <a:rPr lang="en-US" dirty="0" smtClean="0">
                <a:solidFill>
                  <a:srgbClr val="FFFF00"/>
                </a:solidFill>
              </a:rPr>
              <a:t>Son </a:t>
            </a:r>
            <a:r>
              <a:rPr lang="en-US" dirty="0" err="1" smtClean="0">
                <a:solidFill>
                  <a:srgbClr val="FFFF00"/>
                </a:solidFill>
              </a:rPr>
              <a:t>á</a:t>
            </a:r>
            <a:r>
              <a:rPr lang="en-US" dirty="0" err="1" smtClean="0">
                <a:solidFill>
                  <a:srgbClr val="FFFF00"/>
                </a:solidFill>
              </a:rPr>
              <a:t>ridos</a:t>
            </a:r>
            <a:r>
              <a:rPr lang="en-US" dirty="0" smtClean="0">
                <a:solidFill>
                  <a:srgbClr val="FFFF00"/>
                </a:solidFill>
              </a:rPr>
              <a:t> </a:t>
            </a:r>
            <a:r>
              <a:rPr lang="en-US" dirty="0" smtClean="0">
                <a:solidFill>
                  <a:srgbClr val="FFFF00"/>
                </a:solidFill>
              </a:rPr>
              <a:t>de </a:t>
            </a:r>
            <a:r>
              <a:rPr lang="en-US" dirty="0" err="1" smtClean="0">
                <a:solidFill>
                  <a:srgbClr val="FFFF00"/>
                </a:solidFill>
              </a:rPr>
              <a:t>digerir</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Entregan</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información</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descriptiva</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en</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difícil</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Nosotros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queremos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entregar</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información</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de </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mayor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calidad</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de forma </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m</a:t>
            </a:r>
            <a:r>
              <a:rPr lang="es-CL"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á</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s </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simple.</a:t>
            </a:r>
            <a:endParaRPr lang="en-US" dirty="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endParaRPr>
          </a:p>
          <a:p>
            <a:pPr algn="l"/>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No hay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análisis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del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delito</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de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sus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series de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tiempo</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de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sus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propias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correlaciones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y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correlaciones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 con variables </a:t>
            </a:r>
            <a:r>
              <a:rPr lang="en-US" dirty="0" err="1"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demográficas</a:t>
            </a:r>
            <a:r>
              <a:rPr lang="en-US" dirty="0" smtClean="0">
                <a:gradFill flip="none" rotWithShape="1">
                  <a:gsLst>
                    <a:gs pos="15000">
                      <a:srgbClr val="94D7E4"/>
                    </a:gs>
                    <a:gs pos="73000">
                      <a:srgbClr val="94D7E4">
                        <a:lumMod val="60000"/>
                        <a:lumOff val="40000"/>
                      </a:srgbClr>
                    </a:gs>
                    <a:gs pos="0">
                      <a:srgbClr val="94D7E4">
                        <a:lumMod val="90000"/>
                        <a:lumOff val="10000"/>
                      </a:srgbClr>
                    </a:gs>
                    <a:gs pos="100000">
                      <a:srgbClr val="94D7E4">
                        <a:lumMod val="0"/>
                        <a:lumOff val="100000"/>
                      </a:srgbClr>
                    </a:gs>
                  </a:gsLst>
                  <a:lin ang="16200000" scaled="1"/>
                  <a:tileRect/>
                </a:gradFill>
              </a:rPr>
              <a:t>.</a:t>
            </a:r>
            <a:endParaRPr lang="en-US" dirty="0" smtClean="0">
              <a:solidFill>
                <a:schemeClr val="accent2"/>
              </a:solidFill>
            </a:endParaRPr>
          </a:p>
        </p:txBody>
      </p:sp>
    </p:spTree>
    <p:extLst>
      <p:ext uri="{BB962C8B-B14F-4D97-AF65-F5344CB8AC3E}">
        <p14:creationId xmlns:p14="http://schemas.microsoft.com/office/powerpoint/2010/main" val="381076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 </a:t>
            </a:r>
            <a:r>
              <a:rPr lang="es-CL" sz="4400" dirty="0" smtClean="0">
                <a:solidFill>
                  <a:srgbClr val="FFFF00"/>
                </a:solidFill>
              </a:rPr>
              <a:t>nicho</a:t>
            </a:r>
            <a:endParaRPr lang="es-CL" sz="2000" dirty="0">
              <a:solidFill>
                <a:srgbClr val="FFFF00"/>
              </a:solidFill>
            </a:endParaRPr>
          </a:p>
        </p:txBody>
      </p:sp>
      <p:sp>
        <p:nvSpPr>
          <p:cNvPr id="3" name="Subtítulo 2"/>
          <p:cNvSpPr>
            <a:spLocks noGrp="1"/>
          </p:cNvSpPr>
          <p:nvPr>
            <p:ph type="subTitle" idx="1"/>
          </p:nvPr>
        </p:nvSpPr>
        <p:spPr>
          <a:xfrm>
            <a:off x="562231" y="1145058"/>
            <a:ext cx="11219461" cy="5202988"/>
          </a:xfrm>
        </p:spPr>
        <p:txBody>
          <a:bodyPr>
            <a:normAutofit fontScale="92500" lnSpcReduction="20000"/>
          </a:bodyPr>
          <a:lstStyle/>
          <a:p>
            <a:pPr marL="228600" indent="-228600" defTabSz="1219017">
              <a:spcAft>
                <a:spcPts val="600"/>
              </a:spcAft>
              <a:buFont typeface="+mj-lt"/>
              <a:buAutoNum type="arabicPeriod"/>
            </a:pPr>
            <a:r>
              <a:rPr lang="es-ES" sz="3300" dirty="0" smtClean="0">
                <a:solidFill>
                  <a:schemeClr val="accent1">
                    <a:lumMod val="40000"/>
                    <a:lumOff val="60000"/>
                  </a:schemeClr>
                </a:solidFill>
                <a:latin typeface="Corbel" panose="020B0503020204020204" pitchFamily="34" charset="0"/>
              </a:rPr>
              <a:t> Informar a la autoridad en la toma </a:t>
            </a:r>
            <a:r>
              <a:rPr lang="es-ES" sz="3300" dirty="0">
                <a:solidFill>
                  <a:schemeClr val="accent1">
                    <a:lumMod val="40000"/>
                    <a:lumOff val="60000"/>
                  </a:schemeClr>
                </a:solidFill>
                <a:latin typeface="Corbel" panose="020B0503020204020204" pitchFamily="34" charset="0"/>
              </a:rPr>
              <a:t>decisiones que le permitan administrar sus recursos de manera eficiente</a:t>
            </a:r>
            <a:r>
              <a:rPr lang="es-ES" sz="3300" dirty="0" smtClean="0">
                <a:solidFill>
                  <a:schemeClr val="accent1">
                    <a:lumMod val="40000"/>
                    <a:lumOff val="60000"/>
                  </a:schemeClr>
                </a:solidFill>
                <a:latin typeface="Corbel" panose="020B0503020204020204" pitchFamily="34" charset="0"/>
              </a:rPr>
              <a:t>.</a:t>
            </a:r>
          </a:p>
          <a:p>
            <a:pPr marL="228600" indent="-228600" defTabSz="1219017">
              <a:spcAft>
                <a:spcPts val="600"/>
              </a:spcAft>
              <a:buFont typeface="+mj-lt"/>
              <a:buAutoNum type="arabicPeriod"/>
            </a:pPr>
            <a:r>
              <a:rPr lang="es-ES" sz="3300" dirty="0" smtClean="0">
                <a:solidFill>
                  <a:schemeClr val="accent1">
                    <a:lumMod val="40000"/>
                    <a:lumOff val="60000"/>
                  </a:schemeClr>
                </a:solidFill>
                <a:latin typeface="Corbel" panose="020B0503020204020204" pitchFamily="34" charset="0"/>
              </a:rPr>
              <a:t> Empresas </a:t>
            </a:r>
            <a:r>
              <a:rPr lang="es-ES" sz="3300" dirty="0" smtClean="0">
                <a:solidFill>
                  <a:schemeClr val="accent1">
                    <a:lumMod val="40000"/>
                    <a:lumOff val="60000"/>
                  </a:schemeClr>
                </a:solidFill>
                <a:latin typeface="Corbel" panose="020B0503020204020204" pitchFamily="34" charset="0"/>
              </a:rPr>
              <a:t>de </a:t>
            </a:r>
            <a:r>
              <a:rPr lang="es-ES" sz="3300" dirty="0" smtClean="0">
                <a:solidFill>
                  <a:schemeClr val="accent1">
                    <a:lumMod val="40000"/>
                    <a:lumOff val="60000"/>
                  </a:schemeClr>
                </a:solidFill>
                <a:latin typeface="Corbel" panose="020B0503020204020204" pitchFamily="34" charset="0"/>
              </a:rPr>
              <a:t>seguridad.</a:t>
            </a:r>
            <a:endParaRPr lang="es-ES" sz="3300" dirty="0" smtClean="0">
              <a:solidFill>
                <a:schemeClr val="accent1">
                  <a:lumMod val="40000"/>
                  <a:lumOff val="60000"/>
                </a:schemeClr>
              </a:solidFill>
              <a:latin typeface="Corbel" panose="020B0503020204020204" pitchFamily="34" charset="0"/>
            </a:endParaRPr>
          </a:p>
          <a:p>
            <a:pPr marL="228600" indent="-228600" defTabSz="1219017">
              <a:spcAft>
                <a:spcPts val="600"/>
              </a:spcAft>
              <a:buFont typeface="+mj-lt"/>
              <a:buAutoNum type="arabicPeriod"/>
            </a:pPr>
            <a:r>
              <a:rPr lang="es-ES" sz="3300" dirty="0" smtClean="0">
                <a:solidFill>
                  <a:schemeClr val="accent1">
                    <a:lumMod val="40000"/>
                    <a:lumOff val="60000"/>
                  </a:schemeClr>
                </a:solidFill>
                <a:latin typeface="Corbel" panose="020B0503020204020204" pitchFamily="34" charset="0"/>
              </a:rPr>
              <a:t> Gobiernos locales: a municipios, al relacionar variables </a:t>
            </a:r>
            <a:r>
              <a:rPr lang="es-ES" sz="3300" dirty="0">
                <a:solidFill>
                  <a:schemeClr val="accent1">
                    <a:lumMod val="40000"/>
                    <a:lumOff val="60000"/>
                  </a:schemeClr>
                </a:solidFill>
                <a:latin typeface="Corbel" panose="020B0503020204020204" pitchFamily="34" charset="0"/>
              </a:rPr>
              <a:t>como educación, </a:t>
            </a:r>
            <a:r>
              <a:rPr lang="es-ES" sz="3300" dirty="0" smtClean="0">
                <a:solidFill>
                  <a:schemeClr val="accent1">
                    <a:lumMod val="40000"/>
                    <a:lumOff val="60000"/>
                  </a:schemeClr>
                </a:solidFill>
                <a:latin typeface="Corbel" panose="020B0503020204020204" pitchFamily="34" charset="0"/>
              </a:rPr>
              <a:t>salud, pobreza con </a:t>
            </a:r>
            <a:r>
              <a:rPr lang="es-ES" sz="3300" dirty="0">
                <a:solidFill>
                  <a:schemeClr val="accent1">
                    <a:lumMod val="40000"/>
                    <a:lumOff val="60000"/>
                  </a:schemeClr>
                </a:solidFill>
                <a:latin typeface="Corbel" panose="020B0503020204020204" pitchFamily="34" charset="0"/>
              </a:rPr>
              <a:t>delito, ofrecer elementos que permitan </a:t>
            </a:r>
            <a:r>
              <a:rPr lang="es-ES" sz="3300" dirty="0" smtClean="0">
                <a:solidFill>
                  <a:schemeClr val="accent1">
                    <a:lumMod val="40000"/>
                    <a:lumOff val="60000"/>
                  </a:schemeClr>
                </a:solidFill>
                <a:latin typeface="Corbel" panose="020B0503020204020204" pitchFamily="34" charset="0"/>
              </a:rPr>
              <a:t>la </a:t>
            </a:r>
            <a:r>
              <a:rPr lang="es-ES" sz="3300" dirty="0">
                <a:solidFill>
                  <a:schemeClr val="accent1">
                    <a:lumMod val="40000"/>
                    <a:lumOff val="60000"/>
                  </a:schemeClr>
                </a:solidFill>
                <a:latin typeface="Corbel" panose="020B0503020204020204" pitchFamily="34" charset="0"/>
              </a:rPr>
              <a:t>correcta toma de decisiones y su implementación en la política </a:t>
            </a:r>
            <a:r>
              <a:rPr lang="es-ES" sz="3300" dirty="0" smtClean="0">
                <a:solidFill>
                  <a:schemeClr val="accent1">
                    <a:lumMod val="40000"/>
                    <a:lumOff val="60000"/>
                  </a:schemeClr>
                </a:solidFill>
                <a:latin typeface="Corbel" panose="020B0503020204020204" pitchFamily="34" charset="0"/>
              </a:rPr>
              <a:t>pública.</a:t>
            </a:r>
            <a:endParaRPr lang="es-ES" sz="3300" dirty="0" smtClean="0">
              <a:solidFill>
                <a:schemeClr val="accent1">
                  <a:lumMod val="40000"/>
                  <a:lumOff val="60000"/>
                </a:schemeClr>
              </a:solidFill>
              <a:latin typeface="Corbel" panose="020B0503020204020204" pitchFamily="34" charset="0"/>
            </a:endParaRPr>
          </a:p>
          <a:p>
            <a:pPr marL="228600" indent="-228600" defTabSz="1219017">
              <a:spcAft>
                <a:spcPts val="600"/>
              </a:spcAft>
              <a:buFont typeface="+mj-lt"/>
              <a:buAutoNum type="arabicPeriod"/>
            </a:pPr>
            <a:r>
              <a:rPr lang="es-ES" sz="3300" dirty="0" smtClean="0">
                <a:solidFill>
                  <a:schemeClr val="accent1">
                    <a:lumMod val="40000"/>
                    <a:lumOff val="60000"/>
                  </a:schemeClr>
                </a:solidFill>
                <a:latin typeface="Corbel" panose="020B0503020204020204" pitchFamily="34" charset="0"/>
              </a:rPr>
              <a:t>Utilidad para elegir un lugar y valor de una </a:t>
            </a:r>
            <a:r>
              <a:rPr lang="es-ES" sz="3300" dirty="0" smtClean="0">
                <a:solidFill>
                  <a:schemeClr val="accent1">
                    <a:lumMod val="40000"/>
                    <a:lumOff val="60000"/>
                  </a:schemeClr>
                </a:solidFill>
                <a:latin typeface="Corbel" panose="020B0503020204020204" pitchFamily="34" charset="0"/>
              </a:rPr>
              <a:t>compra de </a:t>
            </a:r>
            <a:r>
              <a:rPr lang="es-ES" sz="3300" dirty="0" smtClean="0">
                <a:solidFill>
                  <a:schemeClr val="accent1">
                    <a:lumMod val="40000"/>
                    <a:lumOff val="60000"/>
                  </a:schemeClr>
                </a:solidFill>
                <a:latin typeface="Corbel" panose="020B0503020204020204" pitchFamily="34" charset="0"/>
              </a:rPr>
              <a:t>vivienda.</a:t>
            </a:r>
            <a:endParaRPr lang="es-ES" sz="3300" dirty="0" smtClean="0">
              <a:solidFill>
                <a:schemeClr val="accent1">
                  <a:lumMod val="40000"/>
                  <a:lumOff val="60000"/>
                </a:schemeClr>
              </a:solidFill>
              <a:latin typeface="Corbel" panose="020B0503020204020204" pitchFamily="34" charset="0"/>
            </a:endParaRPr>
          </a:p>
          <a:p>
            <a:pPr marL="228600" indent="-228600" defTabSz="1219017">
              <a:spcAft>
                <a:spcPts val="600"/>
              </a:spcAft>
              <a:buFont typeface="+mj-lt"/>
              <a:buAutoNum type="arabicPeriod"/>
            </a:pPr>
            <a:r>
              <a:rPr lang="es-ES" sz="3300" dirty="0" smtClean="0">
                <a:solidFill>
                  <a:schemeClr val="accent1">
                    <a:lumMod val="40000"/>
                    <a:lumOff val="60000"/>
                  </a:schemeClr>
                </a:solidFill>
                <a:latin typeface="Corbel" panose="020B0503020204020204" pitchFamily="34" charset="0"/>
              </a:rPr>
              <a:t>Universidades, centros de estudio e </a:t>
            </a:r>
            <a:r>
              <a:rPr lang="es-ES" sz="3300" dirty="0" smtClean="0">
                <a:solidFill>
                  <a:schemeClr val="accent1">
                    <a:lumMod val="40000"/>
                    <a:lumOff val="60000"/>
                  </a:schemeClr>
                </a:solidFill>
                <a:latin typeface="Corbel" panose="020B0503020204020204" pitchFamily="34" charset="0"/>
              </a:rPr>
              <a:t>investigadores.</a:t>
            </a:r>
            <a:endParaRPr lang="es-ES" sz="3300" dirty="0" smtClean="0">
              <a:solidFill>
                <a:schemeClr val="accent1">
                  <a:lumMod val="40000"/>
                  <a:lumOff val="60000"/>
                </a:schemeClr>
              </a:solidFill>
              <a:latin typeface="Corbel" panose="020B0503020204020204" pitchFamily="34" charset="0"/>
            </a:endParaRPr>
          </a:p>
          <a:p>
            <a:pPr marL="228600" indent="-228600" defTabSz="1219017">
              <a:spcAft>
                <a:spcPts val="600"/>
              </a:spcAft>
              <a:buFont typeface="+mj-lt"/>
              <a:buAutoNum type="arabicPeriod"/>
            </a:pPr>
            <a:endParaRPr lang="es-ES" sz="2800" dirty="0">
              <a:solidFill>
                <a:schemeClr val="accent1">
                  <a:lumMod val="40000"/>
                  <a:lumOff val="60000"/>
                </a:schemeClr>
              </a:solidFill>
              <a:latin typeface="Chevin Pro DemiBold"/>
            </a:endParaRPr>
          </a:p>
          <a:p>
            <a:pPr defTabSz="1219017">
              <a:spcAft>
                <a:spcPts val="600"/>
              </a:spcAft>
            </a:pPr>
            <a:r>
              <a:rPr lang="es-ES" sz="2800" dirty="0" smtClean="0">
                <a:solidFill>
                  <a:schemeClr val="tx2">
                    <a:lumMod val="20000"/>
                    <a:lumOff val="80000"/>
                  </a:schemeClr>
                </a:solidFill>
                <a:latin typeface="Chevin Pro DemiBold"/>
              </a:rPr>
              <a:t> </a:t>
            </a:r>
            <a:endParaRPr lang="es-ES" sz="2800" dirty="0">
              <a:solidFill>
                <a:schemeClr val="tx2">
                  <a:lumMod val="20000"/>
                  <a:lumOff val="80000"/>
                </a:schemeClr>
              </a:solidFill>
              <a:latin typeface="Chevin Pro DemiBold"/>
            </a:endParaRPr>
          </a:p>
        </p:txBody>
      </p:sp>
    </p:spTree>
    <p:extLst>
      <p:ext uri="{BB962C8B-B14F-4D97-AF65-F5344CB8AC3E}">
        <p14:creationId xmlns:p14="http://schemas.microsoft.com/office/powerpoint/2010/main" val="423581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 </a:t>
            </a:r>
            <a:r>
              <a:rPr lang="es-CL" sz="4400" dirty="0" smtClean="0">
                <a:solidFill>
                  <a:srgbClr val="FFFF00"/>
                </a:solidFill>
              </a:rPr>
              <a:t>efectos</a:t>
            </a:r>
            <a:endParaRPr lang="es-CL" sz="2000" dirty="0">
              <a:solidFill>
                <a:srgbClr val="FFFF00"/>
              </a:solidFill>
            </a:endParaRPr>
          </a:p>
        </p:txBody>
      </p:sp>
      <p:sp>
        <p:nvSpPr>
          <p:cNvPr id="3" name="Subtítulo 2"/>
          <p:cNvSpPr>
            <a:spLocks noGrp="1"/>
          </p:cNvSpPr>
          <p:nvPr>
            <p:ph type="subTitle" idx="1"/>
          </p:nvPr>
        </p:nvSpPr>
        <p:spPr>
          <a:xfrm>
            <a:off x="562231" y="1145061"/>
            <a:ext cx="11113954" cy="5185402"/>
          </a:xfrm>
        </p:spPr>
        <p:txBody>
          <a:bodyPr>
            <a:normAutofit fontScale="92500"/>
          </a:bodyPr>
          <a:lstStyle/>
          <a:p>
            <a:pPr defTabSz="1219017">
              <a:spcAft>
                <a:spcPts val="600"/>
              </a:spcAft>
            </a:pPr>
            <a:r>
              <a:rPr lang="es-ES" sz="3800" dirty="0" smtClean="0">
                <a:solidFill>
                  <a:schemeClr val="accent1">
                    <a:lumMod val="40000"/>
                    <a:lumOff val="60000"/>
                  </a:schemeClr>
                </a:solidFill>
                <a:latin typeface="Corbel" panose="020B0503020204020204" pitchFamily="34" charset="0"/>
              </a:rPr>
              <a:t>1 </a:t>
            </a:r>
            <a:r>
              <a:rPr lang="es-ES" sz="3800" dirty="0" smtClean="0">
                <a:solidFill>
                  <a:schemeClr val="accent1">
                    <a:lumMod val="40000"/>
                    <a:lumOff val="60000"/>
                  </a:schemeClr>
                </a:solidFill>
                <a:latin typeface="Corbel" panose="020B0503020204020204" pitchFamily="34" charset="0"/>
              </a:rPr>
              <a:t>Prever/disminuir la ocurrencia/reincidencia </a:t>
            </a:r>
            <a:r>
              <a:rPr lang="es-ES" sz="3800" dirty="0" smtClean="0">
                <a:solidFill>
                  <a:schemeClr val="accent1">
                    <a:lumMod val="40000"/>
                    <a:lumOff val="60000"/>
                  </a:schemeClr>
                </a:solidFill>
                <a:latin typeface="Corbel" panose="020B0503020204020204" pitchFamily="34" charset="0"/>
              </a:rPr>
              <a:t>de los </a:t>
            </a:r>
            <a:r>
              <a:rPr lang="es-ES" sz="3800" dirty="0" smtClean="0">
                <a:solidFill>
                  <a:schemeClr val="accent1">
                    <a:lumMod val="40000"/>
                    <a:lumOff val="60000"/>
                  </a:schemeClr>
                </a:solidFill>
                <a:latin typeface="Corbel" panose="020B0503020204020204" pitchFamily="34" charset="0"/>
              </a:rPr>
              <a:t>delitos. </a:t>
            </a:r>
            <a:endParaRPr lang="es-ES" sz="3800" dirty="0" smtClean="0">
              <a:solidFill>
                <a:schemeClr val="accent1">
                  <a:lumMod val="40000"/>
                  <a:lumOff val="60000"/>
                </a:schemeClr>
              </a:solidFill>
              <a:latin typeface="Corbel" panose="020B0503020204020204" pitchFamily="34" charset="0"/>
            </a:endParaRPr>
          </a:p>
          <a:p>
            <a:pPr defTabSz="1219017">
              <a:spcAft>
                <a:spcPts val="600"/>
              </a:spcAft>
            </a:pPr>
            <a:r>
              <a:rPr lang="es-ES" sz="3800" dirty="0">
                <a:solidFill>
                  <a:schemeClr val="accent1">
                    <a:lumMod val="40000"/>
                    <a:lumOff val="60000"/>
                  </a:schemeClr>
                </a:solidFill>
                <a:latin typeface="Corbel" panose="020B0503020204020204" pitchFamily="34" charset="0"/>
              </a:rPr>
              <a:t>2</a:t>
            </a:r>
            <a:r>
              <a:rPr lang="es-ES" sz="3800" dirty="0" smtClean="0">
                <a:solidFill>
                  <a:schemeClr val="accent1">
                    <a:lumMod val="40000"/>
                    <a:lumOff val="60000"/>
                  </a:schemeClr>
                </a:solidFill>
                <a:latin typeface="Corbel" panose="020B0503020204020204" pitchFamily="34" charset="0"/>
              </a:rPr>
              <a:t> </a:t>
            </a:r>
            <a:r>
              <a:rPr lang="es-ES" sz="3800" dirty="0" smtClean="0">
                <a:solidFill>
                  <a:schemeClr val="accent1">
                    <a:lumMod val="40000"/>
                    <a:lumOff val="60000"/>
                  </a:schemeClr>
                </a:solidFill>
                <a:latin typeface="Corbel" panose="020B0503020204020204" pitchFamily="34" charset="0"/>
              </a:rPr>
              <a:t>Al relacionar las diferentes variables  como educación, </a:t>
            </a:r>
            <a:r>
              <a:rPr lang="es-ES" sz="3800" dirty="0" smtClean="0">
                <a:solidFill>
                  <a:schemeClr val="accent2">
                    <a:lumMod val="75000"/>
                  </a:schemeClr>
                </a:solidFill>
                <a:latin typeface="Corbel" panose="020B0503020204020204" pitchFamily="34" charset="0"/>
              </a:rPr>
              <a:t>con </a:t>
            </a:r>
            <a:r>
              <a:rPr lang="es-ES" sz="3800" dirty="0" smtClean="0">
                <a:solidFill>
                  <a:schemeClr val="accent2">
                    <a:lumMod val="75000"/>
                  </a:schemeClr>
                </a:solidFill>
                <a:latin typeface="Corbel" panose="020B0503020204020204" pitchFamily="34" charset="0"/>
              </a:rPr>
              <a:t>delito </a:t>
            </a:r>
            <a:r>
              <a:rPr lang="es-ES" sz="3800" dirty="0" smtClean="0">
                <a:solidFill>
                  <a:schemeClr val="accent1">
                    <a:lumMod val="40000"/>
                    <a:lumOff val="60000"/>
                  </a:schemeClr>
                </a:solidFill>
                <a:latin typeface="Corbel" panose="020B0503020204020204" pitchFamily="34" charset="0"/>
              </a:rPr>
              <a:t>y</a:t>
            </a:r>
            <a:r>
              <a:rPr lang="es-ES" sz="3800" dirty="0" smtClean="0">
                <a:solidFill>
                  <a:schemeClr val="accent1">
                    <a:lumMod val="60000"/>
                    <a:lumOff val="40000"/>
                  </a:schemeClr>
                </a:solidFill>
                <a:latin typeface="Corbel" panose="020B0503020204020204" pitchFamily="34" charset="0"/>
              </a:rPr>
              <a:t> </a:t>
            </a:r>
            <a:r>
              <a:rPr lang="es-ES" sz="3800" dirty="0" smtClean="0">
                <a:solidFill>
                  <a:schemeClr val="accent2">
                    <a:lumMod val="75000"/>
                  </a:schemeClr>
                </a:solidFill>
                <a:latin typeface="Corbel" panose="020B0503020204020204" pitchFamily="34" charset="0"/>
              </a:rPr>
              <a:t>ofrecer </a:t>
            </a:r>
            <a:r>
              <a:rPr lang="es-ES" sz="3800" dirty="0" smtClean="0">
                <a:solidFill>
                  <a:schemeClr val="accent1">
                    <a:lumMod val="40000"/>
                    <a:lumOff val="60000"/>
                  </a:schemeClr>
                </a:solidFill>
                <a:latin typeface="Corbel" panose="020B0503020204020204" pitchFamily="34" charset="0"/>
              </a:rPr>
              <a:t>elementos que permitan a la autoridad la correcta toma de decisiones y su implementación en la política </a:t>
            </a:r>
            <a:r>
              <a:rPr lang="es-ES" sz="3800" dirty="0" smtClean="0">
                <a:solidFill>
                  <a:schemeClr val="accent1">
                    <a:lumMod val="40000"/>
                    <a:lumOff val="60000"/>
                  </a:schemeClr>
                </a:solidFill>
                <a:latin typeface="Corbel" panose="020B0503020204020204" pitchFamily="34" charset="0"/>
              </a:rPr>
              <a:t>pública, </a:t>
            </a:r>
            <a:r>
              <a:rPr lang="es-ES" sz="3800" dirty="0" smtClean="0">
                <a:solidFill>
                  <a:srgbClr val="FFFF00"/>
                </a:solidFill>
                <a:latin typeface="Corbel" panose="020B0503020204020204" pitchFamily="34" charset="0"/>
              </a:rPr>
              <a:t>impactar</a:t>
            </a:r>
            <a:r>
              <a:rPr lang="es-ES" sz="3800" dirty="0" smtClean="0">
                <a:solidFill>
                  <a:schemeClr val="accent1">
                    <a:lumMod val="40000"/>
                    <a:lumOff val="60000"/>
                  </a:schemeClr>
                </a:solidFill>
                <a:latin typeface="Corbel" panose="020B0503020204020204" pitchFamily="34" charset="0"/>
              </a:rPr>
              <a:t> </a:t>
            </a:r>
            <a:r>
              <a:rPr lang="es-ES" sz="3800" dirty="0" smtClean="0">
                <a:solidFill>
                  <a:schemeClr val="accent1">
                    <a:lumMod val="40000"/>
                    <a:lumOff val="60000"/>
                  </a:schemeClr>
                </a:solidFill>
                <a:latin typeface="Corbel" panose="020B0503020204020204" pitchFamily="34" charset="0"/>
              </a:rPr>
              <a:t>el nivel de eficiencia en la gestión municipal y estatal </a:t>
            </a:r>
            <a:r>
              <a:rPr lang="es-ES" sz="3800" dirty="0" smtClean="0">
                <a:solidFill>
                  <a:schemeClr val="accent2">
                    <a:lumMod val="75000"/>
                  </a:schemeClr>
                </a:solidFill>
                <a:latin typeface="Corbel" panose="020B0503020204020204" pitchFamily="34" charset="0"/>
              </a:rPr>
              <a:t>al focalizar los recursos en la </a:t>
            </a:r>
            <a:r>
              <a:rPr lang="es-ES" sz="3800" dirty="0" smtClean="0">
                <a:solidFill>
                  <a:schemeClr val="accent2">
                    <a:lumMod val="75000"/>
                  </a:schemeClr>
                </a:solidFill>
                <a:latin typeface="Corbel" panose="020B0503020204020204" pitchFamily="34" charset="0"/>
              </a:rPr>
              <a:t>represión, </a:t>
            </a:r>
            <a:r>
              <a:rPr lang="es-ES" sz="3800" dirty="0" smtClean="0">
                <a:solidFill>
                  <a:schemeClr val="accent2">
                    <a:lumMod val="75000"/>
                  </a:schemeClr>
                </a:solidFill>
                <a:latin typeface="Corbel" panose="020B0503020204020204" pitchFamily="34" charset="0"/>
              </a:rPr>
              <a:t>prevención y rehabilitación</a:t>
            </a:r>
            <a:r>
              <a:rPr lang="es-ES" sz="3800" dirty="0" smtClean="0">
                <a:solidFill>
                  <a:schemeClr val="accent1">
                    <a:lumMod val="40000"/>
                    <a:lumOff val="60000"/>
                  </a:schemeClr>
                </a:solidFill>
                <a:latin typeface="Corbel" panose="020B0503020204020204" pitchFamily="34" charset="0"/>
              </a:rPr>
              <a:t>.</a:t>
            </a:r>
          </a:p>
          <a:p>
            <a:pPr defTabSz="1219017">
              <a:spcAft>
                <a:spcPts val="600"/>
              </a:spcAft>
            </a:pPr>
            <a:endParaRPr lang="es-ES" sz="2800" dirty="0">
              <a:solidFill>
                <a:schemeClr val="tx2">
                  <a:lumMod val="20000"/>
                  <a:lumOff val="80000"/>
                </a:schemeClr>
              </a:solidFill>
              <a:latin typeface="Chevin Pro DemiBold"/>
            </a:endParaRPr>
          </a:p>
          <a:p>
            <a:pPr defTabSz="1219017">
              <a:spcAft>
                <a:spcPts val="600"/>
              </a:spcAft>
            </a:pPr>
            <a:r>
              <a:rPr lang="es-ES" sz="2800" dirty="0" smtClean="0">
                <a:solidFill>
                  <a:schemeClr val="tx2">
                    <a:lumMod val="20000"/>
                    <a:lumOff val="80000"/>
                  </a:schemeClr>
                </a:solidFill>
                <a:latin typeface="Chevin Pro DemiBold"/>
              </a:rPr>
              <a:t> </a:t>
            </a:r>
            <a:endParaRPr lang="es-ES" sz="2800" dirty="0">
              <a:solidFill>
                <a:schemeClr val="tx2">
                  <a:lumMod val="20000"/>
                  <a:lumOff val="80000"/>
                </a:schemeClr>
              </a:solidFill>
              <a:latin typeface="Chevin Pro DemiBold"/>
            </a:endParaRPr>
          </a:p>
        </p:txBody>
      </p:sp>
    </p:spTree>
    <p:extLst>
      <p:ext uri="{BB962C8B-B14F-4D97-AF65-F5344CB8AC3E}">
        <p14:creationId xmlns:p14="http://schemas.microsoft.com/office/powerpoint/2010/main" val="314026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0113" y="1638450"/>
            <a:ext cx="5995087" cy="1434264"/>
          </a:xfrm>
        </p:spPr>
        <p:txBody>
          <a:bodyPr/>
          <a:lstStyle/>
          <a:p>
            <a:pPr algn="l"/>
            <a:r>
              <a:rPr lang="es-CL" dirty="0" smtClean="0"/>
              <a:t>Data</a:t>
            </a:r>
            <a:r>
              <a:rPr lang="en-US" dirty="0" smtClean="0"/>
              <a:t>_</a:t>
            </a:r>
            <a:r>
              <a:rPr lang="es-CL" dirty="0" smtClean="0"/>
              <a:t>Delito</a:t>
            </a:r>
            <a:endParaRPr lang="es-CL" dirty="0"/>
          </a:p>
        </p:txBody>
      </p:sp>
      <p:sp>
        <p:nvSpPr>
          <p:cNvPr id="3" name="Subtítulo 2"/>
          <p:cNvSpPr>
            <a:spLocks noGrp="1"/>
          </p:cNvSpPr>
          <p:nvPr>
            <p:ph type="subTitle" idx="1"/>
          </p:nvPr>
        </p:nvSpPr>
        <p:spPr>
          <a:xfrm>
            <a:off x="1468393" y="3784991"/>
            <a:ext cx="9144000" cy="754025"/>
          </a:xfrm>
        </p:spPr>
        <p:txBody>
          <a:bodyPr>
            <a:normAutofit/>
          </a:bodyPr>
          <a:lstStyle/>
          <a:p>
            <a:r>
              <a:rPr lang="en-US" sz="4000" dirty="0" smtClean="0"/>
              <a:t>Variables y cruces</a:t>
            </a:r>
            <a:endParaRPr lang="es-CL" sz="4000" dirty="0"/>
          </a:p>
        </p:txBody>
      </p:sp>
    </p:spTree>
    <p:extLst>
      <p:ext uri="{BB962C8B-B14F-4D97-AF65-F5344CB8AC3E}">
        <p14:creationId xmlns:p14="http://schemas.microsoft.com/office/powerpoint/2010/main" val="71383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a:t>
            </a:r>
            <a:endParaRPr lang="es-CL" sz="4400" dirty="0"/>
          </a:p>
        </p:txBody>
      </p:sp>
      <p:sp>
        <p:nvSpPr>
          <p:cNvPr id="3" name="Subtítulo 2"/>
          <p:cNvSpPr>
            <a:spLocks noGrp="1"/>
          </p:cNvSpPr>
          <p:nvPr>
            <p:ph type="subTitle" idx="1"/>
          </p:nvPr>
        </p:nvSpPr>
        <p:spPr>
          <a:xfrm>
            <a:off x="562232" y="1408671"/>
            <a:ext cx="9158417" cy="4271160"/>
          </a:xfrm>
        </p:spPr>
        <p:txBody>
          <a:bodyPr>
            <a:normAutofit/>
          </a:bodyPr>
          <a:lstStyle/>
          <a:p>
            <a:pPr algn="l"/>
            <a:r>
              <a:rPr lang="es-CL" sz="4000" dirty="0" smtClean="0"/>
              <a:t>Variables a cruzar: </a:t>
            </a:r>
          </a:p>
          <a:p>
            <a:pPr algn="l"/>
            <a:r>
              <a:rPr lang="es-CL" dirty="0" smtClean="0"/>
              <a:t>Son prácticamente todas, hasta climatológicas. </a:t>
            </a:r>
            <a:r>
              <a:rPr lang="es-CL" dirty="0"/>
              <a:t>D</a:t>
            </a:r>
            <a:r>
              <a:rPr lang="es-CL" dirty="0" smtClean="0"/>
              <a:t>emográficas</a:t>
            </a:r>
            <a:r>
              <a:rPr lang="es-CL" dirty="0" smtClean="0"/>
              <a:t>, económicas, educacionales, urbanísticas, </a:t>
            </a:r>
            <a:r>
              <a:rPr lang="es-CL" dirty="0" smtClean="0"/>
              <a:t>sanitarias...</a:t>
            </a:r>
          </a:p>
          <a:p>
            <a:pPr algn="l"/>
            <a:r>
              <a:rPr lang="es-CL" dirty="0" smtClean="0"/>
              <a:t>Como</a:t>
            </a:r>
            <a:r>
              <a:rPr lang="en-US" dirty="0" smtClean="0"/>
              <a:t>?</a:t>
            </a:r>
            <a:endParaRPr lang="es-CL" dirty="0" smtClean="0"/>
          </a:p>
          <a:p>
            <a:pPr algn="l"/>
            <a:endParaRPr lang="es-CL" dirty="0"/>
          </a:p>
        </p:txBody>
      </p:sp>
    </p:spTree>
    <p:extLst>
      <p:ext uri="{BB962C8B-B14F-4D97-AF65-F5344CB8AC3E}">
        <p14:creationId xmlns:p14="http://schemas.microsoft.com/office/powerpoint/2010/main" val="60956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2232" y="378062"/>
            <a:ext cx="7255476" cy="766998"/>
          </a:xfrm>
        </p:spPr>
        <p:txBody>
          <a:bodyPr>
            <a:normAutofit/>
          </a:bodyPr>
          <a:lstStyle/>
          <a:p>
            <a:pPr algn="l"/>
            <a:r>
              <a:rPr lang="es-CL" sz="4400" dirty="0" smtClean="0"/>
              <a:t>Data</a:t>
            </a:r>
            <a:r>
              <a:rPr lang="en-US" sz="4400" dirty="0" smtClean="0"/>
              <a:t>_</a:t>
            </a:r>
            <a:r>
              <a:rPr lang="es-CL" sz="4400" dirty="0" smtClean="0"/>
              <a:t>Delito</a:t>
            </a:r>
            <a:endParaRPr lang="es-CL" sz="4400" dirty="0"/>
          </a:p>
        </p:txBody>
      </p:sp>
      <p:sp>
        <p:nvSpPr>
          <p:cNvPr id="3" name="Subtítulo 2"/>
          <p:cNvSpPr>
            <a:spLocks noGrp="1"/>
          </p:cNvSpPr>
          <p:nvPr>
            <p:ph type="subTitle" idx="1"/>
          </p:nvPr>
        </p:nvSpPr>
        <p:spPr>
          <a:xfrm>
            <a:off x="1632940" y="1572795"/>
            <a:ext cx="9158417" cy="1920682"/>
          </a:xfrm>
        </p:spPr>
        <p:txBody>
          <a:bodyPr>
            <a:normAutofit/>
          </a:bodyPr>
          <a:lstStyle/>
          <a:p>
            <a:pPr algn="ctr"/>
            <a:r>
              <a:rPr lang="en-US" sz="4000" dirty="0" smtClean="0"/>
              <a:t>gifs</a:t>
            </a:r>
            <a:endParaRPr lang="es-CL" dirty="0" smtClean="0"/>
          </a:p>
          <a:p>
            <a:pPr algn="l"/>
            <a:endParaRPr lang="es-CL" dirty="0"/>
          </a:p>
        </p:txBody>
      </p:sp>
    </p:spTree>
    <p:extLst>
      <p:ext uri="{BB962C8B-B14F-4D97-AF65-F5344CB8AC3E}">
        <p14:creationId xmlns:p14="http://schemas.microsoft.com/office/powerpoint/2010/main" val="2376865699"/>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1816</TotalTime>
  <Words>509</Words>
  <Application>Microsoft Office PowerPoint</Application>
  <PresentationFormat>Panorámica</PresentationFormat>
  <Paragraphs>66</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Chevin Pro DemiBold</vt:lpstr>
      <vt:lpstr>Corbel</vt:lpstr>
      <vt:lpstr>Profundidad</vt:lpstr>
      <vt:lpstr>Data_Delito</vt:lpstr>
      <vt:lpstr>Data_Delito</vt:lpstr>
      <vt:lpstr>Data_Delito posibilidades</vt:lpstr>
      <vt:lpstr>Data_Delito</vt:lpstr>
      <vt:lpstr>Data_Delito nicho</vt:lpstr>
      <vt:lpstr>Data_Delito efectos</vt:lpstr>
      <vt:lpstr>Data_Delito</vt:lpstr>
      <vt:lpstr>Data_Delito</vt:lpstr>
      <vt:lpstr>Data_Delito</vt:lpstr>
      <vt:lpstr>Data_Delito</vt:lpstr>
      <vt:lpstr>Data_Delito</vt:lpstr>
      <vt:lpstr>Data_Delito potencialidades</vt:lpstr>
      <vt:lpstr>Data_Delito descripción temática</vt:lpstr>
      <vt:lpstr>Data_Delito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Data_Delito</dc:title>
  <dc:creator>usuario</dc:creator>
  <cp:lastModifiedBy>usuario</cp:lastModifiedBy>
  <cp:revision>44</cp:revision>
  <dcterms:created xsi:type="dcterms:W3CDTF">2020-09-05T21:37:14Z</dcterms:created>
  <dcterms:modified xsi:type="dcterms:W3CDTF">2020-09-07T22:51:30Z</dcterms:modified>
</cp:coreProperties>
</file>