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46" r:id="rId2"/>
    <p:sldId id="823" r:id="rId3"/>
    <p:sldId id="850" r:id="rId4"/>
    <p:sldId id="851" r:id="rId5"/>
    <p:sldId id="828" r:id="rId6"/>
    <p:sldId id="852" r:id="rId7"/>
    <p:sldId id="821" r:id="rId8"/>
    <p:sldId id="845" r:id="rId9"/>
    <p:sldId id="848" r:id="rId10"/>
    <p:sldId id="847" r:id="rId11"/>
    <p:sldId id="84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13"/>
    <a:srgbClr val="269AD4"/>
    <a:srgbClr val="14506E"/>
    <a:srgbClr val="2081B2"/>
    <a:srgbClr val="1A6A92"/>
    <a:srgbClr val="0E394E"/>
    <a:srgbClr val="5CB5E2"/>
    <a:srgbClr val="75C1E7"/>
    <a:srgbClr val="000000"/>
    <a:srgbClr val="B80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9AF09-A764-4034-8F73-6F35F9A55A32}" v="101" dt="2020-08-26T01:51:58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25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126707" y="6344986"/>
            <a:ext cx="360017" cy="513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7166" y="261015"/>
            <a:ext cx="10750203" cy="8999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baseline="0">
                <a:solidFill>
                  <a:srgbClr val="5C5C5C"/>
                </a:solidFill>
                <a:latin typeface="Chevin Pro Light" pitchFamily="34" charset="0"/>
              </a:defRPr>
            </a:lvl1pPr>
          </a:lstStyle>
          <a:p>
            <a:r>
              <a:rPr lang="en-US" dirty="0"/>
              <a:t>Graphics and infographics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1"/>
          </p:nvPr>
        </p:nvSpPr>
        <p:spPr>
          <a:xfrm>
            <a:off x="717166" y="1196898"/>
            <a:ext cx="10757669" cy="3492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1pPr>
            <a:lvl2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2pPr>
            <a:lvl3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3pPr>
            <a:lvl4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4pPr>
            <a:lvl5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31539" y="6384924"/>
            <a:ext cx="82870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hevin Pro Light" pitchFamily="34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FE509-5111-4060-89F3-45196244A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7708B-545E-4E84-951B-79BA2A49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9BFCA-623D-4648-BE31-BB344073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FA49-C523-45F2-8E69-FDFBF4F6CE64}" type="datetimeFigureOut">
              <a:rPr lang="es-ES" smtClean="0"/>
              <a:t>27/08/2020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6D91B-16ED-4419-9442-7F7A2E2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28F6D-9A69-40A5-A7F5-7D7275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D07-55E6-4EE7-B1F7-D06AEEB9E6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430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7F7F7F"/>
                </a:solidFill>
                <a:latin typeface="Chevin Pro Light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 company   I   </a:t>
            </a:r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5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1219017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2" indent="-457132" algn="l" defTabSz="1219017" rtl="0" eaLnBrk="1" latinLnBrk="0" hangingPunct="1">
        <a:spcBef>
          <a:spcPct val="20000"/>
        </a:spcBef>
        <a:buFont typeface="Arial" pitchFamily="34" charset="0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990451" indent="-380943" algn="l" defTabSz="1219017" rtl="0" eaLnBrk="1" latinLnBrk="0" hangingPunct="1">
        <a:spcBef>
          <a:spcPct val="20000"/>
        </a:spcBef>
        <a:buFont typeface="Arial" pitchFamily="34" charset="0"/>
        <a:buChar char="–"/>
        <a:defRPr sz="3749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1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4" algn="l" defTabSz="1219017" rtl="0" eaLnBrk="1" latinLnBrk="0" hangingPunct="1">
        <a:spcBef>
          <a:spcPct val="20000"/>
        </a:spcBef>
        <a:buFont typeface="Arial" pitchFamily="34" charset="0"/>
        <a:buChar char="–"/>
        <a:defRPr sz="264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indent="-304754" algn="l" defTabSz="1219017" rtl="0" eaLnBrk="1" latinLnBrk="0" hangingPunct="1">
        <a:spcBef>
          <a:spcPct val="20000"/>
        </a:spcBef>
        <a:buFont typeface="Arial" pitchFamily="34" charset="0"/>
        <a:buChar char="»"/>
        <a:defRPr sz="2649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7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svg"/><Relationship Id="rId18" Type="http://schemas.openxmlformats.org/officeDocument/2006/relationships/image" Target="../media/image13.svg"/><Relationship Id="rId26" Type="http://schemas.openxmlformats.org/officeDocument/2006/relationships/slide" Target="slide11.xml"/><Relationship Id="rId3" Type="http://schemas.openxmlformats.org/officeDocument/2006/relationships/slide" Target="slide5.xml"/><Relationship Id="rId21" Type="http://schemas.openxmlformats.org/officeDocument/2006/relationships/slide" Target="slide8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slide" Target="slide3.xml"/><Relationship Id="rId24" Type="http://schemas.openxmlformats.org/officeDocument/2006/relationships/image" Target="../media/image16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slide" Target="slide7.xml"/><Relationship Id="rId27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74955" y="28237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1669410" y="310640"/>
            <a:ext cx="8103742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2000" b="1" dirty="0">
                <a:solidFill>
                  <a:srgbClr val="FFFFFF"/>
                </a:solidFill>
              </a:rPr>
              <a:t>DISEÑO DE PLATAFORMAS DE INFORMACIÓN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6" y="98433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ANTECEDENTES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6" y="1295864"/>
            <a:ext cx="2870869" cy="482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concordancia con el cronograma de desarrollo de Data Intelligence es momento de estructurar los productos y sus servicios asociados (Plataformas) para distintas áreas temáticas.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Las plataformas SNICC y DATACOVID nos han ayudado a dimensionar el trabajo que se requiere para la construcción de una plataforma específica. También nos ha dado luces acerca de la dificultad de obtener, gestionar y actualizar los datos existentes.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Por otra parte, el proceso de búsqueda, sistematización y registro de fuentes de información, definición de variables y vinculación de datos ha logrado generar una experiencia relevante en relación a: dónde, cómo, cuándo y qué datos están disponibles y en qué condiciones.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Con la breve, pero substancial experiencia recogida en los primeros 7 meses del 2020, intentaremos subir un peldaño más para cumplir con los objetivos de DATA INTELIGENCE. Se trata ahora de pensar y diseñar productos destinados dar solución a problemas y a satisfacer demandas que se han podido visualizar en este tiempo de trabajo.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4725373" y="984332"/>
            <a:ext cx="1544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OBJETIVO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BD2B4929-C016-47BD-89F8-12B08AD9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79475"/>
              </p:ext>
            </p:extLst>
          </p:nvPr>
        </p:nvGraphicFramePr>
        <p:xfrm>
          <a:off x="8214018" y="1261331"/>
          <a:ext cx="3078759" cy="414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90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1439014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840955">
                  <a:extLst>
                    <a:ext uri="{9D8B030D-6E8A-4147-A177-3AD203B41FA5}">
                      <a16:colId xmlns:a16="http://schemas.microsoft.com/office/drawing/2014/main" val="717859385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PASOS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/>
                        <a:t>TAREAS 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CHECKLIST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1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fontAlgn="ctr" latinLnBrk="0" hangingPunct="1"/>
                      <a:r>
                        <a:rPr lang="es-ES" sz="9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Contexto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2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Breve Descripción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3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Público Objetivo</a:t>
                      </a:r>
                    </a:p>
                  </a:txBody>
                  <a:tcPr anchor="ctr">
                    <a:solidFill>
                      <a:srgbClr val="145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4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Países Prioritarios</a:t>
                      </a:r>
                    </a:p>
                  </a:txBody>
                  <a:tcPr anchor="ctr">
                    <a:solidFill>
                      <a:srgbClr val="1A6A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5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Contexto Competitivo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6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Oportunidades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7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Caracterización del Sitio</a:t>
                      </a:r>
                    </a:p>
                  </a:txBody>
                  <a:tcPr anchor="ctr">
                    <a:solidFill>
                      <a:srgbClr val="5CB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8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Estructura del Sitio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9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Caracterización Visual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10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Fuentes de Información</a:t>
                      </a:r>
                    </a:p>
                  </a:txBody>
                  <a:tcPr anchor="ctr">
                    <a:solidFill>
                      <a:srgbClr val="2081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11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Variables (10-20)</a:t>
                      </a:r>
                    </a:p>
                  </a:txBody>
                  <a:tcPr anchor="ctr">
                    <a:solidFill>
                      <a:srgbClr val="1A6A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78745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12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Interacción de Variables</a:t>
                      </a:r>
                      <a:endParaRPr lang="es-E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145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4592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13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Datos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570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14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Tipo Datos-Actualización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2929"/>
                  </a:ext>
                </a:extLst>
              </a:tr>
            </a:tbl>
          </a:graphicData>
        </a:graphic>
      </p:graphicFrame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72F7DB8-7904-4EEE-A9C6-A98120D1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81" y="268425"/>
            <a:ext cx="2804719" cy="59913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CC30F54-99E5-4831-80E3-E2A3C3ED0E75}"/>
              </a:ext>
            </a:extLst>
          </p:cNvPr>
          <p:cNvSpPr/>
          <p:nvPr/>
        </p:nvSpPr>
        <p:spPr>
          <a:xfrm>
            <a:off x="8214018" y="984332"/>
            <a:ext cx="3078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PASOS PREVISTOS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136">
            <a:extLst>
              <a:ext uri="{FF2B5EF4-FFF2-40B4-BE49-F238E27FC236}">
                <a16:creationId xmlns:a16="http://schemas.microsoft.com/office/drawing/2014/main" id="{557712CB-6BE3-4853-A024-480394F2D910}"/>
              </a:ext>
            </a:extLst>
          </p:cNvPr>
          <p:cNvCxnSpPr/>
          <p:nvPr/>
        </p:nvCxnSpPr>
        <p:spPr>
          <a:xfrm>
            <a:off x="4653095" y="1395171"/>
            <a:ext cx="0" cy="457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Círculo con flecha a la izquierda">
            <a:hlinkClick r:id="rId3" action="ppaction://hlinksldjump"/>
            <a:extLst>
              <a:ext uri="{FF2B5EF4-FFF2-40B4-BE49-F238E27FC236}">
                <a16:creationId xmlns:a16="http://schemas.microsoft.com/office/drawing/2014/main" id="{84ECD024-0F66-4C58-B7EC-A18E8AB88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0690" y="3245945"/>
            <a:ext cx="288000" cy="288000"/>
          </a:xfrm>
          <a:prstGeom prst="rect">
            <a:avLst/>
          </a:prstGeom>
        </p:spPr>
      </p:pic>
      <p:sp>
        <p:nvSpPr>
          <p:cNvPr id="12" name="TextBox 139">
            <a:extLst>
              <a:ext uri="{FF2B5EF4-FFF2-40B4-BE49-F238E27FC236}">
                <a16:creationId xmlns:a16="http://schemas.microsoft.com/office/drawing/2014/main" id="{28A72BDD-FFDB-4EFC-87FA-597EE0239B6E}"/>
              </a:ext>
            </a:extLst>
          </p:cNvPr>
          <p:cNvSpPr txBox="1"/>
          <p:nvPr/>
        </p:nvSpPr>
        <p:spPr>
          <a:xfrm>
            <a:off x="4725373" y="1301222"/>
            <a:ext cx="2870869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objetivo de este ejercicio es básicamente sentar las bases del diseño, evaluación y eventual desarrollo de plataformas y/o sistemas y/o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app’s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y/o sitios de información que cumplan con los lineamientos de DATA INTELLIGENCE, es decir, transformar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“datos en información”.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69A6F9-6683-4F00-9FAE-BF728B9CAE76}"/>
              </a:ext>
            </a:extLst>
          </p:cNvPr>
          <p:cNvSpPr/>
          <p:nvPr/>
        </p:nvSpPr>
        <p:spPr>
          <a:xfrm>
            <a:off x="4758918" y="2451477"/>
            <a:ext cx="1544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MÉTODO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TextBox 139">
            <a:extLst>
              <a:ext uri="{FF2B5EF4-FFF2-40B4-BE49-F238E27FC236}">
                <a16:creationId xmlns:a16="http://schemas.microsoft.com/office/drawing/2014/main" id="{CCBC8808-42C0-4AF0-811C-3EA39EB71D3A}"/>
              </a:ext>
            </a:extLst>
          </p:cNvPr>
          <p:cNvSpPr txBox="1"/>
          <p:nvPr/>
        </p:nvSpPr>
        <p:spPr>
          <a:xfrm>
            <a:off x="4758918" y="2768367"/>
            <a:ext cx="2870869" cy="332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método es el que cada uno elija. La referencia es completar los pasos de la tabla de la derecha, y si es posible mejorarla o complementarla.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Pueden preguntar a quien estimen conveniente, concertar VC con quien les plazca para aclararse o enredarse (“nunca se sabe”).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resultado no será sólo completar los pasos. Será entender y dominar las posibilidades, opciones, alternativas, oportunidades, barreras, soluciones, etc. de la temática abordada.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Un par de sugerencias: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AutoNum type="arabicPeriod"/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No es necesario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que cada plataforma entregue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“TODO”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primera instancia.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AutoNum type="arabicPeriod"/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Lo óptimo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, siempre ha sido y seguirá siendo,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“enemigo de lo bueno”.</a:t>
            </a:r>
          </a:p>
        </p:txBody>
      </p:sp>
      <p:sp>
        <p:nvSpPr>
          <p:cNvPr id="2" name="TextBox 139">
            <a:extLst>
              <a:ext uri="{FF2B5EF4-FFF2-40B4-BE49-F238E27FC236}">
                <a16:creationId xmlns:a16="http://schemas.microsoft.com/office/drawing/2014/main" id="{7886414A-CE95-4FF4-92BD-37E3DEEFBE7E}"/>
              </a:ext>
            </a:extLst>
          </p:cNvPr>
          <p:cNvSpPr txBox="1"/>
          <p:nvPr/>
        </p:nvSpPr>
        <p:spPr>
          <a:xfrm>
            <a:off x="8234950" y="5498175"/>
            <a:ext cx="3109693" cy="9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Aprovecha la columna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Checklist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para ir marcando los avances.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Las Flechas de la derecha te conducen a las secciones correspondientes.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pic>
        <p:nvPicPr>
          <p:cNvPr id="4" name="Gráfico 3" descr="Círculo con flecha a la izquierda">
            <a:hlinkClick r:id="rId6" action="ppaction://hlinksldjump"/>
            <a:extLst>
              <a:ext uri="{FF2B5EF4-FFF2-40B4-BE49-F238E27FC236}">
                <a16:creationId xmlns:a16="http://schemas.microsoft.com/office/drawing/2014/main" id="{BA14F22A-EAF4-4A42-9E4C-CD1454185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20690" y="1626005"/>
            <a:ext cx="288000" cy="288000"/>
          </a:xfrm>
          <a:prstGeom prst="rect">
            <a:avLst/>
          </a:prstGeom>
        </p:spPr>
      </p:pic>
      <p:pic>
        <p:nvPicPr>
          <p:cNvPr id="6" name="Gráfico 5" descr="Círculo con flecha a la izquierda">
            <a:hlinkClick r:id="rId6" action="ppaction://hlinksldjump"/>
            <a:extLst>
              <a:ext uri="{FF2B5EF4-FFF2-40B4-BE49-F238E27FC236}">
                <a16:creationId xmlns:a16="http://schemas.microsoft.com/office/drawing/2014/main" id="{A70AAF77-C8B7-4F71-8B06-97F045BEA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690" y="1895995"/>
            <a:ext cx="288000" cy="288000"/>
          </a:xfrm>
          <a:prstGeom prst="rect">
            <a:avLst/>
          </a:prstGeom>
        </p:spPr>
      </p:pic>
      <p:pic>
        <p:nvPicPr>
          <p:cNvPr id="9" name="Gráfico 8" descr="Círculo con flecha a la izquierda">
            <a:hlinkClick r:id="rId11" action="ppaction://hlinksldjump"/>
            <a:extLst>
              <a:ext uri="{FF2B5EF4-FFF2-40B4-BE49-F238E27FC236}">
                <a16:creationId xmlns:a16="http://schemas.microsoft.com/office/drawing/2014/main" id="{47593DA9-B7DB-40E0-AF6B-A5F91D6F78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0690" y="2165985"/>
            <a:ext cx="288000" cy="288000"/>
          </a:xfrm>
          <a:prstGeom prst="rect">
            <a:avLst/>
          </a:prstGeom>
        </p:spPr>
      </p:pic>
      <p:pic>
        <p:nvPicPr>
          <p:cNvPr id="10" name="Gráfico 9" descr="Círculo con flecha a la izquierda">
            <a:hlinkClick r:id="rId11" action="ppaction://hlinksldjump"/>
            <a:extLst>
              <a:ext uri="{FF2B5EF4-FFF2-40B4-BE49-F238E27FC236}">
                <a16:creationId xmlns:a16="http://schemas.microsoft.com/office/drawing/2014/main" id="{2B1019AA-5A67-425E-953F-72B4C937F7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0690" y="2435975"/>
            <a:ext cx="288000" cy="288000"/>
          </a:xfrm>
          <a:prstGeom prst="rect">
            <a:avLst/>
          </a:prstGeom>
        </p:spPr>
      </p:pic>
      <p:pic>
        <p:nvPicPr>
          <p:cNvPr id="15" name="Gráfico 14" descr="Círculo con flecha a la izquierda">
            <a:hlinkClick r:id="rId16" action="ppaction://hlinksldjump"/>
            <a:extLst>
              <a:ext uri="{FF2B5EF4-FFF2-40B4-BE49-F238E27FC236}">
                <a16:creationId xmlns:a16="http://schemas.microsoft.com/office/drawing/2014/main" id="{9E1F152B-AB04-4672-AC52-3A76E58456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0690" y="2705965"/>
            <a:ext cx="288000" cy="288000"/>
          </a:xfrm>
          <a:prstGeom prst="rect">
            <a:avLst/>
          </a:prstGeom>
        </p:spPr>
      </p:pic>
      <p:pic>
        <p:nvPicPr>
          <p:cNvPr id="16" name="Gráfico 15" descr="Círculo con flecha a la izquierda">
            <a:hlinkClick r:id="rId16" action="ppaction://hlinksldjump"/>
            <a:extLst>
              <a:ext uri="{FF2B5EF4-FFF2-40B4-BE49-F238E27FC236}">
                <a16:creationId xmlns:a16="http://schemas.microsoft.com/office/drawing/2014/main" id="{8B1A36DD-EFCB-4CE2-8874-959F0C1A96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20690" y="2975955"/>
            <a:ext cx="288000" cy="288000"/>
          </a:xfrm>
          <a:prstGeom prst="rect">
            <a:avLst/>
          </a:prstGeom>
        </p:spPr>
      </p:pic>
      <p:pic>
        <p:nvPicPr>
          <p:cNvPr id="18" name="Gráfico 17" descr="Círculo con flecha a la izquierda">
            <a:hlinkClick r:id="rId20" action="ppaction://hlinksldjump"/>
            <a:extLst>
              <a:ext uri="{FF2B5EF4-FFF2-40B4-BE49-F238E27FC236}">
                <a16:creationId xmlns:a16="http://schemas.microsoft.com/office/drawing/2014/main" id="{83247FF0-1C7E-4EFA-A121-54C8313AC9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20690" y="3515935"/>
            <a:ext cx="288000" cy="288000"/>
          </a:xfrm>
          <a:prstGeom prst="rect">
            <a:avLst/>
          </a:prstGeom>
        </p:spPr>
      </p:pic>
      <p:pic>
        <p:nvPicPr>
          <p:cNvPr id="20" name="Gráfico 19" descr="Círculo con flecha a la izquierda">
            <a:hlinkClick r:id="rId21" action="ppaction://hlinksldjump"/>
            <a:extLst>
              <a:ext uri="{FF2B5EF4-FFF2-40B4-BE49-F238E27FC236}">
                <a16:creationId xmlns:a16="http://schemas.microsoft.com/office/drawing/2014/main" id="{9833DA42-367D-4035-9948-84B9816523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0690" y="3785925"/>
            <a:ext cx="288000" cy="288000"/>
          </a:xfrm>
          <a:prstGeom prst="rect">
            <a:avLst/>
          </a:prstGeom>
        </p:spPr>
      </p:pic>
      <p:pic>
        <p:nvPicPr>
          <p:cNvPr id="22" name="Gráfico 21" descr="Círculo con flecha a la izquierda">
            <a:hlinkClick r:id="rId22" action="ppaction://hlinksldjump"/>
            <a:extLst>
              <a:ext uri="{FF2B5EF4-FFF2-40B4-BE49-F238E27FC236}">
                <a16:creationId xmlns:a16="http://schemas.microsoft.com/office/drawing/2014/main" id="{24BF10BB-5B17-4F66-A7CC-47A56EBE08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20690" y="4055915"/>
            <a:ext cx="288000" cy="288000"/>
          </a:xfrm>
          <a:prstGeom prst="rect">
            <a:avLst/>
          </a:prstGeom>
        </p:spPr>
      </p:pic>
      <p:pic>
        <p:nvPicPr>
          <p:cNvPr id="26" name="Gráfico 25" descr="Círculo con flecha a la izquierda">
            <a:hlinkClick r:id="rId25" action="ppaction://hlinksldjump"/>
            <a:extLst>
              <a:ext uri="{FF2B5EF4-FFF2-40B4-BE49-F238E27FC236}">
                <a16:creationId xmlns:a16="http://schemas.microsoft.com/office/drawing/2014/main" id="{EEFC0BF1-F6DE-4FBB-AB3C-4A8D925CF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0690" y="4595895"/>
            <a:ext cx="288000" cy="288000"/>
          </a:xfrm>
          <a:prstGeom prst="rect">
            <a:avLst/>
          </a:prstGeom>
        </p:spPr>
      </p:pic>
      <p:pic>
        <p:nvPicPr>
          <p:cNvPr id="28" name="Gráfico 27" descr="Círculo con flecha a la izquierda">
            <a:hlinkClick r:id="rId26" action="ppaction://hlinksldjump"/>
            <a:extLst>
              <a:ext uri="{FF2B5EF4-FFF2-40B4-BE49-F238E27FC236}">
                <a16:creationId xmlns:a16="http://schemas.microsoft.com/office/drawing/2014/main" id="{223B9DA4-308E-4231-BB07-4ECDB4C490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690" y="4865885"/>
            <a:ext cx="288000" cy="288000"/>
          </a:xfrm>
          <a:prstGeom prst="rect">
            <a:avLst/>
          </a:prstGeom>
        </p:spPr>
      </p:pic>
      <p:pic>
        <p:nvPicPr>
          <p:cNvPr id="30" name="Gráfico 29" descr="Círculo con flecha a la izquierda">
            <a:hlinkClick r:id="rId26" action="ppaction://hlinksldjump"/>
            <a:extLst>
              <a:ext uri="{FF2B5EF4-FFF2-40B4-BE49-F238E27FC236}">
                <a16:creationId xmlns:a16="http://schemas.microsoft.com/office/drawing/2014/main" id="{6CF65069-4EBE-4D74-A3C8-CE566A2A8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320690" y="5135880"/>
            <a:ext cx="288000" cy="288000"/>
          </a:xfrm>
          <a:prstGeom prst="rect">
            <a:avLst/>
          </a:prstGeom>
        </p:spPr>
      </p:pic>
      <p:pic>
        <p:nvPicPr>
          <p:cNvPr id="32" name="Gráfico 31" descr="Círculo con flecha a la izquierda">
            <a:hlinkClick r:id="rId28" action="ppaction://hlinksldjump"/>
            <a:extLst>
              <a:ext uri="{FF2B5EF4-FFF2-40B4-BE49-F238E27FC236}">
                <a16:creationId xmlns:a16="http://schemas.microsoft.com/office/drawing/2014/main" id="{9A075CEB-0ABE-4BE5-9E4A-33C8926C7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0690" y="4325905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08084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12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12. INTERACCIÓN DE VARIABLES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271832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Teniendo como base las variables definidas en el paso anterior, con qué otras variables generales se podrían cruzar para enriquecer el análisis o interpretación posterior?????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AD0CF36C-53F0-4D9A-B635-855D24160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52939"/>
              </p:ext>
            </p:extLst>
          </p:nvPr>
        </p:nvGraphicFramePr>
        <p:xfrm>
          <a:off x="5990712" y="1864993"/>
          <a:ext cx="5307010" cy="424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35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2533475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VARIABLE DEL PRODUCTO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OTRAS VARIABLES GENERALES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LATITUD Y LONGITUD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TRANSITO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MATRICULA TOTAL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DENSIDAD POBLACIONAL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CODIGO DE DEPENDENCIA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NIVEL SOCIO ECONOMICO DE LA ZONA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EDUCACION DE NIÑOS Y ADULTOS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EDAD DE LA POBLACION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CANTIDAD DE DELITOS O ACCIDENTES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4737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BC86661-BCD0-46B2-85F3-91E1FE6F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91" y="909848"/>
            <a:ext cx="1274174" cy="469433"/>
          </a:xfrm>
          <a:prstGeom prst="rect">
            <a:avLst/>
          </a:prstGeom>
        </p:spPr>
      </p:pic>
      <p:sp>
        <p:nvSpPr>
          <p:cNvPr id="4" name="TextBox 24">
            <a:extLst>
              <a:ext uri="{FF2B5EF4-FFF2-40B4-BE49-F238E27FC236}">
                <a16:creationId xmlns:a16="http://schemas.microsoft.com/office/drawing/2014/main" id="{79FB89AD-E67E-4AB3-AF1A-4A9D627C963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14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8326073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276838" y="270040"/>
            <a:ext cx="1044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800" dirty="0">
                <a:solidFill>
                  <a:schemeClr val="accent1"/>
                </a:solidFill>
                <a:latin typeface="Chevin Pro Light" pitchFamily="34" charset="0"/>
              </a:rPr>
              <a:t>13-14</a:t>
            </a:r>
            <a:endParaRPr lang="ru-RU" sz="28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13. DATOS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498492" cy="9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Los datos vinculados a las variables de interés estarán definidos por algunos atributos que son específicos para cada conjunto de datos.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la siguiente tabla se puede sistematizar esta información y la del siguiente punto.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6214824" y="1501611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14. ACTUALIZACIÓN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6214824" y="1794597"/>
            <a:ext cx="4731066" cy="10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Necesitamos tener una noción respecto de la periodicidad de actualización que requerirían los datos. Podría ser continua, diaria, semanal, mensual, etc.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Además, si es posible identificar el o los métodos de actualización que se visualicen para los datos, sería de gran ayuda para evaluar el esfuerzo que eso requeriría.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3298B43D-017E-4660-84DE-25D6CE37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05901"/>
              </p:ext>
            </p:extLst>
          </p:nvPr>
        </p:nvGraphicFramePr>
        <p:xfrm>
          <a:off x="1483756" y="3082295"/>
          <a:ext cx="9462133" cy="33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387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3699545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1644983">
                  <a:extLst>
                    <a:ext uri="{9D8B030D-6E8A-4147-A177-3AD203B41FA5}">
                      <a16:colId xmlns:a16="http://schemas.microsoft.com/office/drawing/2014/main" val="2334272508"/>
                    </a:ext>
                  </a:extLst>
                </a:gridCol>
                <a:gridCol w="1759203">
                  <a:extLst>
                    <a:ext uri="{9D8B030D-6E8A-4147-A177-3AD203B41FA5}">
                      <a16:colId xmlns:a16="http://schemas.microsoft.com/office/drawing/2014/main" val="2411361094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TIPO DE DATOS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REPRESENTAN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Descripción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Periodos Actualización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Método Actualización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EVOLUCIÓN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Series históricas?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 cuenta con información Histórica tanto en dato de investigadores y agencia calidad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SITUACIÓN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Estado Actual?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Información actualizada en rango 2019/2020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SITUACIÓN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Estado Pasado?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Se encuentra información cargada en aplicaciones del Ministerio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PROYECCIÓN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 puede extender a futuro?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Depende de la actualización que realice el Ministerio sobre las variables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UBICACIÓN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Podemos localizar geográficamente?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ESCALA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Global-Nacional-Subnacional-Regional- Municipal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Nacional, Regional, Municipal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862CC5E-C285-4A1C-A284-AF4BD8A1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51" y="874650"/>
            <a:ext cx="1274174" cy="469433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8C329069-B5F1-4E40-82D1-3766C7FF93D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41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9471550" cy="51088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                                              </a:t>
            </a:r>
            <a:r>
              <a:rPr lang="es-ES" sz="1600" dirty="0">
                <a:solidFill>
                  <a:schemeClr val="tx1"/>
                </a:solidFill>
                <a:latin typeface="inherit"/>
              </a:rPr>
              <a:t>Señalar si ya tiene un nombre previo el producto o si te gustaría recomendar otro.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1-2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6542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srgbClr val="FFFFFF"/>
                </a:solidFill>
                <a:latin typeface="Calibri"/>
              </a:rPr>
              <a:t>        Información de centros educacionales y georreferenciación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66331"/>
            <a:ext cx="7590945" cy="48990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 CONTEXTO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>
            <a:off x="6096001" y="1864955"/>
            <a:ext cx="0" cy="36298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78014" y="1808345"/>
            <a:ext cx="4498492" cy="23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educación de niños y jóvenes siempre es un tema relevante en la sociedad, tanto para las autoridades como los padres.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elección de un buen colegio que sea accesible económicamente, cercano a cada hogar o lugar de trabajo de los padres, no siempre resulta fácil, a menos que se pueda contar con una base de datos actualizada y georreferenciada con toda la información necesaria.  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las autoridades municipales y de cada institución educacional, es de gran utilidad el hecho de estar actualizados de manera rápida y eficiente de la evolución que tiene cada establecimiento, para el desarrollo de estrategias de trabajo y competitividad.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148" name="TextBox 139">
            <a:extLst>
              <a:ext uri="{FF2B5EF4-FFF2-40B4-BE49-F238E27FC236}">
                <a16:creationId xmlns:a16="http://schemas.microsoft.com/office/drawing/2014/main" id="{98A38B01-0203-47CA-8973-AA69DA51EBF2}"/>
              </a:ext>
            </a:extLst>
          </p:cNvPr>
          <p:cNvSpPr txBox="1"/>
          <p:nvPr/>
        </p:nvSpPr>
        <p:spPr>
          <a:xfrm>
            <a:off x="6392413" y="1804400"/>
            <a:ext cx="5099977" cy="203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Entrega información georreferenciada de la ubicación de establecimientos educacionales en el país.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Contiene información sobre la cantidad de matriculas que tiene cada establecimiento y que tipo de educación entrega, además de la cantidad de docentes que cuenta el establecimiento.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Datos sobre los resultados en Simce y PSU y la evolución que ha tenido durante los años, además de información de niveles de aprendizaje por nivel. Evolución del desempeño, indicadores de desarrollo personal y social a nivel de establecimiento.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7AAC0D-F7E1-4617-A963-3BEA5411BEDB}"/>
              </a:ext>
            </a:extLst>
          </p:cNvPr>
          <p:cNvSpPr/>
          <p:nvPr/>
        </p:nvSpPr>
        <p:spPr>
          <a:xfrm>
            <a:off x="6392414" y="15016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2. CARACTERÍSTICAS PRINCIPALES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2D543DD4-77C5-4C23-B492-349AEF0C9F98}"/>
              </a:ext>
            </a:extLst>
          </p:cNvPr>
          <p:cNvSpPr txBox="1"/>
          <p:nvPr/>
        </p:nvSpPr>
        <p:spPr>
          <a:xfrm>
            <a:off x="9739581" y="902129"/>
            <a:ext cx="24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evin Pro Light"/>
              </a:rPr>
              <a:t>Abner Jiménez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evin Pro Light"/>
              </a:rPr>
              <a:t>Silvia Valdes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accent2">
                  <a:lumMod val="60000"/>
                  <a:lumOff val="40000"/>
                </a:schemeClr>
              </a:solidFill>
              <a:latin typeface="Chevin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12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176710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CL" sz="1400" dirty="0">
                <a:solidFill>
                  <a:schemeClr val="tx1"/>
                </a:solidFill>
                <a:latin typeface="inherit"/>
              </a:rPr>
              <a:t>Señalar si ya tiene un nombre previo el producto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3-4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82" name="Oval 133">
            <a:extLst>
              <a:ext uri="{FF2B5EF4-FFF2-40B4-BE49-F238E27FC236}">
                <a16:creationId xmlns:a16="http://schemas.microsoft.com/office/drawing/2014/main" id="{DD74A113-C846-46BE-BE44-3674A305326D}"/>
              </a:ext>
            </a:extLst>
          </p:cNvPr>
          <p:cNvSpPr/>
          <p:nvPr/>
        </p:nvSpPr>
        <p:spPr>
          <a:xfrm>
            <a:off x="7169828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66331"/>
            <a:ext cx="7590945" cy="48990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1000" dirty="0">
                <a:solidFill>
                  <a:srgbClr val="FFFFFF"/>
                </a:solidFill>
              </a:rPr>
              <a:t>En estos recuadros negros puedes agregar algún texto que te parezca relevante de lo expuesto en este </a:t>
            </a:r>
            <a:r>
              <a:rPr lang="es-ES" sz="1000" dirty="0" err="1">
                <a:solidFill>
                  <a:srgbClr val="FFFFFF"/>
                </a:solidFill>
              </a:rPr>
              <a:t>slide</a:t>
            </a:r>
            <a:r>
              <a:rPr lang="es-ES" sz="1000" dirty="0">
                <a:solidFill>
                  <a:srgbClr val="FFFFFF"/>
                </a:solidFill>
              </a:rPr>
              <a:t>… si no lo hay, no te preocupes, sólo déjalo así.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974012"/>
            <a:ext cx="0" cy="208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Текст 11">
            <a:extLst>
              <a:ext uri="{FF2B5EF4-FFF2-40B4-BE49-F238E27FC236}">
                <a16:creationId xmlns:a16="http://schemas.microsoft.com/office/drawing/2014/main" id="{90631CD3-427F-4E13-B56C-8CC869D79AE1}"/>
              </a:ext>
            </a:extLst>
          </p:cNvPr>
          <p:cNvSpPr txBox="1">
            <a:spLocks/>
          </p:cNvSpPr>
          <p:nvPr/>
        </p:nvSpPr>
        <p:spPr>
          <a:xfrm>
            <a:off x="1464396" y="1823111"/>
            <a:ext cx="4553501" cy="2301609"/>
          </a:xfrm>
          <a:prstGeom prst="rect">
            <a:avLst/>
          </a:prstGeom>
        </p:spPr>
        <p:txBody>
          <a:bodyPr/>
          <a:lstStyle>
            <a:lvl1pPr marL="457132" indent="-457132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990451" indent="-380943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1523771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2133280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2742788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3352297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05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14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23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buNone/>
              <a:defRPr/>
            </a:pPr>
            <a:r>
              <a:rPr lang="es-ES" sz="1050" dirty="0">
                <a:solidFill>
                  <a:srgbClr val="595959"/>
                </a:solidFill>
              </a:rPr>
              <a:t>Indicar al menos 5 potenciales clientes para este tipo de producto. Solo mencionar. 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hevin Pro Light"/>
                <a:ea typeface="+mn-ea"/>
              </a:rPr>
              <a:t>Apoderados</a:t>
            </a:r>
            <a:r>
              <a:rPr lang="es-ES" sz="1050" dirty="0">
                <a:solidFill>
                  <a:srgbClr val="595959"/>
                </a:solidFill>
              </a:rPr>
              <a:t> que deben elegir establecimiento educacional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hevin Pro Light"/>
                <a:ea typeface="+mn-ea"/>
              </a:rPr>
              <a:t>Colegios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Municipalidades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Sostenedores 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Consultoras educacionales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Instituciones que entregan apoyo a actualización de conocimientos docentes y administrativos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ES" sz="1050" dirty="0">
              <a:solidFill>
                <a:srgbClr val="595959"/>
              </a:solidFill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464397" y="1530913"/>
            <a:ext cx="4025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3. PÚBLICO OBJETIVO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A0AEB4-83C1-4698-B9F8-FE10E0D4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6" y="3764720"/>
            <a:ext cx="360000" cy="360000"/>
          </a:xfrm>
          <a:prstGeom prst="rect">
            <a:avLst/>
          </a:prstGeom>
        </p:spPr>
      </p:pic>
      <p:pic>
        <p:nvPicPr>
          <p:cNvPr id="12" name="Imagen 11" descr="Imagen que contiene computadora, teclado, botella&#10;&#10;Descripción generada automáticamente">
            <a:extLst>
              <a:ext uri="{FF2B5EF4-FFF2-40B4-BE49-F238E27FC236}">
                <a16:creationId xmlns:a16="http://schemas.microsoft.com/office/drawing/2014/main" id="{EA8335D2-03BF-42F7-BA2C-7DB574F04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46" y="3764720"/>
            <a:ext cx="360000" cy="360000"/>
          </a:xfrm>
          <a:prstGeom prst="rect">
            <a:avLst/>
          </a:prstGeom>
        </p:spPr>
      </p:pic>
      <p:pic>
        <p:nvPicPr>
          <p:cNvPr id="14" name="Imagen 13" descr="Imagen que contiene computer, computadora, pantalla, monitor&#10;&#10;Descripción generada automáticamente">
            <a:extLst>
              <a:ext uri="{FF2B5EF4-FFF2-40B4-BE49-F238E27FC236}">
                <a16:creationId xmlns:a16="http://schemas.microsoft.com/office/drawing/2014/main" id="{D5F137B0-8703-42EA-A757-02136A80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26" y="3764720"/>
            <a:ext cx="360000" cy="360000"/>
          </a:xfrm>
          <a:prstGeom prst="rect">
            <a:avLst/>
          </a:prstGeom>
        </p:spPr>
      </p:pic>
      <p:pic>
        <p:nvPicPr>
          <p:cNvPr id="16" name="Imagen 15" descr="Imagen que contiene monitor, computadora, pantalla, tabla&#10;&#10;Descripción generada automáticamente">
            <a:extLst>
              <a:ext uri="{FF2B5EF4-FFF2-40B4-BE49-F238E27FC236}">
                <a16:creationId xmlns:a16="http://schemas.microsoft.com/office/drawing/2014/main" id="{57D21773-D9E3-451C-A5D3-64B8BC9F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06" y="3764720"/>
            <a:ext cx="360000" cy="360000"/>
          </a:xfrm>
          <a:prstGeom prst="rect">
            <a:avLst/>
          </a:prstGeom>
        </p:spPr>
      </p:pic>
      <p:pic>
        <p:nvPicPr>
          <p:cNvPr id="18" name="Imagen 17" descr="Imagen que contiene computer, tabla, monitor, pantalla&#10;&#10;Descripción generada automáticamente">
            <a:extLst>
              <a:ext uri="{FF2B5EF4-FFF2-40B4-BE49-F238E27FC236}">
                <a16:creationId xmlns:a16="http://schemas.microsoft.com/office/drawing/2014/main" id="{B68953DE-22B2-44E5-8D39-07E40B0E2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86" y="3764720"/>
            <a:ext cx="360000" cy="36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428D72C-DD5A-421A-B15D-3F43D0EB6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66" y="3764720"/>
            <a:ext cx="360000" cy="360000"/>
          </a:xfrm>
          <a:prstGeom prst="rect">
            <a:avLst/>
          </a:prstGeom>
        </p:spPr>
      </p:pic>
      <p:pic>
        <p:nvPicPr>
          <p:cNvPr id="23" name="Imagen 22" descr="Imagen que contiene tren, cuarto&#10;&#10;Descripción generada automáticamente">
            <a:extLst>
              <a:ext uri="{FF2B5EF4-FFF2-40B4-BE49-F238E27FC236}">
                <a16:creationId xmlns:a16="http://schemas.microsoft.com/office/drawing/2014/main" id="{DBABD78E-E06C-4EC3-830D-D775B96A8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47" y="3764720"/>
            <a:ext cx="360000" cy="3600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9C22E0B-5065-47C4-B96F-2092FFC488E7}"/>
              </a:ext>
            </a:extLst>
          </p:cNvPr>
          <p:cNvSpPr/>
          <p:nvPr/>
        </p:nvSpPr>
        <p:spPr>
          <a:xfrm>
            <a:off x="6311324" y="15461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4. PAÍSES PRIORITARIOS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5" name="Oval 133">
            <a:extLst>
              <a:ext uri="{FF2B5EF4-FFF2-40B4-BE49-F238E27FC236}">
                <a16:creationId xmlns:a16="http://schemas.microsoft.com/office/drawing/2014/main" id="{7E177D52-4FE0-469F-881C-A226BD83C922}"/>
              </a:ext>
            </a:extLst>
          </p:cNvPr>
          <p:cNvSpPr/>
          <p:nvPr/>
        </p:nvSpPr>
        <p:spPr>
          <a:xfrm>
            <a:off x="6595456" y="3499624"/>
            <a:ext cx="180000" cy="180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133">
            <a:extLst>
              <a:ext uri="{FF2B5EF4-FFF2-40B4-BE49-F238E27FC236}">
                <a16:creationId xmlns:a16="http://schemas.microsoft.com/office/drawing/2014/main" id="{6781009F-C851-4CBA-AFE9-C74E5E27B781}"/>
              </a:ext>
            </a:extLst>
          </p:cNvPr>
          <p:cNvSpPr/>
          <p:nvPr/>
        </p:nvSpPr>
        <p:spPr>
          <a:xfrm>
            <a:off x="7744200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Oval 133">
            <a:extLst>
              <a:ext uri="{FF2B5EF4-FFF2-40B4-BE49-F238E27FC236}">
                <a16:creationId xmlns:a16="http://schemas.microsoft.com/office/drawing/2014/main" id="{CC5B80C1-9C65-4988-B12D-3F232A1F2585}"/>
              </a:ext>
            </a:extLst>
          </p:cNvPr>
          <p:cNvSpPr/>
          <p:nvPr/>
        </p:nvSpPr>
        <p:spPr>
          <a:xfrm>
            <a:off x="8892944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Oval 133">
            <a:extLst>
              <a:ext uri="{FF2B5EF4-FFF2-40B4-BE49-F238E27FC236}">
                <a16:creationId xmlns:a16="http://schemas.microsoft.com/office/drawing/2014/main" id="{88C51D06-58F6-413B-9CAE-2A48B109599E}"/>
              </a:ext>
            </a:extLst>
          </p:cNvPr>
          <p:cNvSpPr/>
          <p:nvPr/>
        </p:nvSpPr>
        <p:spPr>
          <a:xfrm>
            <a:off x="8318572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133">
            <a:extLst>
              <a:ext uri="{FF2B5EF4-FFF2-40B4-BE49-F238E27FC236}">
                <a16:creationId xmlns:a16="http://schemas.microsoft.com/office/drawing/2014/main" id="{062446E0-74D2-43EB-A230-BE184017FC60}"/>
              </a:ext>
            </a:extLst>
          </p:cNvPr>
          <p:cNvSpPr/>
          <p:nvPr/>
        </p:nvSpPr>
        <p:spPr>
          <a:xfrm>
            <a:off x="9467316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Oval 133">
            <a:extLst>
              <a:ext uri="{FF2B5EF4-FFF2-40B4-BE49-F238E27FC236}">
                <a16:creationId xmlns:a16="http://schemas.microsoft.com/office/drawing/2014/main" id="{2827D291-F731-47E2-AC32-31FDCAC6B350}"/>
              </a:ext>
            </a:extLst>
          </p:cNvPr>
          <p:cNvSpPr/>
          <p:nvPr/>
        </p:nvSpPr>
        <p:spPr>
          <a:xfrm>
            <a:off x="10041690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Текст 11">
            <a:extLst>
              <a:ext uri="{FF2B5EF4-FFF2-40B4-BE49-F238E27FC236}">
                <a16:creationId xmlns:a16="http://schemas.microsoft.com/office/drawing/2014/main" id="{9DF9B355-EA45-42F4-BB51-E7C473EFE72C}"/>
              </a:ext>
            </a:extLst>
          </p:cNvPr>
          <p:cNvSpPr txBox="1">
            <a:spLocks/>
          </p:cNvSpPr>
          <p:nvPr/>
        </p:nvSpPr>
        <p:spPr>
          <a:xfrm>
            <a:off x="6311324" y="1803296"/>
            <a:ext cx="4416280" cy="1551067"/>
          </a:xfrm>
          <a:prstGeom prst="rect">
            <a:avLst/>
          </a:prstGeom>
        </p:spPr>
        <p:txBody>
          <a:bodyPr/>
          <a:lstStyle>
            <a:lvl1pPr marL="457132" indent="-457132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990451" indent="-380943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1523771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2133280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2742788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3352297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05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14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23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buNone/>
              <a:defRPr/>
            </a:pPr>
            <a:r>
              <a:rPr lang="es-ES" sz="1050" dirty="0">
                <a:solidFill>
                  <a:srgbClr val="595959"/>
                </a:solidFill>
              </a:rPr>
              <a:t>Indica en cuál(es) país(es) serían los prioritarios para la implementación del producto.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</p:txBody>
      </p:sp>
      <p:sp>
        <p:nvSpPr>
          <p:cNvPr id="2" name="Прямоугольник 36">
            <a:extLst>
              <a:ext uri="{FF2B5EF4-FFF2-40B4-BE49-F238E27FC236}">
                <a16:creationId xmlns:a16="http://schemas.microsoft.com/office/drawing/2014/main" id="{6317FC61-40BC-46AA-BAEA-F83CD24C2964}"/>
              </a:ext>
            </a:extLst>
          </p:cNvPr>
          <p:cNvSpPr/>
          <p:nvPr/>
        </p:nvSpPr>
        <p:spPr>
          <a:xfrm>
            <a:off x="1558516" y="86542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srgbClr val="FFFFFF"/>
                </a:solidFill>
                <a:latin typeface="Calibri"/>
              </a:rPr>
              <a:t>        Información de centros educacionales y georreferenciación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79022D-934D-43CF-94BC-CBBF639124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7091" y="872841"/>
            <a:ext cx="1274174" cy="469433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39C626CB-C2C2-41E2-978D-D461F4075923}"/>
              </a:ext>
            </a:extLst>
          </p:cNvPr>
          <p:cNvSpPr txBox="1"/>
          <p:nvPr/>
        </p:nvSpPr>
        <p:spPr>
          <a:xfrm>
            <a:off x="1506437" y="441116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9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252910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CL" sz="1400" dirty="0">
                <a:solidFill>
                  <a:schemeClr val="tx1"/>
                </a:solidFill>
                <a:latin typeface="inherit"/>
              </a:rPr>
              <a:t>Señalar si ya tiene un nombre previo el producto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58129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5-6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5. CONTEXTO COMPETITIVO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120832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tipo de producto tiene la competencia principal?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Existen aplicaciones web, en donde entregan información de nombre de colegios y resultados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simce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y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psu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para comparar entre unos y otros. La aplicación encontrada es radarescolar.cl que tiene dos aristas una pagada en donde se deben suscribir y gestiona datos de colegios a nivel de cada alumno (asistencia, rendimiento académico, características de cada alumno,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etc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) esto con el objetivo de priorizar y focalizar esfuerzos en los alumnos que requieren mayor atención. Extrae la información del SIGE del colegio. Y la otra es a nivel general donde utiliza datos de la Agencia de Calidad de la Educación, para realizar comparaciones entre 3 colegio usando una escala de categorías de desempeño.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2.- ¿Cuáles son sus fortalezas y debilidades?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Fortaleza: entrega información rápida y comparativa, Debilidades: no entrega georreferenciación de los establecimientos y uno debe ingresar el nombre del colegio para comenzar la comparación.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3.- ¿Cómo se diferencia nuestra propuesta de valor?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Nuestro sistema integraría, la georreferenciación, junto con información completa cuantitativa y cualitativa de cada establecimiento educacional.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4.- ¿Qué tipo de cliente tiene nuestra competencia?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Apoderados que buscan colegios y también colegios que quieren compararse y poder trabajar los puntos a mejorar que se entregan en los resultados de Simce y PSU.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148" name="TextBox 139">
            <a:extLst>
              <a:ext uri="{FF2B5EF4-FFF2-40B4-BE49-F238E27FC236}">
                <a16:creationId xmlns:a16="http://schemas.microsoft.com/office/drawing/2014/main" id="{98A38B01-0203-47CA-8973-AA69DA51EBF2}"/>
              </a:ext>
            </a:extLst>
          </p:cNvPr>
          <p:cNvSpPr txBox="1"/>
          <p:nvPr/>
        </p:nvSpPr>
        <p:spPr>
          <a:xfrm>
            <a:off x="6512653" y="4982805"/>
            <a:ext cx="5062142" cy="10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Apoyo a la comunidades educativas en el apoyo para trabajar en la priorización de puntos a mejorar y ser competitivos en el mercado y entregar una mejor educación.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Las decisiones de selección de un colegio basado en la comparación con otros en función de sus indicadores de calidad educativa y cercanía a cada hogar o lugar de trabajo de los padres, pueden ser apoyadas con este producto.</a:t>
            </a:r>
            <a:endParaRPr lang="en-US" sz="1067" dirty="0">
              <a:solidFill>
                <a:schemeClr val="tx1">
                  <a:lumMod val="65000"/>
                  <a:lumOff val="35000"/>
                </a:schemeClr>
              </a:solidFill>
              <a:latin typeface="Chevin Pro D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7AAC0D-F7E1-4617-A963-3BEA5411BEDB}"/>
              </a:ext>
            </a:extLst>
          </p:cNvPr>
          <p:cNvSpPr/>
          <p:nvPr/>
        </p:nvSpPr>
        <p:spPr>
          <a:xfrm>
            <a:off x="7021048" y="4526755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6. OPORTUNIDADES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7" name="CuadroTexto 14">
            <a:extLst>
              <a:ext uri="{FF2B5EF4-FFF2-40B4-BE49-F238E27FC236}">
                <a16:creationId xmlns:a16="http://schemas.microsoft.com/office/drawing/2014/main" id="{D901D4C4-1B58-4A90-B279-778AB6A8A6FA}"/>
              </a:ext>
            </a:extLst>
          </p:cNvPr>
          <p:cNvSpPr txBox="1"/>
          <p:nvPr/>
        </p:nvSpPr>
        <p:spPr>
          <a:xfrm>
            <a:off x="6512653" y="1482929"/>
            <a:ext cx="5258813" cy="282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5.-  ¿Cuál es nuestra ventaja? 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Entregar un producto completo que de apoyo integral tanto al publico general como a las entidades que trabajan con la educación. </a:t>
            </a: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Enfocado al cruce de variables con una salida de visualización en un mapa interactivo. Esto permite realizar análisis relacionados no solo de la variables de cada centro, sino también a partir de su localización. </a:t>
            </a:r>
            <a:endParaRPr kumimoji="0" lang="es-ES" sz="10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hevin Pro DemiBold"/>
            </a:endParaRP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6.- ¿Qué rango de precios tienen sus productos? 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En Radar tienen de manera gratuita los datos comparativos, pero cobra para dar soporte individual con aplicación de test para cada colegio de manera independiente: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Precio mensual por plan para su cantidad de alumnos totales en el colegio seleccionado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Número de Alumnos	Asistencia	Académico	Socioemocional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848	$ 144.160	$ 254.400	$ 364.640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C8AFED-BF01-4AE0-8DC3-91206189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292" y="872841"/>
            <a:ext cx="127417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224335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CL" sz="1400" dirty="0">
                <a:solidFill>
                  <a:schemeClr val="tx1"/>
                </a:solidFill>
                <a:latin typeface="inherit"/>
              </a:rPr>
              <a:t>Señalar si ya tiene un nombre previo el producto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5782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7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Información de centros educacionales y georreferenciación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 flipH="1">
            <a:off x="5276850" y="1864955"/>
            <a:ext cx="1" cy="29374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558517" y="1571969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7. CARACTERIZACIÓN DEL PRODUCTO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1558517" y="1864955"/>
            <a:ext cx="4397666" cy="259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es?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problema resuelve?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¿Por qué es necesario?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características tiene?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¿En qué plataforma funciona?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su elemento diferenciador?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el objetivo de uso?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contenidos albergaría?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el impacto que puede generar un producto de estas características?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¿Cuenta con un modelo en particular? 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6" name="TextBox 139">
            <a:extLst>
              <a:ext uri="{FF2B5EF4-FFF2-40B4-BE49-F238E27FC236}">
                <a16:creationId xmlns:a16="http://schemas.microsoft.com/office/drawing/2014/main" id="{A7C07721-3B0A-44E9-B1F4-2472D307C289}"/>
              </a:ext>
            </a:extLst>
          </p:cNvPr>
          <p:cNvSpPr txBox="1"/>
          <p:nvPr/>
        </p:nvSpPr>
        <p:spPr>
          <a:xfrm>
            <a:off x="5404817" y="1593671"/>
            <a:ext cx="6457949" cy="507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1.- Aplicación o pagina Web que entrega información Georreferenciada de establecimientos de educación,  la evolución de cada uno</a:t>
            </a: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. Permite realizar consultas en función de distintas variables y de la ubicación.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2.- La comparación de calidad, costo y ubicación </a:t>
            </a: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entre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establecimientos de educación en Chile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3.- Porque es importante poder tener acceso al conocimiento de calidad y ubicación de colegios de todo tipo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, a través de una herramienta que apoye las decisiones sobre el costo-beneficio de un centro en comparación con otro, por ejemplo para buscar donde matricular en el caso de un padre/madre, o donde es más prioritario invertir en caso de una municipalidad, donde abrir un nuevo colegio en caso de un inversor privado.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4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.- Extrae datos de varias fuentes oficiales, muestra la información georreferenciada en un mapa interactivo, permite hacer consultas que buscan las mejores combinaciones óptimas a partir del cruce de variables y la localización.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5. </a:t>
            </a:r>
            <a:r>
              <a:rPr lang="es-ES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ArcGis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 </a:t>
            </a:r>
            <a:r>
              <a:rPr lang="es-ES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Oline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 o GEONODE+ </a:t>
            </a:r>
            <a:r>
              <a:rPr lang="es-ES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MapStore</a:t>
            </a:r>
            <a:endParaRPr lang="es-ES" sz="1067" dirty="0">
              <a:solidFill>
                <a:schemeClr val="tx1">
                  <a:lumMod val="75000"/>
                  <a:lumOff val="25000"/>
                </a:schemeClr>
              </a:solidFill>
              <a:latin typeface="Chevin Pro DemiBold"/>
            </a:endParaRP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6. Las consultas que combinan variables tanto de calidad como de localización como ser: distancia, rutas óptimas, tráfico promedio, patrón de delitos de la zona, etc.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7. Comparación entre varios centros para seleccionar apoyar la decisión de 1) Donde matricular (padres/madres), 2) Donde se requiere invertir (municipalidades) y 3) Donde es más rentable invertir para en nuevo establecimiento educativo.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8. Variables de Calidad Educativa, Matricula, Numero de Docentes, coordenadas de cada centro; y otras variables sociodemográficas y de seguridad a nivel de manzana.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9. Apoyo de la toma de decisiones sobre donde matricular, donde invertir o donde focalizar esfuerzo de mejora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10. No por ahora, pero se cuentan con los datos para construir un prototipo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38B91C-760E-43F8-B833-1CBD27CAB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91" y="858782"/>
            <a:ext cx="1274174" cy="469433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D3A92726-4567-4BB3-8EC8-9FAAE1C7418C}"/>
              </a:ext>
            </a:extLst>
          </p:cNvPr>
          <p:cNvSpPr txBox="1"/>
          <p:nvPr/>
        </p:nvSpPr>
        <p:spPr>
          <a:xfrm>
            <a:off x="1585618" y="388549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5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16473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5782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8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 flipH="1">
            <a:off x="6096000" y="1864955"/>
            <a:ext cx="1" cy="29374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558517" y="1571969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8. ESTRUCTURA 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6" name="TextBox 139">
            <a:extLst>
              <a:ext uri="{FF2B5EF4-FFF2-40B4-BE49-F238E27FC236}">
                <a16:creationId xmlns:a16="http://schemas.microsoft.com/office/drawing/2014/main" id="{A7C07721-3B0A-44E9-B1F4-2472D307C289}"/>
              </a:ext>
            </a:extLst>
          </p:cNvPr>
          <p:cNvSpPr txBox="1"/>
          <p:nvPr/>
        </p:nvSpPr>
        <p:spPr>
          <a:xfrm>
            <a:off x="1558517" y="1966413"/>
            <a:ext cx="4456390" cy="341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primer lugar indícanos si el producto es un sistema, una plataforma de información, una aplicación, una web interactiva, etc.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Cuéntanos acerca del contenido que albergará este producto. En caso de que tengas secciones o categorías, lo puedes indicar de la siguiente manera: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Identificación de categorías: Cuéntanos cuáles son los macro temas que se abarcan en este producto.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Identificación de secciones. Cuéntanos cuáles son los contenidos que se desprenden de cada categoría.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Identificación de temas: Cada sección cuenta con un desglose de temas para exponer.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  <a:p>
            <a:pPr defTabSz="1219017">
              <a:spcBef>
                <a:spcPts val="601"/>
              </a:spcBef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En los 2 siguientes </a:t>
            </a:r>
            <a:r>
              <a:rPr lang="es-ES" sz="1067" dirty="0" err="1">
                <a:solidFill>
                  <a:schemeClr val="accent1"/>
                </a:solidFill>
                <a:latin typeface="Chevin Pro DemiBold"/>
              </a:rPr>
              <a:t>slides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 encontrarás una tabla que permite organizar visualmente la estructura/modelo del producto. El primero tiene datos de un ejemplo relacionado con el SISTENA DE INFORMACIÓN DE SALVAGUARDAS. Los datos, los puedes borrar y completar la plantilla con los propios.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2" name="TextBox 139">
            <a:extLst>
              <a:ext uri="{FF2B5EF4-FFF2-40B4-BE49-F238E27FC236}">
                <a16:creationId xmlns:a16="http://schemas.microsoft.com/office/drawing/2014/main" id="{970F2CB1-436D-4CD3-B9C0-8D7C372196B4}"/>
              </a:ext>
            </a:extLst>
          </p:cNvPr>
          <p:cNvSpPr txBox="1"/>
          <p:nvPr/>
        </p:nvSpPr>
        <p:spPr>
          <a:xfrm>
            <a:off x="6266139" y="1864955"/>
            <a:ext cx="4456390" cy="439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El producto es una web/aplicación interactiva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CATEGORIAS: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COBERTURA EDUCATIVA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Matricula por grado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Cantidad de Docentes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CALIDAD EDUCATIVA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Categoría de Desempeño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Puntaje promedio SIMCE por año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Indicadores de Desarrollo Personal y Social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hevin Pro DemiBold"/>
              </a:rPr>
              <a:t>TIPO DE INFRAESTRUCTURA ESCOLAR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VARIABLES DE APOYO A LA DECISIÓN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Seguridad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Tráfico vehicular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hevin Pro DemiBold"/>
              </a:rPr>
              <a:t>Valor de la tierra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B9AF7-958A-4586-8CFC-1BB499F3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924" y="1800225"/>
            <a:ext cx="2358108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F38A9-5511-4EF7-BED0-42062C4EA1C3}"/>
              </a:ext>
            </a:extLst>
          </p:cNvPr>
          <p:cNvCxnSpPr/>
          <p:nvPr/>
        </p:nvCxnSpPr>
        <p:spPr>
          <a:xfrm flipV="1">
            <a:off x="8039100" y="3467100"/>
            <a:ext cx="14287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9">
            <a:extLst>
              <a:ext uri="{FF2B5EF4-FFF2-40B4-BE49-F238E27FC236}">
                <a16:creationId xmlns:a16="http://schemas.microsoft.com/office/drawing/2014/main" id="{094B4DC2-590D-435B-9A98-96B8AD331739}"/>
              </a:ext>
            </a:extLst>
          </p:cNvPr>
          <p:cNvSpPr txBox="1"/>
          <p:nvPr/>
        </p:nvSpPr>
        <p:spPr>
          <a:xfrm>
            <a:off x="8575121" y="4760555"/>
            <a:ext cx="3188254" cy="1867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MÉTRICAS RELACIONADAS A LA GEOLOCALIZACIÓN</a:t>
            </a:r>
          </a:p>
          <a:p>
            <a:pPr marL="1085850" lvl="2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Distancia al centro educativo más cercano</a:t>
            </a:r>
          </a:p>
          <a:p>
            <a:pPr marL="1085850" lvl="2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Tiempo al centro educativo más cercano</a:t>
            </a:r>
          </a:p>
          <a:p>
            <a:pPr marL="1085850" lvl="2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Densidad de ocurrencia de delitos de la zona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270D06-DCEA-4B3B-A991-1365F276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858" y="893569"/>
            <a:ext cx="1274174" cy="469433"/>
          </a:xfrm>
          <a:prstGeom prst="rect">
            <a:avLst/>
          </a:prstGeom>
        </p:spPr>
      </p:pic>
      <p:sp>
        <p:nvSpPr>
          <p:cNvPr id="9" name="TextBox 24">
            <a:extLst>
              <a:ext uri="{FF2B5EF4-FFF2-40B4-BE49-F238E27FC236}">
                <a16:creationId xmlns:a16="http://schemas.microsoft.com/office/drawing/2014/main" id="{7D5758AB-18C8-43F5-9D84-CF13EED1DEE5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3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Номер слайда 3"/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017"/>
            <a:fld id="{C36D633A-E9D6-4868-9F6A-A76B40F1089A}" type="slidenum">
              <a:rPr lang="ru-RU" sz="1400">
                <a:solidFill>
                  <a:srgbClr val="FFFFFF"/>
                </a:solidFill>
                <a:latin typeface="Calibri"/>
              </a:rPr>
              <a:pPr algn="ctr" defTabSz="1219017"/>
              <a:t>7</a:t>
            </a:fld>
            <a:endParaRPr lang="ru-RU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Заголовок 10">
            <a:extLst>
              <a:ext uri="{FF2B5EF4-FFF2-40B4-BE49-F238E27FC236}">
                <a16:creationId xmlns:a16="http://schemas.microsoft.com/office/drawing/2014/main" id="{DD30AB27-26C3-43EC-B35B-31A519C7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15" y="261015"/>
            <a:ext cx="5510397" cy="791562"/>
          </a:xfrm>
        </p:spPr>
        <p:txBody>
          <a:bodyPr anchor="ctr">
            <a:noAutofit/>
          </a:bodyPr>
          <a:lstStyle/>
          <a:p>
            <a:pPr algn="l"/>
            <a:r>
              <a:rPr lang="es-ES" sz="14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lang="ru-RU" sz="1400" dirty="0"/>
          </a:p>
        </p:txBody>
      </p:sp>
      <p:sp>
        <p:nvSpPr>
          <p:cNvPr id="118" name="Прямоугольник 2">
            <a:extLst>
              <a:ext uri="{FF2B5EF4-FFF2-40B4-BE49-F238E27FC236}">
                <a16:creationId xmlns:a16="http://schemas.microsoft.com/office/drawing/2014/main" id="{A81C9DF9-00FC-4C4D-8951-61A1E7213091}"/>
              </a:ext>
            </a:extLst>
          </p:cNvPr>
          <p:cNvSpPr/>
          <p:nvPr/>
        </p:nvSpPr>
        <p:spPr>
          <a:xfrm>
            <a:off x="480025" y="296910"/>
            <a:ext cx="814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s-ES" sz="2400" dirty="0">
                <a:solidFill>
                  <a:schemeClr val="accent1"/>
                </a:solidFill>
                <a:latin typeface="Chevin Pro Light" pitchFamily="34" charset="0"/>
              </a:rPr>
              <a:t>8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29541C-F126-43FE-BA2E-1B4DA31B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31922"/>
              </p:ext>
            </p:extLst>
          </p:nvPr>
        </p:nvGraphicFramePr>
        <p:xfrm>
          <a:off x="480025" y="1097424"/>
          <a:ext cx="10987072" cy="530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08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717859385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2180104357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777788735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385850692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125122972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1239310490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CATEGORÍA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SECCIÓN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TEMAS/VISTAS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COBERTURA EDUCATIVA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Tipo de Establecimiento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1: Corporación Municipal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2: Municipal DAEM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3: Particular Subvencionado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4: Particular Pagado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5: Corporación de Administración Delegada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6: Servicio Local de Educación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7: JUNJI: Junta Nacional de jardines infantiles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Matricula por grado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Parvularia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Educación Especial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Básica Regular</a:t>
                      </a:r>
                    </a:p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Básica Adultos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Media Humanidades y Técnica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Hombres</a:t>
                      </a:r>
                    </a:p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Mujeres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Nacionales</a:t>
                      </a:r>
                    </a:p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Extranjeros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No. de Cursos Simples</a:t>
                      </a:r>
                    </a:p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No. de Cursos Combinados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Docentes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Docentes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Docentes</a:t>
                      </a:r>
                    </a:p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 Aula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Asistentes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CALIDAD EDUCATIVA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Categoría de Desempeño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ALTO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MEDIO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MEDIO-BAJO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INSUFICIENTE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Puntaje promedio por nivel y materia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PSU 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414411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Indicadores de Desarrollo Personal y Social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Autoestima académica y motivación escolar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>
                          <a:solidFill>
                            <a:srgbClr val="000000"/>
                          </a:solidFill>
                        </a:rPr>
                        <a:t>Clima de convivencia escolar</a:t>
                      </a: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>
                          <a:solidFill>
                            <a:srgbClr val="000000"/>
                          </a:solidFill>
                        </a:rPr>
                        <a:t>Participación y formación ciudadana</a:t>
                      </a: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Hábitos de vida saludable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 rowSpan="2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INFRAESTRUCTURA ESCOLAR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Espacio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Superficie de Construcción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Cantidad y tamaño de patios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Áreas exteriores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Condiciones del terreno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Número de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chemeClr val="tx1"/>
                        </a:solidFill>
                        <a:highlight>
                          <a:srgbClr val="E20613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chemeClr val="tx1"/>
                        </a:solidFill>
                        <a:highlight>
                          <a:srgbClr val="E20613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Condición / Estado de las Instalaciones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Techos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revestimientos de cielos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Paredes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Pisos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puertas, mobiliario escolar, pinturas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Muros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Pavimentos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VARIABLES DE APOYO A LA DECISIÓN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Cantidad de accidentes o atropellos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Cantidad de delitos en la zona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Trafico Vehicular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Promedio de tiempo de movimiento en vehículo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Valor de la Tierra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Costo promedio de la tierra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Categoría del Índice </a:t>
                      </a:r>
                      <a:r>
                        <a:rPr lang="es-ES" sz="800" b="1" dirty="0" err="1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Sociomaterial</a:t>
                      </a:r>
                      <a:endParaRPr lang="es-ES" sz="800" b="1" dirty="0">
                        <a:solidFill>
                          <a:schemeClr val="tx1"/>
                        </a:solidFill>
                        <a:highlight>
                          <a:srgbClr val="E20613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RELACIONADAS A LA GEOLOCALIZACIÓN</a:t>
                      </a:r>
                    </a:p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de Distancia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Distancia al centro educativo más cercano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5679191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de Tiempo de Recorrido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Tiempo al centro educativo más cercano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3649822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de Densidad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Densidad de ocurrencia de delitos de la zona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43929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65180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BF54C0E-1FF6-4728-8D17-9E120401153C}"/>
              </a:ext>
            </a:extLst>
          </p:cNvPr>
          <p:cNvSpPr/>
          <p:nvPr/>
        </p:nvSpPr>
        <p:spPr>
          <a:xfrm>
            <a:off x="1532007" y="775578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17"/>
            <a:r>
              <a:rPr lang="es-ES" sz="1200" b="1" kern="0" dirty="0">
                <a:solidFill>
                  <a:schemeClr val="accent1"/>
                </a:solidFill>
              </a:rPr>
              <a:t>8. CONTENIDOS [1/2]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B7CA2C-A674-4982-8303-7C905734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57" y="262226"/>
            <a:ext cx="2485938" cy="531034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486D2D32-E34D-4626-A8C0-7E94CDA4350C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72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08084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9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9. CARACTERIZACIÓN VISUAL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864955"/>
            <a:ext cx="0" cy="27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498492" cy="299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la caracterización visual debes señalar qué elementos visuales pueden estar asociados al producto a nivel conceptual. Esto quiere decir que debes llevarlo a una tendencia, idea o dirección estética. Por ejemplo; “Un sistema enfocado a reportar información asociada a la inversión, a los impuestos,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etc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; debiese tener una línea corporativa, que evoque transparencia, seguridad y seriedad” 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Se sugiere complementar lo siguiente: 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el look and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feel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del producto? [Por ejemplo; corporativo, alta tecnología, seguridad privacidad,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etc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- aspecto/estilo y percepción/sentimiento]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tipo de estilo visual debería tener? 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elementos conceptuales están asociados al producto? 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referentes visuales asocias a este producto?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DE2D73-2CB9-4885-BF31-E4681E07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51" y="925499"/>
            <a:ext cx="1274174" cy="469433"/>
          </a:xfrm>
          <a:prstGeom prst="rect">
            <a:avLst/>
          </a:prstGeom>
        </p:spPr>
      </p:pic>
      <p:sp>
        <p:nvSpPr>
          <p:cNvPr id="4" name="TextBox 24">
            <a:extLst>
              <a:ext uri="{FF2B5EF4-FFF2-40B4-BE49-F238E27FC236}">
                <a16:creationId xmlns:a16="http://schemas.microsoft.com/office/drawing/2014/main" id="{28FDCA19-863E-4ABA-9DDE-BA110350FDC5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D0DBD8-D963-4267-B502-BBA41E0EE51F}"/>
              </a:ext>
            </a:extLst>
          </p:cNvPr>
          <p:cNvSpPr txBox="1"/>
          <p:nvPr/>
        </p:nvSpPr>
        <p:spPr>
          <a:xfrm>
            <a:off x="6318745" y="1864955"/>
            <a:ext cx="56739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Chevin Pro DemiBold"/>
              </a:rPr>
              <a:t>La aplicación esta pensada con una vista amigable de pantalla de inicio y luego diferencia según el perfil de quien realiza la consulta.</a:t>
            </a:r>
          </a:p>
          <a:p>
            <a:r>
              <a:rPr lang="es-ES" sz="1050" dirty="0">
                <a:latin typeface="Chevin Pro DemiBold"/>
              </a:rPr>
              <a:t>En caso de apoderados que busquen una ubicación e información de calidad que tenga colores amigables e iconos mas lúdicos y familiares para que den una sensación familiar al </a:t>
            </a:r>
            <a:r>
              <a:rPr lang="es-ES" sz="1050" dirty="0" err="1">
                <a:latin typeface="Chevin Pro DemiBold"/>
              </a:rPr>
              <a:t>realizra</a:t>
            </a:r>
            <a:r>
              <a:rPr lang="es-ES" sz="1050" dirty="0">
                <a:latin typeface="Chevin Pro DemiBold"/>
              </a:rPr>
              <a:t> la búsqueda</a:t>
            </a:r>
          </a:p>
          <a:p>
            <a:r>
              <a:rPr lang="es-ES" sz="1050" dirty="0">
                <a:latin typeface="Chevin Pro DemiBold"/>
              </a:rPr>
              <a:t>En caso de temas corporativos un look mas formal </a:t>
            </a:r>
            <a:endParaRPr lang="es-CL" sz="1050" dirty="0">
              <a:latin typeface="Chevin Pro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914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4" y="309297"/>
            <a:ext cx="6139571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427840" y="296910"/>
            <a:ext cx="89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10-11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10. FUENTES DE INFORMACIÓN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864955"/>
            <a:ext cx="0" cy="27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49849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De qué instituciones, entidades, bases de datos vendrían los datos?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6214824" y="1501611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11. VARIABLES PRINCIPALES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6214823" y="1794597"/>
            <a:ext cx="53599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Qué variables deberían estar “Sí o Sí” en el producto?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24F52361-1E62-4AF9-92C6-B742A4B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44982"/>
              </p:ext>
            </p:extLst>
          </p:nvPr>
        </p:nvGraphicFramePr>
        <p:xfrm>
          <a:off x="1558515" y="2191983"/>
          <a:ext cx="4313341" cy="19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64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3036377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FUENTE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DESCRIPCIÓN (breve)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Ministerio de educación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 para investigadores entregados por el Ministerio de Educación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Agencia de educación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de evolución Simce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</a:tbl>
          </a:graphicData>
        </a:graphic>
      </p:graphicFrame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31B2BE59-9F98-485F-9112-E0A4D0C9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14343"/>
              </p:ext>
            </p:extLst>
          </p:nvPr>
        </p:nvGraphicFramePr>
        <p:xfrm>
          <a:off x="6320131" y="2167189"/>
          <a:ext cx="4963062" cy="42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739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3716323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VARIABLE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DESCRIPCIÓN (breve también)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Código de Dependencia del Establecimiento: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Entrega información de quien esta a cargo del establecimiento Publico o Privado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Latitud del Establecimiento (LATITUD)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 del Establecimiento, expresada en coordenadas es solo</a:t>
                      </a:r>
                    </a:p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referencial.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Longitud del Establecimiento  (LONGITUD)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 del Establecimiento, expresada en coordenadas es solo</a:t>
                      </a:r>
                    </a:p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referencial.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Matrícula total en Educación Parvulario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de Matricula Total en educación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parvularia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Matrícula total en distintos tipos de enseñanza  para niños y adultos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Matricula Total en enseñanza Básica, Media Humanista Científica, Media técnico Profesional, Educación adultos, además separado en Hombres y mujeres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Cantidad de docentes en aula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 de cantidad de docentes en aula y asistentes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Puntajes promedios de Simce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de puntajes de Simce total y por materias de cada año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Desempeño según SIMCE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entregada por la rendición de Simce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Indicadores de desarrollo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Indicadores entregados en la rendición de Simce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4737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237535C9-3448-47B6-9FD9-95DBA7AF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51" y="858782"/>
            <a:ext cx="1274174" cy="469433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BB6B0311-05AD-448F-AD33-4F97D627A246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7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 w="203200" h="254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3037</Words>
  <Application>Microsoft Office PowerPoint</Application>
  <PresentationFormat>Panorámica</PresentationFormat>
  <Paragraphs>374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Chevin Pro DemiBold</vt:lpstr>
      <vt:lpstr>Chevin Pro Light</vt:lpstr>
      <vt:lpstr>inherit</vt:lpstr>
      <vt:lpstr>Тема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Señalar qué nombre previo ya tiene el producto o si te gustaría recomendar otro.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SILVIA VALDES</cp:lastModifiedBy>
  <cp:revision>37</cp:revision>
  <dcterms:created xsi:type="dcterms:W3CDTF">2020-08-01T02:59:29Z</dcterms:created>
  <dcterms:modified xsi:type="dcterms:W3CDTF">2020-08-27T21:49:52Z</dcterms:modified>
</cp:coreProperties>
</file>