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sldIdLst>
    <p:sldId id="268" r:id="rId2"/>
    <p:sldId id="269" r:id="rId3"/>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CB23949-D872-4C18-87E1-5AADDA73074B}" type="datetimeFigureOut">
              <a:rPr lang="es-CL" smtClean="0"/>
              <a:t>25-10-2021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46328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CB23949-D872-4C18-87E1-5AADDA73074B}" type="datetimeFigureOut">
              <a:rPr lang="es-CL" smtClean="0"/>
              <a:t>25-10-2021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1070162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CB23949-D872-4C18-87E1-5AADDA73074B}" type="datetimeFigureOut">
              <a:rPr lang="es-CL" smtClean="0"/>
              <a:t>25-10-2021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70863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CB23949-D872-4C18-87E1-5AADDA73074B}" type="datetimeFigureOut">
              <a:rPr lang="es-CL" smtClean="0"/>
              <a:t>25-10-2021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979765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CB23949-D872-4C18-87E1-5AADDA73074B}" type="datetimeFigureOut">
              <a:rPr lang="es-CL" smtClean="0"/>
              <a:t>25-10-2021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1561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CB23949-D872-4C18-87E1-5AADDA73074B}" type="datetimeFigureOut">
              <a:rPr lang="es-CL" smtClean="0"/>
              <a:t>25-10-2021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3016118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CB23949-D872-4C18-87E1-5AADDA73074B}" type="datetimeFigureOut">
              <a:rPr lang="es-CL" smtClean="0"/>
              <a:t>25-10-2021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843933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CB23949-D872-4C18-87E1-5AADDA73074B}" type="datetimeFigureOut">
              <a:rPr lang="es-CL" smtClean="0"/>
              <a:t>25-10-2021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3146805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CB23949-D872-4C18-87E1-5AADDA73074B}" type="datetimeFigureOut">
              <a:rPr lang="es-CL" smtClean="0"/>
              <a:t>25-10-2021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3933887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CB23949-D872-4C18-87E1-5AADDA73074B}" type="datetimeFigureOut">
              <a:rPr lang="es-CL" smtClean="0"/>
              <a:t>25-10-2021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3066277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CB23949-D872-4C18-87E1-5AADDA73074B}" type="datetimeFigureOut">
              <a:rPr lang="es-CL" smtClean="0"/>
              <a:t>25-10-2021</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1860393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CB23949-D872-4C18-87E1-5AADDA73074B}" type="datetimeFigureOut">
              <a:rPr lang="es-CL" smtClean="0"/>
              <a:t>25-10-2021</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3994232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CB23949-D872-4C18-87E1-5AADDA73074B}" type="datetimeFigureOut">
              <a:rPr lang="es-CL" smtClean="0"/>
              <a:t>25-10-2021</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2902245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23949-D872-4C18-87E1-5AADDA73074B}" type="datetimeFigureOut">
              <a:rPr lang="es-CL" smtClean="0"/>
              <a:t>25-10-2021</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1473520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CB23949-D872-4C18-87E1-5AADDA73074B}" type="datetimeFigureOut">
              <a:rPr lang="es-CL" smtClean="0"/>
              <a:t>25-10-2021</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3583049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CB23949-D872-4C18-87E1-5AADDA73074B}" type="datetimeFigureOut">
              <a:rPr lang="es-CL" smtClean="0"/>
              <a:t>25-10-2021</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479737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CB23949-D872-4C18-87E1-5AADDA73074B}" type="datetimeFigureOut">
              <a:rPr lang="es-CL" smtClean="0"/>
              <a:t>25-10-2021</a:t>
            </a:fld>
            <a:endParaRPr lang="es-C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96417A2-FF5D-466A-B2B4-EF85A0A619FA}" type="slidenum">
              <a:rPr lang="es-CL" smtClean="0"/>
              <a:t>‹Nº›</a:t>
            </a:fld>
            <a:endParaRPr lang="es-CL"/>
          </a:p>
        </p:txBody>
      </p:sp>
    </p:spTree>
    <p:extLst>
      <p:ext uri="{BB962C8B-B14F-4D97-AF65-F5344CB8AC3E}">
        <p14:creationId xmlns:p14="http://schemas.microsoft.com/office/powerpoint/2010/main" val="2082894727"/>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173958-6866-4351-9D43-4797DBE89BED}"/>
              </a:ext>
            </a:extLst>
          </p:cNvPr>
          <p:cNvSpPr>
            <a:spLocks noGrp="1"/>
          </p:cNvSpPr>
          <p:nvPr>
            <p:ph type="title"/>
          </p:nvPr>
        </p:nvSpPr>
        <p:spPr>
          <a:xfrm>
            <a:off x="677334" y="649357"/>
            <a:ext cx="8596668" cy="622852"/>
          </a:xfrm>
        </p:spPr>
        <p:txBody>
          <a:bodyPr>
            <a:normAutofit/>
          </a:bodyPr>
          <a:lstStyle/>
          <a:p>
            <a:r>
              <a:rPr lang="es-ES" sz="2800" dirty="0"/>
              <a:t>Conceptos generales</a:t>
            </a:r>
            <a:endParaRPr lang="es-CL" sz="2800" dirty="0"/>
          </a:p>
        </p:txBody>
      </p:sp>
      <p:sp>
        <p:nvSpPr>
          <p:cNvPr id="3" name="Marcador de contenido 2">
            <a:extLst>
              <a:ext uri="{FF2B5EF4-FFF2-40B4-BE49-F238E27FC236}">
                <a16:creationId xmlns:a16="http://schemas.microsoft.com/office/drawing/2014/main" id="{9E7A2FE4-AAD4-4491-B514-04EEA91A7EA7}"/>
              </a:ext>
            </a:extLst>
          </p:cNvPr>
          <p:cNvSpPr>
            <a:spLocks noGrp="1"/>
          </p:cNvSpPr>
          <p:nvPr>
            <p:ph idx="1"/>
          </p:nvPr>
        </p:nvSpPr>
        <p:spPr>
          <a:xfrm>
            <a:off x="677334" y="1272209"/>
            <a:ext cx="8596668" cy="4769153"/>
          </a:xfrm>
        </p:spPr>
        <p:txBody>
          <a:bodyPr>
            <a:normAutofit/>
          </a:bodyPr>
          <a:lstStyle/>
          <a:p>
            <a:r>
              <a:rPr lang="es-ES" sz="1800" b="1" i="0" u="sng" strike="noStrike" dirty="0" err="1">
                <a:solidFill>
                  <a:srgbClr val="000000"/>
                </a:solidFill>
                <a:effectLst/>
                <a:latin typeface="Calibri" panose="020F0502020204030204" pitchFamily="34" charset="0"/>
              </a:rPr>
              <a:t>RBD</a:t>
            </a:r>
            <a:r>
              <a:rPr lang="es-ES" sz="1800" b="1" i="0" u="sng" strike="noStrike" dirty="0">
                <a:solidFill>
                  <a:srgbClr val="000000"/>
                </a:solidFill>
                <a:effectLst/>
                <a:latin typeface="Calibri" panose="020F0502020204030204" pitchFamily="34" charset="0"/>
              </a:rPr>
              <a:t> del establecimiento</a:t>
            </a:r>
            <a:r>
              <a:rPr lang="es-ES" sz="2400" b="1" u="sng" dirty="0"/>
              <a:t> </a:t>
            </a:r>
            <a:r>
              <a:rPr lang="es-ES" sz="1800" b="0" i="0" u="none" strike="noStrike" dirty="0">
                <a:solidFill>
                  <a:srgbClr val="000000"/>
                </a:solidFill>
                <a:effectLst/>
                <a:latin typeface="Calibri" panose="020F0502020204030204" pitchFamily="34" charset="0"/>
              </a:rPr>
              <a:t>Rol base de datos del establecimiento</a:t>
            </a:r>
            <a:r>
              <a:rPr lang="es-ES" sz="2400" dirty="0"/>
              <a:t> </a:t>
            </a:r>
          </a:p>
          <a:p>
            <a:pPr marL="0" indent="0">
              <a:buNone/>
            </a:pPr>
            <a:endParaRPr lang="es-ES" sz="2400" dirty="0"/>
          </a:p>
          <a:p>
            <a:r>
              <a:rPr lang="es-ES" sz="2400" dirty="0"/>
              <a:t>Tipos de dependencia de establecimientos educacionales</a:t>
            </a:r>
          </a:p>
          <a:p>
            <a:r>
              <a:rPr lang="es-CL" sz="18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Corporación Municipal: </a:t>
            </a:r>
            <a:r>
              <a:rPr lang="es-CL" sz="1800" dirty="0">
                <a:effectLst/>
                <a:latin typeface="Calibri" panose="020F0502020204030204" pitchFamily="34" charset="0"/>
                <a:ea typeface="Calibri" panose="020F0502020204030204" pitchFamily="34" charset="0"/>
                <a:cs typeface="Times New Roman" panose="02020603050405020304" pitchFamily="18" charset="0"/>
              </a:rPr>
              <a:t>administración delegada a través de Corporaciones Municipales. Éstas, son unidades responsables de la administración global de recursos humanos, físicos y financieros asociados a los estudiantes que asisten a los establecimientos municipales de la comuna y también están encargadas de asesorar a los Alcaldes y Concejos Municipales en lo relativo a la formulación de políticas en el ámbito educativo</a:t>
            </a:r>
          </a:p>
          <a:p>
            <a:r>
              <a:rPr lang="es-CL" sz="18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Municipal </a:t>
            </a:r>
            <a:r>
              <a:rPr lang="es-CL" sz="1800" b="1" u="sng"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DAEM</a:t>
            </a:r>
            <a:r>
              <a:rPr lang="es-CL" sz="18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s-CL" sz="1800" dirty="0">
                <a:effectLst/>
                <a:latin typeface="Calibri" panose="020F0502020204030204" pitchFamily="34" charset="0"/>
                <a:ea typeface="Calibri" panose="020F0502020204030204" pitchFamily="34" charset="0"/>
                <a:cs typeface="Times New Roman" panose="02020603050405020304" pitchFamily="18" charset="0"/>
              </a:rPr>
              <a:t>Establecimientos educacionales cuya administración ha sido traspasada a las municipalidades del país</a:t>
            </a:r>
          </a:p>
          <a:p>
            <a:r>
              <a:rPr lang="es-CL" sz="18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Particular Subvencionado: </a:t>
            </a:r>
            <a:r>
              <a:rPr lang="es-CL" sz="1800" dirty="0">
                <a:effectLst/>
                <a:latin typeface="Calibri" panose="020F0502020204030204" pitchFamily="34" charset="0"/>
                <a:ea typeface="Calibri" panose="020F0502020204030204" pitchFamily="34" charset="0"/>
                <a:cs typeface="Times New Roman" panose="02020603050405020304" pitchFamily="18" charset="0"/>
              </a:rPr>
              <a:t>Establecimientos que pertenecen a sostenedores privados y que reciben una subvención del Estado por cada alumno atendido.</a:t>
            </a:r>
          </a:p>
        </p:txBody>
      </p:sp>
    </p:spTree>
    <p:extLst>
      <p:ext uri="{BB962C8B-B14F-4D97-AF65-F5344CB8AC3E}">
        <p14:creationId xmlns:p14="http://schemas.microsoft.com/office/powerpoint/2010/main" val="3834943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9EC3FAC-E48F-4A4E-8BB2-982B0CB6B61C}"/>
              </a:ext>
            </a:extLst>
          </p:cNvPr>
          <p:cNvSpPr>
            <a:spLocks noGrp="1"/>
          </p:cNvSpPr>
          <p:nvPr>
            <p:ph idx="1"/>
          </p:nvPr>
        </p:nvSpPr>
        <p:spPr>
          <a:xfrm>
            <a:off x="675861" y="384313"/>
            <a:ext cx="10827026" cy="5910470"/>
          </a:xfrm>
        </p:spPr>
        <p:txBody>
          <a:bodyPr>
            <a:normAutofit/>
          </a:bodyPr>
          <a:lstStyle/>
          <a:p>
            <a:r>
              <a:rPr lang="es-ES" sz="1800" b="1" dirty="0"/>
              <a:t>Indicadores de Desarrollo Personal y Social</a:t>
            </a:r>
          </a:p>
          <a:p>
            <a:pPr marL="0" indent="0">
              <a:buNone/>
            </a:pPr>
            <a:endParaRPr lang="es-ES" sz="1800" b="1" dirty="0"/>
          </a:p>
          <a:p>
            <a:pPr algn="just" fontAlgn="base"/>
            <a:r>
              <a:rPr lang="es-ES" sz="1400" b="0" i="0" dirty="0">
                <a:solidFill>
                  <a:srgbClr val="000000"/>
                </a:solidFill>
                <a:effectLst/>
                <a:latin typeface="gobclregular"/>
              </a:rPr>
              <a:t>Estos indicadores son un conjunto de aspectos no académicos presentes en la escolarización, que proporcionan a los establecimientos información relevante con respecto a distintas áreas de desarrollo de los estudiantes. A partir de los resultados de su establecimiento en las últimas mediciones (aplicaciones Simce, actualización de registros, etc.), se construye un indicador que puede variar entre </a:t>
            </a:r>
            <a:r>
              <a:rPr lang="es-ES" sz="1400" b="1" i="0" dirty="0">
                <a:solidFill>
                  <a:srgbClr val="000000"/>
                </a:solidFill>
                <a:effectLst/>
                <a:latin typeface="gobclregular"/>
              </a:rPr>
              <a:t>0 y 100</a:t>
            </a:r>
            <a:r>
              <a:rPr lang="es-ES" sz="1400" b="0" i="0" dirty="0">
                <a:solidFill>
                  <a:srgbClr val="000000"/>
                </a:solidFill>
                <a:effectLst/>
                <a:latin typeface="gobclregular"/>
              </a:rPr>
              <a:t>.</a:t>
            </a:r>
            <a:endParaRPr lang="es-ES" sz="1400" b="0" i="0" dirty="0">
              <a:solidFill>
                <a:srgbClr val="4D5760"/>
              </a:solidFill>
              <a:effectLst/>
              <a:latin typeface="gobclregular"/>
            </a:endParaRPr>
          </a:p>
          <a:p>
            <a:pPr marL="0" indent="0" algn="just" fontAlgn="base">
              <a:buNone/>
            </a:pPr>
            <a:r>
              <a:rPr lang="es-ES" sz="1400" b="0" i="0" dirty="0">
                <a:solidFill>
                  <a:srgbClr val="4D5760"/>
                </a:solidFill>
                <a:effectLst/>
                <a:latin typeface="gobclregular"/>
              </a:rPr>
              <a:t>Los Indicadores de Desarrollo Personal y Social son los siguientes:</a:t>
            </a:r>
          </a:p>
          <a:p>
            <a:pPr marL="0" indent="0" algn="l" fontAlgn="base">
              <a:buNone/>
            </a:pPr>
            <a:r>
              <a:rPr lang="es-ES" sz="1400" b="0" i="0" dirty="0">
                <a:solidFill>
                  <a:srgbClr val="333333"/>
                </a:solidFill>
                <a:effectLst/>
                <a:latin typeface="gobclregular"/>
              </a:rPr>
              <a:t>– Autoestima académica y motivación escolar</a:t>
            </a:r>
          </a:p>
          <a:p>
            <a:pPr marL="0" indent="0" algn="l" fontAlgn="base">
              <a:buNone/>
            </a:pPr>
            <a:r>
              <a:rPr lang="es-ES" sz="1400" b="0" i="0" dirty="0">
                <a:solidFill>
                  <a:srgbClr val="333333"/>
                </a:solidFill>
                <a:effectLst/>
                <a:latin typeface="gobclregular"/>
              </a:rPr>
              <a:t>– Clima de Convivencia escolar</a:t>
            </a:r>
          </a:p>
          <a:p>
            <a:pPr marL="0" indent="0" algn="l" fontAlgn="base">
              <a:buNone/>
            </a:pPr>
            <a:r>
              <a:rPr lang="es-ES" sz="1400" b="0" i="0" dirty="0">
                <a:solidFill>
                  <a:srgbClr val="333333"/>
                </a:solidFill>
                <a:effectLst/>
                <a:latin typeface="gobclregular"/>
              </a:rPr>
              <a:t>– Participación y formación ciudadana</a:t>
            </a:r>
          </a:p>
          <a:p>
            <a:pPr marL="0" indent="0" algn="l" fontAlgn="base">
              <a:buNone/>
            </a:pPr>
            <a:r>
              <a:rPr lang="es-ES" sz="1400" b="0" i="0" dirty="0">
                <a:solidFill>
                  <a:srgbClr val="333333"/>
                </a:solidFill>
                <a:effectLst/>
                <a:latin typeface="gobclregular"/>
              </a:rPr>
              <a:t>– Hábitos de vida saludable</a:t>
            </a:r>
          </a:p>
          <a:p>
            <a:pPr marL="0" indent="0" algn="l" fontAlgn="base">
              <a:buNone/>
            </a:pPr>
            <a:r>
              <a:rPr lang="es-ES" sz="1400" b="0" i="0" dirty="0">
                <a:solidFill>
                  <a:srgbClr val="333333"/>
                </a:solidFill>
                <a:effectLst/>
                <a:latin typeface="gobclregular"/>
              </a:rPr>
              <a:t>– Asistencia escolar</a:t>
            </a:r>
          </a:p>
          <a:p>
            <a:pPr marL="0" indent="0" algn="l" fontAlgn="base">
              <a:buNone/>
            </a:pPr>
            <a:r>
              <a:rPr lang="es-ES" sz="1400" b="0" i="0" dirty="0">
                <a:solidFill>
                  <a:srgbClr val="333333"/>
                </a:solidFill>
                <a:effectLst/>
                <a:latin typeface="gobclregular"/>
              </a:rPr>
              <a:t>– Retención escolar</a:t>
            </a:r>
          </a:p>
          <a:p>
            <a:pPr marL="0" indent="0" algn="l" fontAlgn="base">
              <a:buNone/>
            </a:pPr>
            <a:r>
              <a:rPr lang="es-ES" sz="1400" b="0" i="0" dirty="0">
                <a:solidFill>
                  <a:srgbClr val="333333"/>
                </a:solidFill>
                <a:effectLst/>
                <a:latin typeface="gobclregular"/>
              </a:rPr>
              <a:t>– Equidad de género en aprendizajes</a:t>
            </a:r>
          </a:p>
          <a:p>
            <a:pPr marL="0" indent="0" algn="l" fontAlgn="base">
              <a:buNone/>
            </a:pPr>
            <a:r>
              <a:rPr lang="es-ES" sz="1400" b="0" i="0" dirty="0">
                <a:solidFill>
                  <a:srgbClr val="333333"/>
                </a:solidFill>
                <a:effectLst/>
                <a:latin typeface="gobclregular"/>
              </a:rPr>
              <a:t>– Titulación técnico-profesional</a:t>
            </a:r>
          </a:p>
          <a:p>
            <a:pPr algn="just" fontAlgn="base"/>
            <a:r>
              <a:rPr lang="es-ES" sz="1400" b="0" i="0" dirty="0">
                <a:solidFill>
                  <a:srgbClr val="000000"/>
                </a:solidFill>
                <a:effectLst/>
                <a:latin typeface="gobclregular"/>
              </a:rPr>
              <a:t>El resultado de los IDPS considera en la </a:t>
            </a:r>
            <a:r>
              <a:rPr lang="es-ES" sz="1400" b="1" i="0" dirty="0">
                <a:solidFill>
                  <a:srgbClr val="000000"/>
                </a:solidFill>
                <a:effectLst/>
                <a:latin typeface="gobclregular"/>
              </a:rPr>
              <a:t>misma proporción</a:t>
            </a:r>
            <a:r>
              <a:rPr lang="es-ES" sz="1400" b="0" i="0" dirty="0">
                <a:solidFill>
                  <a:srgbClr val="000000"/>
                </a:solidFill>
                <a:effectLst/>
                <a:latin typeface="gobclregular"/>
              </a:rPr>
              <a:t> a cada indicador, y en los establecimientos en que, por ser mixtos, no puede medirse la equidad de género o no tienen titulación técnico profesional, no se integran esos indicadores.</a:t>
            </a:r>
            <a:endParaRPr lang="es-ES" sz="1400" b="0" i="0" dirty="0">
              <a:solidFill>
                <a:srgbClr val="4D5760"/>
              </a:solidFill>
              <a:effectLst/>
              <a:latin typeface="gobclregular"/>
            </a:endParaRPr>
          </a:p>
          <a:p>
            <a:pPr marL="0" indent="0">
              <a:buNone/>
            </a:pPr>
            <a:endParaRPr lang="es-ES" sz="1800" b="1" dirty="0"/>
          </a:p>
          <a:p>
            <a:pPr marL="0" indent="0">
              <a:buNone/>
            </a:pPr>
            <a:endParaRPr lang="es-ES" sz="1800" b="1" dirty="0"/>
          </a:p>
        </p:txBody>
      </p:sp>
    </p:spTree>
    <p:extLst>
      <p:ext uri="{BB962C8B-B14F-4D97-AF65-F5344CB8AC3E}">
        <p14:creationId xmlns:p14="http://schemas.microsoft.com/office/powerpoint/2010/main" val="1998224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D664AD-DE79-4596-BAC4-31745C3C3277}"/>
              </a:ext>
            </a:extLst>
          </p:cNvPr>
          <p:cNvSpPr>
            <a:spLocks noGrp="1"/>
          </p:cNvSpPr>
          <p:nvPr>
            <p:ph type="title"/>
          </p:nvPr>
        </p:nvSpPr>
        <p:spPr>
          <a:xfrm>
            <a:off x="838200" y="365125"/>
            <a:ext cx="10515600" cy="416753"/>
          </a:xfrm>
        </p:spPr>
        <p:txBody>
          <a:bodyPr>
            <a:normAutofit fontScale="90000"/>
          </a:bodyPr>
          <a:lstStyle/>
          <a:p>
            <a:br>
              <a:rPr lang="es-ES" sz="2700" b="0" i="0" dirty="0">
                <a:solidFill>
                  <a:srgbClr val="000000"/>
                </a:solidFill>
                <a:effectLst/>
                <a:latin typeface="gobclregular"/>
              </a:rPr>
            </a:br>
            <a:r>
              <a:rPr lang="es-ES" sz="2700" b="0" i="0" dirty="0">
                <a:solidFill>
                  <a:srgbClr val="000000"/>
                </a:solidFill>
                <a:effectLst/>
                <a:latin typeface="gobclregular"/>
              </a:rPr>
              <a:t>¿Cómo se miden los Indicadores de Desarrollo Personal y Social?</a:t>
            </a:r>
            <a:br>
              <a:rPr lang="es-ES" b="0" i="0" dirty="0">
                <a:solidFill>
                  <a:srgbClr val="0F69B4"/>
                </a:solidFill>
                <a:effectLst/>
                <a:latin typeface="gobclregular"/>
              </a:rPr>
            </a:br>
            <a:endParaRPr lang="es-CL" dirty="0"/>
          </a:p>
        </p:txBody>
      </p:sp>
      <p:sp>
        <p:nvSpPr>
          <p:cNvPr id="3" name="Marcador de contenido 2">
            <a:extLst>
              <a:ext uri="{FF2B5EF4-FFF2-40B4-BE49-F238E27FC236}">
                <a16:creationId xmlns:a16="http://schemas.microsoft.com/office/drawing/2014/main" id="{CF5ED592-A803-4172-87EB-86E25E9ECF1B}"/>
              </a:ext>
            </a:extLst>
          </p:cNvPr>
          <p:cNvSpPr>
            <a:spLocks noGrp="1"/>
          </p:cNvSpPr>
          <p:nvPr>
            <p:ph idx="1"/>
          </p:nvPr>
        </p:nvSpPr>
        <p:spPr>
          <a:xfrm>
            <a:off x="838200" y="1139687"/>
            <a:ext cx="10515600" cy="5037276"/>
          </a:xfrm>
        </p:spPr>
        <p:txBody>
          <a:bodyPr/>
          <a:lstStyle/>
          <a:p>
            <a:pPr algn="just" fontAlgn="base"/>
            <a:r>
              <a:rPr lang="es-ES" sz="1800" b="0" i="0" dirty="0">
                <a:solidFill>
                  <a:srgbClr val="000000"/>
                </a:solidFill>
                <a:effectLst/>
                <a:latin typeface="gobclregular"/>
              </a:rPr>
              <a:t>Para medir estos indicadores, se utilizan dos fuentes de información principales: los </a:t>
            </a:r>
            <a:r>
              <a:rPr lang="es-ES" sz="1800" b="1" i="0" dirty="0">
                <a:solidFill>
                  <a:srgbClr val="000000"/>
                </a:solidFill>
                <a:effectLst/>
                <a:latin typeface="gobclregular"/>
              </a:rPr>
              <a:t>Cuestionarios de Calidad y Contexto de la Educación</a:t>
            </a:r>
            <a:r>
              <a:rPr lang="es-ES" sz="1800" b="0" i="0" dirty="0">
                <a:solidFill>
                  <a:srgbClr val="000000"/>
                </a:solidFill>
                <a:effectLst/>
                <a:latin typeface="gobclregular"/>
              </a:rPr>
              <a:t> que responden estudiantes, apoderados y docentes en el contexto de la aplicación de las evaluaciones Simce, y también los </a:t>
            </a:r>
            <a:r>
              <a:rPr lang="es-ES" sz="1800" b="1" i="0" dirty="0">
                <a:solidFill>
                  <a:srgbClr val="000000"/>
                </a:solidFill>
                <a:effectLst/>
                <a:latin typeface="gobclregular"/>
              </a:rPr>
              <a:t>Registros del Ministerio de Educación</a:t>
            </a:r>
            <a:r>
              <a:rPr lang="es-ES" sz="1800" b="0" i="0" dirty="0">
                <a:solidFill>
                  <a:srgbClr val="000000"/>
                </a:solidFill>
                <a:effectLst/>
                <a:latin typeface="gobclregular"/>
              </a:rPr>
              <a:t> y de la </a:t>
            </a:r>
            <a:r>
              <a:rPr lang="es-ES" sz="1800" b="1" i="0" dirty="0">
                <a:solidFill>
                  <a:srgbClr val="000000"/>
                </a:solidFill>
                <a:effectLst/>
                <a:latin typeface="gobclregular"/>
              </a:rPr>
              <a:t>Agencia de Calidad de la Educación</a:t>
            </a:r>
            <a:r>
              <a:rPr lang="es-ES" sz="1800" b="0" i="0" dirty="0">
                <a:solidFill>
                  <a:srgbClr val="000000"/>
                </a:solidFill>
                <a:effectLst/>
                <a:latin typeface="gobclregular"/>
              </a:rPr>
              <a:t>.</a:t>
            </a:r>
          </a:p>
          <a:p>
            <a:pPr algn="just" fontAlgn="base"/>
            <a:endParaRPr lang="es-ES" sz="1800" b="0" i="0" dirty="0">
              <a:solidFill>
                <a:srgbClr val="4D5760"/>
              </a:solidFill>
              <a:effectLst/>
              <a:latin typeface="gobclregular"/>
            </a:endParaRPr>
          </a:p>
          <a:p>
            <a:pPr algn="just" fontAlgn="base"/>
            <a:r>
              <a:rPr lang="es-ES" sz="1800" b="0" i="0" dirty="0">
                <a:solidFill>
                  <a:srgbClr val="000000"/>
                </a:solidFill>
                <a:effectLst/>
                <a:latin typeface="gobclregular"/>
              </a:rPr>
              <a:t>El puntaje de estos indicadores se expresa en una escala de </a:t>
            </a:r>
            <a:r>
              <a:rPr lang="es-ES" sz="1800" b="1" i="0" dirty="0">
                <a:solidFill>
                  <a:srgbClr val="000000"/>
                </a:solidFill>
                <a:effectLst/>
                <a:latin typeface="gobclregular"/>
              </a:rPr>
              <a:t>0 a 100 puntos</a:t>
            </a:r>
            <a:r>
              <a:rPr lang="es-ES" sz="1800" b="0" i="0" dirty="0">
                <a:solidFill>
                  <a:srgbClr val="000000"/>
                </a:solidFill>
                <a:effectLst/>
                <a:latin typeface="gobclregular"/>
              </a:rPr>
              <a:t>, donde un valor más cercano a 0 corresponde a un menor nivel de logro y un valor más cercano a 100 corresponde a un mayor nivel de logro del indicador. Estos resultados no deben ser comparados individualmente y el diagnóstico del establecimiento debe trabajarse de manera transversal.</a:t>
            </a:r>
            <a:endParaRPr lang="es-ES" sz="1800" b="0" i="0" dirty="0">
              <a:solidFill>
                <a:srgbClr val="4D5760"/>
              </a:solidFill>
              <a:effectLst/>
              <a:latin typeface="gobclregular"/>
            </a:endParaRPr>
          </a:p>
          <a:p>
            <a:endParaRPr lang="es-CL" dirty="0"/>
          </a:p>
        </p:txBody>
      </p:sp>
    </p:spTree>
    <p:extLst>
      <p:ext uri="{BB962C8B-B14F-4D97-AF65-F5344CB8AC3E}">
        <p14:creationId xmlns:p14="http://schemas.microsoft.com/office/powerpoint/2010/main" val="1153825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C942ED6E-8F55-4E29-B62D-F440F1D98BA0}"/>
              </a:ext>
            </a:extLst>
          </p:cNvPr>
          <p:cNvSpPr>
            <a:spLocks noGrp="1"/>
          </p:cNvSpPr>
          <p:nvPr>
            <p:ph idx="1"/>
          </p:nvPr>
        </p:nvSpPr>
        <p:spPr>
          <a:xfrm>
            <a:off x="1181686" y="931594"/>
            <a:ext cx="9917722" cy="5666154"/>
          </a:xfrm>
        </p:spPr>
        <p:txBody>
          <a:bodyPr>
            <a:normAutofit/>
          </a:bodyPr>
          <a:lstStyle/>
          <a:p>
            <a:pPr>
              <a:lnSpc>
                <a:spcPct val="90000"/>
              </a:lnSpc>
            </a:pPr>
            <a:r>
              <a:rPr lang="es-ES" b="0" i="0" dirty="0">
                <a:effectLst/>
                <a:latin typeface="gobclregular"/>
              </a:rPr>
              <a:t>¿Cómo se construye el puntaje del indicador </a:t>
            </a:r>
            <a:r>
              <a:rPr lang="es-ES" b="1" i="0" dirty="0">
                <a:effectLst/>
                <a:latin typeface="gobclregular"/>
              </a:rPr>
              <a:t>Autoestima Académica y Motivación Escolar</a:t>
            </a:r>
            <a:r>
              <a:rPr lang="es-ES" b="0" i="0" dirty="0">
                <a:effectLst/>
                <a:latin typeface="gobclregular"/>
              </a:rPr>
              <a:t>?</a:t>
            </a:r>
          </a:p>
          <a:p>
            <a:pPr marL="0" indent="0" fontAlgn="base">
              <a:lnSpc>
                <a:spcPct val="90000"/>
              </a:lnSpc>
              <a:buNone/>
            </a:pPr>
            <a:r>
              <a:rPr lang="es-ES" b="0" i="0" dirty="0">
                <a:effectLst/>
                <a:latin typeface="gobclregular"/>
              </a:rPr>
              <a:t> El puntaje en el indicador se basa en la proporción de estudiantes que tiene una percepción positiva o negativa en preguntas relativas a su autoestima académica y motivación escolar. En la escala de 0 a 100 puntos, las percepciones positivas puntúan más cerca del 100 y las negativas, del 0.</a:t>
            </a:r>
          </a:p>
          <a:p>
            <a:pPr>
              <a:lnSpc>
                <a:spcPct val="90000"/>
              </a:lnSpc>
            </a:pPr>
            <a:r>
              <a:rPr lang="es-ES" b="0" i="0" dirty="0">
                <a:effectLst/>
                <a:latin typeface="gobclregular"/>
              </a:rPr>
              <a:t>¿Cómo se construye el puntaje del indicador </a:t>
            </a:r>
            <a:r>
              <a:rPr lang="es-ES" b="1" i="0" dirty="0">
                <a:effectLst/>
                <a:latin typeface="gobclregular"/>
              </a:rPr>
              <a:t>Clima de Convivencia Escolar</a:t>
            </a:r>
            <a:r>
              <a:rPr lang="es-ES" b="0" i="0" dirty="0">
                <a:effectLst/>
                <a:latin typeface="gobclregular"/>
              </a:rPr>
              <a:t>?</a:t>
            </a:r>
          </a:p>
          <a:p>
            <a:pPr marL="0" indent="0" fontAlgn="base">
              <a:lnSpc>
                <a:spcPct val="90000"/>
              </a:lnSpc>
              <a:buNone/>
            </a:pPr>
            <a:r>
              <a:rPr lang="es-ES" b="0" i="0" dirty="0">
                <a:effectLst/>
                <a:latin typeface="gobclregular"/>
              </a:rPr>
              <a:t>El puntaje en el indicador se basa en la proporción de estudiantes, padres y apoderados que tiene una percepción positiva o negativa en preguntas relativas al clima de convivencia en el establecimiento. En la escala de 0 a 100 puntos, las percepciones positivas puntúan más cerca del 100 y las negativas, del 0.</a:t>
            </a:r>
          </a:p>
          <a:p>
            <a:pPr fontAlgn="base">
              <a:lnSpc>
                <a:spcPct val="90000"/>
              </a:lnSpc>
            </a:pPr>
            <a:r>
              <a:rPr lang="es-ES" b="0" i="0" dirty="0">
                <a:effectLst/>
                <a:latin typeface="gobclregular"/>
              </a:rPr>
              <a:t>¿Cómo se construye el puntaje del indicador </a:t>
            </a:r>
            <a:r>
              <a:rPr lang="es-ES" b="1" i="0" dirty="0">
                <a:effectLst/>
                <a:latin typeface="gobclregular"/>
              </a:rPr>
              <a:t>Participación y Formación </a:t>
            </a:r>
            <a:r>
              <a:rPr lang="es-ES" b="1" dirty="0">
                <a:latin typeface="gobclregular"/>
              </a:rPr>
              <a:t>C</a:t>
            </a:r>
            <a:r>
              <a:rPr lang="es-ES" b="1" i="0" dirty="0">
                <a:effectLst/>
                <a:latin typeface="gobclregular"/>
              </a:rPr>
              <a:t>iudadana</a:t>
            </a:r>
            <a:r>
              <a:rPr lang="es-ES" b="0" i="0" dirty="0">
                <a:effectLst/>
                <a:latin typeface="gobclregular"/>
              </a:rPr>
              <a:t>?</a:t>
            </a:r>
          </a:p>
          <a:p>
            <a:pPr marL="0" indent="0" fontAlgn="base">
              <a:lnSpc>
                <a:spcPct val="90000"/>
              </a:lnSpc>
              <a:buNone/>
            </a:pPr>
            <a:r>
              <a:rPr lang="es-ES" b="0" i="0" dirty="0">
                <a:effectLst/>
                <a:latin typeface="gobclregular"/>
              </a:rPr>
              <a:t>El puntaje en el indicador se basa en la proporción de estudiantes, padres y apoderados que tiene una percepción positiva o negativa en preguntas relativas a la participación y formación ciudadana en el establecimiento. En la escala de 0 a 100 puntos, las percepciones positivas puntúan más cerca del 100 y las negativas, del 0.</a:t>
            </a:r>
          </a:p>
          <a:p>
            <a:pPr fontAlgn="base">
              <a:lnSpc>
                <a:spcPct val="90000"/>
              </a:lnSpc>
            </a:pPr>
            <a:r>
              <a:rPr lang="es-ES" b="0" i="0" dirty="0">
                <a:effectLst/>
                <a:latin typeface="gobclregular"/>
              </a:rPr>
              <a:t>¿Cómo se construye el puntaje del indicador </a:t>
            </a:r>
            <a:r>
              <a:rPr lang="es-ES" b="1" i="0" dirty="0">
                <a:effectLst/>
                <a:latin typeface="gobclregular"/>
              </a:rPr>
              <a:t>Hábitos de Vida </a:t>
            </a:r>
            <a:r>
              <a:rPr lang="es-ES" b="1" dirty="0">
                <a:latin typeface="gobclregular"/>
              </a:rPr>
              <a:t>S</a:t>
            </a:r>
            <a:r>
              <a:rPr lang="es-ES" b="1" i="0" dirty="0">
                <a:effectLst/>
                <a:latin typeface="gobclregular"/>
              </a:rPr>
              <a:t>aludable</a:t>
            </a:r>
            <a:r>
              <a:rPr lang="es-ES" b="0" i="0" dirty="0">
                <a:effectLst/>
                <a:latin typeface="gobclregular"/>
              </a:rPr>
              <a:t>?</a:t>
            </a:r>
          </a:p>
          <a:p>
            <a:pPr marL="0" indent="0" fontAlgn="base">
              <a:lnSpc>
                <a:spcPct val="90000"/>
              </a:lnSpc>
              <a:buNone/>
            </a:pPr>
            <a:r>
              <a:rPr lang="es-ES" b="0" i="0" dirty="0">
                <a:effectLst/>
                <a:latin typeface="gobclregular"/>
              </a:rPr>
              <a:t>El puntaje en el indicador se basa en la proporción de estudiantes que tiene una percepción positiva o negativa en preguntas relativas a los hábitos de vida saludable en el establecimiento. En la escala de 0 a 100 puntos, las percepciones positivas puntúan más cerca del 100 y las negativas, del 0.</a:t>
            </a:r>
          </a:p>
          <a:p>
            <a:pPr fontAlgn="base">
              <a:lnSpc>
                <a:spcPct val="90000"/>
              </a:lnSpc>
            </a:pPr>
            <a:endParaRPr lang="es-ES" sz="1300" b="0" i="0" dirty="0">
              <a:effectLst/>
              <a:latin typeface="gobclregular"/>
            </a:endParaRPr>
          </a:p>
          <a:p>
            <a:pPr>
              <a:lnSpc>
                <a:spcPct val="90000"/>
              </a:lnSpc>
            </a:pPr>
            <a:endParaRPr lang="es-CL" sz="1300"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88557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5F6DBA-945D-45D0-80B4-C6FED36BD58A}"/>
              </a:ext>
            </a:extLst>
          </p:cNvPr>
          <p:cNvSpPr>
            <a:spLocks noGrp="1"/>
          </p:cNvSpPr>
          <p:nvPr>
            <p:ph type="title"/>
          </p:nvPr>
        </p:nvSpPr>
        <p:spPr>
          <a:xfrm>
            <a:off x="477078" y="609600"/>
            <a:ext cx="8796924" cy="848139"/>
          </a:xfrm>
        </p:spPr>
        <p:txBody>
          <a:bodyPr>
            <a:normAutofit fontScale="90000"/>
          </a:bodyPr>
          <a:lstStyle/>
          <a:p>
            <a:r>
              <a:rPr lang="es-ES" sz="2800" dirty="0">
                <a:solidFill>
                  <a:schemeClr val="tx1"/>
                </a:solidFill>
              </a:rPr>
              <a:t>¿Cuáles son los INDICADORES DE DESARROLLO PERSONAL Y SOCIAL?</a:t>
            </a:r>
            <a:endParaRPr lang="es-CL" sz="2800" dirty="0">
              <a:solidFill>
                <a:schemeClr val="tx1"/>
              </a:solidFill>
            </a:endParaRPr>
          </a:p>
        </p:txBody>
      </p:sp>
      <p:sp>
        <p:nvSpPr>
          <p:cNvPr id="3" name="Marcador de contenido 2">
            <a:extLst>
              <a:ext uri="{FF2B5EF4-FFF2-40B4-BE49-F238E27FC236}">
                <a16:creationId xmlns:a16="http://schemas.microsoft.com/office/drawing/2014/main" id="{514AD5D8-75D0-4674-A92B-675F6D36450D}"/>
              </a:ext>
            </a:extLst>
          </p:cNvPr>
          <p:cNvSpPr>
            <a:spLocks noGrp="1"/>
          </p:cNvSpPr>
          <p:nvPr>
            <p:ph idx="1"/>
          </p:nvPr>
        </p:nvSpPr>
        <p:spPr>
          <a:xfrm>
            <a:off x="477078" y="1272209"/>
            <a:ext cx="8796924" cy="4769153"/>
          </a:xfrm>
        </p:spPr>
        <p:txBody>
          <a:bodyPr/>
          <a:lstStyle/>
          <a:p>
            <a:r>
              <a:rPr lang="es-ES" dirty="0"/>
              <a:t> Autoestima académica y motivación escolar</a:t>
            </a:r>
          </a:p>
          <a:p>
            <a:pPr marL="0" indent="0">
              <a:buNone/>
            </a:pPr>
            <a:r>
              <a:rPr lang="es-ES" b="0" i="0" dirty="0">
                <a:solidFill>
                  <a:srgbClr val="4D5760"/>
                </a:solidFill>
                <a:effectLst/>
                <a:latin typeface="gobclregular"/>
              </a:rPr>
              <a:t>Un estudiante que se siente capaz académicamente y que está motivado por el estudio, es más probable que se interese e invierta esfuerzo en las actividades escolares.</a:t>
            </a:r>
            <a:br>
              <a:rPr lang="es-ES" dirty="0"/>
            </a:br>
            <a:r>
              <a:rPr lang="es-ES" b="0" i="0" dirty="0">
                <a:solidFill>
                  <a:srgbClr val="4D5760"/>
                </a:solidFill>
                <a:effectLst/>
                <a:latin typeface="gobclregular"/>
              </a:rPr>
              <a:t>Este indicador considera la percepción y valoración de los estudiantes en relación con su capacidad de aprender y por otra parte las percepciones y actitudes que tienen los estudiantes hacia el aprendizaje y el logro académico.</a:t>
            </a:r>
          </a:p>
          <a:p>
            <a:r>
              <a:rPr lang="es-CL" dirty="0"/>
              <a:t> Clima de convivencia escolar</a:t>
            </a:r>
          </a:p>
          <a:p>
            <a:pPr marL="0" indent="0">
              <a:buNone/>
            </a:pPr>
            <a:r>
              <a:rPr lang="es-ES" b="0" i="0" dirty="0">
                <a:solidFill>
                  <a:srgbClr val="4D5760"/>
                </a:solidFill>
                <a:effectLst/>
                <a:latin typeface="gobclregular"/>
              </a:rPr>
              <a:t>El clima de convivencia escolar afecta el bienestar y desarrollo socioafectivo de los estudiantes e impacta en su conducta, disposición y rendimiento durante las actividades escolares.</a:t>
            </a:r>
            <a:br>
              <a:rPr lang="es-ES" dirty="0"/>
            </a:br>
            <a:r>
              <a:rPr lang="es-ES" b="0" i="0" dirty="0">
                <a:solidFill>
                  <a:srgbClr val="4D5760"/>
                </a:solidFill>
                <a:effectLst/>
                <a:latin typeface="gobclregular"/>
              </a:rPr>
              <a:t>Considera las percepciones y las actitudes que tienen los estudiantes, docentes y padres y apoderados con respecto a la presencia de tres dimensiones:</a:t>
            </a:r>
            <a:br>
              <a:rPr lang="es-ES" dirty="0"/>
            </a:br>
            <a:r>
              <a:rPr lang="es-ES" b="0" i="0" dirty="0">
                <a:solidFill>
                  <a:srgbClr val="4D5760"/>
                </a:solidFill>
                <a:effectLst/>
                <a:latin typeface="gobclregular"/>
              </a:rPr>
              <a:t>– Ambiente de respeto</a:t>
            </a:r>
            <a:br>
              <a:rPr lang="es-ES" dirty="0"/>
            </a:br>
            <a:r>
              <a:rPr lang="es-ES" b="0" i="0" dirty="0">
                <a:solidFill>
                  <a:srgbClr val="4D5760"/>
                </a:solidFill>
                <a:effectLst/>
                <a:latin typeface="gobclregular"/>
              </a:rPr>
              <a:t>– Ambiente organizado</a:t>
            </a:r>
            <a:br>
              <a:rPr lang="es-ES" dirty="0"/>
            </a:br>
            <a:r>
              <a:rPr lang="es-ES" b="0" i="0" dirty="0">
                <a:solidFill>
                  <a:srgbClr val="4D5760"/>
                </a:solidFill>
                <a:effectLst/>
                <a:latin typeface="gobclregular"/>
              </a:rPr>
              <a:t>– Ambiente seguro</a:t>
            </a:r>
            <a:endParaRPr lang="es-CL" dirty="0"/>
          </a:p>
        </p:txBody>
      </p:sp>
    </p:spTree>
    <p:extLst>
      <p:ext uri="{BB962C8B-B14F-4D97-AF65-F5344CB8AC3E}">
        <p14:creationId xmlns:p14="http://schemas.microsoft.com/office/powerpoint/2010/main" val="1331868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A3A1729-056F-4F32-BC95-570AB57D0DDE}"/>
              </a:ext>
            </a:extLst>
          </p:cNvPr>
          <p:cNvSpPr>
            <a:spLocks noGrp="1"/>
          </p:cNvSpPr>
          <p:nvPr>
            <p:ph idx="1"/>
          </p:nvPr>
        </p:nvSpPr>
        <p:spPr>
          <a:xfrm>
            <a:off x="677334" y="318053"/>
            <a:ext cx="8596668" cy="5723310"/>
          </a:xfrm>
        </p:spPr>
        <p:txBody>
          <a:bodyPr/>
          <a:lstStyle/>
          <a:p>
            <a:r>
              <a:rPr lang="es-CL" dirty="0"/>
              <a:t> Participación y formación ciudadana</a:t>
            </a:r>
          </a:p>
          <a:p>
            <a:pPr marL="0" indent="0">
              <a:buNone/>
            </a:pPr>
            <a:r>
              <a:rPr lang="es-ES" b="0" i="0" dirty="0">
                <a:solidFill>
                  <a:srgbClr val="4D5760"/>
                </a:solidFill>
                <a:effectLst/>
                <a:latin typeface="gobclregular"/>
              </a:rPr>
              <a:t>Un clima participativo y con un mayor sentido de pertenencia a la escuela mejora el compromiso y las disposición de los estudiantes, docentes, padres y apoderados hacia la mejora de los aprendizajes.</a:t>
            </a:r>
            <a:br>
              <a:rPr lang="es-ES" dirty="0"/>
            </a:br>
            <a:r>
              <a:rPr lang="es-ES" b="0" i="0" dirty="0">
                <a:solidFill>
                  <a:srgbClr val="4D5760"/>
                </a:solidFill>
                <a:effectLst/>
                <a:latin typeface="gobclregular"/>
              </a:rPr>
              <a:t>Este indicador considera las percepciones y las actitudes que declaran los docentes, estudiantes, padres y apoderados en los cuestionarios que se aplican durante las pruebas Simce.</a:t>
            </a:r>
            <a:endParaRPr lang="es-CL" b="0" i="0" dirty="0">
              <a:solidFill>
                <a:srgbClr val="4D5760"/>
              </a:solidFill>
              <a:effectLst/>
              <a:latin typeface="gobclregular"/>
            </a:endParaRPr>
          </a:p>
          <a:p>
            <a:r>
              <a:rPr lang="es-CL" dirty="0"/>
              <a:t> Hábitos de vida saludable</a:t>
            </a:r>
          </a:p>
          <a:p>
            <a:pPr marL="0" indent="0">
              <a:buNone/>
            </a:pPr>
            <a:r>
              <a:rPr lang="es-ES" b="0" i="0" dirty="0">
                <a:solidFill>
                  <a:srgbClr val="4D5760"/>
                </a:solidFill>
                <a:effectLst/>
                <a:latin typeface="gobclregular"/>
              </a:rPr>
              <a:t>La práctica de actividad física y una alimentación balanceada mejora la capacidad de aprendizaje de los estudiantes, ya que incrementa la capacidad para resolver tareas difíciles, la concentración y la memoria. También, disminuye la eventual ansiedad y estrés ante las evaluaciones.</a:t>
            </a:r>
            <a:br>
              <a:rPr lang="es-ES" dirty="0"/>
            </a:br>
            <a:r>
              <a:rPr lang="es-ES" b="0" i="0" dirty="0">
                <a:solidFill>
                  <a:srgbClr val="4D5760"/>
                </a:solidFill>
                <a:effectLst/>
                <a:latin typeface="gobclregular"/>
              </a:rPr>
              <a:t>Este indicador considera las actitudes y conductas declaradas de los estudiantes en relación con la vida saludable, también sus percepciones sobre el grado en que el establecimiento promueve hábitos de alimentación sana, de vida activa y de autocuidado.</a:t>
            </a:r>
            <a:endParaRPr lang="es-CL" dirty="0"/>
          </a:p>
        </p:txBody>
      </p:sp>
    </p:spTree>
    <p:extLst>
      <p:ext uri="{BB962C8B-B14F-4D97-AF65-F5344CB8AC3E}">
        <p14:creationId xmlns:p14="http://schemas.microsoft.com/office/powerpoint/2010/main" val="2307510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7A8F06F-7A09-42AA-A4CF-0AFFAC30BF53}"/>
              </a:ext>
            </a:extLst>
          </p:cNvPr>
          <p:cNvSpPr>
            <a:spLocks noGrp="1"/>
          </p:cNvSpPr>
          <p:nvPr>
            <p:ph idx="1"/>
          </p:nvPr>
        </p:nvSpPr>
        <p:spPr>
          <a:xfrm>
            <a:off x="677334" y="291549"/>
            <a:ext cx="8596668" cy="5749814"/>
          </a:xfrm>
        </p:spPr>
        <p:txBody>
          <a:bodyPr>
            <a:normAutofit lnSpcReduction="10000"/>
          </a:bodyPr>
          <a:lstStyle/>
          <a:p>
            <a:r>
              <a:rPr lang="es-CL" sz="18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Particular Pagado: </a:t>
            </a:r>
            <a:r>
              <a:rPr lang="es-CL" sz="1800" dirty="0">
                <a:effectLst/>
                <a:latin typeface="Calibri" panose="020F0502020204030204" pitchFamily="34" charset="0"/>
                <a:ea typeface="Calibri" panose="020F0502020204030204" pitchFamily="34" charset="0"/>
                <a:cs typeface="Times New Roman" panose="02020603050405020304" pitchFamily="18" charset="0"/>
              </a:rPr>
              <a:t>Establecimientos que pertenecen a particulares, que no reciben subvención del Estado y que son pagados por los padres y apoderados.</a:t>
            </a:r>
            <a:endParaRPr lang="es-CL" sz="18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s-CL" sz="18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Corporación de Administración Delegada (DL 3166): </a:t>
            </a:r>
            <a:r>
              <a:rPr lang="es-ES" sz="1800" b="0" i="0" u="none" strike="noStrike" dirty="0">
                <a:solidFill>
                  <a:srgbClr val="000000"/>
                </a:solidFill>
                <a:effectLst/>
                <a:latin typeface="Calibri" panose="020F0502020204030204" pitchFamily="34" charset="0"/>
              </a:rPr>
              <a:t>El Ministerio de Educación Pública podrá entregar la administración de determinados establecimientos de Educación Técnico Profesional de carácter fiscal a instituciones del sector público, o a personas jurídicas que no persigan fines de lucro, cuyo objeto principal diga relación directa con las finalidades perseguidas con la creación del respectivo establecimiento educacional. </a:t>
            </a:r>
          </a:p>
          <a:p>
            <a:r>
              <a:rPr lang="es-CL" sz="18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Servicio Local de Educación: </a:t>
            </a:r>
            <a:r>
              <a:rPr lang="es-ES" sz="1800" dirty="0">
                <a:effectLst/>
                <a:latin typeface="Calibri" panose="020F0502020204030204" pitchFamily="34" charset="0"/>
                <a:ea typeface="Calibri" panose="020F0502020204030204" pitchFamily="34" charset="0"/>
                <a:cs typeface="Times New Roman" panose="02020603050405020304" pitchFamily="18" charset="0"/>
              </a:rPr>
              <a:t>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SLEP</a:t>
            </a:r>
            <a:r>
              <a:rPr lang="es-ES" sz="1800" dirty="0">
                <a:effectLst/>
                <a:latin typeface="Calibri" panose="020F0502020204030204" pitchFamily="34" charset="0"/>
                <a:ea typeface="Calibri" panose="020F0502020204030204" pitchFamily="34" charset="0"/>
                <a:cs typeface="Times New Roman" panose="02020603050405020304" pitchFamily="18" charset="0"/>
              </a:rPr>
              <a:t> son los sostenedores educacionales que velarán por entregar una formación integral, de calidad y con pertinencia local, centrado en los aprendizajes para el siglo XXI. Una de sus principales misiones es entregar oportunidades a todos los niños, niñas y jóvenes en el país para poder desarrollarse. En noviembre del 2017, la Ley 21.040 estableció una nueva institucionalidad para la Educación Pública en Chile, donde se traspasan los establecimientos educacionales, jardines infantiles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VTF</a:t>
            </a:r>
            <a:r>
              <a:rPr lang="es-ES" sz="1800" dirty="0">
                <a:effectLst/>
                <a:latin typeface="Calibri" panose="020F0502020204030204" pitchFamily="34" charset="0"/>
                <a:ea typeface="Calibri" panose="020F0502020204030204" pitchFamily="34" charset="0"/>
                <a:cs typeface="Times New Roman" panose="02020603050405020304" pitchFamily="18" charset="0"/>
              </a:rPr>
              <a:t>, escuelas y liceos de los 345 municipios a 70 Servicios Locales de Educación Pública. Se espera que los servicios educacionales de todas las comunas restantes estén implementados hacia el 2025.</a:t>
            </a:r>
          </a:p>
          <a:p>
            <a:endParaRPr lang="es-ES" b="1" u="sng" dirty="0">
              <a:latin typeface="Calibri" panose="020F0502020204030204" pitchFamily="34" charset="0"/>
              <a:ea typeface="Calibri" panose="020F0502020204030204" pitchFamily="34" charset="0"/>
              <a:cs typeface="Times New Roman" panose="02020603050405020304" pitchFamily="18" charset="0"/>
            </a:endParaRPr>
          </a:p>
          <a:p>
            <a:r>
              <a:rPr lang="es-CL" sz="1800" b="1" u="sng" dirty="0">
                <a:effectLst/>
                <a:latin typeface="Calibri" panose="020F0502020204030204" pitchFamily="34" charset="0"/>
                <a:ea typeface="Calibri" panose="020F0502020204030204" pitchFamily="34" charset="0"/>
                <a:cs typeface="Times New Roman" panose="02020603050405020304" pitchFamily="18" charset="0"/>
              </a:rPr>
              <a:t>JUNJI: </a:t>
            </a:r>
            <a:r>
              <a:rPr lang="es-CL" sz="1800" dirty="0">
                <a:effectLst/>
                <a:latin typeface="Calibri" panose="020F0502020204030204" pitchFamily="34" charset="0"/>
                <a:ea typeface="Calibri" panose="020F0502020204030204" pitchFamily="34" charset="0"/>
                <a:cs typeface="Times New Roman" panose="02020603050405020304" pitchFamily="18" charset="0"/>
              </a:rPr>
              <a:t>Junta Nacional de jardines infantiles</a:t>
            </a:r>
            <a:endParaRPr lang="es-CL" dirty="0"/>
          </a:p>
        </p:txBody>
      </p:sp>
    </p:spTree>
    <p:extLst>
      <p:ext uri="{BB962C8B-B14F-4D97-AF65-F5344CB8AC3E}">
        <p14:creationId xmlns:p14="http://schemas.microsoft.com/office/powerpoint/2010/main" val="1565925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5340BB0C-E5FC-48FC-AB58-B65C91DE3D61}"/>
              </a:ext>
            </a:extLst>
          </p:cNvPr>
          <p:cNvSpPr txBox="1"/>
          <p:nvPr/>
        </p:nvSpPr>
        <p:spPr>
          <a:xfrm>
            <a:off x="331303" y="384313"/>
            <a:ext cx="11317357" cy="5355312"/>
          </a:xfrm>
          <a:prstGeom prst="rect">
            <a:avLst/>
          </a:prstGeom>
          <a:noFill/>
        </p:spPr>
        <p:txBody>
          <a:bodyPr wrap="square">
            <a:spAutoFit/>
          </a:bodyPr>
          <a:lstStyle/>
          <a:p>
            <a:pPr algn="l"/>
            <a:r>
              <a:rPr lang="es-ES" b="0" i="0" dirty="0">
                <a:solidFill>
                  <a:srgbClr val="0F69B4"/>
                </a:solidFill>
                <a:effectLst/>
                <a:latin typeface="gobclregular"/>
              </a:rPr>
              <a:t>¿Qué es la Categoría de Desempeño?</a:t>
            </a:r>
          </a:p>
          <a:p>
            <a:pPr algn="l"/>
            <a:endParaRPr lang="es-ES" b="0" i="0" dirty="0">
              <a:solidFill>
                <a:srgbClr val="0F69B4"/>
              </a:solidFill>
              <a:effectLst/>
              <a:latin typeface="gobclregular"/>
            </a:endParaRPr>
          </a:p>
          <a:p>
            <a:pPr algn="just" fontAlgn="base"/>
            <a:r>
              <a:rPr lang="es-ES" b="0" i="0" dirty="0">
                <a:solidFill>
                  <a:srgbClr val="4D5760"/>
                </a:solidFill>
                <a:effectLst/>
                <a:latin typeface="gobclregular"/>
              </a:rPr>
              <a:t>La categoría de desempeño de los establecimientos educacionales reconocidos por el Estado, es uno de los componentes del Sistema de Aseguramiento de la Calidad de la Educación, cuyo propósito es dar cumplimiento al deber del Estado de propender a asegurar el derecho de todos los estudiantes a tener las mismas oportunidades de recibir una educación de calidad.</a:t>
            </a:r>
          </a:p>
          <a:p>
            <a:pPr algn="just" fontAlgn="base"/>
            <a:endParaRPr lang="es-ES" b="0" i="0" dirty="0">
              <a:solidFill>
                <a:srgbClr val="4D5760"/>
              </a:solidFill>
              <a:effectLst/>
              <a:latin typeface="gobclregular"/>
            </a:endParaRPr>
          </a:p>
          <a:p>
            <a:pPr algn="just" fontAlgn="base"/>
            <a:r>
              <a:rPr lang="es-ES" b="0" i="0" dirty="0">
                <a:solidFill>
                  <a:srgbClr val="4D5760"/>
                </a:solidFill>
                <a:effectLst/>
                <a:latin typeface="gobclregular"/>
              </a:rPr>
              <a:t>Los objetivos de la categoría son:</a:t>
            </a:r>
          </a:p>
          <a:p>
            <a:pPr algn="l" fontAlgn="base">
              <a:buFont typeface="Arial" panose="020B0604020202020204" pitchFamily="34" charset="0"/>
              <a:buChar char="•"/>
            </a:pPr>
            <a:r>
              <a:rPr lang="es-ES" b="0" i="0" dirty="0">
                <a:solidFill>
                  <a:srgbClr val="333333"/>
                </a:solidFill>
                <a:effectLst/>
                <a:latin typeface="gobclregular"/>
              </a:rPr>
              <a:t>– Evaluar el aprendizaje de los estudiantes y el logro de los otros indicadores de calidad educativa.</a:t>
            </a:r>
          </a:p>
          <a:p>
            <a:pPr algn="l" fontAlgn="base">
              <a:buFont typeface="Arial" panose="020B0604020202020204" pitchFamily="34" charset="0"/>
              <a:buChar char="•"/>
            </a:pPr>
            <a:r>
              <a:rPr lang="es-ES" b="0" i="0" dirty="0">
                <a:solidFill>
                  <a:srgbClr val="333333"/>
                </a:solidFill>
                <a:effectLst/>
                <a:latin typeface="gobclregular"/>
              </a:rPr>
              <a:t>– Informar a la comunidad escolar sobre la evaluación de los establecimientos.</a:t>
            </a:r>
          </a:p>
          <a:p>
            <a:pPr algn="l" fontAlgn="base">
              <a:buFont typeface="Arial" panose="020B0604020202020204" pitchFamily="34" charset="0"/>
              <a:buChar char="•"/>
            </a:pPr>
            <a:r>
              <a:rPr lang="es-ES" b="0" i="0" dirty="0">
                <a:solidFill>
                  <a:srgbClr val="333333"/>
                </a:solidFill>
                <a:effectLst/>
                <a:latin typeface="gobclregular"/>
              </a:rPr>
              <a:t>– Identificar las necesidades de apoyo, en especial a los establecimientos ordenados en categoría de desempeño Medio- Bajo e Insuficiente.</a:t>
            </a:r>
          </a:p>
          <a:p>
            <a:pPr algn="l" fontAlgn="base"/>
            <a:endParaRPr lang="es-ES" b="0" i="0" dirty="0">
              <a:solidFill>
                <a:srgbClr val="333333"/>
              </a:solidFill>
              <a:effectLst/>
              <a:latin typeface="gobclregular"/>
            </a:endParaRPr>
          </a:p>
          <a:p>
            <a:pPr algn="just" fontAlgn="base"/>
            <a:r>
              <a:rPr lang="es-ES" b="0" i="0" dirty="0">
                <a:solidFill>
                  <a:srgbClr val="4D5760"/>
                </a:solidFill>
                <a:effectLst/>
                <a:latin typeface="gobclregular"/>
              </a:rPr>
              <a:t>La Categoría de Desempeño es el resultado de una evaluación integral que clasifica a los establecimientos en desempeño </a:t>
            </a:r>
            <a:r>
              <a:rPr lang="es-ES" b="1" i="0" dirty="0">
                <a:solidFill>
                  <a:srgbClr val="4D5760"/>
                </a:solidFill>
                <a:effectLst/>
                <a:latin typeface="gobclregular"/>
              </a:rPr>
              <a:t>Alto, Medio, Medio-Bajo e Insuficiente</a:t>
            </a:r>
            <a:r>
              <a:rPr lang="es-ES" b="0" i="0" dirty="0">
                <a:solidFill>
                  <a:srgbClr val="4D5760"/>
                </a:solidFill>
                <a:effectLst/>
                <a:latin typeface="gobclregular"/>
              </a:rPr>
              <a:t>.</a:t>
            </a:r>
          </a:p>
          <a:p>
            <a:pPr algn="just" fontAlgn="base"/>
            <a:r>
              <a:rPr lang="es-ES" b="0" i="0" dirty="0">
                <a:solidFill>
                  <a:srgbClr val="4D5760"/>
                </a:solidFill>
                <a:effectLst/>
                <a:latin typeface="gobclregular"/>
              </a:rPr>
              <a:t>Desde el 2016, la Categoría de Desempeño entró en régimen para educación básica y desde 2017 para educación media, información que la Agencia notifica a los establecimientos anualmente. Con esto, se pone en marcha un sistema de evaluación que amplía la mirada de calidad, considerando aspectos que van más allá de lo cognitivo y brindan apoyo y orientación a los establecimientos.</a:t>
            </a:r>
          </a:p>
        </p:txBody>
      </p:sp>
    </p:spTree>
    <p:extLst>
      <p:ext uri="{BB962C8B-B14F-4D97-AF65-F5344CB8AC3E}">
        <p14:creationId xmlns:p14="http://schemas.microsoft.com/office/powerpoint/2010/main" val="565066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8AA4EB9-1D91-4194-A91D-22FF7C20C433}"/>
              </a:ext>
            </a:extLst>
          </p:cNvPr>
          <p:cNvSpPr>
            <a:spLocks noGrp="1"/>
          </p:cNvSpPr>
          <p:nvPr>
            <p:ph idx="1"/>
          </p:nvPr>
        </p:nvSpPr>
        <p:spPr>
          <a:xfrm>
            <a:off x="709684" y="300251"/>
            <a:ext cx="10644116" cy="5876712"/>
          </a:xfrm>
        </p:spPr>
        <p:txBody>
          <a:bodyPr/>
          <a:lstStyle/>
          <a:p>
            <a:r>
              <a:rPr lang="es-ES" dirty="0"/>
              <a:t> ¿Cuáles son los tipos de Categoría de Desempeño que puede presentar su establecimiento?</a:t>
            </a:r>
          </a:p>
          <a:p>
            <a:endParaRPr lang="es-CL" dirty="0"/>
          </a:p>
        </p:txBody>
      </p:sp>
      <p:graphicFrame>
        <p:nvGraphicFramePr>
          <p:cNvPr id="4" name="Tabla 3">
            <a:extLst>
              <a:ext uri="{FF2B5EF4-FFF2-40B4-BE49-F238E27FC236}">
                <a16:creationId xmlns:a16="http://schemas.microsoft.com/office/drawing/2014/main" id="{18D1CD4D-76BB-449C-B163-31F708D28C4F}"/>
              </a:ext>
            </a:extLst>
          </p:cNvPr>
          <p:cNvGraphicFramePr>
            <a:graphicFrameLocks noGrp="1"/>
          </p:cNvGraphicFramePr>
          <p:nvPr>
            <p:extLst>
              <p:ext uri="{D42A27DB-BD31-4B8C-83A1-F6EECF244321}">
                <p14:modId xmlns:p14="http://schemas.microsoft.com/office/powerpoint/2010/main" val="2078767141"/>
              </p:ext>
            </p:extLst>
          </p:nvPr>
        </p:nvGraphicFramePr>
        <p:xfrm>
          <a:off x="1064524" y="2524835"/>
          <a:ext cx="10417792" cy="4162567"/>
        </p:xfrm>
        <a:graphic>
          <a:graphicData uri="http://schemas.openxmlformats.org/drawingml/2006/table">
            <a:tbl>
              <a:tblPr/>
              <a:tblGrid>
                <a:gridCol w="2604448">
                  <a:extLst>
                    <a:ext uri="{9D8B030D-6E8A-4147-A177-3AD203B41FA5}">
                      <a16:colId xmlns:a16="http://schemas.microsoft.com/office/drawing/2014/main" val="4159263629"/>
                    </a:ext>
                  </a:extLst>
                </a:gridCol>
                <a:gridCol w="2604448">
                  <a:extLst>
                    <a:ext uri="{9D8B030D-6E8A-4147-A177-3AD203B41FA5}">
                      <a16:colId xmlns:a16="http://schemas.microsoft.com/office/drawing/2014/main" val="1301304462"/>
                    </a:ext>
                  </a:extLst>
                </a:gridCol>
                <a:gridCol w="2604448">
                  <a:extLst>
                    <a:ext uri="{9D8B030D-6E8A-4147-A177-3AD203B41FA5}">
                      <a16:colId xmlns:a16="http://schemas.microsoft.com/office/drawing/2014/main" val="1357091536"/>
                    </a:ext>
                  </a:extLst>
                </a:gridCol>
                <a:gridCol w="2604448">
                  <a:extLst>
                    <a:ext uri="{9D8B030D-6E8A-4147-A177-3AD203B41FA5}">
                      <a16:colId xmlns:a16="http://schemas.microsoft.com/office/drawing/2014/main" val="478811234"/>
                    </a:ext>
                  </a:extLst>
                </a:gridCol>
              </a:tblGrid>
              <a:tr h="870205">
                <a:tc>
                  <a:txBody>
                    <a:bodyPr/>
                    <a:lstStyle/>
                    <a:p>
                      <a:pPr algn="ctr" fontAlgn="base"/>
                      <a:r>
                        <a:rPr lang="es-CL" sz="1300" b="1">
                          <a:effectLst/>
                          <a:latin typeface="gobclregular"/>
                        </a:rPr>
                        <a:t>Alto</a:t>
                      </a:r>
                      <a:endParaRPr lang="es-CL" sz="1300">
                        <a:effectLst/>
                        <a:latin typeface="gobclregular"/>
                      </a:endParaRPr>
                    </a:p>
                  </a:txBody>
                  <a:tcPr marL="164564" marR="164564" marT="41141" marB="41141" anchor="ctr">
                    <a:lnL>
                      <a:noFill/>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algn="ctr" fontAlgn="base"/>
                      <a:r>
                        <a:rPr lang="es-CL" sz="1300" b="1">
                          <a:effectLst/>
                          <a:latin typeface="gobclregular"/>
                        </a:rPr>
                        <a:t>Medio</a:t>
                      </a:r>
                      <a:endParaRPr lang="es-CL" sz="1300">
                        <a:effectLst/>
                        <a:latin typeface="gobclregular"/>
                      </a:endParaRPr>
                    </a:p>
                  </a:txBody>
                  <a:tcPr marL="164564" marR="164564" marT="41141" marB="41141"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algn="ctr" fontAlgn="base"/>
                      <a:r>
                        <a:rPr lang="es-CL" sz="1300" b="1">
                          <a:effectLst/>
                          <a:latin typeface="gobclregular"/>
                        </a:rPr>
                        <a:t>Medio bajo</a:t>
                      </a:r>
                      <a:endParaRPr lang="es-CL" sz="1300">
                        <a:effectLst/>
                        <a:latin typeface="gobclregular"/>
                      </a:endParaRPr>
                    </a:p>
                  </a:txBody>
                  <a:tcPr marL="164564" marR="164564" marT="41141" marB="41141"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algn="ctr" fontAlgn="base"/>
                      <a:r>
                        <a:rPr lang="es-CL" sz="1300" b="1">
                          <a:effectLst/>
                          <a:latin typeface="gobclregular"/>
                        </a:rPr>
                        <a:t>Insuficiente</a:t>
                      </a:r>
                      <a:endParaRPr lang="es-CL" sz="1300">
                        <a:effectLst/>
                        <a:latin typeface="gobclregular"/>
                      </a:endParaRPr>
                    </a:p>
                  </a:txBody>
                  <a:tcPr marL="164564" marR="164564" marT="41141" marB="41141"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588242358"/>
                  </a:ext>
                </a:extLst>
              </a:tr>
              <a:tr h="3292362">
                <a:tc>
                  <a:txBody>
                    <a:bodyPr/>
                    <a:lstStyle/>
                    <a:p>
                      <a:pPr fontAlgn="base"/>
                      <a:r>
                        <a:rPr lang="es-ES" sz="1300">
                          <a:effectLst/>
                          <a:latin typeface="gobclregular"/>
                        </a:rPr>
                        <a:t>Esta categoría agrupa a establecimientos cuyos estudiantes obtienen resultados que</a:t>
                      </a:r>
                      <a:r>
                        <a:rPr lang="es-ES" sz="1300" b="1">
                          <a:effectLst/>
                          <a:latin typeface="gobclregular"/>
                        </a:rPr>
                        <a:t> sobresalen respecto de lo esperado</a:t>
                      </a:r>
                      <a:r>
                        <a:rPr lang="es-ES" sz="1300">
                          <a:effectLst/>
                          <a:latin typeface="gobclregular"/>
                        </a:rPr>
                        <a:t>, considerando siempre el contexto social de los estudiantes del establecimiento.</a:t>
                      </a:r>
                    </a:p>
                  </a:txBody>
                  <a:tcPr marL="164564" marR="164564" marT="41141" marB="41141" anchor="ctr">
                    <a:lnL>
                      <a:noFill/>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fontAlgn="base"/>
                      <a:r>
                        <a:rPr lang="es-ES" sz="1300" dirty="0">
                          <a:effectLst/>
                          <a:latin typeface="gobclregular"/>
                        </a:rPr>
                        <a:t>Esta categoría agrupa a establecimientos cuyos estudiantes obtienen resultados </a:t>
                      </a:r>
                      <a:r>
                        <a:rPr lang="es-ES" sz="1300" b="1" dirty="0">
                          <a:effectLst/>
                          <a:latin typeface="gobclregular"/>
                        </a:rPr>
                        <a:t>similares a lo esperado</a:t>
                      </a:r>
                      <a:r>
                        <a:rPr lang="es-ES" sz="1300" dirty="0">
                          <a:effectLst/>
                          <a:latin typeface="gobclregular"/>
                        </a:rPr>
                        <a:t>, considerando siempre el contexto social de los estudiantes del establecimiento.</a:t>
                      </a:r>
                    </a:p>
                  </a:txBody>
                  <a:tcPr marL="164564" marR="164564" marT="41141" marB="41141"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fontAlgn="base"/>
                      <a:r>
                        <a:rPr lang="es-ES" sz="1300">
                          <a:effectLst/>
                          <a:latin typeface="gobclregular"/>
                        </a:rPr>
                        <a:t>Esta categoría agrupa establecimientos cuyos estudiantes obtienen resultados </a:t>
                      </a:r>
                      <a:r>
                        <a:rPr lang="es-ES" sz="1300" b="1">
                          <a:effectLst/>
                          <a:latin typeface="gobclregular"/>
                        </a:rPr>
                        <a:t>por debajo de lo esperado</a:t>
                      </a:r>
                      <a:r>
                        <a:rPr lang="es-ES" sz="1300">
                          <a:effectLst/>
                          <a:latin typeface="gobclregular"/>
                        </a:rPr>
                        <a:t>, considerando siempre el contexto social de los estudiantes del establecimiento.</a:t>
                      </a:r>
                    </a:p>
                  </a:txBody>
                  <a:tcPr marL="164564" marR="164564" marT="41141" marB="41141"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fontAlgn="base"/>
                      <a:r>
                        <a:rPr lang="es-ES" sz="1300" dirty="0">
                          <a:effectLst/>
                          <a:latin typeface="gobclregular"/>
                        </a:rPr>
                        <a:t>Esta categoría agrupa a establecimientos cuyos estudiantes obtienen resultados</a:t>
                      </a:r>
                      <a:r>
                        <a:rPr lang="es-ES" sz="1300" b="1" dirty="0">
                          <a:effectLst/>
                          <a:latin typeface="gobclregular"/>
                        </a:rPr>
                        <a:t> muy por debajo de lo esperado</a:t>
                      </a:r>
                      <a:r>
                        <a:rPr lang="es-ES" sz="1300" dirty="0">
                          <a:effectLst/>
                          <a:latin typeface="gobclregular"/>
                        </a:rPr>
                        <a:t>, considerando siempre el contexto social de los estudiantes del establecimiento.</a:t>
                      </a:r>
                    </a:p>
                  </a:txBody>
                  <a:tcPr marL="164564" marR="164564" marT="41141" marB="41141"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924963652"/>
                  </a:ext>
                </a:extLst>
              </a:tr>
            </a:tbl>
          </a:graphicData>
        </a:graphic>
      </p:graphicFrame>
      <p:sp>
        <p:nvSpPr>
          <p:cNvPr id="5" name="Rectangle 1">
            <a:extLst>
              <a:ext uri="{FF2B5EF4-FFF2-40B4-BE49-F238E27FC236}">
                <a16:creationId xmlns:a16="http://schemas.microsoft.com/office/drawing/2014/main" id="{2EB4FCED-0140-4F3F-A318-2168B7E3D189}"/>
              </a:ext>
            </a:extLst>
          </p:cNvPr>
          <p:cNvSpPr>
            <a:spLocks noChangeArrowheads="1"/>
          </p:cNvSpPr>
          <p:nvPr/>
        </p:nvSpPr>
        <p:spPr bwMode="auto">
          <a:xfrm>
            <a:off x="1064525" y="1608588"/>
            <a:ext cx="10289276"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400" b="0" i="0" u="none" strike="noStrike" cap="none" normalizeH="0" baseline="0" dirty="0">
                <a:ln>
                  <a:noFill/>
                </a:ln>
                <a:solidFill>
                  <a:srgbClr val="4D5760"/>
                </a:solidFill>
                <a:effectLst/>
                <a:latin typeface="gobclregular"/>
              </a:rPr>
              <a:t>Su establecimiento puede presentar uno de los cuatro niveles de la Categoría de Desempeño, los que se describen a continuación:</a:t>
            </a:r>
            <a:endParaRPr kumimoji="0" lang="es-CL" altLang="es-CL"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100" b="0" i="0" u="none" strike="noStrike" cap="none" normalizeH="0" baseline="0" dirty="0">
                <a:ln>
                  <a:noFill/>
                </a:ln>
                <a:solidFill>
                  <a:srgbClr val="4D5760"/>
                </a:solidFill>
                <a:effectLst/>
                <a:latin typeface="gobclregular"/>
              </a:rPr>
              <a:t> </a:t>
            </a:r>
            <a:endParaRPr kumimoji="0" lang="es-CL" altLang="es-C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2365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110FD4-FB7F-4E48-A4A9-64ABA0130D6B}"/>
              </a:ext>
            </a:extLst>
          </p:cNvPr>
          <p:cNvSpPr>
            <a:spLocks noGrp="1"/>
          </p:cNvSpPr>
          <p:nvPr>
            <p:ph type="title"/>
          </p:nvPr>
        </p:nvSpPr>
        <p:spPr/>
        <p:txBody>
          <a:bodyPr>
            <a:normAutofit/>
          </a:bodyPr>
          <a:lstStyle/>
          <a:p>
            <a:r>
              <a:rPr lang="es-ES" sz="2800" b="1" dirty="0"/>
              <a:t> ¿Cómo se calcula la Categoría de Desempeño?</a:t>
            </a:r>
            <a:endParaRPr lang="es-CL" sz="2800" b="1" dirty="0"/>
          </a:p>
        </p:txBody>
      </p:sp>
      <p:sp>
        <p:nvSpPr>
          <p:cNvPr id="3" name="Marcador de contenido 2">
            <a:extLst>
              <a:ext uri="{FF2B5EF4-FFF2-40B4-BE49-F238E27FC236}">
                <a16:creationId xmlns:a16="http://schemas.microsoft.com/office/drawing/2014/main" id="{AB0C4115-7B0A-4844-9A30-8A8895CA1553}"/>
              </a:ext>
            </a:extLst>
          </p:cNvPr>
          <p:cNvSpPr>
            <a:spLocks noGrp="1"/>
          </p:cNvSpPr>
          <p:nvPr>
            <p:ph idx="1"/>
          </p:nvPr>
        </p:nvSpPr>
        <p:spPr>
          <a:xfrm>
            <a:off x="318052" y="1166190"/>
            <a:ext cx="11728174" cy="5208105"/>
          </a:xfrm>
        </p:spPr>
        <p:txBody>
          <a:bodyPr>
            <a:normAutofit/>
          </a:bodyPr>
          <a:lstStyle/>
          <a:p>
            <a:r>
              <a:rPr lang="es-ES" sz="1900" dirty="0"/>
              <a:t>Para obtener la Categoría de Desempeño del establecimiento se construye un Índice de Resultados inicial que considera: la distribución de los estudiantes en los Niveles de Aprendizaje, los Indicadores de Desarrollo Personal y Social, los resultados de las pruebas Simce y su progreso en las últimas tres o dos mediciones según corresponda para cada nivel.</a:t>
            </a:r>
          </a:p>
          <a:p>
            <a:endParaRPr lang="es-ES" sz="1900" dirty="0"/>
          </a:p>
          <a:p>
            <a:r>
              <a:rPr lang="es-ES" sz="1900" dirty="0"/>
              <a:t>Luego, este Índice de Resultados se ajusta según las Características de los Estudiantes del establecimiento educacional, por ejemplo, su vulnerabilidad.</a:t>
            </a:r>
          </a:p>
          <a:p>
            <a:endParaRPr lang="es-ES" sz="1900" dirty="0"/>
          </a:p>
          <a:p>
            <a:r>
              <a:rPr lang="es-ES" sz="1900" dirty="0"/>
              <a:t>Finalmente, en base a este nuevo Índice de Resultados final, se clasifica a los establecimientos en Alto, Medio, Medio bajo e Insuficiente</a:t>
            </a:r>
            <a:r>
              <a:rPr lang="es-ES" dirty="0"/>
              <a:t>.</a:t>
            </a:r>
            <a:endParaRPr lang="es-CL" dirty="0"/>
          </a:p>
        </p:txBody>
      </p:sp>
    </p:spTree>
    <p:extLst>
      <p:ext uri="{BB962C8B-B14F-4D97-AF65-F5344CB8AC3E}">
        <p14:creationId xmlns:p14="http://schemas.microsoft.com/office/powerpoint/2010/main" val="2056735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19EB4318-B40F-4F59-B073-2BA4B91D0E3B}"/>
              </a:ext>
            </a:extLst>
          </p:cNvPr>
          <p:cNvPicPr>
            <a:picLocks noGrp="1" noChangeAspect="1"/>
          </p:cNvPicPr>
          <p:nvPr>
            <p:ph idx="1"/>
          </p:nvPr>
        </p:nvPicPr>
        <p:blipFill>
          <a:blip r:embed="rId2"/>
          <a:stretch>
            <a:fillRect/>
          </a:stretch>
        </p:blipFill>
        <p:spPr>
          <a:xfrm>
            <a:off x="956603" y="117368"/>
            <a:ext cx="10283483" cy="6740631"/>
          </a:xfrm>
          <a:prstGeom prst="rect">
            <a:avLst/>
          </a:prstGeom>
        </p:spPr>
      </p:pic>
    </p:spTree>
    <p:extLst>
      <p:ext uri="{BB962C8B-B14F-4D97-AF65-F5344CB8AC3E}">
        <p14:creationId xmlns:p14="http://schemas.microsoft.com/office/powerpoint/2010/main" val="4252854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E77AF1-8579-4B4F-828B-2AEFC5912BE5}"/>
              </a:ext>
            </a:extLst>
          </p:cNvPr>
          <p:cNvSpPr>
            <a:spLocks noGrp="1"/>
          </p:cNvSpPr>
          <p:nvPr>
            <p:ph type="title"/>
          </p:nvPr>
        </p:nvSpPr>
        <p:spPr>
          <a:xfrm>
            <a:off x="838200" y="365126"/>
            <a:ext cx="10515600" cy="602284"/>
          </a:xfrm>
        </p:spPr>
        <p:txBody>
          <a:bodyPr>
            <a:normAutofit fontScale="90000"/>
          </a:bodyPr>
          <a:lstStyle/>
          <a:p>
            <a:r>
              <a:rPr lang="es-ES" dirty="0"/>
              <a:t> </a:t>
            </a:r>
            <a:r>
              <a:rPr lang="es-ES" sz="2400" b="1" dirty="0"/>
              <a:t>¿Qué indicadores incluye el cálculo de la Categoría de Desempeño?</a:t>
            </a:r>
            <a:endParaRPr lang="es-CL" sz="2400" b="1" dirty="0"/>
          </a:p>
        </p:txBody>
      </p:sp>
      <p:sp>
        <p:nvSpPr>
          <p:cNvPr id="3" name="Marcador de contenido 2">
            <a:extLst>
              <a:ext uri="{FF2B5EF4-FFF2-40B4-BE49-F238E27FC236}">
                <a16:creationId xmlns:a16="http://schemas.microsoft.com/office/drawing/2014/main" id="{2A10DBCE-4BF5-4793-BCAA-ED8712EC7AC3}"/>
              </a:ext>
            </a:extLst>
          </p:cNvPr>
          <p:cNvSpPr>
            <a:spLocks noGrp="1"/>
          </p:cNvSpPr>
          <p:nvPr>
            <p:ph idx="1"/>
          </p:nvPr>
        </p:nvSpPr>
        <p:spPr>
          <a:xfrm>
            <a:off x="838200" y="967410"/>
            <a:ext cx="10903226" cy="5420138"/>
          </a:xfrm>
        </p:spPr>
        <p:txBody>
          <a:bodyPr>
            <a:noAutofit/>
          </a:bodyPr>
          <a:lstStyle/>
          <a:p>
            <a:r>
              <a:rPr lang="es-ES" sz="1600" dirty="0"/>
              <a:t>La construcción de la Categoría de Desempeño considera Indicadores de Estándares de Aprendizaje, Puntaje y tendencia Simce y los Indicadores de Desarrollo Personal y Social:</a:t>
            </a:r>
          </a:p>
          <a:p>
            <a:r>
              <a:rPr lang="es-ES" sz="1600" dirty="0"/>
              <a:t>Distribución por Niveles de Aprendizaje = 67%</a:t>
            </a:r>
          </a:p>
          <a:p>
            <a:r>
              <a:rPr lang="es-ES" sz="1600" dirty="0"/>
              <a:t>Puntaje Simce, Progreso Simce e Indicadores de Desarrollo Personal y Social = 33%</a:t>
            </a:r>
          </a:p>
          <a:p>
            <a:r>
              <a:rPr lang="es-ES" sz="1600" dirty="0"/>
              <a:t>Indicadores Estándares de Aprendizaje y Simce</a:t>
            </a:r>
          </a:p>
          <a:p>
            <a:r>
              <a:rPr lang="es-ES" sz="1600" dirty="0"/>
              <a:t>Distribución por Niveles de Aprendizaje</a:t>
            </a:r>
          </a:p>
          <a:p>
            <a:r>
              <a:rPr lang="es-ES" sz="1600" dirty="0"/>
              <a:t>Los Estándares de Aprendizaje describen lo que los estudiantes deben saber y poder hacer para demostrar si alcanzan los objetivos de aprendizaje estipulados en el currículo vigente.</a:t>
            </a:r>
          </a:p>
          <a:p>
            <a:r>
              <a:rPr lang="es-ES" sz="1600" dirty="0"/>
              <a:t>Los Estándares de Aprendizaje comprenden tres Niveles de Aprendizaje:</a:t>
            </a:r>
            <a:endParaRPr lang="es-CL" sz="1600" dirty="0"/>
          </a:p>
        </p:txBody>
      </p:sp>
      <p:graphicFrame>
        <p:nvGraphicFramePr>
          <p:cNvPr id="4" name="Tabla 3">
            <a:extLst>
              <a:ext uri="{FF2B5EF4-FFF2-40B4-BE49-F238E27FC236}">
                <a16:creationId xmlns:a16="http://schemas.microsoft.com/office/drawing/2014/main" id="{745C3E68-29CE-46F7-AC0B-77F6E325E01C}"/>
              </a:ext>
            </a:extLst>
          </p:cNvPr>
          <p:cNvGraphicFramePr>
            <a:graphicFrameLocks noGrp="1"/>
          </p:cNvGraphicFramePr>
          <p:nvPr>
            <p:extLst>
              <p:ext uri="{D42A27DB-BD31-4B8C-83A1-F6EECF244321}">
                <p14:modId xmlns:p14="http://schemas.microsoft.com/office/powerpoint/2010/main" val="3797938590"/>
              </p:ext>
            </p:extLst>
          </p:nvPr>
        </p:nvGraphicFramePr>
        <p:xfrm>
          <a:off x="838200" y="3935265"/>
          <a:ext cx="10373138" cy="2747963"/>
        </p:xfrm>
        <a:graphic>
          <a:graphicData uri="http://schemas.openxmlformats.org/drawingml/2006/table">
            <a:tbl>
              <a:tblPr/>
              <a:tblGrid>
                <a:gridCol w="3423135">
                  <a:extLst>
                    <a:ext uri="{9D8B030D-6E8A-4147-A177-3AD203B41FA5}">
                      <a16:colId xmlns:a16="http://schemas.microsoft.com/office/drawing/2014/main" val="344286988"/>
                    </a:ext>
                  </a:extLst>
                </a:gridCol>
                <a:gridCol w="3423135">
                  <a:extLst>
                    <a:ext uri="{9D8B030D-6E8A-4147-A177-3AD203B41FA5}">
                      <a16:colId xmlns:a16="http://schemas.microsoft.com/office/drawing/2014/main" val="3310987573"/>
                    </a:ext>
                  </a:extLst>
                </a:gridCol>
                <a:gridCol w="3526868">
                  <a:extLst>
                    <a:ext uri="{9D8B030D-6E8A-4147-A177-3AD203B41FA5}">
                      <a16:colId xmlns:a16="http://schemas.microsoft.com/office/drawing/2014/main" val="1469634755"/>
                    </a:ext>
                  </a:extLst>
                </a:gridCol>
              </a:tblGrid>
              <a:tr h="666690">
                <a:tc>
                  <a:txBody>
                    <a:bodyPr/>
                    <a:lstStyle/>
                    <a:p>
                      <a:pPr algn="ctr" fontAlgn="base"/>
                      <a:r>
                        <a:rPr lang="es-CL" sz="1500" b="1">
                          <a:effectLst/>
                          <a:latin typeface="gobclregular"/>
                        </a:rPr>
                        <a:t>Insuficiente</a:t>
                      </a:r>
                      <a:endParaRPr lang="es-CL" sz="1500">
                        <a:effectLst/>
                        <a:latin typeface="gobclregular"/>
                      </a:endParaRPr>
                    </a:p>
                  </a:txBody>
                  <a:tcPr marL="190500" marR="190500" marT="47625" marB="47625" anchor="ctr">
                    <a:lnL>
                      <a:noFill/>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algn="ctr" fontAlgn="base"/>
                      <a:r>
                        <a:rPr lang="es-CL" sz="1500" b="1">
                          <a:effectLst/>
                          <a:latin typeface="gobclregular"/>
                        </a:rPr>
                        <a:t>Elemental</a:t>
                      </a:r>
                      <a:endParaRPr lang="es-CL" sz="1500">
                        <a:effectLst/>
                        <a:latin typeface="gobclregular"/>
                      </a:endParaRPr>
                    </a:p>
                  </a:txBody>
                  <a:tcPr marL="190500" marR="190500" marT="47625" marB="4762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algn="ctr" fontAlgn="base"/>
                      <a:r>
                        <a:rPr lang="es-CL" sz="1500" b="1">
                          <a:effectLst/>
                          <a:latin typeface="gobclregular"/>
                        </a:rPr>
                        <a:t>Adecuado</a:t>
                      </a:r>
                      <a:endParaRPr lang="es-CL" sz="1500">
                        <a:effectLst/>
                        <a:latin typeface="gobclregular"/>
                      </a:endParaRPr>
                    </a:p>
                  </a:txBody>
                  <a:tcPr marL="190500" marR="190500" marT="47625" marB="4762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207104283"/>
                  </a:ext>
                </a:extLst>
              </a:tr>
              <a:tr h="2081273">
                <a:tc>
                  <a:txBody>
                    <a:bodyPr/>
                    <a:lstStyle/>
                    <a:p>
                      <a:pPr fontAlgn="base"/>
                      <a:r>
                        <a:rPr lang="es-ES" sz="1500" b="1" dirty="0">
                          <a:effectLst/>
                          <a:latin typeface="gobclregular"/>
                        </a:rPr>
                        <a:t>Los estudiantes que quedan clasificados en este nivel no logran demostrar consistentemente</a:t>
                      </a:r>
                      <a:r>
                        <a:rPr lang="es-ES" sz="1500" dirty="0">
                          <a:effectLst/>
                          <a:latin typeface="gobclregular"/>
                        </a:rPr>
                        <a:t> que han adquirido los conocimientos y habilidades más elementales estipulados en el currículo para el período evaluado.</a:t>
                      </a:r>
                    </a:p>
                  </a:txBody>
                  <a:tcPr marL="190500" marR="190500" marT="47625" marB="47625" anchor="ctr">
                    <a:lnL>
                      <a:noFill/>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fontAlgn="base"/>
                      <a:r>
                        <a:rPr lang="es-ES" sz="1500" b="1">
                          <a:effectLst/>
                          <a:latin typeface="gobclregular"/>
                        </a:rPr>
                        <a:t>Los estudiantes que alcanzan este Nivel de Aprendizaje han logrado lo exigido en el currículo de manera parcial.</a:t>
                      </a:r>
                      <a:br>
                        <a:rPr lang="es-ES" sz="1500">
                          <a:effectLst/>
                          <a:latin typeface="gobclregular"/>
                        </a:rPr>
                      </a:br>
                      <a:r>
                        <a:rPr lang="es-ES" sz="1500">
                          <a:effectLst/>
                          <a:latin typeface="gobclregular"/>
                        </a:rPr>
                        <a:t>Esto implica demostrar que han adquirido los conocimientos y habilidades más elementales estipulados para el período evaluado.</a:t>
                      </a:r>
                    </a:p>
                  </a:txBody>
                  <a:tcPr marL="190500" marR="190500" marT="47625" marB="4762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fontAlgn="base"/>
                      <a:r>
                        <a:rPr lang="es-ES" sz="1500" b="1" dirty="0">
                          <a:effectLst/>
                          <a:latin typeface="gobclregular"/>
                        </a:rPr>
                        <a:t>Los estudiantes que alcanzan este Nivel de Aprendizaje han logrado lo exigido en el currículo de manera satisfactoria.</a:t>
                      </a:r>
                      <a:br>
                        <a:rPr lang="es-ES" sz="1500" dirty="0">
                          <a:effectLst/>
                          <a:latin typeface="gobclregular"/>
                        </a:rPr>
                      </a:br>
                      <a:r>
                        <a:rPr lang="es-ES" sz="1500" dirty="0">
                          <a:effectLst/>
                          <a:latin typeface="gobclregular"/>
                        </a:rPr>
                        <a:t>Esto implica demostrar que han adquirido los conocimientos y habilidades básicos estipulados para el período evaluado.</a:t>
                      </a:r>
                    </a:p>
                  </a:txBody>
                  <a:tcPr marL="190500" marR="190500" marT="47625" marB="4762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149687478"/>
                  </a:ext>
                </a:extLst>
              </a:tr>
            </a:tbl>
          </a:graphicData>
        </a:graphic>
      </p:graphicFrame>
    </p:spTree>
    <p:extLst>
      <p:ext uri="{BB962C8B-B14F-4D97-AF65-F5344CB8AC3E}">
        <p14:creationId xmlns:p14="http://schemas.microsoft.com/office/powerpoint/2010/main" val="1011847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89ACE1-3980-43CE-95A9-E68BBE2020A3}"/>
              </a:ext>
            </a:extLst>
          </p:cNvPr>
          <p:cNvSpPr>
            <a:spLocks noGrp="1"/>
          </p:cNvSpPr>
          <p:nvPr>
            <p:ph type="title"/>
          </p:nvPr>
        </p:nvSpPr>
        <p:spPr>
          <a:xfrm>
            <a:off x="838200" y="365125"/>
            <a:ext cx="10346635" cy="549275"/>
          </a:xfrm>
        </p:spPr>
        <p:txBody>
          <a:bodyPr>
            <a:normAutofit fontScale="90000"/>
          </a:bodyPr>
          <a:lstStyle/>
          <a:p>
            <a:r>
              <a:rPr lang="es-ES" sz="2400" b="1" dirty="0"/>
              <a:t>¿Cómo se obtiene el puntaje para la Distribución por Niveles de Aprendizaje?</a:t>
            </a:r>
            <a:endParaRPr lang="es-CL" sz="2400" b="1" dirty="0"/>
          </a:p>
        </p:txBody>
      </p:sp>
      <p:sp>
        <p:nvSpPr>
          <p:cNvPr id="3" name="Marcador de contenido 2">
            <a:extLst>
              <a:ext uri="{FF2B5EF4-FFF2-40B4-BE49-F238E27FC236}">
                <a16:creationId xmlns:a16="http://schemas.microsoft.com/office/drawing/2014/main" id="{2480C0B2-61B0-44F9-AF7D-58D10F00C3DF}"/>
              </a:ext>
            </a:extLst>
          </p:cNvPr>
          <p:cNvSpPr>
            <a:spLocks noGrp="1"/>
          </p:cNvSpPr>
          <p:nvPr>
            <p:ph idx="1"/>
          </p:nvPr>
        </p:nvSpPr>
        <p:spPr>
          <a:xfrm>
            <a:off x="838200" y="1192696"/>
            <a:ext cx="10744200" cy="5446643"/>
          </a:xfrm>
        </p:spPr>
        <p:txBody>
          <a:bodyPr>
            <a:noAutofit/>
          </a:bodyPr>
          <a:lstStyle/>
          <a:p>
            <a:r>
              <a:rPr lang="es-ES" sz="1400" dirty="0"/>
              <a:t>A partir de un indicador que puede variar entre 0 y 100. Este indicador entrega un puntaje X al porcentaje de estudiantes que se ubica en cada uno de los Niveles de Aprendizaje de acuerdo a la siguiente tabla:</a:t>
            </a:r>
          </a:p>
          <a:p>
            <a:pPr marL="0" indent="0">
              <a:buNone/>
            </a:pPr>
            <a:endParaRPr lang="es-ES" sz="1400" dirty="0"/>
          </a:p>
          <a:p>
            <a:endParaRPr lang="es-ES" sz="1400" dirty="0"/>
          </a:p>
          <a:p>
            <a:endParaRPr lang="es-ES" sz="1400" dirty="0"/>
          </a:p>
          <a:p>
            <a:endParaRPr lang="es-ES" sz="1400" dirty="0"/>
          </a:p>
          <a:p>
            <a:endParaRPr lang="es-ES" sz="1400" dirty="0"/>
          </a:p>
          <a:p>
            <a:r>
              <a:rPr lang="es-ES" sz="1400" b="1" dirty="0"/>
              <a:t>Dos aspectos importantes de este indicador son:</a:t>
            </a:r>
            <a:endParaRPr lang="es-ES" sz="1400" dirty="0"/>
          </a:p>
          <a:p>
            <a:pPr marL="0" indent="0">
              <a:buNone/>
            </a:pPr>
            <a:r>
              <a:rPr lang="es-ES" sz="1400" dirty="0"/>
              <a:t>Los Niveles de Aprendizaje corresponden a aquellas mediciones (evaluaciones Simce) que considere la Categoría de Desempeño: las últimas dos o tres, según corresponda cada año. Los resultados más recientes tienen una ponderación mayor que los menos recientes, y se les da la misma importancia a todas las asignaturas.</a:t>
            </a:r>
          </a:p>
          <a:p>
            <a:r>
              <a:rPr lang="es-ES" sz="1400" b="1" dirty="0"/>
              <a:t>Revise los siguientes ejemplos para comprender la construcción del puntaje para la Distribución por Niveles de Aprendizaje.</a:t>
            </a:r>
          </a:p>
          <a:p>
            <a:pPr marL="0" indent="0">
              <a:buNone/>
            </a:pPr>
            <a:r>
              <a:rPr lang="es-ES" sz="1400" dirty="0"/>
              <a:t>Ejemplos:</a:t>
            </a:r>
          </a:p>
          <a:p>
            <a:pPr marL="0" indent="0">
              <a:buNone/>
            </a:pPr>
            <a:r>
              <a:rPr lang="es-ES" sz="1400" dirty="0"/>
              <a:t>Si todos los años un establecimiento tiene el 50% de sus estudiantes en el Nivel de Aprendizaje Insuficiente (que se puntúa con 0 puntos) y el restante 50% en el Nivel de Aprendizaje Elemental (que se puntúa con 65 puntos), entonces ese establecimiento obtendría: 50% x 0 puntos + 50% x 65 puntos = 32,5 puntos.</a:t>
            </a:r>
          </a:p>
          <a:p>
            <a:pPr marL="0" indent="0">
              <a:buNone/>
            </a:pPr>
            <a:r>
              <a:rPr lang="es-ES" sz="1400" dirty="0"/>
              <a:t>Si todos los años un establecimiento tiene el 50% de sus estudiantes en el Nivel de Aprendizaje Elemental (que se puntúa con 65 puntos) y el restante 50% en el Nivel de Aprendizaje Adecuado (que se puntúa con 100 puntos), entonces su establecimiento obtendría: 50% x 65 puntos + 50% x 100 puntos = 82,5 puntos.</a:t>
            </a:r>
            <a:endParaRPr lang="es-CL" sz="1400" dirty="0"/>
          </a:p>
        </p:txBody>
      </p:sp>
      <p:graphicFrame>
        <p:nvGraphicFramePr>
          <p:cNvPr id="4" name="Tabla 3">
            <a:extLst>
              <a:ext uri="{FF2B5EF4-FFF2-40B4-BE49-F238E27FC236}">
                <a16:creationId xmlns:a16="http://schemas.microsoft.com/office/drawing/2014/main" id="{6474B5DE-30A8-418F-B435-7CA7434A0C4E}"/>
              </a:ext>
            </a:extLst>
          </p:cNvPr>
          <p:cNvGraphicFramePr>
            <a:graphicFrameLocks noGrp="1"/>
          </p:cNvGraphicFramePr>
          <p:nvPr>
            <p:extLst>
              <p:ext uri="{D42A27DB-BD31-4B8C-83A1-F6EECF244321}">
                <p14:modId xmlns:p14="http://schemas.microsoft.com/office/powerpoint/2010/main" val="264123605"/>
              </p:ext>
            </p:extLst>
          </p:nvPr>
        </p:nvGraphicFramePr>
        <p:xfrm>
          <a:off x="1298713" y="1623179"/>
          <a:ext cx="9886122" cy="1459400"/>
        </p:xfrm>
        <a:graphic>
          <a:graphicData uri="http://schemas.openxmlformats.org/drawingml/2006/table">
            <a:tbl>
              <a:tblPr/>
              <a:tblGrid>
                <a:gridCol w="4943061">
                  <a:extLst>
                    <a:ext uri="{9D8B030D-6E8A-4147-A177-3AD203B41FA5}">
                      <a16:colId xmlns:a16="http://schemas.microsoft.com/office/drawing/2014/main" val="293616975"/>
                    </a:ext>
                  </a:extLst>
                </a:gridCol>
                <a:gridCol w="4943061">
                  <a:extLst>
                    <a:ext uri="{9D8B030D-6E8A-4147-A177-3AD203B41FA5}">
                      <a16:colId xmlns:a16="http://schemas.microsoft.com/office/drawing/2014/main" val="2108390497"/>
                    </a:ext>
                  </a:extLst>
                </a:gridCol>
              </a:tblGrid>
              <a:tr h="445708">
                <a:tc>
                  <a:txBody>
                    <a:bodyPr/>
                    <a:lstStyle/>
                    <a:p>
                      <a:pPr algn="ctr" fontAlgn="base"/>
                      <a:r>
                        <a:rPr lang="es-CL" sz="1400" b="1" dirty="0">
                          <a:effectLst/>
                          <a:latin typeface="gobclregular"/>
                        </a:rPr>
                        <a:t>Porcentaje</a:t>
                      </a:r>
                      <a:endParaRPr lang="es-CL" sz="1400" dirty="0">
                        <a:effectLst/>
                        <a:latin typeface="gobclregular"/>
                      </a:endParaRPr>
                    </a:p>
                  </a:txBody>
                  <a:tcPr marL="196301" marR="196301" marT="49075" marB="49075" anchor="ctr">
                    <a:lnL>
                      <a:noFill/>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rgbClr val="FFFFFF"/>
                    </a:solidFill>
                  </a:tcPr>
                </a:tc>
                <a:tc>
                  <a:txBody>
                    <a:bodyPr/>
                    <a:lstStyle/>
                    <a:p>
                      <a:pPr algn="ctr" fontAlgn="base"/>
                      <a:r>
                        <a:rPr lang="es-CL" sz="1400" b="1" dirty="0">
                          <a:effectLst/>
                          <a:latin typeface="gobclregular"/>
                        </a:rPr>
                        <a:t>Puntaje</a:t>
                      </a:r>
                      <a:br>
                        <a:rPr lang="es-CL" sz="1400" b="1" dirty="0">
                          <a:effectLst/>
                          <a:latin typeface="gobclregular"/>
                        </a:rPr>
                      </a:br>
                      <a:r>
                        <a:rPr lang="es-CL" sz="1400" b="1" dirty="0">
                          <a:effectLst/>
                          <a:latin typeface="gobclregular"/>
                        </a:rPr>
                        <a:t>asociado</a:t>
                      </a:r>
                      <a:endParaRPr lang="es-CL" sz="1400" dirty="0">
                        <a:effectLst/>
                        <a:latin typeface="gobclregular"/>
                      </a:endParaRPr>
                    </a:p>
                  </a:txBody>
                  <a:tcPr marL="196301" marR="196301" marT="49075" marB="4907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rgbClr val="FFFFFF"/>
                    </a:solidFill>
                  </a:tcPr>
                </a:tc>
                <a:extLst>
                  <a:ext uri="{0D108BD9-81ED-4DB2-BD59-A6C34878D82A}">
                    <a16:rowId xmlns:a16="http://schemas.microsoft.com/office/drawing/2014/main" val="1660224370"/>
                  </a:ext>
                </a:extLst>
              </a:tr>
              <a:tr h="264528">
                <a:tc>
                  <a:txBody>
                    <a:bodyPr/>
                    <a:lstStyle/>
                    <a:p>
                      <a:pPr fontAlgn="base"/>
                      <a:r>
                        <a:rPr lang="es-ES" sz="1400">
                          <a:effectLst/>
                          <a:latin typeface="gobclregular"/>
                        </a:rPr>
                        <a:t>Porcentaje en Nivel de Aprendizaje Insuficiente</a:t>
                      </a:r>
                    </a:p>
                  </a:txBody>
                  <a:tcPr marL="196301" marR="196301" marT="49075" marB="49075" anchor="ctr">
                    <a:lnL>
                      <a:noFill/>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rgbClr val="FFFFFF"/>
                    </a:solidFill>
                  </a:tcPr>
                </a:tc>
                <a:tc>
                  <a:txBody>
                    <a:bodyPr/>
                    <a:lstStyle/>
                    <a:p>
                      <a:pPr algn="ctr" fontAlgn="base"/>
                      <a:r>
                        <a:rPr lang="es-CL" sz="1400" dirty="0">
                          <a:effectLst/>
                          <a:latin typeface="gobclregular"/>
                        </a:rPr>
                        <a:t>0</a:t>
                      </a:r>
                    </a:p>
                  </a:txBody>
                  <a:tcPr marL="196301" marR="196301" marT="49075" marB="4907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rgbClr val="FFFFFF"/>
                    </a:solidFill>
                  </a:tcPr>
                </a:tc>
                <a:extLst>
                  <a:ext uri="{0D108BD9-81ED-4DB2-BD59-A6C34878D82A}">
                    <a16:rowId xmlns:a16="http://schemas.microsoft.com/office/drawing/2014/main" val="3489208053"/>
                  </a:ext>
                </a:extLst>
              </a:tr>
              <a:tr h="264528">
                <a:tc>
                  <a:txBody>
                    <a:bodyPr/>
                    <a:lstStyle/>
                    <a:p>
                      <a:pPr fontAlgn="base"/>
                      <a:r>
                        <a:rPr lang="es-ES" sz="1400">
                          <a:effectLst/>
                          <a:latin typeface="gobclregular"/>
                        </a:rPr>
                        <a:t>Porcentaje en Nivel de Aprendizaje Elemental</a:t>
                      </a:r>
                    </a:p>
                  </a:txBody>
                  <a:tcPr marL="196301" marR="196301" marT="49075" marB="49075" anchor="ctr">
                    <a:lnL>
                      <a:noFill/>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rgbClr val="FFFFFF"/>
                    </a:solidFill>
                  </a:tcPr>
                </a:tc>
                <a:tc>
                  <a:txBody>
                    <a:bodyPr/>
                    <a:lstStyle/>
                    <a:p>
                      <a:pPr algn="ctr" fontAlgn="base"/>
                      <a:r>
                        <a:rPr lang="es-CL" sz="1400">
                          <a:effectLst/>
                          <a:latin typeface="gobclregular"/>
                        </a:rPr>
                        <a:t>65</a:t>
                      </a:r>
                    </a:p>
                  </a:txBody>
                  <a:tcPr marL="196301" marR="196301" marT="49075" marB="4907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rgbClr val="FFFFFF"/>
                    </a:solidFill>
                  </a:tcPr>
                </a:tc>
                <a:extLst>
                  <a:ext uri="{0D108BD9-81ED-4DB2-BD59-A6C34878D82A}">
                    <a16:rowId xmlns:a16="http://schemas.microsoft.com/office/drawing/2014/main" val="1103855784"/>
                  </a:ext>
                </a:extLst>
              </a:tr>
              <a:tr h="264528">
                <a:tc>
                  <a:txBody>
                    <a:bodyPr/>
                    <a:lstStyle/>
                    <a:p>
                      <a:pPr fontAlgn="base"/>
                      <a:r>
                        <a:rPr lang="es-ES" sz="1400">
                          <a:effectLst/>
                          <a:latin typeface="gobclregular"/>
                        </a:rPr>
                        <a:t>Porcentaje en Nivel de Aprendizaje Adecuado</a:t>
                      </a:r>
                    </a:p>
                  </a:txBody>
                  <a:tcPr marL="196301" marR="196301" marT="49075" marB="49075" anchor="ctr">
                    <a:lnL>
                      <a:noFill/>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a:noFill/>
                    </a:lnB>
                    <a:solidFill>
                      <a:srgbClr val="FFFFFF"/>
                    </a:solidFill>
                  </a:tcPr>
                </a:tc>
                <a:tc>
                  <a:txBody>
                    <a:bodyPr/>
                    <a:lstStyle/>
                    <a:p>
                      <a:pPr algn="ctr" fontAlgn="base"/>
                      <a:r>
                        <a:rPr lang="es-CL" sz="1400" dirty="0">
                          <a:effectLst/>
                          <a:latin typeface="gobclregular"/>
                        </a:rPr>
                        <a:t>100</a:t>
                      </a:r>
                    </a:p>
                  </a:txBody>
                  <a:tcPr marL="196301" marR="196301" marT="49075" marB="4907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472425004"/>
                  </a:ext>
                </a:extLst>
              </a:tr>
            </a:tbl>
          </a:graphicData>
        </a:graphic>
      </p:graphicFrame>
    </p:spTree>
    <p:extLst>
      <p:ext uri="{BB962C8B-B14F-4D97-AF65-F5344CB8AC3E}">
        <p14:creationId xmlns:p14="http://schemas.microsoft.com/office/powerpoint/2010/main" val="1354756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D9D6C-3DD0-4092-BF71-3DAE3CBCA2F4}"/>
              </a:ext>
            </a:extLst>
          </p:cNvPr>
          <p:cNvSpPr>
            <a:spLocks noGrp="1"/>
          </p:cNvSpPr>
          <p:nvPr>
            <p:ph type="title"/>
          </p:nvPr>
        </p:nvSpPr>
        <p:spPr>
          <a:xfrm>
            <a:off x="838200" y="365126"/>
            <a:ext cx="10515600" cy="509518"/>
          </a:xfrm>
        </p:spPr>
        <p:txBody>
          <a:bodyPr>
            <a:normAutofit/>
          </a:bodyPr>
          <a:lstStyle/>
          <a:p>
            <a:r>
              <a:rPr lang="es-ES" sz="2400" b="1" dirty="0"/>
              <a:t>Puntaje Simce y Progreso Simce</a:t>
            </a:r>
            <a:endParaRPr lang="es-CL" sz="2400" b="1" dirty="0"/>
          </a:p>
        </p:txBody>
      </p:sp>
      <p:sp>
        <p:nvSpPr>
          <p:cNvPr id="3" name="Marcador de contenido 2">
            <a:extLst>
              <a:ext uri="{FF2B5EF4-FFF2-40B4-BE49-F238E27FC236}">
                <a16:creationId xmlns:a16="http://schemas.microsoft.com/office/drawing/2014/main" id="{3E55A827-3840-481D-977D-81EFF829D197}"/>
              </a:ext>
            </a:extLst>
          </p:cNvPr>
          <p:cNvSpPr>
            <a:spLocks noGrp="1"/>
          </p:cNvSpPr>
          <p:nvPr>
            <p:ph idx="1"/>
          </p:nvPr>
        </p:nvSpPr>
        <p:spPr>
          <a:xfrm>
            <a:off x="609600" y="874644"/>
            <a:ext cx="11092070" cy="5473147"/>
          </a:xfrm>
        </p:spPr>
        <p:txBody>
          <a:bodyPr>
            <a:normAutofit fontScale="92500" lnSpcReduction="10000"/>
          </a:bodyPr>
          <a:lstStyle/>
          <a:p>
            <a:r>
              <a:rPr lang="es-ES" sz="1800" dirty="0"/>
              <a:t>El Puntaje Simce y su Progreso en los últimos años, le permite al establecimiento conocer el desempeño de sus estudiantes en las pruebas Simce y ver cómo han variado sus resultados en los últimos años.</a:t>
            </a:r>
          </a:p>
          <a:p>
            <a:endParaRPr lang="es-ES" sz="1800" dirty="0"/>
          </a:p>
          <a:p>
            <a:pPr marL="0" indent="0">
              <a:buNone/>
            </a:pPr>
            <a:r>
              <a:rPr lang="es-ES" sz="1800" b="1" dirty="0"/>
              <a:t>¿Cómo se construye el puntaje del indicador Puntaje Simce y Progreso Simce?</a:t>
            </a:r>
          </a:p>
          <a:p>
            <a:pPr marL="0" indent="0">
              <a:buNone/>
            </a:pPr>
            <a:endParaRPr lang="es-ES" sz="1800" b="1" dirty="0"/>
          </a:p>
          <a:p>
            <a:pPr algn="just" fontAlgn="base"/>
            <a:r>
              <a:rPr lang="es-ES" sz="1800" b="1" i="0" dirty="0">
                <a:solidFill>
                  <a:srgbClr val="4D5760"/>
                </a:solidFill>
                <a:effectLst/>
                <a:latin typeface="gobclregular"/>
              </a:rPr>
              <a:t>Puntaje Simce</a:t>
            </a:r>
            <a:endParaRPr lang="es-ES" sz="1800" b="0" i="0" dirty="0">
              <a:solidFill>
                <a:srgbClr val="4D5760"/>
              </a:solidFill>
              <a:effectLst/>
              <a:latin typeface="gobclregular"/>
            </a:endParaRPr>
          </a:p>
          <a:p>
            <a:pPr marL="0" indent="0" algn="just" fontAlgn="base">
              <a:buNone/>
            </a:pPr>
            <a:r>
              <a:rPr lang="es-ES" sz="1800" b="0" i="0" dirty="0">
                <a:solidFill>
                  <a:srgbClr val="4D5760"/>
                </a:solidFill>
                <a:effectLst/>
                <a:latin typeface="gobclregular"/>
              </a:rPr>
              <a:t>El Puntaje Simce evalúa los resultados promedio obtenidos por el establecimiento en cada asignatura y grado evaluado en las últimas mediciones.</a:t>
            </a:r>
          </a:p>
          <a:p>
            <a:pPr marL="0" indent="0" algn="just" fontAlgn="base">
              <a:buNone/>
            </a:pPr>
            <a:r>
              <a:rPr lang="es-ES" sz="1800" b="0" i="0" dirty="0">
                <a:solidFill>
                  <a:srgbClr val="4D5760"/>
                </a:solidFill>
                <a:effectLst/>
                <a:latin typeface="gobclregular"/>
              </a:rPr>
              <a:t>El puntaje de este indicador corresponde al promedio estandarizado de todas las asignaturas evaluadas en las pruebas Simce de un mismo grado. Se consideran las últimas tres mediciones si la prueba es anual y las últimas dos si la prueba se rinde cada dos años o más.</a:t>
            </a:r>
          </a:p>
          <a:p>
            <a:pPr algn="just" fontAlgn="base"/>
            <a:r>
              <a:rPr lang="es-ES" sz="1800" b="1" i="0" dirty="0">
                <a:solidFill>
                  <a:srgbClr val="4D5760"/>
                </a:solidFill>
                <a:effectLst/>
                <a:latin typeface="gobclregular"/>
              </a:rPr>
              <a:t>Progreso Simce</a:t>
            </a:r>
            <a:endParaRPr lang="es-ES" sz="1800" b="0" i="0" dirty="0">
              <a:solidFill>
                <a:srgbClr val="4D5760"/>
              </a:solidFill>
              <a:effectLst/>
              <a:latin typeface="gobclregular"/>
            </a:endParaRPr>
          </a:p>
          <a:p>
            <a:pPr marL="0" indent="0" algn="just" fontAlgn="base">
              <a:buNone/>
            </a:pPr>
            <a:r>
              <a:rPr lang="es-ES" sz="1800" b="0" i="0" dirty="0">
                <a:solidFill>
                  <a:srgbClr val="4D5760"/>
                </a:solidFill>
                <a:effectLst/>
                <a:latin typeface="gobclregular"/>
              </a:rPr>
              <a:t>Este indicador mide la evolución en el tiempo de los resultados de las pruebas Simce de Comprensión de Lectura y Matemática del establecimiento.</a:t>
            </a:r>
          </a:p>
          <a:p>
            <a:pPr marL="0" indent="0" algn="just" fontAlgn="base">
              <a:buNone/>
            </a:pPr>
            <a:r>
              <a:rPr lang="es-ES" sz="1800" b="0" i="0" dirty="0">
                <a:solidFill>
                  <a:srgbClr val="4D5760"/>
                </a:solidFill>
                <a:effectLst/>
                <a:latin typeface="gobclregular"/>
              </a:rPr>
              <a:t>Se calcula a partir de las variaciones año a año de cuatro mediciones y la variación global del período en las pruebas de Comprensión de Lectura y Matemática. Se considera que un establecimiento “sube” o “baja” cuando la variación en la prueba de una asignatura es </a:t>
            </a:r>
            <a:r>
              <a:rPr lang="es-ES" sz="1800" b="1" i="0" dirty="0">
                <a:solidFill>
                  <a:srgbClr val="4D5760"/>
                </a:solidFill>
                <a:effectLst/>
                <a:latin typeface="gobclregular"/>
              </a:rPr>
              <a:t>estadísticamente significativa,</a:t>
            </a:r>
            <a:r>
              <a:rPr lang="es-ES" sz="1800" b="0" i="0" dirty="0">
                <a:solidFill>
                  <a:srgbClr val="4D5760"/>
                </a:solidFill>
                <a:effectLst/>
                <a:latin typeface="gobclregular"/>
              </a:rPr>
              <a:t> mientras que se “mantiene” cuando la diferencia en el puntaje no lo es.</a:t>
            </a:r>
          </a:p>
          <a:p>
            <a:pPr marL="0" indent="0">
              <a:buNone/>
            </a:pPr>
            <a:endParaRPr lang="es-CL" sz="1800" b="1" dirty="0"/>
          </a:p>
        </p:txBody>
      </p:sp>
    </p:spTree>
    <p:extLst>
      <p:ext uri="{BB962C8B-B14F-4D97-AF65-F5344CB8AC3E}">
        <p14:creationId xmlns:p14="http://schemas.microsoft.com/office/powerpoint/2010/main" val="947448673"/>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8510</TotalTime>
  <Words>2462</Words>
  <Application>Microsoft Office PowerPoint</Application>
  <PresentationFormat>Panorámica</PresentationFormat>
  <Paragraphs>120</Paragraphs>
  <Slides>14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Arial</vt:lpstr>
      <vt:lpstr>Calibri</vt:lpstr>
      <vt:lpstr>gobclregular</vt:lpstr>
      <vt:lpstr>Trebuchet MS</vt:lpstr>
      <vt:lpstr>Wingdings 3</vt:lpstr>
      <vt:lpstr>Faceta</vt:lpstr>
      <vt:lpstr>Conceptos generales</vt:lpstr>
      <vt:lpstr>Presentación de PowerPoint</vt:lpstr>
      <vt:lpstr>Presentación de PowerPoint</vt:lpstr>
      <vt:lpstr>Presentación de PowerPoint</vt:lpstr>
      <vt:lpstr> ¿Cómo se calcula la Categoría de Desempeño?</vt:lpstr>
      <vt:lpstr>Presentación de PowerPoint</vt:lpstr>
      <vt:lpstr> ¿Qué indicadores incluye el cálculo de la Categoría de Desempeño?</vt:lpstr>
      <vt:lpstr>¿Cómo se obtiene el puntaje para la Distribución por Niveles de Aprendizaje?</vt:lpstr>
      <vt:lpstr>Puntaje Simce y Progreso Simce</vt:lpstr>
      <vt:lpstr>Presentación de PowerPoint</vt:lpstr>
      <vt:lpstr> ¿Cómo se miden los Indicadores de Desarrollo Personal y Social? </vt:lpstr>
      <vt:lpstr>Presentación de PowerPoint</vt:lpstr>
      <vt:lpstr>¿Cuáles son los INDICADORES DE DESARROLLO PERSONAL Y SOCIAL?</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SILVIA VALDES</dc:creator>
  <cp:lastModifiedBy>Patricio Emanuelli</cp:lastModifiedBy>
  <cp:revision>12</cp:revision>
  <dcterms:created xsi:type="dcterms:W3CDTF">2020-09-17T04:02:47Z</dcterms:created>
  <dcterms:modified xsi:type="dcterms:W3CDTF">2021-10-27T01:26:51Z</dcterms:modified>
</cp:coreProperties>
</file>