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846" r:id="rId2"/>
    <p:sldId id="823" r:id="rId3"/>
    <p:sldId id="850" r:id="rId4"/>
    <p:sldId id="851" r:id="rId5"/>
    <p:sldId id="828" r:id="rId6"/>
    <p:sldId id="852" r:id="rId7"/>
    <p:sldId id="820" r:id="rId8"/>
    <p:sldId id="845" r:id="rId9"/>
    <p:sldId id="854" r:id="rId10"/>
    <p:sldId id="855" r:id="rId11"/>
    <p:sldId id="856" r:id="rId12"/>
    <p:sldId id="848" r:id="rId13"/>
    <p:sldId id="857" r:id="rId14"/>
    <p:sldId id="847" r:id="rId15"/>
    <p:sldId id="849"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AC00"/>
    <a:srgbClr val="14506E"/>
    <a:srgbClr val="2081B2"/>
    <a:srgbClr val="269AD4"/>
    <a:srgbClr val="1A6A92"/>
    <a:srgbClr val="0E394E"/>
    <a:srgbClr val="5CB5E2"/>
    <a:srgbClr val="75C1E7"/>
    <a:srgbClr val="000000"/>
    <a:srgbClr val="B80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15" d="100"/>
          <a:sy n="115" d="100"/>
        </p:scale>
        <p:origin x="-2540" y="-1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7" name="Прямоугольник 6"/>
          <p:cNvSpPr/>
          <p:nvPr userDrawn="1"/>
        </p:nvSpPr>
        <p:spPr>
          <a:xfrm>
            <a:off x="11126707" y="6344986"/>
            <a:ext cx="360017" cy="513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
        <p:nvSpPr>
          <p:cNvPr id="4" name="Заголовок 1"/>
          <p:cNvSpPr>
            <a:spLocks noGrp="1"/>
          </p:cNvSpPr>
          <p:nvPr>
            <p:ph type="title" hasCustomPrompt="1"/>
          </p:nvPr>
        </p:nvSpPr>
        <p:spPr>
          <a:xfrm>
            <a:off x="717166" y="261015"/>
            <a:ext cx="10750203" cy="899995"/>
          </a:xfrm>
          <a:prstGeom prst="rect">
            <a:avLst/>
          </a:prstGeom>
        </p:spPr>
        <p:txBody>
          <a:bodyPr>
            <a:normAutofit/>
          </a:bodyPr>
          <a:lstStyle>
            <a:lvl1pPr marL="0" marR="0" indent="0" algn="ctr" defTabSz="1219017" rtl="0" eaLnBrk="1" fontAlgn="auto" latinLnBrk="0" hangingPunct="1">
              <a:lnSpc>
                <a:spcPct val="100000"/>
              </a:lnSpc>
              <a:spcBef>
                <a:spcPct val="0"/>
              </a:spcBef>
              <a:spcAft>
                <a:spcPts val="0"/>
              </a:spcAft>
              <a:buClrTx/>
              <a:buSzTx/>
              <a:buFontTx/>
              <a:buNone/>
              <a:tabLst/>
              <a:defRPr sz="2699" baseline="0">
                <a:solidFill>
                  <a:srgbClr val="5C5C5C"/>
                </a:solidFill>
                <a:latin typeface="Chevin Pro Light" pitchFamily="34" charset="0"/>
              </a:defRPr>
            </a:lvl1pPr>
          </a:lstStyle>
          <a:p>
            <a:r>
              <a:rPr lang="en-US" dirty="0"/>
              <a:t>Graphics and infographics</a:t>
            </a:r>
            <a:endParaRPr lang="ru-RU" dirty="0"/>
          </a:p>
        </p:txBody>
      </p:sp>
      <p:sp>
        <p:nvSpPr>
          <p:cNvPr id="5" name="Текст 2"/>
          <p:cNvSpPr>
            <a:spLocks noGrp="1"/>
          </p:cNvSpPr>
          <p:nvPr>
            <p:ph type="body" sz="quarter" idx="11"/>
          </p:nvPr>
        </p:nvSpPr>
        <p:spPr>
          <a:xfrm>
            <a:off x="717166" y="1196898"/>
            <a:ext cx="10757669" cy="3492096"/>
          </a:xfrm>
          <a:prstGeom prst="rect">
            <a:avLst/>
          </a:prstGeom>
        </p:spPr>
        <p:txBody>
          <a:bodyPr/>
          <a:lstStyle>
            <a:lvl1pPr>
              <a:lnSpc>
                <a:spcPct val="120000"/>
              </a:lnSpc>
              <a:defRPr sz="1200" b="0" i="0">
                <a:solidFill>
                  <a:schemeClr val="tx1">
                    <a:lumMod val="65000"/>
                    <a:lumOff val="35000"/>
                  </a:schemeClr>
                </a:solidFill>
                <a:latin typeface="Chevin Pro Light"/>
                <a:cs typeface="Chevin Pro Light"/>
              </a:defRPr>
            </a:lvl1pPr>
            <a:lvl2pPr>
              <a:lnSpc>
                <a:spcPct val="120000"/>
              </a:lnSpc>
              <a:defRPr sz="1200" b="0" i="0">
                <a:solidFill>
                  <a:schemeClr val="tx1">
                    <a:lumMod val="65000"/>
                    <a:lumOff val="35000"/>
                  </a:schemeClr>
                </a:solidFill>
                <a:latin typeface="Chevin Pro Light"/>
                <a:cs typeface="Chevin Pro Light"/>
              </a:defRPr>
            </a:lvl2pPr>
            <a:lvl3pPr>
              <a:lnSpc>
                <a:spcPct val="120000"/>
              </a:lnSpc>
              <a:defRPr sz="1200" b="0" i="0">
                <a:solidFill>
                  <a:schemeClr val="tx1">
                    <a:lumMod val="65000"/>
                    <a:lumOff val="35000"/>
                  </a:schemeClr>
                </a:solidFill>
                <a:latin typeface="Chevin Pro Light"/>
                <a:cs typeface="Chevin Pro Light"/>
              </a:defRPr>
            </a:lvl3pPr>
            <a:lvl4pPr>
              <a:lnSpc>
                <a:spcPct val="120000"/>
              </a:lnSpc>
              <a:defRPr sz="1200" b="0" i="0">
                <a:solidFill>
                  <a:schemeClr val="tx1">
                    <a:lumMod val="65000"/>
                    <a:lumOff val="35000"/>
                  </a:schemeClr>
                </a:solidFill>
                <a:latin typeface="Chevin Pro Light"/>
                <a:cs typeface="Chevin Pro Light"/>
              </a:defRPr>
            </a:lvl4pPr>
            <a:lvl5pPr>
              <a:lnSpc>
                <a:spcPct val="120000"/>
              </a:lnSpc>
              <a:defRPr sz="1200" b="0" i="0">
                <a:solidFill>
                  <a:schemeClr val="tx1">
                    <a:lumMod val="65000"/>
                    <a:lumOff val="35000"/>
                  </a:schemeClr>
                </a:solidFill>
                <a:latin typeface="Chevin Pro Light"/>
                <a:cs typeface="Chevin Pro Light"/>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6" name="Номер слайда 5"/>
          <p:cNvSpPr>
            <a:spLocks noGrp="1"/>
          </p:cNvSpPr>
          <p:nvPr>
            <p:ph type="sldNum" sz="quarter" idx="4"/>
          </p:nvPr>
        </p:nvSpPr>
        <p:spPr>
          <a:xfrm>
            <a:off x="10631539" y="6384924"/>
            <a:ext cx="828708" cy="365125"/>
          </a:xfrm>
          <a:prstGeom prst="rect">
            <a:avLst/>
          </a:prstGeom>
        </p:spPr>
        <p:txBody>
          <a:bodyPr/>
          <a:lstStyle>
            <a:lvl1pPr algn="r">
              <a:defRPr sz="1200">
                <a:solidFill>
                  <a:schemeClr val="bg1"/>
                </a:solidFill>
                <a:latin typeface="Chevin Pro Light" pitchFamily="34" charset="0"/>
              </a:defRPr>
            </a:lvl1pPr>
          </a:lstStyle>
          <a:p>
            <a:fld id="{E8BBD06A-759F-43F0-9FDD-30D8801384DF}" type="slidenum">
              <a:rPr lang="ru-RU" smtClean="0"/>
              <a:pPr/>
              <a:t>‹Nº›</a:t>
            </a:fld>
            <a:endParaRPr lang="ru-RU" dirty="0"/>
          </a:p>
        </p:txBody>
      </p:sp>
    </p:spTree>
    <p:extLst>
      <p:ext uri="{BB962C8B-B14F-4D97-AF65-F5344CB8AC3E}">
        <p14:creationId xmlns:p14="http://schemas.microsoft.com/office/powerpoint/2010/main" val="234162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651002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FE509-5111-4060-89F3-45196244A9E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037708B-545E-4E84-951B-79BA2A493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169BFCA-623D-4648-BE31-BB344073765E}"/>
              </a:ext>
            </a:extLst>
          </p:cNvPr>
          <p:cNvSpPr>
            <a:spLocks noGrp="1"/>
          </p:cNvSpPr>
          <p:nvPr>
            <p:ph type="dt" sz="half" idx="10"/>
          </p:nvPr>
        </p:nvSpPr>
        <p:spPr/>
        <p:txBody>
          <a:bodyPr/>
          <a:lstStyle/>
          <a:p>
            <a:fld id="{69EEFA49-C523-45F2-8E69-FDFBF4F6CE64}" type="datetimeFigureOut">
              <a:rPr lang="es-ES" smtClean="0"/>
              <a:t>27/08/2020</a:t>
            </a:fld>
            <a:endParaRPr lang="es-ES"/>
          </a:p>
        </p:txBody>
      </p:sp>
      <p:sp>
        <p:nvSpPr>
          <p:cNvPr id="5" name="Marcador de pie de página 4">
            <a:extLst>
              <a:ext uri="{FF2B5EF4-FFF2-40B4-BE49-F238E27FC236}">
                <a16:creationId xmlns:a16="http://schemas.microsoft.com/office/drawing/2014/main" id="{A556D91B-16ED-4419-9442-7F7A2E2921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7228F6D-9A69-40A5-A7F5-7D7275534280}"/>
              </a:ext>
            </a:extLst>
          </p:cNvPr>
          <p:cNvSpPr>
            <a:spLocks noGrp="1"/>
          </p:cNvSpPr>
          <p:nvPr>
            <p:ph type="sldNum" sz="quarter" idx="12"/>
          </p:nvPr>
        </p:nvSpPr>
        <p:spPr/>
        <p:txBody>
          <a:bodyPr/>
          <a:lstStyle/>
          <a:p>
            <a:fld id="{FE3BCD07-55E6-4EE7-B1F7-D06AEEB9E6D1}" type="slidenum">
              <a:rPr lang="es-ES" smtClean="0"/>
              <a:t>‹Nº›</a:t>
            </a:fld>
            <a:endParaRPr lang="es-ES"/>
          </a:p>
        </p:txBody>
      </p:sp>
    </p:spTree>
    <p:extLst>
      <p:ext uri="{BB962C8B-B14F-4D97-AF65-F5344CB8AC3E}">
        <p14:creationId xmlns:p14="http://schemas.microsoft.com/office/powerpoint/2010/main" val="1290393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40">
          <a:fgClr>
            <a:schemeClr val="bg1"/>
          </a:fgClr>
          <a:bgClr>
            <a:schemeClr val="bg1">
              <a:lumMod val="95000"/>
            </a:schemeClr>
          </a:bgClr>
        </a:pattFill>
        <a:effectLst/>
      </p:bgPr>
    </p:bg>
    <p:spTree>
      <p:nvGrpSpPr>
        <p:cNvPr id="1" name=""/>
        <p:cNvGrpSpPr/>
        <p:nvPr/>
      </p:nvGrpSpPr>
      <p:grpSpPr>
        <a:xfrm>
          <a:off x="0" y="0"/>
          <a:ext cx="0" cy="0"/>
          <a:chOff x="0" y="0"/>
          <a:chExt cx="0" cy="0"/>
        </a:xfrm>
      </p:grpSpPr>
      <p:sp>
        <p:nvSpPr>
          <p:cNvPr id="3" name="Номер слайда 5"/>
          <p:cNvSpPr>
            <a:spLocks noGrp="1"/>
          </p:cNvSpPr>
          <p:nvPr>
            <p:ph type="sldNum" sz="quarter" idx="4"/>
          </p:nvPr>
        </p:nvSpPr>
        <p:spPr>
          <a:xfrm>
            <a:off x="8643008" y="6356352"/>
            <a:ext cx="2844800" cy="365125"/>
          </a:xfrm>
          <a:prstGeom prst="rect">
            <a:avLst/>
          </a:prstGeom>
        </p:spPr>
        <p:txBody>
          <a:bodyPr/>
          <a:lstStyle>
            <a:lvl1pPr algn="r">
              <a:defRPr sz="1200">
                <a:solidFill>
                  <a:srgbClr val="7F7F7F"/>
                </a:solidFill>
                <a:latin typeface="Chevin Pro Light" pitchFamily="34" charset="0"/>
              </a:defRPr>
            </a:lvl1pPr>
          </a:lstStyle>
          <a:p>
            <a:r>
              <a:rPr lang="en-US" dirty="0">
                <a:solidFill>
                  <a:schemeClr val="bg1">
                    <a:lumMod val="75000"/>
                  </a:schemeClr>
                </a:solidFill>
              </a:rPr>
              <a:t>Your company   I   </a:t>
            </a:r>
            <a:fld id="{E8BBD06A-759F-43F0-9FDD-30D8801384DF}" type="slidenum">
              <a:rPr lang="ru-RU" smtClean="0"/>
              <a:pPr/>
              <a:t>‹Nº›</a:t>
            </a:fld>
            <a:endParaRPr lang="ru-RU" dirty="0"/>
          </a:p>
        </p:txBody>
      </p:sp>
    </p:spTree>
    <p:extLst>
      <p:ext uri="{BB962C8B-B14F-4D97-AF65-F5344CB8AC3E}">
        <p14:creationId xmlns:p14="http://schemas.microsoft.com/office/powerpoint/2010/main" val="4009557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1219017" rtl="0" eaLnBrk="1" latinLnBrk="0" hangingPunct="1">
        <a:spcBef>
          <a:spcPct val="0"/>
        </a:spcBef>
        <a:buNone/>
        <a:defRPr sz="5849" kern="1200">
          <a:solidFill>
            <a:schemeClr val="tx1"/>
          </a:solidFill>
          <a:latin typeface="+mj-lt"/>
          <a:ea typeface="+mj-ea"/>
          <a:cs typeface="+mj-cs"/>
        </a:defRPr>
      </a:lvl1pPr>
    </p:titleStyle>
    <p:bodyStyle>
      <a:lvl1pPr marL="457132" indent="-457132" algn="l" defTabSz="1219017" rtl="0" eaLnBrk="1" latinLnBrk="0" hangingPunct="1">
        <a:spcBef>
          <a:spcPct val="20000"/>
        </a:spcBef>
        <a:buFont typeface="Arial" pitchFamily="34" charset="0"/>
        <a:buChar char="•"/>
        <a:defRPr sz="4249" kern="1200">
          <a:solidFill>
            <a:schemeClr val="tx1"/>
          </a:solidFill>
          <a:latin typeface="+mn-lt"/>
          <a:ea typeface="+mn-ea"/>
          <a:cs typeface="+mn-cs"/>
        </a:defRPr>
      </a:lvl1pPr>
      <a:lvl2pPr marL="990451" indent="-380943" algn="l" defTabSz="1219017" rtl="0" eaLnBrk="1" latinLnBrk="0" hangingPunct="1">
        <a:spcBef>
          <a:spcPct val="20000"/>
        </a:spcBef>
        <a:buFont typeface="Arial" pitchFamily="34" charset="0"/>
        <a:buChar char="–"/>
        <a:defRPr sz="3749" kern="1200">
          <a:solidFill>
            <a:schemeClr val="tx1"/>
          </a:solidFill>
          <a:latin typeface="+mn-lt"/>
          <a:ea typeface="+mn-ea"/>
          <a:cs typeface="+mn-cs"/>
        </a:defRPr>
      </a:lvl2pPr>
      <a:lvl3pPr marL="1523771" indent="-304754" algn="l" defTabSz="1219017"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280"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4pPr>
      <a:lvl5pPr marL="2742788"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p:bodyStyle>
    <p:otherStyle>
      <a:defPPr>
        <a:defRPr lang="ru-RU"/>
      </a:defPPr>
      <a:lvl1pPr marL="0" algn="l" defTabSz="1219017" rtl="0" eaLnBrk="1" latinLnBrk="0" hangingPunct="1">
        <a:defRPr sz="2400" kern="1200">
          <a:solidFill>
            <a:schemeClr val="tx1"/>
          </a:solidFill>
          <a:latin typeface="+mn-lt"/>
          <a:ea typeface="+mn-ea"/>
          <a:cs typeface="+mn-cs"/>
        </a:defRPr>
      </a:lvl1pPr>
      <a:lvl2pPr marL="609509" algn="l" defTabSz="1219017" rtl="0" eaLnBrk="1" latinLnBrk="0" hangingPunct="1">
        <a:defRPr sz="2400" kern="1200">
          <a:solidFill>
            <a:schemeClr val="tx1"/>
          </a:solidFill>
          <a:latin typeface="+mn-lt"/>
          <a:ea typeface="+mn-ea"/>
          <a:cs typeface="+mn-cs"/>
        </a:defRPr>
      </a:lvl2pPr>
      <a:lvl3pPr marL="1219017" algn="l" defTabSz="1219017" rtl="0" eaLnBrk="1" latinLnBrk="0" hangingPunct="1">
        <a:defRPr sz="2400" kern="1200">
          <a:solidFill>
            <a:schemeClr val="tx1"/>
          </a:solidFill>
          <a:latin typeface="+mn-lt"/>
          <a:ea typeface="+mn-ea"/>
          <a:cs typeface="+mn-cs"/>
        </a:defRPr>
      </a:lvl3pPr>
      <a:lvl4pPr marL="1828526" algn="l" defTabSz="1219017" rtl="0" eaLnBrk="1" latinLnBrk="0" hangingPunct="1">
        <a:defRPr sz="2400" kern="1200">
          <a:solidFill>
            <a:schemeClr val="tx1"/>
          </a:solidFill>
          <a:latin typeface="+mn-lt"/>
          <a:ea typeface="+mn-ea"/>
          <a:cs typeface="+mn-cs"/>
        </a:defRPr>
      </a:lvl4pPr>
      <a:lvl5pPr marL="2438034" algn="l" defTabSz="1219017" rtl="0" eaLnBrk="1" latinLnBrk="0" hangingPunct="1">
        <a:defRPr sz="2400" kern="1200">
          <a:solidFill>
            <a:schemeClr val="tx1"/>
          </a:solidFill>
          <a:latin typeface="+mn-lt"/>
          <a:ea typeface="+mn-ea"/>
          <a:cs typeface="+mn-cs"/>
        </a:defRPr>
      </a:lvl5pPr>
      <a:lvl6pPr marL="3047543" algn="l" defTabSz="1219017" rtl="0" eaLnBrk="1" latinLnBrk="0" hangingPunct="1">
        <a:defRPr sz="2400" kern="1200">
          <a:solidFill>
            <a:schemeClr val="tx1"/>
          </a:solidFill>
          <a:latin typeface="+mn-lt"/>
          <a:ea typeface="+mn-ea"/>
          <a:cs typeface="+mn-cs"/>
        </a:defRPr>
      </a:lvl6pPr>
      <a:lvl7pPr marL="3657051" algn="l" defTabSz="1219017" rtl="0" eaLnBrk="1" latinLnBrk="0" hangingPunct="1">
        <a:defRPr sz="2400" kern="1200">
          <a:solidFill>
            <a:schemeClr val="tx1"/>
          </a:solidFill>
          <a:latin typeface="+mn-lt"/>
          <a:ea typeface="+mn-ea"/>
          <a:cs typeface="+mn-cs"/>
        </a:defRPr>
      </a:lvl7pPr>
      <a:lvl8pPr marL="4266560" algn="l" defTabSz="1219017" rtl="0" eaLnBrk="1" latinLnBrk="0" hangingPunct="1">
        <a:defRPr sz="2400" kern="1200">
          <a:solidFill>
            <a:schemeClr val="tx1"/>
          </a:solidFill>
          <a:latin typeface="+mn-lt"/>
          <a:ea typeface="+mn-ea"/>
          <a:cs typeface="+mn-cs"/>
        </a:defRPr>
      </a:lvl8pPr>
      <a:lvl9pPr marL="4876069" algn="l" defTabSz="121901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9.svg"/><Relationship Id="rId18" Type="http://schemas.openxmlformats.org/officeDocument/2006/relationships/image" Target="../media/image13.svg"/><Relationship Id="rId26" Type="http://schemas.openxmlformats.org/officeDocument/2006/relationships/slide" Target="slide15.xml"/><Relationship Id="rId3" Type="http://schemas.openxmlformats.org/officeDocument/2006/relationships/slide" Target="slide5.xml"/><Relationship Id="rId21" Type="http://schemas.openxmlformats.org/officeDocument/2006/relationships/slide" Target="slide8.xml"/><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2.png"/><Relationship Id="rId25" Type="http://schemas.openxmlformats.org/officeDocument/2006/relationships/slide" Target="slide14.xml"/><Relationship Id="rId2" Type="http://schemas.openxmlformats.org/officeDocument/2006/relationships/image" Target="../media/image1.png"/><Relationship Id="rId16" Type="http://schemas.openxmlformats.org/officeDocument/2006/relationships/slide" Target="slide4.xml"/><Relationship Id="rId20" Type="http://schemas.openxmlformats.org/officeDocument/2006/relationships/slide" Target="slide6.xml"/><Relationship Id="rId1" Type="http://schemas.openxmlformats.org/officeDocument/2006/relationships/slideLayout" Target="../slideLayouts/slideLayout3.xml"/><Relationship Id="rId6" Type="http://schemas.openxmlformats.org/officeDocument/2006/relationships/slide" Target="slide2.xml"/><Relationship Id="rId11" Type="http://schemas.openxmlformats.org/officeDocument/2006/relationships/slide" Target="slide3.xml"/><Relationship Id="rId24" Type="http://schemas.openxmlformats.org/officeDocument/2006/relationships/image" Target="../media/image16.svg"/><Relationship Id="rId5" Type="http://schemas.openxmlformats.org/officeDocument/2006/relationships/image" Target="../media/image3.svg"/><Relationship Id="rId15" Type="http://schemas.openxmlformats.org/officeDocument/2006/relationships/image" Target="../media/image11.svg"/><Relationship Id="rId23" Type="http://schemas.openxmlformats.org/officeDocument/2006/relationships/image" Target="../media/image15.png"/><Relationship Id="rId28" Type="http://schemas.openxmlformats.org/officeDocument/2006/relationships/slide" Target="slide12.xml"/><Relationship Id="rId10" Type="http://schemas.openxmlformats.org/officeDocument/2006/relationships/image" Target="../media/image7.svg"/><Relationship Id="rId19" Type="http://schemas.openxmlformats.org/officeDocument/2006/relationships/image" Target="../media/image14.sv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0.png"/><Relationship Id="rId22" Type="http://schemas.openxmlformats.org/officeDocument/2006/relationships/slide" Target="slide7.xml"/><Relationship Id="rId27" Type="http://schemas.openxmlformats.org/officeDocument/2006/relationships/image" Target="../media/image17.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3.png"/><Relationship Id="rId2" Type="http://schemas.openxmlformats.org/officeDocument/2006/relationships/hyperlink" Target="https://app.powerbi.com/view?r=eyJrIjoiYzllMzM2YTMtMDU0MS00NmRjLWIyOTItZTk5Yjg3OWM2YWEzIiwidCI6IjhmYmFhNWJmLTJlY2MtNGRjOC1iNTZiLThmOTJlMzA3ZjA3NiIsImMiOjR9" TargetMode="Externa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sig.sea.gob.cl/analisisTerritorialExterno/" TargetMode="Externa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sig.sea.gob.cl/analisisTerritorialExterno/"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8.jpeg"/><Relationship Id="rId4" Type="http://schemas.openxmlformats.org/officeDocument/2006/relationships/image" Target="../media/image27.jpe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salud.cedeus.cl/" TargetMode="External"/><Relationship Id="rId1" Type="http://schemas.openxmlformats.org/officeDocument/2006/relationships/slideLayout" Target="../slideLayouts/slideLayout3.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74955" y="282372"/>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800" b="0" i="0" u="none" strike="noStrike" kern="0" cap="none" spc="0" normalizeH="0" baseline="0" noProof="0" dirty="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1669410" y="310640"/>
            <a:ext cx="8103742"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defTabSz="1219017">
              <a:buClr>
                <a:srgbClr val="E20613"/>
              </a:buClr>
              <a:buSzPct val="250000"/>
              <a:buNone/>
              <a:defRPr/>
            </a:pPr>
            <a:r>
              <a:rPr lang="es-ES" sz="2000" b="1" dirty="0">
                <a:solidFill>
                  <a:srgbClr val="FFFFFF"/>
                </a:solidFill>
              </a:rPr>
              <a:t>DISEÑO DE PLATAFORMAS DE INFORMACIÓN</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6" y="984332"/>
            <a:ext cx="4537484" cy="276999"/>
          </a:xfrm>
          <a:prstGeom prst="rect">
            <a:avLst/>
          </a:prstGeom>
        </p:spPr>
        <p:txBody>
          <a:bodyPr wrap="square">
            <a:spAutoFit/>
          </a:bodyPr>
          <a:lstStyle/>
          <a:p>
            <a:pPr lvl="0" defTabSz="1219017"/>
            <a:r>
              <a:rPr lang="es-ES" sz="1200" b="1" kern="0" dirty="0">
                <a:solidFill>
                  <a:schemeClr val="accent1"/>
                </a:solidFill>
              </a:rPr>
              <a:t>ANTECEDENTES</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6" y="1295864"/>
            <a:ext cx="2870869" cy="4823500"/>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En concordancia con el cronograma de desarrollo de Data Intelligence es momento de estructurar los productos y sus servicios asociados (Plataformas) para distintas áreas temáticas.</a:t>
            </a:r>
          </a:p>
          <a:p>
            <a:pPr defTabSz="1219017">
              <a:spcBef>
                <a:spcPts val="601"/>
              </a:spcBef>
              <a:spcAft>
                <a:spcPts val="601"/>
              </a:spcAft>
            </a:pPr>
            <a:r>
              <a:rPr lang="es-ES" sz="1067" dirty="0">
                <a:solidFill>
                  <a:srgbClr val="575756"/>
                </a:solidFill>
                <a:latin typeface="Chevin Pro DemiBold"/>
              </a:rPr>
              <a:t>Las plataformas SNICC y DATACOVID nos han ayudado a dimensionar el trabajo que se requiere para la construcción de una plataforma específica. También nos ha dado luces acerca de la dificultad de obtener, gestionar y actualizar los datos existentes.</a:t>
            </a:r>
          </a:p>
          <a:p>
            <a:pPr defTabSz="1219017">
              <a:spcBef>
                <a:spcPts val="601"/>
              </a:spcBef>
              <a:spcAft>
                <a:spcPts val="601"/>
              </a:spcAft>
            </a:pPr>
            <a:r>
              <a:rPr lang="es-ES" sz="1067" dirty="0">
                <a:solidFill>
                  <a:srgbClr val="575756"/>
                </a:solidFill>
                <a:latin typeface="Chevin Pro DemiBold"/>
              </a:rPr>
              <a:t>Por otra parte, el proceso de búsqueda, sistematización y registro de fuentes de información, definición de variables y vinculación de datos ha logrado generar una experiencia relevante en relación a: dónde, cómo, cuándo y qué datos están disponibles y en qué condiciones.</a:t>
            </a:r>
          </a:p>
          <a:p>
            <a:pPr defTabSz="1219017">
              <a:spcBef>
                <a:spcPts val="601"/>
              </a:spcBef>
              <a:spcAft>
                <a:spcPts val="601"/>
              </a:spcAft>
            </a:pPr>
            <a:r>
              <a:rPr lang="es-ES" sz="1067" dirty="0">
                <a:solidFill>
                  <a:srgbClr val="575756"/>
                </a:solidFill>
                <a:latin typeface="Chevin Pro DemiBold"/>
              </a:rPr>
              <a:t>Con la breve, pero substancial experiencia recogida en los primeros 7 meses del 2020, intentaremos subir un peldaño más para cumplir con los objetivos de DATA INTELIGENCE. Se trata ahora de pensar y diseñar productos destinados dar solución a problemas y a satisfacer demandas que se han podido visualizar en este tiempo de trabajo.</a:t>
            </a:r>
          </a:p>
        </p:txBody>
      </p:sp>
      <p:sp>
        <p:nvSpPr>
          <p:cNvPr id="3" name="Rectángulo 2">
            <a:extLst>
              <a:ext uri="{FF2B5EF4-FFF2-40B4-BE49-F238E27FC236}">
                <a16:creationId xmlns:a16="http://schemas.microsoft.com/office/drawing/2014/main" id="{A630F5D0-3788-451B-9D55-899F07FF1DAD}"/>
              </a:ext>
            </a:extLst>
          </p:cNvPr>
          <p:cNvSpPr/>
          <p:nvPr/>
        </p:nvSpPr>
        <p:spPr>
          <a:xfrm>
            <a:off x="4725373" y="984332"/>
            <a:ext cx="1544642" cy="276999"/>
          </a:xfrm>
          <a:prstGeom prst="rect">
            <a:avLst/>
          </a:prstGeom>
        </p:spPr>
        <p:txBody>
          <a:bodyPr wrap="square">
            <a:spAutoFit/>
          </a:bodyPr>
          <a:lstStyle/>
          <a:p>
            <a:pPr lvl="0" defTabSz="1219017">
              <a:defRPr/>
            </a:pPr>
            <a:r>
              <a:rPr lang="es-ES" sz="1200" b="1" kern="0" dirty="0">
                <a:solidFill>
                  <a:schemeClr val="accent1"/>
                </a:solidFill>
              </a:rPr>
              <a:t>OBJETIVO</a:t>
            </a:r>
            <a:endParaRPr kumimoji="0" lang="es-ES" sz="1200" b="1" i="0" u="none" strike="noStrike" kern="0" cap="none" spc="0" normalizeH="0" baseline="0" noProof="0" dirty="0">
              <a:ln>
                <a:noFill/>
              </a:ln>
              <a:solidFill>
                <a:schemeClr val="accent1"/>
              </a:solidFill>
              <a:effectLst/>
              <a:uLnTx/>
              <a:uFillTx/>
            </a:endParaRPr>
          </a:p>
        </p:txBody>
      </p:sp>
      <p:graphicFrame>
        <p:nvGraphicFramePr>
          <p:cNvPr id="5" name="Tabla 2">
            <a:extLst>
              <a:ext uri="{FF2B5EF4-FFF2-40B4-BE49-F238E27FC236}">
                <a16:creationId xmlns:a16="http://schemas.microsoft.com/office/drawing/2014/main" id="{BD2B4929-C016-47BD-89F8-12B08AD99113}"/>
              </a:ext>
            </a:extLst>
          </p:cNvPr>
          <p:cNvGraphicFramePr>
            <a:graphicFrameLocks noGrp="1"/>
          </p:cNvGraphicFramePr>
          <p:nvPr>
            <p:extLst>
              <p:ext uri="{D42A27DB-BD31-4B8C-83A1-F6EECF244321}">
                <p14:modId xmlns:p14="http://schemas.microsoft.com/office/powerpoint/2010/main" val="2219987286"/>
              </p:ext>
            </p:extLst>
          </p:nvPr>
        </p:nvGraphicFramePr>
        <p:xfrm>
          <a:off x="8214018" y="1261331"/>
          <a:ext cx="3078759" cy="4140003"/>
        </p:xfrm>
        <a:graphic>
          <a:graphicData uri="http://schemas.openxmlformats.org/drawingml/2006/table">
            <a:tbl>
              <a:tblPr firstRow="1" bandRow="1">
                <a:tableStyleId>{5C22544A-7EE6-4342-B048-85BDC9FD1C3A}</a:tableStyleId>
              </a:tblPr>
              <a:tblGrid>
                <a:gridCol w="798790">
                  <a:extLst>
                    <a:ext uri="{9D8B030D-6E8A-4147-A177-3AD203B41FA5}">
                      <a16:colId xmlns:a16="http://schemas.microsoft.com/office/drawing/2014/main" val="1925803471"/>
                    </a:ext>
                  </a:extLst>
                </a:gridCol>
                <a:gridCol w="1439014">
                  <a:extLst>
                    <a:ext uri="{9D8B030D-6E8A-4147-A177-3AD203B41FA5}">
                      <a16:colId xmlns:a16="http://schemas.microsoft.com/office/drawing/2014/main" val="4209277347"/>
                    </a:ext>
                  </a:extLst>
                </a:gridCol>
                <a:gridCol w="840955">
                  <a:extLst>
                    <a:ext uri="{9D8B030D-6E8A-4147-A177-3AD203B41FA5}">
                      <a16:colId xmlns:a16="http://schemas.microsoft.com/office/drawing/2014/main" val="717859385"/>
                    </a:ext>
                  </a:extLst>
                </a:gridCol>
              </a:tblGrid>
              <a:tr h="383117">
                <a:tc>
                  <a:txBody>
                    <a:bodyPr/>
                    <a:lstStyle/>
                    <a:p>
                      <a:pPr algn="ctr"/>
                      <a:r>
                        <a:rPr lang="es-ES" sz="1100" dirty="0"/>
                        <a:t>PASOS</a:t>
                      </a:r>
                    </a:p>
                  </a:txBody>
                  <a:tcPr anchor="ctr">
                    <a:solidFill>
                      <a:schemeClr val="accent2">
                        <a:lumMod val="50000"/>
                      </a:schemeClr>
                    </a:solidFill>
                  </a:tcPr>
                </a:tc>
                <a:tc>
                  <a:txBody>
                    <a:bodyPr/>
                    <a:lstStyle/>
                    <a:p>
                      <a:pPr algn="l"/>
                      <a:r>
                        <a:rPr lang="es-ES" sz="1100" dirty="0"/>
                        <a:t>TAREAS </a:t>
                      </a:r>
                    </a:p>
                  </a:txBody>
                  <a:tcPr anchor="ctr">
                    <a:solidFill>
                      <a:srgbClr val="0E394E"/>
                    </a:solidFill>
                  </a:tcPr>
                </a:tc>
                <a:tc>
                  <a:txBody>
                    <a:bodyPr/>
                    <a:lstStyle/>
                    <a:p>
                      <a:pPr algn="ctr"/>
                      <a:r>
                        <a:rPr lang="es-ES" sz="1100" dirty="0"/>
                        <a:t>CHECKLIST</a:t>
                      </a:r>
                    </a:p>
                  </a:txBody>
                  <a:tcPr>
                    <a:solidFill>
                      <a:schemeClr val="accent2"/>
                    </a:solidFill>
                  </a:tcPr>
                </a:tc>
                <a:extLst>
                  <a:ext uri="{0D108BD9-81ED-4DB2-BD59-A6C34878D82A}">
                    <a16:rowId xmlns:a16="http://schemas.microsoft.com/office/drawing/2014/main" val="3633972298"/>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1</a:t>
                      </a:r>
                    </a:p>
                  </a:txBody>
                  <a:tcPr marL="45720" marR="45720" anchor="ctr">
                    <a:solidFill>
                      <a:schemeClr val="accent2">
                        <a:lumMod val="50000"/>
                      </a:schemeClr>
                    </a:solidFill>
                  </a:tcPr>
                </a:tc>
                <a:tc>
                  <a:txBody>
                    <a:bodyPr/>
                    <a:lstStyle/>
                    <a:p>
                      <a:pPr marL="0" algn="l" defTabSz="1219017" rtl="0" eaLnBrk="1" fontAlgn="ctr" latinLnBrk="0" hangingPunct="1"/>
                      <a:r>
                        <a:rPr lang="es-ES" sz="900" b="0" i="0" u="none" strike="noStrike" kern="1200" dirty="0">
                          <a:solidFill>
                            <a:schemeClr val="bg1"/>
                          </a:solidFill>
                          <a:effectLst/>
                          <a:latin typeface="Calibri" panose="020F0502020204030204" pitchFamily="34" charset="0"/>
                          <a:ea typeface="+mn-ea"/>
                          <a:cs typeface="+mn-cs"/>
                        </a:rPr>
                        <a:t>Contexto</a:t>
                      </a:r>
                    </a:p>
                  </a:txBody>
                  <a:tcPr anchor="ctr">
                    <a:solidFill>
                      <a:srgbClr val="000000"/>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965232244"/>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2</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Breve Descripción</a:t>
                      </a:r>
                    </a:p>
                  </a:txBody>
                  <a:tcPr anchor="ctr">
                    <a:solidFill>
                      <a:srgbClr val="0E394E"/>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2044707719"/>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3</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Público Objetivo</a:t>
                      </a:r>
                    </a:p>
                  </a:txBody>
                  <a:tcPr anchor="ctr">
                    <a:solidFill>
                      <a:srgbClr val="14506E"/>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190576896"/>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4</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Países Prioritarios</a:t>
                      </a:r>
                    </a:p>
                  </a:txBody>
                  <a:tcPr anchor="ctr">
                    <a:solidFill>
                      <a:srgbClr val="1A6A92"/>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548585519"/>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5</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Contexto Competitivo</a:t>
                      </a:r>
                    </a:p>
                  </a:txBody>
                  <a:tcPr anchor="ctr">
                    <a:solidFill>
                      <a:srgbClr val="269AD4"/>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850010357"/>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6</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Oportunidades</a:t>
                      </a:r>
                    </a:p>
                  </a:txBody>
                  <a:tcPr anchor="ctr">
                    <a:solidFill>
                      <a:srgbClr val="269AD4"/>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993332774"/>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7</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Caracterización del Sitio</a:t>
                      </a:r>
                    </a:p>
                  </a:txBody>
                  <a:tcPr anchor="ctr">
                    <a:solidFill>
                      <a:srgbClr val="5CB5E2"/>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1233047202"/>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8</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Estructura del Sitio</a:t>
                      </a:r>
                    </a:p>
                  </a:txBody>
                  <a:tcPr anchor="ctr">
                    <a:solidFill>
                      <a:srgbClr val="269AD4"/>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1808640980"/>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9</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Caracterización Visual</a:t>
                      </a:r>
                    </a:p>
                  </a:txBody>
                  <a:tcPr anchor="ctr">
                    <a:solidFill>
                      <a:srgbClr val="269AD4"/>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730017987"/>
                  </a:ext>
                </a:extLst>
              </a:tr>
              <a:tr h="268349">
                <a:tc>
                  <a:txBody>
                    <a:bodyPr/>
                    <a:lstStyle/>
                    <a:p>
                      <a:pPr marL="0" algn="ctr" defTabSz="1219017" rtl="0" eaLnBrk="1" latinLnBrk="0" hangingPunct="1"/>
                      <a:r>
                        <a:rPr lang="es-ES" sz="900" b="1" kern="1200" dirty="0">
                          <a:solidFill>
                            <a:schemeClr val="bg1"/>
                          </a:solidFill>
                          <a:latin typeface="+mn-lt"/>
                          <a:ea typeface="+mn-ea"/>
                          <a:cs typeface="+mn-cs"/>
                        </a:rPr>
                        <a:t>Paso 10</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Fuentes de Información</a:t>
                      </a:r>
                    </a:p>
                  </a:txBody>
                  <a:tcPr anchor="ctr">
                    <a:solidFill>
                      <a:srgbClr val="2081B2"/>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912305285"/>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11</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Variables (10-20)</a:t>
                      </a:r>
                    </a:p>
                  </a:txBody>
                  <a:tcPr anchor="ctr">
                    <a:solidFill>
                      <a:srgbClr val="1A6A92"/>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3562778745"/>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12</a:t>
                      </a:r>
                    </a:p>
                  </a:txBody>
                  <a:tcPr marL="45720" marR="45720" anchor="ctr">
                    <a:solidFill>
                      <a:schemeClr val="accent2">
                        <a:lumMod val="50000"/>
                      </a:schemeClr>
                    </a:solidFill>
                  </a:tcPr>
                </a:tc>
                <a:tc>
                  <a:txBody>
                    <a:bodyPr/>
                    <a:lstStyle/>
                    <a:p>
                      <a:pPr algn="l" fontAlgn="ctr"/>
                      <a:r>
                        <a:rPr lang="es-ES" sz="900" b="0" i="0" u="none" strike="noStrike">
                          <a:solidFill>
                            <a:schemeClr val="bg1"/>
                          </a:solidFill>
                          <a:effectLst/>
                          <a:latin typeface="Calibri" panose="020F0502020204030204" pitchFamily="34" charset="0"/>
                        </a:rPr>
                        <a:t>Interacción de Variables</a:t>
                      </a:r>
                      <a:endParaRPr lang="es-ES" sz="900" b="0" i="0" u="none" strike="noStrike" dirty="0">
                        <a:solidFill>
                          <a:schemeClr val="bg1"/>
                        </a:solidFill>
                        <a:effectLst/>
                        <a:latin typeface="Calibri" panose="020F0502020204030204" pitchFamily="34" charset="0"/>
                      </a:endParaRPr>
                    </a:p>
                  </a:txBody>
                  <a:tcPr anchor="ctr">
                    <a:solidFill>
                      <a:srgbClr val="14506E"/>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1368164592"/>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13</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Datos</a:t>
                      </a:r>
                    </a:p>
                  </a:txBody>
                  <a:tcPr anchor="ctr">
                    <a:solidFill>
                      <a:srgbClr val="0E394E"/>
                    </a:solidFill>
                  </a:tcPr>
                </a:tc>
                <a:tc>
                  <a:txBody>
                    <a:bodyPr/>
                    <a:lstStyle/>
                    <a:p>
                      <a:pPr algn="ctr"/>
                      <a:r>
                        <a:rPr lang="es-ES" sz="900" b="1" dirty="0">
                          <a:solidFill>
                            <a:schemeClr val="tx1"/>
                          </a:solidFill>
                        </a:rPr>
                        <a:t>ok</a:t>
                      </a:r>
                    </a:p>
                  </a:txBody>
                  <a:tcPr anchor="ctr">
                    <a:solidFill>
                      <a:schemeClr val="accent2">
                        <a:lumMod val="60000"/>
                        <a:lumOff val="40000"/>
                      </a:schemeClr>
                    </a:solidFill>
                  </a:tcPr>
                </a:tc>
                <a:extLst>
                  <a:ext uri="{0D108BD9-81ED-4DB2-BD59-A6C34878D82A}">
                    <a16:rowId xmlns:a16="http://schemas.microsoft.com/office/drawing/2014/main" val="218115700"/>
                  </a:ext>
                </a:extLst>
              </a:tr>
              <a:tr h="268349">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s-ES" sz="900" b="1" i="0" u="none" strike="noStrike" kern="1200" cap="none" spc="0" normalizeH="0" baseline="0" noProof="0" dirty="0">
                          <a:ln>
                            <a:noFill/>
                          </a:ln>
                          <a:solidFill>
                            <a:prstClr val="white"/>
                          </a:solidFill>
                          <a:effectLst/>
                          <a:uLnTx/>
                          <a:uFillTx/>
                          <a:latin typeface="Calibri"/>
                          <a:ea typeface="+mn-ea"/>
                          <a:cs typeface="+mn-cs"/>
                        </a:rPr>
                        <a:t>Paso 14</a:t>
                      </a:r>
                    </a:p>
                  </a:txBody>
                  <a:tcPr marL="45720" marR="45720" anchor="ctr">
                    <a:solidFill>
                      <a:schemeClr val="accent2">
                        <a:lumMod val="50000"/>
                      </a:schemeClr>
                    </a:solidFill>
                  </a:tcPr>
                </a:tc>
                <a:tc>
                  <a:txBody>
                    <a:bodyPr/>
                    <a:lstStyle/>
                    <a:p>
                      <a:pPr algn="l" fontAlgn="ctr"/>
                      <a:r>
                        <a:rPr lang="es-ES" sz="900" b="0" i="0" u="none" strike="noStrike" dirty="0">
                          <a:solidFill>
                            <a:schemeClr val="bg1"/>
                          </a:solidFill>
                          <a:effectLst/>
                          <a:latin typeface="Calibri" panose="020F0502020204030204" pitchFamily="34" charset="0"/>
                        </a:rPr>
                        <a:t>Tipo Datos-Actualización</a:t>
                      </a:r>
                    </a:p>
                  </a:txBody>
                  <a:tcPr anchor="ctr">
                    <a:solidFill>
                      <a:schemeClr val="bg2">
                        <a:lumMod val="10000"/>
                      </a:schemeClr>
                    </a:solidFill>
                  </a:tcPr>
                </a:tc>
                <a:tc>
                  <a:txBody>
                    <a:bodyPr/>
                    <a:lstStyle/>
                    <a:p>
                      <a:pPr algn="ctr"/>
                      <a:r>
                        <a:rPr lang="es-ES" sz="900" b="1">
                          <a:solidFill>
                            <a:schemeClr val="tx1"/>
                          </a:solidFill>
                        </a:rPr>
                        <a:t>ok</a:t>
                      </a:r>
                      <a:endParaRPr lang="es-ES" sz="900" b="1" dirty="0">
                        <a:solidFill>
                          <a:schemeClr val="tx1"/>
                        </a:solidFill>
                      </a:endParaRPr>
                    </a:p>
                  </a:txBody>
                  <a:tcPr anchor="ctr">
                    <a:solidFill>
                      <a:schemeClr val="accent2">
                        <a:lumMod val="60000"/>
                        <a:lumOff val="40000"/>
                      </a:schemeClr>
                    </a:solidFill>
                  </a:tcPr>
                </a:tc>
                <a:extLst>
                  <a:ext uri="{0D108BD9-81ED-4DB2-BD59-A6C34878D82A}">
                    <a16:rowId xmlns:a16="http://schemas.microsoft.com/office/drawing/2014/main" val="4052222929"/>
                  </a:ext>
                </a:extLst>
              </a:tr>
            </a:tbl>
          </a:graphicData>
        </a:graphic>
      </p:graphicFrame>
      <p:pic>
        <p:nvPicPr>
          <p:cNvPr id="7" name="Imagen 6" descr="Imagen que contiene dibujo&#10;&#10;Descripción generada automáticamente">
            <a:extLst>
              <a:ext uri="{FF2B5EF4-FFF2-40B4-BE49-F238E27FC236}">
                <a16:creationId xmlns:a16="http://schemas.microsoft.com/office/drawing/2014/main" id="{B72F7DB8-7904-4EEE-A9C6-A98120D10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7281" y="268425"/>
            <a:ext cx="2804719" cy="599130"/>
          </a:xfrm>
          <a:prstGeom prst="rect">
            <a:avLst/>
          </a:prstGeom>
        </p:spPr>
      </p:pic>
      <p:sp>
        <p:nvSpPr>
          <p:cNvPr id="8" name="Rectángulo 7">
            <a:extLst>
              <a:ext uri="{FF2B5EF4-FFF2-40B4-BE49-F238E27FC236}">
                <a16:creationId xmlns:a16="http://schemas.microsoft.com/office/drawing/2014/main" id="{5CC30F54-99E5-4831-80E3-E2A3C3ED0E75}"/>
              </a:ext>
            </a:extLst>
          </p:cNvPr>
          <p:cNvSpPr/>
          <p:nvPr/>
        </p:nvSpPr>
        <p:spPr>
          <a:xfrm>
            <a:off x="8214018" y="984332"/>
            <a:ext cx="3078759" cy="276999"/>
          </a:xfrm>
          <a:prstGeom prst="rect">
            <a:avLst/>
          </a:prstGeom>
        </p:spPr>
        <p:txBody>
          <a:bodyPr wrap="square">
            <a:spAutoFit/>
          </a:bodyPr>
          <a:lstStyle/>
          <a:p>
            <a:pPr lvl="0" defTabSz="1219017">
              <a:defRPr/>
            </a:pPr>
            <a:r>
              <a:rPr lang="es-ES" sz="1200" b="1" kern="0" dirty="0">
                <a:solidFill>
                  <a:schemeClr val="accent1"/>
                </a:solidFill>
              </a:rPr>
              <a:t>PASOS PREVISTOS</a:t>
            </a:r>
            <a:endParaRPr kumimoji="0" lang="es-ES" sz="1200" b="1" i="0" u="none" strike="noStrike" kern="0" cap="none" spc="0" normalizeH="0" baseline="0" noProof="0" dirty="0">
              <a:ln>
                <a:noFill/>
              </a:ln>
              <a:solidFill>
                <a:schemeClr val="accent1"/>
              </a:solidFill>
              <a:effectLst/>
              <a:uLnTx/>
              <a:uFillTx/>
            </a:endParaRPr>
          </a:p>
        </p:txBody>
      </p:sp>
      <p:cxnSp>
        <p:nvCxnSpPr>
          <p:cNvPr id="23" name="Straight Connector 136">
            <a:extLst>
              <a:ext uri="{FF2B5EF4-FFF2-40B4-BE49-F238E27FC236}">
                <a16:creationId xmlns:a16="http://schemas.microsoft.com/office/drawing/2014/main" id="{557712CB-6BE3-4853-A024-480394F2D910}"/>
              </a:ext>
            </a:extLst>
          </p:cNvPr>
          <p:cNvCxnSpPr/>
          <p:nvPr/>
        </p:nvCxnSpPr>
        <p:spPr>
          <a:xfrm>
            <a:off x="4653095" y="1395171"/>
            <a:ext cx="0" cy="4572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Gráfico 10" descr="Círculo con flecha a la izquierda">
            <a:hlinkClick r:id="rId3" action="ppaction://hlinksldjump"/>
            <a:extLst>
              <a:ext uri="{FF2B5EF4-FFF2-40B4-BE49-F238E27FC236}">
                <a16:creationId xmlns:a16="http://schemas.microsoft.com/office/drawing/2014/main" id="{84ECD024-0F66-4C58-B7EC-A18E8AB884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320690" y="3245945"/>
            <a:ext cx="288000" cy="288000"/>
          </a:xfrm>
          <a:prstGeom prst="rect">
            <a:avLst/>
          </a:prstGeom>
        </p:spPr>
      </p:pic>
      <p:sp>
        <p:nvSpPr>
          <p:cNvPr id="12" name="TextBox 139">
            <a:extLst>
              <a:ext uri="{FF2B5EF4-FFF2-40B4-BE49-F238E27FC236}">
                <a16:creationId xmlns:a16="http://schemas.microsoft.com/office/drawing/2014/main" id="{28A72BDD-FFDB-4EFC-87FA-597EE0239B6E}"/>
              </a:ext>
            </a:extLst>
          </p:cNvPr>
          <p:cNvSpPr txBox="1"/>
          <p:nvPr/>
        </p:nvSpPr>
        <p:spPr>
          <a:xfrm>
            <a:off x="4725373" y="1301222"/>
            <a:ext cx="2870869" cy="1077603"/>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El objetivo de este ejercicio es básicamente sentar las bases del diseño, evaluación y eventual desarrollo de plataformas y/o sistemas y/o </a:t>
            </a:r>
            <a:r>
              <a:rPr lang="es-ES" sz="1067" dirty="0" err="1">
                <a:solidFill>
                  <a:srgbClr val="575756"/>
                </a:solidFill>
                <a:latin typeface="Chevin Pro DemiBold"/>
              </a:rPr>
              <a:t>app’s</a:t>
            </a:r>
            <a:r>
              <a:rPr lang="es-ES" sz="1067" dirty="0">
                <a:solidFill>
                  <a:srgbClr val="575756"/>
                </a:solidFill>
                <a:latin typeface="Chevin Pro DemiBold"/>
              </a:rPr>
              <a:t> y/o sitios de información que cumplan con los lineamientos de DATA INTELLIGENCE, es decir, transformar </a:t>
            </a:r>
            <a:r>
              <a:rPr lang="es-ES" sz="1067" dirty="0">
                <a:solidFill>
                  <a:schemeClr val="accent1"/>
                </a:solidFill>
                <a:latin typeface="Chevin Pro DemiBold"/>
              </a:rPr>
              <a:t>“datos en información”.</a:t>
            </a:r>
          </a:p>
        </p:txBody>
      </p:sp>
      <p:sp>
        <p:nvSpPr>
          <p:cNvPr id="13" name="Rectángulo 12">
            <a:extLst>
              <a:ext uri="{FF2B5EF4-FFF2-40B4-BE49-F238E27FC236}">
                <a16:creationId xmlns:a16="http://schemas.microsoft.com/office/drawing/2014/main" id="{1969A6F9-6683-4F00-9FAE-BF728B9CAE76}"/>
              </a:ext>
            </a:extLst>
          </p:cNvPr>
          <p:cNvSpPr/>
          <p:nvPr/>
        </p:nvSpPr>
        <p:spPr>
          <a:xfrm>
            <a:off x="4758918" y="2451477"/>
            <a:ext cx="1544642" cy="276999"/>
          </a:xfrm>
          <a:prstGeom prst="rect">
            <a:avLst/>
          </a:prstGeom>
        </p:spPr>
        <p:txBody>
          <a:bodyPr wrap="square">
            <a:spAutoFit/>
          </a:bodyPr>
          <a:lstStyle/>
          <a:p>
            <a:pPr lvl="0" defTabSz="1219017">
              <a:defRPr/>
            </a:pPr>
            <a:r>
              <a:rPr lang="es-ES" sz="1200" b="1" kern="0" dirty="0">
                <a:solidFill>
                  <a:schemeClr val="accent1"/>
                </a:solidFill>
              </a:rPr>
              <a:t>MÉTODO</a:t>
            </a:r>
            <a:endParaRPr kumimoji="0" lang="es-ES" sz="1200" b="1" i="0" u="none" strike="noStrike" kern="0" cap="none" spc="0" normalizeH="0" baseline="0" noProof="0" dirty="0">
              <a:ln>
                <a:noFill/>
              </a:ln>
              <a:solidFill>
                <a:schemeClr val="accent1"/>
              </a:solidFill>
              <a:effectLst/>
              <a:uLnTx/>
              <a:uFillTx/>
            </a:endParaRPr>
          </a:p>
        </p:txBody>
      </p:sp>
      <p:sp>
        <p:nvSpPr>
          <p:cNvPr id="14" name="TextBox 139">
            <a:extLst>
              <a:ext uri="{FF2B5EF4-FFF2-40B4-BE49-F238E27FC236}">
                <a16:creationId xmlns:a16="http://schemas.microsoft.com/office/drawing/2014/main" id="{CCBC8808-42C0-4AF0-811C-3EA39EB71D3A}"/>
              </a:ext>
            </a:extLst>
          </p:cNvPr>
          <p:cNvSpPr txBox="1"/>
          <p:nvPr/>
        </p:nvSpPr>
        <p:spPr>
          <a:xfrm>
            <a:off x="4758918" y="2768367"/>
            <a:ext cx="2870869" cy="3324949"/>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El método es el que cada uno elija. La referencia es completar los pasos de la tabla de la derecha, y si es posible mejorarla o complementarla.</a:t>
            </a:r>
          </a:p>
          <a:p>
            <a:pPr defTabSz="1219017">
              <a:spcBef>
                <a:spcPts val="601"/>
              </a:spcBef>
              <a:spcAft>
                <a:spcPts val="601"/>
              </a:spcAft>
            </a:pPr>
            <a:r>
              <a:rPr lang="es-ES" sz="1067" dirty="0">
                <a:solidFill>
                  <a:srgbClr val="575756"/>
                </a:solidFill>
                <a:latin typeface="Chevin Pro DemiBold"/>
              </a:rPr>
              <a:t>Pueden preguntar a quien estimen conveniente, concertar VC con quien les plazca para aclararse o enredarse (“nunca se sabe”).</a:t>
            </a:r>
          </a:p>
          <a:p>
            <a:pPr defTabSz="1219017">
              <a:spcBef>
                <a:spcPts val="601"/>
              </a:spcBef>
              <a:spcAft>
                <a:spcPts val="601"/>
              </a:spcAft>
            </a:pPr>
            <a:r>
              <a:rPr lang="es-ES" sz="1067" dirty="0">
                <a:solidFill>
                  <a:srgbClr val="575756"/>
                </a:solidFill>
                <a:latin typeface="Chevin Pro DemiBold"/>
              </a:rPr>
              <a:t>El resultado no será sólo completar los pasos. Será entender y dominar las posibilidades, opciones, alternativas, oportunidades, barreras, soluciones, etc. de la temática abordada.</a:t>
            </a:r>
          </a:p>
          <a:p>
            <a:pPr defTabSz="1219017">
              <a:spcBef>
                <a:spcPts val="601"/>
              </a:spcBef>
              <a:spcAft>
                <a:spcPts val="601"/>
              </a:spcAft>
            </a:pPr>
            <a:r>
              <a:rPr lang="es-ES" sz="1067" dirty="0">
                <a:solidFill>
                  <a:srgbClr val="575756"/>
                </a:solidFill>
                <a:latin typeface="Chevin Pro DemiBold"/>
              </a:rPr>
              <a:t>Un par de sugerencias:</a:t>
            </a:r>
          </a:p>
          <a:p>
            <a:pPr marL="228600" indent="-228600" defTabSz="1219017">
              <a:spcBef>
                <a:spcPts val="601"/>
              </a:spcBef>
              <a:spcAft>
                <a:spcPts val="601"/>
              </a:spcAft>
              <a:buAutoNum type="arabicPeriod"/>
            </a:pPr>
            <a:r>
              <a:rPr lang="es-ES" sz="1067" dirty="0">
                <a:solidFill>
                  <a:schemeClr val="accent1"/>
                </a:solidFill>
                <a:latin typeface="Chevin Pro DemiBold"/>
              </a:rPr>
              <a:t>No es necesario </a:t>
            </a:r>
            <a:r>
              <a:rPr lang="es-ES" sz="1067" dirty="0">
                <a:solidFill>
                  <a:srgbClr val="575756"/>
                </a:solidFill>
                <a:latin typeface="Chevin Pro DemiBold"/>
              </a:rPr>
              <a:t>que cada plataforma entregue </a:t>
            </a:r>
            <a:r>
              <a:rPr lang="es-ES" sz="1067" dirty="0">
                <a:solidFill>
                  <a:schemeClr val="accent1"/>
                </a:solidFill>
                <a:latin typeface="Chevin Pro DemiBold"/>
              </a:rPr>
              <a:t>“TODO” </a:t>
            </a:r>
            <a:r>
              <a:rPr lang="es-ES" sz="1067" dirty="0">
                <a:solidFill>
                  <a:srgbClr val="575756"/>
                </a:solidFill>
                <a:latin typeface="Chevin Pro DemiBold"/>
              </a:rPr>
              <a:t>en primera instancia.</a:t>
            </a:r>
          </a:p>
          <a:p>
            <a:pPr marL="228600" indent="-228600" defTabSz="1219017">
              <a:spcBef>
                <a:spcPts val="601"/>
              </a:spcBef>
              <a:spcAft>
                <a:spcPts val="601"/>
              </a:spcAft>
              <a:buAutoNum type="arabicPeriod"/>
            </a:pPr>
            <a:r>
              <a:rPr lang="es-ES" sz="1067" dirty="0">
                <a:solidFill>
                  <a:schemeClr val="accent1"/>
                </a:solidFill>
                <a:latin typeface="Chevin Pro DemiBold"/>
              </a:rPr>
              <a:t>Lo óptimo</a:t>
            </a:r>
            <a:r>
              <a:rPr lang="es-ES" sz="1067" dirty="0">
                <a:solidFill>
                  <a:srgbClr val="575756"/>
                </a:solidFill>
                <a:latin typeface="Chevin Pro DemiBold"/>
              </a:rPr>
              <a:t>, siempre ha sido y seguirá siendo, </a:t>
            </a:r>
            <a:r>
              <a:rPr lang="es-ES" sz="1067" dirty="0">
                <a:solidFill>
                  <a:schemeClr val="accent1"/>
                </a:solidFill>
                <a:latin typeface="Chevin Pro DemiBold"/>
              </a:rPr>
              <a:t>“enemigo de lo bueno”.</a:t>
            </a:r>
          </a:p>
        </p:txBody>
      </p:sp>
      <p:sp>
        <p:nvSpPr>
          <p:cNvPr id="2" name="TextBox 139">
            <a:extLst>
              <a:ext uri="{FF2B5EF4-FFF2-40B4-BE49-F238E27FC236}">
                <a16:creationId xmlns:a16="http://schemas.microsoft.com/office/drawing/2014/main" id="{7886414A-CE95-4FF4-92BD-37E3DEEFBE7E}"/>
              </a:ext>
            </a:extLst>
          </p:cNvPr>
          <p:cNvSpPr txBox="1"/>
          <p:nvPr/>
        </p:nvSpPr>
        <p:spPr>
          <a:xfrm>
            <a:off x="8234950" y="5498175"/>
            <a:ext cx="3109693" cy="90306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Aprovecha la columna </a:t>
            </a:r>
            <a:r>
              <a:rPr lang="es-ES" sz="1067" dirty="0" err="1">
                <a:solidFill>
                  <a:srgbClr val="575756"/>
                </a:solidFill>
                <a:latin typeface="Chevin Pro DemiBold"/>
              </a:rPr>
              <a:t>Checklist</a:t>
            </a:r>
            <a:r>
              <a:rPr lang="es-ES" sz="1067" dirty="0">
                <a:solidFill>
                  <a:srgbClr val="575756"/>
                </a:solidFill>
                <a:latin typeface="Chevin Pro DemiBold"/>
              </a:rPr>
              <a:t> para ir marcando los avances.</a:t>
            </a:r>
          </a:p>
          <a:p>
            <a:pPr defTabSz="1219017">
              <a:spcBef>
                <a:spcPts val="601"/>
              </a:spcBef>
              <a:spcAft>
                <a:spcPts val="601"/>
              </a:spcAft>
            </a:pPr>
            <a:r>
              <a:rPr lang="es-ES" sz="1067" dirty="0">
                <a:solidFill>
                  <a:srgbClr val="575756"/>
                </a:solidFill>
                <a:latin typeface="Chevin Pro DemiBold"/>
              </a:rPr>
              <a:t>Las Flechas de la derecha te conducen a las secciones correspondientes.</a:t>
            </a:r>
            <a:endParaRPr lang="en-US" sz="1067" dirty="0">
              <a:solidFill>
                <a:srgbClr val="575756"/>
              </a:solidFill>
              <a:latin typeface="Chevin Pro DemiBold"/>
            </a:endParaRPr>
          </a:p>
        </p:txBody>
      </p:sp>
      <p:pic>
        <p:nvPicPr>
          <p:cNvPr id="4" name="Gráfico 3" descr="Círculo con flecha a la izquierda">
            <a:hlinkClick r:id="rId6" action="ppaction://hlinksldjump"/>
            <a:extLst>
              <a:ext uri="{FF2B5EF4-FFF2-40B4-BE49-F238E27FC236}">
                <a16:creationId xmlns:a16="http://schemas.microsoft.com/office/drawing/2014/main" id="{BA14F22A-EAF4-4A42-9E4C-CD1454185D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20690" y="1626005"/>
            <a:ext cx="288000" cy="288000"/>
          </a:xfrm>
          <a:prstGeom prst="rect">
            <a:avLst/>
          </a:prstGeom>
        </p:spPr>
      </p:pic>
      <p:pic>
        <p:nvPicPr>
          <p:cNvPr id="6" name="Gráfico 5" descr="Círculo con flecha a la izquierda">
            <a:hlinkClick r:id="rId6" action="ppaction://hlinksldjump"/>
            <a:extLst>
              <a:ext uri="{FF2B5EF4-FFF2-40B4-BE49-F238E27FC236}">
                <a16:creationId xmlns:a16="http://schemas.microsoft.com/office/drawing/2014/main" id="{A70AAF77-C8B7-4F71-8B06-97F045BEAC8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20690" y="1895995"/>
            <a:ext cx="288000" cy="288000"/>
          </a:xfrm>
          <a:prstGeom prst="rect">
            <a:avLst/>
          </a:prstGeom>
        </p:spPr>
      </p:pic>
      <p:pic>
        <p:nvPicPr>
          <p:cNvPr id="9" name="Gráfico 8" descr="Círculo con flecha a la izquierda">
            <a:hlinkClick r:id="rId11" action="ppaction://hlinksldjump"/>
            <a:extLst>
              <a:ext uri="{FF2B5EF4-FFF2-40B4-BE49-F238E27FC236}">
                <a16:creationId xmlns:a16="http://schemas.microsoft.com/office/drawing/2014/main" id="{47593DA9-B7DB-40E0-AF6B-A5F91D6F78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20690" y="2165985"/>
            <a:ext cx="288000" cy="288000"/>
          </a:xfrm>
          <a:prstGeom prst="rect">
            <a:avLst/>
          </a:prstGeom>
        </p:spPr>
      </p:pic>
      <p:pic>
        <p:nvPicPr>
          <p:cNvPr id="10" name="Gráfico 9" descr="Círculo con flecha a la izquierda">
            <a:hlinkClick r:id="rId11" action="ppaction://hlinksldjump"/>
            <a:extLst>
              <a:ext uri="{FF2B5EF4-FFF2-40B4-BE49-F238E27FC236}">
                <a16:creationId xmlns:a16="http://schemas.microsoft.com/office/drawing/2014/main" id="{2B1019AA-5A67-425E-953F-72B4C937F79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20690" y="2435975"/>
            <a:ext cx="288000" cy="288000"/>
          </a:xfrm>
          <a:prstGeom prst="rect">
            <a:avLst/>
          </a:prstGeom>
        </p:spPr>
      </p:pic>
      <p:pic>
        <p:nvPicPr>
          <p:cNvPr id="15" name="Gráfico 14" descr="Círculo con flecha a la izquierda">
            <a:hlinkClick r:id="rId16" action="ppaction://hlinksldjump"/>
            <a:extLst>
              <a:ext uri="{FF2B5EF4-FFF2-40B4-BE49-F238E27FC236}">
                <a16:creationId xmlns:a16="http://schemas.microsoft.com/office/drawing/2014/main" id="{9E1F152B-AB04-4672-AC52-3A76E584563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320690" y="2705965"/>
            <a:ext cx="288000" cy="288000"/>
          </a:xfrm>
          <a:prstGeom prst="rect">
            <a:avLst/>
          </a:prstGeom>
        </p:spPr>
      </p:pic>
      <p:pic>
        <p:nvPicPr>
          <p:cNvPr id="16" name="Gráfico 15" descr="Círculo con flecha a la izquierda">
            <a:hlinkClick r:id="rId16" action="ppaction://hlinksldjump"/>
            <a:extLst>
              <a:ext uri="{FF2B5EF4-FFF2-40B4-BE49-F238E27FC236}">
                <a16:creationId xmlns:a16="http://schemas.microsoft.com/office/drawing/2014/main" id="{8B1A36DD-EFCB-4CE2-8874-959F0C1A964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320690" y="2975955"/>
            <a:ext cx="288000" cy="288000"/>
          </a:xfrm>
          <a:prstGeom prst="rect">
            <a:avLst/>
          </a:prstGeom>
        </p:spPr>
      </p:pic>
      <p:pic>
        <p:nvPicPr>
          <p:cNvPr id="18" name="Gráfico 17" descr="Círculo con flecha a la izquierda">
            <a:hlinkClick r:id="rId20" action="ppaction://hlinksldjump"/>
            <a:extLst>
              <a:ext uri="{FF2B5EF4-FFF2-40B4-BE49-F238E27FC236}">
                <a16:creationId xmlns:a16="http://schemas.microsoft.com/office/drawing/2014/main" id="{83247FF0-1C7E-4EFA-A121-54C8313AC94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320690" y="3515935"/>
            <a:ext cx="288000" cy="288000"/>
          </a:xfrm>
          <a:prstGeom prst="rect">
            <a:avLst/>
          </a:prstGeom>
        </p:spPr>
      </p:pic>
      <p:pic>
        <p:nvPicPr>
          <p:cNvPr id="20" name="Gráfico 19" descr="Círculo con flecha a la izquierda">
            <a:hlinkClick r:id="rId21" action="ppaction://hlinksldjump"/>
            <a:extLst>
              <a:ext uri="{FF2B5EF4-FFF2-40B4-BE49-F238E27FC236}">
                <a16:creationId xmlns:a16="http://schemas.microsoft.com/office/drawing/2014/main" id="{9833DA42-367D-4035-9948-84B9816523C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320690" y="3785925"/>
            <a:ext cx="288000" cy="288000"/>
          </a:xfrm>
          <a:prstGeom prst="rect">
            <a:avLst/>
          </a:prstGeom>
        </p:spPr>
      </p:pic>
      <p:pic>
        <p:nvPicPr>
          <p:cNvPr id="22" name="Gráfico 21" descr="Círculo con flecha a la izquierda">
            <a:hlinkClick r:id="rId22" action="ppaction://hlinksldjump"/>
            <a:extLst>
              <a:ext uri="{FF2B5EF4-FFF2-40B4-BE49-F238E27FC236}">
                <a16:creationId xmlns:a16="http://schemas.microsoft.com/office/drawing/2014/main" id="{24BF10BB-5B17-4F66-A7CC-47A56EBE0828}"/>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1320690" y="4055915"/>
            <a:ext cx="288000" cy="288000"/>
          </a:xfrm>
          <a:prstGeom prst="rect">
            <a:avLst/>
          </a:prstGeom>
        </p:spPr>
      </p:pic>
      <p:pic>
        <p:nvPicPr>
          <p:cNvPr id="26" name="Gráfico 25" descr="Círculo con flecha a la izquierda">
            <a:hlinkClick r:id="rId25" action="ppaction://hlinksldjump"/>
            <a:extLst>
              <a:ext uri="{FF2B5EF4-FFF2-40B4-BE49-F238E27FC236}">
                <a16:creationId xmlns:a16="http://schemas.microsoft.com/office/drawing/2014/main" id="{EEFC0BF1-F6DE-4FBB-AB3C-4A8D925CF24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320690" y="4595895"/>
            <a:ext cx="288000" cy="288000"/>
          </a:xfrm>
          <a:prstGeom prst="rect">
            <a:avLst/>
          </a:prstGeom>
        </p:spPr>
      </p:pic>
      <p:pic>
        <p:nvPicPr>
          <p:cNvPr id="28" name="Gráfico 27" descr="Círculo con flecha a la izquierda">
            <a:hlinkClick r:id="rId26" action="ppaction://hlinksldjump"/>
            <a:extLst>
              <a:ext uri="{FF2B5EF4-FFF2-40B4-BE49-F238E27FC236}">
                <a16:creationId xmlns:a16="http://schemas.microsoft.com/office/drawing/2014/main" id="{223B9DA4-308E-4231-BB07-4ECDB4C490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20690" y="4865885"/>
            <a:ext cx="288000" cy="288000"/>
          </a:xfrm>
          <a:prstGeom prst="rect">
            <a:avLst/>
          </a:prstGeom>
        </p:spPr>
      </p:pic>
      <p:pic>
        <p:nvPicPr>
          <p:cNvPr id="30" name="Gráfico 29" descr="Círculo con flecha a la izquierda">
            <a:hlinkClick r:id="rId26" action="ppaction://hlinksldjump"/>
            <a:extLst>
              <a:ext uri="{FF2B5EF4-FFF2-40B4-BE49-F238E27FC236}">
                <a16:creationId xmlns:a16="http://schemas.microsoft.com/office/drawing/2014/main" id="{6CF65069-4EBE-4D74-A3C8-CE566A2A8EC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320690" y="5135880"/>
            <a:ext cx="288000" cy="288000"/>
          </a:xfrm>
          <a:prstGeom prst="rect">
            <a:avLst/>
          </a:prstGeom>
        </p:spPr>
      </p:pic>
      <p:pic>
        <p:nvPicPr>
          <p:cNvPr id="32" name="Gráfico 31" descr="Círculo con flecha a la izquierda">
            <a:hlinkClick r:id="rId28" action="ppaction://hlinksldjump"/>
            <a:extLst>
              <a:ext uri="{FF2B5EF4-FFF2-40B4-BE49-F238E27FC236}">
                <a16:creationId xmlns:a16="http://schemas.microsoft.com/office/drawing/2014/main" id="{9A075CEB-0ABE-4BE5-9E4A-33C8926C766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20690" y="4325905"/>
            <a:ext cx="288000" cy="288000"/>
          </a:xfrm>
          <a:prstGeom prst="rect">
            <a:avLst/>
          </a:prstGeom>
        </p:spPr>
      </p:pic>
    </p:spTree>
    <p:extLst>
      <p:ext uri="{BB962C8B-B14F-4D97-AF65-F5344CB8AC3E}">
        <p14:creationId xmlns:p14="http://schemas.microsoft.com/office/powerpoint/2010/main" val="107577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10</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DATAEIACC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9</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100" dirty="0">
                <a:solidFill>
                  <a:srgbClr val="FFFFFF"/>
                </a:solidFill>
                <a:hlinkClick r:id="rId2"/>
              </a:rPr>
              <a:t>https://app.powerbi.com/view?r=eyJrIjoiYzllMzM2YTMtMDU0MS00NmRjLWIyOTItZTk5Yjg3OWM2YWEzIiwidCI6IjhmYmFhNWJmLTJlY2MtNGRjOC1iNTZiLThmOTJlMzA3ZjA3NiIsImMiOjR9</a:t>
            </a:r>
            <a:r>
              <a:rPr lang="es-ES" sz="1100" dirty="0">
                <a:solidFill>
                  <a:srgbClr val="FFFFFF"/>
                </a:solidFill>
              </a:rPr>
              <a:t> </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9. CARACTERIZACIÓN VISUAL</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4" name="Imagen 3">
            <a:extLst>
              <a:ext uri="{FF2B5EF4-FFF2-40B4-BE49-F238E27FC236}">
                <a16:creationId xmlns:a16="http://schemas.microsoft.com/office/drawing/2014/main" id="{1B229CBD-51A2-42DB-81F3-7E49F39CC7DE}"/>
              </a:ext>
            </a:extLst>
          </p:cNvPr>
          <p:cNvPicPr>
            <a:picLocks noChangeAspect="1"/>
          </p:cNvPicPr>
          <p:nvPr/>
        </p:nvPicPr>
        <p:blipFill>
          <a:blip r:embed="rId4"/>
          <a:stretch>
            <a:fillRect/>
          </a:stretch>
        </p:blipFill>
        <p:spPr>
          <a:xfrm>
            <a:off x="649821" y="1421856"/>
            <a:ext cx="4797856" cy="2561217"/>
          </a:xfrm>
          <a:prstGeom prst="rect">
            <a:avLst/>
          </a:prstGeom>
        </p:spPr>
      </p:pic>
      <p:pic>
        <p:nvPicPr>
          <p:cNvPr id="6" name="Imagen 5">
            <a:extLst>
              <a:ext uri="{FF2B5EF4-FFF2-40B4-BE49-F238E27FC236}">
                <a16:creationId xmlns:a16="http://schemas.microsoft.com/office/drawing/2014/main" id="{870AB8D6-05EA-4958-A956-67525C29B7CE}"/>
              </a:ext>
            </a:extLst>
          </p:cNvPr>
          <p:cNvPicPr>
            <a:picLocks noChangeAspect="1"/>
          </p:cNvPicPr>
          <p:nvPr/>
        </p:nvPicPr>
        <p:blipFill>
          <a:blip r:embed="rId5"/>
          <a:stretch>
            <a:fillRect/>
          </a:stretch>
        </p:blipFill>
        <p:spPr>
          <a:xfrm>
            <a:off x="5636768" y="1421856"/>
            <a:ext cx="5047016" cy="2792576"/>
          </a:xfrm>
          <a:prstGeom prst="rect">
            <a:avLst/>
          </a:prstGeom>
        </p:spPr>
      </p:pic>
      <p:pic>
        <p:nvPicPr>
          <p:cNvPr id="8" name="Imagen 7">
            <a:extLst>
              <a:ext uri="{FF2B5EF4-FFF2-40B4-BE49-F238E27FC236}">
                <a16:creationId xmlns:a16="http://schemas.microsoft.com/office/drawing/2014/main" id="{270161E5-BE4A-4579-AB67-6B6C2099704F}"/>
              </a:ext>
            </a:extLst>
          </p:cNvPr>
          <p:cNvPicPr>
            <a:picLocks noChangeAspect="1"/>
          </p:cNvPicPr>
          <p:nvPr/>
        </p:nvPicPr>
        <p:blipFill>
          <a:blip r:embed="rId6"/>
          <a:stretch>
            <a:fillRect/>
          </a:stretch>
        </p:blipFill>
        <p:spPr>
          <a:xfrm>
            <a:off x="490581" y="4025245"/>
            <a:ext cx="4957096" cy="2718008"/>
          </a:xfrm>
          <a:prstGeom prst="rect">
            <a:avLst/>
          </a:prstGeom>
        </p:spPr>
      </p:pic>
      <p:pic>
        <p:nvPicPr>
          <p:cNvPr id="10" name="Imagen 9">
            <a:extLst>
              <a:ext uri="{FF2B5EF4-FFF2-40B4-BE49-F238E27FC236}">
                <a16:creationId xmlns:a16="http://schemas.microsoft.com/office/drawing/2014/main" id="{2CC4402A-A336-417C-82EB-929B56FFBC6B}"/>
              </a:ext>
            </a:extLst>
          </p:cNvPr>
          <p:cNvPicPr>
            <a:picLocks noChangeAspect="1"/>
          </p:cNvPicPr>
          <p:nvPr/>
        </p:nvPicPr>
        <p:blipFill rotWithShape="1">
          <a:blip r:embed="rId7"/>
          <a:srcRect b="8548"/>
          <a:stretch/>
        </p:blipFill>
        <p:spPr>
          <a:xfrm>
            <a:off x="5561814" y="4275711"/>
            <a:ext cx="5196924" cy="2534954"/>
          </a:xfrm>
          <a:prstGeom prst="rect">
            <a:avLst/>
          </a:prstGeom>
        </p:spPr>
      </p:pic>
    </p:spTree>
    <p:extLst>
      <p:ext uri="{BB962C8B-B14F-4D97-AF65-F5344CB8AC3E}">
        <p14:creationId xmlns:p14="http://schemas.microsoft.com/office/powerpoint/2010/main" val="807147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11</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DATAEIACC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9</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ctr" defTabSz="1219017">
              <a:buClr>
                <a:srgbClr val="E20613"/>
              </a:buClr>
              <a:buSzPct val="250000"/>
              <a:buNone/>
              <a:defRPr/>
            </a:pPr>
            <a:r>
              <a:rPr lang="es-ES" sz="1600" dirty="0">
                <a:solidFill>
                  <a:srgbClr val="FFFFFF"/>
                </a:solidFill>
                <a:hlinkClick r:id="rId2"/>
              </a:rPr>
              <a:t>https://sig.sea.gob.cl/analisisTerritorialExterno/</a:t>
            </a:r>
            <a:r>
              <a:rPr lang="es-ES" sz="1600" dirty="0">
                <a:solidFill>
                  <a:srgbClr val="FFFFFF"/>
                </a:solidFill>
              </a:rPr>
              <a:t> </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9. CARACTERIZACIÓN VISUAL</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3" name="Imagen 2">
            <a:extLst>
              <a:ext uri="{FF2B5EF4-FFF2-40B4-BE49-F238E27FC236}">
                <a16:creationId xmlns:a16="http://schemas.microsoft.com/office/drawing/2014/main" id="{2BEDC446-96B9-4BF2-AA19-331A8BFD07D8}"/>
              </a:ext>
            </a:extLst>
          </p:cNvPr>
          <p:cNvPicPr>
            <a:picLocks noChangeAspect="1"/>
          </p:cNvPicPr>
          <p:nvPr/>
        </p:nvPicPr>
        <p:blipFill>
          <a:blip r:embed="rId4"/>
          <a:stretch>
            <a:fillRect/>
          </a:stretch>
        </p:blipFill>
        <p:spPr>
          <a:xfrm>
            <a:off x="4705465" y="2972795"/>
            <a:ext cx="7067208" cy="3430433"/>
          </a:xfrm>
          <a:prstGeom prst="rect">
            <a:avLst/>
          </a:prstGeom>
          <a:ln>
            <a:solidFill>
              <a:schemeClr val="accent1">
                <a:lumMod val="50000"/>
              </a:schemeClr>
            </a:solidFill>
          </a:ln>
        </p:spPr>
      </p:pic>
      <p:pic>
        <p:nvPicPr>
          <p:cNvPr id="7" name="Imagen 6">
            <a:extLst>
              <a:ext uri="{FF2B5EF4-FFF2-40B4-BE49-F238E27FC236}">
                <a16:creationId xmlns:a16="http://schemas.microsoft.com/office/drawing/2014/main" id="{84450751-0C29-4A51-AE5F-276D411BFAE2}"/>
              </a:ext>
            </a:extLst>
          </p:cNvPr>
          <p:cNvPicPr>
            <a:picLocks noChangeAspect="1"/>
          </p:cNvPicPr>
          <p:nvPr/>
        </p:nvPicPr>
        <p:blipFill>
          <a:blip r:embed="rId5"/>
          <a:stretch>
            <a:fillRect/>
          </a:stretch>
        </p:blipFill>
        <p:spPr>
          <a:xfrm>
            <a:off x="588535" y="2141287"/>
            <a:ext cx="7151389" cy="3430432"/>
          </a:xfrm>
          <a:prstGeom prst="rect">
            <a:avLst/>
          </a:prstGeom>
          <a:ln>
            <a:solidFill>
              <a:schemeClr val="accent1">
                <a:lumMod val="50000"/>
              </a:schemeClr>
            </a:solidFill>
          </a:ln>
        </p:spPr>
      </p:pic>
    </p:spTree>
    <p:extLst>
      <p:ext uri="{BB962C8B-B14F-4D97-AF65-F5344CB8AC3E}">
        <p14:creationId xmlns:p14="http://schemas.microsoft.com/office/powerpoint/2010/main" val="2121536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12</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DATAEIACC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427840" y="296910"/>
            <a:ext cx="893404"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10-11</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10. FUENTES DE INFORMACIÓN</a:t>
            </a:r>
            <a:endParaRPr kumimoji="0" lang="es-ES" sz="1200" b="1" i="0" u="none" strike="noStrike" kern="0" cap="none" spc="0" normalizeH="0" baseline="0" noProof="0" dirty="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864955"/>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6214824" y="1501611"/>
            <a:ext cx="4338176" cy="276999"/>
          </a:xfrm>
          <a:prstGeom prst="rect">
            <a:avLst/>
          </a:prstGeom>
        </p:spPr>
        <p:txBody>
          <a:bodyPr wrap="square">
            <a:spAutoFit/>
          </a:bodyPr>
          <a:lstStyle/>
          <a:p>
            <a:pPr lvl="0" defTabSz="1219017">
              <a:defRPr/>
            </a:pPr>
            <a:r>
              <a:rPr lang="es-ES" sz="1200" b="1" kern="0" dirty="0">
                <a:solidFill>
                  <a:schemeClr val="accent1"/>
                </a:solidFill>
              </a:rPr>
              <a:t>11. VARIABLES PRINCIPALES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7" name="Imagen 6">
            <a:extLst>
              <a:ext uri="{FF2B5EF4-FFF2-40B4-BE49-F238E27FC236}">
                <a16:creationId xmlns:a16="http://schemas.microsoft.com/office/drawing/2014/main" id="{168A63B8-22CC-4644-A095-657C281965E4}"/>
              </a:ext>
            </a:extLst>
          </p:cNvPr>
          <p:cNvPicPr>
            <a:picLocks noChangeAspect="1"/>
          </p:cNvPicPr>
          <p:nvPr/>
        </p:nvPicPr>
        <p:blipFill>
          <a:blip r:embed="rId3"/>
          <a:stretch>
            <a:fillRect/>
          </a:stretch>
        </p:blipFill>
        <p:spPr>
          <a:xfrm>
            <a:off x="477924" y="1864954"/>
            <a:ext cx="6445581" cy="3372023"/>
          </a:xfrm>
          <a:prstGeom prst="rect">
            <a:avLst/>
          </a:prstGeom>
        </p:spPr>
      </p:pic>
      <p:pic>
        <p:nvPicPr>
          <p:cNvPr id="9" name="Imagen 8">
            <a:extLst>
              <a:ext uri="{FF2B5EF4-FFF2-40B4-BE49-F238E27FC236}">
                <a16:creationId xmlns:a16="http://schemas.microsoft.com/office/drawing/2014/main" id="{824D693A-98FC-4E3F-823A-E86D85535425}"/>
              </a:ext>
            </a:extLst>
          </p:cNvPr>
          <p:cNvPicPr>
            <a:picLocks noChangeAspect="1"/>
          </p:cNvPicPr>
          <p:nvPr/>
        </p:nvPicPr>
        <p:blipFill>
          <a:blip r:embed="rId4"/>
          <a:stretch>
            <a:fillRect/>
          </a:stretch>
        </p:blipFill>
        <p:spPr>
          <a:xfrm>
            <a:off x="5183347" y="3498070"/>
            <a:ext cx="6401129" cy="3206915"/>
          </a:xfrm>
          <a:prstGeom prst="rect">
            <a:avLst/>
          </a:prstGeom>
        </p:spPr>
      </p:pic>
    </p:spTree>
    <p:extLst>
      <p:ext uri="{BB962C8B-B14F-4D97-AF65-F5344CB8AC3E}">
        <p14:creationId xmlns:p14="http://schemas.microsoft.com/office/powerpoint/2010/main" val="264472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13</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DATAEIACC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427840" y="296910"/>
            <a:ext cx="893404"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10-11</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10. FUENTES DE INFORMACIÓN</a:t>
            </a:r>
            <a:endParaRPr kumimoji="0" lang="es-ES" sz="1200" b="1" i="0" u="none" strike="noStrike" kern="0" cap="none" spc="0" normalizeH="0" baseline="0" noProof="0" dirty="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864955"/>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6214824" y="1501611"/>
            <a:ext cx="4338176" cy="276999"/>
          </a:xfrm>
          <a:prstGeom prst="rect">
            <a:avLst/>
          </a:prstGeom>
        </p:spPr>
        <p:txBody>
          <a:bodyPr wrap="square">
            <a:spAutoFit/>
          </a:bodyPr>
          <a:lstStyle/>
          <a:p>
            <a:pPr lvl="0" defTabSz="1219017">
              <a:defRPr/>
            </a:pPr>
            <a:r>
              <a:rPr lang="es-ES" sz="1200" b="1" kern="0" dirty="0">
                <a:solidFill>
                  <a:schemeClr val="accent1"/>
                </a:solidFill>
              </a:rPr>
              <a:t>11. VARIABLES PRINCIPALES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4" name="Imagen 3">
            <a:extLst>
              <a:ext uri="{FF2B5EF4-FFF2-40B4-BE49-F238E27FC236}">
                <a16:creationId xmlns:a16="http://schemas.microsoft.com/office/drawing/2014/main" id="{F9430E97-84C5-4105-BF37-52DEF49401B5}"/>
              </a:ext>
            </a:extLst>
          </p:cNvPr>
          <p:cNvPicPr>
            <a:picLocks noChangeAspect="1"/>
          </p:cNvPicPr>
          <p:nvPr/>
        </p:nvPicPr>
        <p:blipFill>
          <a:blip r:embed="rId3"/>
          <a:stretch>
            <a:fillRect/>
          </a:stretch>
        </p:blipFill>
        <p:spPr>
          <a:xfrm>
            <a:off x="427840" y="1778610"/>
            <a:ext cx="6407479" cy="3562533"/>
          </a:xfrm>
          <a:prstGeom prst="rect">
            <a:avLst/>
          </a:prstGeom>
        </p:spPr>
      </p:pic>
      <p:pic>
        <p:nvPicPr>
          <p:cNvPr id="6" name="Imagen 5">
            <a:extLst>
              <a:ext uri="{FF2B5EF4-FFF2-40B4-BE49-F238E27FC236}">
                <a16:creationId xmlns:a16="http://schemas.microsoft.com/office/drawing/2014/main" id="{B5D11443-74C1-4501-A977-D698C9323DBB}"/>
              </a:ext>
            </a:extLst>
          </p:cNvPr>
          <p:cNvPicPr>
            <a:picLocks noChangeAspect="1"/>
          </p:cNvPicPr>
          <p:nvPr/>
        </p:nvPicPr>
        <p:blipFill>
          <a:blip r:embed="rId4"/>
          <a:stretch>
            <a:fillRect/>
          </a:stretch>
        </p:blipFill>
        <p:spPr>
          <a:xfrm>
            <a:off x="5305878" y="3472372"/>
            <a:ext cx="6458282" cy="2997354"/>
          </a:xfrm>
          <a:prstGeom prst="rect">
            <a:avLst/>
          </a:prstGeom>
        </p:spPr>
      </p:pic>
    </p:spTree>
    <p:extLst>
      <p:ext uri="{BB962C8B-B14F-4D97-AF65-F5344CB8AC3E}">
        <p14:creationId xmlns:p14="http://schemas.microsoft.com/office/powerpoint/2010/main" val="260403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14</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DATAEIACC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12</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12. INTERACCIÓN DE VARIABLES</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271832" cy="58496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Una opción interesante de analizar sería la interacción entre las variables de la plataforma (ya sea de lo objetos de protección o de la vulnerabilidad al cambio climático) con conflictos socioambientales (activos o latentes).</a:t>
            </a: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graphicFrame>
        <p:nvGraphicFramePr>
          <p:cNvPr id="5" name="Tabla 2">
            <a:extLst>
              <a:ext uri="{FF2B5EF4-FFF2-40B4-BE49-F238E27FC236}">
                <a16:creationId xmlns:a16="http://schemas.microsoft.com/office/drawing/2014/main" id="{AD0CF36C-53F0-4D9A-B635-855D241609D5}"/>
              </a:ext>
            </a:extLst>
          </p:cNvPr>
          <p:cNvGraphicFramePr>
            <a:graphicFrameLocks noGrp="1"/>
          </p:cNvGraphicFramePr>
          <p:nvPr>
            <p:extLst>
              <p:ext uri="{D42A27DB-BD31-4B8C-83A1-F6EECF244321}">
                <p14:modId xmlns:p14="http://schemas.microsoft.com/office/powerpoint/2010/main" val="4020008956"/>
              </p:ext>
            </p:extLst>
          </p:nvPr>
        </p:nvGraphicFramePr>
        <p:xfrm>
          <a:off x="5990712" y="1864993"/>
          <a:ext cx="5307010" cy="4242758"/>
        </p:xfrm>
        <a:graphic>
          <a:graphicData uri="http://schemas.openxmlformats.org/drawingml/2006/table">
            <a:tbl>
              <a:tblPr firstRow="1" bandRow="1">
                <a:tableStyleId>{5C22544A-7EE6-4342-B048-85BDC9FD1C3A}</a:tableStyleId>
              </a:tblPr>
              <a:tblGrid>
                <a:gridCol w="2773535">
                  <a:extLst>
                    <a:ext uri="{9D8B030D-6E8A-4147-A177-3AD203B41FA5}">
                      <a16:colId xmlns:a16="http://schemas.microsoft.com/office/drawing/2014/main" val="2103009954"/>
                    </a:ext>
                  </a:extLst>
                </a:gridCol>
                <a:gridCol w="2533475">
                  <a:extLst>
                    <a:ext uri="{9D8B030D-6E8A-4147-A177-3AD203B41FA5}">
                      <a16:colId xmlns:a16="http://schemas.microsoft.com/office/drawing/2014/main" val="1925803471"/>
                    </a:ext>
                  </a:extLst>
                </a:gridCol>
              </a:tblGrid>
              <a:tr h="326366">
                <a:tc>
                  <a:txBody>
                    <a:bodyPr/>
                    <a:lstStyle/>
                    <a:p>
                      <a:pPr algn="ctr"/>
                      <a:r>
                        <a:rPr lang="es-ES" sz="1100" dirty="0"/>
                        <a:t>VARIABLE DEL PRODUCTO</a:t>
                      </a:r>
                    </a:p>
                  </a:txBody>
                  <a:tcPr>
                    <a:solidFill>
                      <a:schemeClr val="accent2">
                        <a:lumMod val="75000"/>
                      </a:schemeClr>
                    </a:solidFill>
                  </a:tcPr>
                </a:tc>
                <a:tc>
                  <a:txBody>
                    <a:bodyPr/>
                    <a:lstStyle/>
                    <a:p>
                      <a:pPr algn="ctr"/>
                      <a:r>
                        <a:rPr lang="es-ES" sz="1100" dirty="0">
                          <a:solidFill>
                            <a:schemeClr val="tx1"/>
                          </a:solidFill>
                        </a:rPr>
                        <a:t>OTRAS VARIABLES GENERALES</a:t>
                      </a:r>
                    </a:p>
                  </a:txBody>
                  <a:tcPr>
                    <a:solidFill>
                      <a:schemeClr val="accent3">
                        <a:lumMod val="60000"/>
                        <a:lumOff val="40000"/>
                      </a:schemeClr>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OBJETOS DE PROTECCIÓN</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CONFLICTOS AMBIENTALES</a:t>
                      </a:r>
                    </a:p>
                  </a:txBody>
                  <a:tcPr marL="0" marR="0" marT="0" marB="0" anchor="ctr">
                    <a:solidFill>
                      <a:schemeClr val="accent3">
                        <a:lumMod val="60000"/>
                        <a:lumOff val="40000"/>
                      </a:schemeClr>
                    </a:solidFill>
                  </a:tcP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800" b="1" kern="1200" dirty="0">
                          <a:solidFill>
                            <a:schemeClr val="bg1"/>
                          </a:solidFill>
                          <a:latin typeface="+mn-lt"/>
                          <a:ea typeface="+mn-ea"/>
                          <a:cs typeface="+mn-cs"/>
                        </a:rPr>
                        <a:t>VULNERABILIDAD AL CAMBIO CLIMÁTICO</a:t>
                      </a:r>
                    </a:p>
                  </a:txBody>
                  <a:tcPr marL="0" marR="0" marT="0" marB="0" anchor="ctr">
                    <a:solidFill>
                      <a:schemeClr val="accent3">
                        <a:lumMod val="75000"/>
                      </a:schemeClr>
                    </a:solidFill>
                  </a:tcPr>
                </a:tc>
                <a:tc>
                  <a:txBody>
                    <a:bodyPr/>
                    <a:lstStyle/>
                    <a:p>
                      <a:pPr marL="0" algn="ctr" defTabSz="1219017" rtl="0" eaLnBrk="1" latinLnBrk="0" hangingPunct="1"/>
                      <a:r>
                        <a:rPr lang="es-ES" sz="800" b="1" kern="1200" dirty="0">
                          <a:solidFill>
                            <a:schemeClr val="tx1"/>
                          </a:solidFill>
                          <a:latin typeface="+mn-lt"/>
                          <a:ea typeface="+mn-ea"/>
                          <a:cs typeface="+mn-cs"/>
                        </a:rPr>
                        <a:t>CONFLICTOS AMBIENTALES</a:t>
                      </a:r>
                    </a:p>
                  </a:txBody>
                  <a:tcPr marL="0" marR="0" marT="0" marB="0" anchor="ctr">
                    <a:solidFill>
                      <a:schemeClr val="accent3">
                        <a:lumMod val="60000"/>
                        <a:lumOff val="40000"/>
                      </a:schemeClr>
                    </a:solidFill>
                  </a:tcPr>
                </a:tc>
                <a:extLst>
                  <a:ext uri="{0D108BD9-81ED-4DB2-BD59-A6C34878D82A}">
                    <a16:rowId xmlns:a16="http://schemas.microsoft.com/office/drawing/2014/main" val="2044707719"/>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190576896"/>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548585519"/>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850010357"/>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993332774"/>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1233047202"/>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1808640980"/>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730017987"/>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912305285"/>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3749155971"/>
                  </a:ext>
                </a:extLst>
              </a:tr>
              <a:tr h="326366">
                <a:tc>
                  <a:txBody>
                    <a:bodyPr/>
                    <a:lstStyle/>
                    <a:p>
                      <a:pPr marL="0" algn="ctr" defTabSz="1219017" rtl="0" eaLnBrk="1" latinLnBrk="0" hangingPunct="1"/>
                      <a:endParaRPr lang="es-ES" sz="800" b="1" kern="1200" dirty="0">
                        <a:solidFill>
                          <a:schemeClr val="bg1"/>
                        </a:solidFill>
                        <a:latin typeface="+mn-lt"/>
                        <a:ea typeface="+mn-ea"/>
                        <a:cs typeface="+mn-cs"/>
                      </a:endParaRPr>
                    </a:p>
                  </a:txBody>
                  <a:tcPr marL="0" marR="0" marT="0" marB="0" anchor="ctr">
                    <a:solidFill>
                      <a:schemeClr val="accent3">
                        <a:lumMod val="75000"/>
                      </a:schemeClr>
                    </a:solidFill>
                  </a:tcPr>
                </a:tc>
                <a:tc>
                  <a:txBody>
                    <a:bodyPr/>
                    <a:lstStyle/>
                    <a:p>
                      <a:pPr marL="0" algn="ctr" defTabSz="1219017" rtl="0" eaLnBrk="1" latinLnBrk="0" hangingPunct="1"/>
                      <a:endParaRPr lang="es-ES" sz="800" b="1" kern="1200" dirty="0">
                        <a:solidFill>
                          <a:schemeClr val="tx1"/>
                        </a:solidFill>
                        <a:latin typeface="+mn-lt"/>
                        <a:ea typeface="+mn-ea"/>
                        <a:cs typeface="+mn-cs"/>
                      </a:endParaRPr>
                    </a:p>
                  </a:txBody>
                  <a:tcPr marL="0" marR="0" marT="0" marB="0" anchor="ctr">
                    <a:solidFill>
                      <a:schemeClr val="accent3">
                        <a:lumMod val="60000"/>
                        <a:lumOff val="40000"/>
                      </a:schemeClr>
                    </a:solidFill>
                  </a:tcPr>
                </a:tc>
                <a:extLst>
                  <a:ext uri="{0D108BD9-81ED-4DB2-BD59-A6C34878D82A}">
                    <a16:rowId xmlns:a16="http://schemas.microsoft.com/office/drawing/2014/main" val="2705047373"/>
                  </a:ext>
                </a:extLst>
              </a:tr>
            </a:tbl>
          </a:graphicData>
        </a:graphic>
      </p:graphicFrame>
    </p:spTree>
    <p:extLst>
      <p:ext uri="{BB962C8B-B14F-4D97-AF65-F5344CB8AC3E}">
        <p14:creationId xmlns:p14="http://schemas.microsoft.com/office/powerpoint/2010/main" val="2518140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15</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DATAEIACC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276838" y="270040"/>
            <a:ext cx="1044406" cy="523220"/>
          </a:xfrm>
          <a:prstGeom prst="rect">
            <a:avLst/>
          </a:prstGeom>
        </p:spPr>
        <p:txBody>
          <a:bodyPr wrap="square">
            <a:spAutoFit/>
          </a:bodyPr>
          <a:lstStyle/>
          <a:p>
            <a:pPr algn="r" defTabSz="1219017">
              <a:buClr>
                <a:srgbClr val="E20613"/>
              </a:buClr>
              <a:buSzPct val="250000"/>
            </a:pPr>
            <a:r>
              <a:rPr lang="en-US" sz="2800" dirty="0">
                <a:solidFill>
                  <a:schemeClr val="accent1"/>
                </a:solidFill>
                <a:latin typeface="Chevin Pro Light" pitchFamily="34" charset="0"/>
              </a:rPr>
              <a:t>13-14</a:t>
            </a:r>
            <a:endParaRPr lang="ru-RU" sz="28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13. DATOS</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903068"/>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Los datos vinculados a las variables de interés estarán definidos por algunos atributos que son específicos para cada conjunto de datos.</a:t>
            </a:r>
          </a:p>
          <a:p>
            <a:pPr defTabSz="1219017">
              <a:spcBef>
                <a:spcPts val="601"/>
              </a:spcBef>
              <a:spcAft>
                <a:spcPts val="601"/>
              </a:spcAft>
            </a:pPr>
            <a:r>
              <a:rPr lang="es-ES" sz="1067" dirty="0">
                <a:solidFill>
                  <a:srgbClr val="575756"/>
                </a:solidFill>
                <a:latin typeface="Chevin Pro DemiBold"/>
              </a:rPr>
              <a:t>En la siguiente tabla se puede sistematizar esta información y la del siguiente punto.</a:t>
            </a:r>
          </a:p>
        </p:txBody>
      </p:sp>
      <p:sp>
        <p:nvSpPr>
          <p:cNvPr id="3" name="Rectángulo 2">
            <a:extLst>
              <a:ext uri="{FF2B5EF4-FFF2-40B4-BE49-F238E27FC236}">
                <a16:creationId xmlns:a16="http://schemas.microsoft.com/office/drawing/2014/main" id="{A630F5D0-3788-451B-9D55-899F07FF1DAD}"/>
              </a:ext>
            </a:extLst>
          </p:cNvPr>
          <p:cNvSpPr/>
          <p:nvPr/>
        </p:nvSpPr>
        <p:spPr>
          <a:xfrm>
            <a:off x="6214824" y="1501611"/>
            <a:ext cx="4338176" cy="276999"/>
          </a:xfrm>
          <a:prstGeom prst="rect">
            <a:avLst/>
          </a:prstGeom>
        </p:spPr>
        <p:txBody>
          <a:bodyPr wrap="square">
            <a:spAutoFit/>
          </a:bodyPr>
          <a:lstStyle/>
          <a:p>
            <a:pPr lvl="0" defTabSz="1219017">
              <a:defRPr/>
            </a:pPr>
            <a:r>
              <a:rPr lang="es-ES" sz="1200" b="1" kern="0" dirty="0">
                <a:solidFill>
                  <a:schemeClr val="accent1"/>
                </a:solidFill>
              </a:rPr>
              <a:t>14. ACTUALIZACIÓN</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6214824" y="1794597"/>
            <a:ext cx="4731066" cy="1067280"/>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Necesitamos tener una noción respecto de la periodicidad de actualización que requerirían los datos. Podría ser continua, diaria, semanal, mensual, etc.</a:t>
            </a:r>
          </a:p>
          <a:p>
            <a:pPr defTabSz="1219017">
              <a:spcBef>
                <a:spcPts val="601"/>
              </a:spcBef>
              <a:spcAft>
                <a:spcPts val="601"/>
              </a:spcAft>
            </a:pPr>
            <a:r>
              <a:rPr lang="es-ES" sz="1067" dirty="0">
                <a:solidFill>
                  <a:srgbClr val="575756"/>
                </a:solidFill>
                <a:latin typeface="Chevin Pro DemiBold"/>
              </a:rPr>
              <a:t>Además, si es posible identificar el o los métodos de actualización que se visualicen para los datos, sería de gran ayuda para evaluar el esfuerzo que eso requeriría.</a:t>
            </a:r>
            <a:endParaRPr lang="en-US" sz="1067" dirty="0">
              <a:solidFill>
                <a:srgbClr val="575756"/>
              </a:solidFill>
              <a:latin typeface="Chevin Pro DemiBold"/>
            </a:endParaRPr>
          </a:p>
        </p:txBody>
      </p:sp>
      <p:graphicFrame>
        <p:nvGraphicFramePr>
          <p:cNvPr id="5" name="Tabla 2">
            <a:extLst>
              <a:ext uri="{FF2B5EF4-FFF2-40B4-BE49-F238E27FC236}">
                <a16:creationId xmlns:a16="http://schemas.microsoft.com/office/drawing/2014/main" id="{3298B43D-017E-4660-84DE-25D6CE37B1C5}"/>
              </a:ext>
            </a:extLst>
          </p:cNvPr>
          <p:cNvGraphicFramePr>
            <a:graphicFrameLocks noGrp="1"/>
          </p:cNvGraphicFramePr>
          <p:nvPr>
            <p:extLst>
              <p:ext uri="{D42A27DB-BD31-4B8C-83A1-F6EECF244321}">
                <p14:modId xmlns:p14="http://schemas.microsoft.com/office/powerpoint/2010/main" val="3699875815"/>
              </p:ext>
            </p:extLst>
          </p:nvPr>
        </p:nvGraphicFramePr>
        <p:xfrm>
          <a:off x="1483756" y="3082295"/>
          <a:ext cx="9462133" cy="3348774"/>
        </p:xfrm>
        <a:graphic>
          <a:graphicData uri="http://schemas.openxmlformats.org/drawingml/2006/table">
            <a:tbl>
              <a:tblPr firstRow="1" bandRow="1">
                <a:tableStyleId>{5C22544A-7EE6-4342-B048-85BDC9FD1C3A}</a:tableStyleId>
              </a:tblPr>
              <a:tblGrid>
                <a:gridCol w="1150387">
                  <a:extLst>
                    <a:ext uri="{9D8B030D-6E8A-4147-A177-3AD203B41FA5}">
                      <a16:colId xmlns:a16="http://schemas.microsoft.com/office/drawing/2014/main" val="2103009954"/>
                    </a:ext>
                  </a:extLst>
                </a:gridCol>
                <a:gridCol w="1208015">
                  <a:extLst>
                    <a:ext uri="{9D8B030D-6E8A-4147-A177-3AD203B41FA5}">
                      <a16:colId xmlns:a16="http://schemas.microsoft.com/office/drawing/2014/main" val="1925803471"/>
                    </a:ext>
                  </a:extLst>
                </a:gridCol>
                <a:gridCol w="3699545">
                  <a:extLst>
                    <a:ext uri="{9D8B030D-6E8A-4147-A177-3AD203B41FA5}">
                      <a16:colId xmlns:a16="http://schemas.microsoft.com/office/drawing/2014/main" val="4209277347"/>
                    </a:ext>
                  </a:extLst>
                </a:gridCol>
                <a:gridCol w="1644983">
                  <a:extLst>
                    <a:ext uri="{9D8B030D-6E8A-4147-A177-3AD203B41FA5}">
                      <a16:colId xmlns:a16="http://schemas.microsoft.com/office/drawing/2014/main" val="2334272508"/>
                    </a:ext>
                  </a:extLst>
                </a:gridCol>
                <a:gridCol w="1759203">
                  <a:extLst>
                    <a:ext uri="{9D8B030D-6E8A-4147-A177-3AD203B41FA5}">
                      <a16:colId xmlns:a16="http://schemas.microsoft.com/office/drawing/2014/main" val="2411361094"/>
                    </a:ext>
                  </a:extLst>
                </a:gridCol>
              </a:tblGrid>
              <a:tr h="326366">
                <a:tc>
                  <a:txBody>
                    <a:bodyPr/>
                    <a:lstStyle/>
                    <a:p>
                      <a:r>
                        <a:rPr lang="es-ES" sz="1100" dirty="0"/>
                        <a:t>TIPO DE DATOS</a:t>
                      </a:r>
                    </a:p>
                  </a:txBody>
                  <a:tcPr>
                    <a:solidFill>
                      <a:schemeClr val="accent1"/>
                    </a:solidFill>
                  </a:tcPr>
                </a:tc>
                <a:tc>
                  <a:txBody>
                    <a:bodyPr/>
                    <a:lstStyle/>
                    <a:p>
                      <a:r>
                        <a:rPr lang="es-ES" sz="1100" dirty="0"/>
                        <a:t>REPRESENTAN</a:t>
                      </a:r>
                    </a:p>
                  </a:txBody>
                  <a:tcPr>
                    <a:solidFill>
                      <a:schemeClr val="accent2">
                        <a:lumMod val="75000"/>
                      </a:schemeClr>
                    </a:solidFill>
                  </a:tcPr>
                </a:tc>
                <a:tc>
                  <a:txBody>
                    <a:bodyPr/>
                    <a:lstStyle/>
                    <a:p>
                      <a:pPr algn="ctr"/>
                      <a:r>
                        <a:rPr lang="es-ES" sz="1100" dirty="0"/>
                        <a:t>Descripción</a:t>
                      </a:r>
                    </a:p>
                  </a:txBody>
                  <a:tcPr>
                    <a:solidFill>
                      <a:schemeClr val="accent2"/>
                    </a:solidFill>
                  </a:tcPr>
                </a:tc>
                <a:tc>
                  <a:txBody>
                    <a:bodyPr/>
                    <a:lstStyle/>
                    <a:p>
                      <a:pPr algn="ctr"/>
                      <a:r>
                        <a:rPr lang="es-ES" sz="1100" dirty="0"/>
                        <a:t>Periodos Actualización</a:t>
                      </a:r>
                    </a:p>
                  </a:txBody>
                  <a:tcPr>
                    <a:solidFill>
                      <a:schemeClr val="accent2"/>
                    </a:solidFill>
                  </a:tcPr>
                </a:tc>
                <a:tc>
                  <a:txBody>
                    <a:bodyPr/>
                    <a:lstStyle/>
                    <a:p>
                      <a:pPr algn="ctr"/>
                      <a:r>
                        <a:rPr lang="es-ES" sz="1100" dirty="0"/>
                        <a:t>Método Actualización</a:t>
                      </a:r>
                    </a:p>
                  </a:txBody>
                  <a:tcPr>
                    <a:solidFill>
                      <a:schemeClr val="accent2"/>
                    </a:solidFill>
                  </a:tcPr>
                </a:tc>
                <a:extLst>
                  <a:ext uri="{0D108BD9-81ED-4DB2-BD59-A6C34878D82A}">
                    <a16:rowId xmlns:a16="http://schemas.microsoft.com/office/drawing/2014/main" val="3633972298"/>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EVOLUCIÓN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Series históricas?</a:t>
                      </a:r>
                    </a:p>
                  </a:txBody>
                  <a:tcPr marL="0" marR="0" marT="0" marB="0" anchor="ctr">
                    <a:solidFill>
                      <a:schemeClr val="accent2">
                        <a:lumMod val="75000"/>
                      </a:schemeClr>
                    </a:solidFill>
                  </a:tcPr>
                </a:tc>
                <a:tc>
                  <a:txBody>
                    <a:bodyPr/>
                    <a:lstStyle/>
                    <a:p>
                      <a:pPr algn="ctr"/>
                      <a:r>
                        <a:rPr lang="es-ES" sz="800" b="1" dirty="0">
                          <a:solidFill>
                            <a:srgbClr val="000000"/>
                          </a:solidFill>
                        </a:rPr>
                        <a:t>NO</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65232244"/>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SITUACIÓN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Estado Actual?</a:t>
                      </a:r>
                    </a:p>
                  </a:txBody>
                  <a:tcPr marL="0" marR="0" marT="0" marB="0" anchor="ctr">
                    <a:solidFill>
                      <a:schemeClr val="accent2">
                        <a:lumMod val="75000"/>
                      </a:schemeClr>
                    </a:solidFill>
                  </a:tcPr>
                </a:tc>
                <a:tc>
                  <a:txBody>
                    <a:bodyP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s-ES" sz="800" b="1" dirty="0">
                          <a:solidFill>
                            <a:srgbClr val="000000"/>
                          </a:solidFill>
                        </a:rPr>
                        <a:t>Muy necesario contar con el dato más cercano al 2020, a fin de contar con la información más actualizada posible.</a:t>
                      </a:r>
                    </a:p>
                  </a:txBody>
                  <a:tcPr marL="0" marR="0" marT="0" marB="0" anchor="ctr"/>
                </a:tc>
                <a:tc>
                  <a:txBody>
                    <a:bodyPr/>
                    <a:lstStyle/>
                    <a:p>
                      <a:pPr algn="ctr"/>
                      <a:r>
                        <a:rPr lang="es-ES" sz="800" b="1" dirty="0">
                          <a:solidFill>
                            <a:srgbClr val="000000"/>
                          </a:solidFill>
                        </a:rPr>
                        <a:t>Depende de la variable</a:t>
                      </a:r>
                    </a:p>
                  </a:txBody>
                  <a:tcPr marL="0" marR="0" marT="0" marB="0" anchor="ctr"/>
                </a:tc>
                <a:tc>
                  <a:txBody>
                    <a:bodyPr/>
                    <a:lstStyle/>
                    <a:p>
                      <a:pPr algn="ctr"/>
                      <a:r>
                        <a:rPr lang="es-ES" sz="800" b="1" dirty="0">
                          <a:solidFill>
                            <a:srgbClr val="000000"/>
                          </a:solidFill>
                        </a:rPr>
                        <a:t>Depende de la variable</a:t>
                      </a:r>
                    </a:p>
                  </a:txBody>
                  <a:tcPr marL="0" marR="0" marT="0" marB="0" anchor="ctr"/>
                </a:tc>
                <a:extLst>
                  <a:ext uri="{0D108BD9-81ED-4DB2-BD59-A6C34878D82A}">
                    <a16:rowId xmlns:a16="http://schemas.microsoft.com/office/drawing/2014/main" val="2044707719"/>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SITUACIÓN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Estado Pasado?</a:t>
                      </a:r>
                    </a:p>
                  </a:txBody>
                  <a:tcPr marL="0" marR="0" marT="0" marB="0" anchor="ctr">
                    <a:solidFill>
                      <a:schemeClr val="accent2">
                        <a:lumMod val="75000"/>
                      </a:schemeClr>
                    </a:solidFill>
                  </a:tcPr>
                </a:tc>
                <a:tc>
                  <a:txBody>
                    <a:bodyPr/>
                    <a:lstStyle/>
                    <a:p>
                      <a:pPr algn="ctr"/>
                      <a:r>
                        <a:rPr lang="es-ES" sz="800" b="1" dirty="0">
                          <a:solidFill>
                            <a:srgbClr val="000000"/>
                          </a:solidFill>
                        </a:rPr>
                        <a:t>NO</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190576896"/>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PROYECCIÓN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Se puede extender a futuro?</a:t>
                      </a:r>
                    </a:p>
                  </a:txBody>
                  <a:tcPr marL="0" marR="0" marT="0" marB="0" anchor="ctr">
                    <a:solidFill>
                      <a:schemeClr val="accent2">
                        <a:lumMod val="75000"/>
                      </a:schemeClr>
                    </a:solidFill>
                  </a:tcPr>
                </a:tc>
                <a:tc>
                  <a:txBody>
                    <a:bodyPr/>
                    <a:lstStyle/>
                    <a:p>
                      <a:pPr algn="ctr"/>
                      <a:r>
                        <a:rPr lang="es-ES" sz="800" b="1" dirty="0">
                          <a:solidFill>
                            <a:srgbClr val="000000"/>
                          </a:solidFill>
                        </a:rPr>
                        <a:t>NO</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548585519"/>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UBICACIÓN</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Podemos localizar geográficamente?</a:t>
                      </a:r>
                    </a:p>
                  </a:txBody>
                  <a:tcPr marL="0" marR="0" marT="0" marB="0" anchor="ctr">
                    <a:solidFill>
                      <a:schemeClr val="accent2">
                        <a:lumMod val="75000"/>
                      </a:schemeClr>
                    </a:solidFill>
                  </a:tcPr>
                </a:tc>
                <a:tc>
                  <a:txBody>
                    <a:bodyPr/>
                    <a:lstStyle/>
                    <a:p>
                      <a:pPr algn="ctr"/>
                      <a:r>
                        <a:rPr lang="es-ES" sz="800" b="1" dirty="0">
                          <a:solidFill>
                            <a:srgbClr val="000000"/>
                          </a:solidFill>
                        </a:rPr>
                        <a:t>Sí, todo debe estar localizado geográficamente (objetos de protección y vulnerabilidad al cambio climático)</a:t>
                      </a:r>
                    </a:p>
                  </a:txBody>
                  <a:tcPr marL="0" marR="0" marT="0" marB="0" anchor="ctr"/>
                </a:tc>
                <a:tc>
                  <a:txBody>
                    <a:bodyPr/>
                    <a:lstStyle/>
                    <a:p>
                      <a:pPr algn="ctr"/>
                      <a:r>
                        <a:rPr lang="es-ES" sz="800" b="1" dirty="0">
                          <a:solidFill>
                            <a:srgbClr val="000000"/>
                          </a:solidFill>
                        </a:rPr>
                        <a:t>Depende de la variable</a:t>
                      </a:r>
                    </a:p>
                  </a:txBody>
                  <a:tcPr marL="0" marR="0" marT="0" marB="0" anchor="ctr"/>
                </a:tc>
                <a:tc>
                  <a:txBody>
                    <a:bodyPr/>
                    <a:lstStyle/>
                    <a:p>
                      <a:pPr algn="ctr"/>
                      <a:r>
                        <a:rPr lang="es-ES" sz="800" b="1" dirty="0">
                          <a:solidFill>
                            <a:srgbClr val="000000"/>
                          </a:solidFill>
                        </a:rPr>
                        <a:t>Depende de la variable</a:t>
                      </a:r>
                    </a:p>
                  </a:txBody>
                  <a:tcPr marL="0" marR="0" marT="0" marB="0" anchor="ctr"/>
                </a:tc>
                <a:extLst>
                  <a:ext uri="{0D108BD9-81ED-4DB2-BD59-A6C34878D82A}">
                    <a16:rowId xmlns:a16="http://schemas.microsoft.com/office/drawing/2014/main" val="3850010357"/>
                  </a:ext>
                </a:extLst>
              </a:tr>
              <a:tr h="326366">
                <a:tc>
                  <a:txBody>
                    <a:bodyPr/>
                    <a:lstStyle/>
                    <a:p>
                      <a:pPr marL="0" algn="ctr" defTabSz="1219017" rtl="0" eaLnBrk="1" latinLnBrk="0" hangingPunct="1"/>
                      <a:r>
                        <a:rPr lang="es-ES" sz="1000" b="1" kern="1200" dirty="0">
                          <a:solidFill>
                            <a:schemeClr val="bg1"/>
                          </a:solidFill>
                          <a:latin typeface="+mn-lt"/>
                          <a:ea typeface="+mn-ea"/>
                          <a:cs typeface="+mn-cs"/>
                        </a:rPr>
                        <a:t>ESCALA</a:t>
                      </a:r>
                    </a:p>
                  </a:txBody>
                  <a:tcPr marL="0" marR="0" marT="0" marB="0" anchor="ctr">
                    <a:solidFill>
                      <a:schemeClr val="accent1"/>
                    </a:solidFill>
                  </a:tcPr>
                </a:tc>
                <a:tc>
                  <a:txBody>
                    <a:bodyPr/>
                    <a:lstStyle/>
                    <a:p>
                      <a:pPr marL="0" algn="ctr" defTabSz="1219017" rtl="0" eaLnBrk="1" latinLnBrk="0" hangingPunct="1"/>
                      <a:r>
                        <a:rPr lang="es-ES" sz="900" b="1" kern="1200" dirty="0">
                          <a:solidFill>
                            <a:schemeClr val="bg1"/>
                          </a:solidFill>
                          <a:latin typeface="+mn-lt"/>
                          <a:ea typeface="+mn-ea"/>
                          <a:cs typeface="+mn-cs"/>
                        </a:rPr>
                        <a:t>Global-Nacional-Subnacional-Regional- Municipal</a:t>
                      </a:r>
                    </a:p>
                  </a:txBody>
                  <a:tcPr marL="0" marR="0" marT="0" marB="0" anchor="ctr">
                    <a:solidFill>
                      <a:schemeClr val="accent2">
                        <a:lumMod val="75000"/>
                      </a:schemeClr>
                    </a:solidFill>
                  </a:tcPr>
                </a:tc>
                <a:tc>
                  <a:txBody>
                    <a:bodyPr/>
                    <a:lstStyle/>
                    <a:p>
                      <a:pPr algn="ctr"/>
                      <a:r>
                        <a:rPr lang="es-ES" sz="800" b="1" dirty="0">
                          <a:solidFill>
                            <a:srgbClr val="000000"/>
                          </a:solidFill>
                        </a:rPr>
                        <a:t>Subnacional / Regional / Municipal</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3332774"/>
                  </a:ext>
                </a:extLst>
              </a:tr>
              <a:tr h="326366">
                <a:tc>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233047202"/>
                  </a:ext>
                </a:extLst>
              </a:tr>
              <a:tr h="326366">
                <a:tc>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808640980"/>
                  </a:ext>
                </a:extLst>
              </a:tr>
              <a:tr h="326366">
                <a:tc>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chemeClr val="accent1"/>
                    </a:solidFill>
                  </a:tcPr>
                </a:tc>
                <a:tc>
                  <a:txBody>
                    <a:bodyPr/>
                    <a:lstStyle/>
                    <a:p>
                      <a:pPr marL="0" algn="ctr" defTabSz="1219017" rtl="0" eaLnBrk="1" latinLnBrk="0" hangingPunct="1"/>
                      <a:endParaRPr lang="es-ES" sz="900" b="1" kern="1200" dirty="0">
                        <a:solidFill>
                          <a:schemeClr val="bg1"/>
                        </a:solidFill>
                        <a:latin typeface="+mn-lt"/>
                        <a:ea typeface="+mn-ea"/>
                        <a:cs typeface="+mn-cs"/>
                      </a:endParaRPr>
                    </a:p>
                  </a:txBody>
                  <a:tcPr marL="0" marR="0" marT="0" marB="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30017987"/>
                  </a:ext>
                </a:extLst>
              </a:tr>
            </a:tbl>
          </a:graphicData>
        </a:graphic>
      </p:graphicFrame>
    </p:spTree>
    <p:extLst>
      <p:ext uri="{BB962C8B-B14F-4D97-AF65-F5344CB8AC3E}">
        <p14:creationId xmlns:p14="http://schemas.microsoft.com/office/powerpoint/2010/main" val="304941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2</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DATAEIACC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1-2</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66331"/>
            <a:ext cx="7590945" cy="48990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defTabSz="1219017">
              <a:buClr>
                <a:srgbClr val="E20613"/>
              </a:buClr>
              <a:buSzPct val="250000"/>
              <a:buNone/>
              <a:defRPr/>
            </a:pPr>
            <a:r>
              <a:rPr lang="es-ES" sz="1200" dirty="0">
                <a:solidFill>
                  <a:srgbClr val="FFFFFF"/>
                </a:solidFill>
              </a:rPr>
              <a:t>Componentes/variables ambientales y vulnerabilidad al cambio climático, elementos clave a considerar en la evaluación de impacto ambiental.</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kumimoji="0" lang="es-ES" sz="1200" b="1" i="0" u="none" strike="noStrike" kern="0" cap="none" spc="0" normalizeH="0" baseline="0" noProof="0" dirty="0">
                <a:ln>
                  <a:noFill/>
                </a:ln>
                <a:solidFill>
                  <a:schemeClr val="accent1"/>
                </a:solidFill>
                <a:effectLst/>
                <a:uLnTx/>
                <a:uFillTx/>
              </a:rPr>
              <a:t>1. CONTEXTO</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a:off x="6096001" y="1864955"/>
            <a:ext cx="0" cy="36298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3509807"/>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En un contexto de crisis climática como la que estamos viviendo, se hace necesario incorporar la vulnerabilidad climática que poseen los territorios al análisis que se realiza a los proyectos de inversión que ingresan al Sistema de Evaluación de Impacto Ambiental (SEIA).</a:t>
            </a:r>
          </a:p>
          <a:p>
            <a:pPr defTabSz="1219017">
              <a:spcBef>
                <a:spcPts val="601"/>
              </a:spcBef>
              <a:spcAft>
                <a:spcPts val="601"/>
              </a:spcAft>
            </a:pPr>
            <a:r>
              <a:rPr lang="es-ES" sz="1067" dirty="0">
                <a:solidFill>
                  <a:srgbClr val="575756"/>
                </a:solidFill>
                <a:latin typeface="Chevin Pro DemiBold"/>
              </a:rPr>
              <a:t>En la actualidad, el Servicio de Evaluación Ambiental (SEA) cuenta con una plataforma SIG orientada a los desarrolladores de proyectos de inversión, con la finalidad de identificar objetos de protección que puedan estar en la zona del proyecto o en sus proximidades. </a:t>
            </a:r>
          </a:p>
          <a:p>
            <a:pPr defTabSz="1219017">
              <a:spcBef>
                <a:spcPts val="601"/>
              </a:spcBef>
              <a:spcAft>
                <a:spcPts val="601"/>
              </a:spcAft>
            </a:pPr>
            <a:r>
              <a:rPr lang="es-ES" sz="1067" dirty="0">
                <a:solidFill>
                  <a:srgbClr val="575756"/>
                </a:solidFill>
                <a:latin typeface="Chevin Pro DemiBold"/>
              </a:rPr>
              <a:t>Dicha plataforma se ajusta a los requerimientos legales actuales, pues de momento el cambio climático no está incluido como tal en la legislación atingente al SEIA. Sin embargo, estos requerimientos cambiarán en un futuro cercano, porque la propuesta de Ley Marco de Cambio Climático (Boletín N°13191-12), ingresada al Congreso a comienzos de este año, sí considera la inclusión del cambio climático en la evaluación de impacto ambiental. </a:t>
            </a:r>
          </a:p>
          <a:p>
            <a:pPr defTabSz="1219017">
              <a:spcBef>
                <a:spcPts val="601"/>
              </a:spcBef>
              <a:spcAft>
                <a:spcPts val="601"/>
              </a:spcAft>
            </a:pPr>
            <a:r>
              <a:rPr lang="es-ES" sz="1067" dirty="0">
                <a:solidFill>
                  <a:srgbClr val="575756"/>
                </a:solidFill>
                <a:latin typeface="Chevin Pro DemiBold"/>
              </a:rPr>
              <a:t>De esta manera, será necesario contar con un sistema que permita ya no solo evaluar la existencia de objetos de protección en las zonas de emplazamiento de proyectos, sino que además permita visualizar la vulnerabilidad climática que dichas zonas poseen. </a:t>
            </a:r>
          </a:p>
        </p:txBody>
      </p:sp>
      <p:sp>
        <p:nvSpPr>
          <p:cNvPr id="148" name="TextBox 139">
            <a:extLst>
              <a:ext uri="{FF2B5EF4-FFF2-40B4-BE49-F238E27FC236}">
                <a16:creationId xmlns:a16="http://schemas.microsoft.com/office/drawing/2014/main" id="{98A38B01-0203-47CA-8973-AA69DA51EBF2}"/>
              </a:ext>
            </a:extLst>
          </p:cNvPr>
          <p:cNvSpPr txBox="1"/>
          <p:nvPr/>
        </p:nvSpPr>
        <p:spPr>
          <a:xfrm>
            <a:off x="6392413" y="1804400"/>
            <a:ext cx="5099977" cy="749179"/>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DATAEIACC es una plataforma que contiene información estadística a nivel regional y comunal sobre componentes y variables ambientales que se encuentran en zonas vulnerables al cambio climático, diferenciando el grado de vulnerabilidad que poseen dichas zonas. </a:t>
            </a:r>
          </a:p>
        </p:txBody>
      </p:sp>
      <p:sp>
        <p:nvSpPr>
          <p:cNvPr id="2" name="Rectángulo 1">
            <a:extLst>
              <a:ext uri="{FF2B5EF4-FFF2-40B4-BE49-F238E27FC236}">
                <a16:creationId xmlns:a16="http://schemas.microsoft.com/office/drawing/2014/main" id="{B87AAC0D-F7E1-4617-A963-3BEA5411BEDB}"/>
              </a:ext>
            </a:extLst>
          </p:cNvPr>
          <p:cNvSpPr/>
          <p:nvPr/>
        </p:nvSpPr>
        <p:spPr>
          <a:xfrm>
            <a:off x="6392414" y="1501612"/>
            <a:ext cx="4338176"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2. CARACTERÍSTICAS PRINCIPALES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33" name="CuadroTexto 32">
            <a:extLst>
              <a:ext uri="{FF2B5EF4-FFF2-40B4-BE49-F238E27FC236}">
                <a16:creationId xmlns:a16="http://schemas.microsoft.com/office/drawing/2014/main" id="{2D543DD4-77C5-4C23-B492-349AEF0C9F98}"/>
              </a:ext>
            </a:extLst>
          </p:cNvPr>
          <p:cNvSpPr txBox="1"/>
          <p:nvPr/>
        </p:nvSpPr>
        <p:spPr>
          <a:xfrm>
            <a:off x="9739581" y="902129"/>
            <a:ext cx="2435980" cy="261610"/>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s-ES" sz="1100" dirty="0">
                <a:solidFill>
                  <a:schemeClr val="accent2">
                    <a:lumMod val="60000"/>
                    <a:lumOff val="40000"/>
                  </a:schemeClr>
                </a:solidFill>
                <a:latin typeface="Chevin Pro Light"/>
              </a:rPr>
              <a:t>Karen Farías</a:t>
            </a:r>
          </a:p>
        </p:txBody>
      </p:sp>
    </p:spTree>
    <p:extLst>
      <p:ext uri="{BB962C8B-B14F-4D97-AF65-F5344CB8AC3E}">
        <p14:creationId xmlns:p14="http://schemas.microsoft.com/office/powerpoint/2010/main" val="261129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3</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DATAEIACC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3-4</a:t>
            </a:r>
            <a:endParaRPr lang="ru-RU" sz="2400" dirty="0">
              <a:solidFill>
                <a:schemeClr val="accent1"/>
              </a:solidFill>
              <a:latin typeface="Chevin Pro Light" pitchFamily="34" charset="0"/>
            </a:endParaRPr>
          </a:p>
        </p:txBody>
      </p:sp>
      <p:sp>
        <p:nvSpPr>
          <p:cNvPr id="82" name="Oval 133">
            <a:extLst>
              <a:ext uri="{FF2B5EF4-FFF2-40B4-BE49-F238E27FC236}">
                <a16:creationId xmlns:a16="http://schemas.microsoft.com/office/drawing/2014/main" id="{DD74A113-C846-46BE-BE44-3674A305326D}"/>
              </a:ext>
            </a:extLst>
          </p:cNvPr>
          <p:cNvSpPr/>
          <p:nvPr/>
        </p:nvSpPr>
        <p:spPr>
          <a:xfrm>
            <a:off x="7169828" y="2783187"/>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66331"/>
            <a:ext cx="7590945" cy="48990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Una plataforma con muchos posibles usuarios, pero que requiere ser diseñada y ajustada a la realidad de cada país. No se puede replicar simplemente cambiando los datos. </a:t>
            </a: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974012"/>
            <a:ext cx="0" cy="208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1" name="Текст 11">
            <a:extLst>
              <a:ext uri="{FF2B5EF4-FFF2-40B4-BE49-F238E27FC236}">
                <a16:creationId xmlns:a16="http://schemas.microsoft.com/office/drawing/2014/main" id="{90631CD3-427F-4E13-B56C-8CC869D79AE1}"/>
              </a:ext>
            </a:extLst>
          </p:cNvPr>
          <p:cNvSpPr txBox="1">
            <a:spLocks/>
          </p:cNvSpPr>
          <p:nvPr/>
        </p:nvSpPr>
        <p:spPr>
          <a:xfrm>
            <a:off x="1464396" y="1823111"/>
            <a:ext cx="4553501" cy="1551067"/>
          </a:xfrm>
          <a:prstGeom prst="rect">
            <a:avLst/>
          </a:prstGeom>
        </p:spPr>
        <p:txBody>
          <a:bodyPr/>
          <a:lstStyle>
            <a:lvl1pPr marL="457132" indent="-457132"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1pPr>
            <a:lvl2pPr marL="990451" indent="-380943"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2pPr>
            <a:lvl3pPr marL="1523771"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3pPr>
            <a:lvl4pPr marL="2133280"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4pPr>
            <a:lvl5pPr marL="2742788"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a:lstStyle>
          <a:p>
            <a:pPr marL="0" lvl="0" indent="0" algn="just" fontAlgn="base">
              <a:buNone/>
              <a:defRPr/>
            </a:pPr>
            <a:r>
              <a:rPr lang="es-ES" sz="1050" dirty="0">
                <a:solidFill>
                  <a:srgbClr val="595959"/>
                </a:solidFill>
              </a:rPr>
              <a:t>Indicar al menos 5 potenciales clientes para este tipo de producto. Solo mencionar. </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a:solidFill>
                  <a:srgbClr val="595959"/>
                </a:solidFill>
              </a:rPr>
              <a:t>Consultoras ambientales EIA</a:t>
            </a:r>
            <a:endParaRPr kumimoji="0" lang="es-ES" sz="1050" b="0" i="0" u="none" strike="noStrike" kern="1200" cap="none" spc="0" normalizeH="0" baseline="0" noProof="0" dirty="0">
              <a:ln>
                <a:noFill/>
              </a:ln>
              <a:solidFill>
                <a:srgbClr val="595959"/>
              </a:solidFill>
              <a:effectLst/>
              <a:uLnTx/>
              <a:uFillTx/>
              <a:latin typeface="Chevin Pro Light"/>
              <a:ea typeface="+mn-ea"/>
            </a:endParaRP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a:solidFill>
                  <a:srgbClr val="595959"/>
                </a:solidFill>
              </a:rPr>
              <a:t>Proponentes de proyectos</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a:solidFill>
                  <a:srgbClr val="595959"/>
                </a:solidFill>
              </a:rPr>
              <a:t>Municipalidades</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a:solidFill>
                  <a:srgbClr val="595959"/>
                </a:solidFill>
              </a:rPr>
              <a:t>Gobiernos regionales</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r>
              <a:rPr lang="es-ES" sz="1050" dirty="0">
                <a:solidFill>
                  <a:srgbClr val="595959"/>
                </a:solidFill>
              </a:rPr>
              <a:t>Sociedad civil (</a:t>
            </a:r>
            <a:r>
              <a:rPr lang="es-ES" sz="1050" dirty="0" err="1">
                <a:solidFill>
                  <a:srgbClr val="595959"/>
                </a:solidFill>
              </a:rPr>
              <a:t>ONGs</a:t>
            </a:r>
            <a:r>
              <a:rPr lang="es-ES" sz="1050" dirty="0">
                <a:solidFill>
                  <a:srgbClr val="595959"/>
                </a:solidFill>
              </a:rPr>
              <a:t>, comunidades, etc.)</a:t>
            </a:r>
          </a:p>
          <a:p>
            <a:pPr marL="272202" marR="0" lvl="0" indent="-272202" algn="just" defTabSz="1219017" rtl="0" eaLnBrk="1" fontAlgn="base" latinLnBrk="0" hangingPunct="1">
              <a:lnSpc>
                <a:spcPct val="120000"/>
              </a:lnSpc>
              <a:spcBef>
                <a:spcPct val="20000"/>
              </a:spcBef>
              <a:spcAft>
                <a:spcPts val="0"/>
              </a:spcAft>
              <a:buClrTx/>
              <a:buSzTx/>
              <a:buFont typeface="+mj-lt"/>
              <a:buAutoNum type="arabicPeriod"/>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a:p>
            <a:pPr marL="272202" marR="0" lvl="0" indent="-272202" algn="just" defTabSz="1219017" rtl="0" eaLnBrk="1" fontAlgn="base" latinLnBrk="0" hangingPunct="1">
              <a:lnSpc>
                <a:spcPct val="120000"/>
              </a:lnSpc>
              <a:spcBef>
                <a:spcPct val="20000"/>
              </a:spcBef>
              <a:spcAft>
                <a:spcPts val="0"/>
              </a:spcAft>
              <a:buClrTx/>
              <a:buSzTx/>
              <a:buFont typeface="Arial" pitchFamily="34" charset="0"/>
              <a:buChar char="•"/>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a:p>
            <a:pPr marL="272202" marR="0" lvl="0" indent="-272202" algn="just" defTabSz="1219017" rtl="0" eaLnBrk="1" fontAlgn="base" latinLnBrk="0" hangingPunct="1">
              <a:lnSpc>
                <a:spcPct val="120000"/>
              </a:lnSpc>
              <a:spcBef>
                <a:spcPct val="20000"/>
              </a:spcBef>
              <a:spcAft>
                <a:spcPts val="0"/>
              </a:spcAft>
              <a:buClrTx/>
              <a:buSzTx/>
              <a:buFont typeface="Arial" pitchFamily="34" charset="0"/>
              <a:buChar char="•"/>
              <a:tabLst/>
              <a:defRPr/>
            </a:pPr>
            <a:endParaRPr kumimoji="0" lang="es-ES" sz="1050" b="0" i="0" u="none" strike="noStrike" kern="1200" cap="none" spc="0" normalizeH="0" baseline="0" noProof="0" dirty="0">
              <a:ln>
                <a:noFill/>
              </a:ln>
              <a:solidFill>
                <a:srgbClr val="595959"/>
              </a:solidFill>
              <a:effectLst/>
              <a:uLnTx/>
              <a:uFillTx/>
              <a:latin typeface="Chevin Pro Light"/>
              <a:ea typeface="+mn-ea"/>
            </a:endParaRPr>
          </a:p>
        </p:txBody>
      </p:sp>
      <p:sp>
        <p:nvSpPr>
          <p:cNvPr id="3" name="Rectángulo 2">
            <a:extLst>
              <a:ext uri="{FF2B5EF4-FFF2-40B4-BE49-F238E27FC236}">
                <a16:creationId xmlns:a16="http://schemas.microsoft.com/office/drawing/2014/main" id="{A630F5D0-3788-451B-9D55-899F07FF1DAD}"/>
              </a:ext>
            </a:extLst>
          </p:cNvPr>
          <p:cNvSpPr/>
          <p:nvPr/>
        </p:nvSpPr>
        <p:spPr>
          <a:xfrm>
            <a:off x="1464397" y="1530913"/>
            <a:ext cx="4025885"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3. PÚBLICO OBJETIVO</a:t>
            </a:r>
            <a:endParaRPr kumimoji="0" lang="es-ES" sz="1200" b="1" i="0" u="none" strike="noStrike" kern="0" cap="none" spc="0" normalizeH="0" baseline="0" noProof="0" dirty="0">
              <a:ln>
                <a:noFill/>
              </a:ln>
              <a:solidFill>
                <a:schemeClr val="accent1"/>
              </a:solidFill>
              <a:effectLst/>
              <a:uLnTx/>
              <a:uFillTx/>
            </a:endParaRPr>
          </a:p>
        </p:txBody>
      </p:sp>
      <p:pic>
        <p:nvPicPr>
          <p:cNvPr id="10" name="Imagen 9">
            <a:extLst>
              <a:ext uri="{FF2B5EF4-FFF2-40B4-BE49-F238E27FC236}">
                <a16:creationId xmlns:a16="http://schemas.microsoft.com/office/drawing/2014/main" id="{12A0AEB4-83C1-4698-B9F8-FE10E0D422AA}"/>
              </a:ext>
            </a:extLst>
          </p:cNvPr>
          <p:cNvPicPr>
            <a:picLocks noChangeAspect="1"/>
          </p:cNvPicPr>
          <p:nvPr/>
        </p:nvPicPr>
        <p:blipFill>
          <a:blip r:embed="rId2"/>
          <a:stretch>
            <a:fillRect/>
          </a:stretch>
        </p:blipFill>
        <p:spPr>
          <a:xfrm>
            <a:off x="6486866" y="3048283"/>
            <a:ext cx="360000" cy="360000"/>
          </a:xfrm>
          <a:prstGeom prst="rect">
            <a:avLst/>
          </a:prstGeom>
        </p:spPr>
      </p:pic>
      <p:pic>
        <p:nvPicPr>
          <p:cNvPr id="12" name="Imagen 11" descr="Imagen que contiene computadora, teclado, botella&#10;&#10;Descripción generada automáticamente">
            <a:extLst>
              <a:ext uri="{FF2B5EF4-FFF2-40B4-BE49-F238E27FC236}">
                <a16:creationId xmlns:a16="http://schemas.microsoft.com/office/drawing/2014/main" id="{EA8335D2-03BF-42F7-BA2C-7DB574F04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046" y="3048283"/>
            <a:ext cx="360000" cy="360000"/>
          </a:xfrm>
          <a:prstGeom prst="rect">
            <a:avLst/>
          </a:prstGeom>
        </p:spPr>
      </p:pic>
      <p:pic>
        <p:nvPicPr>
          <p:cNvPr id="14" name="Imagen 13" descr="Imagen que contiene computer, computadora, pantalla, monitor&#10;&#10;Descripción generada automáticamente">
            <a:extLst>
              <a:ext uri="{FF2B5EF4-FFF2-40B4-BE49-F238E27FC236}">
                <a16:creationId xmlns:a16="http://schemas.microsoft.com/office/drawing/2014/main" id="{D5F137B0-8703-42EA-A757-02136A80E6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1226" y="3048283"/>
            <a:ext cx="360000" cy="360000"/>
          </a:xfrm>
          <a:prstGeom prst="rect">
            <a:avLst/>
          </a:prstGeom>
        </p:spPr>
      </p:pic>
      <p:pic>
        <p:nvPicPr>
          <p:cNvPr id="16" name="Imagen 15" descr="Imagen que contiene monitor, computadora, pantalla, tabla&#10;&#10;Descripción generada automáticamente">
            <a:extLst>
              <a:ext uri="{FF2B5EF4-FFF2-40B4-BE49-F238E27FC236}">
                <a16:creationId xmlns:a16="http://schemas.microsoft.com/office/drawing/2014/main" id="{57D21773-D9E3-451C-A5D3-64B8BC9F80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8406" y="3048283"/>
            <a:ext cx="360000" cy="360000"/>
          </a:xfrm>
          <a:prstGeom prst="rect">
            <a:avLst/>
          </a:prstGeom>
        </p:spPr>
      </p:pic>
      <p:pic>
        <p:nvPicPr>
          <p:cNvPr id="18" name="Imagen 17" descr="Imagen que contiene computer, tabla, monitor, pantalla&#10;&#10;Descripción generada automáticamente">
            <a:extLst>
              <a:ext uri="{FF2B5EF4-FFF2-40B4-BE49-F238E27FC236}">
                <a16:creationId xmlns:a16="http://schemas.microsoft.com/office/drawing/2014/main" id="{B68953DE-22B2-44E5-8D39-07E40B0E2D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95586" y="3048283"/>
            <a:ext cx="360000" cy="360000"/>
          </a:xfrm>
          <a:prstGeom prst="rect">
            <a:avLst/>
          </a:prstGeom>
        </p:spPr>
      </p:pic>
      <p:pic>
        <p:nvPicPr>
          <p:cNvPr id="20" name="Imagen 19">
            <a:extLst>
              <a:ext uri="{FF2B5EF4-FFF2-40B4-BE49-F238E27FC236}">
                <a16:creationId xmlns:a16="http://schemas.microsoft.com/office/drawing/2014/main" id="{7428D72C-DD5A-421A-B15D-3F43D0EB69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2766" y="3048283"/>
            <a:ext cx="360000" cy="360000"/>
          </a:xfrm>
          <a:prstGeom prst="rect">
            <a:avLst/>
          </a:prstGeom>
        </p:spPr>
      </p:pic>
      <p:pic>
        <p:nvPicPr>
          <p:cNvPr id="23" name="Imagen 22" descr="Imagen que contiene tren, cuarto&#10;&#10;Descripción generada automáticamente">
            <a:extLst>
              <a:ext uri="{FF2B5EF4-FFF2-40B4-BE49-F238E27FC236}">
                <a16:creationId xmlns:a16="http://schemas.microsoft.com/office/drawing/2014/main" id="{DBABD78E-E06C-4EC3-830D-D775B96A85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49947" y="3048283"/>
            <a:ext cx="360000" cy="360000"/>
          </a:xfrm>
          <a:prstGeom prst="rect">
            <a:avLst/>
          </a:prstGeom>
        </p:spPr>
      </p:pic>
      <p:sp>
        <p:nvSpPr>
          <p:cNvPr id="24" name="Rectángulo 23">
            <a:extLst>
              <a:ext uri="{FF2B5EF4-FFF2-40B4-BE49-F238E27FC236}">
                <a16:creationId xmlns:a16="http://schemas.microsoft.com/office/drawing/2014/main" id="{B9C22E0B-5065-47C4-B96F-2092FFC488E7}"/>
              </a:ext>
            </a:extLst>
          </p:cNvPr>
          <p:cNvSpPr/>
          <p:nvPr/>
        </p:nvSpPr>
        <p:spPr>
          <a:xfrm>
            <a:off x="6311324" y="1546112"/>
            <a:ext cx="4338176" cy="276999"/>
          </a:xfrm>
          <a:prstGeom prst="rect">
            <a:avLst/>
          </a:prstGeom>
        </p:spPr>
        <p:txBody>
          <a:bodyPr wrap="square">
            <a:spAutoFit/>
          </a:bodyPr>
          <a:lstStyle/>
          <a:p>
            <a:pPr marL="0" marR="0" lvl="0" indent="0" defTabSz="1219017" eaLnBrk="1" fontAlgn="auto" latinLnBrk="0" hangingPunct="1">
              <a:lnSpc>
                <a:spcPct val="100000"/>
              </a:lnSpc>
              <a:spcBef>
                <a:spcPts val="0"/>
              </a:spcBef>
              <a:spcAft>
                <a:spcPts val="0"/>
              </a:spcAft>
              <a:buClrTx/>
              <a:buSzTx/>
              <a:buFontTx/>
              <a:buNone/>
              <a:tabLst/>
              <a:defRPr/>
            </a:pPr>
            <a:r>
              <a:rPr lang="es-ES" sz="1200" b="1" kern="0" dirty="0">
                <a:solidFill>
                  <a:schemeClr val="accent1"/>
                </a:solidFill>
              </a:rPr>
              <a:t>4. PAÍSES PRIORITARIOS</a:t>
            </a:r>
            <a:endParaRPr kumimoji="0" lang="es-ES" sz="1200" b="1" i="0" u="none" strike="noStrike" kern="0" cap="none" spc="0" normalizeH="0" baseline="0" noProof="0" dirty="0">
              <a:ln>
                <a:noFill/>
              </a:ln>
              <a:solidFill>
                <a:schemeClr val="accent1"/>
              </a:solidFill>
              <a:effectLst/>
              <a:uLnTx/>
              <a:uFillTx/>
            </a:endParaRPr>
          </a:p>
        </p:txBody>
      </p:sp>
      <p:sp>
        <p:nvSpPr>
          <p:cNvPr id="25" name="Oval 133">
            <a:extLst>
              <a:ext uri="{FF2B5EF4-FFF2-40B4-BE49-F238E27FC236}">
                <a16:creationId xmlns:a16="http://schemas.microsoft.com/office/drawing/2014/main" id="{7E177D52-4FE0-469F-881C-A226BD83C922}"/>
              </a:ext>
            </a:extLst>
          </p:cNvPr>
          <p:cNvSpPr/>
          <p:nvPr/>
        </p:nvSpPr>
        <p:spPr>
          <a:xfrm>
            <a:off x="6595456" y="2783187"/>
            <a:ext cx="180000" cy="180000"/>
          </a:xfrm>
          <a:prstGeom prst="ellipse">
            <a:avLst/>
          </a:prstGeom>
          <a:solidFill>
            <a:schemeClr val="tx2">
              <a:lumMod val="60000"/>
              <a:lumOff val="40000"/>
            </a:schemeClr>
          </a:solidFill>
          <a:ln w="9525" cap="flat" cmpd="sng" algn="ctr">
            <a:solidFill>
              <a:schemeClr val="tx2">
                <a:lumMod val="75000"/>
              </a:schemeClr>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id-ID" sz="1351" b="0" i="0" u="none" strike="noStrike" kern="0" cap="none" spc="0" normalizeH="0" baseline="0" noProof="0">
              <a:ln>
                <a:noFill/>
              </a:ln>
              <a:solidFill>
                <a:srgbClr val="FFFFFF"/>
              </a:solidFill>
              <a:effectLst/>
              <a:uLnTx/>
              <a:uFillTx/>
              <a:latin typeface="Calibri"/>
              <a:ea typeface="+mn-ea"/>
              <a:cs typeface="+mn-cs"/>
            </a:endParaRPr>
          </a:p>
        </p:txBody>
      </p:sp>
      <p:sp>
        <p:nvSpPr>
          <p:cNvPr id="26" name="Oval 133">
            <a:extLst>
              <a:ext uri="{FF2B5EF4-FFF2-40B4-BE49-F238E27FC236}">
                <a16:creationId xmlns:a16="http://schemas.microsoft.com/office/drawing/2014/main" id="{6781009F-C851-4CBA-AFE9-C74E5E27B781}"/>
              </a:ext>
            </a:extLst>
          </p:cNvPr>
          <p:cNvSpPr/>
          <p:nvPr/>
        </p:nvSpPr>
        <p:spPr>
          <a:xfrm>
            <a:off x="7744200" y="2783187"/>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27" name="Oval 133">
            <a:extLst>
              <a:ext uri="{FF2B5EF4-FFF2-40B4-BE49-F238E27FC236}">
                <a16:creationId xmlns:a16="http://schemas.microsoft.com/office/drawing/2014/main" id="{CC5B80C1-9C65-4988-B12D-3F232A1F2585}"/>
              </a:ext>
            </a:extLst>
          </p:cNvPr>
          <p:cNvSpPr/>
          <p:nvPr/>
        </p:nvSpPr>
        <p:spPr>
          <a:xfrm>
            <a:off x="8892944" y="2783187"/>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28" name="Oval 133">
            <a:extLst>
              <a:ext uri="{FF2B5EF4-FFF2-40B4-BE49-F238E27FC236}">
                <a16:creationId xmlns:a16="http://schemas.microsoft.com/office/drawing/2014/main" id="{88C51D06-58F6-413B-9CAE-2A48B109599E}"/>
              </a:ext>
            </a:extLst>
          </p:cNvPr>
          <p:cNvSpPr/>
          <p:nvPr/>
        </p:nvSpPr>
        <p:spPr>
          <a:xfrm>
            <a:off x="8318572" y="2783187"/>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id-ID" sz="1351" b="0" i="0" u="none" strike="noStrike" kern="0" cap="none" spc="0" normalizeH="0" baseline="0" noProof="0">
              <a:ln>
                <a:noFill/>
              </a:ln>
              <a:solidFill>
                <a:srgbClr val="FFFFFF"/>
              </a:solidFill>
              <a:effectLst/>
              <a:uLnTx/>
              <a:uFillTx/>
              <a:latin typeface="Calibri"/>
              <a:ea typeface="+mn-ea"/>
              <a:cs typeface="+mn-cs"/>
            </a:endParaRPr>
          </a:p>
        </p:txBody>
      </p:sp>
      <p:sp>
        <p:nvSpPr>
          <p:cNvPr id="29" name="Oval 133">
            <a:extLst>
              <a:ext uri="{FF2B5EF4-FFF2-40B4-BE49-F238E27FC236}">
                <a16:creationId xmlns:a16="http://schemas.microsoft.com/office/drawing/2014/main" id="{062446E0-74D2-43EB-A230-BE184017FC60}"/>
              </a:ext>
            </a:extLst>
          </p:cNvPr>
          <p:cNvSpPr/>
          <p:nvPr/>
        </p:nvSpPr>
        <p:spPr>
          <a:xfrm>
            <a:off x="9467316" y="2783187"/>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sp>
        <p:nvSpPr>
          <p:cNvPr id="30" name="Oval 133">
            <a:extLst>
              <a:ext uri="{FF2B5EF4-FFF2-40B4-BE49-F238E27FC236}">
                <a16:creationId xmlns:a16="http://schemas.microsoft.com/office/drawing/2014/main" id="{2827D291-F731-47E2-AC32-31FDCAC6B350}"/>
              </a:ext>
            </a:extLst>
          </p:cNvPr>
          <p:cNvSpPr/>
          <p:nvPr/>
        </p:nvSpPr>
        <p:spPr>
          <a:xfrm>
            <a:off x="10041690" y="2783187"/>
            <a:ext cx="180000" cy="180000"/>
          </a:xfrm>
          <a:prstGeom prst="ellipse">
            <a:avLst/>
          </a:prstGeom>
          <a:solidFill>
            <a:schemeClr val="bg1"/>
          </a:solidFill>
          <a:ln w="9525" cap="flat" cmpd="sng" algn="ctr">
            <a:solidFill>
              <a:schemeClr val="tx2">
                <a:lumMod val="75000"/>
              </a:schemeClr>
            </a:solidFill>
            <a:prstDash val="solid"/>
          </a:ln>
          <a:effectLst/>
        </p:spPr>
        <p:txBody>
          <a:bodyPr rtlCol="0" anchor="ctr"/>
          <a:lstStyle/>
          <a:p>
            <a:pPr algn="ctr" defTabSz="1219017"/>
            <a:endParaRPr lang="id-ID" sz="1351" kern="0">
              <a:solidFill>
                <a:srgbClr val="FFFFFF"/>
              </a:solidFill>
              <a:latin typeface="Calibri"/>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Текст 11">
            <a:extLst>
              <a:ext uri="{FF2B5EF4-FFF2-40B4-BE49-F238E27FC236}">
                <a16:creationId xmlns:a16="http://schemas.microsoft.com/office/drawing/2014/main" id="{9DF9B355-EA45-42F4-BB51-E7C473EFE72C}"/>
              </a:ext>
            </a:extLst>
          </p:cNvPr>
          <p:cNvSpPr txBox="1">
            <a:spLocks/>
          </p:cNvSpPr>
          <p:nvPr/>
        </p:nvSpPr>
        <p:spPr>
          <a:xfrm>
            <a:off x="6311324" y="1803296"/>
            <a:ext cx="4416280" cy="1551067"/>
          </a:xfrm>
          <a:prstGeom prst="rect">
            <a:avLst/>
          </a:prstGeom>
        </p:spPr>
        <p:txBody>
          <a:bodyPr/>
          <a:lstStyle>
            <a:lvl1pPr marL="457132" indent="-457132"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1pPr>
            <a:lvl2pPr marL="990451" indent="-380943"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2pPr>
            <a:lvl3pPr marL="1523771"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3pPr>
            <a:lvl4pPr marL="2133280"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4pPr>
            <a:lvl5pPr marL="2742788"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a:lstStyle>
          <a:p>
            <a:pPr marL="0" lvl="0" indent="0" algn="just" fontAlgn="base">
              <a:buNone/>
              <a:defRPr/>
            </a:pPr>
            <a:r>
              <a:rPr lang="es-ES" sz="1050" dirty="0">
                <a:solidFill>
                  <a:srgbClr val="595959"/>
                </a:solidFill>
              </a:rPr>
              <a:t>Indica en cuál(es) país(es) serían los prioritarios para la implementación del producto.</a:t>
            </a:r>
            <a:endParaRPr kumimoji="0" lang="es-ES" sz="1050" b="0" i="0" u="none" strike="noStrike" kern="1200" cap="none" spc="0" normalizeH="0" baseline="0" noProof="0" dirty="0">
              <a:ln>
                <a:noFill/>
              </a:ln>
              <a:solidFill>
                <a:srgbClr val="595959"/>
              </a:solidFill>
              <a:effectLst/>
              <a:uLnTx/>
              <a:uFillTx/>
              <a:latin typeface="Chevin Pro Light"/>
              <a:ea typeface="+mn-ea"/>
            </a:endParaRPr>
          </a:p>
        </p:txBody>
      </p:sp>
      <p:sp>
        <p:nvSpPr>
          <p:cNvPr id="2" name="Текст 11">
            <a:extLst>
              <a:ext uri="{FF2B5EF4-FFF2-40B4-BE49-F238E27FC236}">
                <a16:creationId xmlns:a16="http://schemas.microsoft.com/office/drawing/2014/main" id="{F5C48DE8-5970-4499-879A-85241771690B}"/>
              </a:ext>
            </a:extLst>
          </p:cNvPr>
          <p:cNvSpPr txBox="1">
            <a:spLocks/>
          </p:cNvSpPr>
          <p:nvPr/>
        </p:nvSpPr>
        <p:spPr>
          <a:xfrm>
            <a:off x="6311324" y="3680801"/>
            <a:ext cx="4416280" cy="1551067"/>
          </a:xfrm>
          <a:prstGeom prst="rect">
            <a:avLst/>
          </a:prstGeom>
        </p:spPr>
        <p:txBody>
          <a:bodyPr/>
          <a:lstStyle>
            <a:lvl1pPr marL="457132" indent="-457132"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1pPr>
            <a:lvl2pPr marL="990451" indent="-380943"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2pPr>
            <a:lvl3pPr marL="1523771"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3pPr>
            <a:lvl4pPr marL="2133280"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4pPr>
            <a:lvl5pPr marL="2742788" indent="-304754" algn="l" defTabSz="1219017" rtl="0" eaLnBrk="1" latinLnBrk="0" hangingPunct="1">
              <a:lnSpc>
                <a:spcPct val="120000"/>
              </a:lnSpc>
              <a:spcBef>
                <a:spcPct val="20000"/>
              </a:spcBef>
              <a:buFont typeface="Arial" pitchFamily="34" charset="0"/>
              <a:buChar char="»"/>
              <a:defRPr sz="1200" b="0" i="0" kern="1200">
                <a:solidFill>
                  <a:schemeClr val="tx1">
                    <a:lumMod val="65000"/>
                    <a:lumOff val="35000"/>
                  </a:schemeClr>
                </a:solidFill>
                <a:latin typeface="Chevin Pro Light"/>
                <a:ea typeface="+mn-ea"/>
                <a:cs typeface="Chevin Pro Light"/>
              </a:defRPr>
            </a:lvl5pPr>
            <a:lvl6pPr marL="3352297"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6pPr>
            <a:lvl7pPr marL="3961805"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7pPr>
            <a:lvl8pPr marL="4571314"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8pPr>
            <a:lvl9pPr marL="5180823" indent="-304754" algn="l" defTabSz="1219017" rtl="0" eaLnBrk="1" latinLnBrk="0" hangingPunct="1">
              <a:spcBef>
                <a:spcPct val="20000"/>
              </a:spcBef>
              <a:buFont typeface="Arial" pitchFamily="34" charset="0"/>
              <a:buChar char="•"/>
              <a:defRPr sz="2649" kern="1200">
                <a:solidFill>
                  <a:schemeClr val="tx1"/>
                </a:solidFill>
                <a:latin typeface="+mn-lt"/>
                <a:ea typeface="+mn-ea"/>
                <a:cs typeface="+mn-cs"/>
              </a:defRPr>
            </a:lvl9pPr>
          </a:lstStyle>
          <a:p>
            <a:pPr marL="0" lvl="0" indent="0" algn="just" fontAlgn="base">
              <a:buNone/>
              <a:defRPr/>
            </a:pPr>
            <a:r>
              <a:rPr lang="es-ES" sz="1050" dirty="0">
                <a:solidFill>
                  <a:srgbClr val="595959"/>
                </a:solidFill>
              </a:rPr>
              <a:t>Por el momento solo se contempla implementarlo en Chile, ya que para los otros países se requiere revisar en mayor detalle la legislación atingente al EIA.</a:t>
            </a:r>
            <a:endParaRPr kumimoji="0" lang="es-ES" sz="1050" b="0" i="0" u="none" strike="noStrike" kern="1200" cap="none" spc="0" normalizeH="0" baseline="0" noProof="0" dirty="0">
              <a:ln>
                <a:noFill/>
              </a:ln>
              <a:solidFill>
                <a:srgbClr val="595959"/>
              </a:solidFill>
              <a:effectLst/>
              <a:uLnTx/>
              <a:uFillTx/>
              <a:latin typeface="Chevin Pro Light"/>
              <a:ea typeface="+mn-ea"/>
            </a:endParaRPr>
          </a:p>
        </p:txBody>
      </p:sp>
    </p:spTree>
    <p:extLst>
      <p:ext uri="{BB962C8B-B14F-4D97-AF65-F5344CB8AC3E}">
        <p14:creationId xmlns:p14="http://schemas.microsoft.com/office/powerpoint/2010/main" val="354296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4</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DATAEIACC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5-6</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5. CONTEXTO COMPETITIVO</a:t>
            </a:r>
            <a:endParaRPr kumimoji="0" lang="es-ES" sz="1200" b="1" i="0" u="none" strike="noStrike" kern="0" cap="none" spc="0" normalizeH="0" baseline="0" noProof="0" dirty="0">
              <a:ln>
                <a:noFill/>
              </a:ln>
              <a:solidFill>
                <a:schemeClr val="accent1"/>
              </a:solidFill>
              <a:effectLst/>
              <a:uLnTx/>
              <a:uFillTx/>
            </a:endParaRPr>
          </a:p>
        </p:txBody>
      </p: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020162" cy="4587025"/>
          </a:xfrm>
          <a:prstGeom prst="rect">
            <a:avLst/>
          </a:prstGeom>
          <a:noFill/>
        </p:spPr>
        <p:txBody>
          <a:bodyPr wrap="square" rtlCol="0">
            <a:spAutoFit/>
          </a:bodyPr>
          <a:lstStyle/>
          <a:p>
            <a:pPr defTabSz="1219017">
              <a:spcBef>
                <a:spcPts val="601"/>
              </a:spcBef>
              <a:spcAft>
                <a:spcPts val="601"/>
              </a:spcAft>
            </a:pPr>
            <a:r>
              <a:rPr lang="es-ES" sz="1067" b="1" dirty="0">
                <a:solidFill>
                  <a:srgbClr val="575756"/>
                </a:solidFill>
                <a:latin typeface="Chevin Pro DemiBold"/>
              </a:rPr>
              <a:t>SEA – Análisis Territorial para la Evaluación</a:t>
            </a:r>
          </a:p>
          <a:p>
            <a:pPr defTabSz="1219017">
              <a:spcBef>
                <a:spcPts val="601"/>
              </a:spcBef>
              <a:spcAft>
                <a:spcPts val="601"/>
              </a:spcAft>
            </a:pPr>
            <a:r>
              <a:rPr lang="es-ES" sz="1067" dirty="0">
                <a:solidFill>
                  <a:srgbClr val="575756"/>
                </a:solidFill>
                <a:latin typeface="Chevin Pro DemiBold"/>
                <a:hlinkClick r:id="rId2"/>
              </a:rPr>
              <a:t>https://sig.sea.gob.cl/analisisTerritorialExterno/</a:t>
            </a:r>
            <a:r>
              <a:rPr lang="es-ES" sz="1067" dirty="0">
                <a:solidFill>
                  <a:srgbClr val="575756"/>
                </a:solidFill>
                <a:latin typeface="Chevin Pro DemiBold"/>
              </a:rPr>
              <a:t> </a:t>
            </a:r>
          </a:p>
          <a:p>
            <a:pPr marL="228600" indent="-228600" defTabSz="1219017">
              <a:spcBef>
                <a:spcPts val="601"/>
              </a:spcBef>
              <a:spcAft>
                <a:spcPts val="601"/>
              </a:spcAft>
              <a:buFont typeface="Arial" panose="020B0604020202020204" pitchFamily="34" charset="0"/>
              <a:buChar char="•"/>
            </a:pPr>
            <a:r>
              <a:rPr lang="es-ES" sz="1067" b="1" dirty="0">
                <a:solidFill>
                  <a:srgbClr val="575756"/>
                </a:solidFill>
                <a:latin typeface="Chevin Pro DemiBold"/>
              </a:rPr>
              <a:t>Tipo de producto de la competencia: </a:t>
            </a:r>
            <a:r>
              <a:rPr lang="es-ES" sz="1067" dirty="0">
                <a:solidFill>
                  <a:srgbClr val="575756"/>
                </a:solidFill>
                <a:latin typeface="Chevin Pro DemiBold"/>
              </a:rPr>
              <a:t>Plataforma SIG donde se pueden cargar capas de información y hacer áreas de evaluación</a:t>
            </a:r>
          </a:p>
          <a:p>
            <a:pPr marL="228600" indent="-228600" defTabSz="1219017">
              <a:spcBef>
                <a:spcPts val="601"/>
              </a:spcBef>
              <a:spcAft>
                <a:spcPts val="601"/>
              </a:spcAft>
              <a:buFont typeface="Arial" panose="020B0604020202020204" pitchFamily="34" charset="0"/>
              <a:buChar char="•"/>
            </a:pPr>
            <a:r>
              <a:rPr lang="es-ES" sz="1067" b="1" dirty="0">
                <a:solidFill>
                  <a:srgbClr val="575756"/>
                </a:solidFill>
                <a:latin typeface="Chevin Pro DemiBold"/>
              </a:rPr>
              <a:t>Fortalezas de la competencia: </a:t>
            </a:r>
            <a:r>
              <a:rPr lang="es-ES" sz="1067" dirty="0">
                <a:solidFill>
                  <a:srgbClr val="575756"/>
                </a:solidFill>
                <a:latin typeface="Chevin Pro DemiBold"/>
              </a:rPr>
              <a:t>Permite al usuario diseñar su área de proyecto.</a:t>
            </a:r>
          </a:p>
          <a:p>
            <a:pPr marL="228600" indent="-228600" defTabSz="1219017">
              <a:spcBef>
                <a:spcPts val="601"/>
              </a:spcBef>
              <a:spcAft>
                <a:spcPts val="601"/>
              </a:spcAft>
              <a:buFont typeface="Arial" panose="020B0604020202020204" pitchFamily="34" charset="0"/>
              <a:buChar char="•"/>
            </a:pPr>
            <a:r>
              <a:rPr lang="es-ES" sz="1067" b="1" dirty="0">
                <a:solidFill>
                  <a:srgbClr val="575756"/>
                </a:solidFill>
                <a:latin typeface="Chevin Pro DemiBold"/>
              </a:rPr>
              <a:t>Debilidades de la competencia</a:t>
            </a:r>
            <a:r>
              <a:rPr lang="es-ES" sz="1067" dirty="0">
                <a:solidFill>
                  <a:srgbClr val="575756"/>
                </a:solidFill>
                <a:latin typeface="Chevin Pro DemiBold"/>
              </a:rPr>
              <a:t>: La plataforma está pensada solo desde el SIG, no permite manejar datos estadísticos asociados a los objetos de protección. </a:t>
            </a:r>
          </a:p>
          <a:p>
            <a:pPr marL="228600" indent="-228600" defTabSz="1219017">
              <a:spcBef>
                <a:spcPts val="601"/>
              </a:spcBef>
              <a:spcAft>
                <a:spcPts val="601"/>
              </a:spcAft>
              <a:buFont typeface="Arial" panose="020B0604020202020204" pitchFamily="34" charset="0"/>
              <a:buChar char="•"/>
            </a:pPr>
            <a:r>
              <a:rPr lang="es-ES" sz="1067" b="1" dirty="0">
                <a:solidFill>
                  <a:srgbClr val="575756"/>
                </a:solidFill>
                <a:latin typeface="Chevin Pro DemiBold"/>
              </a:rPr>
              <a:t>Tipo de cliente de la competencia: </a:t>
            </a:r>
            <a:r>
              <a:rPr lang="es-ES" sz="1067" dirty="0">
                <a:solidFill>
                  <a:srgbClr val="575756"/>
                </a:solidFill>
                <a:latin typeface="Chevin Pro DemiBold"/>
              </a:rPr>
              <a:t>Consultoras ambientales EIA, proponentes de proyectos.</a:t>
            </a:r>
          </a:p>
          <a:p>
            <a:pPr marL="228600" indent="-228600" defTabSz="1219017">
              <a:spcBef>
                <a:spcPts val="601"/>
              </a:spcBef>
              <a:spcAft>
                <a:spcPts val="601"/>
              </a:spcAft>
              <a:buFont typeface="Arial" panose="020B0604020202020204" pitchFamily="34" charset="0"/>
              <a:buChar char="•"/>
            </a:pPr>
            <a:r>
              <a:rPr lang="es-ES" sz="1067" b="1" dirty="0">
                <a:solidFill>
                  <a:srgbClr val="575756"/>
                </a:solidFill>
                <a:latin typeface="Chevin Pro DemiBold"/>
              </a:rPr>
              <a:t>Rango de precios de la competencia: </a:t>
            </a:r>
            <a:r>
              <a:rPr lang="es-ES" sz="1067" dirty="0">
                <a:solidFill>
                  <a:srgbClr val="575756"/>
                </a:solidFill>
                <a:latin typeface="Chevin Pro DemiBold"/>
              </a:rPr>
              <a:t>Gratuito</a:t>
            </a:r>
          </a:p>
          <a:p>
            <a:pPr marL="228600" indent="-228600" defTabSz="1219017">
              <a:spcBef>
                <a:spcPts val="601"/>
              </a:spcBef>
              <a:spcAft>
                <a:spcPts val="601"/>
              </a:spcAft>
              <a:buFont typeface="Arial" panose="020B0604020202020204" pitchFamily="34" charset="0"/>
              <a:buChar char="•"/>
            </a:pPr>
            <a:r>
              <a:rPr lang="es-ES" sz="1067" b="1" dirty="0">
                <a:solidFill>
                  <a:srgbClr val="575756"/>
                </a:solidFill>
                <a:latin typeface="Chevin Pro DemiBold"/>
              </a:rPr>
              <a:t>Diferencia de nuestra propuesta de valor: </a:t>
            </a:r>
            <a:r>
              <a:rPr lang="es-ES" sz="1067" dirty="0">
                <a:solidFill>
                  <a:srgbClr val="575756"/>
                </a:solidFill>
                <a:latin typeface="Chevin Pro DemiBold"/>
              </a:rPr>
              <a:t>Integra la variable de vulnerabilidad climática a los objetos de protección del SEIA</a:t>
            </a:r>
          </a:p>
          <a:p>
            <a:pPr marL="228600" indent="-228600" defTabSz="1219017">
              <a:spcBef>
                <a:spcPts val="601"/>
              </a:spcBef>
              <a:spcAft>
                <a:spcPts val="601"/>
              </a:spcAft>
              <a:buFont typeface="Arial" panose="020B0604020202020204" pitchFamily="34" charset="0"/>
              <a:buChar char="•"/>
            </a:pPr>
            <a:r>
              <a:rPr lang="es-ES" sz="1067" b="1" dirty="0">
                <a:solidFill>
                  <a:srgbClr val="575756"/>
                </a:solidFill>
                <a:latin typeface="Chevin Pro DemiBold"/>
              </a:rPr>
              <a:t>Nuestra ventaja: </a:t>
            </a:r>
            <a:r>
              <a:rPr lang="es-ES" sz="1067" dirty="0">
                <a:solidFill>
                  <a:srgbClr val="575756"/>
                </a:solidFill>
                <a:latin typeface="Chevin Pro DemiBold"/>
              </a:rPr>
              <a:t>Customización de la plataforma de acuerdo a las necesidades/requerimientos del cliente.</a:t>
            </a:r>
          </a:p>
          <a:p>
            <a:pPr defTabSz="1219017">
              <a:spcBef>
                <a:spcPts val="601"/>
              </a:spcBef>
              <a:spcAft>
                <a:spcPts val="601"/>
              </a:spcAft>
            </a:pPr>
            <a:endParaRPr lang="es-ES" sz="1067" dirty="0">
              <a:solidFill>
                <a:srgbClr val="575756"/>
              </a:solidFill>
              <a:latin typeface="Chevin Pro DemiBold"/>
            </a:endParaRPr>
          </a:p>
          <a:p>
            <a:pPr defTabSz="1219017">
              <a:spcBef>
                <a:spcPts val="601"/>
              </a:spcBef>
              <a:spcAft>
                <a:spcPts val="601"/>
              </a:spcAft>
            </a:pPr>
            <a:endParaRPr lang="es-ES" sz="1067" dirty="0">
              <a:solidFill>
                <a:srgbClr val="575756"/>
              </a:solidFill>
              <a:latin typeface="Chevin Pro DemiBold"/>
            </a:endParaRPr>
          </a:p>
        </p:txBody>
      </p:sp>
      <p:sp>
        <p:nvSpPr>
          <p:cNvPr id="148" name="TextBox 139">
            <a:extLst>
              <a:ext uri="{FF2B5EF4-FFF2-40B4-BE49-F238E27FC236}">
                <a16:creationId xmlns:a16="http://schemas.microsoft.com/office/drawing/2014/main" id="{98A38B01-0203-47CA-8973-AA69DA51EBF2}"/>
              </a:ext>
            </a:extLst>
          </p:cNvPr>
          <p:cNvSpPr txBox="1"/>
          <p:nvPr/>
        </p:nvSpPr>
        <p:spPr>
          <a:xfrm>
            <a:off x="7145584" y="1804400"/>
            <a:ext cx="4120832" cy="1888337"/>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Se evidencia la oportunidad para DATAEIACC de ser pioneros en un tema que a futuro será muy necesario, el vincular la vulnerabilidad climática a los objetos de protección (componentes ambientales) del SEIA.</a:t>
            </a:r>
          </a:p>
          <a:p>
            <a:pPr defTabSz="1219017">
              <a:spcBef>
                <a:spcPts val="601"/>
              </a:spcBef>
              <a:spcAft>
                <a:spcPts val="601"/>
              </a:spcAft>
            </a:pPr>
            <a:r>
              <a:rPr lang="es-ES" sz="1067" dirty="0">
                <a:solidFill>
                  <a:srgbClr val="575756"/>
                </a:solidFill>
                <a:latin typeface="Chevin Pro DemiBold"/>
              </a:rPr>
              <a:t>En la actualidad no existe una plataforma o sistema que abarque ambos temas. Si bien hay algunas plataformas (como las simulaciones climáticas del CR2 y la línea base y proyección al 2050 por comunas del MMA) que abordan el cambio climático, éstas lo hacen desde lo académico, por ende no son tan amigables para usuarios del mundo privado, los organismos públicos o la sociedad civil.</a:t>
            </a:r>
          </a:p>
        </p:txBody>
      </p:sp>
      <p:sp>
        <p:nvSpPr>
          <p:cNvPr id="2" name="Rectángulo 1">
            <a:extLst>
              <a:ext uri="{FF2B5EF4-FFF2-40B4-BE49-F238E27FC236}">
                <a16:creationId xmlns:a16="http://schemas.microsoft.com/office/drawing/2014/main" id="{B87AAC0D-F7E1-4617-A963-3BEA5411BEDB}"/>
              </a:ext>
            </a:extLst>
          </p:cNvPr>
          <p:cNvSpPr/>
          <p:nvPr/>
        </p:nvSpPr>
        <p:spPr>
          <a:xfrm>
            <a:off x="7145584" y="1501612"/>
            <a:ext cx="4338176" cy="276999"/>
          </a:xfrm>
          <a:prstGeom prst="rect">
            <a:avLst/>
          </a:prstGeom>
        </p:spPr>
        <p:txBody>
          <a:bodyPr wrap="square">
            <a:spAutoFit/>
          </a:bodyPr>
          <a:lstStyle/>
          <a:p>
            <a:pPr lvl="0" defTabSz="1219017">
              <a:defRPr/>
            </a:pPr>
            <a:r>
              <a:rPr lang="es-ES" sz="1200" b="1" kern="0" dirty="0">
                <a:solidFill>
                  <a:schemeClr val="accent1"/>
                </a:solidFill>
              </a:rPr>
              <a:t>6. OPORTUNIDADES</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Tree>
    <p:extLst>
      <p:ext uri="{BB962C8B-B14F-4D97-AF65-F5344CB8AC3E}">
        <p14:creationId xmlns:p14="http://schemas.microsoft.com/office/powerpoint/2010/main" val="415046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5</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DATAEIACC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5782"/>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7</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flipH="1">
            <a:off x="6096000" y="1864955"/>
            <a:ext cx="1" cy="29374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1558517" y="1571969"/>
            <a:ext cx="4338176" cy="276999"/>
          </a:xfrm>
          <a:prstGeom prst="rect">
            <a:avLst/>
          </a:prstGeom>
        </p:spPr>
        <p:txBody>
          <a:bodyPr wrap="square">
            <a:spAutoFit/>
          </a:bodyPr>
          <a:lstStyle/>
          <a:p>
            <a:pPr lvl="0" defTabSz="1219017">
              <a:defRPr/>
            </a:pPr>
            <a:r>
              <a:rPr lang="es-ES" sz="1200" b="1" kern="0" dirty="0">
                <a:solidFill>
                  <a:schemeClr val="accent1"/>
                </a:solidFill>
              </a:rPr>
              <a:t>7. CARACTERIZACIÓN DEL PRODUCTO</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4" name="TextBox 139">
            <a:extLst>
              <a:ext uri="{FF2B5EF4-FFF2-40B4-BE49-F238E27FC236}">
                <a16:creationId xmlns:a16="http://schemas.microsoft.com/office/drawing/2014/main" id="{AE0EDE74-994E-46B4-A862-1E0024AA9F56}"/>
              </a:ext>
            </a:extLst>
          </p:cNvPr>
          <p:cNvSpPr txBox="1"/>
          <p:nvPr/>
        </p:nvSpPr>
        <p:spPr>
          <a:xfrm>
            <a:off x="1558517" y="1864955"/>
            <a:ext cx="4397666" cy="4079386"/>
          </a:xfrm>
          <a:prstGeom prst="rect">
            <a:avLst/>
          </a:prstGeom>
          <a:noFill/>
        </p:spPr>
        <p:txBody>
          <a:bodyPr wrap="square" rtlCol="0">
            <a:spAutoFit/>
          </a:bodyPr>
          <a:lstStyle/>
          <a:p>
            <a:pPr marL="228600" indent="-228600" defTabSz="1219017">
              <a:spcAft>
                <a:spcPts val="600"/>
              </a:spcAft>
              <a:buFont typeface="+mj-lt"/>
              <a:buAutoNum type="arabicPeriod"/>
            </a:pPr>
            <a:r>
              <a:rPr lang="es-ES" sz="1067" b="1" dirty="0">
                <a:solidFill>
                  <a:srgbClr val="575756"/>
                </a:solidFill>
                <a:latin typeface="Chevin Pro DemiBold"/>
              </a:rPr>
              <a:t>¿Qué es? </a:t>
            </a:r>
            <a:r>
              <a:rPr lang="es-ES" sz="1067" dirty="0">
                <a:solidFill>
                  <a:srgbClr val="575756"/>
                </a:solidFill>
                <a:latin typeface="Chevin Pro DemiBold"/>
              </a:rPr>
              <a:t>Una plataforma</a:t>
            </a:r>
          </a:p>
          <a:p>
            <a:pPr marL="228600" indent="-228600" defTabSz="1219017">
              <a:spcAft>
                <a:spcPts val="600"/>
              </a:spcAft>
              <a:buFont typeface="+mj-lt"/>
              <a:buAutoNum type="arabicPeriod"/>
            </a:pPr>
            <a:r>
              <a:rPr lang="es-ES" sz="1067" b="1" dirty="0">
                <a:solidFill>
                  <a:srgbClr val="575756"/>
                </a:solidFill>
                <a:latin typeface="Chevin Pro DemiBold"/>
              </a:rPr>
              <a:t>¿Qué problema resuelve? </a:t>
            </a:r>
            <a:r>
              <a:rPr lang="es-ES" sz="1067" dirty="0">
                <a:solidFill>
                  <a:srgbClr val="575756"/>
                </a:solidFill>
                <a:latin typeface="Chevin Pro DemiBold"/>
              </a:rPr>
              <a:t>Permite visualizar de manera rápida tanto la vulnerabilidad como los objetos de protección (componentes ambientales) que se emplazan en determinada zona, permitiendo al usuario identificar los elementos que podrían cruzarse con un determinado proyecto de inversión.</a:t>
            </a:r>
          </a:p>
          <a:p>
            <a:pPr marL="228600" indent="-228600" defTabSz="1219017">
              <a:spcAft>
                <a:spcPts val="600"/>
              </a:spcAft>
              <a:buFont typeface="+mj-lt"/>
              <a:buAutoNum type="arabicPeriod"/>
            </a:pPr>
            <a:r>
              <a:rPr lang="es-ES" sz="1067" b="1" dirty="0">
                <a:solidFill>
                  <a:srgbClr val="575756"/>
                </a:solidFill>
                <a:latin typeface="Chevin Pro DemiBold"/>
              </a:rPr>
              <a:t>¿Por qué es necesario? </a:t>
            </a:r>
            <a:r>
              <a:rPr lang="es-ES" sz="1067" dirty="0">
                <a:solidFill>
                  <a:srgbClr val="575756"/>
                </a:solidFill>
                <a:latin typeface="Chevin Pro DemiBold"/>
              </a:rPr>
              <a:t>Porque el proyecto de Ley Marco de Cambio Climático (Boletín N°13191-12) plantea la inclusión del cambio climático en la evaluación de impacto ambiental.</a:t>
            </a:r>
          </a:p>
          <a:p>
            <a:pPr marL="228600" indent="-228600" defTabSz="1219017">
              <a:spcAft>
                <a:spcPts val="600"/>
              </a:spcAft>
              <a:buFont typeface="+mj-lt"/>
              <a:buAutoNum type="arabicPeriod"/>
            </a:pPr>
            <a:r>
              <a:rPr lang="es-ES" sz="1067" b="1" dirty="0">
                <a:solidFill>
                  <a:srgbClr val="575756"/>
                </a:solidFill>
                <a:latin typeface="Chevin Pro DemiBold"/>
              </a:rPr>
              <a:t>¿Qué características tiene? </a:t>
            </a:r>
            <a:r>
              <a:rPr lang="es-ES" sz="1067" dirty="0">
                <a:solidFill>
                  <a:srgbClr val="575756"/>
                </a:solidFill>
                <a:latin typeface="Chevin Pro DemiBold"/>
              </a:rPr>
              <a:t>Dinámica / </a:t>
            </a:r>
            <a:r>
              <a:rPr lang="es-ES" sz="1067" dirty="0" err="1">
                <a:solidFill>
                  <a:srgbClr val="575756"/>
                </a:solidFill>
                <a:latin typeface="Chevin Pro DemiBold"/>
              </a:rPr>
              <a:t>Customizable</a:t>
            </a:r>
            <a:r>
              <a:rPr lang="es-ES" sz="1067" dirty="0">
                <a:solidFill>
                  <a:srgbClr val="575756"/>
                </a:solidFill>
                <a:latin typeface="Chevin Pro DemiBold"/>
              </a:rPr>
              <a:t> (requerimientos del usuario) / componente geográfico / intuitivo o de fácil uso para el usuario.</a:t>
            </a:r>
          </a:p>
          <a:p>
            <a:pPr marL="228600" indent="-228600" defTabSz="1219017">
              <a:spcAft>
                <a:spcPts val="600"/>
              </a:spcAft>
              <a:buFont typeface="+mj-lt"/>
              <a:buAutoNum type="arabicPeriod"/>
            </a:pPr>
            <a:r>
              <a:rPr lang="es-ES" sz="1067" b="1" dirty="0">
                <a:solidFill>
                  <a:srgbClr val="575756"/>
                </a:solidFill>
                <a:latin typeface="Chevin Pro DemiBold"/>
              </a:rPr>
              <a:t>¿En qué plataforma funciona? </a:t>
            </a:r>
            <a:r>
              <a:rPr lang="es-ES" sz="1067" dirty="0">
                <a:solidFill>
                  <a:srgbClr val="575756"/>
                </a:solidFill>
                <a:latin typeface="Chevin Pro DemiBold"/>
              </a:rPr>
              <a:t>Página web/</a:t>
            </a:r>
            <a:r>
              <a:rPr lang="es-ES" sz="1067" dirty="0" err="1">
                <a:solidFill>
                  <a:srgbClr val="575756"/>
                </a:solidFill>
                <a:latin typeface="Chevin Pro DemiBold"/>
              </a:rPr>
              <a:t>powerbi</a:t>
            </a:r>
            <a:r>
              <a:rPr lang="es-ES" sz="1067" dirty="0">
                <a:solidFill>
                  <a:srgbClr val="575756"/>
                </a:solidFill>
                <a:latin typeface="Chevin Pro DemiBold"/>
              </a:rPr>
              <a:t>/ArcGIS Online</a:t>
            </a:r>
          </a:p>
          <a:p>
            <a:pPr marL="228600" indent="-228600" defTabSz="1219017">
              <a:spcAft>
                <a:spcPts val="600"/>
              </a:spcAft>
              <a:buFont typeface="+mj-lt"/>
              <a:buAutoNum type="arabicPeriod"/>
            </a:pPr>
            <a:r>
              <a:rPr lang="es-ES" sz="1067" b="1" dirty="0">
                <a:solidFill>
                  <a:srgbClr val="575756"/>
                </a:solidFill>
                <a:latin typeface="Chevin Pro DemiBold"/>
              </a:rPr>
              <a:t>¿Cuál es su elemento diferenciador? </a:t>
            </a:r>
            <a:r>
              <a:rPr lang="es-ES" sz="1067" dirty="0">
                <a:solidFill>
                  <a:srgbClr val="575756"/>
                </a:solidFill>
                <a:latin typeface="Chevin Pro DemiBold"/>
              </a:rPr>
              <a:t>Integración de análisis de vulnerabilidad climática y objetos de protección del SEIA.</a:t>
            </a:r>
          </a:p>
          <a:p>
            <a:pPr marL="228600" indent="-228600" defTabSz="1219017">
              <a:spcAft>
                <a:spcPts val="600"/>
              </a:spcAft>
              <a:buFont typeface="+mj-lt"/>
              <a:buAutoNum type="arabicPeriod"/>
            </a:pPr>
            <a:r>
              <a:rPr lang="es-ES" sz="1067" b="1" dirty="0">
                <a:solidFill>
                  <a:srgbClr val="575756"/>
                </a:solidFill>
                <a:latin typeface="Chevin Pro DemiBold"/>
              </a:rPr>
              <a:t>¿Cuál es el objetivo de uso? </a:t>
            </a:r>
            <a:r>
              <a:rPr lang="es-ES" sz="1067" dirty="0">
                <a:solidFill>
                  <a:srgbClr val="575756"/>
                </a:solidFill>
                <a:latin typeface="Chevin Pro DemiBold"/>
              </a:rPr>
              <a:t>Permitir el análisis integrado de la vulnerabilidad climática y los objetos de protección (componentes ambientales) en el posible emplazamiento de un determinado proyecto.</a:t>
            </a:r>
          </a:p>
          <a:p>
            <a:pPr marL="228600" indent="-228600" defTabSz="1219017">
              <a:spcAft>
                <a:spcPts val="600"/>
              </a:spcAft>
              <a:buFont typeface="+mj-lt"/>
              <a:buAutoNum type="arabicPeriod"/>
            </a:pPr>
            <a:r>
              <a:rPr lang="es-ES" sz="1067" b="1" dirty="0">
                <a:solidFill>
                  <a:srgbClr val="575756"/>
                </a:solidFill>
                <a:latin typeface="Chevin Pro DemiBold"/>
              </a:rPr>
              <a:t>¿Qué contenidos albergaría? </a:t>
            </a:r>
            <a:r>
              <a:rPr lang="es-ES" sz="1067" dirty="0">
                <a:solidFill>
                  <a:srgbClr val="575756"/>
                </a:solidFill>
                <a:latin typeface="Chevin Pro DemiBold"/>
              </a:rPr>
              <a:t>Grado de vulnerabilidad que poseen las comunas/regiones del país y ubicación/existencia de objetos de protección. </a:t>
            </a:r>
          </a:p>
        </p:txBody>
      </p:sp>
      <p:sp>
        <p:nvSpPr>
          <p:cNvPr id="6" name="TextBox 139">
            <a:extLst>
              <a:ext uri="{FF2B5EF4-FFF2-40B4-BE49-F238E27FC236}">
                <a16:creationId xmlns:a16="http://schemas.microsoft.com/office/drawing/2014/main" id="{A7C07721-3B0A-44E9-B1F4-2472D307C289}"/>
              </a:ext>
            </a:extLst>
          </p:cNvPr>
          <p:cNvSpPr txBox="1"/>
          <p:nvPr/>
        </p:nvSpPr>
        <p:spPr>
          <a:xfrm>
            <a:off x="6380149" y="1966677"/>
            <a:ext cx="5105323" cy="1462323"/>
          </a:xfrm>
          <a:prstGeom prst="rect">
            <a:avLst/>
          </a:prstGeom>
          <a:noFill/>
        </p:spPr>
        <p:txBody>
          <a:bodyPr wrap="square" rtlCol="0">
            <a:spAutoFit/>
          </a:bodyPr>
          <a:lstStyle/>
          <a:p>
            <a:pPr marL="228600" indent="-228600" defTabSz="1219017">
              <a:spcAft>
                <a:spcPts val="600"/>
              </a:spcAft>
              <a:buFont typeface="+mj-lt"/>
              <a:buAutoNum type="arabicPeriod" startAt="9"/>
            </a:pPr>
            <a:r>
              <a:rPr lang="es-ES" sz="1067" b="1" dirty="0">
                <a:solidFill>
                  <a:srgbClr val="575756"/>
                </a:solidFill>
                <a:latin typeface="Chevin Pro DemiBold"/>
              </a:rPr>
              <a:t>¿Cuál es el impacto que puede generar un producto de estas características? </a:t>
            </a:r>
            <a:r>
              <a:rPr lang="es-ES" sz="1067" dirty="0">
                <a:solidFill>
                  <a:srgbClr val="575756"/>
                </a:solidFill>
                <a:latin typeface="Chevin Pro DemiBold"/>
              </a:rPr>
              <a:t>Alto impacto, debido a que prontamente será un tema requerido por ley. </a:t>
            </a:r>
          </a:p>
          <a:p>
            <a:pPr marL="228600" indent="-228600" defTabSz="1219017">
              <a:spcAft>
                <a:spcPts val="600"/>
              </a:spcAft>
              <a:buFont typeface="+mj-lt"/>
              <a:buAutoNum type="arabicPeriod" startAt="9"/>
            </a:pPr>
            <a:r>
              <a:rPr lang="es-ES" sz="1067" b="1" dirty="0">
                <a:solidFill>
                  <a:srgbClr val="575756"/>
                </a:solidFill>
                <a:latin typeface="Chevin Pro DemiBold"/>
              </a:rPr>
              <a:t>¿Cuenta con un modelo en particular? </a:t>
            </a:r>
            <a:r>
              <a:rPr lang="es-ES" sz="1067" dirty="0">
                <a:solidFill>
                  <a:srgbClr val="575756"/>
                </a:solidFill>
                <a:latin typeface="Chevin Pro DemiBold"/>
              </a:rPr>
              <a:t>No, pero se puede partir de la base de lo elaborado para proyecto CC_SEIA.</a:t>
            </a:r>
            <a:endParaRPr lang="en-US" sz="1067" dirty="0">
              <a:solidFill>
                <a:srgbClr val="575756"/>
              </a:solidFill>
              <a:latin typeface="Chevin Pro DemiBold"/>
            </a:endParaRPr>
          </a:p>
          <a:p>
            <a:pPr defTabSz="1219017">
              <a:spcBef>
                <a:spcPts val="601"/>
              </a:spcBef>
              <a:spcAft>
                <a:spcPts val="601"/>
              </a:spcAft>
            </a:pPr>
            <a:endParaRPr lang="es-ES" sz="1067" dirty="0">
              <a:solidFill>
                <a:srgbClr val="575756"/>
              </a:solidFill>
              <a:latin typeface="Chevin Pro DemiBold"/>
            </a:endParaRPr>
          </a:p>
          <a:p>
            <a:pPr defTabSz="1219017">
              <a:spcBef>
                <a:spcPts val="601"/>
              </a:spcBef>
              <a:spcAft>
                <a:spcPts val="601"/>
              </a:spcAft>
            </a:pPr>
            <a:endParaRPr lang="es-ES" sz="1067" dirty="0">
              <a:solidFill>
                <a:srgbClr val="575756"/>
              </a:solidFill>
              <a:latin typeface="Chevin Pro DemiBold"/>
            </a:endParaRPr>
          </a:p>
        </p:txBody>
      </p:sp>
    </p:spTree>
    <p:extLst>
      <p:ext uri="{BB962C8B-B14F-4D97-AF65-F5344CB8AC3E}">
        <p14:creationId xmlns:p14="http://schemas.microsoft.com/office/powerpoint/2010/main" val="348853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6</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DATAEIACC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5782"/>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8</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cxnSp>
        <p:nvCxnSpPr>
          <p:cNvPr id="146" name="Straight Connector 136">
            <a:extLst>
              <a:ext uri="{FF2B5EF4-FFF2-40B4-BE49-F238E27FC236}">
                <a16:creationId xmlns:a16="http://schemas.microsoft.com/office/drawing/2014/main" id="{A5E31865-5335-4BA5-81E4-ACEB52F5FCA7}"/>
              </a:ext>
            </a:extLst>
          </p:cNvPr>
          <p:cNvCxnSpPr>
            <a:cxnSpLocks/>
          </p:cNvCxnSpPr>
          <p:nvPr/>
        </p:nvCxnSpPr>
        <p:spPr>
          <a:xfrm flipH="1">
            <a:off x="6096000" y="1864955"/>
            <a:ext cx="1" cy="293743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ángulo 2">
            <a:extLst>
              <a:ext uri="{FF2B5EF4-FFF2-40B4-BE49-F238E27FC236}">
                <a16:creationId xmlns:a16="http://schemas.microsoft.com/office/drawing/2014/main" id="{A630F5D0-3788-451B-9D55-899F07FF1DAD}"/>
              </a:ext>
            </a:extLst>
          </p:cNvPr>
          <p:cNvSpPr/>
          <p:nvPr/>
        </p:nvSpPr>
        <p:spPr>
          <a:xfrm>
            <a:off x="1558517" y="1571969"/>
            <a:ext cx="4338176" cy="276999"/>
          </a:xfrm>
          <a:prstGeom prst="rect">
            <a:avLst/>
          </a:prstGeom>
        </p:spPr>
        <p:txBody>
          <a:bodyPr wrap="square">
            <a:spAutoFit/>
          </a:bodyPr>
          <a:lstStyle/>
          <a:p>
            <a:pPr lvl="0" defTabSz="1219017">
              <a:defRPr/>
            </a:pPr>
            <a:r>
              <a:rPr lang="es-ES" sz="1200" b="1" kern="0" dirty="0">
                <a:solidFill>
                  <a:schemeClr val="accent1"/>
                </a:solidFill>
              </a:rPr>
              <a:t>8. ESTRUCTURA </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sp>
        <p:nvSpPr>
          <p:cNvPr id="6" name="TextBox 139">
            <a:extLst>
              <a:ext uri="{FF2B5EF4-FFF2-40B4-BE49-F238E27FC236}">
                <a16:creationId xmlns:a16="http://schemas.microsoft.com/office/drawing/2014/main" id="{A7C07721-3B0A-44E9-B1F4-2472D307C289}"/>
              </a:ext>
            </a:extLst>
          </p:cNvPr>
          <p:cNvSpPr txBox="1"/>
          <p:nvPr/>
        </p:nvSpPr>
        <p:spPr>
          <a:xfrm>
            <a:off x="1558517" y="1966413"/>
            <a:ext cx="4456390" cy="2688749"/>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DATAEIACC es una plataforma que busca integrar la vulnerabilidad al cambio climático con los objetos de protección del SEIA. Por consiguiente, se contempla que albergue información respecto a estos dos grandes temas, que permita al usuario realizar un cruce entre ellos, a fin de determinar dónde están los puntos críticos. </a:t>
            </a:r>
          </a:p>
          <a:p>
            <a:pPr defTabSz="1219017">
              <a:spcBef>
                <a:spcPts val="601"/>
              </a:spcBef>
              <a:spcAft>
                <a:spcPts val="601"/>
              </a:spcAft>
            </a:pPr>
            <a:r>
              <a:rPr lang="es-ES" sz="1067" dirty="0">
                <a:solidFill>
                  <a:srgbClr val="575756"/>
                </a:solidFill>
                <a:latin typeface="Chevin Pro DemiBold"/>
              </a:rPr>
              <a:t>De esta manera, se podrá identificar aquellos objetos de protección que se encuentran presentes en los territorios según grado de vulnerabilidad al cambio climático. </a:t>
            </a:r>
          </a:p>
          <a:p>
            <a:pPr defTabSz="1219017">
              <a:spcBef>
                <a:spcPts val="601"/>
              </a:spcBef>
              <a:spcAft>
                <a:spcPts val="601"/>
              </a:spcAft>
            </a:pPr>
            <a:r>
              <a:rPr lang="es-ES" sz="1067" dirty="0">
                <a:solidFill>
                  <a:srgbClr val="575756"/>
                </a:solidFill>
                <a:latin typeface="Chevin Pro DemiBold"/>
              </a:rPr>
              <a:t>En caso de ser técnicamente factible, se contempla la existencia de una categoría de evaluación de la zona del proyecto. En ella el usuario podrá digitalizar la zona de emplazamiento del proyecto, a fin de obtener un análisis específico sobre la zona y su área de influencia. </a:t>
            </a:r>
          </a:p>
          <a:p>
            <a:pPr defTabSz="1219017">
              <a:spcBef>
                <a:spcPts val="601"/>
              </a:spcBef>
              <a:spcAft>
                <a:spcPts val="601"/>
              </a:spcAft>
            </a:pPr>
            <a:endParaRPr lang="es-ES" sz="1067" dirty="0">
              <a:solidFill>
                <a:srgbClr val="575756"/>
              </a:solidFill>
              <a:latin typeface="Chevin Pro DemiBold"/>
            </a:endParaRPr>
          </a:p>
        </p:txBody>
      </p:sp>
      <p:sp>
        <p:nvSpPr>
          <p:cNvPr id="2" name="TextBox 139">
            <a:extLst>
              <a:ext uri="{FF2B5EF4-FFF2-40B4-BE49-F238E27FC236}">
                <a16:creationId xmlns:a16="http://schemas.microsoft.com/office/drawing/2014/main" id="{970F2CB1-436D-4CD3-B9C0-8D7C372196B4}"/>
              </a:ext>
            </a:extLst>
          </p:cNvPr>
          <p:cNvSpPr txBox="1"/>
          <p:nvPr/>
        </p:nvSpPr>
        <p:spPr>
          <a:xfrm>
            <a:off x="6266139" y="1864955"/>
            <a:ext cx="4456390" cy="4222951"/>
          </a:xfrm>
          <a:prstGeom prst="rect">
            <a:avLst/>
          </a:prstGeom>
          <a:noFill/>
        </p:spPr>
        <p:txBody>
          <a:bodyPr wrap="square" rtlCol="0">
            <a:spAutoFit/>
          </a:bodyPr>
          <a:lstStyle/>
          <a:p>
            <a:pPr marL="171450" indent="-171450" defTabSz="1219017">
              <a:spcBef>
                <a:spcPts val="601"/>
              </a:spcBef>
              <a:buFont typeface="Arial" panose="020B0604020202020204" pitchFamily="34" charset="0"/>
              <a:buChar char="•"/>
            </a:pPr>
            <a:r>
              <a:rPr lang="es-ES" sz="1067" dirty="0">
                <a:solidFill>
                  <a:srgbClr val="575756"/>
                </a:solidFill>
                <a:latin typeface="Chevin Pro DemiBold"/>
              </a:rPr>
              <a:t>Categorías: </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Objetos de protección</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Vulnerabilidad al cambio climático</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Herramienta de reporte</a:t>
            </a:r>
          </a:p>
          <a:p>
            <a:pPr marL="628650" lvl="1" indent="-171450" defTabSz="1219017">
              <a:spcBef>
                <a:spcPts val="601"/>
              </a:spcBef>
              <a:buFont typeface="Arial" panose="020B0604020202020204" pitchFamily="34" charset="0"/>
              <a:buChar char="•"/>
            </a:pPr>
            <a:r>
              <a:rPr lang="es-ES" sz="1067" dirty="0">
                <a:solidFill>
                  <a:srgbClr val="E2AC00"/>
                </a:solidFill>
                <a:latin typeface="Chevin Pro DemiBold"/>
              </a:rPr>
              <a:t>Evaluación zona proyecto</a:t>
            </a:r>
          </a:p>
          <a:p>
            <a:pPr marL="171450" indent="-171450" defTabSz="1219017">
              <a:spcBef>
                <a:spcPts val="601"/>
              </a:spcBef>
              <a:buFont typeface="Arial" panose="020B0604020202020204" pitchFamily="34" charset="0"/>
              <a:buChar char="•"/>
            </a:pPr>
            <a:r>
              <a:rPr lang="es-ES" sz="1067" dirty="0">
                <a:solidFill>
                  <a:srgbClr val="575756"/>
                </a:solidFill>
                <a:latin typeface="Chevin Pro DemiBold"/>
              </a:rPr>
              <a:t>Secciones:</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Objetos de protección: Salud de la población / Recursos naturales renovables / Sistemas de vidas y costumbres de grupos humanos (GH) / Localización próxima a Poblaciones, recursos y áreas protegidas / Valor paisajístico y turístico / Patrimonio cultural. </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Vulnerabilidad al cambio climático: Construcción del Índice / Índice de Vulnerabilidad Humana / Índice de Vulnerabilidad del Suelo y los Recursos Hídricos al Cambio Climático</a:t>
            </a:r>
          </a:p>
          <a:p>
            <a:pPr marL="628650" lvl="1" indent="-171450" defTabSz="1219017">
              <a:spcBef>
                <a:spcPts val="601"/>
              </a:spcBef>
              <a:buFont typeface="Arial" panose="020B0604020202020204" pitchFamily="34" charset="0"/>
              <a:buChar char="•"/>
            </a:pPr>
            <a:r>
              <a:rPr lang="es-ES" sz="1067" dirty="0">
                <a:solidFill>
                  <a:srgbClr val="575756"/>
                </a:solidFill>
                <a:latin typeface="Chevin Pro DemiBold"/>
              </a:rPr>
              <a:t>Herramienta de reporte: Objetos de protección / Vulnerabilidad al cambio climático</a:t>
            </a:r>
          </a:p>
          <a:p>
            <a:pPr marL="628650" lvl="1" indent="-171450" defTabSz="1219017">
              <a:spcBef>
                <a:spcPts val="601"/>
              </a:spcBef>
              <a:buFont typeface="Arial" panose="020B0604020202020204" pitchFamily="34" charset="0"/>
              <a:buChar char="•"/>
            </a:pPr>
            <a:r>
              <a:rPr lang="es-ES" sz="1067" dirty="0">
                <a:solidFill>
                  <a:srgbClr val="E2AC00"/>
                </a:solidFill>
                <a:latin typeface="Chevin Pro DemiBold"/>
              </a:rPr>
              <a:t>Evaluación zona proyecto: Digitalización zona </a:t>
            </a:r>
          </a:p>
          <a:p>
            <a:pPr marL="171450" indent="-171450" defTabSz="1219017">
              <a:spcBef>
                <a:spcPts val="601"/>
              </a:spcBef>
              <a:buFont typeface="Arial" panose="020B0604020202020204" pitchFamily="34" charset="0"/>
              <a:buChar char="•"/>
            </a:pPr>
            <a:r>
              <a:rPr lang="es-ES" sz="1067" dirty="0">
                <a:solidFill>
                  <a:srgbClr val="575756"/>
                </a:solidFill>
                <a:latin typeface="Chevin Pro DemiBold"/>
              </a:rPr>
              <a:t>Temas: Desglose de temas en tabla siguiente. Se contempla que todos los temas puedan ser analizados a diferentes escalas (regional/provincial/comunal).</a:t>
            </a:r>
          </a:p>
          <a:p>
            <a:pPr defTabSz="1219017">
              <a:spcBef>
                <a:spcPts val="601"/>
              </a:spcBef>
              <a:spcAft>
                <a:spcPts val="601"/>
              </a:spcAft>
            </a:pPr>
            <a:endParaRPr lang="es-ES" sz="1067" dirty="0">
              <a:solidFill>
                <a:srgbClr val="575756"/>
              </a:solidFill>
              <a:latin typeface="Chevin Pro DemiBold"/>
            </a:endParaRPr>
          </a:p>
        </p:txBody>
      </p:sp>
    </p:spTree>
    <p:extLst>
      <p:ext uri="{BB962C8B-B14F-4D97-AF65-F5344CB8AC3E}">
        <p14:creationId xmlns:p14="http://schemas.microsoft.com/office/powerpoint/2010/main" val="391731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Номер слайда 3"/>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ctr" defTabSz="1219017"/>
            <a:fld id="{C36D633A-E9D6-4868-9F6A-A76B40F1089A}" type="slidenum">
              <a:rPr lang="ru-RU" sz="1400">
                <a:solidFill>
                  <a:srgbClr val="FFFFFF"/>
                </a:solidFill>
                <a:latin typeface="Calibri"/>
              </a:rPr>
              <a:pPr algn="ctr" defTabSz="1219017"/>
              <a:t>7</a:t>
            </a:fld>
            <a:endParaRPr lang="ru-RU" sz="1400" dirty="0">
              <a:solidFill>
                <a:srgbClr val="FFFFFF"/>
              </a:solidFill>
              <a:latin typeface="Calibri"/>
            </a:endParaRPr>
          </a:p>
        </p:txBody>
      </p:sp>
      <p:sp>
        <p:nvSpPr>
          <p:cNvPr id="117" name="TextBox 24">
            <a:extLst>
              <a:ext uri="{FF2B5EF4-FFF2-40B4-BE49-F238E27FC236}">
                <a16:creationId xmlns:a16="http://schemas.microsoft.com/office/drawing/2014/main" id="{A4548CF2-9278-4600-BCD8-30764F069BB6}"/>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algn="ctr" defTabSz="1219017">
              <a:lnSpc>
                <a:spcPct val="110000"/>
              </a:lnSpc>
            </a:pPr>
            <a:r>
              <a:rPr lang="en-US" sz="1400" b="1" kern="0" dirty="0">
                <a:solidFill>
                  <a:srgbClr val="FFFFFF"/>
                </a:solidFill>
                <a:latin typeface="Chevin Pro DemiBold" pitchFamily="34" charset="0"/>
                <a:cs typeface="Calibri"/>
              </a:rPr>
              <a:t>DATAEIACC</a:t>
            </a:r>
            <a:endParaRPr lang="ru-RU" sz="1400" b="1" kern="0" dirty="0">
              <a:solidFill>
                <a:srgbClr val="FFFFFF"/>
              </a:solidFill>
              <a:cs typeface="Calibri"/>
            </a:endParaRPr>
          </a:p>
        </p:txBody>
      </p:sp>
      <p:sp>
        <p:nvSpPr>
          <p:cNvPr id="118" name="Прямоугольник 2">
            <a:extLst>
              <a:ext uri="{FF2B5EF4-FFF2-40B4-BE49-F238E27FC236}">
                <a16:creationId xmlns:a16="http://schemas.microsoft.com/office/drawing/2014/main" id="{A81C9DF9-00FC-4C4D-8951-61A1E7213091}"/>
              </a:ext>
            </a:extLst>
          </p:cNvPr>
          <p:cNvSpPr/>
          <p:nvPr/>
        </p:nvSpPr>
        <p:spPr>
          <a:xfrm>
            <a:off x="538748" y="296910"/>
            <a:ext cx="814569"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2</a:t>
            </a:r>
            <a:endParaRPr lang="ru-RU" sz="2400" dirty="0">
              <a:solidFill>
                <a:schemeClr val="accent1"/>
              </a:solidFill>
              <a:latin typeface="Chevin Pro Light" pitchFamily="34" charset="0"/>
            </a:endParaRPr>
          </a:p>
        </p:txBody>
      </p:sp>
      <p:graphicFrame>
        <p:nvGraphicFramePr>
          <p:cNvPr id="2" name="Tabla 2">
            <a:extLst>
              <a:ext uri="{FF2B5EF4-FFF2-40B4-BE49-F238E27FC236}">
                <a16:creationId xmlns:a16="http://schemas.microsoft.com/office/drawing/2014/main" id="{C829541C-F126-43FE-BA2E-1B4DA31BEC71}"/>
              </a:ext>
            </a:extLst>
          </p:cNvPr>
          <p:cNvGraphicFramePr>
            <a:graphicFrameLocks noGrp="1"/>
          </p:cNvGraphicFramePr>
          <p:nvPr>
            <p:extLst>
              <p:ext uri="{D42A27DB-BD31-4B8C-83A1-F6EECF244321}">
                <p14:modId xmlns:p14="http://schemas.microsoft.com/office/powerpoint/2010/main" val="4087781247"/>
              </p:ext>
            </p:extLst>
          </p:nvPr>
        </p:nvGraphicFramePr>
        <p:xfrm>
          <a:off x="480025" y="1097424"/>
          <a:ext cx="10987072" cy="4862710"/>
        </p:xfrm>
        <a:graphic>
          <a:graphicData uri="http://schemas.openxmlformats.org/drawingml/2006/table">
            <a:tbl>
              <a:tblPr firstRow="1" bandRow="1">
                <a:tableStyleId>{5C22544A-7EE6-4342-B048-85BDC9FD1C3A}</a:tableStyleId>
              </a:tblPr>
              <a:tblGrid>
                <a:gridCol w="1130661">
                  <a:extLst>
                    <a:ext uri="{9D8B030D-6E8A-4147-A177-3AD203B41FA5}">
                      <a16:colId xmlns:a16="http://schemas.microsoft.com/office/drawing/2014/main" val="2103009954"/>
                    </a:ext>
                  </a:extLst>
                </a:gridCol>
                <a:gridCol w="1744909">
                  <a:extLst>
                    <a:ext uri="{9D8B030D-6E8A-4147-A177-3AD203B41FA5}">
                      <a16:colId xmlns:a16="http://schemas.microsoft.com/office/drawing/2014/main" val="1925803471"/>
                    </a:ext>
                  </a:extLst>
                </a:gridCol>
                <a:gridCol w="1158786">
                  <a:extLst>
                    <a:ext uri="{9D8B030D-6E8A-4147-A177-3AD203B41FA5}">
                      <a16:colId xmlns:a16="http://schemas.microsoft.com/office/drawing/2014/main" val="4209277347"/>
                    </a:ext>
                  </a:extLst>
                </a:gridCol>
                <a:gridCol w="1158786">
                  <a:extLst>
                    <a:ext uri="{9D8B030D-6E8A-4147-A177-3AD203B41FA5}">
                      <a16:colId xmlns:a16="http://schemas.microsoft.com/office/drawing/2014/main" val="717859385"/>
                    </a:ext>
                  </a:extLst>
                </a:gridCol>
                <a:gridCol w="1158786">
                  <a:extLst>
                    <a:ext uri="{9D8B030D-6E8A-4147-A177-3AD203B41FA5}">
                      <a16:colId xmlns:a16="http://schemas.microsoft.com/office/drawing/2014/main" val="2180104357"/>
                    </a:ext>
                  </a:extLst>
                </a:gridCol>
                <a:gridCol w="1158786">
                  <a:extLst>
                    <a:ext uri="{9D8B030D-6E8A-4147-A177-3AD203B41FA5}">
                      <a16:colId xmlns:a16="http://schemas.microsoft.com/office/drawing/2014/main" val="777788735"/>
                    </a:ext>
                  </a:extLst>
                </a:gridCol>
                <a:gridCol w="1158786">
                  <a:extLst>
                    <a:ext uri="{9D8B030D-6E8A-4147-A177-3AD203B41FA5}">
                      <a16:colId xmlns:a16="http://schemas.microsoft.com/office/drawing/2014/main" val="385850692"/>
                    </a:ext>
                  </a:extLst>
                </a:gridCol>
                <a:gridCol w="1158786">
                  <a:extLst>
                    <a:ext uri="{9D8B030D-6E8A-4147-A177-3AD203B41FA5}">
                      <a16:colId xmlns:a16="http://schemas.microsoft.com/office/drawing/2014/main" val="125122972"/>
                    </a:ext>
                  </a:extLst>
                </a:gridCol>
                <a:gridCol w="1158786">
                  <a:extLst>
                    <a:ext uri="{9D8B030D-6E8A-4147-A177-3AD203B41FA5}">
                      <a16:colId xmlns:a16="http://schemas.microsoft.com/office/drawing/2014/main" val="1239310490"/>
                    </a:ext>
                  </a:extLst>
                </a:gridCol>
              </a:tblGrid>
              <a:tr h="326366">
                <a:tc>
                  <a:txBody>
                    <a:bodyPr/>
                    <a:lstStyle/>
                    <a:p>
                      <a:r>
                        <a:rPr lang="es-ES" sz="1100" dirty="0"/>
                        <a:t>CATEGORÍA</a:t>
                      </a:r>
                    </a:p>
                  </a:txBody>
                  <a:tcPr>
                    <a:solidFill>
                      <a:schemeClr val="accent1">
                        <a:lumMod val="75000"/>
                      </a:schemeClr>
                    </a:solidFill>
                  </a:tcPr>
                </a:tc>
                <a:tc>
                  <a:txBody>
                    <a:bodyPr/>
                    <a:lstStyle/>
                    <a:p>
                      <a:r>
                        <a:rPr lang="es-ES" sz="1100" dirty="0"/>
                        <a:t>SECCIÓN</a:t>
                      </a:r>
                    </a:p>
                  </a:txBody>
                  <a:tcPr>
                    <a:solidFill>
                      <a:schemeClr val="accent2">
                        <a:lumMod val="75000"/>
                      </a:schemeClr>
                    </a:solidFill>
                  </a:tcPr>
                </a:tc>
                <a:tc gridSpan="7">
                  <a:txBody>
                    <a:bodyPr/>
                    <a:lstStyle/>
                    <a:p>
                      <a:pPr algn="ctr"/>
                      <a:r>
                        <a:rPr lang="es-ES" sz="1100" dirty="0"/>
                        <a:t>TEMAS/VISTAS </a:t>
                      </a:r>
                    </a:p>
                  </a:txBody>
                  <a:tcPr>
                    <a:solidFill>
                      <a:schemeClr val="accent2"/>
                    </a:solidFill>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3633972298"/>
                  </a:ext>
                </a:extLst>
              </a:tr>
              <a:tr h="326366">
                <a:tc rowSpan="6">
                  <a:txBody>
                    <a:bodyPr/>
                    <a:lstStyle/>
                    <a:p>
                      <a:pPr marL="0" algn="r" defTabSz="1219017" rtl="0" eaLnBrk="1" latinLnBrk="0" hangingPunct="1"/>
                      <a:r>
                        <a:rPr lang="es-ES" sz="1000" b="1" kern="1200" dirty="0">
                          <a:solidFill>
                            <a:schemeClr val="bg1"/>
                          </a:solidFill>
                          <a:latin typeface="+mn-lt"/>
                          <a:ea typeface="+mn-ea"/>
                          <a:cs typeface="+mn-cs"/>
                        </a:rPr>
                        <a:t>OBJETOS DE PROTECCIÓN</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SALUD DE LA POBLACIÓN</a:t>
                      </a:r>
                    </a:p>
                  </a:txBody>
                  <a:tcPr marL="45720" marR="45720" anchor="ctr">
                    <a:solidFill>
                      <a:schemeClr val="accent2">
                        <a:lumMod val="75000"/>
                      </a:schemeClr>
                    </a:solidFill>
                  </a:tcPr>
                </a:tc>
                <a:tc>
                  <a:txBody>
                    <a:bodyPr/>
                    <a:lstStyle/>
                    <a:p>
                      <a:pPr algn="ctr"/>
                      <a:r>
                        <a:rPr lang="es-ES" sz="800" b="1" dirty="0">
                          <a:solidFill>
                            <a:srgbClr val="000000"/>
                          </a:solidFill>
                        </a:rPr>
                        <a:t>RIESGOS SALUD POBLACIÓN</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548585519"/>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dirty="0">
                          <a:solidFill>
                            <a:schemeClr val="bg1"/>
                          </a:solidFill>
                          <a:latin typeface="+mn-lt"/>
                          <a:ea typeface="+mn-ea"/>
                          <a:cs typeface="+mn-cs"/>
                        </a:rPr>
                        <a:t>RECURSOS NATURALES  RENOVABLES</a:t>
                      </a:r>
                    </a:p>
                  </a:txBody>
                  <a:tcPr marL="45720" marR="45720" anchor="ctr">
                    <a:solidFill>
                      <a:schemeClr val="accent2">
                        <a:lumMod val="75000"/>
                      </a:schemeClr>
                    </a:solidFill>
                  </a:tcPr>
                </a:tc>
                <a:tc>
                  <a:txBody>
                    <a:bodyPr/>
                    <a:lstStyle/>
                    <a:p>
                      <a:pPr algn="ctr"/>
                      <a:r>
                        <a:rPr lang="es-ES" sz="800" b="1" dirty="0">
                          <a:solidFill>
                            <a:srgbClr val="000000"/>
                          </a:solidFill>
                        </a:rPr>
                        <a:t>SUELO</a:t>
                      </a:r>
                    </a:p>
                  </a:txBody>
                  <a:tcPr marL="0" marR="0" marT="0" marB="0" anchor="ctr"/>
                </a:tc>
                <a:tc>
                  <a:txBody>
                    <a:bodyPr/>
                    <a:lstStyle/>
                    <a:p>
                      <a:pPr algn="ctr"/>
                      <a:r>
                        <a:rPr lang="es-ES" sz="800" b="1" dirty="0">
                          <a:solidFill>
                            <a:srgbClr val="000000"/>
                          </a:solidFill>
                        </a:rPr>
                        <a:t>AGUA</a:t>
                      </a:r>
                    </a:p>
                  </a:txBody>
                  <a:tcPr marL="0" marR="0" marT="0" marB="0" anchor="ctr"/>
                </a:tc>
                <a:tc>
                  <a:txBody>
                    <a:bodyPr/>
                    <a:lstStyle/>
                    <a:p>
                      <a:pPr algn="ctr"/>
                      <a:r>
                        <a:rPr lang="es-ES" sz="800" b="1" dirty="0">
                          <a:solidFill>
                            <a:srgbClr val="000000"/>
                          </a:solidFill>
                        </a:rPr>
                        <a:t>BIOTA</a:t>
                      </a:r>
                    </a:p>
                  </a:txBody>
                  <a:tcPr marL="0" marR="0" marT="0" marB="0" anchor="ctr"/>
                </a:tc>
                <a:tc>
                  <a:txBody>
                    <a:bodyPr/>
                    <a:lstStyle/>
                    <a:p>
                      <a:pPr algn="ctr"/>
                      <a:r>
                        <a:rPr lang="es-ES" sz="800" b="1" dirty="0">
                          <a:solidFill>
                            <a:srgbClr val="000000"/>
                          </a:solidFill>
                        </a:rPr>
                        <a:t>AIRE</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850010357"/>
                  </a:ext>
                </a:extLst>
              </a:tr>
              <a:tr h="326366">
                <a:tc vMerge="1">
                  <a:txBody>
                    <a:bodyPr/>
                    <a:lstStyle/>
                    <a:p>
                      <a:endParaRPr lang="es-CL"/>
                    </a:p>
                  </a:txBody>
                  <a:tcPr/>
                </a:tc>
                <a:tc>
                  <a:txBody>
                    <a:bodyPr/>
                    <a:lstStyle/>
                    <a:p>
                      <a:pPr marL="0" algn="l" defTabSz="1219017" rtl="0" eaLnBrk="1" latinLnBrk="0" hangingPunct="1"/>
                      <a:r>
                        <a:rPr lang="es-ES" sz="900" b="1" kern="1200" dirty="0">
                          <a:solidFill>
                            <a:schemeClr val="bg1"/>
                          </a:solidFill>
                          <a:latin typeface="+mn-lt"/>
                          <a:ea typeface="+mn-ea"/>
                          <a:cs typeface="+mn-cs"/>
                        </a:rPr>
                        <a:t>SISTEMAS DE VIDA Y COSTUMBRES DE GRUPOS HUMANOS (GH)</a:t>
                      </a:r>
                    </a:p>
                  </a:txBody>
                  <a:tcPr marL="45720" marR="45720" anchor="ctr">
                    <a:solidFill>
                      <a:schemeClr val="accent2">
                        <a:lumMod val="75000"/>
                      </a:schemeClr>
                    </a:solidFill>
                  </a:tcPr>
                </a:tc>
                <a:tc>
                  <a:txBody>
                    <a:bodyPr/>
                    <a:lstStyle/>
                    <a:p>
                      <a:pPr algn="ctr"/>
                      <a:r>
                        <a:rPr lang="es-ES" sz="800" b="1" dirty="0">
                          <a:solidFill>
                            <a:srgbClr val="000000"/>
                          </a:solidFill>
                        </a:rPr>
                        <a:t>ACCESO A RRNN UTILIZADOS POR EL GH</a:t>
                      </a:r>
                    </a:p>
                  </a:txBody>
                  <a:tcPr marL="0" marR="0" marT="0" marB="0" anchor="ctr"/>
                </a:tc>
                <a:tc>
                  <a:txBody>
                    <a:bodyPr/>
                    <a:lstStyle/>
                    <a:p>
                      <a:pPr algn="ctr"/>
                      <a:r>
                        <a:rPr lang="es-ES" sz="800" b="1" dirty="0">
                          <a:solidFill>
                            <a:srgbClr val="000000"/>
                          </a:solidFill>
                        </a:rPr>
                        <a:t>CIRCULACIÓN Y CONECTIVIDAD</a:t>
                      </a:r>
                    </a:p>
                  </a:txBody>
                  <a:tcPr marL="0" marR="0" marT="0" marB="0" anchor="ctr"/>
                </a:tc>
                <a:tc>
                  <a:txBody>
                    <a:bodyPr/>
                    <a:lstStyle/>
                    <a:p>
                      <a:pPr algn="ctr"/>
                      <a:r>
                        <a:rPr lang="es-ES" sz="800" b="1" dirty="0">
                          <a:solidFill>
                            <a:srgbClr val="000000"/>
                          </a:solidFill>
                        </a:rPr>
                        <a:t>ACCESO/CALIDAD DE SERVICIOS SANITARIOS UTILIZADOS POR GH</a:t>
                      </a:r>
                    </a:p>
                  </a:txBody>
                  <a:tcPr marL="0" marR="0" marT="0" marB="0" anchor="ctr"/>
                </a:tc>
                <a:tc>
                  <a:txBody>
                    <a:bodyPr/>
                    <a:lstStyle/>
                    <a:p>
                      <a:pPr algn="ctr"/>
                      <a:r>
                        <a:rPr lang="es-ES" sz="800" b="1" dirty="0">
                          <a:solidFill>
                            <a:srgbClr val="000000"/>
                          </a:solidFill>
                        </a:rPr>
                        <a:t>EJERCICIO DE TRADICIONES</a:t>
                      </a:r>
                    </a:p>
                  </a:txBody>
                  <a:tcPr marL="0" marR="0" marT="0" marB="0" anchor="ctr"/>
                </a:tc>
                <a:tc>
                  <a:txBody>
                    <a:bodyPr/>
                    <a:lstStyle/>
                    <a:p>
                      <a:pPr algn="ctr"/>
                      <a:r>
                        <a:rPr lang="es-ES" sz="800" b="1" dirty="0">
                          <a:solidFill>
                            <a:srgbClr val="000000"/>
                          </a:solidFill>
                        </a:rPr>
                        <a:t>ALTERAR ORGANIZACIÓN SOCIAL DE GH PRINCIPALMENTE PUEBLOS INDÍGENAS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830009558"/>
                  </a:ext>
                </a:extLst>
              </a:tr>
              <a:tr h="326366">
                <a:tc vMerge="1">
                  <a:txBody>
                    <a:bodyPr/>
                    <a:lstStyle/>
                    <a:p>
                      <a:endParaRPr lang="es-CL"/>
                    </a:p>
                  </a:txBody>
                  <a:tcPr/>
                </a:tc>
                <a:tc>
                  <a:txBody>
                    <a:bodyPr/>
                    <a:lstStyle/>
                    <a:p>
                      <a:pPr marL="0" algn="l" defTabSz="1219017" rtl="0" eaLnBrk="1" latinLnBrk="0" hangingPunct="1"/>
                      <a:r>
                        <a:rPr lang="es-ES" sz="900" b="1" kern="1200" dirty="0">
                          <a:solidFill>
                            <a:schemeClr val="bg1"/>
                          </a:solidFill>
                          <a:latin typeface="+mn-lt"/>
                          <a:ea typeface="+mn-ea"/>
                          <a:cs typeface="+mn-cs"/>
                        </a:rPr>
                        <a:t>PROXIMIDAD A POBLACIONES, RECURSOS Y ÁREAS PROTEGIDAS</a:t>
                      </a:r>
                    </a:p>
                  </a:txBody>
                  <a:tcPr marL="45720" marR="45720" anchor="ctr">
                    <a:solidFill>
                      <a:schemeClr val="accent2">
                        <a:lumMod val="75000"/>
                      </a:schemeClr>
                    </a:solidFill>
                  </a:tcPr>
                </a:tc>
                <a:tc>
                  <a:txBody>
                    <a:bodyPr/>
                    <a:lstStyle/>
                    <a:p>
                      <a:pPr algn="ctr"/>
                      <a:r>
                        <a:rPr lang="es-ES" sz="800" b="1" dirty="0">
                          <a:solidFill>
                            <a:srgbClr val="000000"/>
                          </a:solidFill>
                        </a:rPr>
                        <a:t>RECURSOS Y ÁREAS PROTEGIDAS</a:t>
                      </a:r>
                    </a:p>
                  </a:txBody>
                  <a:tcPr marL="0" marR="0" marT="0" marB="0" anchor="ctr"/>
                </a:tc>
                <a:tc>
                  <a:txBody>
                    <a:bodyPr/>
                    <a:lstStyle/>
                    <a:p>
                      <a:pPr algn="ctr"/>
                      <a:r>
                        <a:rPr lang="es-ES" sz="800" b="1" dirty="0">
                          <a:solidFill>
                            <a:srgbClr val="000000"/>
                          </a:solidFill>
                        </a:rPr>
                        <a:t>POBLACIÓN PROTEGIDA</a:t>
                      </a:r>
                    </a:p>
                  </a:txBody>
                  <a:tcPr marL="0" marR="0" marT="0" marB="0" anchor="ctr"/>
                </a:tc>
                <a:tc>
                  <a:txBody>
                    <a:bodyPr/>
                    <a:lstStyle/>
                    <a:p>
                      <a:pPr algn="ctr"/>
                      <a:r>
                        <a:rPr lang="es-ES" sz="800" b="1" dirty="0">
                          <a:solidFill>
                            <a:srgbClr val="000000"/>
                          </a:solidFill>
                        </a:rPr>
                        <a:t>ÁREAS DE INTERÉS ASTRONÓMICO</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356818186"/>
                  </a:ext>
                </a:extLst>
              </a:tr>
              <a:tr h="326366">
                <a:tc vMerge="1">
                  <a:txBody>
                    <a:bodyPr/>
                    <a:lstStyle/>
                    <a:p>
                      <a:endParaRPr lang="es-CL"/>
                    </a:p>
                  </a:txBody>
                  <a:tcPr/>
                </a:tc>
                <a:tc>
                  <a:txBody>
                    <a:bodyPr/>
                    <a:lstStyle/>
                    <a:p>
                      <a:pPr marL="0" algn="l" defTabSz="1219017" rtl="0" eaLnBrk="1" latinLnBrk="0" hangingPunct="1"/>
                      <a:r>
                        <a:rPr lang="es-ES" sz="900" b="1" kern="1200" dirty="0">
                          <a:solidFill>
                            <a:schemeClr val="bg1"/>
                          </a:solidFill>
                          <a:latin typeface="+mn-lt"/>
                          <a:ea typeface="+mn-ea"/>
                          <a:cs typeface="+mn-cs"/>
                        </a:rPr>
                        <a:t>VALOR PAISAJÍSTICO Y TURÍSTICO</a:t>
                      </a:r>
                    </a:p>
                  </a:txBody>
                  <a:tcPr marL="45720" marR="45720" anchor="ctr">
                    <a:solidFill>
                      <a:schemeClr val="accent2">
                        <a:lumMod val="75000"/>
                      </a:schemeClr>
                    </a:solidFill>
                  </a:tcPr>
                </a:tc>
                <a:tc>
                  <a:txBody>
                    <a:bodyPr/>
                    <a:lstStyle/>
                    <a:p>
                      <a:pPr algn="ctr"/>
                      <a:r>
                        <a:rPr lang="es-ES" sz="800" b="1" dirty="0">
                          <a:solidFill>
                            <a:srgbClr val="000000"/>
                          </a:solidFill>
                        </a:rPr>
                        <a:t>VALOR PAISAJÍSTICO</a:t>
                      </a:r>
                    </a:p>
                  </a:txBody>
                  <a:tcPr marL="0" marR="0" marT="0" marB="0" anchor="ctr"/>
                </a:tc>
                <a:tc>
                  <a:txBody>
                    <a:bodyPr/>
                    <a:lstStyle/>
                    <a:p>
                      <a:pPr algn="ctr"/>
                      <a:r>
                        <a:rPr lang="es-ES" sz="800" b="1" dirty="0">
                          <a:solidFill>
                            <a:srgbClr val="000000"/>
                          </a:solidFill>
                        </a:rPr>
                        <a:t>VALOR TURÍSTICO</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71485327"/>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alpha val="56078"/>
                      </a:srgbClr>
                    </a:solidFill>
                  </a:tcPr>
                </a:tc>
                <a:tc>
                  <a:txBody>
                    <a:bodyPr/>
                    <a:lstStyle/>
                    <a:p>
                      <a:pPr marL="0" algn="l" defTabSz="1219017" rtl="0" eaLnBrk="1" latinLnBrk="0" hangingPunct="1"/>
                      <a:r>
                        <a:rPr lang="es-ES" sz="900" b="1" kern="1200" dirty="0">
                          <a:solidFill>
                            <a:schemeClr val="bg1"/>
                          </a:solidFill>
                          <a:latin typeface="+mn-lt"/>
                          <a:ea typeface="+mn-ea"/>
                          <a:cs typeface="+mn-cs"/>
                        </a:rPr>
                        <a:t>PATRIMONIO CULTURAL</a:t>
                      </a:r>
                    </a:p>
                  </a:txBody>
                  <a:tcPr marL="45720" marR="45720" anchor="ctr">
                    <a:solidFill>
                      <a:schemeClr val="accent2">
                        <a:lumMod val="75000"/>
                      </a:schemeClr>
                    </a:solidFill>
                  </a:tcPr>
                </a:tc>
                <a:tc>
                  <a:txBody>
                    <a:bodyPr/>
                    <a:lstStyle/>
                    <a:p>
                      <a:pPr algn="ctr"/>
                      <a:r>
                        <a:rPr lang="es-ES" sz="800" b="1" dirty="0">
                          <a:solidFill>
                            <a:srgbClr val="000000"/>
                          </a:solidFill>
                        </a:rPr>
                        <a:t>MONUMENTO NACIONAL</a:t>
                      </a:r>
                    </a:p>
                  </a:txBody>
                  <a:tcPr marL="0" marR="0" marT="0" marB="0" anchor="ctr"/>
                </a:tc>
                <a:tc>
                  <a:txBody>
                    <a:bodyPr/>
                    <a:lstStyle/>
                    <a:p>
                      <a:pPr algn="ctr"/>
                      <a:r>
                        <a:rPr lang="es-ES" sz="800" b="1" dirty="0">
                          <a:solidFill>
                            <a:srgbClr val="000000"/>
                          </a:solidFill>
                        </a:rPr>
                        <a:t>PATRIMONIO CULTURAL</a:t>
                      </a:r>
                    </a:p>
                  </a:txBody>
                  <a:tcPr marL="0" marR="0" marT="0" marB="0" anchor="ctr"/>
                </a:tc>
                <a:tc>
                  <a:txBody>
                    <a:bodyPr/>
                    <a:lstStyle/>
                    <a:p>
                      <a:pPr algn="ctr"/>
                      <a:r>
                        <a:rPr lang="es-ES" sz="800" b="1" dirty="0">
                          <a:solidFill>
                            <a:srgbClr val="000000"/>
                          </a:solidFill>
                        </a:rPr>
                        <a:t>LUGARES MANIFESTACIONES HABITUALES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993332774"/>
                  </a:ext>
                </a:extLst>
              </a:tr>
              <a:tr h="326366">
                <a:tc rowSpan="3">
                  <a:txBody>
                    <a:bodyPr/>
                    <a:lstStyle/>
                    <a:p>
                      <a:pPr marL="0" algn="r" defTabSz="1219017" rtl="0" eaLnBrk="1" latinLnBrk="0" hangingPunct="1"/>
                      <a:r>
                        <a:rPr lang="es-ES" sz="1000" b="1" kern="1200" dirty="0">
                          <a:solidFill>
                            <a:schemeClr val="bg1"/>
                          </a:solidFill>
                          <a:latin typeface="+mn-lt"/>
                          <a:ea typeface="+mn-ea"/>
                          <a:cs typeface="+mn-cs"/>
                        </a:rPr>
                        <a:t>VULNERABILIDAD AL CAMBIO CLIMÁTICO</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CONSTRUCCIÓN DEL ÍNDICE</a:t>
                      </a:r>
                    </a:p>
                  </a:txBody>
                  <a:tcPr marL="45720" marR="4572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233047202"/>
                  </a:ext>
                </a:extLst>
              </a:tr>
              <a:tr h="326366">
                <a:tc vMerge="1">
                  <a:txBody>
                    <a:bodyPr/>
                    <a:lstStyle/>
                    <a:p>
                      <a:endParaRPr lang="en-US"/>
                    </a:p>
                  </a:txBody>
                  <a:tcPr/>
                </a:tc>
                <a:tc>
                  <a:txBody>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lang="es-ES" sz="900" b="1" kern="1200" dirty="0">
                          <a:solidFill>
                            <a:schemeClr val="bg1"/>
                          </a:solidFill>
                          <a:latin typeface="+mn-lt"/>
                          <a:ea typeface="+mn-ea"/>
                          <a:cs typeface="+mn-cs"/>
                        </a:rPr>
                        <a:t>INDICE DE VULNERABILIDAD HUMANA</a:t>
                      </a:r>
                    </a:p>
                  </a:txBody>
                  <a:tcPr marL="45720" marR="4572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488243052"/>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dirty="0">
                          <a:solidFill>
                            <a:schemeClr val="bg1"/>
                          </a:solidFill>
                          <a:latin typeface="+mn-lt"/>
                          <a:ea typeface="+mn-ea"/>
                          <a:cs typeface="+mn-cs"/>
                        </a:rPr>
                        <a:t>ÍNDICE DE VULNERABILIDAD DEL SUELO Y RECURSOS HÍDRICOS AL CAMBIO CLIMÁTICO</a:t>
                      </a:r>
                    </a:p>
                  </a:txBody>
                  <a:tcPr marL="45720" marR="45720" anchor="ctr">
                    <a:solidFill>
                      <a:schemeClr val="accent2">
                        <a:lumMod val="75000"/>
                      </a:schemeClr>
                    </a:solidFill>
                  </a:tcP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1808640980"/>
                  </a:ext>
                </a:extLst>
              </a:tr>
              <a:tr h="326366">
                <a:tc rowSpan="2">
                  <a:txBody>
                    <a:bodyPr/>
                    <a:lstStyle/>
                    <a:p>
                      <a:pPr marL="0" algn="r" defTabSz="1219017" rtl="0" eaLnBrk="1" latinLnBrk="0" hangingPunct="1"/>
                      <a:r>
                        <a:rPr lang="es-ES" sz="1000" b="1" kern="1200" dirty="0">
                          <a:solidFill>
                            <a:schemeClr val="bg1"/>
                          </a:solidFill>
                          <a:latin typeface="+mn-lt"/>
                          <a:ea typeface="+mn-ea"/>
                          <a:cs typeface="+mn-cs"/>
                        </a:rPr>
                        <a:t>HERRAMIENTA DE REPORTE</a:t>
                      </a:r>
                    </a:p>
                  </a:txBody>
                  <a:tcPr anchor="ctr">
                    <a:solidFill>
                      <a:schemeClr val="accent1">
                        <a:lumMod val="75000"/>
                      </a:schemeClr>
                    </a:solidFill>
                  </a:tcPr>
                </a:tc>
                <a:tc>
                  <a:txBody>
                    <a:bodyPr/>
                    <a:lstStyle/>
                    <a:p>
                      <a:pPr marL="0" algn="l" defTabSz="1219017" rtl="0" eaLnBrk="1" latinLnBrk="0" hangingPunct="1"/>
                      <a:r>
                        <a:rPr lang="es-ES" sz="900" b="1" kern="1200" dirty="0">
                          <a:solidFill>
                            <a:schemeClr val="bg1"/>
                          </a:solidFill>
                          <a:latin typeface="+mn-lt"/>
                          <a:ea typeface="+mn-ea"/>
                          <a:cs typeface="+mn-cs"/>
                        </a:rPr>
                        <a:t>OBJETO DE PROTECCIÓN</a:t>
                      </a:r>
                    </a:p>
                  </a:txBody>
                  <a:tcPr marL="45720" marR="45720" anchor="ctr">
                    <a:solidFill>
                      <a:schemeClr val="accent2">
                        <a:lumMod val="75000"/>
                      </a:schemeClr>
                    </a:solidFill>
                  </a:tcPr>
                </a:tc>
                <a:tc>
                  <a:txBody>
                    <a:bodyPr/>
                    <a:lstStyle/>
                    <a:p>
                      <a:pPr algn="ctr"/>
                      <a:r>
                        <a:rPr lang="es-ES" sz="800" b="1" dirty="0">
                          <a:solidFill>
                            <a:srgbClr val="000000"/>
                          </a:solidFill>
                        </a:rPr>
                        <a:t>ESTADÍSTICAS</a:t>
                      </a:r>
                    </a:p>
                  </a:txBody>
                  <a:tcPr marL="0" marR="0" marT="0" marB="0" anchor="ctr"/>
                </a:tc>
                <a:tc>
                  <a:txBody>
                    <a:bodyPr/>
                    <a:lstStyle/>
                    <a:p>
                      <a:pPr algn="ctr"/>
                      <a:r>
                        <a:rPr lang="es-ES" sz="800" b="1" dirty="0">
                          <a:solidFill>
                            <a:srgbClr val="000000"/>
                          </a:solidFill>
                        </a:rPr>
                        <a:t>UBICACIÓN</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730017987"/>
                  </a:ext>
                </a:extLst>
              </a:tr>
              <a:tr h="326366">
                <a:tc vMerge="1">
                  <a:txBody>
                    <a:bodyPr/>
                    <a:lstStyle/>
                    <a:p>
                      <a:pPr marL="0" algn="ctr" defTabSz="1219017" rtl="0" eaLnBrk="1" latinLnBrk="0" hangingPunct="1"/>
                      <a:endParaRPr lang="es-ES" sz="1000" b="1" kern="1200" dirty="0">
                        <a:solidFill>
                          <a:schemeClr val="bg1"/>
                        </a:solidFill>
                        <a:latin typeface="+mn-lt"/>
                        <a:ea typeface="+mn-ea"/>
                        <a:cs typeface="+mn-cs"/>
                      </a:endParaRPr>
                    </a:p>
                  </a:txBody>
                  <a:tcPr marL="0" marR="0" marT="0" marB="0" anchor="ctr">
                    <a:solidFill>
                      <a:srgbClr val="B80F00"/>
                    </a:solidFill>
                  </a:tcPr>
                </a:tc>
                <a:tc>
                  <a:txBody>
                    <a:bodyPr/>
                    <a:lstStyle/>
                    <a:p>
                      <a:pPr marL="0" algn="l" defTabSz="1219017" rtl="0" eaLnBrk="1" latinLnBrk="0" hangingPunct="1"/>
                      <a:r>
                        <a:rPr lang="es-ES" sz="900" b="1" kern="1200" dirty="0">
                          <a:solidFill>
                            <a:schemeClr val="bg1"/>
                          </a:solidFill>
                          <a:latin typeface="+mn-lt"/>
                          <a:ea typeface="+mn-ea"/>
                          <a:cs typeface="+mn-cs"/>
                        </a:rPr>
                        <a:t>VULNERABILIDAD AL CAMBIO CLIMÁTICO</a:t>
                      </a:r>
                    </a:p>
                  </a:txBody>
                  <a:tcPr marL="45720" marR="45720" anchor="ctr">
                    <a:solidFill>
                      <a:schemeClr val="accent2">
                        <a:lumMod val="75000"/>
                      </a:schemeClr>
                    </a:solidFill>
                  </a:tcPr>
                </a:tc>
                <a:tc>
                  <a:txBody>
                    <a:bodyPr/>
                    <a:lstStyle/>
                    <a:p>
                      <a:pPr algn="ctr"/>
                      <a:r>
                        <a:rPr lang="es-ES" sz="800" b="1" dirty="0">
                          <a:solidFill>
                            <a:srgbClr val="000000"/>
                          </a:solidFill>
                        </a:rPr>
                        <a:t>GRADO VULNERABILIDAD</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912305285"/>
                  </a:ext>
                </a:extLst>
              </a:tr>
              <a:tr h="326366">
                <a:tc>
                  <a:txBody>
                    <a:bodyPr/>
                    <a:lstStyle/>
                    <a:p>
                      <a:pPr marL="0" algn="r" defTabSz="1219017" rtl="0" eaLnBrk="1" latinLnBrk="0" hangingPunct="1"/>
                      <a:r>
                        <a:rPr lang="es-ES" sz="1000" b="1" kern="1200" dirty="0">
                          <a:solidFill>
                            <a:srgbClr val="FFFF00"/>
                          </a:solidFill>
                          <a:latin typeface="+mn-lt"/>
                          <a:ea typeface="+mn-ea"/>
                          <a:cs typeface="+mn-cs"/>
                        </a:rPr>
                        <a:t>EVALUACIÓN ZONA PROYECTO</a:t>
                      </a:r>
                    </a:p>
                  </a:txBody>
                  <a:tcPr anchor="ctr">
                    <a:solidFill>
                      <a:schemeClr val="accent1">
                        <a:lumMod val="75000"/>
                      </a:schemeClr>
                    </a:solidFill>
                  </a:tcPr>
                </a:tc>
                <a:tc>
                  <a:txBody>
                    <a:bodyPr/>
                    <a:lstStyle/>
                    <a:p>
                      <a:pPr marL="0" algn="l" defTabSz="1219017" rtl="0" eaLnBrk="1" latinLnBrk="0" hangingPunct="1"/>
                      <a:r>
                        <a:rPr lang="es-ES" sz="900" b="1" kern="1200" dirty="0">
                          <a:solidFill>
                            <a:srgbClr val="FFFF00"/>
                          </a:solidFill>
                          <a:latin typeface="+mn-lt"/>
                          <a:ea typeface="+mn-ea"/>
                          <a:cs typeface="+mn-cs"/>
                        </a:rPr>
                        <a:t>DIGITALIZACIÓN ZONA </a:t>
                      </a:r>
                    </a:p>
                  </a:txBody>
                  <a:tcPr marL="45720" marR="45720" anchor="ctr">
                    <a:solidFill>
                      <a:schemeClr val="accent2">
                        <a:lumMod val="75000"/>
                      </a:schemeClr>
                    </a:solidFill>
                  </a:tcPr>
                </a:tc>
                <a:tc>
                  <a:txBody>
                    <a:bodyPr/>
                    <a:lstStyle/>
                    <a:p>
                      <a:pPr algn="ctr"/>
                      <a:r>
                        <a:rPr lang="es-ES" sz="800" b="1" dirty="0">
                          <a:solidFill>
                            <a:srgbClr val="E2AC00"/>
                          </a:solidFill>
                        </a:rPr>
                        <a:t>PUNTO</a:t>
                      </a:r>
                    </a:p>
                  </a:txBody>
                  <a:tcPr marL="0" marR="0" marT="0" marB="0" anchor="ctr"/>
                </a:tc>
                <a:tc>
                  <a:txBody>
                    <a:bodyPr/>
                    <a:lstStyle/>
                    <a:p>
                      <a:pPr algn="ctr"/>
                      <a:r>
                        <a:rPr lang="es-ES" sz="800" b="1" dirty="0">
                          <a:solidFill>
                            <a:srgbClr val="E2AC00"/>
                          </a:solidFill>
                        </a:rPr>
                        <a:t>LÍNEA</a:t>
                      </a:r>
                    </a:p>
                  </a:txBody>
                  <a:tcPr marL="0" marR="0" marT="0" marB="0" anchor="ctr"/>
                </a:tc>
                <a:tc>
                  <a:txBody>
                    <a:bodyPr/>
                    <a:lstStyle/>
                    <a:p>
                      <a:pPr algn="ctr"/>
                      <a:r>
                        <a:rPr lang="es-ES" sz="800" b="1" dirty="0">
                          <a:solidFill>
                            <a:srgbClr val="E2AC00"/>
                          </a:solidFill>
                        </a:rPr>
                        <a:t>POLÍGONO</a:t>
                      </a:r>
                    </a:p>
                  </a:txBody>
                  <a:tcPr marL="0" marR="0" marT="0" marB="0" anchor="ctr"/>
                </a:tc>
                <a:tc>
                  <a:txBody>
                    <a:bodyPr/>
                    <a:lstStyle/>
                    <a:p>
                      <a:pPr algn="ctr"/>
                      <a:r>
                        <a:rPr lang="es-ES" sz="800" b="1" dirty="0">
                          <a:solidFill>
                            <a:srgbClr val="E2AC00"/>
                          </a:solidFill>
                        </a:rPr>
                        <a:t>ARCHIVO (KMZ,KML O GEOJSON)</a:t>
                      </a:r>
                    </a:p>
                  </a:txBody>
                  <a:tcPr marL="0" marR="0" marT="0" marB="0" anchor="ctr"/>
                </a:tc>
                <a:tc>
                  <a:txBody>
                    <a:bodyPr/>
                    <a:lstStyle/>
                    <a:p>
                      <a:pPr algn="ctr"/>
                      <a:r>
                        <a:rPr lang="es-ES" sz="800" b="1" dirty="0">
                          <a:solidFill>
                            <a:srgbClr val="E2AC00"/>
                          </a:solidFill>
                        </a:rPr>
                        <a:t>COORDENADAS</a:t>
                      </a:r>
                    </a:p>
                  </a:txBody>
                  <a:tcPr marL="0" marR="0" marT="0" marB="0" anchor="ctr"/>
                </a:tc>
                <a:tc>
                  <a:txBody>
                    <a:bodyPr/>
                    <a:lstStyle/>
                    <a:p>
                      <a:pPr algn="ctr"/>
                      <a:endParaRPr lang="es-ES" sz="800" b="1" dirty="0">
                        <a:solidFill>
                          <a:srgbClr val="000000"/>
                        </a:solidFill>
                      </a:endParaRPr>
                    </a:p>
                  </a:txBody>
                  <a:tcPr marL="0" marR="0" marT="0" marB="0" anchor="ctr"/>
                </a:tc>
                <a:tc>
                  <a:txBody>
                    <a:bodyPr/>
                    <a:lstStyle/>
                    <a:p>
                      <a:pPr algn="ctr"/>
                      <a:endParaRPr lang="es-ES" sz="800" b="1" dirty="0">
                        <a:solidFill>
                          <a:srgbClr val="000000"/>
                        </a:solidFill>
                      </a:endParaRPr>
                    </a:p>
                  </a:txBody>
                  <a:tcPr marL="0" marR="0" marT="0" marB="0" anchor="ctr"/>
                </a:tc>
                <a:extLst>
                  <a:ext uri="{0D108BD9-81ED-4DB2-BD59-A6C34878D82A}">
                    <a16:rowId xmlns:a16="http://schemas.microsoft.com/office/drawing/2014/main" val="3194631278"/>
                  </a:ext>
                </a:extLst>
              </a:tr>
            </a:tbl>
          </a:graphicData>
        </a:graphic>
      </p:graphicFrame>
      <p:sp>
        <p:nvSpPr>
          <p:cNvPr id="6" name="Rectángulo 5">
            <a:extLst>
              <a:ext uri="{FF2B5EF4-FFF2-40B4-BE49-F238E27FC236}">
                <a16:creationId xmlns:a16="http://schemas.microsoft.com/office/drawing/2014/main" id="{FB077C6F-FF14-4E8B-B116-4ECB6EAF01B1}"/>
              </a:ext>
            </a:extLst>
          </p:cNvPr>
          <p:cNvSpPr/>
          <p:nvPr/>
        </p:nvSpPr>
        <p:spPr>
          <a:xfrm>
            <a:off x="1532007" y="775578"/>
            <a:ext cx="4537484" cy="276999"/>
          </a:xfrm>
          <a:prstGeom prst="rect">
            <a:avLst/>
          </a:prstGeom>
        </p:spPr>
        <p:txBody>
          <a:bodyPr wrap="square">
            <a:spAutoFit/>
          </a:bodyPr>
          <a:lstStyle/>
          <a:p>
            <a:pPr defTabSz="1219017"/>
            <a:r>
              <a:rPr lang="es-ES" sz="1200" b="1" kern="0" dirty="0">
                <a:solidFill>
                  <a:schemeClr val="accent1"/>
                </a:solidFill>
              </a:rPr>
              <a:t>8. CONTENIDOS [1/2]</a:t>
            </a:r>
          </a:p>
        </p:txBody>
      </p:sp>
      <p:pic>
        <p:nvPicPr>
          <p:cNvPr id="45" name="Imagen 44">
            <a:hlinkClick r:id="rId2" action="ppaction://hlinksldjump"/>
            <a:extLst>
              <a:ext uri="{FF2B5EF4-FFF2-40B4-BE49-F238E27FC236}">
                <a16:creationId xmlns:a16="http://schemas.microsoft.com/office/drawing/2014/main" id="{A5CAF5D1-8EA5-48AA-A308-BFC09A3C8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8857" y="262226"/>
            <a:ext cx="2485938" cy="531034"/>
          </a:xfrm>
          <a:prstGeom prst="rect">
            <a:avLst/>
          </a:prstGeom>
        </p:spPr>
      </p:pic>
    </p:spTree>
    <p:extLst>
      <p:ext uri="{BB962C8B-B14F-4D97-AF65-F5344CB8AC3E}">
        <p14:creationId xmlns:p14="http://schemas.microsoft.com/office/powerpoint/2010/main" val="39197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8</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DATAEIACC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9</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just" defTabSz="1219017">
              <a:buClr>
                <a:srgbClr val="E20613"/>
              </a:buClr>
              <a:buSzPct val="250000"/>
              <a:buNone/>
              <a:defRPr/>
            </a:pPr>
            <a:r>
              <a:rPr lang="es-ES" sz="1000" dirty="0">
                <a:solidFill>
                  <a:srgbClr val="FFFFFF"/>
                </a:solidFill>
              </a:rPr>
              <a:t>En estos recuadros negros puedes agregar algún texto que te parezca relevante de lo expuesto en este </a:t>
            </a:r>
            <a:r>
              <a:rPr lang="es-ES" sz="1000" dirty="0" err="1">
                <a:solidFill>
                  <a:srgbClr val="FFFFFF"/>
                </a:solidFill>
              </a:rPr>
              <a:t>slide</a:t>
            </a:r>
            <a:r>
              <a:rPr lang="es-ES" sz="1000" dirty="0">
                <a:solidFill>
                  <a:srgbClr val="FFFFFF"/>
                </a:solidFill>
              </a:rPr>
              <a:t>… si no lo hay, no te preocupes, sólo déjalo así.</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9. CARACTERIZACIÓN VISUAL</a:t>
            </a:r>
            <a:endParaRPr kumimoji="0" lang="es-ES" sz="1200" b="1" i="0" u="none" strike="noStrike" kern="0" cap="none" spc="0" normalizeH="0" baseline="0" noProof="0" dirty="0">
              <a:ln>
                <a:noFill/>
              </a:ln>
              <a:solidFill>
                <a:schemeClr val="accent1"/>
              </a:solidFill>
              <a:effectLst/>
              <a:uLnTx/>
              <a:uFillTx/>
            </a:endParaRPr>
          </a:p>
        </p:txBody>
      </p:sp>
      <p:cxnSp>
        <p:nvCxnSpPr>
          <p:cNvPr id="146" name="Straight Connector 136">
            <a:extLst>
              <a:ext uri="{FF2B5EF4-FFF2-40B4-BE49-F238E27FC236}">
                <a16:creationId xmlns:a16="http://schemas.microsoft.com/office/drawing/2014/main" id="{A5E31865-5335-4BA5-81E4-ACEB52F5FCA7}"/>
              </a:ext>
            </a:extLst>
          </p:cNvPr>
          <p:cNvCxnSpPr/>
          <p:nvPr/>
        </p:nvCxnSpPr>
        <p:spPr>
          <a:xfrm>
            <a:off x="6096001" y="1864955"/>
            <a:ext cx="0" cy="2736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TextBox 139">
            <a:extLst>
              <a:ext uri="{FF2B5EF4-FFF2-40B4-BE49-F238E27FC236}">
                <a16:creationId xmlns:a16="http://schemas.microsoft.com/office/drawing/2014/main" id="{937069AA-1202-498E-B1D1-577C31744471}"/>
              </a:ext>
            </a:extLst>
          </p:cNvPr>
          <p:cNvSpPr txBox="1"/>
          <p:nvPr/>
        </p:nvSpPr>
        <p:spPr>
          <a:xfrm>
            <a:off x="1558517" y="1806877"/>
            <a:ext cx="4498492" cy="3827907"/>
          </a:xfrm>
          <a:prstGeom prst="rect">
            <a:avLst/>
          </a:prstGeom>
          <a:noFill/>
        </p:spPr>
        <p:txBody>
          <a:bodyPr wrap="square" rtlCol="0">
            <a:spAutoFit/>
          </a:bodyPr>
          <a:lstStyle/>
          <a:p>
            <a:pPr defTabSz="1219017">
              <a:spcBef>
                <a:spcPts val="601"/>
              </a:spcBef>
              <a:spcAft>
                <a:spcPts val="601"/>
              </a:spcAft>
            </a:pPr>
            <a:r>
              <a:rPr lang="es-ES" sz="1067" dirty="0">
                <a:solidFill>
                  <a:srgbClr val="575756"/>
                </a:solidFill>
                <a:latin typeface="Chevin Pro DemiBold"/>
              </a:rPr>
              <a:t>DATAEIACC es una plataforma que integra información sobre vulnerabilidad al cambio climático con los objetos de protección del SEIA. </a:t>
            </a:r>
          </a:p>
          <a:p>
            <a:pPr marL="228600" indent="-228600" defTabSz="1219017">
              <a:spcBef>
                <a:spcPts val="601"/>
              </a:spcBef>
              <a:spcAft>
                <a:spcPts val="601"/>
              </a:spcAft>
              <a:buFont typeface="+mj-lt"/>
              <a:buAutoNum type="arabicPeriod"/>
            </a:pPr>
            <a:r>
              <a:rPr lang="es-ES" sz="1067" b="1" dirty="0">
                <a:solidFill>
                  <a:srgbClr val="575756"/>
                </a:solidFill>
                <a:latin typeface="Chevin Pro DemiBold"/>
              </a:rPr>
              <a:t>¿Cuál es el look and </a:t>
            </a:r>
            <a:r>
              <a:rPr lang="es-ES" sz="1067" b="1" dirty="0" err="1">
                <a:solidFill>
                  <a:srgbClr val="575756"/>
                </a:solidFill>
                <a:latin typeface="Chevin Pro DemiBold"/>
              </a:rPr>
              <a:t>feel</a:t>
            </a:r>
            <a:r>
              <a:rPr lang="es-ES" sz="1067" b="1" dirty="0">
                <a:solidFill>
                  <a:srgbClr val="575756"/>
                </a:solidFill>
                <a:latin typeface="Chevin Pro DemiBold"/>
              </a:rPr>
              <a:t> del producto? </a:t>
            </a:r>
            <a:r>
              <a:rPr lang="es-ES" sz="1067" dirty="0">
                <a:solidFill>
                  <a:srgbClr val="575756"/>
                </a:solidFill>
                <a:latin typeface="Chevin Pro DemiBold"/>
              </a:rPr>
              <a:t>Seriedad, Precisión, Urgencia (climática), </a:t>
            </a:r>
          </a:p>
          <a:p>
            <a:pPr marL="228600" indent="-228600" defTabSz="1219017">
              <a:spcBef>
                <a:spcPts val="601"/>
              </a:spcBef>
              <a:spcAft>
                <a:spcPts val="601"/>
              </a:spcAft>
              <a:buFont typeface="+mj-lt"/>
              <a:buAutoNum type="arabicPeriod"/>
            </a:pPr>
            <a:r>
              <a:rPr lang="es-ES" sz="1067" b="1" dirty="0">
                <a:solidFill>
                  <a:srgbClr val="575756"/>
                </a:solidFill>
                <a:latin typeface="Chevin Pro DemiBold"/>
              </a:rPr>
              <a:t>¿Qué tipo de estilo visual debería tener? </a:t>
            </a:r>
          </a:p>
          <a:p>
            <a:pPr marL="685800" lvl="1" indent="-228600" defTabSz="1219017">
              <a:buFont typeface="Arial" panose="020B0604020202020204" pitchFamily="34" charset="0"/>
              <a:buChar char="•"/>
            </a:pPr>
            <a:r>
              <a:rPr lang="es-ES" sz="1067" dirty="0">
                <a:solidFill>
                  <a:srgbClr val="575756"/>
                </a:solidFill>
                <a:latin typeface="Chevin Pro DemiBold"/>
              </a:rPr>
              <a:t>Fondo blanco</a:t>
            </a:r>
          </a:p>
          <a:p>
            <a:pPr marL="685800" lvl="1" indent="-228600" defTabSz="1219017">
              <a:buFont typeface="Arial" panose="020B0604020202020204" pitchFamily="34" charset="0"/>
              <a:buChar char="•"/>
            </a:pPr>
            <a:r>
              <a:rPr lang="es-ES" sz="1067" dirty="0">
                <a:solidFill>
                  <a:srgbClr val="575756"/>
                </a:solidFill>
                <a:latin typeface="Chevin Pro DemiBold"/>
              </a:rPr>
              <a:t>Paleta de colores que evoque el cambio climático (ver fotos)</a:t>
            </a:r>
          </a:p>
          <a:p>
            <a:pPr marL="685800" lvl="1" indent="-228600" defTabSz="1219017">
              <a:buFont typeface="Arial" panose="020B0604020202020204" pitchFamily="34" charset="0"/>
              <a:buChar char="•"/>
            </a:pPr>
            <a:r>
              <a:rPr lang="es-ES" sz="1067" dirty="0">
                <a:solidFill>
                  <a:srgbClr val="575756"/>
                </a:solidFill>
                <a:latin typeface="Chevin Pro DemiBold"/>
              </a:rPr>
              <a:t>Redes/Conexiones</a:t>
            </a:r>
          </a:p>
          <a:p>
            <a:pPr marL="685800" lvl="1" indent="-228600" defTabSz="1219017">
              <a:buFont typeface="Arial" panose="020B0604020202020204" pitchFamily="34" charset="0"/>
              <a:buChar char="•"/>
            </a:pPr>
            <a:r>
              <a:rPr lang="es-ES" sz="1067" dirty="0">
                <a:solidFill>
                  <a:srgbClr val="575756"/>
                </a:solidFill>
                <a:latin typeface="Chevin Pro DemiBold"/>
              </a:rPr>
              <a:t>Fotografías asociadas a la tipología de proyectos o actividades que ingresan al SEIA (art. 10 de la Ley 19.300)</a:t>
            </a:r>
          </a:p>
          <a:p>
            <a:pPr marL="685800" lvl="1" indent="-228600" defTabSz="1219017">
              <a:buFont typeface="Arial" panose="020B0604020202020204" pitchFamily="34" charset="0"/>
              <a:buChar char="•"/>
            </a:pPr>
            <a:r>
              <a:rPr lang="es-ES" sz="1067" dirty="0">
                <a:solidFill>
                  <a:srgbClr val="575756"/>
                </a:solidFill>
                <a:latin typeface="Chevin Pro DemiBold"/>
              </a:rPr>
              <a:t>Fotografías asociadas a los objetos de protección del SEIA (art. 11 de la Ley 19.300)</a:t>
            </a:r>
          </a:p>
          <a:p>
            <a:pPr marL="228600" indent="-228600" defTabSz="1219017">
              <a:spcBef>
                <a:spcPts val="601"/>
              </a:spcBef>
              <a:spcAft>
                <a:spcPts val="601"/>
              </a:spcAft>
              <a:buFont typeface="+mj-lt"/>
              <a:buAutoNum type="arabicPeriod"/>
            </a:pPr>
            <a:r>
              <a:rPr lang="es-ES" sz="1067" b="1" dirty="0">
                <a:solidFill>
                  <a:srgbClr val="575756"/>
                </a:solidFill>
                <a:latin typeface="Chevin Pro DemiBold"/>
              </a:rPr>
              <a:t>¿Qué elementos conceptuales están asociados al producto?</a:t>
            </a:r>
          </a:p>
          <a:p>
            <a:pPr marL="685800" lvl="1" indent="-228600" defTabSz="1219017">
              <a:buFont typeface="Arial" panose="020B0604020202020204" pitchFamily="34" charset="0"/>
              <a:buChar char="•"/>
            </a:pPr>
            <a:r>
              <a:rPr lang="es-ES" sz="1067" dirty="0">
                <a:solidFill>
                  <a:srgbClr val="575756"/>
                </a:solidFill>
                <a:latin typeface="Chevin Pro DemiBold"/>
              </a:rPr>
              <a:t>Vulnerabilidad climática</a:t>
            </a:r>
          </a:p>
          <a:p>
            <a:pPr marL="685800" lvl="1" indent="-228600" defTabSz="1219017">
              <a:buFont typeface="Arial" panose="020B0604020202020204" pitchFamily="34" charset="0"/>
              <a:buChar char="•"/>
            </a:pPr>
            <a:r>
              <a:rPr lang="es-ES" sz="1067" dirty="0">
                <a:solidFill>
                  <a:srgbClr val="575756"/>
                </a:solidFill>
                <a:latin typeface="Chevin Pro DemiBold"/>
              </a:rPr>
              <a:t>Cambio climático</a:t>
            </a:r>
          </a:p>
          <a:p>
            <a:pPr marL="685800" lvl="1" indent="-228600" defTabSz="1219017">
              <a:buFont typeface="Arial" panose="020B0604020202020204" pitchFamily="34" charset="0"/>
              <a:buChar char="•"/>
            </a:pPr>
            <a:r>
              <a:rPr lang="es-ES" sz="1067" dirty="0">
                <a:solidFill>
                  <a:srgbClr val="575756"/>
                </a:solidFill>
                <a:latin typeface="Chevin Pro DemiBold"/>
              </a:rPr>
              <a:t>Evaluación de impacto ambiental</a:t>
            </a:r>
          </a:p>
          <a:p>
            <a:pPr marL="685800" lvl="1" indent="-228600" defTabSz="1219017">
              <a:buFont typeface="Arial" panose="020B0604020202020204" pitchFamily="34" charset="0"/>
              <a:buChar char="•"/>
            </a:pPr>
            <a:r>
              <a:rPr lang="es-ES" sz="1067" dirty="0">
                <a:solidFill>
                  <a:srgbClr val="575756"/>
                </a:solidFill>
                <a:latin typeface="Chevin Pro DemiBold"/>
              </a:rPr>
              <a:t>Proyectos/Progreso</a:t>
            </a:r>
          </a:p>
          <a:p>
            <a:pPr marL="228600" indent="-228600" defTabSz="1219017">
              <a:spcBef>
                <a:spcPts val="601"/>
              </a:spcBef>
              <a:spcAft>
                <a:spcPts val="601"/>
              </a:spcAft>
              <a:buFont typeface="+mj-lt"/>
              <a:buAutoNum type="arabicPeriod"/>
            </a:pPr>
            <a:r>
              <a:rPr lang="es-ES" sz="1067" b="1" dirty="0">
                <a:solidFill>
                  <a:srgbClr val="575756"/>
                </a:solidFill>
                <a:latin typeface="Chevin Pro DemiBold"/>
              </a:rPr>
              <a:t>¿Qué referentes visuales asocias a este producto? </a:t>
            </a:r>
            <a:r>
              <a:rPr lang="es-ES" sz="1067" dirty="0">
                <a:solidFill>
                  <a:srgbClr val="575756"/>
                </a:solidFill>
                <a:latin typeface="Chevin Pro DemiBold"/>
              </a:rPr>
              <a:t>En las siguientes </a:t>
            </a:r>
            <a:r>
              <a:rPr lang="es-ES" sz="1067" dirty="0" err="1">
                <a:solidFill>
                  <a:srgbClr val="575756"/>
                </a:solidFill>
                <a:latin typeface="Chevin Pro DemiBold"/>
              </a:rPr>
              <a:t>slides</a:t>
            </a:r>
            <a:r>
              <a:rPr lang="es-ES" sz="1067" dirty="0">
                <a:solidFill>
                  <a:srgbClr val="575756"/>
                </a:solidFill>
                <a:latin typeface="Chevin Pro DemiBold"/>
              </a:rPr>
              <a:t>. </a:t>
            </a: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1028" name="Picture 4" descr="Todo sobre la Mitigación y Adaptación al cambio climático - Iberdrola">
            <a:extLst>
              <a:ext uri="{FF2B5EF4-FFF2-40B4-BE49-F238E27FC236}">
                <a16:creationId xmlns:a16="http://schemas.microsoft.com/office/drawing/2014/main" id="{CDF0F873-C705-4B99-B9C7-C1A41CF6C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208" y="4778015"/>
            <a:ext cx="3162205" cy="17760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08228AA-861A-452B-801E-2CA06E11F1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8026" y="3416001"/>
            <a:ext cx="3410435" cy="16639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l cambio climático ya está aquí, y ha venido para quedarse”">
            <a:extLst>
              <a:ext uri="{FF2B5EF4-FFF2-40B4-BE49-F238E27FC236}">
                <a16:creationId xmlns:a16="http://schemas.microsoft.com/office/drawing/2014/main" id="{7E114067-D0DD-464C-805C-4A0AD78C1F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2168" y="1640111"/>
            <a:ext cx="2870287" cy="2021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42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arn(outHorizontal)">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Номер слайда 3">
            <a:extLst>
              <a:ext uri="{FF2B5EF4-FFF2-40B4-BE49-F238E27FC236}">
                <a16:creationId xmlns:a16="http://schemas.microsoft.com/office/drawing/2014/main" id="{F703E628-9133-4171-93AA-34850B73E3B5}"/>
              </a:ext>
            </a:extLst>
          </p:cNvPr>
          <p:cNvSpPr txBox="1">
            <a:spLocks/>
          </p:cNvSpPr>
          <p:nvPr/>
        </p:nvSpPr>
        <p:spPr>
          <a:xfrm>
            <a:off x="11020650" y="6403228"/>
            <a:ext cx="554145" cy="301757"/>
          </a:xfrm>
          <a:prstGeom prst="rect">
            <a:avLst/>
          </a:prstGeom>
        </p:spPr>
        <p:txBody>
          <a:bodyPr lIns="45705" tIns="22852" rIns="45705" bIns="22852"/>
          <a:lstStyle>
            <a:defPPr>
              <a:defRPr lang="ru-RU"/>
            </a:defPPr>
            <a:lvl1pPr marL="0" algn="l" defTabSz="2438522" rtl="0" eaLnBrk="1" latinLnBrk="0" hangingPunct="1">
              <a:defRPr sz="32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marL="0" marR="0" lvl="0" indent="0" algn="ctr" defTabSz="1219017" rtl="0" eaLnBrk="1" fontAlgn="auto" latinLnBrk="0" hangingPunct="1">
              <a:lnSpc>
                <a:spcPct val="100000"/>
              </a:lnSpc>
              <a:spcBef>
                <a:spcPts val="0"/>
              </a:spcBef>
              <a:spcAft>
                <a:spcPts val="0"/>
              </a:spcAft>
              <a:buClrTx/>
              <a:buSzTx/>
              <a:buFontTx/>
              <a:buNone/>
              <a:tabLst/>
              <a:defRPr/>
            </a:pPr>
            <a:fld id="{C36D633A-E9D6-4868-9F6A-A76B40F1089A}" type="slidenum">
              <a:rPr kumimoji="0" lang="ru-RU" sz="1600" b="1" i="0" u="none" strike="noStrike" kern="1200" cap="none" spc="0" normalizeH="0" baseline="0" noProof="0">
                <a:ln>
                  <a:noFill/>
                </a:ln>
                <a:solidFill>
                  <a:schemeClr val="accent1"/>
                </a:solidFill>
                <a:effectLst/>
                <a:uLnTx/>
                <a:uFillTx/>
                <a:latin typeface="Calibri"/>
                <a:ea typeface="+mn-ea"/>
                <a:cs typeface="+mn-cs"/>
              </a:rPr>
              <a:pPr marL="0" marR="0" lvl="0" indent="0" algn="ctr" defTabSz="1219017" rtl="0" eaLnBrk="1" fontAlgn="auto" latinLnBrk="0" hangingPunct="1">
                <a:lnSpc>
                  <a:spcPct val="100000"/>
                </a:lnSpc>
                <a:spcBef>
                  <a:spcPts val="0"/>
                </a:spcBef>
                <a:spcAft>
                  <a:spcPts val="0"/>
                </a:spcAft>
                <a:buClrTx/>
                <a:buSzTx/>
                <a:buFontTx/>
                <a:buNone/>
                <a:tabLst/>
                <a:defRPr/>
              </a:pPr>
              <a:t>9</a:t>
            </a:fld>
            <a:endParaRPr kumimoji="0" lang="ru-RU" sz="1600" b="1" i="0" u="none" strike="noStrike" kern="1200" cap="none" spc="0" normalizeH="0" baseline="0" noProof="0" dirty="0">
              <a:ln>
                <a:noFill/>
              </a:ln>
              <a:solidFill>
                <a:schemeClr val="accent1"/>
              </a:solidFill>
              <a:effectLst/>
              <a:uLnTx/>
              <a:uFillTx/>
              <a:latin typeface="Calibri"/>
              <a:ea typeface="+mn-ea"/>
              <a:cs typeface="+mn-cs"/>
            </a:endParaRPr>
          </a:p>
        </p:txBody>
      </p:sp>
      <p:sp>
        <p:nvSpPr>
          <p:cNvPr id="69" name="TextBox 24">
            <a:extLst>
              <a:ext uri="{FF2B5EF4-FFF2-40B4-BE49-F238E27FC236}">
                <a16:creationId xmlns:a16="http://schemas.microsoft.com/office/drawing/2014/main" id="{8A740EFA-8242-4EC9-9C28-2A44286421FE}"/>
              </a:ext>
            </a:extLst>
          </p:cNvPr>
          <p:cNvSpPr txBox="1"/>
          <p:nvPr/>
        </p:nvSpPr>
        <p:spPr>
          <a:xfrm>
            <a:off x="1558728" y="369014"/>
            <a:ext cx="2141987" cy="317459"/>
          </a:xfrm>
          <a:prstGeom prst="rect">
            <a:avLst/>
          </a:prstGeom>
          <a:solidFill>
            <a:schemeClr val="accent1"/>
          </a:solidFill>
        </p:spPr>
        <p:txBody>
          <a:bodyPr wrap="square" numCol="1" spcCol="720000" rtlCol="0">
            <a:spAutoFit/>
          </a:bodyPr>
          <a:lstStyle/>
          <a:p>
            <a:pPr marL="0" marR="0" lvl="0" indent="0" algn="ctr" defTabSz="1219017" eaLnBrk="1" fontAlgn="auto" latinLnBrk="0" hangingPunct="1">
              <a:lnSpc>
                <a:spcPct val="110000"/>
              </a:lnSpc>
              <a:spcBef>
                <a:spcPts val="0"/>
              </a:spcBef>
              <a:spcAft>
                <a:spcPts val="0"/>
              </a:spcAft>
              <a:buClrTx/>
              <a:buSzTx/>
              <a:buFontTx/>
              <a:buNone/>
              <a:tabLst/>
              <a:defRPr/>
            </a:pPr>
            <a:r>
              <a:rPr lang="en-US" sz="1400" b="1" kern="0" dirty="0">
                <a:solidFill>
                  <a:srgbClr val="FFFFFF"/>
                </a:solidFill>
                <a:latin typeface="Chevin Pro DemiBold" pitchFamily="34" charset="0"/>
                <a:cs typeface="Calibri"/>
              </a:rPr>
              <a:t>DATAEIACC</a:t>
            </a:r>
            <a:endParaRPr kumimoji="0" lang="ru-RU" sz="1400" b="1" i="0" u="none" strike="noStrike" kern="0" cap="none" spc="0" normalizeH="0" baseline="0" noProof="0" dirty="0">
              <a:ln>
                <a:noFill/>
              </a:ln>
              <a:solidFill>
                <a:srgbClr val="FFFFFF"/>
              </a:solidFill>
              <a:effectLst/>
              <a:uLnTx/>
              <a:uFillTx/>
              <a:latin typeface="Chevin Pro DemiBold" pitchFamily="34" charset="0"/>
              <a:cs typeface="Calibri"/>
            </a:endParaRPr>
          </a:p>
        </p:txBody>
      </p:sp>
      <p:sp>
        <p:nvSpPr>
          <p:cNvPr id="70" name="Прямоугольник 2">
            <a:extLst>
              <a:ext uri="{FF2B5EF4-FFF2-40B4-BE49-F238E27FC236}">
                <a16:creationId xmlns:a16="http://schemas.microsoft.com/office/drawing/2014/main" id="{85CBC2BD-2A14-442D-97E2-3FDF4AC560DB}"/>
              </a:ext>
            </a:extLst>
          </p:cNvPr>
          <p:cNvSpPr/>
          <p:nvPr/>
        </p:nvSpPr>
        <p:spPr>
          <a:xfrm>
            <a:off x="717438" y="296910"/>
            <a:ext cx="603805" cy="461665"/>
          </a:xfrm>
          <a:prstGeom prst="rect">
            <a:avLst/>
          </a:prstGeom>
        </p:spPr>
        <p:txBody>
          <a:bodyPr wrap="square">
            <a:spAutoFit/>
          </a:bodyPr>
          <a:lstStyle/>
          <a:p>
            <a:pPr algn="r" defTabSz="1219017">
              <a:buClr>
                <a:srgbClr val="E20613"/>
              </a:buClr>
              <a:buSzPct val="250000"/>
            </a:pPr>
            <a:r>
              <a:rPr lang="en-US" sz="2400" dirty="0">
                <a:solidFill>
                  <a:schemeClr val="accent1"/>
                </a:solidFill>
                <a:latin typeface="Chevin Pro Light" pitchFamily="34" charset="0"/>
              </a:rPr>
              <a:t>9</a:t>
            </a:r>
            <a:endParaRPr lang="ru-RU" sz="2400" dirty="0">
              <a:solidFill>
                <a:schemeClr val="accent1"/>
              </a:solidFill>
              <a:latin typeface="Chevin Pro Light" pitchFamily="34" charset="0"/>
            </a:endParaRPr>
          </a:p>
        </p:txBody>
      </p:sp>
      <p:sp>
        <p:nvSpPr>
          <p:cNvPr id="124" name="Прямоугольник 36">
            <a:extLst>
              <a:ext uri="{FF2B5EF4-FFF2-40B4-BE49-F238E27FC236}">
                <a16:creationId xmlns:a16="http://schemas.microsoft.com/office/drawing/2014/main" id="{392BDA1C-C959-45EE-86AB-ECE453EE1C41}"/>
              </a:ext>
            </a:extLst>
          </p:cNvPr>
          <p:cNvSpPr/>
          <p:nvPr/>
        </p:nvSpPr>
        <p:spPr>
          <a:xfrm>
            <a:off x="1558516" y="852114"/>
            <a:ext cx="10617045" cy="510888"/>
          </a:xfrm>
          <a:prstGeom prst="rect">
            <a:avLst/>
          </a:prstGeom>
          <a:pattFill prst="pct90">
            <a:fgClr>
              <a:srgbClr val="5A6378">
                <a:lumMod val="50000"/>
              </a:srgbClr>
            </a:fgClr>
            <a:bgClr>
              <a:srgbClr val="5A6378">
                <a:lumMod val="75000"/>
              </a:srgbClr>
            </a:bgClr>
          </a:pattFill>
          <a:ln w="25400" cap="flat" cmpd="sng" algn="ctr">
            <a:solidFill>
              <a:srgbClr val="575756"/>
            </a:solidFill>
            <a:prstDash val="solid"/>
          </a:ln>
          <a:effectLst/>
        </p:spPr>
        <p:txBody>
          <a:bodyPr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dirty="0">
              <a:ln>
                <a:noFill/>
              </a:ln>
              <a:solidFill>
                <a:srgbClr val="FFFFFF"/>
              </a:solidFill>
              <a:effectLst/>
              <a:uLnTx/>
              <a:uFillTx/>
              <a:latin typeface="Calibri"/>
              <a:ea typeface="+mn-ea"/>
              <a:cs typeface="+mn-cs"/>
            </a:endParaRPr>
          </a:p>
        </p:txBody>
      </p:sp>
      <p:sp>
        <p:nvSpPr>
          <p:cNvPr id="125" name="Прямоугольник 17">
            <a:extLst>
              <a:ext uri="{FF2B5EF4-FFF2-40B4-BE49-F238E27FC236}">
                <a16:creationId xmlns:a16="http://schemas.microsoft.com/office/drawing/2014/main" id="{65644ACE-3A31-426D-950F-0C97D5AEC5E6}"/>
              </a:ext>
            </a:extLst>
          </p:cNvPr>
          <p:cNvSpPr/>
          <p:nvPr/>
        </p:nvSpPr>
        <p:spPr>
          <a:xfrm rot="5400000">
            <a:off x="1693860" y="917381"/>
            <a:ext cx="227167" cy="125068"/>
          </a:xfrm>
          <a:custGeom>
            <a:avLst/>
            <a:gdLst>
              <a:gd name="connsiteX0" fmla="*/ 0 w 4104456"/>
              <a:gd name="connsiteY0" fmla="*/ 0 h 864096"/>
              <a:gd name="connsiteX1" fmla="*/ 4104456 w 4104456"/>
              <a:gd name="connsiteY1" fmla="*/ 0 h 864096"/>
              <a:gd name="connsiteX2" fmla="*/ 4104456 w 4104456"/>
              <a:gd name="connsiteY2" fmla="*/ 864096 h 864096"/>
              <a:gd name="connsiteX3" fmla="*/ 0 w 4104456"/>
              <a:gd name="connsiteY3" fmla="*/ 864096 h 864096"/>
              <a:gd name="connsiteX4" fmla="*/ 0 w 4104456"/>
              <a:gd name="connsiteY4" fmla="*/ 0 h 864096"/>
              <a:gd name="connsiteX0" fmla="*/ 0 w 4104456"/>
              <a:gd name="connsiteY0" fmla="*/ 0 h 864096"/>
              <a:gd name="connsiteX1" fmla="*/ 4104456 w 4104456"/>
              <a:gd name="connsiteY1" fmla="*/ 0 h 864096"/>
              <a:gd name="connsiteX2" fmla="*/ 4084628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 name="connsiteX0" fmla="*/ 0 w 4104456"/>
              <a:gd name="connsiteY0" fmla="*/ 0 h 864096"/>
              <a:gd name="connsiteX1" fmla="*/ 4104456 w 4104456"/>
              <a:gd name="connsiteY1" fmla="*/ 0 h 864096"/>
              <a:gd name="connsiteX2" fmla="*/ 3852399 w 4104456"/>
              <a:gd name="connsiteY2" fmla="*/ 442444 h 864096"/>
              <a:gd name="connsiteX3" fmla="*/ 4104456 w 4104456"/>
              <a:gd name="connsiteY3" fmla="*/ 864096 h 864096"/>
              <a:gd name="connsiteX4" fmla="*/ 0 w 4104456"/>
              <a:gd name="connsiteY4" fmla="*/ 864096 h 864096"/>
              <a:gd name="connsiteX5" fmla="*/ 0 w 410445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4456" h="864096">
                <a:moveTo>
                  <a:pt x="0" y="0"/>
                </a:moveTo>
                <a:lnTo>
                  <a:pt x="4104456" y="0"/>
                </a:lnTo>
                <a:lnTo>
                  <a:pt x="3852399" y="442444"/>
                </a:lnTo>
                <a:lnTo>
                  <a:pt x="4104456" y="864096"/>
                </a:lnTo>
                <a:lnTo>
                  <a:pt x="0" y="864096"/>
                </a:lnTo>
                <a:lnTo>
                  <a:pt x="0" y="0"/>
                </a:lnTo>
                <a:close/>
              </a:path>
            </a:pathLst>
          </a:custGeom>
          <a:solidFill>
            <a:schemeClr val="accent1"/>
          </a:solidFill>
          <a:ln w="9525" cap="flat" cmpd="sng" algn="ctr">
            <a:noFill/>
            <a:prstDash val="solid"/>
          </a:ln>
          <a:effectLst/>
        </p:spPr>
        <p:txBody>
          <a:bodyPr lIns="121912" tIns="60956" rIns="121912" bIns="60956" rtlCol="0" anchor="ctr"/>
          <a:lstStyle/>
          <a:p>
            <a:pPr marL="0" marR="0" lvl="0" indent="0" algn="ctr" defTabSz="1219017" eaLnBrk="1" fontAlgn="auto" latinLnBrk="0" hangingPunct="1">
              <a:lnSpc>
                <a:spcPct val="100000"/>
              </a:lnSpc>
              <a:spcBef>
                <a:spcPts val="0"/>
              </a:spcBef>
              <a:spcAft>
                <a:spcPts val="0"/>
              </a:spcAft>
              <a:buClrTx/>
              <a:buSzTx/>
              <a:buFontTx/>
              <a:buNone/>
              <a:tabLst/>
              <a:defRPr/>
            </a:pPr>
            <a:endParaRPr kumimoji="0" lang="ru-RU" sz="2400" b="0" i="0" u="none" strike="noStrike" kern="0" cap="none" spc="0" normalizeH="0" baseline="0" noProof="0">
              <a:ln>
                <a:noFill/>
              </a:ln>
              <a:solidFill>
                <a:srgbClr val="FFFFFF"/>
              </a:solidFill>
              <a:effectLst/>
              <a:uLnTx/>
              <a:uFillTx/>
              <a:latin typeface="Calibri"/>
              <a:ea typeface="+mn-ea"/>
              <a:cs typeface="+mn-cs"/>
            </a:endParaRPr>
          </a:p>
        </p:txBody>
      </p:sp>
      <p:sp>
        <p:nvSpPr>
          <p:cNvPr id="126" name="Текст 11">
            <a:extLst>
              <a:ext uri="{FF2B5EF4-FFF2-40B4-BE49-F238E27FC236}">
                <a16:creationId xmlns:a16="http://schemas.microsoft.com/office/drawing/2014/main" id="{376CE0E7-1CC8-478A-A8C6-8932EF6A9518}"/>
              </a:ext>
            </a:extLst>
          </p:cNvPr>
          <p:cNvSpPr txBox="1">
            <a:spLocks/>
          </p:cNvSpPr>
          <p:nvPr/>
        </p:nvSpPr>
        <p:spPr>
          <a:xfrm>
            <a:off x="2056371" y="853740"/>
            <a:ext cx="7590945" cy="510886"/>
          </a:xfrm>
          <a:prstGeom prst="rect">
            <a:avLst/>
          </a:prstGeom>
        </p:spPr>
        <p:txBody>
          <a:bodyPr numCol="1" spcCol="720000"/>
          <a:lstStyle>
            <a:lvl1pPr marL="914446" indent="-914446"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1pPr>
            <a:lvl2pPr marL="1981299" indent="-762038"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2pPr>
            <a:lvl3pPr marL="3048152"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3pPr>
            <a:lvl4pPr marL="4267413"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4pPr>
            <a:lvl5pPr marL="5486674" indent="-609630" algn="l" defTabSz="2438522" rtl="0" eaLnBrk="1" latinLnBrk="0" hangingPunct="1">
              <a:lnSpc>
                <a:spcPct val="120000"/>
              </a:lnSpc>
              <a:spcBef>
                <a:spcPct val="20000"/>
              </a:spcBef>
              <a:buFont typeface="Arial" pitchFamily="34" charset="0"/>
              <a:buChar char="»"/>
              <a:defRPr sz="2400" b="0" i="0" kern="1200">
                <a:solidFill>
                  <a:schemeClr val="tx1">
                    <a:lumMod val="65000"/>
                    <a:lumOff val="35000"/>
                  </a:schemeClr>
                </a:solidFill>
                <a:latin typeface="Chevin Pro Light"/>
                <a:ea typeface="+mn-ea"/>
                <a:cs typeface="Chevin Pro Light"/>
              </a:defRPr>
            </a:lvl5pPr>
            <a:lvl6pPr marL="6705935"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5196"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4457"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3718" indent="-609630" algn="l" defTabSz="2438522"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lvl="0" indent="0" algn="ctr" defTabSz="1219017">
              <a:buClr>
                <a:srgbClr val="E20613"/>
              </a:buClr>
              <a:buSzPct val="250000"/>
              <a:buNone/>
              <a:defRPr/>
            </a:pPr>
            <a:r>
              <a:rPr lang="es-ES" sz="1600" dirty="0">
                <a:solidFill>
                  <a:srgbClr val="FFFFFF"/>
                </a:solidFill>
                <a:hlinkClick r:id="rId2"/>
              </a:rPr>
              <a:t>https://salud.cedeus.cl/</a:t>
            </a:r>
            <a:r>
              <a:rPr lang="es-ES" sz="1600" dirty="0">
                <a:solidFill>
                  <a:srgbClr val="FFFFFF"/>
                </a:solidFill>
              </a:rPr>
              <a:t> </a:t>
            </a:r>
          </a:p>
        </p:txBody>
      </p:sp>
      <p:sp>
        <p:nvSpPr>
          <p:cNvPr id="127" name="Rectángulo 126">
            <a:extLst>
              <a:ext uri="{FF2B5EF4-FFF2-40B4-BE49-F238E27FC236}">
                <a16:creationId xmlns:a16="http://schemas.microsoft.com/office/drawing/2014/main" id="{488A165F-6CF9-41D7-B6B6-11CC39C974DD}"/>
              </a:ext>
            </a:extLst>
          </p:cNvPr>
          <p:cNvSpPr/>
          <p:nvPr/>
        </p:nvSpPr>
        <p:spPr>
          <a:xfrm>
            <a:off x="1558518" y="1501612"/>
            <a:ext cx="4537484" cy="276999"/>
          </a:xfrm>
          <a:prstGeom prst="rect">
            <a:avLst/>
          </a:prstGeom>
        </p:spPr>
        <p:txBody>
          <a:bodyPr wrap="square">
            <a:spAutoFit/>
          </a:bodyPr>
          <a:lstStyle/>
          <a:p>
            <a:pPr lvl="0" defTabSz="1219017"/>
            <a:r>
              <a:rPr lang="es-ES" sz="1200" b="1" kern="0" dirty="0">
                <a:solidFill>
                  <a:schemeClr val="accent1"/>
                </a:solidFill>
              </a:rPr>
              <a:t>9. CARACTERIZACIÓN VISUAL</a:t>
            </a:r>
            <a:endParaRPr kumimoji="0" lang="es-ES" sz="1200" b="1" i="0" u="none" strike="noStrike" kern="0" cap="none" spc="0" normalizeH="0" baseline="0" noProof="0" dirty="0">
              <a:ln>
                <a:noFill/>
              </a:ln>
              <a:solidFill>
                <a:schemeClr val="accent1"/>
              </a:solidFill>
              <a:effectLst/>
              <a:uLnTx/>
              <a:uFillTx/>
            </a:endParaRPr>
          </a:p>
        </p:txBody>
      </p:sp>
      <p:pic>
        <p:nvPicPr>
          <p:cNvPr id="31" name="Imagen 30">
            <a:extLst>
              <a:ext uri="{FF2B5EF4-FFF2-40B4-BE49-F238E27FC236}">
                <a16:creationId xmlns:a16="http://schemas.microsoft.com/office/drawing/2014/main" id="{1557B0C8-9451-418A-B2D3-52F028DAA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169" y="262226"/>
            <a:ext cx="2485938" cy="531034"/>
          </a:xfrm>
          <a:prstGeom prst="rect">
            <a:avLst/>
          </a:prstGeom>
        </p:spPr>
      </p:pic>
      <p:pic>
        <p:nvPicPr>
          <p:cNvPr id="3" name="Imagen 2">
            <a:extLst>
              <a:ext uri="{FF2B5EF4-FFF2-40B4-BE49-F238E27FC236}">
                <a16:creationId xmlns:a16="http://schemas.microsoft.com/office/drawing/2014/main" id="{1871DE14-66D9-4FF7-B14C-4F5927735FBD}"/>
              </a:ext>
            </a:extLst>
          </p:cNvPr>
          <p:cNvPicPr>
            <a:picLocks noChangeAspect="1"/>
          </p:cNvPicPr>
          <p:nvPr/>
        </p:nvPicPr>
        <p:blipFill>
          <a:blip r:embed="rId4"/>
          <a:stretch>
            <a:fillRect/>
          </a:stretch>
        </p:blipFill>
        <p:spPr>
          <a:xfrm>
            <a:off x="1235466" y="1778611"/>
            <a:ext cx="9705672" cy="4704384"/>
          </a:xfrm>
          <a:prstGeom prst="rect">
            <a:avLst/>
          </a:prstGeom>
        </p:spPr>
      </p:pic>
    </p:spTree>
    <p:extLst>
      <p:ext uri="{BB962C8B-B14F-4D97-AF65-F5344CB8AC3E}">
        <p14:creationId xmlns:p14="http://schemas.microsoft.com/office/powerpoint/2010/main" val="2707536751"/>
      </p:ext>
    </p:extLst>
  </p:cSld>
  <p:clrMapOvr>
    <a:masterClrMapping/>
  </p:clrMapOvr>
</p:sld>
</file>

<file path=ppt/theme/theme1.xml><?xml version="1.0" encoding="utf-8"?>
<a:theme xmlns:a="http://schemas.openxmlformats.org/drawingml/2006/main" name="Тема Offic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1"/>
          </a:solidFill>
        </a:ln>
        <a:scene3d>
          <a:camera prst="orthographicFront"/>
          <a:lightRig rig="threePt" dir="t"/>
        </a:scene3d>
        <a:sp3d>
          <a:bevelT w="203200" h="25400"/>
        </a:sp3d>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4983</TotalTime>
  <Words>2559</Words>
  <Application>Microsoft Office PowerPoint</Application>
  <PresentationFormat>Panorámica</PresentationFormat>
  <Paragraphs>286</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Chevin Pro DemiBold</vt:lpstr>
      <vt:lpstr>Chevin Pro Light</vt:lpstr>
      <vt:lpstr>Тема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Patricio Emanuelli</dc:creator>
  <cp:lastModifiedBy>Karen Farias</cp:lastModifiedBy>
  <cp:revision>76</cp:revision>
  <dcterms:created xsi:type="dcterms:W3CDTF">2020-08-01T02:59:29Z</dcterms:created>
  <dcterms:modified xsi:type="dcterms:W3CDTF">2020-08-27T22:28:23Z</dcterms:modified>
</cp:coreProperties>
</file>