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46" r:id="rId2"/>
    <p:sldId id="823" r:id="rId3"/>
    <p:sldId id="850" r:id="rId4"/>
    <p:sldId id="851" r:id="rId5"/>
    <p:sldId id="828" r:id="rId6"/>
    <p:sldId id="852" r:id="rId7"/>
    <p:sldId id="858" r:id="rId8"/>
    <p:sldId id="820" r:id="rId9"/>
    <p:sldId id="845" r:id="rId10"/>
    <p:sldId id="853" r:id="rId11"/>
    <p:sldId id="854" r:id="rId12"/>
    <p:sldId id="855" r:id="rId13"/>
    <p:sldId id="856" r:id="rId14"/>
    <p:sldId id="848" r:id="rId15"/>
    <p:sldId id="847"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isco parra" initials="fp" lastIdx="3" clrIdx="0">
    <p:extLst>
      <p:ext uri="{19B8F6BF-5375-455C-9EA6-DF929625EA0E}">
        <p15:presenceInfo xmlns:p15="http://schemas.microsoft.com/office/powerpoint/2012/main" userId="a0acb93d4f5e5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06E"/>
    <a:srgbClr val="2081B2"/>
    <a:srgbClr val="269AD4"/>
    <a:srgbClr val="1A6A92"/>
    <a:srgbClr val="0E394E"/>
    <a:srgbClr val="5CB5E2"/>
    <a:srgbClr val="75C1E7"/>
    <a:srgbClr val="000000"/>
    <a:srgbClr val="B80F00"/>
    <a:srgbClr val="E20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varScale="1">
        <p:scale>
          <a:sx n="96" d="100"/>
          <a:sy n="96" d="100"/>
        </p:scale>
        <p:origin x="10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23416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31/8/20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12903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4009557589"/>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9.svg"/><Relationship Id="rId18" Type="http://schemas.openxmlformats.org/officeDocument/2006/relationships/image" Target="../media/image13.svg"/><Relationship Id="rId26" Type="http://schemas.openxmlformats.org/officeDocument/2006/relationships/image" Target="../media/image17.svg"/><Relationship Id="rId3" Type="http://schemas.openxmlformats.org/officeDocument/2006/relationships/slide" Target="slide5.xml"/><Relationship Id="rId21" Type="http://schemas.openxmlformats.org/officeDocument/2006/relationships/slide" Target="slide9.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slide" Target="slide15.xml"/><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3.xml"/><Relationship Id="rId24" Type="http://schemas.openxmlformats.org/officeDocument/2006/relationships/image" Target="../media/image16.svg"/><Relationship Id="rId5" Type="http://schemas.openxmlformats.org/officeDocument/2006/relationships/image" Target="../media/image3.svg"/><Relationship Id="rId15" Type="http://schemas.openxmlformats.org/officeDocument/2006/relationships/image" Target="../media/image11.svg"/><Relationship Id="rId23" Type="http://schemas.openxmlformats.org/officeDocument/2006/relationships/image" Target="../media/image15.png"/><Relationship Id="rId10" Type="http://schemas.openxmlformats.org/officeDocument/2006/relationships/image" Target="../media/image7.sv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slide" Target="slide8.xml"/><Relationship Id="rId27" Type="http://schemas.openxmlformats.org/officeDocument/2006/relationships/slide" Target="slide14.xml"/></Relationships>
</file>

<file path=ppt/slides/_rels/slide10.xml.rels><?xml version="1.0" encoding="UTF-8" standalone="yes"?>
<Relationships xmlns="http://schemas.openxmlformats.org/package/2006/relationships"><Relationship Id="rId3" Type="http://schemas.openxmlformats.org/officeDocument/2006/relationships/hyperlink" Target="https://www.politicaldata.com/products/pdicc/"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i-360.com/political-modeling/"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74955" y="282372"/>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669410" y="310640"/>
            <a:ext cx="8103742"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2000" b="1" dirty="0">
                <a:solidFill>
                  <a:srgbClr val="FFFFFF"/>
                </a:solidFill>
              </a:rPr>
              <a:t>DISEÑO DE PLATAFORMAS DE INFORMACIÓN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6" y="984332"/>
            <a:ext cx="4537484" cy="276999"/>
          </a:xfrm>
          <a:prstGeom prst="rect">
            <a:avLst/>
          </a:prstGeom>
        </p:spPr>
        <p:txBody>
          <a:bodyPr wrap="square">
            <a:spAutoFit/>
          </a:bodyPr>
          <a:lstStyle/>
          <a:p>
            <a:pPr lvl="0" defTabSz="1219017"/>
            <a:r>
              <a:rPr lang="es-ES" sz="1200" b="1" kern="0" dirty="0">
                <a:solidFill>
                  <a:schemeClr val="accent1"/>
                </a:solidFill>
              </a:rPr>
              <a:t>ANTECEDENTES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295864"/>
            <a:ext cx="2870869" cy="482350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concordancia con el cronograma de desarrollo de Data Intelligence es momento de estructurar los productos y sus servicios asociados (Plataformas) para distintas áreas temáticas.</a:t>
            </a:r>
          </a:p>
          <a:p>
            <a:pPr defTabSz="1219017">
              <a:spcBef>
                <a:spcPts val="601"/>
              </a:spcBef>
              <a:spcAft>
                <a:spcPts val="601"/>
              </a:spcAft>
            </a:pPr>
            <a:r>
              <a:rPr lang="es-ES" sz="1067" dirty="0">
                <a:solidFill>
                  <a:srgbClr val="575756"/>
                </a:solidFill>
                <a:latin typeface="Chevin Pro DemiBold"/>
              </a:rPr>
              <a:t>Las plataformas SNICC y DATACOVID nos han ayudado a dimensionar el trabajo que se requiere para la construcción de una plataforma específica. También nos ha dado luces acerca de la dificultad de obtener, gestionar y actualizar los datos existentes.</a:t>
            </a:r>
          </a:p>
          <a:p>
            <a:pPr defTabSz="1219017">
              <a:spcBef>
                <a:spcPts val="601"/>
              </a:spcBef>
              <a:spcAft>
                <a:spcPts val="601"/>
              </a:spcAft>
            </a:pPr>
            <a:r>
              <a:rPr lang="es-ES" sz="1067" dirty="0">
                <a:solidFill>
                  <a:srgbClr val="575756"/>
                </a:solidFill>
                <a:latin typeface="Chevin Pro DemiBold"/>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p>
          <a:p>
            <a:pPr defTabSz="1219017">
              <a:spcBef>
                <a:spcPts val="601"/>
              </a:spcBef>
              <a:spcAft>
                <a:spcPts val="601"/>
              </a:spcAft>
            </a:pPr>
            <a:r>
              <a:rPr lang="es-ES" sz="1067" dirty="0">
                <a:solidFill>
                  <a:srgbClr val="575756"/>
                </a:solidFill>
                <a:latin typeface="Chevin Pro DemiBold"/>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p>
        </p:txBody>
      </p:sp>
      <p:sp>
        <p:nvSpPr>
          <p:cNvPr id="3" name="Rectángulo 2">
            <a:extLst>
              <a:ext uri="{FF2B5EF4-FFF2-40B4-BE49-F238E27FC236}">
                <a16:creationId xmlns:a16="http://schemas.microsoft.com/office/drawing/2014/main" id="{A630F5D0-3788-451B-9D55-899F07FF1DAD}"/>
              </a:ext>
            </a:extLst>
          </p:cNvPr>
          <p:cNvSpPr/>
          <p:nvPr/>
        </p:nvSpPr>
        <p:spPr>
          <a:xfrm>
            <a:off x="4725373" y="984332"/>
            <a:ext cx="1544642" cy="276999"/>
          </a:xfrm>
          <a:prstGeom prst="rect">
            <a:avLst/>
          </a:prstGeom>
        </p:spPr>
        <p:txBody>
          <a:bodyPr wrap="square">
            <a:spAutoFit/>
          </a:bodyPr>
          <a:lstStyle/>
          <a:p>
            <a:pPr lvl="0" defTabSz="1219017">
              <a:defRPr/>
            </a:pPr>
            <a:r>
              <a:rPr lang="es-ES" sz="1200" b="1" kern="0" dirty="0">
                <a:solidFill>
                  <a:schemeClr val="accent1"/>
                </a:solidFill>
              </a:rPr>
              <a:t>OBJETIVO</a:t>
            </a:r>
            <a:endParaRPr kumimoji="0" lang="es-ES" sz="1200" b="1" i="0" u="none" strike="noStrike" kern="0" cap="none" spc="0" normalizeH="0" baseline="0" noProof="0" dirty="0">
              <a:ln>
                <a:noFill/>
              </a:ln>
              <a:solidFill>
                <a:schemeClr val="accent1"/>
              </a:solidFill>
              <a:effectLst/>
              <a:uLnTx/>
              <a:uFillTx/>
            </a:endParaRPr>
          </a:p>
        </p:txBody>
      </p:sp>
      <p:graphicFrame>
        <p:nvGraphicFramePr>
          <p:cNvPr id="5" name="Tabla 2">
            <a:extLst>
              <a:ext uri="{FF2B5EF4-FFF2-40B4-BE49-F238E27FC236}">
                <a16:creationId xmlns:a16="http://schemas.microsoft.com/office/drawing/2014/main" id="{BD2B4929-C016-47BD-89F8-12B08AD99113}"/>
              </a:ext>
            </a:extLst>
          </p:cNvPr>
          <p:cNvGraphicFramePr>
            <a:graphicFrameLocks noGrp="1"/>
          </p:cNvGraphicFramePr>
          <p:nvPr>
            <p:extLst>
              <p:ext uri="{D42A27DB-BD31-4B8C-83A1-F6EECF244321}">
                <p14:modId xmlns:p14="http://schemas.microsoft.com/office/powerpoint/2010/main" val="3201990173"/>
              </p:ext>
            </p:extLst>
          </p:nvPr>
        </p:nvGraphicFramePr>
        <p:xfrm>
          <a:off x="8214018" y="1261331"/>
          <a:ext cx="3078759" cy="5114113"/>
        </p:xfrm>
        <a:graphic>
          <a:graphicData uri="http://schemas.openxmlformats.org/drawingml/2006/table">
            <a:tbl>
              <a:tblPr firstRow="1" bandRow="1">
                <a:tableStyleId>{5C22544A-7EE6-4342-B048-85BDC9FD1C3A}</a:tableStyleId>
              </a:tblPr>
              <a:tblGrid>
                <a:gridCol w="798790">
                  <a:extLst>
                    <a:ext uri="{9D8B030D-6E8A-4147-A177-3AD203B41FA5}">
                      <a16:colId xmlns:a16="http://schemas.microsoft.com/office/drawing/2014/main" val="1925803471"/>
                    </a:ext>
                  </a:extLst>
                </a:gridCol>
                <a:gridCol w="1439014">
                  <a:extLst>
                    <a:ext uri="{9D8B030D-6E8A-4147-A177-3AD203B41FA5}">
                      <a16:colId xmlns:a16="http://schemas.microsoft.com/office/drawing/2014/main" val="4209277347"/>
                    </a:ext>
                  </a:extLst>
                </a:gridCol>
                <a:gridCol w="840955">
                  <a:extLst>
                    <a:ext uri="{9D8B030D-6E8A-4147-A177-3AD203B41FA5}">
                      <a16:colId xmlns:a16="http://schemas.microsoft.com/office/drawing/2014/main" val="717859385"/>
                    </a:ext>
                  </a:extLst>
                </a:gridCol>
              </a:tblGrid>
              <a:tr h="383117">
                <a:tc>
                  <a:txBody>
                    <a:bodyPr/>
                    <a:lstStyle/>
                    <a:p>
                      <a:pPr algn="ctr"/>
                      <a:r>
                        <a:rPr lang="es-ES" sz="1100" dirty="0"/>
                        <a:t>PASOS</a:t>
                      </a:r>
                    </a:p>
                  </a:txBody>
                  <a:tcPr anchor="ctr">
                    <a:solidFill>
                      <a:schemeClr val="accent2">
                        <a:lumMod val="50000"/>
                      </a:schemeClr>
                    </a:solidFill>
                  </a:tcPr>
                </a:tc>
                <a:tc>
                  <a:txBody>
                    <a:bodyPr/>
                    <a:lstStyle/>
                    <a:p>
                      <a:pPr algn="l"/>
                      <a:r>
                        <a:rPr lang="es-ES" sz="1100" dirty="0"/>
                        <a:t>TAREAS </a:t>
                      </a:r>
                    </a:p>
                  </a:txBody>
                  <a:tcPr anchor="ctr">
                    <a:solidFill>
                      <a:srgbClr val="0E394E"/>
                    </a:solidFill>
                  </a:tcPr>
                </a:tc>
                <a:tc>
                  <a:txBody>
                    <a:bodyPr/>
                    <a:lstStyle/>
                    <a:p>
                      <a:pPr algn="ctr"/>
                      <a:r>
                        <a:rPr lang="es-ES" sz="1100" dirty="0"/>
                        <a:t>CHECKLIST</a:t>
                      </a:r>
                    </a:p>
                  </a:txBody>
                  <a:tcPr>
                    <a:solidFill>
                      <a:schemeClr val="accent2"/>
                    </a:solidFill>
                  </a:tcPr>
                </a:tc>
                <a:extLst>
                  <a:ext uri="{0D108BD9-81ED-4DB2-BD59-A6C34878D82A}">
                    <a16:rowId xmlns:a16="http://schemas.microsoft.com/office/drawing/2014/main" val="3633972298"/>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a:t>
                      </a:r>
                    </a:p>
                  </a:txBody>
                  <a:tcPr marL="45720" marR="45720" anchor="ctr">
                    <a:solidFill>
                      <a:schemeClr val="accent2">
                        <a:lumMod val="50000"/>
                      </a:schemeClr>
                    </a:solidFill>
                  </a:tcPr>
                </a:tc>
                <a:tc>
                  <a:txBody>
                    <a:bodyPr/>
                    <a:lstStyle/>
                    <a:p>
                      <a:pPr marL="0" algn="l" defTabSz="1219017" rtl="0" eaLnBrk="1" fontAlgn="ctr" latinLnBrk="0" hangingPunct="1"/>
                      <a:r>
                        <a:rPr lang="es-ES" sz="900" b="0" i="0" u="none" strike="noStrike" kern="1200" dirty="0">
                          <a:solidFill>
                            <a:schemeClr val="bg1"/>
                          </a:solidFill>
                          <a:effectLst/>
                          <a:latin typeface="Calibri" panose="020F0502020204030204" pitchFamily="34" charset="0"/>
                          <a:ea typeface="+mn-ea"/>
                          <a:cs typeface="+mn-cs"/>
                        </a:rPr>
                        <a:t>Contexto</a:t>
                      </a:r>
                    </a:p>
                  </a:txBody>
                  <a:tcPr anchor="ctr">
                    <a:solidFill>
                      <a:srgbClr val="000000"/>
                    </a:solidFill>
                  </a:tcPr>
                </a:tc>
                <a:tc>
                  <a:txBody>
                    <a:bodyPr/>
                    <a:lstStyle/>
                    <a:p>
                      <a:pPr algn="ctr"/>
                      <a:r>
                        <a:rPr lang="es-ES" sz="900" b="1" dirty="0">
                          <a:solidFill>
                            <a:schemeClr val="tx1"/>
                          </a:solidFill>
                          <a:highlight>
                            <a:srgbClr val="FFFF00"/>
                          </a:highlight>
                        </a:rPr>
                        <a:t>OK</a:t>
                      </a:r>
                    </a:p>
                  </a:txBody>
                  <a:tcPr anchor="ctr">
                    <a:solidFill>
                      <a:schemeClr val="accent2">
                        <a:lumMod val="60000"/>
                        <a:lumOff val="40000"/>
                      </a:schemeClr>
                    </a:solidFill>
                  </a:tcPr>
                </a:tc>
                <a:extLst>
                  <a:ext uri="{0D108BD9-81ED-4DB2-BD59-A6C34878D82A}">
                    <a16:rowId xmlns:a16="http://schemas.microsoft.com/office/drawing/2014/main" val="396523224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2</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Breve Descripción</a:t>
                      </a:r>
                    </a:p>
                  </a:txBody>
                  <a:tcPr anchor="ctr">
                    <a:solidFill>
                      <a:srgbClr val="0E394E"/>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highlight>
                            <a:srgbClr val="FFFF00"/>
                          </a:highlight>
                        </a:rPr>
                        <a:t>OK</a:t>
                      </a:r>
                    </a:p>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20447077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Público Objetivo</a:t>
                      </a:r>
                    </a:p>
                  </a:txBody>
                  <a:tcPr anchor="ctr">
                    <a:solidFill>
                      <a:srgbClr val="14506E"/>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highlight>
                            <a:srgbClr val="FFFF00"/>
                          </a:highlight>
                        </a:rPr>
                        <a:t>OK</a:t>
                      </a:r>
                    </a:p>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3190576896"/>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Países Prioritarios</a:t>
                      </a:r>
                    </a:p>
                  </a:txBody>
                  <a:tcPr anchor="ctr">
                    <a:solidFill>
                      <a:srgbClr val="1A6A92"/>
                    </a:solidFill>
                  </a:tcPr>
                </a:tc>
                <a:tc>
                  <a:txBody>
                    <a:bodyPr/>
                    <a:lstStyle/>
                    <a:p>
                      <a:pPr algn="ctr"/>
                      <a:r>
                        <a:rPr lang="es-ES" sz="900" b="1" dirty="0">
                          <a:solidFill>
                            <a:schemeClr val="tx1"/>
                          </a:solidFill>
                          <a:highlight>
                            <a:srgbClr val="FFFF00"/>
                          </a:highlight>
                        </a:rPr>
                        <a:t>OK</a:t>
                      </a:r>
                    </a:p>
                    <a:p>
                      <a:pPr algn="l"/>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35485855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5</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Contexto Competitivo</a:t>
                      </a:r>
                    </a:p>
                  </a:txBody>
                  <a:tcPr anchor="ctr">
                    <a:solidFill>
                      <a:srgbClr val="269AD4"/>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highlight>
                            <a:srgbClr val="FFFF00"/>
                          </a:highlight>
                        </a:rPr>
                        <a:t>OK</a:t>
                      </a:r>
                    </a:p>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385001035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6</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Oportunidades</a:t>
                      </a:r>
                    </a:p>
                  </a:txBody>
                  <a:tcPr anchor="ctr">
                    <a:solidFill>
                      <a:srgbClr val="269AD4"/>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highlight>
                            <a:srgbClr val="FFFF00"/>
                          </a:highlight>
                        </a:rPr>
                        <a:t>OK</a:t>
                      </a:r>
                    </a:p>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99333277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7</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del Sitio</a:t>
                      </a:r>
                    </a:p>
                  </a:txBody>
                  <a:tcPr anchor="ctr">
                    <a:solidFill>
                      <a:srgbClr val="5CB5E2"/>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highlight>
                            <a:srgbClr val="FFFF00"/>
                          </a:highlight>
                        </a:rPr>
                        <a:t>OK</a:t>
                      </a:r>
                    </a:p>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1233047202"/>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8</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Estructura del Sitio</a:t>
                      </a:r>
                    </a:p>
                  </a:txBody>
                  <a:tcPr anchor="ctr">
                    <a:solidFill>
                      <a:srgbClr val="269AD4"/>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highlight>
                            <a:srgbClr val="FFFF00"/>
                          </a:highlight>
                        </a:rPr>
                        <a:t>OK</a:t>
                      </a:r>
                    </a:p>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1808640980"/>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9</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Visual</a:t>
                      </a:r>
                    </a:p>
                  </a:txBody>
                  <a:tcPr anchor="ctr">
                    <a:solidFill>
                      <a:srgbClr val="269AD4"/>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highlight>
                            <a:srgbClr val="FFFF00"/>
                          </a:highlight>
                        </a:rPr>
                        <a:t>OK</a:t>
                      </a:r>
                    </a:p>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373001798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10</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Fuentes de Información</a:t>
                      </a:r>
                    </a:p>
                  </a:txBody>
                  <a:tcPr anchor="ctr">
                    <a:solidFill>
                      <a:srgbClr val="2081B2"/>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highlight>
                            <a:srgbClr val="FFFF00"/>
                          </a:highlight>
                        </a:rPr>
                        <a:t>OK</a:t>
                      </a:r>
                    </a:p>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391230528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11</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Variables (10-20)</a:t>
                      </a:r>
                    </a:p>
                  </a:txBody>
                  <a:tcPr anchor="ctr">
                    <a:solidFill>
                      <a:srgbClr val="1A6A92"/>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900" b="1" dirty="0">
                          <a:solidFill>
                            <a:schemeClr val="tx1"/>
                          </a:solidFill>
                          <a:highlight>
                            <a:srgbClr val="FFFF00"/>
                          </a:highlight>
                        </a:rPr>
                        <a:t>OK</a:t>
                      </a:r>
                    </a:p>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356277874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12</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Interacción de Variables</a:t>
                      </a:r>
                      <a:endParaRPr lang="es-ES" sz="900" b="0" i="0" u="none" strike="noStrike" dirty="0">
                        <a:solidFill>
                          <a:schemeClr val="bg1"/>
                        </a:solidFill>
                        <a:effectLst/>
                        <a:latin typeface="Calibri" panose="020F0502020204030204" pitchFamily="34" charset="0"/>
                      </a:endParaRPr>
                    </a:p>
                  </a:txBody>
                  <a:tcPr anchor="ctr">
                    <a:solidFill>
                      <a:srgbClr val="14506E"/>
                    </a:solidFill>
                  </a:tcPr>
                </a:tc>
                <a:tc>
                  <a:txBody>
                    <a:bodyPr/>
                    <a:lstStyle/>
                    <a:p>
                      <a:pPr algn="ctr"/>
                      <a:endParaRPr lang="es-ES" sz="900" b="1" dirty="0">
                        <a:solidFill>
                          <a:schemeClr val="tx1"/>
                        </a:solidFill>
                        <a:highlight>
                          <a:srgbClr val="FFFF00"/>
                        </a:highlight>
                      </a:endParaRPr>
                    </a:p>
                  </a:txBody>
                  <a:tcPr anchor="ctr">
                    <a:solidFill>
                      <a:schemeClr val="accent2">
                        <a:lumMod val="60000"/>
                        <a:lumOff val="40000"/>
                      </a:schemeClr>
                    </a:solidFill>
                  </a:tcPr>
                </a:tc>
                <a:extLst>
                  <a:ext uri="{0D108BD9-81ED-4DB2-BD59-A6C34878D82A}">
                    <a16:rowId xmlns:a16="http://schemas.microsoft.com/office/drawing/2014/main" val="1368164592"/>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Datos</a:t>
                      </a:r>
                    </a:p>
                  </a:txBody>
                  <a:tcPr anchor="ctr">
                    <a:solidFill>
                      <a:srgbClr val="0E394E"/>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218115700"/>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Tipo Datos-Actualización</a:t>
                      </a:r>
                    </a:p>
                  </a:txBody>
                  <a:tcPr anchor="ctr">
                    <a:solidFill>
                      <a:schemeClr val="bg2">
                        <a:lumMod val="10000"/>
                      </a:schemeClr>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4052222929"/>
                  </a:ext>
                </a:extLst>
              </a:tr>
            </a:tbl>
          </a:graphicData>
        </a:graphic>
      </p:graphicFrame>
      <p:pic>
        <p:nvPicPr>
          <p:cNvPr id="7" name="Imagen 6" descr="Imagen que contiene dibujo&#10;&#10;Descripción generada automáticamente">
            <a:extLst>
              <a:ext uri="{FF2B5EF4-FFF2-40B4-BE49-F238E27FC236}">
                <a16:creationId xmlns:a16="http://schemas.microsoft.com/office/drawing/2014/main" id="{B72F7DB8-7904-4EEE-A9C6-A98120D1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281" y="268425"/>
            <a:ext cx="2804719" cy="599130"/>
          </a:xfrm>
          <a:prstGeom prst="rect">
            <a:avLst/>
          </a:prstGeom>
        </p:spPr>
      </p:pic>
      <p:sp>
        <p:nvSpPr>
          <p:cNvPr id="8" name="Rectángulo 7">
            <a:extLst>
              <a:ext uri="{FF2B5EF4-FFF2-40B4-BE49-F238E27FC236}">
                <a16:creationId xmlns:a16="http://schemas.microsoft.com/office/drawing/2014/main" id="{5CC30F54-99E5-4831-80E3-E2A3C3ED0E75}"/>
              </a:ext>
            </a:extLst>
          </p:cNvPr>
          <p:cNvSpPr/>
          <p:nvPr/>
        </p:nvSpPr>
        <p:spPr>
          <a:xfrm>
            <a:off x="8214018" y="984332"/>
            <a:ext cx="3078759" cy="276999"/>
          </a:xfrm>
          <a:prstGeom prst="rect">
            <a:avLst/>
          </a:prstGeom>
        </p:spPr>
        <p:txBody>
          <a:bodyPr wrap="square">
            <a:spAutoFit/>
          </a:bodyPr>
          <a:lstStyle/>
          <a:p>
            <a:pPr lvl="0" defTabSz="1219017">
              <a:defRPr/>
            </a:pPr>
            <a:r>
              <a:rPr lang="es-ES" sz="1200" b="1" kern="0" dirty="0">
                <a:solidFill>
                  <a:schemeClr val="accent1"/>
                </a:solidFill>
              </a:rPr>
              <a:t>PASOS PREVISTOS</a:t>
            </a:r>
            <a:endParaRPr kumimoji="0" lang="es-ES" sz="1200" b="1" i="0" u="none" strike="noStrike" kern="0" cap="none" spc="0" normalizeH="0" baseline="0" noProof="0" dirty="0">
              <a:ln>
                <a:noFill/>
              </a:ln>
              <a:solidFill>
                <a:schemeClr val="accent1"/>
              </a:solidFill>
              <a:effectLst/>
              <a:uLnTx/>
              <a:uFillTx/>
            </a:endParaRPr>
          </a:p>
        </p:txBody>
      </p:sp>
      <p:cxnSp>
        <p:nvCxnSpPr>
          <p:cNvPr id="23" name="Straight Connector 136">
            <a:extLst>
              <a:ext uri="{FF2B5EF4-FFF2-40B4-BE49-F238E27FC236}">
                <a16:creationId xmlns:a16="http://schemas.microsoft.com/office/drawing/2014/main" id="{557712CB-6BE3-4853-A024-480394F2D910}"/>
              </a:ext>
            </a:extLst>
          </p:cNvPr>
          <p:cNvCxnSpPr/>
          <p:nvPr/>
        </p:nvCxnSpPr>
        <p:spPr>
          <a:xfrm>
            <a:off x="4653095" y="1395171"/>
            <a:ext cx="0" cy="4572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áfico 10" descr="Círculo con flecha a la izquierda">
            <a:hlinkClick r:id="rId3" action="ppaction://hlinksldjump"/>
            <a:extLst>
              <a:ext uri="{FF2B5EF4-FFF2-40B4-BE49-F238E27FC236}">
                <a16:creationId xmlns:a16="http://schemas.microsoft.com/office/drawing/2014/main" id="{84ECD024-0F66-4C58-B7EC-A18E8AB884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0690" y="3245945"/>
            <a:ext cx="288000" cy="288000"/>
          </a:xfrm>
          <a:prstGeom prst="rect">
            <a:avLst/>
          </a:prstGeom>
        </p:spPr>
      </p:pic>
      <p:sp>
        <p:nvSpPr>
          <p:cNvPr id="12" name="TextBox 139">
            <a:extLst>
              <a:ext uri="{FF2B5EF4-FFF2-40B4-BE49-F238E27FC236}">
                <a16:creationId xmlns:a16="http://schemas.microsoft.com/office/drawing/2014/main" id="{28A72BDD-FFDB-4EFC-87FA-597EE0239B6E}"/>
              </a:ext>
            </a:extLst>
          </p:cNvPr>
          <p:cNvSpPr txBox="1"/>
          <p:nvPr/>
        </p:nvSpPr>
        <p:spPr>
          <a:xfrm>
            <a:off x="4725373" y="1301222"/>
            <a:ext cx="2870869" cy="107760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objetivo de este ejercicio es básicamente sentar las bases del diseño, evaluación y eventual desarrollo de plataformas y/o sistemas y/o </a:t>
            </a:r>
            <a:r>
              <a:rPr lang="es-ES" sz="1067" dirty="0" err="1">
                <a:solidFill>
                  <a:srgbClr val="575756"/>
                </a:solidFill>
                <a:latin typeface="Chevin Pro DemiBold"/>
              </a:rPr>
              <a:t>app’s</a:t>
            </a:r>
            <a:r>
              <a:rPr lang="es-ES" sz="1067" dirty="0">
                <a:solidFill>
                  <a:srgbClr val="575756"/>
                </a:solidFill>
                <a:latin typeface="Chevin Pro DemiBold"/>
              </a:rPr>
              <a:t> y/o sitios de información que cumplan con los lineamientos de DATA INTELLIGENCE, es decir, transformar </a:t>
            </a:r>
            <a:r>
              <a:rPr lang="es-ES" sz="1067" dirty="0">
                <a:solidFill>
                  <a:schemeClr val="accent1"/>
                </a:solidFill>
                <a:latin typeface="Chevin Pro DemiBold"/>
              </a:rPr>
              <a:t>“datos en información”.</a:t>
            </a:r>
          </a:p>
        </p:txBody>
      </p:sp>
      <p:sp>
        <p:nvSpPr>
          <p:cNvPr id="13" name="Rectángulo 12">
            <a:extLst>
              <a:ext uri="{FF2B5EF4-FFF2-40B4-BE49-F238E27FC236}">
                <a16:creationId xmlns:a16="http://schemas.microsoft.com/office/drawing/2014/main" id="{1969A6F9-6683-4F00-9FAE-BF728B9CAE76}"/>
              </a:ext>
            </a:extLst>
          </p:cNvPr>
          <p:cNvSpPr/>
          <p:nvPr/>
        </p:nvSpPr>
        <p:spPr>
          <a:xfrm>
            <a:off x="4758918" y="2451477"/>
            <a:ext cx="1544642" cy="276999"/>
          </a:xfrm>
          <a:prstGeom prst="rect">
            <a:avLst/>
          </a:prstGeom>
        </p:spPr>
        <p:txBody>
          <a:bodyPr wrap="square">
            <a:spAutoFit/>
          </a:bodyPr>
          <a:lstStyle/>
          <a:p>
            <a:pPr lvl="0" defTabSz="1219017">
              <a:defRPr/>
            </a:pPr>
            <a:r>
              <a:rPr lang="es-ES" sz="1200" b="1" kern="0" dirty="0">
                <a:solidFill>
                  <a:schemeClr val="accent1"/>
                </a:solidFill>
              </a:rPr>
              <a:t>MÉTODO</a:t>
            </a:r>
            <a:endParaRPr kumimoji="0" lang="es-ES" sz="1200" b="1" i="0" u="none" strike="noStrike" kern="0" cap="none" spc="0" normalizeH="0" baseline="0" noProof="0" dirty="0">
              <a:ln>
                <a:noFill/>
              </a:ln>
              <a:solidFill>
                <a:schemeClr val="accent1"/>
              </a:solidFill>
              <a:effectLst/>
              <a:uLnTx/>
              <a:uFillTx/>
            </a:endParaRPr>
          </a:p>
        </p:txBody>
      </p:sp>
      <p:sp>
        <p:nvSpPr>
          <p:cNvPr id="14" name="TextBox 139">
            <a:extLst>
              <a:ext uri="{FF2B5EF4-FFF2-40B4-BE49-F238E27FC236}">
                <a16:creationId xmlns:a16="http://schemas.microsoft.com/office/drawing/2014/main" id="{CCBC8808-42C0-4AF0-811C-3EA39EB71D3A}"/>
              </a:ext>
            </a:extLst>
          </p:cNvPr>
          <p:cNvSpPr txBox="1"/>
          <p:nvPr/>
        </p:nvSpPr>
        <p:spPr>
          <a:xfrm>
            <a:off x="4758918" y="2768367"/>
            <a:ext cx="2870869" cy="332494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método es el que cada uno elija. La referencia es completar los pasos de la tabla de la derecha, y si es posible mejorarla o complementarla.</a:t>
            </a:r>
          </a:p>
          <a:p>
            <a:pPr defTabSz="1219017">
              <a:spcBef>
                <a:spcPts val="601"/>
              </a:spcBef>
              <a:spcAft>
                <a:spcPts val="601"/>
              </a:spcAft>
            </a:pPr>
            <a:r>
              <a:rPr lang="es-ES" sz="1067" dirty="0">
                <a:solidFill>
                  <a:srgbClr val="575756"/>
                </a:solidFill>
                <a:latin typeface="Chevin Pro DemiBold"/>
              </a:rPr>
              <a:t>Pueden preguntar a quien estimen conveniente, concertar VC con quien les plazca para aclararse o enredarse (“nunca se sabe”).</a:t>
            </a:r>
          </a:p>
          <a:p>
            <a:pPr defTabSz="1219017">
              <a:spcBef>
                <a:spcPts val="601"/>
              </a:spcBef>
              <a:spcAft>
                <a:spcPts val="601"/>
              </a:spcAft>
            </a:pPr>
            <a:r>
              <a:rPr lang="es-ES" sz="1067" dirty="0">
                <a:solidFill>
                  <a:srgbClr val="575756"/>
                </a:solidFill>
                <a:latin typeface="Chevin Pro DemiBold"/>
              </a:rPr>
              <a:t>El resultado no será sólo completar los pasos. Será entender y dominar las posibilidades, opciones, alternativas, oportunidades, barreras, soluciones, etc. de la temática abordada.</a:t>
            </a:r>
          </a:p>
          <a:p>
            <a:pPr defTabSz="1219017">
              <a:spcBef>
                <a:spcPts val="601"/>
              </a:spcBef>
              <a:spcAft>
                <a:spcPts val="601"/>
              </a:spcAft>
            </a:pPr>
            <a:r>
              <a:rPr lang="es-ES" sz="1067" dirty="0">
                <a:solidFill>
                  <a:srgbClr val="575756"/>
                </a:solidFill>
                <a:latin typeface="Chevin Pro DemiBold"/>
              </a:rPr>
              <a:t>Un par de sugerencias:</a:t>
            </a:r>
          </a:p>
          <a:p>
            <a:pPr marL="228600" indent="-228600" defTabSz="1219017">
              <a:spcBef>
                <a:spcPts val="601"/>
              </a:spcBef>
              <a:spcAft>
                <a:spcPts val="601"/>
              </a:spcAft>
              <a:buAutoNum type="arabicPeriod"/>
            </a:pPr>
            <a:r>
              <a:rPr lang="es-ES" sz="1067" dirty="0">
                <a:solidFill>
                  <a:schemeClr val="accent1"/>
                </a:solidFill>
                <a:latin typeface="Chevin Pro DemiBold"/>
              </a:rPr>
              <a:t>No es necesario </a:t>
            </a:r>
            <a:r>
              <a:rPr lang="es-ES" sz="1067" dirty="0">
                <a:solidFill>
                  <a:srgbClr val="575756"/>
                </a:solidFill>
                <a:latin typeface="Chevin Pro DemiBold"/>
              </a:rPr>
              <a:t>que cada plataforma entregue </a:t>
            </a:r>
            <a:r>
              <a:rPr lang="es-ES" sz="1067" dirty="0">
                <a:solidFill>
                  <a:schemeClr val="accent1"/>
                </a:solidFill>
                <a:latin typeface="Chevin Pro DemiBold"/>
              </a:rPr>
              <a:t>“TODO” </a:t>
            </a:r>
            <a:r>
              <a:rPr lang="es-ES" sz="1067" dirty="0">
                <a:solidFill>
                  <a:srgbClr val="575756"/>
                </a:solidFill>
                <a:latin typeface="Chevin Pro DemiBold"/>
              </a:rPr>
              <a:t>en primera instancia.</a:t>
            </a:r>
          </a:p>
          <a:p>
            <a:pPr marL="228600" indent="-228600" defTabSz="1219017">
              <a:spcBef>
                <a:spcPts val="601"/>
              </a:spcBef>
              <a:spcAft>
                <a:spcPts val="601"/>
              </a:spcAft>
              <a:buAutoNum type="arabicPeriod"/>
            </a:pPr>
            <a:r>
              <a:rPr lang="es-ES" sz="1067" dirty="0">
                <a:solidFill>
                  <a:schemeClr val="accent1"/>
                </a:solidFill>
                <a:latin typeface="Chevin Pro DemiBold"/>
              </a:rPr>
              <a:t>Lo óptimo</a:t>
            </a:r>
            <a:r>
              <a:rPr lang="es-ES" sz="1067" dirty="0">
                <a:solidFill>
                  <a:srgbClr val="575756"/>
                </a:solidFill>
                <a:latin typeface="Chevin Pro DemiBold"/>
              </a:rPr>
              <a:t>, siempre ha sido y seguirá siendo, </a:t>
            </a:r>
            <a:r>
              <a:rPr lang="es-ES" sz="1067" dirty="0">
                <a:solidFill>
                  <a:schemeClr val="accent1"/>
                </a:solidFill>
                <a:latin typeface="Chevin Pro DemiBold"/>
              </a:rPr>
              <a:t>“enemigo de lo bueno”.</a:t>
            </a:r>
          </a:p>
        </p:txBody>
      </p:sp>
      <p:pic>
        <p:nvPicPr>
          <p:cNvPr id="4" name="Gráfico 3" descr="Círculo con flecha a la izquierda">
            <a:hlinkClick r:id="rId6" action="ppaction://hlinksldjump"/>
            <a:extLst>
              <a:ext uri="{FF2B5EF4-FFF2-40B4-BE49-F238E27FC236}">
                <a16:creationId xmlns:a16="http://schemas.microsoft.com/office/drawing/2014/main" id="{BA14F22A-EAF4-4A42-9E4C-CD1454185D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0690" y="1626005"/>
            <a:ext cx="288000" cy="288000"/>
          </a:xfrm>
          <a:prstGeom prst="rect">
            <a:avLst/>
          </a:prstGeom>
        </p:spPr>
      </p:pic>
      <p:pic>
        <p:nvPicPr>
          <p:cNvPr id="6" name="Gráfico 5" descr="Círculo con flecha a la izquierda">
            <a:hlinkClick r:id="rId6" action="ppaction://hlinksldjump"/>
            <a:extLst>
              <a:ext uri="{FF2B5EF4-FFF2-40B4-BE49-F238E27FC236}">
                <a16:creationId xmlns:a16="http://schemas.microsoft.com/office/drawing/2014/main" id="{A70AAF77-C8B7-4F71-8B06-97F045BEAC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1895995"/>
            <a:ext cx="288000" cy="288000"/>
          </a:xfrm>
          <a:prstGeom prst="rect">
            <a:avLst/>
          </a:prstGeom>
        </p:spPr>
      </p:pic>
      <p:pic>
        <p:nvPicPr>
          <p:cNvPr id="9" name="Gráfico 8" descr="Círculo con flecha a la izquierda">
            <a:hlinkClick r:id="rId11" action="ppaction://hlinksldjump"/>
            <a:extLst>
              <a:ext uri="{FF2B5EF4-FFF2-40B4-BE49-F238E27FC236}">
                <a16:creationId xmlns:a16="http://schemas.microsoft.com/office/drawing/2014/main" id="{47593DA9-B7DB-40E0-AF6B-A5F91D6F78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2165985"/>
            <a:ext cx="288000" cy="288000"/>
          </a:xfrm>
          <a:prstGeom prst="rect">
            <a:avLst/>
          </a:prstGeom>
        </p:spPr>
      </p:pic>
      <p:pic>
        <p:nvPicPr>
          <p:cNvPr id="10" name="Gráfico 9" descr="Círculo con flecha a la izquierda">
            <a:hlinkClick r:id="rId11" action="ppaction://hlinksldjump"/>
            <a:extLst>
              <a:ext uri="{FF2B5EF4-FFF2-40B4-BE49-F238E27FC236}">
                <a16:creationId xmlns:a16="http://schemas.microsoft.com/office/drawing/2014/main" id="{2B1019AA-5A67-425E-953F-72B4C937F7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2435975"/>
            <a:ext cx="288000" cy="288000"/>
          </a:xfrm>
          <a:prstGeom prst="rect">
            <a:avLst/>
          </a:prstGeom>
        </p:spPr>
      </p:pic>
      <p:pic>
        <p:nvPicPr>
          <p:cNvPr id="15" name="Gráfico 14" descr="Círculo con flecha a la izquierda">
            <a:hlinkClick r:id="rId16" action="ppaction://hlinksldjump"/>
            <a:extLst>
              <a:ext uri="{FF2B5EF4-FFF2-40B4-BE49-F238E27FC236}">
                <a16:creationId xmlns:a16="http://schemas.microsoft.com/office/drawing/2014/main" id="{9E1F152B-AB04-4672-AC52-3A76E58456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2705965"/>
            <a:ext cx="288000" cy="288000"/>
          </a:xfrm>
          <a:prstGeom prst="rect">
            <a:avLst/>
          </a:prstGeom>
        </p:spPr>
      </p:pic>
      <p:pic>
        <p:nvPicPr>
          <p:cNvPr id="16" name="Gráfico 15" descr="Círculo con flecha a la izquierda">
            <a:hlinkClick r:id="rId16" action="ppaction://hlinksldjump"/>
            <a:extLst>
              <a:ext uri="{FF2B5EF4-FFF2-40B4-BE49-F238E27FC236}">
                <a16:creationId xmlns:a16="http://schemas.microsoft.com/office/drawing/2014/main" id="{8B1A36DD-EFCB-4CE2-8874-959F0C1A964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2975955"/>
            <a:ext cx="288000" cy="288000"/>
          </a:xfrm>
          <a:prstGeom prst="rect">
            <a:avLst/>
          </a:prstGeom>
        </p:spPr>
      </p:pic>
      <p:pic>
        <p:nvPicPr>
          <p:cNvPr id="18" name="Gráfico 17" descr="Círculo con flecha a la izquierda">
            <a:hlinkClick r:id="rId20" action="ppaction://hlinksldjump"/>
            <a:extLst>
              <a:ext uri="{FF2B5EF4-FFF2-40B4-BE49-F238E27FC236}">
                <a16:creationId xmlns:a16="http://schemas.microsoft.com/office/drawing/2014/main" id="{83247FF0-1C7E-4EFA-A121-54C8313AC9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3515935"/>
            <a:ext cx="288000" cy="288000"/>
          </a:xfrm>
          <a:prstGeom prst="rect">
            <a:avLst/>
          </a:prstGeom>
        </p:spPr>
      </p:pic>
      <p:pic>
        <p:nvPicPr>
          <p:cNvPr id="20" name="Gráfico 19" descr="Círculo con flecha a la izquierda">
            <a:hlinkClick r:id="rId21" action="ppaction://hlinksldjump"/>
            <a:extLst>
              <a:ext uri="{FF2B5EF4-FFF2-40B4-BE49-F238E27FC236}">
                <a16:creationId xmlns:a16="http://schemas.microsoft.com/office/drawing/2014/main" id="{9833DA42-367D-4035-9948-84B9816523C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3785925"/>
            <a:ext cx="288000" cy="288000"/>
          </a:xfrm>
          <a:prstGeom prst="rect">
            <a:avLst/>
          </a:prstGeom>
        </p:spPr>
      </p:pic>
      <p:pic>
        <p:nvPicPr>
          <p:cNvPr id="22" name="Gráfico 21" descr="Círculo con flecha a la izquierda">
            <a:hlinkClick r:id="rId22" action="ppaction://hlinksldjump"/>
            <a:extLst>
              <a:ext uri="{FF2B5EF4-FFF2-40B4-BE49-F238E27FC236}">
                <a16:creationId xmlns:a16="http://schemas.microsoft.com/office/drawing/2014/main" id="{24BF10BB-5B17-4F66-A7CC-47A56EBE082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0690" y="4055915"/>
            <a:ext cx="288000" cy="288000"/>
          </a:xfrm>
          <a:prstGeom prst="rect">
            <a:avLst/>
          </a:prstGeom>
        </p:spPr>
      </p:pic>
      <p:pic>
        <p:nvPicPr>
          <p:cNvPr id="26" name="Gráfico 25" descr="Círculo con flecha a la izquierda">
            <a:hlinkClick r:id="rId25" action="ppaction://hlinksldjump"/>
            <a:extLst>
              <a:ext uri="{FF2B5EF4-FFF2-40B4-BE49-F238E27FC236}">
                <a16:creationId xmlns:a16="http://schemas.microsoft.com/office/drawing/2014/main" id="{EEFC0BF1-F6DE-4FBB-AB3C-4A8D925CF2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4595895"/>
            <a:ext cx="288000" cy="288000"/>
          </a:xfrm>
          <a:prstGeom prst="rect">
            <a:avLst/>
          </a:prstGeom>
        </p:spPr>
      </p:pic>
      <p:pic>
        <p:nvPicPr>
          <p:cNvPr id="28" name="Gráfico 27" descr="Círculo con flecha a la izquierda">
            <a:hlinkClick r:id="" action="ppaction://noaction"/>
            <a:extLst>
              <a:ext uri="{FF2B5EF4-FFF2-40B4-BE49-F238E27FC236}">
                <a16:creationId xmlns:a16="http://schemas.microsoft.com/office/drawing/2014/main" id="{223B9DA4-308E-4231-BB07-4ECDB4C490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4865885"/>
            <a:ext cx="288000" cy="288000"/>
          </a:xfrm>
          <a:prstGeom prst="rect">
            <a:avLst/>
          </a:prstGeom>
        </p:spPr>
      </p:pic>
      <p:pic>
        <p:nvPicPr>
          <p:cNvPr id="30" name="Gráfico 29" descr="Círculo con flecha a la izquierda">
            <a:hlinkClick r:id="" action="ppaction://noaction"/>
            <a:extLst>
              <a:ext uri="{FF2B5EF4-FFF2-40B4-BE49-F238E27FC236}">
                <a16:creationId xmlns:a16="http://schemas.microsoft.com/office/drawing/2014/main" id="{6CF65069-4EBE-4D74-A3C8-CE566A2A8E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320690" y="5135880"/>
            <a:ext cx="288000" cy="288000"/>
          </a:xfrm>
          <a:prstGeom prst="rect">
            <a:avLst/>
          </a:prstGeom>
        </p:spPr>
      </p:pic>
      <p:pic>
        <p:nvPicPr>
          <p:cNvPr id="32" name="Gráfico 31" descr="Círculo con flecha a la izquierda">
            <a:hlinkClick r:id="rId27" action="ppaction://hlinksldjump"/>
            <a:extLst>
              <a:ext uri="{FF2B5EF4-FFF2-40B4-BE49-F238E27FC236}">
                <a16:creationId xmlns:a16="http://schemas.microsoft.com/office/drawing/2014/main" id="{9A075CEB-0ABE-4BE5-9E4A-33C8926C76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4325905"/>
            <a:ext cx="288000" cy="288000"/>
          </a:xfrm>
          <a:prstGeom prst="rect">
            <a:avLst/>
          </a:prstGeom>
        </p:spPr>
      </p:pic>
    </p:spTree>
    <p:extLst>
      <p:ext uri="{BB962C8B-B14F-4D97-AF65-F5344CB8AC3E}">
        <p14:creationId xmlns:p14="http://schemas.microsoft.com/office/powerpoint/2010/main" val="107577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9B9CD2E-BEF4-5B48-824D-7A068B7F3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50" y="437322"/>
            <a:ext cx="9588500" cy="5638800"/>
          </a:xfrm>
          <a:prstGeom prst="rect">
            <a:avLst/>
          </a:prstGeom>
        </p:spPr>
      </p:pic>
      <p:sp>
        <p:nvSpPr>
          <p:cNvPr id="7" name="CuadroTexto 6">
            <a:extLst>
              <a:ext uri="{FF2B5EF4-FFF2-40B4-BE49-F238E27FC236}">
                <a16:creationId xmlns:a16="http://schemas.microsoft.com/office/drawing/2014/main" id="{6C48B6E2-5098-FE46-9E32-EAAF33074156}"/>
              </a:ext>
            </a:extLst>
          </p:cNvPr>
          <p:cNvSpPr txBox="1"/>
          <p:nvPr/>
        </p:nvSpPr>
        <p:spPr>
          <a:xfrm>
            <a:off x="3942112" y="6076122"/>
            <a:ext cx="5758480" cy="369332"/>
          </a:xfrm>
          <a:prstGeom prst="rect">
            <a:avLst/>
          </a:prstGeom>
          <a:noFill/>
        </p:spPr>
        <p:txBody>
          <a:bodyPr wrap="square" rtlCol="0">
            <a:spAutoFit/>
          </a:bodyPr>
          <a:lstStyle/>
          <a:p>
            <a:r>
              <a:rPr lang="es-CL" dirty="0"/>
              <a:t>Ref: </a:t>
            </a:r>
            <a:r>
              <a:rPr lang="es-CL" dirty="0">
                <a:hlinkClick r:id="rId3"/>
              </a:rPr>
              <a:t>https://www.politicaldata.com/products/pdicc/</a:t>
            </a:r>
            <a:endParaRPr lang="es-CL" dirty="0"/>
          </a:p>
        </p:txBody>
      </p:sp>
    </p:spTree>
    <p:extLst>
      <p:ext uri="{BB962C8B-B14F-4D97-AF65-F5344CB8AC3E}">
        <p14:creationId xmlns:p14="http://schemas.microsoft.com/office/powerpoint/2010/main" val="313489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9DED63F-A9D0-5D4E-A8F0-85572A721CFF}"/>
              </a:ext>
            </a:extLst>
          </p:cNvPr>
          <p:cNvSpPr>
            <a:spLocks noGrp="1"/>
          </p:cNvSpPr>
          <p:nvPr>
            <p:ph type="sldNum" sz="quarter" idx="12"/>
          </p:nvPr>
        </p:nvSpPr>
        <p:spPr/>
        <p:txBody>
          <a:bodyPr/>
          <a:lstStyle/>
          <a:p>
            <a:fld id="{FE3BCD07-55E6-4EE7-B1F7-D06AEEB9E6D1}" type="slidenum">
              <a:rPr lang="es-ES" smtClean="0"/>
              <a:t>11</a:t>
            </a:fld>
            <a:endParaRPr lang="es-ES"/>
          </a:p>
        </p:txBody>
      </p:sp>
      <p:pic>
        <p:nvPicPr>
          <p:cNvPr id="6" name="Imagen 5">
            <a:extLst>
              <a:ext uri="{FF2B5EF4-FFF2-40B4-BE49-F238E27FC236}">
                <a16:creationId xmlns:a16="http://schemas.microsoft.com/office/drawing/2014/main" id="{03513B27-149C-2547-BAD5-3C62A64F5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944" y="711752"/>
            <a:ext cx="8211464" cy="5434496"/>
          </a:xfrm>
          <a:prstGeom prst="rect">
            <a:avLst/>
          </a:prstGeom>
        </p:spPr>
      </p:pic>
    </p:spTree>
    <p:extLst>
      <p:ext uri="{BB962C8B-B14F-4D97-AF65-F5344CB8AC3E}">
        <p14:creationId xmlns:p14="http://schemas.microsoft.com/office/powerpoint/2010/main" val="148365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C671D6-B86E-2647-8C6C-BB85D5A4E963}"/>
              </a:ext>
            </a:extLst>
          </p:cNvPr>
          <p:cNvSpPr>
            <a:spLocks noGrp="1"/>
          </p:cNvSpPr>
          <p:nvPr>
            <p:ph type="sldNum" sz="quarter" idx="12"/>
          </p:nvPr>
        </p:nvSpPr>
        <p:spPr/>
        <p:txBody>
          <a:bodyPr/>
          <a:lstStyle/>
          <a:p>
            <a:fld id="{FE3BCD07-55E6-4EE7-B1F7-D06AEEB9E6D1}" type="slidenum">
              <a:rPr lang="es-ES" smtClean="0"/>
              <a:t>12</a:t>
            </a:fld>
            <a:endParaRPr lang="es-ES"/>
          </a:p>
        </p:txBody>
      </p:sp>
      <p:pic>
        <p:nvPicPr>
          <p:cNvPr id="6" name="Imagen 5">
            <a:extLst>
              <a:ext uri="{FF2B5EF4-FFF2-40B4-BE49-F238E27FC236}">
                <a16:creationId xmlns:a16="http://schemas.microsoft.com/office/drawing/2014/main" id="{36B8A2C8-F9B3-0F4B-A5C8-88F1BBEE6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322" y="258417"/>
            <a:ext cx="8454887" cy="6341165"/>
          </a:xfrm>
          <a:prstGeom prst="rect">
            <a:avLst/>
          </a:prstGeom>
        </p:spPr>
      </p:pic>
    </p:spTree>
    <p:extLst>
      <p:ext uri="{BB962C8B-B14F-4D97-AF65-F5344CB8AC3E}">
        <p14:creationId xmlns:p14="http://schemas.microsoft.com/office/powerpoint/2010/main" val="150997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1D1446C-65C7-324B-8969-4B3021292FE7}"/>
              </a:ext>
            </a:extLst>
          </p:cNvPr>
          <p:cNvSpPr>
            <a:spLocks noGrp="1"/>
          </p:cNvSpPr>
          <p:nvPr>
            <p:ph type="sldNum" sz="quarter" idx="12"/>
          </p:nvPr>
        </p:nvSpPr>
        <p:spPr/>
        <p:txBody>
          <a:bodyPr/>
          <a:lstStyle/>
          <a:p>
            <a:fld id="{FE3BCD07-55E6-4EE7-B1F7-D06AEEB9E6D1}" type="slidenum">
              <a:rPr lang="es-ES" smtClean="0"/>
              <a:t>13</a:t>
            </a:fld>
            <a:endParaRPr lang="es-ES"/>
          </a:p>
        </p:txBody>
      </p:sp>
      <p:pic>
        <p:nvPicPr>
          <p:cNvPr id="6" name="Imagen 5">
            <a:extLst>
              <a:ext uri="{FF2B5EF4-FFF2-40B4-BE49-F238E27FC236}">
                <a16:creationId xmlns:a16="http://schemas.microsoft.com/office/drawing/2014/main" id="{CDD1869E-E9A4-DE4B-950E-DD19FA5C2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752" y="315396"/>
            <a:ext cx="8552621" cy="6406081"/>
          </a:xfrm>
          <a:prstGeom prst="rect">
            <a:avLst/>
          </a:prstGeom>
        </p:spPr>
      </p:pic>
    </p:spTree>
    <p:extLst>
      <p:ext uri="{BB962C8B-B14F-4D97-AF65-F5344CB8AC3E}">
        <p14:creationId xmlns:p14="http://schemas.microsoft.com/office/powerpoint/2010/main" val="191788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4" y="309297"/>
            <a:ext cx="6139571"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 ELECCIONES </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De qué instituciones, entidades, bases de datos vendrían los datos?</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3" y="1794597"/>
            <a:ext cx="5359963"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Qué variables deberían estar “Sí o Sí” en el producto?</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4292070645"/>
              </p:ext>
            </p:extLst>
          </p:nvPr>
        </p:nvGraphicFramePr>
        <p:xfrm>
          <a:off x="1558515" y="2191983"/>
          <a:ext cx="4313341" cy="1958196"/>
        </p:xfrm>
        <a:graphic>
          <a:graphicData uri="http://schemas.openxmlformats.org/drawingml/2006/table">
            <a:tbl>
              <a:tblPr firstRow="1" bandRow="1">
                <a:tableStyleId>{5C22544A-7EE6-4342-B048-85BDC9FD1C3A}</a:tableStyleId>
              </a:tblPr>
              <a:tblGrid>
                <a:gridCol w="1276964">
                  <a:extLst>
                    <a:ext uri="{9D8B030D-6E8A-4147-A177-3AD203B41FA5}">
                      <a16:colId xmlns:a16="http://schemas.microsoft.com/office/drawing/2014/main" val="2103009954"/>
                    </a:ext>
                  </a:extLst>
                </a:gridCol>
                <a:gridCol w="3036377">
                  <a:extLst>
                    <a:ext uri="{9D8B030D-6E8A-4147-A177-3AD203B41FA5}">
                      <a16:colId xmlns:a16="http://schemas.microsoft.com/office/drawing/2014/main" val="1925803471"/>
                    </a:ext>
                  </a:extLst>
                </a:gridCol>
              </a:tblGrid>
              <a:tr h="326366">
                <a:tc>
                  <a:txBody>
                    <a:bodyPr/>
                    <a:lstStyle/>
                    <a:p>
                      <a:r>
                        <a:rPr lang="es-ES" sz="1100" dirty="0"/>
                        <a:t>FUENTE</a:t>
                      </a:r>
                    </a:p>
                  </a:txBody>
                  <a:tcPr>
                    <a:solidFill>
                      <a:schemeClr val="accent1">
                        <a:lumMod val="75000"/>
                      </a:schemeClr>
                    </a:solidFill>
                  </a:tcPr>
                </a:tc>
                <a:tc>
                  <a:txBody>
                    <a:bodyPr/>
                    <a:lstStyle/>
                    <a:p>
                      <a:r>
                        <a:rPr lang="es-ES" sz="1100" dirty="0"/>
                        <a:t>DESCRIPCIÓN (breve)</a:t>
                      </a:r>
                    </a:p>
                  </a:txBody>
                  <a:tcPr>
                    <a:solidFill>
                      <a:schemeClr val="accent1">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SERVEL </a:t>
                      </a:r>
                    </a:p>
                  </a:txBody>
                  <a:tcPr marL="0" marR="0" marT="0" marB="0" anchor="ctr">
                    <a:solidFill>
                      <a:schemeClr val="accent1">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Información electoral, partidos, etc. </a:t>
                      </a:r>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Ministerios </a:t>
                      </a:r>
                    </a:p>
                  </a:txBody>
                  <a:tcPr marL="0" marR="0" marT="0" marB="0" anchor="ctr">
                    <a:solidFill>
                      <a:schemeClr val="accent1">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Información para identificar a la población estudiada </a:t>
                      </a:r>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ONGS</a:t>
                      </a:r>
                    </a:p>
                  </a:txBody>
                  <a:tcPr marL="0" marR="0" marT="0" marB="0" anchor="ctr">
                    <a:solidFill>
                      <a:schemeClr val="accent1">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Investigaciones territoriales, encuestas, etc. </a:t>
                      </a: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Universidades</a:t>
                      </a:r>
                    </a:p>
                  </a:txBody>
                  <a:tcPr marL="0" marR="0" marT="0" marB="0" anchor="ctr">
                    <a:solidFill>
                      <a:schemeClr val="accent1">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Información académica respecto a temáticas asociadas a necesidades de la población georreferenciado. </a:t>
                      </a: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Elaboración propia </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Creación de app para encuestar y sondear opiniones en terreno como en digital. </a:t>
                      </a: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bl>
          </a:graphicData>
        </a:graphic>
      </p:graphicFrame>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extLst>
              <p:ext uri="{D42A27DB-BD31-4B8C-83A1-F6EECF244321}">
                <p14:modId xmlns:p14="http://schemas.microsoft.com/office/powerpoint/2010/main" val="1190272030"/>
              </p:ext>
            </p:extLst>
          </p:nvPr>
        </p:nvGraphicFramePr>
        <p:xfrm>
          <a:off x="6320131" y="2167189"/>
          <a:ext cx="4963062" cy="4242758"/>
        </p:xfrm>
        <a:graphic>
          <a:graphicData uri="http://schemas.openxmlformats.org/drawingml/2006/table">
            <a:tbl>
              <a:tblPr firstRow="1" bandRow="1">
                <a:tableStyleId>{5C22544A-7EE6-4342-B048-85BDC9FD1C3A}</a:tableStyleId>
              </a:tblPr>
              <a:tblGrid>
                <a:gridCol w="1246739">
                  <a:extLst>
                    <a:ext uri="{9D8B030D-6E8A-4147-A177-3AD203B41FA5}">
                      <a16:colId xmlns:a16="http://schemas.microsoft.com/office/drawing/2014/main" val="2103009954"/>
                    </a:ext>
                  </a:extLst>
                </a:gridCol>
                <a:gridCol w="3716323">
                  <a:extLst>
                    <a:ext uri="{9D8B030D-6E8A-4147-A177-3AD203B41FA5}">
                      <a16:colId xmlns:a16="http://schemas.microsoft.com/office/drawing/2014/main" val="1925803471"/>
                    </a:ext>
                  </a:extLst>
                </a:gridCol>
              </a:tblGrid>
              <a:tr h="326366">
                <a:tc>
                  <a:txBody>
                    <a:bodyPr/>
                    <a:lstStyle/>
                    <a:p>
                      <a:r>
                        <a:rPr lang="es-ES" sz="1100" dirty="0"/>
                        <a:t>VARIABLE</a:t>
                      </a:r>
                    </a:p>
                  </a:txBody>
                  <a:tcPr>
                    <a:solidFill>
                      <a:schemeClr val="accent2">
                        <a:lumMod val="75000"/>
                      </a:schemeClr>
                    </a:solidFill>
                  </a:tcPr>
                </a:tc>
                <a:tc>
                  <a:txBody>
                    <a:bodyPr/>
                    <a:lstStyle/>
                    <a:p>
                      <a:r>
                        <a:rPr lang="es-ES" sz="1100" dirty="0"/>
                        <a:t>DESCRIPCIÓN (breve también)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Nº de habitantes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Observación respecto a la población que se encuentra en territorio seleccionado. </a:t>
                      </a: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Nº de electorado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Datos respecto a las elecciones anteriores. </a:t>
                      </a: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Distribución del territorio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Características del territorio y la población (urbano, rural, </a:t>
                      </a:r>
                      <a:r>
                        <a:rPr lang="es-ES" sz="800" b="1" kern="1200" dirty="0" err="1">
                          <a:solidFill>
                            <a:schemeClr val="tx1"/>
                          </a:solidFill>
                          <a:latin typeface="+mn-lt"/>
                          <a:ea typeface="+mn-ea"/>
                          <a:cs typeface="+mn-cs"/>
                        </a:rPr>
                        <a:t>etc</a:t>
                      </a:r>
                      <a:r>
                        <a:rPr lang="es-ES" sz="800" b="1" kern="1200" dirty="0">
                          <a:solidFill>
                            <a:schemeClr val="tx1"/>
                          </a:solidFill>
                          <a:latin typeface="+mn-lt"/>
                          <a:ea typeface="+mn-ea"/>
                          <a:cs typeface="+mn-cs"/>
                        </a:rPr>
                        <a:t>) </a:t>
                      </a:r>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Demografía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Conocer en detalle a la población, rangos de edad, género, etc. </a:t>
                      </a:r>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Educación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Conocer el nivel educacional del electorado. </a:t>
                      </a:r>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Ingresos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Identificar el ingreso promedio de sus habitantes. </a:t>
                      </a:r>
                    </a:p>
                  </a:txBody>
                  <a:tcPr marL="0" marR="0" marT="0" marB="0" anchor="ctr">
                    <a:solidFill>
                      <a:schemeClr val="accent3">
                        <a:lumMod val="20000"/>
                        <a:lumOff val="8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Índice de calidad de vida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Observar respecto al índice más reciente disponible. Se tiene que tratar de perfilar al votante.</a:t>
                      </a:r>
                    </a:p>
                  </a:txBody>
                  <a:tcPr marL="0" marR="0" marT="0" marB="0" anchor="ctr">
                    <a:solidFill>
                      <a:schemeClr val="accent3">
                        <a:lumMod val="20000"/>
                        <a:lumOff val="8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Inversión  y Economía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Indicadores de acuerdo al territorio seleccionado </a:t>
                      </a: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Representación social </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Identificación de ONG, colectivos, cultos religiosos y análisis de redes sociales. </a:t>
                      </a: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r>
                        <a:rPr lang="es-ES" sz="800" b="1" kern="1200" dirty="0" err="1">
                          <a:solidFill>
                            <a:schemeClr val="bg1"/>
                          </a:solidFill>
                          <a:latin typeface="+mn-lt"/>
                          <a:ea typeface="+mn-ea"/>
                          <a:cs typeface="+mn-cs"/>
                        </a:rPr>
                        <a:t>Georeferencia</a:t>
                      </a:r>
                      <a:r>
                        <a:rPr lang="es-ES" sz="800" b="1" kern="1200" dirty="0">
                          <a:solidFill>
                            <a:schemeClr val="bg1"/>
                          </a:solidFill>
                          <a:latin typeface="+mn-lt"/>
                          <a:ea typeface="+mn-ea"/>
                          <a:cs typeface="+mn-cs"/>
                        </a:rPr>
                        <a:t> de PYMES y Grandes Empresas</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Identificar sector privado en el territorio. </a:t>
                      </a:r>
                    </a:p>
                  </a:txBody>
                  <a:tcPr marL="0" marR="0" marT="0" marB="0" anchor="ctr">
                    <a:solidFill>
                      <a:schemeClr val="accent3">
                        <a:lumMod val="20000"/>
                        <a:lumOff val="8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Salud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Indicadores centrales + COVID </a:t>
                      </a:r>
                    </a:p>
                  </a:txBody>
                  <a:tcPr marL="0" marR="0" marT="0" marB="0" anchor="ctr">
                    <a:solidFill>
                      <a:schemeClr val="accent3">
                        <a:lumMod val="20000"/>
                        <a:lumOff val="8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Seguridad </a:t>
                      </a:r>
                    </a:p>
                  </a:txBody>
                  <a:tcPr marL="0" marR="0" marT="0" marB="0" anchor="ctr">
                    <a:solidFill>
                      <a:schemeClr val="accent2">
                        <a:lumMod val="75000"/>
                      </a:schemeClr>
                    </a:solidFill>
                  </a:tcPr>
                </a:tc>
                <a:tc>
                  <a:txBody>
                    <a:bodyPr/>
                    <a:lstStyle/>
                    <a:p>
                      <a:pPr marL="0" algn="l" defTabSz="1219017" rtl="0" eaLnBrk="1" latinLnBrk="0" hangingPunct="1"/>
                      <a:r>
                        <a:rPr lang="es-ES" sz="800" b="1" kern="1200" dirty="0">
                          <a:solidFill>
                            <a:schemeClr val="tx1"/>
                          </a:solidFill>
                          <a:latin typeface="+mn-lt"/>
                          <a:ea typeface="+mn-ea"/>
                          <a:cs typeface="+mn-cs"/>
                        </a:rPr>
                        <a:t>Indicadores centrales + POST 18O</a:t>
                      </a:r>
                    </a:p>
                  </a:txBody>
                  <a:tcPr marL="0" marR="0" marT="0" marB="0" anchor="ctr">
                    <a:solidFill>
                      <a:schemeClr val="accent3">
                        <a:lumMod val="20000"/>
                        <a:lumOff val="8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26447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 ELECCIONES </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12. INTERACCIÓN DE VARIABLES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271832"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Teniendo como base las variables definidas en el paso anterior, con qué otras variables generales se podrían cruzar para enriquecer el análisis o interpretación posterior.</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AD0CF36C-53F0-4D9A-B635-855D241609D5}"/>
              </a:ext>
            </a:extLst>
          </p:cNvPr>
          <p:cNvGraphicFramePr>
            <a:graphicFrameLocks noGrp="1"/>
          </p:cNvGraphicFramePr>
          <p:nvPr>
            <p:extLst>
              <p:ext uri="{D42A27DB-BD31-4B8C-83A1-F6EECF244321}">
                <p14:modId xmlns:p14="http://schemas.microsoft.com/office/powerpoint/2010/main" val="1325476520"/>
              </p:ext>
            </p:extLst>
          </p:nvPr>
        </p:nvGraphicFramePr>
        <p:xfrm>
          <a:off x="5990712" y="1864993"/>
          <a:ext cx="5307010" cy="4242758"/>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dirty="0"/>
                        <a:t>VARIABLE DEL PRODUCTO</a:t>
                      </a:r>
                    </a:p>
                  </a:txBody>
                  <a:tcPr>
                    <a:solidFill>
                      <a:schemeClr val="accent2">
                        <a:lumMod val="75000"/>
                      </a:schemeClr>
                    </a:solidFill>
                  </a:tcPr>
                </a:tc>
                <a:tc>
                  <a:txBody>
                    <a:bodyPr/>
                    <a:lstStyle/>
                    <a:p>
                      <a:pPr algn="ctr"/>
                      <a:r>
                        <a:rPr lang="es-ES" sz="1100" dirty="0">
                          <a:solidFill>
                            <a:schemeClr val="tx1"/>
                          </a:solidFill>
                        </a:rPr>
                        <a:t>OTRAS VARIABLES GENERALES</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Población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Electorado/ Elecciones anteriores</a:t>
                      </a:r>
                    </a:p>
                  </a:txBody>
                  <a:tcPr marL="0" marR="0" marT="0" marB="0" anchor="ctr">
                    <a:solidFill>
                      <a:schemeClr val="accent3">
                        <a:lumMod val="60000"/>
                        <a:lumOff val="4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Empresas</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Zonas urbanas / rurales </a:t>
                      </a:r>
                    </a:p>
                  </a:txBody>
                  <a:tcPr marL="0" marR="0" marT="0" marB="0" anchor="ctr">
                    <a:solidFill>
                      <a:schemeClr val="accent3">
                        <a:lumMod val="60000"/>
                        <a:lumOff val="4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Representación social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Calidad de vida </a:t>
                      </a:r>
                    </a:p>
                  </a:txBody>
                  <a:tcPr marL="0" marR="0" marT="0" marB="0" anchor="ctr">
                    <a:solidFill>
                      <a:schemeClr val="accent3">
                        <a:lumMod val="60000"/>
                        <a:lumOff val="4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Intereses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Necesidades  identificadas</a:t>
                      </a:r>
                    </a:p>
                  </a:txBody>
                  <a:tcPr marL="0" marR="0" marT="0" marB="0" anchor="ctr">
                    <a:solidFill>
                      <a:schemeClr val="accent3">
                        <a:lumMod val="60000"/>
                        <a:lumOff val="4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Seguridad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Calidad de vida </a:t>
                      </a: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Representación social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Población </a:t>
                      </a: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Salud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Infraestructura </a:t>
                      </a: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Economía  Y Seguridad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Inversión </a:t>
                      </a: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Territorio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Desempleo </a:t>
                      </a:r>
                    </a:p>
                  </a:txBody>
                  <a:tcPr marL="0" marR="0" marT="0" marB="0" anchor="ctr">
                    <a:solidFill>
                      <a:schemeClr val="accent3">
                        <a:lumMod val="60000"/>
                        <a:lumOff val="4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Educación </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Electorado </a:t>
                      </a:r>
                    </a:p>
                  </a:txBody>
                  <a:tcPr marL="0" marR="0" marT="0" marB="0" anchor="ctr">
                    <a:solidFill>
                      <a:schemeClr val="accent3">
                        <a:lumMod val="60000"/>
                        <a:lumOff val="4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251814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endParaRPr kumimoji="0" lang="ru-RU" sz="2000" b="0" i="0" u="none" strike="noStrike" kern="1200" cap="none" spc="0" normalizeH="0" baseline="0" noProof="0" dirty="0">
              <a:ln>
                <a:noFill/>
              </a:ln>
              <a:solidFill>
                <a:schemeClr val="tx1"/>
              </a:solidFill>
              <a:effectLst/>
              <a:uLnTx/>
              <a:uFillTx/>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 ELECCIONES </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chemeClr val="accent1"/>
                </a:solidFill>
                <a:effectLst/>
                <a:uLnTx/>
                <a:uFillTx/>
              </a:rPr>
              <a:t>1. CONTEXTO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1" y="1864955"/>
            <a:ext cx="0" cy="36298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449304" y="1975911"/>
            <a:ext cx="4498492" cy="2272482"/>
          </a:xfrm>
          <a:prstGeom prst="rect">
            <a:avLst/>
          </a:prstGeom>
          <a:noFill/>
        </p:spPr>
        <p:txBody>
          <a:bodyPr wrap="square" rtlCol="0">
            <a:spAutoFit/>
          </a:bodyPr>
          <a:lstStyle/>
          <a:p>
            <a:r>
              <a:rPr lang="es-ES" sz="1400" dirty="0"/>
              <a:t>Estamos enfrentados a un electorado con más acceso a la información, con más polarización en redes sociales y con una fragilidad política en términos de representación. Ante esto las estrategias de campaña política hoy deben ser mucho más robustas en el sentido de toda la información que tienen disponible para formular una candidatura sólida, con perspectivas competitivas y orientadas a su potencial elector.  </a:t>
            </a:r>
            <a:endParaRPr lang="es-CL" sz="1400" dirty="0"/>
          </a:p>
          <a:p>
            <a:r>
              <a:rPr lang="es-ES" sz="1400" dirty="0"/>
              <a:t> </a:t>
            </a:r>
            <a:endParaRPr lang="es-CL" sz="1400" dirty="0"/>
          </a:p>
          <a:p>
            <a:pPr defTabSz="1219017">
              <a:spcBef>
                <a:spcPts val="601"/>
              </a:spcBef>
              <a:spcAft>
                <a:spcPts val="601"/>
              </a:spcAft>
            </a:pPr>
            <a:endParaRPr lang="es-ES" sz="1067" dirty="0">
              <a:solidFill>
                <a:srgbClr val="575756"/>
              </a:solidFill>
              <a:latin typeface="Chevin Pro DemiBold"/>
            </a:endParaRPr>
          </a:p>
        </p:txBody>
      </p:sp>
      <p:sp>
        <p:nvSpPr>
          <p:cNvPr id="2" name="Rectángulo 1">
            <a:extLst>
              <a:ext uri="{FF2B5EF4-FFF2-40B4-BE49-F238E27FC236}">
                <a16:creationId xmlns:a16="http://schemas.microsoft.com/office/drawing/2014/main" id="{B87AAC0D-F7E1-4617-A963-3BEA5411BEDB}"/>
              </a:ext>
            </a:extLst>
          </p:cNvPr>
          <p:cNvSpPr/>
          <p:nvPr/>
        </p:nvSpPr>
        <p:spPr>
          <a:xfrm>
            <a:off x="6392414" y="15016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2. CARACTERÍSTICAS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CuadroTexto 3">
            <a:extLst>
              <a:ext uri="{FF2B5EF4-FFF2-40B4-BE49-F238E27FC236}">
                <a16:creationId xmlns:a16="http://schemas.microsoft.com/office/drawing/2014/main" id="{78DAC64E-9F4B-F349-855E-607FAC06A2AC}"/>
              </a:ext>
            </a:extLst>
          </p:cNvPr>
          <p:cNvSpPr txBox="1"/>
          <p:nvPr/>
        </p:nvSpPr>
        <p:spPr>
          <a:xfrm>
            <a:off x="6392413" y="1975663"/>
            <a:ext cx="5208103" cy="1446550"/>
          </a:xfrm>
          <a:prstGeom prst="rect">
            <a:avLst/>
          </a:prstGeom>
          <a:noFill/>
        </p:spPr>
        <p:txBody>
          <a:bodyPr wrap="square" rtlCol="0">
            <a:spAutoFit/>
          </a:bodyPr>
          <a:lstStyle/>
          <a:p>
            <a:r>
              <a:rPr lang="es-CL" sz="1400" dirty="0"/>
              <a:t>Data Elecciones es una plataforma de visualización </a:t>
            </a:r>
          </a:p>
          <a:p>
            <a:r>
              <a:rPr lang="es-CL" sz="1400" dirty="0"/>
              <a:t>de información estratégica para la formulación de </a:t>
            </a:r>
          </a:p>
          <a:p>
            <a:r>
              <a:rPr lang="es-CL" sz="1400" dirty="0"/>
              <a:t>campañas electorales en sus diversas fases y procesos. Permite observar, analizar y monitorear contenidos que son esenciales para los procesos políticos que vienen. </a:t>
            </a:r>
          </a:p>
          <a:p>
            <a:endParaRPr lang="es-CL" dirty="0"/>
          </a:p>
        </p:txBody>
      </p:sp>
    </p:spTree>
    <p:extLst>
      <p:ext uri="{BB962C8B-B14F-4D97-AF65-F5344CB8AC3E}">
        <p14:creationId xmlns:p14="http://schemas.microsoft.com/office/powerpoint/2010/main" val="26112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176710"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hevin Pro DemiBold" pitchFamily="34" charset="0"/>
                <a:cs typeface="Calibri"/>
              </a:rPr>
              <a:t>DATA ELECCIONES </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3-4</a:t>
            </a:r>
            <a:endParaRPr lang="ru-RU" sz="2400" dirty="0">
              <a:solidFill>
                <a:schemeClr val="accent1"/>
              </a:solidFill>
              <a:latin typeface="Chevin Pro Light" pitchFamily="34" charset="0"/>
            </a:endParaRPr>
          </a:p>
        </p:txBody>
      </p:sp>
      <p:sp>
        <p:nvSpPr>
          <p:cNvPr id="82" name="Oval 133">
            <a:extLst>
              <a:ext uri="{FF2B5EF4-FFF2-40B4-BE49-F238E27FC236}">
                <a16:creationId xmlns:a16="http://schemas.microsoft.com/office/drawing/2014/main" id="{DD74A113-C846-46BE-BE44-3674A305326D}"/>
              </a:ext>
            </a:extLst>
          </p:cNvPr>
          <p:cNvSpPr/>
          <p:nvPr/>
        </p:nvSpPr>
        <p:spPr>
          <a:xfrm>
            <a:off x="7169828"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PUBLICO OBJETIVO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0" y="1591624"/>
            <a:ext cx="0" cy="31526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Текст 11">
            <a:extLst>
              <a:ext uri="{FF2B5EF4-FFF2-40B4-BE49-F238E27FC236}">
                <a16:creationId xmlns:a16="http://schemas.microsoft.com/office/drawing/2014/main" id="{90631CD3-427F-4E13-B56C-8CC869D79AE1}"/>
              </a:ext>
            </a:extLst>
          </p:cNvPr>
          <p:cNvSpPr txBox="1">
            <a:spLocks/>
          </p:cNvSpPr>
          <p:nvPr/>
        </p:nvSpPr>
        <p:spPr>
          <a:xfrm>
            <a:off x="1464396" y="1823111"/>
            <a:ext cx="4553501" cy="3716298"/>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400" dirty="0">
                <a:solidFill>
                  <a:schemeClr val="tx1"/>
                </a:solidFill>
                <a:latin typeface="+mn-lt"/>
              </a:rPr>
              <a:t>Indicar al menos 5 potenciales clientes para este tipo de producto. Solo mencionar.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kumimoji="0" lang="es-ES" sz="1400" b="0" i="0" u="none" strike="noStrike" kern="1200" cap="none" spc="0" normalizeH="0" baseline="0" noProof="0" dirty="0">
              <a:ln>
                <a:noFill/>
              </a:ln>
              <a:solidFill>
                <a:schemeClr val="tx1"/>
              </a:solidFill>
              <a:effectLst/>
              <a:uLnTx/>
              <a:uFillTx/>
              <a:latin typeface="+mn-lt"/>
              <a:ea typeface="+mn-ea"/>
            </a:endParaRPr>
          </a:p>
          <a:p>
            <a:pPr marL="272202" lvl="0" indent="-272202" algn="just" fontAlgn="base">
              <a:buFont typeface="+mj-lt"/>
              <a:buAutoNum type="arabicPeriod"/>
              <a:defRPr/>
            </a:pPr>
            <a:r>
              <a:rPr lang="es-ES" sz="1400" dirty="0">
                <a:solidFill>
                  <a:schemeClr val="tx1"/>
                </a:solidFill>
                <a:latin typeface="+mn-lt"/>
              </a:rPr>
              <a:t>Partidos políticos  </a:t>
            </a:r>
          </a:p>
          <a:p>
            <a:pPr marL="272202" lvl="0" indent="-272202" algn="just" fontAlgn="base">
              <a:buFont typeface="+mj-lt"/>
              <a:buAutoNum type="arabicPeriod"/>
              <a:defRPr/>
            </a:pPr>
            <a:r>
              <a:rPr lang="es-ES" sz="1400" dirty="0">
                <a:solidFill>
                  <a:schemeClr val="tx1"/>
                </a:solidFill>
                <a:latin typeface="+mn-lt"/>
              </a:rPr>
              <a:t>Coaliciones políticas </a:t>
            </a:r>
          </a:p>
          <a:p>
            <a:pPr marL="272202" lvl="0" indent="-272202" algn="just" fontAlgn="base">
              <a:buFont typeface="+mj-lt"/>
              <a:buAutoNum type="arabicPeriod"/>
              <a:defRPr/>
            </a:pPr>
            <a:r>
              <a:rPr lang="es-ES" sz="1400" dirty="0">
                <a:solidFill>
                  <a:schemeClr val="tx1"/>
                </a:solidFill>
                <a:latin typeface="+mn-lt"/>
              </a:rPr>
              <a:t>Candidatos independientes </a:t>
            </a:r>
          </a:p>
          <a:p>
            <a:pPr marL="272202" lvl="0" indent="-272202" algn="just" fontAlgn="base">
              <a:buFont typeface="+mj-lt"/>
              <a:buAutoNum type="arabicPeriod"/>
              <a:defRPr/>
            </a:pPr>
            <a:r>
              <a:rPr lang="es-ES" sz="1400" dirty="0">
                <a:solidFill>
                  <a:schemeClr val="tx1"/>
                </a:solidFill>
                <a:latin typeface="+mn-lt"/>
              </a:rPr>
              <a:t>Consultoras comunicacionales </a:t>
            </a:r>
          </a:p>
          <a:p>
            <a:pPr marL="0" lvl="0" indent="0" algn="just" fontAlgn="base">
              <a:buNone/>
              <a:defRPr/>
            </a:pPr>
            <a:r>
              <a:rPr lang="es-ES" sz="1400" dirty="0">
                <a:solidFill>
                  <a:schemeClr val="tx1"/>
                </a:solidFill>
                <a:latin typeface="+mn-lt"/>
              </a:rPr>
              <a:t>5.   Estudios jurídicos </a:t>
            </a: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1464397" y="1530913"/>
            <a:ext cx="4025885"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3. PÚBLICO OBJETIVO</a:t>
            </a:r>
            <a:endParaRPr kumimoji="0" lang="es-ES" sz="1200" b="1" i="0" u="none" strike="noStrike" kern="0" cap="none" spc="0" normalizeH="0" baseline="0" noProof="0" dirty="0">
              <a:ln>
                <a:noFill/>
              </a:ln>
              <a:solidFill>
                <a:schemeClr val="accent1"/>
              </a:solidFill>
              <a:effectLst/>
              <a:uLnTx/>
              <a:uFillTx/>
            </a:endParaRPr>
          </a:p>
        </p:txBody>
      </p:sp>
      <p:pic>
        <p:nvPicPr>
          <p:cNvPr id="10" name="Imagen 9">
            <a:extLst>
              <a:ext uri="{FF2B5EF4-FFF2-40B4-BE49-F238E27FC236}">
                <a16:creationId xmlns:a16="http://schemas.microsoft.com/office/drawing/2014/main" id="{12A0AEB4-83C1-4698-B9F8-FE10E0D422AA}"/>
              </a:ext>
            </a:extLst>
          </p:cNvPr>
          <p:cNvPicPr>
            <a:picLocks noChangeAspect="1"/>
          </p:cNvPicPr>
          <p:nvPr/>
        </p:nvPicPr>
        <p:blipFill>
          <a:blip r:embed="rId2"/>
          <a:stretch>
            <a:fillRect/>
          </a:stretch>
        </p:blipFill>
        <p:spPr>
          <a:xfrm>
            <a:off x="6486866" y="3764720"/>
            <a:ext cx="360000" cy="360000"/>
          </a:xfrm>
          <a:prstGeom prst="rect">
            <a:avLst/>
          </a:prstGeom>
        </p:spPr>
      </p:pic>
      <p:pic>
        <p:nvPicPr>
          <p:cNvPr id="12" name="Imagen 11" descr="Imagen que contiene computadora, teclado, botella&#10;&#10;Descripción generada automáticamente">
            <a:extLst>
              <a:ext uri="{FF2B5EF4-FFF2-40B4-BE49-F238E27FC236}">
                <a16:creationId xmlns:a16="http://schemas.microsoft.com/office/drawing/2014/main" id="{EA8335D2-03BF-42F7-BA2C-7DB574F04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046" y="3764720"/>
            <a:ext cx="360000" cy="360000"/>
          </a:xfrm>
          <a:prstGeom prst="rect">
            <a:avLst/>
          </a:prstGeom>
        </p:spPr>
      </p:pic>
      <p:pic>
        <p:nvPicPr>
          <p:cNvPr id="14" name="Imagen 13" descr="Imagen que contiene computer, computadora, pantalla, monitor&#10;&#10;Descripción generada automáticamente">
            <a:extLst>
              <a:ext uri="{FF2B5EF4-FFF2-40B4-BE49-F238E27FC236}">
                <a16:creationId xmlns:a16="http://schemas.microsoft.com/office/drawing/2014/main" id="{D5F137B0-8703-42EA-A757-02136A80E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1226" y="3764720"/>
            <a:ext cx="360000" cy="360000"/>
          </a:xfrm>
          <a:prstGeom prst="rect">
            <a:avLst/>
          </a:prstGeom>
        </p:spPr>
      </p:pic>
      <p:pic>
        <p:nvPicPr>
          <p:cNvPr id="16" name="Imagen 15" descr="Imagen que contiene monitor, computadora, pantalla, tabla&#10;&#10;Descripción generada automáticamente">
            <a:extLst>
              <a:ext uri="{FF2B5EF4-FFF2-40B4-BE49-F238E27FC236}">
                <a16:creationId xmlns:a16="http://schemas.microsoft.com/office/drawing/2014/main" id="{57D21773-D9E3-451C-A5D3-64B8BC9F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406" y="3764720"/>
            <a:ext cx="360000" cy="360000"/>
          </a:xfrm>
          <a:prstGeom prst="rect">
            <a:avLst/>
          </a:prstGeom>
        </p:spPr>
      </p:pic>
      <p:pic>
        <p:nvPicPr>
          <p:cNvPr id="18" name="Imagen 17" descr="Imagen que contiene computer, tabla, monitor, pantalla&#10;&#10;Descripción generada automáticamente">
            <a:extLst>
              <a:ext uri="{FF2B5EF4-FFF2-40B4-BE49-F238E27FC236}">
                <a16:creationId xmlns:a16="http://schemas.microsoft.com/office/drawing/2014/main" id="{B68953DE-22B2-44E5-8D39-07E40B0E2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586" y="3764720"/>
            <a:ext cx="360000" cy="360000"/>
          </a:xfrm>
          <a:prstGeom prst="rect">
            <a:avLst/>
          </a:prstGeom>
        </p:spPr>
      </p:pic>
      <p:pic>
        <p:nvPicPr>
          <p:cNvPr id="20" name="Imagen 19">
            <a:extLst>
              <a:ext uri="{FF2B5EF4-FFF2-40B4-BE49-F238E27FC236}">
                <a16:creationId xmlns:a16="http://schemas.microsoft.com/office/drawing/2014/main" id="{7428D72C-DD5A-421A-B15D-3F43D0EB6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2766" y="3764720"/>
            <a:ext cx="360000" cy="360000"/>
          </a:xfrm>
          <a:prstGeom prst="rect">
            <a:avLst/>
          </a:prstGeom>
        </p:spPr>
      </p:pic>
      <p:pic>
        <p:nvPicPr>
          <p:cNvPr id="23" name="Imagen 22" descr="Imagen que contiene tren, cuarto&#10;&#10;Descripción generada automáticamente">
            <a:extLst>
              <a:ext uri="{FF2B5EF4-FFF2-40B4-BE49-F238E27FC236}">
                <a16:creationId xmlns:a16="http://schemas.microsoft.com/office/drawing/2014/main" id="{DBABD78E-E06C-4EC3-830D-D775B96A8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47" y="3764720"/>
            <a:ext cx="360000" cy="360000"/>
          </a:xfrm>
          <a:prstGeom prst="rect">
            <a:avLst/>
          </a:prstGeom>
        </p:spPr>
      </p:pic>
      <p:sp>
        <p:nvSpPr>
          <p:cNvPr id="24" name="Rectángulo 23">
            <a:extLst>
              <a:ext uri="{FF2B5EF4-FFF2-40B4-BE49-F238E27FC236}">
                <a16:creationId xmlns:a16="http://schemas.microsoft.com/office/drawing/2014/main" id="{B9C22E0B-5065-47C4-B96F-2092FFC488E7}"/>
              </a:ext>
            </a:extLst>
          </p:cNvPr>
          <p:cNvSpPr/>
          <p:nvPr/>
        </p:nvSpPr>
        <p:spPr>
          <a:xfrm>
            <a:off x="6311324" y="15461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4. PAÍSES PRIORITARIOS</a:t>
            </a:r>
            <a:endParaRPr kumimoji="0" lang="es-ES" sz="1200" b="1" i="0" u="none" strike="noStrike" kern="0" cap="none" spc="0" normalizeH="0" baseline="0" noProof="0" dirty="0">
              <a:ln>
                <a:noFill/>
              </a:ln>
              <a:solidFill>
                <a:schemeClr val="accent1"/>
              </a:solidFill>
              <a:effectLst/>
              <a:uLnTx/>
              <a:uFillTx/>
            </a:endParaRPr>
          </a:p>
        </p:txBody>
      </p:sp>
      <p:sp>
        <p:nvSpPr>
          <p:cNvPr id="25" name="Oval 133">
            <a:extLst>
              <a:ext uri="{FF2B5EF4-FFF2-40B4-BE49-F238E27FC236}">
                <a16:creationId xmlns:a16="http://schemas.microsoft.com/office/drawing/2014/main" id="{7E177D52-4FE0-469F-881C-A226BD83C922}"/>
              </a:ext>
            </a:extLst>
          </p:cNvPr>
          <p:cNvSpPr/>
          <p:nvPr/>
        </p:nvSpPr>
        <p:spPr>
          <a:xfrm>
            <a:off x="6595456"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dirty="0">
              <a:ln>
                <a:noFill/>
              </a:ln>
              <a:solidFill>
                <a:srgbClr val="FFFFFF"/>
              </a:solidFill>
              <a:effectLst/>
              <a:highlight>
                <a:srgbClr val="00FF00"/>
              </a:highlight>
              <a:uLnTx/>
              <a:uFillTx/>
              <a:latin typeface="Calibri"/>
              <a:ea typeface="+mn-ea"/>
              <a:cs typeface="+mn-cs"/>
            </a:endParaRPr>
          </a:p>
        </p:txBody>
      </p:sp>
      <p:sp>
        <p:nvSpPr>
          <p:cNvPr id="26" name="Oval 133">
            <a:extLst>
              <a:ext uri="{FF2B5EF4-FFF2-40B4-BE49-F238E27FC236}">
                <a16:creationId xmlns:a16="http://schemas.microsoft.com/office/drawing/2014/main" id="{6781009F-C851-4CBA-AFE9-C74E5E27B781}"/>
              </a:ext>
            </a:extLst>
          </p:cNvPr>
          <p:cNvSpPr/>
          <p:nvPr/>
        </p:nvSpPr>
        <p:spPr>
          <a:xfrm>
            <a:off x="7744200"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7" name="Oval 133">
            <a:extLst>
              <a:ext uri="{FF2B5EF4-FFF2-40B4-BE49-F238E27FC236}">
                <a16:creationId xmlns:a16="http://schemas.microsoft.com/office/drawing/2014/main" id="{CC5B80C1-9C65-4988-B12D-3F232A1F2585}"/>
              </a:ext>
            </a:extLst>
          </p:cNvPr>
          <p:cNvSpPr/>
          <p:nvPr/>
        </p:nvSpPr>
        <p:spPr>
          <a:xfrm>
            <a:off x="8892944"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dirty="0">
              <a:solidFill>
                <a:srgbClr val="FFFFFF"/>
              </a:solidFill>
              <a:latin typeface="Calibri"/>
            </a:endParaRPr>
          </a:p>
        </p:txBody>
      </p:sp>
      <p:sp>
        <p:nvSpPr>
          <p:cNvPr id="28" name="Oval 133">
            <a:extLst>
              <a:ext uri="{FF2B5EF4-FFF2-40B4-BE49-F238E27FC236}">
                <a16:creationId xmlns:a16="http://schemas.microsoft.com/office/drawing/2014/main" id="{88C51D06-58F6-413B-9CAE-2A48B109599E}"/>
              </a:ext>
            </a:extLst>
          </p:cNvPr>
          <p:cNvSpPr/>
          <p:nvPr/>
        </p:nvSpPr>
        <p:spPr>
          <a:xfrm>
            <a:off x="8318572"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9" name="Oval 133">
            <a:extLst>
              <a:ext uri="{FF2B5EF4-FFF2-40B4-BE49-F238E27FC236}">
                <a16:creationId xmlns:a16="http://schemas.microsoft.com/office/drawing/2014/main" id="{062446E0-74D2-43EB-A230-BE184017FC60}"/>
              </a:ext>
            </a:extLst>
          </p:cNvPr>
          <p:cNvSpPr/>
          <p:nvPr/>
        </p:nvSpPr>
        <p:spPr>
          <a:xfrm>
            <a:off x="9467316"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30" name="Oval 133">
            <a:extLst>
              <a:ext uri="{FF2B5EF4-FFF2-40B4-BE49-F238E27FC236}">
                <a16:creationId xmlns:a16="http://schemas.microsoft.com/office/drawing/2014/main" id="{2827D291-F731-47E2-AC32-31FDCAC6B350}"/>
              </a:ext>
            </a:extLst>
          </p:cNvPr>
          <p:cNvSpPr/>
          <p:nvPr/>
        </p:nvSpPr>
        <p:spPr>
          <a:xfrm>
            <a:off x="10041690"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Текст 11">
            <a:extLst>
              <a:ext uri="{FF2B5EF4-FFF2-40B4-BE49-F238E27FC236}">
                <a16:creationId xmlns:a16="http://schemas.microsoft.com/office/drawing/2014/main" id="{9DF9B355-EA45-42F4-BB51-E7C473EFE72C}"/>
              </a:ext>
            </a:extLst>
          </p:cNvPr>
          <p:cNvSpPr txBox="1">
            <a:spLocks/>
          </p:cNvSpPr>
          <p:nvPr/>
        </p:nvSpPr>
        <p:spPr>
          <a:xfrm>
            <a:off x="6311324" y="1803296"/>
            <a:ext cx="4416280"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 en cuál(es) país(es) serían los prioritarios para la implementación del producto.</a:t>
            </a: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Tree>
    <p:extLst>
      <p:ext uri="{BB962C8B-B14F-4D97-AF65-F5344CB8AC3E}">
        <p14:creationId xmlns:p14="http://schemas.microsoft.com/office/powerpoint/2010/main" val="3542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252910"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 ELECCIONES</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321243" y="1505728"/>
            <a:ext cx="4537484" cy="276999"/>
          </a:xfrm>
          <a:prstGeom prst="rect">
            <a:avLst/>
          </a:prstGeom>
        </p:spPr>
        <p:txBody>
          <a:bodyPr wrap="square">
            <a:spAutoFit/>
          </a:bodyPr>
          <a:lstStyle/>
          <a:p>
            <a:pPr lvl="0" defTabSz="1219017"/>
            <a:r>
              <a:rPr lang="es-ES" sz="1200" b="1" kern="0" dirty="0">
                <a:solidFill>
                  <a:schemeClr val="accent1"/>
                </a:solidFill>
              </a:rPr>
              <a:t>5. CONTEXTO COMPETITIVO</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321243" y="1660402"/>
            <a:ext cx="5525188" cy="5073248"/>
          </a:xfrm>
          <a:prstGeom prst="rect">
            <a:avLst/>
          </a:prstGeom>
          <a:noFill/>
        </p:spPr>
        <p:txBody>
          <a:bodyPr wrap="square" rtlCol="0">
            <a:spAutoFit/>
          </a:bodyPr>
          <a:lstStyle/>
          <a:p>
            <a:r>
              <a:rPr lang="es-ES" sz="1400" dirty="0"/>
              <a:t>La empresa que entrega servicios y productos en una línea cercana a Data </a:t>
            </a:r>
            <a:r>
              <a:rPr lang="es-ES" sz="1400" dirty="0" err="1"/>
              <a:t>Intelligence</a:t>
            </a:r>
            <a:r>
              <a:rPr lang="es-ES" sz="1400" dirty="0"/>
              <a:t> en Chile es </a:t>
            </a:r>
            <a:r>
              <a:rPr lang="es-ES" sz="1400" dirty="0" err="1"/>
              <a:t>Instagis</a:t>
            </a:r>
            <a:r>
              <a:rPr lang="es-ES" sz="1400" dirty="0"/>
              <a:t>, una compañía que tiene casi un monopolio en análisis de datos entre municipios y herramientas para campañas electorales. En los últimos cinco años, según registros de Mercado Público, 27 municipios han firmado convenios con InstaGis además de partidos políticos como Renovación Nacional. </a:t>
            </a:r>
          </a:p>
          <a:p>
            <a:endParaRPr lang="es-ES" sz="1400" dirty="0"/>
          </a:p>
          <a:p>
            <a:r>
              <a:rPr lang="es-ES" sz="1400" dirty="0"/>
              <a:t>Sus servicios consisten en generar sistemas información de predicción territorial de acuerdo a diferentes sectores económicos, sociales y urbanos. Libera una cierta cantidad de datos por habitante de acuerdo a licencia adquirida. Además le da la posibilidad al usuario de ir cargando más información al sistema. </a:t>
            </a:r>
          </a:p>
          <a:p>
            <a:endParaRPr lang="es-CL" sz="1400" dirty="0"/>
          </a:p>
          <a:p>
            <a:r>
              <a:rPr lang="es-CL" sz="1400" dirty="0"/>
              <a:t>De otras empresas que hacen data análisis, ninguna resalta como lo hace InstaGis con este tipo de softwares. Microsystem tiene varios clientes municipios, pero en temas de gestión documental, tanto física y electrónica. Neuronet vende a municipios servicios de seguridad y licencias firewall y Kudaw, directamente dedicada al análisis de Big Data, no ha entrado al rubro municipios, pero sí ha firmado contratos con organismos como la Contraloría General de la República, el Servicio de Impuestos Internos, la Dirección de Presupuestos y la Universidad de Chile.</a:t>
            </a:r>
          </a:p>
          <a:p>
            <a:pPr defTabSz="1219017">
              <a:spcBef>
                <a:spcPts val="601"/>
              </a:spcBef>
              <a:spcAft>
                <a:spcPts val="601"/>
              </a:spcAft>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7145584" y="1804400"/>
            <a:ext cx="4728364" cy="4647426"/>
          </a:xfrm>
          <a:prstGeom prst="rect">
            <a:avLst/>
          </a:prstGeom>
          <a:noFill/>
        </p:spPr>
        <p:txBody>
          <a:bodyPr wrap="square" rtlCol="0">
            <a:spAutoFit/>
          </a:bodyPr>
          <a:lstStyle/>
          <a:p>
            <a:pPr defTabSz="1219017">
              <a:spcBef>
                <a:spcPts val="601"/>
              </a:spcBef>
              <a:spcAft>
                <a:spcPts val="601"/>
              </a:spcAft>
            </a:pPr>
            <a:r>
              <a:rPr lang="es-ES" sz="1400" dirty="0"/>
              <a:t>DATA ELECCIONES es un producto esencial para equipos que estén trabajando una campaña electoral, ya que hoy nos enfrentamos a un elector en crisis, eso quiere decir, que debemos conocer más allá de lo posible respecto a sus necesidades, urgencias, contexto social-espacial, comunidad, conflictos, etc. Una plataforma que reúna dimensiones que permitan tener una cercanía mucho más apropiada respecto al potencial elector. No solo basta con </a:t>
            </a:r>
            <a:r>
              <a:rPr lang="es-ES" sz="1400" dirty="0" err="1"/>
              <a:t>georeferenciar</a:t>
            </a:r>
            <a:r>
              <a:rPr lang="es-ES" sz="1400" dirty="0"/>
              <a:t> su opción de voto. Hay que estar 1 paso más adelante.</a:t>
            </a:r>
          </a:p>
          <a:p>
            <a:pPr defTabSz="1219017">
              <a:spcBef>
                <a:spcPts val="601"/>
              </a:spcBef>
              <a:spcAft>
                <a:spcPts val="601"/>
              </a:spcAft>
            </a:pPr>
            <a:r>
              <a:rPr lang="es-ES" sz="1400" dirty="0"/>
              <a:t>Por otra parte, conocer los puntos claves competitivos de elecciones anteriores y procesos actuales permitirá una panorámica integral. Siempre desde una perspectiva geo-espacial. </a:t>
            </a:r>
          </a:p>
          <a:p>
            <a:pPr defTabSz="1219017">
              <a:spcBef>
                <a:spcPts val="601"/>
              </a:spcBef>
              <a:spcAft>
                <a:spcPts val="601"/>
              </a:spcAft>
            </a:pPr>
            <a:r>
              <a:rPr lang="es-ES" sz="1400" dirty="0"/>
              <a:t> Esta plataforma posee una visión panorámica del electorado, del territorio y de la competencia. Lo que hace que no depende únicamente de un solo repositorio de datos. Es dinámico, inteligente y eficiente. </a:t>
            </a:r>
          </a:p>
          <a:p>
            <a:pPr defTabSz="1219017">
              <a:spcBef>
                <a:spcPts val="601"/>
              </a:spcBef>
              <a:spcAft>
                <a:spcPts val="601"/>
              </a:spcAft>
            </a:pPr>
            <a:r>
              <a:rPr lang="es-ES" sz="1400" dirty="0"/>
              <a:t>Además contiene productos asociados para activar investigaciones específicas.</a:t>
            </a:r>
          </a:p>
        </p:txBody>
      </p:sp>
      <p:sp>
        <p:nvSpPr>
          <p:cNvPr id="2" name="Rectángulo 1">
            <a:extLst>
              <a:ext uri="{FF2B5EF4-FFF2-40B4-BE49-F238E27FC236}">
                <a16:creationId xmlns:a16="http://schemas.microsoft.com/office/drawing/2014/main" id="{B87AAC0D-F7E1-4617-A963-3BEA5411BEDB}"/>
              </a:ext>
            </a:extLst>
          </p:cNvPr>
          <p:cNvSpPr/>
          <p:nvPr/>
        </p:nvSpPr>
        <p:spPr>
          <a:xfrm>
            <a:off x="7145584" y="1501612"/>
            <a:ext cx="4338176" cy="276999"/>
          </a:xfrm>
          <a:prstGeom prst="rect">
            <a:avLst/>
          </a:prstGeom>
        </p:spPr>
        <p:txBody>
          <a:bodyPr wrap="square">
            <a:spAutoFit/>
          </a:bodyPr>
          <a:lstStyle/>
          <a:p>
            <a:pPr lvl="0" defTabSz="1219017">
              <a:defRPr/>
            </a:pPr>
            <a:r>
              <a:rPr lang="es-ES" sz="1200" b="1" kern="0" dirty="0">
                <a:solidFill>
                  <a:schemeClr val="accent1"/>
                </a:solidFill>
              </a:rPr>
              <a:t>6. OPORTUNIDADES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Tree>
    <p:extLst>
      <p:ext uri="{BB962C8B-B14F-4D97-AF65-F5344CB8AC3E}">
        <p14:creationId xmlns:p14="http://schemas.microsoft.com/office/powerpoint/2010/main" val="41504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224335"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 ELECCIONES </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7</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321243" y="915361"/>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321243" y="1145658"/>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CARACTERIZACIÓN PRODUCTO </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826134" y="2260506"/>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187456" y="1610888"/>
            <a:ext cx="4338176" cy="276999"/>
          </a:xfrm>
          <a:prstGeom prst="rect">
            <a:avLst/>
          </a:prstGeom>
        </p:spPr>
        <p:txBody>
          <a:bodyPr wrap="square">
            <a:spAutoFit/>
          </a:bodyPr>
          <a:lstStyle/>
          <a:p>
            <a:pPr lvl="0" defTabSz="1219017">
              <a:defRPr/>
            </a:pPr>
            <a:r>
              <a:rPr lang="es-ES" sz="1200" b="1" kern="0" dirty="0">
                <a:solidFill>
                  <a:schemeClr val="accent1"/>
                </a:solidFill>
              </a:rPr>
              <a:t>7. CARACTERIZACIÓN DEL PRODUCTO</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1187457" y="2046680"/>
            <a:ext cx="5014560" cy="3365088"/>
          </a:xfrm>
          <a:prstGeom prst="rect">
            <a:avLst/>
          </a:prstGeom>
          <a:noFill/>
        </p:spPr>
        <p:txBody>
          <a:bodyPr wrap="square" rtlCol="0">
            <a:spAutoFit/>
          </a:bodyPr>
          <a:lstStyle/>
          <a:p>
            <a:pPr defTabSz="1219017">
              <a:spcAft>
                <a:spcPts val="600"/>
              </a:spcAft>
            </a:pPr>
            <a:r>
              <a:rPr lang="en-US" sz="1400" dirty="0"/>
              <a:t>Este </a:t>
            </a:r>
            <a:r>
              <a:rPr lang="en-US" sz="1400" dirty="0" err="1"/>
              <a:t>sistema</a:t>
            </a:r>
            <a:r>
              <a:rPr lang="en-US" sz="1400" dirty="0"/>
              <a:t> se </a:t>
            </a:r>
            <a:r>
              <a:rPr lang="en-US" sz="1400" dirty="0" err="1"/>
              <a:t>enfoca</a:t>
            </a:r>
            <a:r>
              <a:rPr lang="en-US" sz="1400" dirty="0"/>
              <a:t> </a:t>
            </a:r>
            <a:r>
              <a:rPr lang="en-US" sz="1400" dirty="0" err="1"/>
              <a:t>en</a:t>
            </a:r>
            <a:r>
              <a:rPr lang="en-US" sz="1400" dirty="0"/>
              <a:t> </a:t>
            </a:r>
            <a:r>
              <a:rPr lang="en-US" sz="1400" dirty="0" err="1"/>
              <a:t>cruzar</a:t>
            </a:r>
            <a:r>
              <a:rPr lang="en-US" sz="1400" dirty="0"/>
              <a:t> y </a:t>
            </a:r>
            <a:r>
              <a:rPr lang="en-US" sz="1400" dirty="0" err="1"/>
              <a:t>analizar</a:t>
            </a:r>
            <a:r>
              <a:rPr lang="en-US" sz="1400" dirty="0"/>
              <a:t> </a:t>
            </a:r>
            <a:r>
              <a:rPr lang="en-US" sz="1400" dirty="0" err="1"/>
              <a:t>datos</a:t>
            </a:r>
            <a:r>
              <a:rPr lang="en-US" sz="1400" dirty="0"/>
              <a:t> de </a:t>
            </a:r>
            <a:r>
              <a:rPr lang="en-US" sz="1400" dirty="0" err="1"/>
              <a:t>elecciones</a:t>
            </a:r>
            <a:r>
              <a:rPr lang="en-US" sz="1400" dirty="0"/>
              <a:t> </a:t>
            </a:r>
            <a:r>
              <a:rPr lang="en-US" sz="1400" dirty="0" err="1"/>
              <a:t>anteriores</a:t>
            </a:r>
            <a:r>
              <a:rPr lang="en-US" sz="1400" dirty="0"/>
              <a:t>, </a:t>
            </a:r>
            <a:r>
              <a:rPr lang="en-US" sz="1400" dirty="0" err="1"/>
              <a:t>características</a:t>
            </a:r>
            <a:r>
              <a:rPr lang="en-US" sz="1400" dirty="0"/>
              <a:t> del </a:t>
            </a:r>
            <a:r>
              <a:rPr lang="en-US" sz="1400" dirty="0" err="1"/>
              <a:t>territorio</a:t>
            </a:r>
            <a:r>
              <a:rPr lang="en-US" sz="1400" dirty="0"/>
              <a:t> al </a:t>
            </a:r>
            <a:r>
              <a:rPr lang="en-US" sz="1400" dirty="0" err="1"/>
              <a:t>cual</a:t>
            </a:r>
            <a:r>
              <a:rPr lang="en-US" sz="1400" dirty="0"/>
              <a:t> </a:t>
            </a:r>
            <a:r>
              <a:rPr lang="en-US" sz="1400" dirty="0" err="1"/>
              <a:t>esté</a:t>
            </a:r>
            <a:r>
              <a:rPr lang="en-US" sz="1400" dirty="0"/>
              <a:t> </a:t>
            </a:r>
            <a:r>
              <a:rPr lang="en-US" sz="1400" dirty="0" err="1"/>
              <a:t>postulando</a:t>
            </a:r>
            <a:r>
              <a:rPr lang="en-US" sz="1400" dirty="0"/>
              <a:t>, </a:t>
            </a:r>
            <a:r>
              <a:rPr lang="en-US" sz="1400" dirty="0" err="1"/>
              <a:t>censo</a:t>
            </a:r>
            <a:r>
              <a:rPr lang="en-US" sz="1400" dirty="0"/>
              <a:t> de población </a:t>
            </a:r>
            <a:r>
              <a:rPr lang="en-US" sz="1400" dirty="0" err="1"/>
              <a:t>oficial</a:t>
            </a:r>
            <a:r>
              <a:rPr lang="en-US" sz="1400" dirty="0"/>
              <a:t> y </a:t>
            </a:r>
            <a:r>
              <a:rPr lang="en-US" sz="1400" dirty="0" err="1"/>
              <a:t>otras</a:t>
            </a:r>
            <a:r>
              <a:rPr lang="en-US" sz="1400" dirty="0"/>
              <a:t> bases de </a:t>
            </a:r>
            <a:r>
              <a:rPr lang="en-US" sz="1400" dirty="0" err="1"/>
              <a:t>datos</a:t>
            </a:r>
            <a:r>
              <a:rPr lang="en-US" sz="1400" dirty="0"/>
              <a:t> </a:t>
            </a:r>
            <a:r>
              <a:rPr lang="en-US" sz="1400" dirty="0" err="1"/>
              <a:t>sobre</a:t>
            </a:r>
            <a:r>
              <a:rPr lang="en-US" sz="1400" dirty="0"/>
              <a:t> </a:t>
            </a:r>
            <a:r>
              <a:rPr lang="en-US" sz="1400" dirty="0" err="1"/>
              <a:t>necesidades</a:t>
            </a:r>
            <a:r>
              <a:rPr lang="en-US" sz="1400" dirty="0"/>
              <a:t> </a:t>
            </a:r>
            <a:r>
              <a:rPr lang="en-US" sz="1400" dirty="0" err="1"/>
              <a:t>insatisfechas</a:t>
            </a:r>
            <a:r>
              <a:rPr lang="en-US" sz="1400" dirty="0"/>
              <a:t> de los </a:t>
            </a:r>
            <a:r>
              <a:rPr lang="en-US" sz="1400" dirty="0" err="1"/>
              <a:t>potenciales</a:t>
            </a:r>
            <a:r>
              <a:rPr lang="en-US" sz="1400" dirty="0"/>
              <a:t> </a:t>
            </a:r>
            <a:r>
              <a:rPr lang="en-US" sz="1400" dirty="0" err="1"/>
              <a:t>electores</a:t>
            </a:r>
            <a:r>
              <a:rPr lang="en-US" sz="1400" dirty="0"/>
              <a:t>.</a:t>
            </a:r>
          </a:p>
          <a:p>
            <a:pPr defTabSz="1219017">
              <a:spcAft>
                <a:spcPts val="600"/>
              </a:spcAft>
            </a:pPr>
            <a:r>
              <a:rPr lang="en-US" sz="1400" dirty="0"/>
              <a:t>Dentro de un </a:t>
            </a:r>
            <a:r>
              <a:rPr lang="en-US" sz="1400" dirty="0" err="1"/>
              <a:t>entorno</a:t>
            </a:r>
            <a:r>
              <a:rPr lang="en-US" sz="1400" dirty="0"/>
              <a:t> de </a:t>
            </a:r>
            <a:r>
              <a:rPr lang="en-US" sz="1400" dirty="0" err="1"/>
              <a:t>visualización</a:t>
            </a:r>
            <a:r>
              <a:rPr lang="en-US" sz="1400" dirty="0"/>
              <a:t> que </a:t>
            </a:r>
            <a:r>
              <a:rPr lang="en-US" sz="1400" dirty="0" err="1"/>
              <a:t>incluye</a:t>
            </a:r>
            <a:r>
              <a:rPr lang="en-US" sz="1400" dirty="0"/>
              <a:t> </a:t>
            </a:r>
            <a:r>
              <a:rPr lang="en-US" sz="1400" dirty="0" err="1"/>
              <a:t>gráficos</a:t>
            </a:r>
            <a:r>
              <a:rPr lang="en-US" sz="1400" dirty="0"/>
              <a:t> de </a:t>
            </a:r>
            <a:r>
              <a:rPr lang="en-US" sz="1400" dirty="0" err="1"/>
              <a:t>tendencias</a:t>
            </a:r>
            <a:r>
              <a:rPr lang="en-US" sz="1400" dirty="0"/>
              <a:t>, </a:t>
            </a:r>
            <a:r>
              <a:rPr lang="en-US" sz="1400" dirty="0" err="1"/>
              <a:t>mapas</a:t>
            </a:r>
            <a:r>
              <a:rPr lang="en-US" sz="1400" dirty="0"/>
              <a:t> online para </a:t>
            </a:r>
            <a:r>
              <a:rPr lang="en-US" sz="1400" dirty="0" err="1"/>
              <a:t>observar</a:t>
            </a:r>
            <a:r>
              <a:rPr lang="en-US" sz="1400" dirty="0"/>
              <a:t> </a:t>
            </a:r>
            <a:r>
              <a:rPr lang="en-US" sz="1400" dirty="0" err="1"/>
              <a:t>cómo</a:t>
            </a:r>
            <a:r>
              <a:rPr lang="en-US" sz="1400" dirty="0"/>
              <a:t> se </a:t>
            </a:r>
            <a:r>
              <a:rPr lang="en-US" sz="1400" dirty="0" err="1"/>
              <a:t>distribuyen</a:t>
            </a:r>
            <a:r>
              <a:rPr lang="en-US" sz="1400" dirty="0"/>
              <a:t> las variables </a:t>
            </a:r>
            <a:r>
              <a:rPr lang="en-US" sz="1400" dirty="0" err="1"/>
              <a:t>obtenidas</a:t>
            </a:r>
            <a:r>
              <a:rPr lang="en-US" sz="1400" dirty="0"/>
              <a:t> </a:t>
            </a:r>
            <a:r>
              <a:rPr lang="en-US" sz="1400" dirty="0" err="1"/>
              <a:t>en</a:t>
            </a:r>
            <a:r>
              <a:rPr lang="en-US" sz="1400" dirty="0"/>
              <a:t> </a:t>
            </a:r>
            <a:r>
              <a:rPr lang="en-US" sz="1400" dirty="0" err="1"/>
              <a:t>diferentes</a:t>
            </a:r>
            <a:r>
              <a:rPr lang="en-US" sz="1400" dirty="0"/>
              <a:t> </a:t>
            </a:r>
            <a:r>
              <a:rPr lang="en-US" sz="1400" dirty="0" err="1"/>
              <a:t>niveles</a:t>
            </a:r>
            <a:r>
              <a:rPr lang="en-US" sz="1400" dirty="0"/>
              <a:t> </a:t>
            </a:r>
            <a:r>
              <a:rPr lang="en-US" sz="1400" dirty="0" err="1"/>
              <a:t>territoriales</a:t>
            </a:r>
            <a:r>
              <a:rPr lang="en-US" sz="1400" dirty="0"/>
              <a:t> de </a:t>
            </a:r>
            <a:r>
              <a:rPr lang="en-US" sz="1400" dirty="0" err="1"/>
              <a:t>agregación</a:t>
            </a:r>
            <a:r>
              <a:rPr lang="en-US" sz="1400" dirty="0"/>
              <a:t> (barrio, sector, manzana, </a:t>
            </a:r>
            <a:r>
              <a:rPr lang="en-US" sz="1400" dirty="0" err="1"/>
              <a:t>etc</a:t>
            </a:r>
            <a:r>
              <a:rPr lang="en-US" sz="1400" dirty="0"/>
              <a:t>).</a:t>
            </a:r>
          </a:p>
          <a:p>
            <a:pPr defTabSz="1219017">
              <a:spcAft>
                <a:spcPts val="600"/>
              </a:spcAft>
            </a:pPr>
            <a:r>
              <a:rPr lang="en-US" sz="1400" dirty="0" err="1"/>
              <a:t>Millones</a:t>
            </a:r>
            <a:r>
              <a:rPr lang="en-US" sz="1400" dirty="0"/>
              <a:t> de </a:t>
            </a:r>
            <a:r>
              <a:rPr lang="en-US" sz="1400" dirty="0" err="1"/>
              <a:t>datos</a:t>
            </a:r>
            <a:r>
              <a:rPr lang="en-US" sz="1400" dirty="0"/>
              <a:t> </a:t>
            </a:r>
            <a:r>
              <a:rPr lang="en-US" sz="1400" dirty="0" err="1"/>
              <a:t>convergen</a:t>
            </a:r>
            <a:r>
              <a:rPr lang="en-US" sz="1400" dirty="0"/>
              <a:t> para </a:t>
            </a:r>
            <a:r>
              <a:rPr lang="en-US" sz="1400" dirty="0" err="1"/>
              <a:t>entregar</a:t>
            </a:r>
            <a:r>
              <a:rPr lang="en-US" sz="1400" dirty="0"/>
              <a:t> una </a:t>
            </a:r>
            <a:r>
              <a:rPr lang="en-US" sz="1400" dirty="0" err="1"/>
              <a:t>visualización</a:t>
            </a:r>
            <a:r>
              <a:rPr lang="en-US" sz="1400" dirty="0"/>
              <a:t> </a:t>
            </a:r>
            <a:r>
              <a:rPr lang="en-US" sz="1400" dirty="0" err="1"/>
              <a:t>eficiente</a:t>
            </a:r>
            <a:r>
              <a:rPr lang="en-US" sz="1400" dirty="0"/>
              <a:t>, </a:t>
            </a:r>
            <a:r>
              <a:rPr lang="en-US" sz="1400" dirty="0" err="1"/>
              <a:t>rápida</a:t>
            </a:r>
            <a:r>
              <a:rPr lang="en-US" sz="1400" dirty="0"/>
              <a:t> y con </a:t>
            </a:r>
            <a:r>
              <a:rPr lang="en-US" sz="1400" dirty="0" err="1"/>
              <a:t>detectores</a:t>
            </a:r>
            <a:r>
              <a:rPr lang="en-US" sz="1400" dirty="0"/>
              <a:t> de puntos claves.</a:t>
            </a:r>
          </a:p>
          <a:p>
            <a:pPr defTabSz="1219017">
              <a:spcAft>
                <a:spcPts val="600"/>
              </a:spcAft>
            </a:pPr>
            <a:r>
              <a:rPr lang="en-US" sz="1400" dirty="0"/>
              <a:t>El </a:t>
            </a:r>
            <a:r>
              <a:rPr lang="en-US" sz="1400" dirty="0" err="1"/>
              <a:t>objetivo</a:t>
            </a:r>
            <a:r>
              <a:rPr lang="en-US" sz="1400" dirty="0"/>
              <a:t> principal es </a:t>
            </a:r>
            <a:r>
              <a:rPr lang="en-US" sz="1400" dirty="0" err="1"/>
              <a:t>contar</a:t>
            </a:r>
            <a:r>
              <a:rPr lang="en-US" sz="1400" dirty="0"/>
              <a:t> con una </a:t>
            </a:r>
            <a:r>
              <a:rPr lang="en-US" sz="1400" dirty="0" err="1"/>
              <a:t>herramienta</a:t>
            </a:r>
            <a:r>
              <a:rPr lang="en-US" sz="1400" dirty="0"/>
              <a:t> de alto </a:t>
            </a:r>
            <a:r>
              <a:rPr lang="en-US" sz="1400" dirty="0" err="1"/>
              <a:t>estándar</a:t>
            </a:r>
            <a:r>
              <a:rPr lang="en-US" sz="1400" dirty="0"/>
              <a:t> de </a:t>
            </a:r>
            <a:r>
              <a:rPr lang="en-US" sz="1400" dirty="0" err="1"/>
              <a:t>análisis</a:t>
            </a:r>
            <a:r>
              <a:rPr lang="en-US" sz="1400" dirty="0"/>
              <a:t> y </a:t>
            </a:r>
            <a:r>
              <a:rPr lang="en-US" sz="1400" dirty="0" err="1"/>
              <a:t>monitoreo</a:t>
            </a:r>
            <a:r>
              <a:rPr lang="en-US" sz="1400" dirty="0"/>
              <a:t> para </a:t>
            </a:r>
            <a:r>
              <a:rPr lang="en-US" sz="1400" dirty="0" err="1"/>
              <a:t>definir</a:t>
            </a:r>
            <a:r>
              <a:rPr lang="en-US" sz="1400" dirty="0"/>
              <a:t> </a:t>
            </a:r>
            <a:r>
              <a:rPr lang="en-US" sz="1400" dirty="0" err="1"/>
              <a:t>rutas</a:t>
            </a:r>
            <a:r>
              <a:rPr lang="en-US" sz="1400" dirty="0"/>
              <a:t> </a:t>
            </a:r>
            <a:r>
              <a:rPr lang="en-US" sz="1400" dirty="0" err="1"/>
              <a:t>estratégicas</a:t>
            </a:r>
            <a:r>
              <a:rPr lang="en-US" sz="1400" dirty="0"/>
              <a:t> dentro de las </a:t>
            </a:r>
            <a:r>
              <a:rPr lang="en-US" sz="1400" dirty="0" err="1"/>
              <a:t>diversas</a:t>
            </a:r>
            <a:r>
              <a:rPr lang="en-US" sz="1400" dirty="0"/>
              <a:t> </a:t>
            </a:r>
            <a:r>
              <a:rPr lang="en-US" sz="1400" dirty="0" err="1"/>
              <a:t>fases</a:t>
            </a:r>
            <a:r>
              <a:rPr lang="en-US" sz="1400" dirty="0"/>
              <a:t> de una </a:t>
            </a:r>
            <a:r>
              <a:rPr lang="en-US" sz="1400" dirty="0" err="1"/>
              <a:t>campaña</a:t>
            </a:r>
            <a:r>
              <a:rPr lang="en-US" sz="1400" dirty="0"/>
              <a:t> o </a:t>
            </a:r>
            <a:r>
              <a:rPr lang="en-US" sz="1400" dirty="0" err="1"/>
              <a:t>proceso</a:t>
            </a:r>
            <a:r>
              <a:rPr lang="en-US" sz="1400" dirty="0"/>
              <a:t> electoral</a:t>
            </a:r>
            <a:r>
              <a:rPr lang="en-US" sz="1400" dirty="0">
                <a:solidFill>
                  <a:srgbClr val="575756"/>
                </a:solidFill>
                <a:latin typeface="Chevin Pro DemiBold"/>
              </a:rPr>
              <a:t>. </a:t>
            </a:r>
          </a:p>
          <a:p>
            <a:pPr marL="228600" indent="-228600" defTabSz="1219017">
              <a:spcAft>
                <a:spcPts val="600"/>
              </a:spcAft>
              <a:buFont typeface="+mj-lt"/>
              <a:buAutoNum type="arabicPeriod"/>
            </a:pPr>
            <a:endParaRPr lang="en-US" sz="1067" dirty="0">
              <a:solidFill>
                <a:srgbClr val="575756"/>
              </a:solidFill>
              <a:latin typeface="Chevin Pro DemiBold"/>
            </a:endParaRPr>
          </a:p>
        </p:txBody>
      </p:sp>
      <p:sp>
        <p:nvSpPr>
          <p:cNvPr id="6" name="TextBox 139">
            <a:extLst>
              <a:ext uri="{FF2B5EF4-FFF2-40B4-BE49-F238E27FC236}">
                <a16:creationId xmlns:a16="http://schemas.microsoft.com/office/drawing/2014/main" id="{A7C07721-3B0A-44E9-B1F4-2472D307C289}"/>
              </a:ext>
            </a:extLst>
          </p:cNvPr>
          <p:cNvSpPr txBox="1"/>
          <p:nvPr/>
        </p:nvSpPr>
        <p:spPr>
          <a:xfrm>
            <a:off x="7450252" y="2803125"/>
            <a:ext cx="3316805" cy="3139514"/>
          </a:xfrm>
          <a:prstGeom prst="rect">
            <a:avLst/>
          </a:prstGeom>
          <a:noFill/>
        </p:spPr>
        <p:txBody>
          <a:bodyPr wrap="square" rtlCol="0">
            <a:spAutoFit/>
          </a:bodyPr>
          <a:lstStyle/>
          <a:p>
            <a:pPr defTabSz="1219017">
              <a:spcBef>
                <a:spcPts val="601"/>
              </a:spcBef>
              <a:spcAft>
                <a:spcPts val="601"/>
              </a:spcAft>
            </a:pPr>
            <a:r>
              <a:rPr lang="es-ES" sz="1400" dirty="0">
                <a:cs typeface="Arial" panose="020B0604020202020204" pitchFamily="34" charset="0"/>
              </a:rPr>
              <a:t>El uso de una plataforma como DATA ELECCIONES puede cambiar la forma en que se estructura estrategias políticas para abordar una elección, tiene una mirada de corto y largo plazo. Lo que hace que se hagan mucho más robustas las bases de sus propuestas y posibilidad de perfilar aún más al candidato o candidata. </a:t>
            </a:r>
          </a:p>
          <a:p>
            <a:pPr defTabSz="1219017">
              <a:spcBef>
                <a:spcPts val="601"/>
              </a:spcBef>
              <a:spcAft>
                <a:spcPts val="601"/>
              </a:spcAft>
            </a:pPr>
            <a:r>
              <a:rPr lang="es-ES" sz="1400" dirty="0">
                <a:solidFill>
                  <a:srgbClr val="575756"/>
                </a:solidFill>
              </a:rPr>
              <a:t> </a:t>
            </a:r>
          </a:p>
          <a:p>
            <a:pPr defTabSz="1219017">
              <a:spcBef>
                <a:spcPts val="601"/>
              </a:spcBef>
              <a:spcAft>
                <a:spcPts val="601"/>
              </a:spcAft>
            </a:pPr>
            <a:r>
              <a:rPr lang="es-ES" sz="1067" dirty="0">
                <a:solidFill>
                  <a:srgbClr val="575756"/>
                </a:solidFill>
                <a:latin typeface="Chevin Pro DemiBold"/>
              </a:rPr>
              <a:t> </a:t>
            </a:r>
          </a:p>
          <a:p>
            <a:pPr defTabSz="1219017">
              <a:spcBef>
                <a:spcPts val="601"/>
              </a:spcBef>
              <a:spcAft>
                <a:spcPts val="601"/>
              </a:spcAft>
            </a:pPr>
            <a:endParaRPr lang="es-E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48853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164738"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 ELECCIONES </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CARACTERIZACIÓN PRODUCTO </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6" name="TextBox 139">
            <a:extLst>
              <a:ext uri="{FF2B5EF4-FFF2-40B4-BE49-F238E27FC236}">
                <a16:creationId xmlns:a16="http://schemas.microsoft.com/office/drawing/2014/main" id="{A7C07721-3B0A-44E9-B1F4-2472D307C289}"/>
              </a:ext>
            </a:extLst>
          </p:cNvPr>
          <p:cNvSpPr txBox="1"/>
          <p:nvPr/>
        </p:nvSpPr>
        <p:spPr>
          <a:xfrm>
            <a:off x="1558517" y="1966413"/>
            <a:ext cx="4456390" cy="2657202"/>
          </a:xfrm>
          <a:prstGeom prst="rect">
            <a:avLst/>
          </a:prstGeom>
          <a:noFill/>
        </p:spPr>
        <p:txBody>
          <a:bodyPr wrap="square" rtlCol="0">
            <a:spAutoFit/>
          </a:bodyPr>
          <a:lstStyle/>
          <a:p>
            <a:pPr defTabSz="1219017">
              <a:spcBef>
                <a:spcPts val="601"/>
              </a:spcBef>
              <a:spcAft>
                <a:spcPts val="601"/>
              </a:spcAft>
            </a:pPr>
            <a:r>
              <a:rPr lang="es-ES" sz="1400" dirty="0"/>
              <a:t>La plataforma será una web interactiva que donde el usuario podrá visualizar diversas opciones posibles. </a:t>
            </a:r>
          </a:p>
          <a:p>
            <a:pPr defTabSz="1219017">
              <a:spcBef>
                <a:spcPts val="601"/>
              </a:spcBef>
              <a:spcAft>
                <a:spcPts val="601"/>
              </a:spcAft>
            </a:pPr>
            <a:r>
              <a:rPr lang="es-ES" sz="1400" dirty="0">
                <a:solidFill>
                  <a:srgbClr val="575756"/>
                </a:solidFill>
                <a:latin typeface="Chevin Pro DemiBold"/>
              </a:rPr>
              <a:t> </a:t>
            </a:r>
            <a:r>
              <a:rPr lang="es-ES" sz="1400" dirty="0"/>
              <a:t>El contenido albergará datos recopilados por Data </a:t>
            </a:r>
            <a:r>
              <a:rPr lang="es-ES" sz="1400" dirty="0" err="1"/>
              <a:t>Intelligence</a:t>
            </a:r>
            <a:r>
              <a:rPr lang="es-ES" sz="1400" dirty="0"/>
              <a:t>, públicos y de fuentes abiertas. Además de generar su propio repositorio de información en caso de uso de apps. </a:t>
            </a:r>
            <a:endParaRPr lang="es-CL" sz="1400" dirty="0"/>
          </a:p>
          <a:p>
            <a:pPr defTabSz="1219017">
              <a:spcBef>
                <a:spcPts val="601"/>
              </a:spcBef>
              <a:spcAft>
                <a:spcPts val="601"/>
              </a:spcAft>
            </a:pPr>
            <a:r>
              <a:rPr lang="es-ES" sz="1400" dirty="0"/>
              <a:t>En una plataforma con servidor de Data </a:t>
            </a:r>
            <a:r>
              <a:rPr lang="es-ES" sz="1400" dirty="0" err="1"/>
              <a:t>Intelligence</a:t>
            </a:r>
            <a:r>
              <a:rPr lang="es-ES" sz="1400" dirty="0"/>
              <a:t>, con diferentes herramientas dentro de ellas, desde </a:t>
            </a:r>
            <a:r>
              <a:rPr lang="es-ES" sz="1400" dirty="0" err="1"/>
              <a:t>Power</a:t>
            </a:r>
            <a:r>
              <a:rPr lang="es-ES" sz="1400" dirty="0"/>
              <a:t> </a:t>
            </a:r>
            <a:r>
              <a:rPr lang="es-ES" sz="1400" dirty="0" err="1"/>
              <a:t>bi</a:t>
            </a:r>
            <a:r>
              <a:rPr lang="es-ES" sz="1400" dirty="0"/>
              <a:t>, </a:t>
            </a:r>
            <a:r>
              <a:rPr lang="es-ES" sz="1400" dirty="0" err="1"/>
              <a:t>Argis</a:t>
            </a:r>
            <a:r>
              <a:rPr lang="es-ES" sz="1400" dirty="0"/>
              <a:t>, Google </a:t>
            </a:r>
            <a:r>
              <a:rPr lang="es-ES" sz="1400" dirty="0" err="1"/>
              <a:t>Earth</a:t>
            </a:r>
            <a:r>
              <a:rPr lang="es-ES" sz="1400" dirty="0"/>
              <a:t> </a:t>
            </a:r>
            <a:r>
              <a:rPr lang="es-ES" sz="1400" dirty="0" err="1"/>
              <a:t>Engine</a:t>
            </a:r>
            <a:r>
              <a:rPr lang="es-ES" sz="1400" dirty="0"/>
              <a:t>, etc. </a:t>
            </a:r>
            <a:endParaRPr lang="es-CL" sz="1400" dirty="0"/>
          </a:p>
          <a:p>
            <a:pPr defTabSz="1219017">
              <a:spcBef>
                <a:spcPts val="601"/>
              </a:spcBef>
              <a:spcAft>
                <a:spcPts val="601"/>
              </a:spcAft>
            </a:pPr>
            <a:endParaRPr lang="es-ES" sz="1067" dirty="0">
              <a:solidFill>
                <a:srgbClr val="575756"/>
              </a:solidFill>
              <a:latin typeface="Chevin Pro DemiBold"/>
            </a:endParaRPr>
          </a:p>
        </p:txBody>
      </p:sp>
      <p:sp>
        <p:nvSpPr>
          <p:cNvPr id="2" name="TextBox 139">
            <a:extLst>
              <a:ext uri="{FF2B5EF4-FFF2-40B4-BE49-F238E27FC236}">
                <a16:creationId xmlns:a16="http://schemas.microsoft.com/office/drawing/2014/main" id="{970F2CB1-436D-4CD3-B9C0-8D7C372196B4}"/>
              </a:ext>
            </a:extLst>
          </p:cNvPr>
          <p:cNvSpPr txBox="1"/>
          <p:nvPr/>
        </p:nvSpPr>
        <p:spPr>
          <a:xfrm>
            <a:off x="6484748" y="2831589"/>
            <a:ext cx="4456390" cy="1256819"/>
          </a:xfrm>
          <a:prstGeom prst="rect">
            <a:avLst/>
          </a:prstGeom>
          <a:noFill/>
        </p:spPr>
        <p:txBody>
          <a:bodyPr wrap="square" rtlCol="0">
            <a:spAutoFit/>
          </a:bodyPr>
          <a:lstStyle/>
          <a:p>
            <a:r>
              <a:rPr lang="es-ES" sz="1400" dirty="0"/>
              <a:t>El modelo de DI, tiene un enfoque multidimensional. Esto quiere decir desde diferentes temas se buscan puntos de interés de acuerdo al potencial electorado. </a:t>
            </a:r>
          </a:p>
          <a:p>
            <a:endParaRPr lang="es-ES" dirty="0"/>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9173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7</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164738"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673915" y="341670"/>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 ELECCIONES </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81036" y="262226"/>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591983" y="802925"/>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CARACTERIZACIÓN PRODUCTO </a:t>
            </a:r>
          </a:p>
        </p:txBody>
      </p:sp>
      <p:sp>
        <p:nvSpPr>
          <p:cNvPr id="3" name="Rectángulo 2">
            <a:extLst>
              <a:ext uri="{FF2B5EF4-FFF2-40B4-BE49-F238E27FC236}">
                <a16:creationId xmlns:a16="http://schemas.microsoft.com/office/drawing/2014/main" id="{A630F5D0-3788-451B-9D55-899F07FF1DAD}"/>
              </a:ext>
            </a:extLst>
          </p:cNvPr>
          <p:cNvSpPr/>
          <p:nvPr/>
        </p:nvSpPr>
        <p:spPr>
          <a:xfrm>
            <a:off x="839034" y="761128"/>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355" y="0"/>
            <a:ext cx="1868733" cy="399190"/>
          </a:xfrm>
          <a:prstGeom prst="rect">
            <a:avLst/>
          </a:prstGeom>
        </p:spPr>
      </p:pic>
      <p:pic>
        <p:nvPicPr>
          <p:cNvPr id="5" name="Imagen 4">
            <a:extLst>
              <a:ext uri="{FF2B5EF4-FFF2-40B4-BE49-F238E27FC236}">
                <a16:creationId xmlns:a16="http://schemas.microsoft.com/office/drawing/2014/main" id="{36F65E77-C1D4-3F42-A1E7-DFEF5D908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122" y="399190"/>
            <a:ext cx="8374454" cy="6349729"/>
          </a:xfrm>
          <a:prstGeom prst="rect">
            <a:avLst/>
          </a:prstGeom>
        </p:spPr>
      </p:pic>
    </p:spTree>
    <p:extLst>
      <p:ext uri="{BB962C8B-B14F-4D97-AF65-F5344CB8AC3E}">
        <p14:creationId xmlns:p14="http://schemas.microsoft.com/office/powerpoint/2010/main" val="83648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8</a:t>
            </a:fld>
            <a:endParaRPr lang="ru-RU" sz="1400" dirty="0">
              <a:solidFill>
                <a:srgbClr val="FFFFFF"/>
              </a:solidFill>
              <a:latin typeface="Calibri"/>
            </a:endParaRPr>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 ELECCIONES</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2</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977298391"/>
              </p:ext>
            </p:extLst>
          </p:nvPr>
        </p:nvGraphicFramePr>
        <p:xfrm>
          <a:off x="480025" y="1097424"/>
          <a:ext cx="10987072" cy="6768591"/>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3">
                  <a:txBody>
                    <a:bodyPr/>
                    <a:lstStyle/>
                    <a:p>
                      <a:pPr marL="0" algn="ctr" defTabSz="1219017" rtl="0" eaLnBrk="1" latinLnBrk="0" hangingPunct="1"/>
                      <a:r>
                        <a:rPr lang="es-ES" sz="1000" b="1" kern="1200" dirty="0">
                          <a:solidFill>
                            <a:schemeClr val="bg1"/>
                          </a:solidFill>
                          <a:latin typeface="+mn-lt"/>
                          <a:ea typeface="+mn-ea"/>
                          <a:cs typeface="+mn-cs"/>
                        </a:rPr>
                        <a:t>Población y Elecciones</a:t>
                      </a:r>
                    </a:p>
                    <a:p>
                      <a:pPr marL="0" algn="ctr" defTabSz="1219017" rtl="0" eaLnBrk="1" latinLnBrk="0" hangingPunct="1"/>
                      <a:endParaRPr lang="es-ES" sz="1000" b="1" kern="1200" dirty="0">
                        <a:solidFill>
                          <a:schemeClr val="bg1"/>
                        </a:solidFill>
                        <a:latin typeface="+mn-lt"/>
                        <a:ea typeface="+mn-ea"/>
                        <a:cs typeface="+mn-cs"/>
                      </a:endParaRPr>
                    </a:p>
                    <a:p>
                      <a:pPr marL="0" algn="ctr" defTabSz="1219017" rtl="0" eaLnBrk="1" latinLnBrk="0" hangingPunct="1"/>
                      <a:r>
                        <a:rPr lang="es-ES" sz="1000" b="1" kern="1200" dirty="0">
                          <a:solidFill>
                            <a:schemeClr val="bg1"/>
                          </a:solidFill>
                          <a:latin typeface="+mn-lt"/>
                          <a:ea typeface="+mn-ea"/>
                          <a:cs typeface="+mn-cs"/>
                        </a:rPr>
                        <a:t>[TIPO VISUALIZACIÓN: MAPA]</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Identificación de la población</a:t>
                      </a:r>
                    </a:p>
                  </a:txBody>
                  <a:tcPr marL="45720" marR="45720" anchor="ctr">
                    <a:solidFill>
                      <a:schemeClr val="accent2">
                        <a:lumMod val="75000"/>
                      </a:schemeClr>
                    </a:solidFill>
                  </a:tcPr>
                </a:tc>
                <a:tc>
                  <a:txBody>
                    <a:bodyPr/>
                    <a:lstStyle/>
                    <a:p>
                      <a:pPr algn="l"/>
                      <a:r>
                        <a:rPr lang="es-ES" sz="800" b="1" dirty="0">
                          <a:solidFill>
                            <a:srgbClr val="000000"/>
                          </a:solidFill>
                        </a:rPr>
                        <a:t>Población comunal: Nº de habitantes, género, rangos etarios, </a:t>
                      </a:r>
                      <a:r>
                        <a:rPr lang="es-ES" sz="800" b="1" dirty="0" err="1">
                          <a:solidFill>
                            <a:srgbClr val="000000"/>
                          </a:solidFill>
                        </a:rPr>
                        <a:t>p.urbana</a:t>
                      </a:r>
                      <a:r>
                        <a:rPr lang="es-ES" sz="800" b="1" dirty="0">
                          <a:solidFill>
                            <a:srgbClr val="000000"/>
                          </a:solidFill>
                        </a:rPr>
                        <a:t>, rural. </a:t>
                      </a:r>
                    </a:p>
                    <a:p>
                      <a:pPr algn="l"/>
                      <a:r>
                        <a:rPr lang="es-ES" sz="800" b="1" dirty="0">
                          <a:solidFill>
                            <a:srgbClr val="000000"/>
                          </a:solidFill>
                        </a:rPr>
                        <a:t>Nacimientos, matrimonios y defunciones. </a:t>
                      </a:r>
                    </a:p>
                  </a:txBody>
                  <a:tcPr marL="0" marR="0" marT="0" marB="0" anchor="ctr"/>
                </a:tc>
                <a:tc>
                  <a:txBody>
                    <a:bodyPr/>
                    <a:lstStyle/>
                    <a:p>
                      <a:pPr algn="l"/>
                      <a:endParaRPr lang="es-ES" sz="800" b="1" dirty="0">
                        <a:solidFill>
                          <a:srgbClr val="000000"/>
                        </a:solidFill>
                      </a:endParaRPr>
                    </a:p>
                    <a:p>
                      <a:pPr algn="l"/>
                      <a:r>
                        <a:rPr lang="es-ES" sz="800" b="1" dirty="0">
                          <a:solidFill>
                            <a:srgbClr val="000000"/>
                          </a:solidFill>
                        </a:rPr>
                        <a:t>Vivienda y espacio público: Déficit habitacional, Accesibilidad digital, Hogares en situación de pobreza, acceso a servicios básicos, acceso a áreas verdes. </a:t>
                      </a:r>
                    </a:p>
                    <a:p>
                      <a:pPr algn="l"/>
                      <a:endParaRPr lang="es-ES" sz="800" b="1" dirty="0">
                        <a:solidFill>
                          <a:srgbClr val="000000"/>
                        </a:solidFill>
                      </a:endParaRPr>
                    </a:p>
                  </a:txBody>
                  <a:tcPr marL="0" marR="0" marT="0" marB="0" anchor="ctr"/>
                </a:tc>
                <a:tc>
                  <a:txBody>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Seguridad: Nº de delitos por X habitantes y tipos de delitos. Identificación de zonas más vulnerables.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Identificación de necesidades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Características del territorio </a:t>
                      </a: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Cartografía de la participación </a:t>
                      </a:r>
                    </a:p>
                  </a:txBody>
                  <a:tcPr marL="45720" marR="45720" anchor="ctr">
                    <a:solidFill>
                      <a:schemeClr val="accent2">
                        <a:lumMod val="75000"/>
                      </a:schemeClr>
                    </a:solidFill>
                  </a:tcPr>
                </a:tc>
                <a:tc>
                  <a:txBody>
                    <a:bodyPr/>
                    <a:lstStyle/>
                    <a:p>
                      <a:pPr algn="ctr"/>
                      <a:r>
                        <a:rPr lang="es-ES" sz="800" b="1" dirty="0">
                          <a:solidFill>
                            <a:srgbClr val="000000"/>
                          </a:solidFill>
                        </a:rPr>
                        <a:t>Padrón electoral 2020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Nº de votantes- Género – Rango etario – Mesa elecciones anteriores.</a:t>
                      </a:r>
                    </a:p>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Preferencias electorales (partidos por zona que predominaron)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428810">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Representación social  y digital </a:t>
                      </a:r>
                    </a:p>
                  </a:txBody>
                  <a:tcPr marL="45720" marR="45720" anchor="ctr">
                    <a:solidFill>
                      <a:schemeClr val="accent2">
                        <a:lumMod val="75000"/>
                      </a:schemeClr>
                    </a:solidFill>
                  </a:tcPr>
                </a:tc>
                <a:tc>
                  <a:txBody>
                    <a:bodyPr/>
                    <a:lstStyle/>
                    <a:p>
                      <a:pPr algn="ctr"/>
                      <a:r>
                        <a:rPr lang="es-ES" sz="800" b="1" dirty="0">
                          <a:solidFill>
                            <a:srgbClr val="000000"/>
                          </a:solidFill>
                        </a:rPr>
                        <a:t>Juntas de vecinos </a:t>
                      </a:r>
                    </a:p>
                  </a:txBody>
                  <a:tcPr marL="0" marR="0" marT="0" marB="0" anchor="ctr"/>
                </a:tc>
                <a:tc>
                  <a:txBody>
                    <a:bodyPr/>
                    <a:lstStyle/>
                    <a:p>
                      <a:pPr algn="ctr"/>
                      <a:r>
                        <a:rPr lang="es-ES" sz="800" b="1" dirty="0">
                          <a:solidFill>
                            <a:srgbClr val="000000"/>
                          </a:solidFill>
                        </a:rPr>
                        <a:t>ONG y corporaciones dentro del territorio </a:t>
                      </a:r>
                    </a:p>
                  </a:txBody>
                  <a:tcPr marL="0" marR="0" marT="0" marB="0" anchor="ctr"/>
                </a:tc>
                <a:tc>
                  <a:txBody>
                    <a:bodyPr/>
                    <a:lstStyle/>
                    <a:p>
                      <a:pPr algn="ctr"/>
                      <a:r>
                        <a:rPr lang="es-ES" sz="800" b="1" dirty="0">
                          <a:solidFill>
                            <a:srgbClr val="000000"/>
                          </a:solidFill>
                        </a:rPr>
                        <a:t>Colectivos o agrupaciones sociales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Iglesias o recintos de culto religioso</a:t>
                      </a:r>
                    </a:p>
                    <a:p>
                      <a:pPr algn="ct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Social Media </a:t>
                      </a:r>
                      <a:r>
                        <a:rPr lang="es-ES" sz="800" b="1" dirty="0" err="1">
                          <a:solidFill>
                            <a:srgbClr val="000000"/>
                          </a:solidFill>
                        </a:rPr>
                        <a:t>Listening</a:t>
                      </a:r>
                      <a:r>
                        <a:rPr lang="es-ES" sz="800" b="1" dirty="0">
                          <a:solidFill>
                            <a:srgbClr val="000000"/>
                          </a:solidFill>
                        </a:rPr>
                        <a:t>: </a:t>
                      </a:r>
                      <a:r>
                        <a:rPr lang="es-ES" sz="800" b="1" dirty="0" err="1">
                          <a:solidFill>
                            <a:srgbClr val="000000"/>
                          </a:solidFill>
                        </a:rPr>
                        <a:t>Influencer</a:t>
                      </a:r>
                      <a:r>
                        <a:rPr lang="es-ES" sz="800" b="1" dirty="0">
                          <a:solidFill>
                            <a:srgbClr val="000000"/>
                          </a:solidFill>
                        </a:rPr>
                        <a:t> </a:t>
                      </a:r>
                      <a:r>
                        <a:rPr lang="es-ES" sz="800" b="1" dirty="0" err="1">
                          <a:solidFill>
                            <a:srgbClr val="000000"/>
                          </a:solidFill>
                        </a:rPr>
                        <a:t>profile</a:t>
                      </a:r>
                      <a:r>
                        <a:rPr lang="es-ES" sz="800" b="1" dirty="0">
                          <a:solidFill>
                            <a:srgbClr val="000000"/>
                          </a:solidFill>
                        </a:rPr>
                        <a:t>, Reputación digital, </a:t>
                      </a:r>
                      <a:r>
                        <a:rPr lang="es-ES" sz="800" b="1" dirty="0" err="1">
                          <a:solidFill>
                            <a:srgbClr val="000000"/>
                          </a:solidFill>
                        </a:rPr>
                        <a:t>Brief</a:t>
                      </a:r>
                      <a:r>
                        <a:rPr lang="es-ES" sz="800" b="1" dirty="0">
                          <a:solidFill>
                            <a:srgbClr val="000000"/>
                          </a:solidFill>
                        </a:rPr>
                        <a:t> </a:t>
                      </a:r>
                      <a:r>
                        <a:rPr lang="es-ES" sz="800" b="1" dirty="0" err="1">
                          <a:solidFill>
                            <a:srgbClr val="000000"/>
                          </a:solidFill>
                        </a:rPr>
                        <a:t>Topic</a:t>
                      </a:r>
                      <a:endParaRPr lang="es-ES" sz="800" b="1" dirty="0">
                        <a:solidFill>
                          <a:srgbClr val="000000"/>
                        </a:solidFill>
                      </a:endParaRPr>
                    </a:p>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Calidad de vida e Inversión </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Ingresos y Calidad de vida </a:t>
                      </a:r>
                    </a:p>
                  </a:txBody>
                  <a:tcPr marL="45720" marR="45720" anchor="ctr">
                    <a:solidFill>
                      <a:schemeClr val="accent2">
                        <a:lumMod val="75000"/>
                      </a:schemeClr>
                    </a:solidFill>
                  </a:tcPr>
                </a:tc>
                <a:tc>
                  <a:txBody>
                    <a:bodyPr/>
                    <a:lstStyle/>
                    <a:p>
                      <a:pPr algn="ctr"/>
                      <a:r>
                        <a:rPr lang="es-ES" sz="800" b="1" dirty="0">
                          <a:solidFill>
                            <a:srgbClr val="000000"/>
                          </a:solidFill>
                        </a:rPr>
                        <a:t>Indicadores de ingresos y calidad de vida </a:t>
                      </a:r>
                    </a:p>
                  </a:txBody>
                  <a:tcPr marL="0" marR="0" marT="0" marB="0" anchor="ctr"/>
                </a:tc>
                <a:tc>
                  <a:txBody>
                    <a:bodyPr/>
                    <a:lstStyle/>
                    <a:p>
                      <a:pPr algn="ctr"/>
                      <a:r>
                        <a:rPr lang="es-ES" sz="800" b="1" dirty="0">
                          <a:solidFill>
                            <a:srgbClr val="000000"/>
                          </a:solidFill>
                        </a:rPr>
                        <a:t>Tasa de desempleo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Inversión </a:t>
                      </a:r>
                    </a:p>
                    <a:p>
                      <a:pPr marL="0" algn="l" defTabSz="1219017" rtl="0" eaLnBrk="1" latinLnBrk="0" hangingPunct="1"/>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r>
                        <a:rPr lang="es-ES" sz="800" b="1" dirty="0">
                          <a:solidFill>
                            <a:srgbClr val="000000"/>
                          </a:solidFill>
                        </a:rPr>
                        <a:t>Capital en el territorio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highlight>
                          <a:srgbClr val="FFFF00"/>
                        </a:highlight>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456931">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Empresas </a:t>
                      </a:r>
                    </a:p>
                  </a:txBody>
                  <a:tcPr marL="45720" marR="45720" anchor="ctr">
                    <a:solidFill>
                      <a:schemeClr val="accent2">
                        <a:lumMod val="75000"/>
                      </a:schemeClr>
                    </a:solidFill>
                  </a:tcPr>
                </a:tc>
                <a:tc>
                  <a:txBody>
                    <a:bodyPr/>
                    <a:lstStyle/>
                    <a:p>
                      <a:pPr algn="ctr"/>
                      <a:r>
                        <a:rPr lang="es-ES" sz="800" b="1" dirty="0">
                          <a:solidFill>
                            <a:srgbClr val="000000"/>
                          </a:solidFill>
                        </a:rPr>
                        <a:t>Monitoreo de Mercado local</a:t>
                      </a:r>
                    </a:p>
                  </a:txBody>
                  <a:tcPr marL="0" marR="0" marT="0" marB="0" anchor="ctr"/>
                </a:tc>
                <a:tc>
                  <a:txBody>
                    <a:bodyPr/>
                    <a:lstStyle/>
                    <a:p>
                      <a:pPr algn="ctr"/>
                      <a:r>
                        <a:rPr lang="es-ES" sz="800" b="1" dirty="0">
                          <a:solidFill>
                            <a:srgbClr val="000000"/>
                          </a:solidFill>
                        </a:rPr>
                        <a:t>Monitoreo de Grandes Empresas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Observación pre-elecciones </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Encuestas </a:t>
                      </a:r>
                    </a:p>
                  </a:txBody>
                  <a:tcPr marL="45720" marR="45720" anchor="ctr">
                    <a:solidFill>
                      <a:schemeClr val="accent2">
                        <a:lumMod val="75000"/>
                      </a:schemeClr>
                    </a:solidFill>
                  </a:tcPr>
                </a:tc>
                <a:tc>
                  <a:txBody>
                    <a:bodyPr/>
                    <a:lstStyle/>
                    <a:p>
                      <a:pPr algn="ctr"/>
                      <a:r>
                        <a:rPr lang="es-ES" sz="800" b="1" dirty="0" err="1">
                          <a:solidFill>
                            <a:srgbClr val="000000"/>
                          </a:solidFill>
                        </a:rPr>
                        <a:t>Cluster</a:t>
                      </a:r>
                      <a:r>
                        <a:rPr lang="es-ES" sz="800" b="1" dirty="0">
                          <a:solidFill>
                            <a:srgbClr val="000000"/>
                          </a:solidFill>
                        </a:rPr>
                        <a:t> territorial </a:t>
                      </a:r>
                    </a:p>
                  </a:txBody>
                  <a:tcPr marL="0" marR="0" marT="0" marB="0" anchor="ctr"/>
                </a:tc>
                <a:tc>
                  <a:txBody>
                    <a:bodyPr/>
                    <a:lstStyle/>
                    <a:p>
                      <a:pPr algn="ctr"/>
                      <a:r>
                        <a:rPr lang="es-ES" sz="800" b="1" dirty="0">
                          <a:solidFill>
                            <a:srgbClr val="000000"/>
                          </a:solidFill>
                        </a:rPr>
                        <a:t>Mapa de sectores electorales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Social media </a:t>
                      </a:r>
                      <a:r>
                        <a:rPr lang="es-ES" sz="900" b="1" kern="1200" dirty="0" err="1">
                          <a:solidFill>
                            <a:schemeClr val="bg1"/>
                          </a:solidFill>
                          <a:latin typeface="+mn-lt"/>
                          <a:ea typeface="+mn-ea"/>
                          <a:cs typeface="+mn-cs"/>
                        </a:rPr>
                        <a:t>Listening</a:t>
                      </a: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r>
                        <a:rPr lang="es-ES" sz="800" b="1" dirty="0">
                          <a:solidFill>
                            <a:srgbClr val="000000"/>
                          </a:solidFill>
                        </a:rPr>
                        <a:t>Temas de interés </a:t>
                      </a:r>
                    </a:p>
                  </a:txBody>
                  <a:tcPr marL="0" marR="0" marT="0" marB="0" anchor="ctr"/>
                </a:tc>
                <a:tc>
                  <a:txBody>
                    <a:bodyPr/>
                    <a:lstStyle/>
                    <a:p>
                      <a:pPr algn="ctr"/>
                      <a:r>
                        <a:rPr lang="es-ES" sz="800" b="1" dirty="0">
                          <a:solidFill>
                            <a:srgbClr val="000000"/>
                          </a:solidFill>
                        </a:rPr>
                        <a:t>Observación de performance de todos los candidatos/as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Votación </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Tendencias </a:t>
                      </a:r>
                    </a:p>
                  </a:txBody>
                  <a:tcPr marL="45720" marR="45720" anchor="ctr">
                    <a:solidFill>
                      <a:schemeClr val="accent2">
                        <a:lumMod val="75000"/>
                      </a:schemeClr>
                    </a:solidFill>
                  </a:tcPr>
                </a:tc>
                <a:tc>
                  <a:txBody>
                    <a:bodyPr/>
                    <a:lstStyle/>
                    <a:p>
                      <a:pPr algn="ctr"/>
                      <a:r>
                        <a:rPr lang="es-ES" sz="800" b="1" dirty="0">
                          <a:solidFill>
                            <a:srgbClr val="000000"/>
                          </a:solidFill>
                        </a:rPr>
                        <a:t>Seguimiento de </a:t>
                      </a:r>
                    </a:p>
                    <a:p>
                      <a:pPr algn="ctr"/>
                      <a:r>
                        <a:rPr lang="es-ES" sz="800" b="1" dirty="0">
                          <a:solidFill>
                            <a:srgbClr val="000000"/>
                          </a:solidFill>
                        </a:rPr>
                        <a:t>votaciones </a:t>
                      </a:r>
                    </a:p>
                  </a:txBody>
                  <a:tcPr marL="0" marR="0" marT="0" marB="0" anchor="ctr"/>
                </a:tc>
                <a:tc>
                  <a:txBody>
                    <a:bodyPr/>
                    <a:lstStyle/>
                    <a:p>
                      <a:pPr algn="ctr"/>
                      <a:r>
                        <a:rPr lang="es-ES" sz="800" b="1" dirty="0">
                          <a:solidFill>
                            <a:srgbClr val="000000"/>
                          </a:solidFill>
                        </a:rPr>
                        <a:t>Mapeo de tendencias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Registro de resultados </a:t>
                      </a:r>
                    </a:p>
                  </a:txBody>
                  <a:tcPr marL="45720" marR="45720" anchor="ctr">
                    <a:solidFill>
                      <a:schemeClr val="accent2">
                        <a:lumMod val="75000"/>
                      </a:schemeClr>
                    </a:solidFill>
                  </a:tcPr>
                </a:tc>
                <a:tc>
                  <a:txBody>
                    <a:bodyPr/>
                    <a:lstStyle/>
                    <a:p>
                      <a:pPr algn="ctr"/>
                      <a:r>
                        <a:rPr lang="es-ES" sz="800" b="1" dirty="0">
                          <a:solidFill>
                            <a:srgbClr val="000000"/>
                          </a:solidFill>
                        </a:rPr>
                        <a:t>Monitoreo de votaciones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Evaluación </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Resultados </a:t>
                      </a:r>
                    </a:p>
                  </a:txBody>
                  <a:tcPr marL="45720" marR="45720" anchor="ctr">
                    <a:solidFill>
                      <a:schemeClr val="accent2">
                        <a:lumMod val="75000"/>
                      </a:schemeClr>
                    </a:solidFill>
                  </a:tcPr>
                </a:tc>
                <a:tc>
                  <a:txBody>
                    <a:bodyPr/>
                    <a:lstStyle/>
                    <a:p>
                      <a:pPr algn="ctr"/>
                      <a:r>
                        <a:rPr lang="es-ES" sz="800" b="1" dirty="0">
                          <a:solidFill>
                            <a:srgbClr val="000000"/>
                          </a:solidFill>
                        </a:rPr>
                        <a:t>Indicadores principales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4915597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Observación electorado</a:t>
                      </a:r>
                    </a:p>
                  </a:txBody>
                  <a:tcPr marL="45720" marR="45720" anchor="ctr">
                    <a:solidFill>
                      <a:schemeClr val="accent2">
                        <a:lumMod val="75000"/>
                      </a:schemeClr>
                    </a:solidFill>
                  </a:tcPr>
                </a:tc>
                <a:tc>
                  <a:txBody>
                    <a:bodyPr/>
                    <a:lstStyle/>
                    <a:p>
                      <a:pPr algn="ctr"/>
                      <a:r>
                        <a:rPr lang="es-ES" sz="800" b="1" dirty="0">
                          <a:solidFill>
                            <a:srgbClr val="000000"/>
                          </a:solidFill>
                        </a:rPr>
                        <a:t>Candidatos electos o con mayorías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567919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Observación comparativa </a:t>
                      </a:r>
                    </a:p>
                  </a:txBody>
                  <a:tcPr marL="45720" marR="45720" anchor="ctr">
                    <a:solidFill>
                      <a:schemeClr val="accent2">
                        <a:lumMod val="75000"/>
                      </a:schemeClr>
                    </a:solidFill>
                  </a:tcPr>
                </a:tc>
                <a:tc>
                  <a:txBody>
                    <a:bodyPr/>
                    <a:lstStyle/>
                    <a:p>
                      <a:pPr algn="ctr"/>
                      <a:r>
                        <a:rPr lang="es-ES" sz="800" b="1" dirty="0">
                          <a:solidFill>
                            <a:srgbClr val="000000"/>
                          </a:solidFill>
                        </a:rPr>
                        <a:t>Análisis con competidor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843649822"/>
                  </a:ext>
                </a:extLst>
              </a:tr>
              <a:tr h="326366">
                <a:tc rowSpan="2">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algn="l" defTabSz="1219017" rtl="0" eaLnBrk="1" latinLnBrk="0" hangingPunct="1"/>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1743929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92651802"/>
                  </a:ext>
                </a:extLst>
              </a:tr>
            </a:tbl>
          </a:graphicData>
        </a:graphic>
      </p:graphicFrame>
      <p:sp>
        <p:nvSpPr>
          <p:cNvPr id="6" name="Rectángulo 5">
            <a:extLst>
              <a:ext uri="{FF2B5EF4-FFF2-40B4-BE49-F238E27FC236}">
                <a16:creationId xmlns:a16="http://schemas.microsoft.com/office/drawing/2014/main" id="{FB077C6F-FF14-4E8B-B116-4ECB6EAF01B1}"/>
              </a:ext>
            </a:extLst>
          </p:cNvPr>
          <p:cNvSpPr/>
          <p:nvPr/>
        </p:nvSpPr>
        <p:spPr>
          <a:xfrm>
            <a:off x="1532007" y="775578"/>
            <a:ext cx="4537484" cy="276999"/>
          </a:xfrm>
          <a:prstGeom prst="rect">
            <a:avLst/>
          </a:prstGeom>
        </p:spPr>
        <p:txBody>
          <a:bodyPr wrap="square">
            <a:spAutoFit/>
          </a:bodyPr>
          <a:lstStyle/>
          <a:p>
            <a:pPr defTabSz="1219017"/>
            <a:r>
              <a:rPr lang="es-ES" sz="1200" b="1" kern="0" dirty="0">
                <a:solidFill>
                  <a:schemeClr val="accent1"/>
                </a:solidFill>
              </a:rPr>
              <a:t>8. CONTENIDOS [1/2]</a:t>
            </a:r>
          </a:p>
        </p:txBody>
      </p:sp>
      <p:pic>
        <p:nvPicPr>
          <p:cNvPr id="45" name="Imagen 44">
            <a:hlinkClick r:id="rId2"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9</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080848"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 ELECCIONES </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2562909" cy="1815882"/>
          </a:xfrm>
          <a:prstGeom prst="rect">
            <a:avLst/>
          </a:prstGeom>
          <a:noFill/>
        </p:spPr>
        <p:txBody>
          <a:bodyPr wrap="square" rtlCol="0">
            <a:spAutoFit/>
          </a:bodyPr>
          <a:lstStyle/>
          <a:p>
            <a:pPr defTabSz="1219017">
              <a:spcBef>
                <a:spcPts val="601"/>
              </a:spcBef>
              <a:spcAft>
                <a:spcPts val="601"/>
              </a:spcAft>
            </a:pPr>
            <a:r>
              <a:rPr lang="es-ES" sz="1400" dirty="0">
                <a:latin typeface="Chevin Pro DemiBold"/>
              </a:rPr>
              <a:t>DATA ELECCIONES está enfocado a una audiencia política, por tanto, la línea visual debe ser muy </a:t>
            </a:r>
            <a:r>
              <a:rPr lang="es-ES" sz="1400" dirty="0" err="1">
                <a:latin typeface="Chevin Pro DemiBold"/>
              </a:rPr>
              <a:t>minimal</a:t>
            </a:r>
            <a:r>
              <a:rPr lang="es-ES" sz="1400" dirty="0">
                <a:latin typeface="Chevin Pro DemiBold"/>
              </a:rPr>
              <a:t>, que transmita seriedad, seguridad, alta tecnología y con uso de colores para resaltar puntos clave de la información presentada. </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2" name="CuadroTexto 1">
            <a:extLst>
              <a:ext uri="{FF2B5EF4-FFF2-40B4-BE49-F238E27FC236}">
                <a16:creationId xmlns:a16="http://schemas.microsoft.com/office/drawing/2014/main" id="{6EEE6287-A879-ED4D-8131-C7D28E7422D9}"/>
              </a:ext>
            </a:extLst>
          </p:cNvPr>
          <p:cNvSpPr txBox="1"/>
          <p:nvPr/>
        </p:nvSpPr>
        <p:spPr>
          <a:xfrm>
            <a:off x="4859361" y="5114670"/>
            <a:ext cx="4922202" cy="369332"/>
          </a:xfrm>
          <a:prstGeom prst="rect">
            <a:avLst/>
          </a:prstGeom>
          <a:noFill/>
        </p:spPr>
        <p:txBody>
          <a:bodyPr wrap="square" rtlCol="0">
            <a:spAutoFit/>
          </a:bodyPr>
          <a:lstStyle/>
          <a:p>
            <a:r>
              <a:rPr lang="es-CL" dirty="0"/>
              <a:t>Ref: </a:t>
            </a:r>
            <a:r>
              <a:rPr lang="es-CL" dirty="0">
                <a:hlinkClick r:id="rId3"/>
              </a:rPr>
              <a:t>https://www.i-360.com/political-modeling/</a:t>
            </a:r>
            <a:endParaRPr lang="es-CL" dirty="0"/>
          </a:p>
        </p:txBody>
      </p:sp>
      <p:pic>
        <p:nvPicPr>
          <p:cNvPr id="4" name="Imagen 3">
            <a:extLst>
              <a:ext uri="{FF2B5EF4-FFF2-40B4-BE49-F238E27FC236}">
                <a16:creationId xmlns:a16="http://schemas.microsoft.com/office/drawing/2014/main" id="{01824510-BB7F-724B-8D9C-552635B74C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983" y="1746484"/>
            <a:ext cx="7474223" cy="3187625"/>
          </a:xfrm>
          <a:prstGeom prst="rect">
            <a:avLst/>
          </a:prstGeom>
        </p:spPr>
      </p:pic>
    </p:spTree>
    <p:extLst>
      <p:ext uri="{BB962C8B-B14F-4D97-AF65-F5344CB8AC3E}">
        <p14:creationId xmlns:p14="http://schemas.microsoft.com/office/powerpoint/2010/main" val="2391428064"/>
      </p:ext>
    </p:extLst>
  </p:cSld>
  <p:clrMapOvr>
    <a:masterClrMapping/>
  </p:clrMapOvr>
</p:sld>
</file>

<file path=ppt/theme/theme1.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7360</TotalTime>
  <Words>2035</Words>
  <Application>Microsoft Macintosh PowerPoint</Application>
  <PresentationFormat>Panorámica</PresentationFormat>
  <Paragraphs>266</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Chevin Pro DemiBold</vt:lpstr>
      <vt:lpstr>Chevin Pro Light</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Microsoft Office User</cp:lastModifiedBy>
  <cp:revision>88</cp:revision>
  <dcterms:created xsi:type="dcterms:W3CDTF">2020-08-01T02:59:29Z</dcterms:created>
  <dcterms:modified xsi:type="dcterms:W3CDTF">2020-08-31T22:04:43Z</dcterms:modified>
</cp:coreProperties>
</file>