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46" r:id="rId2"/>
    <p:sldId id="823" r:id="rId3"/>
    <p:sldId id="850" r:id="rId4"/>
    <p:sldId id="851" r:id="rId5"/>
    <p:sldId id="828" r:id="rId6"/>
    <p:sldId id="852" r:id="rId7"/>
    <p:sldId id="821" r:id="rId8"/>
    <p:sldId id="845" r:id="rId9"/>
    <p:sldId id="848" r:id="rId10"/>
    <p:sldId id="847" r:id="rId11"/>
    <p:sldId id="849"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06E"/>
    <a:srgbClr val="2081B2"/>
    <a:srgbClr val="269AD4"/>
    <a:srgbClr val="1A6A92"/>
    <a:srgbClr val="0E394E"/>
    <a:srgbClr val="5CB5E2"/>
    <a:srgbClr val="75C1E7"/>
    <a:srgbClr val="000000"/>
    <a:srgbClr val="B80F00"/>
    <a:srgbClr val="E20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5" autoAdjust="0"/>
    <p:restoredTop sz="94660"/>
  </p:normalViewPr>
  <p:slideViewPr>
    <p:cSldViewPr snapToGrid="0">
      <p:cViewPr varScale="1">
        <p:scale>
          <a:sx n="67" d="100"/>
          <a:sy n="67" d="100"/>
        </p:scale>
        <p:origin x="7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23416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100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09/09/2020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12903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400955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9.svg"/><Relationship Id="rId18" Type="http://schemas.openxmlformats.org/officeDocument/2006/relationships/image" Target="../media/image13.svg"/><Relationship Id="rId26" Type="http://schemas.openxmlformats.org/officeDocument/2006/relationships/slide" Target="slide11.xml"/><Relationship Id="rId3" Type="http://schemas.openxmlformats.org/officeDocument/2006/relationships/slide" Target="slide5.xml"/><Relationship Id="rId21" Type="http://schemas.openxmlformats.org/officeDocument/2006/relationships/slide" Target="slide8.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slide" Target="slide10.xml"/><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slide" Target="slide2.xml"/><Relationship Id="rId11" Type="http://schemas.openxmlformats.org/officeDocument/2006/relationships/slide" Target="slide3.xml"/><Relationship Id="rId24" Type="http://schemas.openxmlformats.org/officeDocument/2006/relationships/image" Target="../media/image16.svg"/><Relationship Id="rId5" Type="http://schemas.openxmlformats.org/officeDocument/2006/relationships/image" Target="../media/image3.svg"/><Relationship Id="rId15" Type="http://schemas.openxmlformats.org/officeDocument/2006/relationships/image" Target="../media/image11.svg"/><Relationship Id="rId23" Type="http://schemas.openxmlformats.org/officeDocument/2006/relationships/image" Target="../media/image15.png"/><Relationship Id="rId28" Type="http://schemas.openxmlformats.org/officeDocument/2006/relationships/slide" Target="slide9.xml"/><Relationship Id="rId10" Type="http://schemas.openxmlformats.org/officeDocument/2006/relationships/image" Target="../media/image7.sv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slide" Target="slide7.xml"/><Relationship Id="rId27" Type="http://schemas.openxmlformats.org/officeDocument/2006/relationships/image" Target="../media/image17.sv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8.tiff"/><Relationship Id="rId4" Type="http://schemas.openxmlformats.org/officeDocument/2006/relationships/image" Target="../media/image27.tiff"/></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74955" y="282372"/>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669410" y="310640"/>
            <a:ext cx="8103742"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2000" b="1" dirty="0">
                <a:solidFill>
                  <a:srgbClr val="FFFFFF"/>
                </a:solidFill>
              </a:rPr>
              <a:t>DISEÑO DE PLATAFORMAS DE INFORMACIÓN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6" y="984332"/>
            <a:ext cx="4537484" cy="276999"/>
          </a:xfrm>
          <a:prstGeom prst="rect">
            <a:avLst/>
          </a:prstGeom>
        </p:spPr>
        <p:txBody>
          <a:bodyPr wrap="square">
            <a:spAutoFit/>
          </a:bodyPr>
          <a:lstStyle/>
          <a:p>
            <a:pPr lvl="0" defTabSz="1219017"/>
            <a:r>
              <a:rPr lang="es-ES" sz="1200" b="1" kern="0" dirty="0">
                <a:solidFill>
                  <a:schemeClr val="accent1"/>
                </a:solidFill>
              </a:rPr>
              <a:t>ANTECEDENTES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295864"/>
            <a:ext cx="2870869" cy="482350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concordancia con el cronograma de desarrollo de Data Intelligence es momento de estructurar los productos y sus servicios asociados (Plataformas) para distintas áreas temáticas.</a:t>
            </a:r>
          </a:p>
          <a:p>
            <a:pPr defTabSz="1219017">
              <a:spcBef>
                <a:spcPts val="601"/>
              </a:spcBef>
              <a:spcAft>
                <a:spcPts val="601"/>
              </a:spcAft>
            </a:pPr>
            <a:r>
              <a:rPr lang="es-ES" sz="1067" dirty="0">
                <a:solidFill>
                  <a:srgbClr val="575756"/>
                </a:solidFill>
                <a:latin typeface="Chevin Pro DemiBold"/>
              </a:rPr>
              <a:t>Las plataformas SNICC y DATACOVID nos han ayudado a dimensionar el trabajo que se requiere para la construcción de una plataforma específica. También nos ha dado luces acerca de la dificultad de </a:t>
            </a:r>
            <a:r>
              <a:rPr lang="es-ES" sz="1067" dirty="0">
                <a:solidFill>
                  <a:srgbClr val="FF0000"/>
                </a:solidFill>
                <a:latin typeface="Chevin Pro DemiBold"/>
              </a:rPr>
              <a:t>obtener, gestionar y actualizar </a:t>
            </a:r>
            <a:r>
              <a:rPr lang="es-ES" sz="1067" dirty="0">
                <a:solidFill>
                  <a:srgbClr val="575756"/>
                </a:solidFill>
                <a:latin typeface="Chevin Pro DemiBold"/>
              </a:rPr>
              <a:t>los datos existentes.</a:t>
            </a:r>
          </a:p>
          <a:p>
            <a:pPr defTabSz="1219017">
              <a:spcBef>
                <a:spcPts val="601"/>
              </a:spcBef>
              <a:spcAft>
                <a:spcPts val="601"/>
              </a:spcAft>
            </a:pPr>
            <a:r>
              <a:rPr lang="es-ES" sz="1067" dirty="0">
                <a:solidFill>
                  <a:srgbClr val="575756"/>
                </a:solidFill>
                <a:latin typeface="Chevin Pro DemiBold"/>
              </a:rPr>
              <a:t>Por otra parte, el proceso de </a:t>
            </a:r>
            <a:r>
              <a:rPr lang="es-ES" sz="1067" dirty="0">
                <a:solidFill>
                  <a:srgbClr val="FF0000"/>
                </a:solidFill>
                <a:latin typeface="Chevin Pro DemiBold"/>
              </a:rPr>
              <a:t>búsqueda, sistematización y registro de fuentes de información</a:t>
            </a:r>
            <a:r>
              <a:rPr lang="es-ES" sz="1067" dirty="0">
                <a:solidFill>
                  <a:srgbClr val="575756"/>
                </a:solidFill>
                <a:latin typeface="Chevin Pro DemiBold"/>
              </a:rPr>
              <a:t>, definición de variables y vinculación de datos ha logrado generar una experiencia relevante en relación a: dónde, cómo, cuándo y qué datos están disponibles y en qué condiciones.</a:t>
            </a:r>
          </a:p>
          <a:p>
            <a:pPr defTabSz="1219017">
              <a:spcBef>
                <a:spcPts val="601"/>
              </a:spcBef>
              <a:spcAft>
                <a:spcPts val="601"/>
              </a:spcAft>
            </a:pPr>
            <a:r>
              <a:rPr lang="es-ES" sz="1067" dirty="0">
                <a:solidFill>
                  <a:srgbClr val="575756"/>
                </a:solidFill>
                <a:latin typeface="Chevin Pro DemiBold"/>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p>
        </p:txBody>
      </p:sp>
      <p:sp>
        <p:nvSpPr>
          <p:cNvPr id="3" name="Rectángulo 2">
            <a:extLst>
              <a:ext uri="{FF2B5EF4-FFF2-40B4-BE49-F238E27FC236}">
                <a16:creationId xmlns:a16="http://schemas.microsoft.com/office/drawing/2014/main" id="{A630F5D0-3788-451B-9D55-899F07FF1DAD}"/>
              </a:ext>
            </a:extLst>
          </p:cNvPr>
          <p:cNvSpPr/>
          <p:nvPr/>
        </p:nvSpPr>
        <p:spPr>
          <a:xfrm>
            <a:off x="4725373" y="984332"/>
            <a:ext cx="1544642" cy="276999"/>
          </a:xfrm>
          <a:prstGeom prst="rect">
            <a:avLst/>
          </a:prstGeom>
        </p:spPr>
        <p:txBody>
          <a:bodyPr wrap="square">
            <a:spAutoFit/>
          </a:bodyPr>
          <a:lstStyle/>
          <a:p>
            <a:pPr lvl="0" defTabSz="1219017">
              <a:defRPr/>
            </a:pPr>
            <a:r>
              <a:rPr lang="es-ES" sz="1200" b="1" kern="0" dirty="0">
                <a:solidFill>
                  <a:schemeClr val="accent1"/>
                </a:solidFill>
              </a:rPr>
              <a:t>OBJETIVO</a:t>
            </a:r>
            <a:endParaRPr kumimoji="0" lang="es-ES" sz="1200" b="1" i="0" u="none" strike="noStrike" kern="0" cap="none" spc="0" normalizeH="0" baseline="0" noProof="0" dirty="0">
              <a:ln>
                <a:noFill/>
              </a:ln>
              <a:solidFill>
                <a:schemeClr val="accent1"/>
              </a:solidFill>
              <a:effectLst/>
              <a:uLnTx/>
              <a:uFillTx/>
            </a:endParaRPr>
          </a:p>
        </p:txBody>
      </p:sp>
      <p:graphicFrame>
        <p:nvGraphicFramePr>
          <p:cNvPr id="5" name="Tabla 2">
            <a:extLst>
              <a:ext uri="{FF2B5EF4-FFF2-40B4-BE49-F238E27FC236}">
                <a16:creationId xmlns:a16="http://schemas.microsoft.com/office/drawing/2014/main" id="{BD2B4929-C016-47BD-89F8-12B08AD99113}"/>
              </a:ext>
            </a:extLst>
          </p:cNvPr>
          <p:cNvGraphicFramePr>
            <a:graphicFrameLocks noGrp="1"/>
          </p:cNvGraphicFramePr>
          <p:nvPr>
            <p:extLst>
              <p:ext uri="{D42A27DB-BD31-4B8C-83A1-F6EECF244321}">
                <p14:modId xmlns:p14="http://schemas.microsoft.com/office/powerpoint/2010/main" val="4281058365"/>
              </p:ext>
            </p:extLst>
          </p:nvPr>
        </p:nvGraphicFramePr>
        <p:xfrm>
          <a:off x="8214018" y="1261331"/>
          <a:ext cx="3078759" cy="4140003"/>
        </p:xfrm>
        <a:graphic>
          <a:graphicData uri="http://schemas.openxmlformats.org/drawingml/2006/table">
            <a:tbl>
              <a:tblPr firstRow="1" bandRow="1">
                <a:tableStyleId>{5C22544A-7EE6-4342-B048-85BDC9FD1C3A}</a:tableStyleId>
              </a:tblPr>
              <a:tblGrid>
                <a:gridCol w="798790">
                  <a:extLst>
                    <a:ext uri="{9D8B030D-6E8A-4147-A177-3AD203B41FA5}">
                      <a16:colId xmlns:a16="http://schemas.microsoft.com/office/drawing/2014/main" val="1925803471"/>
                    </a:ext>
                  </a:extLst>
                </a:gridCol>
                <a:gridCol w="1439014">
                  <a:extLst>
                    <a:ext uri="{9D8B030D-6E8A-4147-A177-3AD203B41FA5}">
                      <a16:colId xmlns:a16="http://schemas.microsoft.com/office/drawing/2014/main" val="4209277347"/>
                    </a:ext>
                  </a:extLst>
                </a:gridCol>
                <a:gridCol w="840955">
                  <a:extLst>
                    <a:ext uri="{9D8B030D-6E8A-4147-A177-3AD203B41FA5}">
                      <a16:colId xmlns:a16="http://schemas.microsoft.com/office/drawing/2014/main" val="717859385"/>
                    </a:ext>
                  </a:extLst>
                </a:gridCol>
              </a:tblGrid>
              <a:tr h="383117">
                <a:tc>
                  <a:txBody>
                    <a:bodyPr/>
                    <a:lstStyle/>
                    <a:p>
                      <a:pPr algn="ctr"/>
                      <a:r>
                        <a:rPr lang="es-ES" sz="1100" dirty="0"/>
                        <a:t>PASOS</a:t>
                      </a:r>
                    </a:p>
                  </a:txBody>
                  <a:tcPr anchor="ctr">
                    <a:solidFill>
                      <a:schemeClr val="accent2">
                        <a:lumMod val="50000"/>
                      </a:schemeClr>
                    </a:solidFill>
                  </a:tcPr>
                </a:tc>
                <a:tc>
                  <a:txBody>
                    <a:bodyPr/>
                    <a:lstStyle/>
                    <a:p>
                      <a:pPr algn="l"/>
                      <a:r>
                        <a:rPr lang="es-ES" sz="1100" dirty="0"/>
                        <a:t>TAREAS </a:t>
                      </a:r>
                    </a:p>
                  </a:txBody>
                  <a:tcPr anchor="ctr">
                    <a:solidFill>
                      <a:srgbClr val="0E394E"/>
                    </a:solidFill>
                  </a:tcPr>
                </a:tc>
                <a:tc>
                  <a:txBody>
                    <a:bodyPr/>
                    <a:lstStyle/>
                    <a:p>
                      <a:pPr algn="ctr"/>
                      <a:r>
                        <a:rPr lang="es-ES" sz="1100" dirty="0"/>
                        <a:t>CHECKLIST</a:t>
                      </a:r>
                    </a:p>
                  </a:txBody>
                  <a:tcPr>
                    <a:solidFill>
                      <a:schemeClr val="accent2"/>
                    </a:solidFill>
                  </a:tcPr>
                </a:tc>
                <a:extLst>
                  <a:ext uri="{0D108BD9-81ED-4DB2-BD59-A6C34878D82A}">
                    <a16:rowId xmlns:a16="http://schemas.microsoft.com/office/drawing/2014/main" val="3633972298"/>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a:t>
                      </a:r>
                    </a:p>
                  </a:txBody>
                  <a:tcPr marL="45720" marR="45720" anchor="ctr">
                    <a:solidFill>
                      <a:schemeClr val="accent2">
                        <a:lumMod val="50000"/>
                      </a:schemeClr>
                    </a:solidFill>
                  </a:tcPr>
                </a:tc>
                <a:tc>
                  <a:txBody>
                    <a:bodyPr/>
                    <a:lstStyle/>
                    <a:p>
                      <a:pPr marL="0" algn="l" defTabSz="1219017" rtl="0" eaLnBrk="1" fontAlgn="ctr" latinLnBrk="0" hangingPunct="1"/>
                      <a:r>
                        <a:rPr lang="es-ES" sz="900" b="0" i="0" u="none" strike="noStrike" kern="1200" dirty="0">
                          <a:solidFill>
                            <a:schemeClr val="bg1"/>
                          </a:solidFill>
                          <a:effectLst/>
                          <a:latin typeface="Calibri" panose="020F0502020204030204" pitchFamily="34" charset="0"/>
                          <a:ea typeface="+mn-ea"/>
                          <a:cs typeface="+mn-cs"/>
                        </a:rPr>
                        <a:t>Contexto</a:t>
                      </a:r>
                    </a:p>
                  </a:txBody>
                  <a:tcPr anchor="ctr">
                    <a:solidFill>
                      <a:srgbClr val="000000"/>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396523224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2</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Breve Descripción</a:t>
                      </a:r>
                    </a:p>
                  </a:txBody>
                  <a:tcPr anchor="ctr">
                    <a:solidFill>
                      <a:srgbClr val="0E394E"/>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20447077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Público Objetivo</a:t>
                      </a:r>
                    </a:p>
                  </a:txBody>
                  <a:tcPr anchor="ctr">
                    <a:solidFill>
                      <a:srgbClr val="14506E"/>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3190576896"/>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Países Prioritarios</a:t>
                      </a:r>
                    </a:p>
                  </a:txBody>
                  <a:tcPr anchor="ctr">
                    <a:solidFill>
                      <a:srgbClr val="1A6A92"/>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35485855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5</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Contexto Competitivo</a:t>
                      </a:r>
                    </a:p>
                  </a:txBody>
                  <a:tcPr anchor="ctr">
                    <a:solidFill>
                      <a:srgbClr val="269AD4"/>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385001035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6</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Oportunidades</a:t>
                      </a:r>
                    </a:p>
                  </a:txBody>
                  <a:tcPr anchor="ctr">
                    <a:solidFill>
                      <a:srgbClr val="269AD4"/>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99333277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7</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del Sitio</a:t>
                      </a:r>
                    </a:p>
                  </a:txBody>
                  <a:tcPr anchor="ctr">
                    <a:solidFill>
                      <a:srgbClr val="5CB5E2"/>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1233047202"/>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8</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Estructura del Sitio</a:t>
                      </a:r>
                    </a:p>
                  </a:txBody>
                  <a:tcPr anchor="ctr">
                    <a:solidFill>
                      <a:srgbClr val="269AD4"/>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1808640980"/>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9</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Visual</a:t>
                      </a:r>
                    </a:p>
                  </a:txBody>
                  <a:tcPr anchor="ctr">
                    <a:solidFill>
                      <a:srgbClr val="269AD4"/>
                    </a:solidFill>
                  </a:tcPr>
                </a:tc>
                <a:tc>
                  <a:txBody>
                    <a:bodyPr/>
                    <a:lstStyle/>
                    <a:p>
                      <a:pPr algn="ctr"/>
                      <a:r>
                        <a:rPr lang="es-ES" sz="900" b="1" dirty="0">
                          <a:solidFill>
                            <a:srgbClr val="FF0000"/>
                          </a:solidFill>
                        </a:rPr>
                        <a:t>x</a:t>
                      </a:r>
                    </a:p>
                  </a:txBody>
                  <a:tcPr anchor="ctr">
                    <a:solidFill>
                      <a:schemeClr val="accent2">
                        <a:lumMod val="60000"/>
                        <a:lumOff val="40000"/>
                      </a:schemeClr>
                    </a:solidFill>
                  </a:tcPr>
                </a:tc>
                <a:extLst>
                  <a:ext uri="{0D108BD9-81ED-4DB2-BD59-A6C34878D82A}">
                    <a16:rowId xmlns:a16="http://schemas.microsoft.com/office/drawing/2014/main" val="373001798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10</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Fuentes de Información</a:t>
                      </a:r>
                    </a:p>
                  </a:txBody>
                  <a:tcPr anchor="ctr">
                    <a:solidFill>
                      <a:srgbClr val="2081B2"/>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391230528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11</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Variables (10-20)</a:t>
                      </a:r>
                    </a:p>
                  </a:txBody>
                  <a:tcPr anchor="ctr">
                    <a:solidFill>
                      <a:srgbClr val="1A6A92"/>
                    </a:solidFill>
                  </a:tcPr>
                </a:tc>
                <a:tc>
                  <a:txBody>
                    <a:bodyPr/>
                    <a:lstStyle/>
                    <a:p>
                      <a:pPr algn="ctr"/>
                      <a:r>
                        <a:rPr lang="es-ES" sz="900" b="1" dirty="0">
                          <a:solidFill>
                            <a:srgbClr val="FF0000"/>
                          </a:solidFill>
                        </a:rPr>
                        <a:t>x</a:t>
                      </a:r>
                    </a:p>
                  </a:txBody>
                  <a:tcPr anchor="ctr">
                    <a:solidFill>
                      <a:schemeClr val="accent2">
                        <a:lumMod val="60000"/>
                        <a:lumOff val="40000"/>
                      </a:schemeClr>
                    </a:solidFill>
                  </a:tcPr>
                </a:tc>
                <a:extLst>
                  <a:ext uri="{0D108BD9-81ED-4DB2-BD59-A6C34878D82A}">
                    <a16:rowId xmlns:a16="http://schemas.microsoft.com/office/drawing/2014/main" val="356277874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12</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Interacción de Variables</a:t>
                      </a:r>
                      <a:endParaRPr lang="es-ES" sz="900" b="0" i="0" u="none" strike="noStrike" dirty="0">
                        <a:solidFill>
                          <a:schemeClr val="bg1"/>
                        </a:solidFill>
                        <a:effectLst/>
                        <a:latin typeface="Calibri" panose="020F0502020204030204" pitchFamily="34" charset="0"/>
                      </a:endParaRPr>
                    </a:p>
                  </a:txBody>
                  <a:tcPr anchor="ctr">
                    <a:solidFill>
                      <a:srgbClr val="14506E"/>
                    </a:solidFill>
                  </a:tcPr>
                </a:tc>
                <a:tc>
                  <a:txBody>
                    <a:bodyPr/>
                    <a:lstStyle/>
                    <a:p>
                      <a:pPr algn="ctr"/>
                      <a:r>
                        <a:rPr lang="es-ES" sz="900" b="1" dirty="0">
                          <a:solidFill>
                            <a:srgbClr val="FF0000"/>
                          </a:solidFill>
                        </a:rPr>
                        <a:t>x</a:t>
                      </a:r>
                    </a:p>
                  </a:txBody>
                  <a:tcPr anchor="ctr">
                    <a:solidFill>
                      <a:schemeClr val="accent2">
                        <a:lumMod val="60000"/>
                        <a:lumOff val="40000"/>
                      </a:schemeClr>
                    </a:solidFill>
                  </a:tcPr>
                </a:tc>
                <a:extLst>
                  <a:ext uri="{0D108BD9-81ED-4DB2-BD59-A6C34878D82A}">
                    <a16:rowId xmlns:a16="http://schemas.microsoft.com/office/drawing/2014/main" val="1368164592"/>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Datos</a:t>
                      </a:r>
                    </a:p>
                  </a:txBody>
                  <a:tcPr anchor="ctr">
                    <a:solidFill>
                      <a:srgbClr val="0E394E"/>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218115700"/>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Tipo Datos-Actualización</a:t>
                      </a:r>
                    </a:p>
                  </a:txBody>
                  <a:tcPr anchor="ctr">
                    <a:solidFill>
                      <a:schemeClr val="bg2">
                        <a:lumMod val="10000"/>
                      </a:schemeClr>
                    </a:solidFill>
                  </a:tcPr>
                </a:tc>
                <a:tc>
                  <a:txBody>
                    <a:bodyPr/>
                    <a:lstStyle/>
                    <a:p>
                      <a:pPr algn="ctr"/>
                      <a:r>
                        <a:rPr lang="es-ES" sz="900" b="1" dirty="0">
                          <a:solidFill>
                            <a:schemeClr val="tx1"/>
                          </a:solidFill>
                        </a:rPr>
                        <a:t>x</a:t>
                      </a:r>
                    </a:p>
                  </a:txBody>
                  <a:tcPr anchor="ctr">
                    <a:solidFill>
                      <a:schemeClr val="accent2">
                        <a:lumMod val="60000"/>
                        <a:lumOff val="40000"/>
                      </a:schemeClr>
                    </a:solidFill>
                  </a:tcPr>
                </a:tc>
                <a:extLst>
                  <a:ext uri="{0D108BD9-81ED-4DB2-BD59-A6C34878D82A}">
                    <a16:rowId xmlns:a16="http://schemas.microsoft.com/office/drawing/2014/main" val="4052222929"/>
                  </a:ext>
                </a:extLst>
              </a:tr>
            </a:tbl>
          </a:graphicData>
        </a:graphic>
      </p:graphicFrame>
      <p:pic>
        <p:nvPicPr>
          <p:cNvPr id="7" name="Imagen 6" descr="Imagen que contiene dibujo&#10;&#10;Descripción generada automáticamente">
            <a:extLst>
              <a:ext uri="{FF2B5EF4-FFF2-40B4-BE49-F238E27FC236}">
                <a16:creationId xmlns:a16="http://schemas.microsoft.com/office/drawing/2014/main" id="{B72F7DB8-7904-4EEE-A9C6-A98120D1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281" y="268425"/>
            <a:ext cx="2804719" cy="599130"/>
          </a:xfrm>
          <a:prstGeom prst="rect">
            <a:avLst/>
          </a:prstGeom>
        </p:spPr>
      </p:pic>
      <p:sp>
        <p:nvSpPr>
          <p:cNvPr id="8" name="Rectángulo 7">
            <a:extLst>
              <a:ext uri="{FF2B5EF4-FFF2-40B4-BE49-F238E27FC236}">
                <a16:creationId xmlns:a16="http://schemas.microsoft.com/office/drawing/2014/main" id="{5CC30F54-99E5-4831-80E3-E2A3C3ED0E75}"/>
              </a:ext>
            </a:extLst>
          </p:cNvPr>
          <p:cNvSpPr/>
          <p:nvPr/>
        </p:nvSpPr>
        <p:spPr>
          <a:xfrm>
            <a:off x="8214018" y="984332"/>
            <a:ext cx="3078759" cy="276999"/>
          </a:xfrm>
          <a:prstGeom prst="rect">
            <a:avLst/>
          </a:prstGeom>
        </p:spPr>
        <p:txBody>
          <a:bodyPr wrap="square">
            <a:spAutoFit/>
          </a:bodyPr>
          <a:lstStyle/>
          <a:p>
            <a:pPr lvl="0" defTabSz="1219017">
              <a:defRPr/>
            </a:pPr>
            <a:r>
              <a:rPr lang="es-ES" sz="1200" b="1" kern="0" dirty="0">
                <a:solidFill>
                  <a:schemeClr val="accent1"/>
                </a:solidFill>
              </a:rPr>
              <a:t>PASOS PREVISTOS</a:t>
            </a:r>
            <a:endParaRPr kumimoji="0" lang="es-ES" sz="1200" b="1" i="0" u="none" strike="noStrike" kern="0" cap="none" spc="0" normalizeH="0" baseline="0" noProof="0" dirty="0">
              <a:ln>
                <a:noFill/>
              </a:ln>
              <a:solidFill>
                <a:schemeClr val="accent1"/>
              </a:solidFill>
              <a:effectLst/>
              <a:uLnTx/>
              <a:uFillTx/>
            </a:endParaRPr>
          </a:p>
        </p:txBody>
      </p:sp>
      <p:cxnSp>
        <p:nvCxnSpPr>
          <p:cNvPr id="23" name="Straight Connector 136">
            <a:extLst>
              <a:ext uri="{FF2B5EF4-FFF2-40B4-BE49-F238E27FC236}">
                <a16:creationId xmlns:a16="http://schemas.microsoft.com/office/drawing/2014/main" id="{557712CB-6BE3-4853-A024-480394F2D910}"/>
              </a:ext>
            </a:extLst>
          </p:cNvPr>
          <p:cNvCxnSpPr/>
          <p:nvPr/>
        </p:nvCxnSpPr>
        <p:spPr>
          <a:xfrm>
            <a:off x="4653095" y="1395171"/>
            <a:ext cx="0" cy="4572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áfico 10" descr="Círculo con flecha a la izquierda">
            <a:hlinkClick r:id="rId3" action="ppaction://hlinksldjump"/>
            <a:extLst>
              <a:ext uri="{FF2B5EF4-FFF2-40B4-BE49-F238E27FC236}">
                <a16:creationId xmlns:a16="http://schemas.microsoft.com/office/drawing/2014/main" id="{84ECD024-0F66-4C58-B7EC-A18E8AB884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0690" y="3245945"/>
            <a:ext cx="288000" cy="288000"/>
          </a:xfrm>
          <a:prstGeom prst="rect">
            <a:avLst/>
          </a:prstGeom>
        </p:spPr>
      </p:pic>
      <p:sp>
        <p:nvSpPr>
          <p:cNvPr id="12" name="TextBox 139">
            <a:extLst>
              <a:ext uri="{FF2B5EF4-FFF2-40B4-BE49-F238E27FC236}">
                <a16:creationId xmlns:a16="http://schemas.microsoft.com/office/drawing/2014/main" id="{28A72BDD-FFDB-4EFC-87FA-597EE0239B6E}"/>
              </a:ext>
            </a:extLst>
          </p:cNvPr>
          <p:cNvSpPr txBox="1"/>
          <p:nvPr/>
        </p:nvSpPr>
        <p:spPr>
          <a:xfrm>
            <a:off x="4725373" y="1301222"/>
            <a:ext cx="2870869" cy="107760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objetivo de este ejercicio es básicamente sentar las bases del diseño, evaluación y eventual desarrollo de plataformas y/o sistemas y/o </a:t>
            </a:r>
            <a:r>
              <a:rPr lang="es-ES" sz="1067" dirty="0" err="1">
                <a:solidFill>
                  <a:srgbClr val="575756"/>
                </a:solidFill>
                <a:latin typeface="Chevin Pro DemiBold"/>
              </a:rPr>
              <a:t>app’s</a:t>
            </a:r>
            <a:r>
              <a:rPr lang="es-ES" sz="1067" dirty="0">
                <a:solidFill>
                  <a:srgbClr val="575756"/>
                </a:solidFill>
                <a:latin typeface="Chevin Pro DemiBold"/>
              </a:rPr>
              <a:t> y/o sitios de información que cumplan con los lineamientos de DATA INTELLIGENCE, es decir, transformar </a:t>
            </a:r>
            <a:r>
              <a:rPr lang="es-ES" sz="1067" dirty="0">
                <a:solidFill>
                  <a:schemeClr val="accent1"/>
                </a:solidFill>
                <a:latin typeface="Chevin Pro DemiBold"/>
              </a:rPr>
              <a:t>“datos en información”.</a:t>
            </a:r>
          </a:p>
        </p:txBody>
      </p:sp>
      <p:sp>
        <p:nvSpPr>
          <p:cNvPr id="13" name="Rectángulo 12">
            <a:extLst>
              <a:ext uri="{FF2B5EF4-FFF2-40B4-BE49-F238E27FC236}">
                <a16:creationId xmlns:a16="http://schemas.microsoft.com/office/drawing/2014/main" id="{1969A6F9-6683-4F00-9FAE-BF728B9CAE76}"/>
              </a:ext>
            </a:extLst>
          </p:cNvPr>
          <p:cNvSpPr/>
          <p:nvPr/>
        </p:nvSpPr>
        <p:spPr>
          <a:xfrm>
            <a:off x="4758918" y="2451477"/>
            <a:ext cx="1544642" cy="276999"/>
          </a:xfrm>
          <a:prstGeom prst="rect">
            <a:avLst/>
          </a:prstGeom>
        </p:spPr>
        <p:txBody>
          <a:bodyPr wrap="square">
            <a:spAutoFit/>
          </a:bodyPr>
          <a:lstStyle/>
          <a:p>
            <a:pPr lvl="0" defTabSz="1219017">
              <a:defRPr/>
            </a:pPr>
            <a:r>
              <a:rPr lang="es-ES" sz="1200" b="1" kern="0" dirty="0">
                <a:solidFill>
                  <a:schemeClr val="accent1"/>
                </a:solidFill>
              </a:rPr>
              <a:t>MÉTODO</a:t>
            </a:r>
            <a:endParaRPr kumimoji="0" lang="es-ES" sz="1200" b="1" i="0" u="none" strike="noStrike" kern="0" cap="none" spc="0" normalizeH="0" baseline="0" noProof="0" dirty="0">
              <a:ln>
                <a:noFill/>
              </a:ln>
              <a:solidFill>
                <a:schemeClr val="accent1"/>
              </a:solidFill>
              <a:effectLst/>
              <a:uLnTx/>
              <a:uFillTx/>
            </a:endParaRPr>
          </a:p>
        </p:txBody>
      </p:sp>
      <p:sp>
        <p:nvSpPr>
          <p:cNvPr id="14" name="TextBox 139">
            <a:extLst>
              <a:ext uri="{FF2B5EF4-FFF2-40B4-BE49-F238E27FC236}">
                <a16:creationId xmlns:a16="http://schemas.microsoft.com/office/drawing/2014/main" id="{CCBC8808-42C0-4AF0-811C-3EA39EB71D3A}"/>
              </a:ext>
            </a:extLst>
          </p:cNvPr>
          <p:cNvSpPr txBox="1"/>
          <p:nvPr/>
        </p:nvSpPr>
        <p:spPr>
          <a:xfrm>
            <a:off x="4758918" y="2768367"/>
            <a:ext cx="2870869" cy="332494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método es el que cada uno elija. La referencia es completar los pasos de la tabla de la derecha, y si es posible mejorarla o complementarla.</a:t>
            </a:r>
          </a:p>
          <a:p>
            <a:pPr defTabSz="1219017">
              <a:spcBef>
                <a:spcPts val="601"/>
              </a:spcBef>
              <a:spcAft>
                <a:spcPts val="601"/>
              </a:spcAft>
            </a:pPr>
            <a:r>
              <a:rPr lang="es-ES" sz="1067" dirty="0">
                <a:solidFill>
                  <a:srgbClr val="575756"/>
                </a:solidFill>
                <a:latin typeface="Chevin Pro DemiBold"/>
              </a:rPr>
              <a:t>Pueden preguntar a quien estimen conveniente, concertar VC con quien les plazca para aclararse o enredarse (“nunca se sabe”).</a:t>
            </a:r>
          </a:p>
          <a:p>
            <a:pPr defTabSz="1219017">
              <a:spcBef>
                <a:spcPts val="601"/>
              </a:spcBef>
              <a:spcAft>
                <a:spcPts val="601"/>
              </a:spcAft>
            </a:pPr>
            <a:r>
              <a:rPr lang="es-ES" sz="1067" dirty="0">
                <a:solidFill>
                  <a:srgbClr val="575756"/>
                </a:solidFill>
                <a:latin typeface="Chevin Pro DemiBold"/>
              </a:rPr>
              <a:t>El resultado no será sólo completar los pasos. Será entender y dominar las posibilidades, opciones, alternativas, oportunidades, barreras, soluciones, etc. de la temática abordada.</a:t>
            </a:r>
          </a:p>
          <a:p>
            <a:pPr defTabSz="1219017">
              <a:spcBef>
                <a:spcPts val="601"/>
              </a:spcBef>
              <a:spcAft>
                <a:spcPts val="601"/>
              </a:spcAft>
            </a:pPr>
            <a:r>
              <a:rPr lang="es-ES" sz="1067" dirty="0">
                <a:solidFill>
                  <a:srgbClr val="575756"/>
                </a:solidFill>
                <a:latin typeface="Chevin Pro DemiBold"/>
              </a:rPr>
              <a:t>Un par de sugerencias:</a:t>
            </a:r>
          </a:p>
          <a:p>
            <a:pPr marL="228600" indent="-228600" defTabSz="1219017">
              <a:spcBef>
                <a:spcPts val="601"/>
              </a:spcBef>
              <a:spcAft>
                <a:spcPts val="601"/>
              </a:spcAft>
              <a:buAutoNum type="arabicPeriod"/>
            </a:pPr>
            <a:r>
              <a:rPr lang="es-ES" sz="1067" dirty="0">
                <a:solidFill>
                  <a:schemeClr val="accent1"/>
                </a:solidFill>
                <a:latin typeface="Chevin Pro DemiBold"/>
              </a:rPr>
              <a:t>No es necesario </a:t>
            </a:r>
            <a:r>
              <a:rPr lang="es-ES" sz="1067" dirty="0">
                <a:solidFill>
                  <a:srgbClr val="575756"/>
                </a:solidFill>
                <a:latin typeface="Chevin Pro DemiBold"/>
              </a:rPr>
              <a:t>que cada plataforma entregue </a:t>
            </a:r>
            <a:r>
              <a:rPr lang="es-ES" sz="1067" dirty="0">
                <a:solidFill>
                  <a:schemeClr val="accent1"/>
                </a:solidFill>
                <a:latin typeface="Chevin Pro DemiBold"/>
              </a:rPr>
              <a:t>“TODO” </a:t>
            </a:r>
            <a:r>
              <a:rPr lang="es-ES" sz="1067" dirty="0">
                <a:solidFill>
                  <a:srgbClr val="575756"/>
                </a:solidFill>
                <a:latin typeface="Chevin Pro DemiBold"/>
              </a:rPr>
              <a:t>en primera instancia.</a:t>
            </a:r>
          </a:p>
          <a:p>
            <a:pPr marL="228600" indent="-228600" defTabSz="1219017">
              <a:spcBef>
                <a:spcPts val="601"/>
              </a:spcBef>
              <a:spcAft>
                <a:spcPts val="601"/>
              </a:spcAft>
              <a:buAutoNum type="arabicPeriod"/>
            </a:pPr>
            <a:r>
              <a:rPr lang="es-ES" sz="1067" dirty="0">
                <a:solidFill>
                  <a:schemeClr val="accent1"/>
                </a:solidFill>
                <a:latin typeface="Chevin Pro DemiBold"/>
              </a:rPr>
              <a:t>Lo óptimo</a:t>
            </a:r>
            <a:r>
              <a:rPr lang="es-ES" sz="1067" dirty="0">
                <a:solidFill>
                  <a:srgbClr val="575756"/>
                </a:solidFill>
                <a:latin typeface="Chevin Pro DemiBold"/>
              </a:rPr>
              <a:t>, siempre ha sido y seguirá siendo, </a:t>
            </a:r>
            <a:r>
              <a:rPr lang="es-ES" sz="1067" dirty="0">
                <a:solidFill>
                  <a:schemeClr val="accent1"/>
                </a:solidFill>
                <a:latin typeface="Chevin Pro DemiBold"/>
              </a:rPr>
              <a:t>“enemigo de lo bueno”.</a:t>
            </a:r>
          </a:p>
        </p:txBody>
      </p:sp>
      <p:sp>
        <p:nvSpPr>
          <p:cNvPr id="2" name="TextBox 139">
            <a:extLst>
              <a:ext uri="{FF2B5EF4-FFF2-40B4-BE49-F238E27FC236}">
                <a16:creationId xmlns:a16="http://schemas.microsoft.com/office/drawing/2014/main" id="{7886414A-CE95-4FF4-92BD-37E3DEEFBE7E}"/>
              </a:ext>
            </a:extLst>
          </p:cNvPr>
          <p:cNvSpPr txBox="1"/>
          <p:nvPr/>
        </p:nvSpPr>
        <p:spPr>
          <a:xfrm>
            <a:off x="8234950" y="5498175"/>
            <a:ext cx="3109693"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Aprovecha la columna </a:t>
            </a:r>
            <a:r>
              <a:rPr lang="es-ES" sz="1067" dirty="0" err="1">
                <a:solidFill>
                  <a:srgbClr val="575756"/>
                </a:solidFill>
                <a:latin typeface="Chevin Pro DemiBold"/>
              </a:rPr>
              <a:t>Checklist</a:t>
            </a:r>
            <a:r>
              <a:rPr lang="es-ES" sz="1067" dirty="0">
                <a:solidFill>
                  <a:srgbClr val="575756"/>
                </a:solidFill>
                <a:latin typeface="Chevin Pro DemiBold"/>
              </a:rPr>
              <a:t> para ir marcando los avances.</a:t>
            </a:r>
          </a:p>
          <a:p>
            <a:pPr defTabSz="1219017">
              <a:spcBef>
                <a:spcPts val="601"/>
              </a:spcBef>
              <a:spcAft>
                <a:spcPts val="601"/>
              </a:spcAft>
            </a:pPr>
            <a:r>
              <a:rPr lang="es-ES" sz="1067" dirty="0">
                <a:solidFill>
                  <a:srgbClr val="575756"/>
                </a:solidFill>
                <a:latin typeface="Chevin Pro DemiBold"/>
              </a:rPr>
              <a:t>Las Flechas de la derecha te conducen a las secciones correspondientes.</a:t>
            </a:r>
            <a:endParaRPr lang="en-US" sz="1067" dirty="0">
              <a:solidFill>
                <a:srgbClr val="575756"/>
              </a:solidFill>
              <a:latin typeface="Chevin Pro DemiBold"/>
            </a:endParaRPr>
          </a:p>
        </p:txBody>
      </p:sp>
      <p:pic>
        <p:nvPicPr>
          <p:cNvPr id="4" name="Gráfico 3" descr="Círculo con flecha a la izquierda">
            <a:hlinkClick r:id="rId6" action="ppaction://hlinksldjump"/>
            <a:extLst>
              <a:ext uri="{FF2B5EF4-FFF2-40B4-BE49-F238E27FC236}">
                <a16:creationId xmlns:a16="http://schemas.microsoft.com/office/drawing/2014/main" id="{BA14F22A-EAF4-4A42-9E4C-CD1454185D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0690" y="1626005"/>
            <a:ext cx="288000" cy="288000"/>
          </a:xfrm>
          <a:prstGeom prst="rect">
            <a:avLst/>
          </a:prstGeom>
        </p:spPr>
      </p:pic>
      <p:pic>
        <p:nvPicPr>
          <p:cNvPr id="6" name="Gráfico 5" descr="Círculo con flecha a la izquierda">
            <a:hlinkClick r:id="rId6" action="ppaction://hlinksldjump"/>
            <a:extLst>
              <a:ext uri="{FF2B5EF4-FFF2-40B4-BE49-F238E27FC236}">
                <a16:creationId xmlns:a16="http://schemas.microsoft.com/office/drawing/2014/main" id="{A70AAF77-C8B7-4F71-8B06-97F045BEAC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1895995"/>
            <a:ext cx="288000" cy="288000"/>
          </a:xfrm>
          <a:prstGeom prst="rect">
            <a:avLst/>
          </a:prstGeom>
        </p:spPr>
      </p:pic>
      <p:pic>
        <p:nvPicPr>
          <p:cNvPr id="9" name="Gráfico 8" descr="Círculo con flecha a la izquierda">
            <a:hlinkClick r:id="rId11" action="ppaction://hlinksldjump"/>
            <a:extLst>
              <a:ext uri="{FF2B5EF4-FFF2-40B4-BE49-F238E27FC236}">
                <a16:creationId xmlns:a16="http://schemas.microsoft.com/office/drawing/2014/main" id="{47593DA9-B7DB-40E0-AF6B-A5F91D6F78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2165985"/>
            <a:ext cx="288000" cy="288000"/>
          </a:xfrm>
          <a:prstGeom prst="rect">
            <a:avLst/>
          </a:prstGeom>
        </p:spPr>
      </p:pic>
      <p:pic>
        <p:nvPicPr>
          <p:cNvPr id="10" name="Gráfico 9" descr="Círculo con flecha a la izquierda">
            <a:hlinkClick r:id="rId11" action="ppaction://hlinksldjump"/>
            <a:extLst>
              <a:ext uri="{FF2B5EF4-FFF2-40B4-BE49-F238E27FC236}">
                <a16:creationId xmlns:a16="http://schemas.microsoft.com/office/drawing/2014/main" id="{2B1019AA-5A67-425E-953F-72B4C937F7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2435975"/>
            <a:ext cx="288000" cy="288000"/>
          </a:xfrm>
          <a:prstGeom prst="rect">
            <a:avLst/>
          </a:prstGeom>
        </p:spPr>
      </p:pic>
      <p:pic>
        <p:nvPicPr>
          <p:cNvPr id="15" name="Gráfico 14" descr="Círculo con flecha a la izquierda">
            <a:hlinkClick r:id="rId16" action="ppaction://hlinksldjump"/>
            <a:extLst>
              <a:ext uri="{FF2B5EF4-FFF2-40B4-BE49-F238E27FC236}">
                <a16:creationId xmlns:a16="http://schemas.microsoft.com/office/drawing/2014/main" id="{9E1F152B-AB04-4672-AC52-3A76E58456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2705965"/>
            <a:ext cx="288000" cy="288000"/>
          </a:xfrm>
          <a:prstGeom prst="rect">
            <a:avLst/>
          </a:prstGeom>
        </p:spPr>
      </p:pic>
      <p:pic>
        <p:nvPicPr>
          <p:cNvPr id="16" name="Gráfico 15" descr="Círculo con flecha a la izquierda">
            <a:hlinkClick r:id="rId16" action="ppaction://hlinksldjump"/>
            <a:extLst>
              <a:ext uri="{FF2B5EF4-FFF2-40B4-BE49-F238E27FC236}">
                <a16:creationId xmlns:a16="http://schemas.microsoft.com/office/drawing/2014/main" id="{8B1A36DD-EFCB-4CE2-8874-959F0C1A964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2975955"/>
            <a:ext cx="288000" cy="288000"/>
          </a:xfrm>
          <a:prstGeom prst="rect">
            <a:avLst/>
          </a:prstGeom>
        </p:spPr>
      </p:pic>
      <p:pic>
        <p:nvPicPr>
          <p:cNvPr id="18" name="Gráfico 17" descr="Círculo con flecha a la izquierda">
            <a:hlinkClick r:id="rId20" action="ppaction://hlinksldjump"/>
            <a:extLst>
              <a:ext uri="{FF2B5EF4-FFF2-40B4-BE49-F238E27FC236}">
                <a16:creationId xmlns:a16="http://schemas.microsoft.com/office/drawing/2014/main" id="{83247FF0-1C7E-4EFA-A121-54C8313AC9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3515935"/>
            <a:ext cx="288000" cy="288000"/>
          </a:xfrm>
          <a:prstGeom prst="rect">
            <a:avLst/>
          </a:prstGeom>
        </p:spPr>
      </p:pic>
      <p:pic>
        <p:nvPicPr>
          <p:cNvPr id="20" name="Gráfico 19" descr="Círculo con flecha a la izquierda">
            <a:hlinkClick r:id="rId21" action="ppaction://hlinksldjump"/>
            <a:extLst>
              <a:ext uri="{FF2B5EF4-FFF2-40B4-BE49-F238E27FC236}">
                <a16:creationId xmlns:a16="http://schemas.microsoft.com/office/drawing/2014/main" id="{9833DA42-367D-4035-9948-84B9816523C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3785925"/>
            <a:ext cx="288000" cy="288000"/>
          </a:xfrm>
          <a:prstGeom prst="rect">
            <a:avLst/>
          </a:prstGeom>
        </p:spPr>
      </p:pic>
      <p:pic>
        <p:nvPicPr>
          <p:cNvPr id="22" name="Gráfico 21" descr="Círculo con flecha a la izquierda">
            <a:hlinkClick r:id="rId22" action="ppaction://hlinksldjump"/>
            <a:extLst>
              <a:ext uri="{FF2B5EF4-FFF2-40B4-BE49-F238E27FC236}">
                <a16:creationId xmlns:a16="http://schemas.microsoft.com/office/drawing/2014/main" id="{24BF10BB-5B17-4F66-A7CC-47A56EBE082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0690" y="4055915"/>
            <a:ext cx="288000" cy="288000"/>
          </a:xfrm>
          <a:prstGeom prst="rect">
            <a:avLst/>
          </a:prstGeom>
        </p:spPr>
      </p:pic>
      <p:pic>
        <p:nvPicPr>
          <p:cNvPr id="26" name="Gráfico 25" descr="Círculo con flecha a la izquierda">
            <a:hlinkClick r:id="rId25" action="ppaction://hlinksldjump"/>
            <a:extLst>
              <a:ext uri="{FF2B5EF4-FFF2-40B4-BE49-F238E27FC236}">
                <a16:creationId xmlns:a16="http://schemas.microsoft.com/office/drawing/2014/main" id="{EEFC0BF1-F6DE-4FBB-AB3C-4A8D925CF2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4595895"/>
            <a:ext cx="288000" cy="288000"/>
          </a:xfrm>
          <a:prstGeom prst="rect">
            <a:avLst/>
          </a:prstGeom>
        </p:spPr>
      </p:pic>
      <p:pic>
        <p:nvPicPr>
          <p:cNvPr id="28" name="Gráfico 27" descr="Círculo con flecha a la izquierda">
            <a:hlinkClick r:id="rId26" action="ppaction://hlinksldjump"/>
            <a:extLst>
              <a:ext uri="{FF2B5EF4-FFF2-40B4-BE49-F238E27FC236}">
                <a16:creationId xmlns:a16="http://schemas.microsoft.com/office/drawing/2014/main" id="{223B9DA4-308E-4231-BB07-4ECDB4C490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4865885"/>
            <a:ext cx="288000" cy="288000"/>
          </a:xfrm>
          <a:prstGeom prst="rect">
            <a:avLst/>
          </a:prstGeom>
        </p:spPr>
      </p:pic>
      <p:pic>
        <p:nvPicPr>
          <p:cNvPr id="30" name="Gráfico 29" descr="Círculo con flecha a la izquierda">
            <a:hlinkClick r:id="rId26" action="ppaction://hlinksldjump"/>
            <a:extLst>
              <a:ext uri="{FF2B5EF4-FFF2-40B4-BE49-F238E27FC236}">
                <a16:creationId xmlns:a16="http://schemas.microsoft.com/office/drawing/2014/main" id="{6CF65069-4EBE-4D74-A3C8-CE566A2A8E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320690" y="5135880"/>
            <a:ext cx="288000" cy="288000"/>
          </a:xfrm>
          <a:prstGeom prst="rect">
            <a:avLst/>
          </a:prstGeom>
        </p:spPr>
      </p:pic>
      <p:pic>
        <p:nvPicPr>
          <p:cNvPr id="32" name="Gráfico 31" descr="Círculo con flecha a la izquierda">
            <a:hlinkClick r:id="rId28" action="ppaction://hlinksldjump"/>
            <a:extLst>
              <a:ext uri="{FF2B5EF4-FFF2-40B4-BE49-F238E27FC236}">
                <a16:creationId xmlns:a16="http://schemas.microsoft.com/office/drawing/2014/main" id="{9A075CEB-0ABE-4BE5-9E4A-33C8926C76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4325905"/>
            <a:ext cx="288000" cy="288000"/>
          </a:xfrm>
          <a:prstGeom prst="rect">
            <a:avLst/>
          </a:prstGeom>
        </p:spPr>
      </p:pic>
    </p:spTree>
    <p:extLst>
      <p:ext uri="{BB962C8B-B14F-4D97-AF65-F5344CB8AC3E}">
        <p14:creationId xmlns:p14="http://schemas.microsoft.com/office/powerpoint/2010/main" val="107577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10</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dirty="0">
                <a:solidFill>
                  <a:srgbClr val="FFFFFF"/>
                </a:solidFill>
                <a:latin typeface="Chevin Pro DemiBold" pitchFamily="34" charset="0"/>
                <a:cs typeface="Calibri"/>
              </a:rPr>
              <a:t>DATAEMERGENCY</a:t>
            </a:r>
            <a:endParaRPr lang="ru-RU" sz="1400" b="1" kern="0" dirty="0">
              <a:solidFill>
                <a:srgbClr val="FFFFFF"/>
              </a:solidFill>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12. INTERACCIÓN DE VARIABLES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271832" cy="74917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Al ser una aplicación más bien simple y de fácil manejo y acceso, mientras menos variables “mejor”. En este tipo de aplicación de emergencia mientras menos variables mejor, para evitar confundir al cliente/usuario frente a una situación estresante.</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AD0CF36C-53F0-4D9A-B635-855D241609D5}"/>
              </a:ext>
            </a:extLst>
          </p:cNvPr>
          <p:cNvGraphicFramePr>
            <a:graphicFrameLocks noGrp="1"/>
          </p:cNvGraphicFramePr>
          <p:nvPr>
            <p:extLst>
              <p:ext uri="{D42A27DB-BD31-4B8C-83A1-F6EECF244321}">
                <p14:modId xmlns:p14="http://schemas.microsoft.com/office/powerpoint/2010/main" val="2564879753"/>
              </p:ext>
            </p:extLst>
          </p:nvPr>
        </p:nvGraphicFramePr>
        <p:xfrm>
          <a:off x="5990712" y="1864993"/>
          <a:ext cx="5307010" cy="4242758"/>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dirty="0"/>
                        <a:t>VARIABLE DEL PRODUCTO</a:t>
                      </a:r>
                    </a:p>
                  </a:txBody>
                  <a:tcPr>
                    <a:solidFill>
                      <a:schemeClr val="accent2">
                        <a:lumMod val="75000"/>
                      </a:schemeClr>
                    </a:solidFill>
                  </a:tcPr>
                </a:tc>
                <a:tc>
                  <a:txBody>
                    <a:bodyPr/>
                    <a:lstStyle/>
                    <a:p>
                      <a:pPr algn="ctr"/>
                      <a:r>
                        <a:rPr lang="es-ES" sz="1100" dirty="0">
                          <a:solidFill>
                            <a:schemeClr val="tx1"/>
                          </a:solidFill>
                        </a:rPr>
                        <a:t>OTRAS VARIABLES GENERALES</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Tipo de establecimiento</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Urgencias </a:t>
                      </a:r>
                    </a:p>
                  </a:txBody>
                  <a:tcPr marL="0" marR="0" marT="0" marB="0" anchor="ctr">
                    <a:solidFill>
                      <a:schemeClr val="accent3">
                        <a:lumMod val="60000"/>
                        <a:lumOff val="4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251814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DATAEMERGENCY</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276838" y="270040"/>
            <a:ext cx="1044406" cy="523220"/>
          </a:xfrm>
          <a:prstGeom prst="rect">
            <a:avLst/>
          </a:prstGeom>
        </p:spPr>
        <p:txBody>
          <a:bodyPr wrap="square">
            <a:spAutoFit/>
          </a:bodyPr>
          <a:lstStyle/>
          <a:p>
            <a:pPr algn="r" defTabSz="1219017">
              <a:buClr>
                <a:srgbClr val="E20613"/>
              </a:buClr>
              <a:buSzPct val="250000"/>
            </a:pPr>
            <a:r>
              <a:rPr lang="en-US" sz="2800" dirty="0">
                <a:solidFill>
                  <a:schemeClr val="accent1"/>
                </a:solidFill>
                <a:latin typeface="Chevin Pro Light" pitchFamily="34" charset="0"/>
              </a:rPr>
              <a:t>13-14</a:t>
            </a:r>
            <a:endParaRPr lang="ru-RU" sz="28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13. DATOS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Los datos vinculados a las variables de interés estarán definidos por algunos atributos que son específicos para cada conjunto de datos.</a:t>
            </a:r>
          </a:p>
          <a:p>
            <a:pPr defTabSz="1219017">
              <a:spcBef>
                <a:spcPts val="601"/>
              </a:spcBef>
              <a:spcAft>
                <a:spcPts val="601"/>
              </a:spcAft>
            </a:pPr>
            <a:r>
              <a:rPr lang="es-ES" sz="1067" dirty="0">
                <a:solidFill>
                  <a:srgbClr val="575756"/>
                </a:solidFill>
                <a:latin typeface="Chevin Pro DemiBold"/>
              </a:rPr>
              <a:t>En la siguiente tabla se puede sistematizar esta información y la del siguiente punto.</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14. ACTUALIZACIÓN</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4" y="1794597"/>
            <a:ext cx="4731066" cy="106728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Necesitamos tener una noción respecto de la periodicidad de actualización que requerirían los datos. Podría ser continua, diaria, semanal, mensual, etc.</a:t>
            </a:r>
          </a:p>
          <a:p>
            <a:pPr defTabSz="1219017">
              <a:spcBef>
                <a:spcPts val="601"/>
              </a:spcBef>
              <a:spcAft>
                <a:spcPts val="601"/>
              </a:spcAft>
            </a:pPr>
            <a:r>
              <a:rPr lang="es-ES" sz="1067" dirty="0">
                <a:solidFill>
                  <a:srgbClr val="575756"/>
                </a:solidFill>
                <a:latin typeface="Chevin Pro DemiBold"/>
              </a:rPr>
              <a:t>Además, si es posible identificar el o los métodos de actualización que se visualicen para los datos, sería de gran ayuda para evaluar el esfuerzo que eso requeriría.</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3298B43D-017E-4660-84DE-25D6CE37B1C5}"/>
              </a:ext>
            </a:extLst>
          </p:cNvPr>
          <p:cNvGraphicFramePr>
            <a:graphicFrameLocks noGrp="1"/>
          </p:cNvGraphicFramePr>
          <p:nvPr>
            <p:extLst>
              <p:ext uri="{D42A27DB-BD31-4B8C-83A1-F6EECF244321}">
                <p14:modId xmlns:p14="http://schemas.microsoft.com/office/powerpoint/2010/main" val="3839017383"/>
              </p:ext>
            </p:extLst>
          </p:nvPr>
        </p:nvGraphicFramePr>
        <p:xfrm>
          <a:off x="1483756" y="3082295"/>
          <a:ext cx="9462133" cy="2369676"/>
        </p:xfrm>
        <a:graphic>
          <a:graphicData uri="http://schemas.openxmlformats.org/drawingml/2006/table">
            <a:tbl>
              <a:tblPr firstRow="1" bandRow="1">
                <a:tableStyleId>{5C22544A-7EE6-4342-B048-85BDC9FD1C3A}</a:tableStyleId>
              </a:tblPr>
              <a:tblGrid>
                <a:gridCol w="1150387">
                  <a:extLst>
                    <a:ext uri="{9D8B030D-6E8A-4147-A177-3AD203B41FA5}">
                      <a16:colId xmlns:a16="http://schemas.microsoft.com/office/drawing/2014/main" val="2103009954"/>
                    </a:ext>
                  </a:extLst>
                </a:gridCol>
                <a:gridCol w="1458355">
                  <a:extLst>
                    <a:ext uri="{9D8B030D-6E8A-4147-A177-3AD203B41FA5}">
                      <a16:colId xmlns:a16="http://schemas.microsoft.com/office/drawing/2014/main" val="1925803471"/>
                    </a:ext>
                  </a:extLst>
                </a:gridCol>
                <a:gridCol w="3449205">
                  <a:extLst>
                    <a:ext uri="{9D8B030D-6E8A-4147-A177-3AD203B41FA5}">
                      <a16:colId xmlns:a16="http://schemas.microsoft.com/office/drawing/2014/main" val="4209277347"/>
                    </a:ext>
                  </a:extLst>
                </a:gridCol>
                <a:gridCol w="1644983">
                  <a:extLst>
                    <a:ext uri="{9D8B030D-6E8A-4147-A177-3AD203B41FA5}">
                      <a16:colId xmlns:a16="http://schemas.microsoft.com/office/drawing/2014/main" val="2334272508"/>
                    </a:ext>
                  </a:extLst>
                </a:gridCol>
                <a:gridCol w="1759203">
                  <a:extLst>
                    <a:ext uri="{9D8B030D-6E8A-4147-A177-3AD203B41FA5}">
                      <a16:colId xmlns:a16="http://schemas.microsoft.com/office/drawing/2014/main" val="2411361094"/>
                    </a:ext>
                  </a:extLst>
                </a:gridCol>
              </a:tblGrid>
              <a:tr h="326366">
                <a:tc>
                  <a:txBody>
                    <a:bodyPr/>
                    <a:lstStyle/>
                    <a:p>
                      <a:r>
                        <a:rPr lang="es-ES" sz="1100" dirty="0"/>
                        <a:t>TIPO DE DATOS</a:t>
                      </a:r>
                    </a:p>
                  </a:txBody>
                  <a:tcPr>
                    <a:solidFill>
                      <a:schemeClr val="accent1"/>
                    </a:solidFill>
                  </a:tcPr>
                </a:tc>
                <a:tc>
                  <a:txBody>
                    <a:bodyPr/>
                    <a:lstStyle/>
                    <a:p>
                      <a:r>
                        <a:rPr lang="es-ES" sz="1100" dirty="0"/>
                        <a:t>REPRESENTAN</a:t>
                      </a:r>
                    </a:p>
                  </a:txBody>
                  <a:tcPr>
                    <a:solidFill>
                      <a:schemeClr val="accent2">
                        <a:lumMod val="75000"/>
                      </a:schemeClr>
                    </a:solidFill>
                  </a:tcPr>
                </a:tc>
                <a:tc>
                  <a:txBody>
                    <a:bodyPr/>
                    <a:lstStyle/>
                    <a:p>
                      <a:pPr algn="ctr"/>
                      <a:r>
                        <a:rPr lang="es-ES" sz="1100" dirty="0"/>
                        <a:t>Descripción</a:t>
                      </a:r>
                    </a:p>
                  </a:txBody>
                  <a:tcPr>
                    <a:solidFill>
                      <a:schemeClr val="accent2"/>
                    </a:solidFill>
                  </a:tcPr>
                </a:tc>
                <a:tc>
                  <a:txBody>
                    <a:bodyPr/>
                    <a:lstStyle/>
                    <a:p>
                      <a:pPr algn="ctr"/>
                      <a:r>
                        <a:rPr lang="es-ES" sz="1100" dirty="0"/>
                        <a:t>Periodos Actualización</a:t>
                      </a:r>
                    </a:p>
                  </a:txBody>
                  <a:tcPr>
                    <a:solidFill>
                      <a:schemeClr val="accent2"/>
                    </a:solidFill>
                  </a:tcPr>
                </a:tc>
                <a:tc>
                  <a:txBody>
                    <a:bodyPr/>
                    <a:lstStyle/>
                    <a:p>
                      <a:pPr algn="ctr"/>
                      <a:r>
                        <a:rPr lang="es-ES" sz="1100" dirty="0"/>
                        <a:t>Método Actualización</a:t>
                      </a:r>
                    </a:p>
                  </a:txBody>
                  <a:tcPr>
                    <a:solidFill>
                      <a:schemeClr val="accent2"/>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Las variables presentan el estado actual de los distintos establecimientos</a:t>
                      </a:r>
                    </a:p>
                  </a:txBody>
                  <a:tcPr marL="0" marR="0" marT="0" marB="0" anchor="ctr">
                    <a:solidFill>
                      <a:schemeClr val="accent2">
                        <a:lumMod val="75000"/>
                      </a:schemeClr>
                    </a:solidFill>
                  </a:tcPr>
                </a:tc>
                <a:tc>
                  <a:txBody>
                    <a:bodyPr/>
                    <a:lstStyle/>
                    <a:p>
                      <a:pPr algn="ctr"/>
                      <a:r>
                        <a:rPr lang="es-ES" sz="800" b="1" dirty="0">
                          <a:solidFill>
                            <a:srgbClr val="000000"/>
                          </a:solidFill>
                        </a:rPr>
                        <a:t>Los datos tienen que ser lo más actuales posibles. Sin mostrar los datos anteriores ya que pueden confundir</a:t>
                      </a:r>
                    </a:p>
                  </a:txBody>
                  <a:tcPr marL="0" marR="0" marT="0" marB="0" anchor="ctr"/>
                </a:tc>
                <a:tc>
                  <a:txBody>
                    <a:bodyPr/>
                    <a:lstStyle/>
                    <a:p>
                      <a:pPr algn="ctr"/>
                      <a:r>
                        <a:rPr lang="es-ES" sz="800" b="1" dirty="0">
                          <a:solidFill>
                            <a:srgbClr val="000000"/>
                          </a:solidFill>
                        </a:rPr>
                        <a:t>-</a:t>
                      </a:r>
                    </a:p>
                  </a:txBody>
                  <a:tcPr marL="0" marR="0" marT="0" marB="0" anchor="ctr"/>
                </a:tc>
                <a:tc>
                  <a:txBody>
                    <a:bodyPr/>
                    <a:lstStyle/>
                    <a:p>
                      <a:pPr algn="ctr"/>
                      <a:r>
                        <a:rPr lang="es-ES" sz="800" b="1" dirty="0">
                          <a:solidFill>
                            <a:srgbClr val="000000"/>
                          </a:solidFill>
                        </a:rPr>
                        <a:t>Manual</a:t>
                      </a:r>
                    </a:p>
                  </a:txBody>
                  <a:tcPr marL="0" marR="0" marT="0" marB="0" anchor="ct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UBICACIÓN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Geolocalización para todos los establecimientos</a:t>
                      </a:r>
                    </a:p>
                  </a:txBody>
                  <a:tcPr marL="0" marR="0" marT="0" marB="0" anchor="ctr">
                    <a:solidFill>
                      <a:schemeClr val="accent2">
                        <a:lumMod val="75000"/>
                      </a:schemeClr>
                    </a:solidFill>
                  </a:tcPr>
                </a:tc>
                <a:tc>
                  <a:txBody>
                    <a:bodyPr/>
                    <a:lstStyle/>
                    <a:p>
                      <a:pPr algn="ctr"/>
                      <a:r>
                        <a:rPr lang="es-ES" sz="800" b="1" dirty="0">
                          <a:solidFill>
                            <a:srgbClr val="000000"/>
                          </a:solidFill>
                        </a:rPr>
                        <a:t>Una de las características esenciales de la app es la geolocalización de los establecimientos y que te conducen a ellos.</a:t>
                      </a:r>
                    </a:p>
                  </a:txBody>
                  <a:tcPr marL="0" marR="0" marT="0" marB="0" anchor="ctr"/>
                </a:tc>
                <a:tc>
                  <a:txBody>
                    <a:bodyPr/>
                    <a:lstStyle/>
                    <a:p>
                      <a:pPr algn="ctr"/>
                      <a:r>
                        <a:rPr lang="es-ES" sz="800" b="1" dirty="0">
                          <a:solidFill>
                            <a:srgbClr val="000000"/>
                          </a:solidFill>
                        </a:rPr>
                        <a:t>-</a:t>
                      </a:r>
                    </a:p>
                  </a:txBody>
                  <a:tcPr marL="0" marR="0" marT="0" marB="0" anchor="ctr"/>
                </a:tc>
                <a:tc>
                  <a:txBody>
                    <a:bodyPr/>
                    <a:lstStyle/>
                    <a:p>
                      <a:pPr algn="ctr"/>
                      <a:r>
                        <a:rPr lang="es-ES" sz="800" b="1" dirty="0">
                          <a:solidFill>
                            <a:srgbClr val="000000"/>
                          </a:solidFill>
                        </a:rPr>
                        <a:t>Manual</a:t>
                      </a:r>
                    </a:p>
                  </a:txBody>
                  <a:tcPr marL="0" marR="0" marT="0" marB="0" anchor="ct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ESCALA</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Comunal</a:t>
                      </a:r>
                    </a:p>
                  </a:txBody>
                  <a:tcPr marL="0" marR="0" marT="0" marB="0" anchor="ctr">
                    <a:solidFill>
                      <a:schemeClr val="accent2">
                        <a:lumMod val="75000"/>
                      </a:schemeClr>
                    </a:solidFill>
                  </a:tcPr>
                </a:tc>
                <a:tc>
                  <a:txBody>
                    <a:bodyPr/>
                    <a:lstStyle/>
                    <a:p>
                      <a:pPr algn="ctr"/>
                      <a:r>
                        <a:rPr lang="es-ES" sz="800" b="1" dirty="0">
                          <a:solidFill>
                            <a:srgbClr val="000000"/>
                          </a:solidFill>
                        </a:rPr>
                        <a:t>Al mostrarse los establecimientos más cercanos, se piensa en una escala comunal</a:t>
                      </a:r>
                    </a:p>
                  </a:txBody>
                  <a:tcPr marL="0" marR="0" marT="0" marB="0" anchor="ctr"/>
                </a:tc>
                <a:tc>
                  <a:txBody>
                    <a:bodyPr/>
                    <a:lstStyle/>
                    <a:p>
                      <a:pPr algn="ctr"/>
                      <a:r>
                        <a:rPr lang="es-ES" sz="800" b="1" dirty="0">
                          <a:solidFill>
                            <a:srgbClr val="000000"/>
                          </a:solidFill>
                        </a:rPr>
                        <a:t>-</a:t>
                      </a:r>
                    </a:p>
                  </a:txBody>
                  <a:tcPr marL="0" marR="0" marT="0" marB="0" anchor="ctr"/>
                </a:tc>
                <a:tc>
                  <a:txBody>
                    <a:bodyPr/>
                    <a:lstStyle/>
                    <a:p>
                      <a:pPr algn="ctr"/>
                      <a:r>
                        <a:rPr lang="es-ES" sz="800" b="1" dirty="0">
                          <a:solidFill>
                            <a:srgbClr val="000000"/>
                          </a:solidFill>
                        </a:rPr>
                        <a:t>Manual</a:t>
                      </a:r>
                    </a:p>
                  </a:txBody>
                  <a:tcPr marL="0" marR="0" marT="0" marB="0" anchor="ct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bl>
          </a:graphicData>
        </a:graphic>
      </p:graphicFrame>
    </p:spTree>
    <p:extLst>
      <p:ext uri="{BB962C8B-B14F-4D97-AF65-F5344CB8AC3E}">
        <p14:creationId xmlns:p14="http://schemas.microsoft.com/office/powerpoint/2010/main" val="304941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dirty="0">
                <a:solidFill>
                  <a:schemeClr val="tx1"/>
                </a:solidFill>
                <a:latin typeface="inherit"/>
              </a:rPr>
              <a:t> </a:t>
            </a:r>
            <a:endParaRPr kumimoji="0" lang="ru-RU" sz="2000" b="0" i="0" u="none" strike="noStrike" kern="1200" cap="none" spc="0" normalizeH="0" baseline="0" noProof="0" dirty="0">
              <a:ln>
                <a:noFill/>
              </a:ln>
              <a:solidFill>
                <a:schemeClr val="tx1"/>
              </a:solidFill>
              <a:effectLst/>
              <a:uLnTx/>
              <a:uFillTx/>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DATAEMERGENCY</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Proyecto enfocado en la toma de decisiones a nivel micro. Datos de </a:t>
            </a:r>
            <a:r>
              <a:rPr lang="es-ES" sz="1000">
                <a:solidFill>
                  <a:srgbClr val="FFFFFF"/>
                </a:solidFill>
              </a:rPr>
              <a:t>Salud para </a:t>
            </a:r>
            <a:r>
              <a:rPr lang="es-ES" sz="1000" dirty="0">
                <a:solidFill>
                  <a:srgbClr val="FFFFFF"/>
                </a:solidFill>
              </a:rPr>
              <a:t>personas comunes y corrientes.</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chemeClr val="accent1"/>
                </a:solidFill>
                <a:effectLst/>
                <a:uLnTx/>
                <a:uFillTx/>
              </a:rPr>
              <a:t>1. CONTEXTO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1" y="1864955"/>
            <a:ext cx="0" cy="36298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3663695"/>
          </a:xfrm>
          <a:prstGeom prst="rect">
            <a:avLst/>
          </a:prstGeom>
          <a:noFill/>
        </p:spPr>
        <p:txBody>
          <a:bodyPr wrap="square" rtlCol="0">
            <a:spAutoFit/>
          </a:bodyPr>
          <a:lstStyle/>
          <a:p>
            <a:pPr algn="just" defTabSz="1219017">
              <a:spcBef>
                <a:spcPts val="601"/>
              </a:spcBef>
              <a:spcAft>
                <a:spcPts val="601"/>
              </a:spcAft>
            </a:pPr>
            <a:r>
              <a:rPr lang="es-ES" sz="1067" dirty="0">
                <a:solidFill>
                  <a:srgbClr val="575756"/>
                </a:solidFill>
                <a:latin typeface="Chevin Pro DemiBold"/>
              </a:rPr>
              <a:t>Debido a los acontecimientos de los últimos meses, hoy más que nunca somos conscientes de la importancia del cuidado de la salud personal, de nuestros cercanos, y pública. </a:t>
            </a:r>
          </a:p>
          <a:p>
            <a:pPr algn="just" defTabSz="1219017">
              <a:spcBef>
                <a:spcPts val="601"/>
              </a:spcBef>
              <a:spcAft>
                <a:spcPts val="601"/>
              </a:spcAft>
            </a:pPr>
            <a:r>
              <a:rPr lang="es-ES" sz="1067" dirty="0">
                <a:solidFill>
                  <a:srgbClr val="575756"/>
                </a:solidFill>
                <a:latin typeface="Chevin Pro DemiBold"/>
              </a:rPr>
              <a:t>Una vez se reanude la “vida normal” y podamos transitar libremente, tendremos más de una razón y mucha evidencia para sospechar de cualquier resfrío, por más mínimo que sea, alertarnos por un poco de fiebre, dolor, etc. Por lo mismo, los establecimientos de salud y afines como farmacias, seguirán atendiendo a gente que, con toda razón, quiera asegurarse que todo está bajo control o chequearse periódicamente.</a:t>
            </a:r>
          </a:p>
          <a:p>
            <a:pPr algn="just" defTabSz="1219017">
              <a:spcBef>
                <a:spcPts val="601"/>
              </a:spcBef>
              <a:spcAft>
                <a:spcPts val="601"/>
              </a:spcAft>
            </a:pPr>
            <a:r>
              <a:rPr lang="es-ES" sz="1067" dirty="0">
                <a:solidFill>
                  <a:srgbClr val="575756"/>
                </a:solidFill>
                <a:latin typeface="Chevin Pro DemiBold"/>
              </a:rPr>
              <a:t>Dejando de lado el tema COVID-19, esta plataforma podría hacer de plataforma para pequeñas farmacias independientes (casos en comunas más rurales o no tan centralizadas) que necesiten más visibilidad.  </a:t>
            </a:r>
          </a:p>
          <a:p>
            <a:pPr algn="just" defTabSz="1219017">
              <a:spcBef>
                <a:spcPts val="601"/>
              </a:spcBef>
              <a:spcAft>
                <a:spcPts val="601"/>
              </a:spcAft>
            </a:pPr>
            <a:r>
              <a:rPr lang="es-ES" sz="1067" dirty="0">
                <a:solidFill>
                  <a:srgbClr val="575756"/>
                </a:solidFill>
                <a:latin typeface="Chevin Pro DemiBold"/>
              </a:rPr>
              <a:t>Una plataforma que despliegue un mapa, junto con tu posición y ubique los establecimientos de salud alrededor tuyo (hospitales, clínicas, CESFAM, </a:t>
            </a:r>
            <a:r>
              <a:rPr lang="es-ES" sz="1067" dirty="0" err="1">
                <a:solidFill>
                  <a:srgbClr val="575756"/>
                </a:solidFill>
                <a:latin typeface="Chevin Pro DemiBold"/>
              </a:rPr>
              <a:t>etc</a:t>
            </a:r>
            <a:r>
              <a:rPr lang="es-ES" sz="1067" dirty="0">
                <a:solidFill>
                  <a:srgbClr val="575756"/>
                </a:solidFill>
                <a:latin typeface="Chevin Pro DemiBold"/>
              </a:rPr>
              <a:t>) y farmacias (horario normal y turno) es una manera de sentirnos más seguros y obtener la respuesta que siempre tenemos cuando ocurre alguna emergencia A DÓNDE VAMOS.</a:t>
            </a:r>
          </a:p>
          <a:p>
            <a:pPr algn="just" defTabSz="1219017">
              <a:spcBef>
                <a:spcPts val="601"/>
              </a:spcBef>
              <a:spcAft>
                <a:spcPts val="601"/>
              </a:spcAft>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6392413" y="1804400"/>
            <a:ext cx="5099977" cy="2852960"/>
          </a:xfrm>
          <a:prstGeom prst="rect">
            <a:avLst/>
          </a:prstGeom>
          <a:noFill/>
        </p:spPr>
        <p:txBody>
          <a:bodyPr wrap="square" rtlCol="0">
            <a:spAutoFit/>
          </a:bodyPr>
          <a:lstStyle/>
          <a:p>
            <a:pPr algn="just" defTabSz="1219017">
              <a:spcBef>
                <a:spcPts val="601"/>
              </a:spcBef>
              <a:spcAft>
                <a:spcPts val="601"/>
              </a:spcAft>
            </a:pPr>
            <a:r>
              <a:rPr lang="es-ES" sz="1067" dirty="0">
                <a:solidFill>
                  <a:srgbClr val="575756"/>
                </a:solidFill>
                <a:latin typeface="Chevin Pro DemiBold"/>
              </a:rPr>
              <a:t>Plataforma que utilice tu localización, dirección o parecido y te posicione en un mapa (tipo </a:t>
            </a:r>
            <a:r>
              <a:rPr lang="es-ES" sz="1067" dirty="0" err="1">
                <a:solidFill>
                  <a:srgbClr val="575756"/>
                </a:solidFill>
                <a:latin typeface="Chevin Pro DemiBold"/>
              </a:rPr>
              <a:t>waze</a:t>
            </a:r>
            <a:r>
              <a:rPr lang="es-ES" sz="1067" dirty="0">
                <a:solidFill>
                  <a:srgbClr val="575756"/>
                </a:solidFill>
                <a:latin typeface="Chevin Pro DemiBold"/>
              </a:rPr>
              <a:t>, google </a:t>
            </a:r>
            <a:r>
              <a:rPr lang="es-ES" sz="1067" dirty="0" err="1">
                <a:solidFill>
                  <a:srgbClr val="575756"/>
                </a:solidFill>
                <a:latin typeface="Chevin Pro DemiBold"/>
              </a:rPr>
              <a:t>maps</a:t>
            </a:r>
            <a:r>
              <a:rPr lang="es-ES" sz="1067" dirty="0">
                <a:solidFill>
                  <a:srgbClr val="575756"/>
                </a:solidFill>
                <a:latin typeface="Chevin Pro DemiBold"/>
              </a:rPr>
              <a:t>, </a:t>
            </a:r>
            <a:r>
              <a:rPr lang="es-ES" sz="1067" dirty="0" err="1">
                <a:solidFill>
                  <a:srgbClr val="575756"/>
                </a:solidFill>
                <a:latin typeface="Chevin Pro DemiBold"/>
              </a:rPr>
              <a:t>etc</a:t>
            </a:r>
            <a:r>
              <a:rPr lang="es-ES" sz="1067" dirty="0">
                <a:solidFill>
                  <a:srgbClr val="575756"/>
                </a:solidFill>
                <a:latin typeface="Chevin Pro DemiBold"/>
              </a:rPr>
              <a:t>), te despliegue los establecimientos de salud y afines ABIERTOS que te rodean y que te muestre cuáles están más cerca ya sea caminando, en auto u otro medio de movilización.</a:t>
            </a:r>
          </a:p>
          <a:p>
            <a:pPr algn="just" defTabSz="1219017">
              <a:spcBef>
                <a:spcPts val="601"/>
              </a:spcBef>
              <a:spcAft>
                <a:spcPts val="601"/>
              </a:spcAft>
            </a:pPr>
            <a:r>
              <a:rPr lang="es-ES" sz="1067" dirty="0">
                <a:solidFill>
                  <a:srgbClr val="575756"/>
                </a:solidFill>
                <a:latin typeface="Chevin Pro DemiBold"/>
              </a:rPr>
              <a:t>Dentro de la plataforma se distinguirán los tipos de establecimientos como por ejemplo, hospital de alta complejidad, hospital de media complejidad, hospital de baja complejidad, clínica privada, CESFAM, consultorio, farmacia, farmacia de turno. También se explicará brevemente la diferencia de cada uno (en el caso de los hospitales principalmente).</a:t>
            </a:r>
          </a:p>
          <a:p>
            <a:pPr algn="just" defTabSz="1219017">
              <a:spcBef>
                <a:spcPts val="601"/>
              </a:spcBef>
              <a:spcAft>
                <a:spcPts val="601"/>
              </a:spcAft>
            </a:pPr>
            <a:r>
              <a:rPr lang="es-ES" sz="1067" dirty="0">
                <a:solidFill>
                  <a:srgbClr val="575756"/>
                </a:solidFill>
                <a:latin typeface="Chevin Pro DemiBold"/>
              </a:rPr>
              <a:t>Ojalá contar con una especie de servicio tipo </a:t>
            </a:r>
            <a:r>
              <a:rPr lang="es-ES" sz="1067" dirty="0" err="1">
                <a:solidFill>
                  <a:srgbClr val="575756"/>
                </a:solidFill>
                <a:latin typeface="Chevin Pro DemiBold"/>
              </a:rPr>
              <a:t>Waze</a:t>
            </a:r>
            <a:r>
              <a:rPr lang="es-ES" sz="1067" dirty="0">
                <a:solidFill>
                  <a:srgbClr val="575756"/>
                </a:solidFill>
                <a:latin typeface="Chevin Pro DemiBold"/>
              </a:rPr>
              <a:t> que te dirija al lugar, esto para usuarios de la plataforma que no se ubiquen en el lugar donde ocurra la emergencia y la plataforma pueda dirigirlo al establecimiento. O en el caso que se busque una farmacia de turno y no se reconozca cuál es (no se reconozca la dirección escrita).</a:t>
            </a:r>
          </a:p>
          <a:p>
            <a:pPr defTabSz="1219017">
              <a:spcBef>
                <a:spcPts val="601"/>
              </a:spcBef>
              <a:spcAft>
                <a:spcPts val="601"/>
              </a:spcAft>
            </a:pPr>
            <a:endParaRPr lang="en-US" sz="1067" dirty="0">
              <a:solidFill>
                <a:srgbClr val="575756"/>
              </a:solidFill>
              <a:latin typeface="Chevin Pro DemiBold"/>
            </a:endParaRPr>
          </a:p>
        </p:txBody>
      </p:sp>
      <p:sp>
        <p:nvSpPr>
          <p:cNvPr id="2" name="Rectángulo 1">
            <a:extLst>
              <a:ext uri="{FF2B5EF4-FFF2-40B4-BE49-F238E27FC236}">
                <a16:creationId xmlns:a16="http://schemas.microsoft.com/office/drawing/2014/main" id="{B87AAC0D-F7E1-4617-A963-3BEA5411BEDB}"/>
              </a:ext>
            </a:extLst>
          </p:cNvPr>
          <p:cNvSpPr/>
          <p:nvPr/>
        </p:nvSpPr>
        <p:spPr>
          <a:xfrm>
            <a:off x="6392414" y="15016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2. CARACTERÍSTICAS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Tree>
    <p:extLst>
      <p:ext uri="{BB962C8B-B14F-4D97-AF65-F5344CB8AC3E}">
        <p14:creationId xmlns:p14="http://schemas.microsoft.com/office/powerpoint/2010/main" val="26112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176710"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DATAEMERGENCY</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3-4</a:t>
            </a:r>
            <a:endParaRPr lang="ru-RU" sz="2400" dirty="0">
              <a:solidFill>
                <a:schemeClr val="accent1"/>
              </a:solidFill>
              <a:latin typeface="Chevin Pro Light" pitchFamily="34" charset="0"/>
            </a:endParaRPr>
          </a:p>
        </p:txBody>
      </p:sp>
      <p:sp>
        <p:nvSpPr>
          <p:cNvPr id="82" name="Oval 133">
            <a:extLst>
              <a:ext uri="{FF2B5EF4-FFF2-40B4-BE49-F238E27FC236}">
                <a16:creationId xmlns:a16="http://schemas.microsoft.com/office/drawing/2014/main" id="{DD74A113-C846-46BE-BE44-3674A305326D}"/>
              </a:ext>
            </a:extLst>
          </p:cNvPr>
          <p:cNvSpPr/>
          <p:nvPr/>
        </p:nvSpPr>
        <p:spPr>
          <a:xfrm>
            <a:off x="7169828"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974012"/>
            <a:ext cx="0" cy="208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Текст 11">
            <a:extLst>
              <a:ext uri="{FF2B5EF4-FFF2-40B4-BE49-F238E27FC236}">
                <a16:creationId xmlns:a16="http://schemas.microsoft.com/office/drawing/2014/main" id="{90631CD3-427F-4E13-B56C-8CC869D79AE1}"/>
              </a:ext>
            </a:extLst>
          </p:cNvPr>
          <p:cNvSpPr txBox="1">
            <a:spLocks/>
          </p:cNvSpPr>
          <p:nvPr/>
        </p:nvSpPr>
        <p:spPr>
          <a:xfrm>
            <a:off x="1464396" y="1823111"/>
            <a:ext cx="4553501"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kumimoji="0" lang="es-ES" sz="1050" b="0" i="0" u="none" strike="noStrike" kern="1200" cap="none" spc="0" normalizeH="0" baseline="0" noProof="0" dirty="0">
                <a:ln>
                  <a:noFill/>
                </a:ln>
                <a:solidFill>
                  <a:srgbClr val="595959"/>
                </a:solidFill>
                <a:effectLst/>
                <a:uLnTx/>
                <a:uFillTx/>
                <a:latin typeface="Chevin Pro Light"/>
                <a:ea typeface="+mn-ea"/>
              </a:rPr>
              <a:t>Personas de paso por algún lugar (vacaciones, paseo) que no conozcan la ubicación de establecimientos de salud y farmacias cercanas y que estén frente a una emergencia.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Personas que busquen una farmacia de turno de manera rápida.</a:t>
            </a:r>
          </a:p>
          <a:p>
            <a:pPr marL="272202" lvl="0" indent="-272202" algn="just" fontAlgn="base">
              <a:buFont typeface="+mj-lt"/>
              <a:buAutoNum type="arabicPeriod"/>
              <a:defRPr/>
            </a:pPr>
            <a:r>
              <a:rPr lang="es-ES" sz="1050" dirty="0">
                <a:solidFill>
                  <a:srgbClr val="595959"/>
                </a:solidFill>
              </a:rPr>
              <a:t>Personas que se vayan a vivir a algún lugar nuevo (estudiantes, trabajadores) y no conozcan los alrededores.</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Personas con alguna emergencia médica de noche o en algún horario ”no laboral” y no conozcan qué lugares están abiertos.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Farmacias independientes (no de cadena tipo cruz verde, </a:t>
            </a:r>
            <a:r>
              <a:rPr lang="es-ES" sz="1050" dirty="0" err="1">
                <a:solidFill>
                  <a:srgbClr val="595959"/>
                </a:solidFill>
              </a:rPr>
              <a:t>salcobrand</a:t>
            </a:r>
            <a:r>
              <a:rPr lang="es-ES" sz="1050" dirty="0">
                <a:solidFill>
                  <a:srgbClr val="595959"/>
                </a:solidFill>
              </a:rPr>
              <a:t>, </a:t>
            </a:r>
            <a:r>
              <a:rPr lang="es-ES" sz="1050" dirty="0" err="1">
                <a:solidFill>
                  <a:srgbClr val="595959"/>
                </a:solidFill>
              </a:rPr>
              <a:t>etc</a:t>
            </a:r>
            <a:r>
              <a:rPr lang="es-ES" sz="1050" dirty="0">
                <a:solidFill>
                  <a:srgbClr val="595959"/>
                </a:solidFill>
              </a:rPr>
              <a:t>). Principalmente en comunas fuera de Santiago, Valparaíso, más ”rurales”.</a:t>
            </a:r>
          </a:p>
          <a:p>
            <a:pPr marL="272202" indent="-272202" algn="just" fontAlgn="base">
              <a:buFont typeface="+mj-lt"/>
              <a:buAutoNum type="arabicPeriod"/>
              <a:defRPr/>
            </a:pPr>
            <a:r>
              <a:rPr lang="es-ES" sz="1050" dirty="0">
                <a:solidFill>
                  <a:srgbClr val="595959"/>
                </a:solidFill>
              </a:rPr>
              <a:t>Ambulancias.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lang="es-ES" sz="1050" dirty="0">
              <a:solidFill>
                <a:srgbClr val="595959"/>
              </a:solidFill>
            </a:endParaRPr>
          </a:p>
          <a:p>
            <a:pPr marL="0" marR="0" lvl="0" indent="0" algn="just" defTabSz="1219017" rtl="0" eaLnBrk="1" fontAlgn="base" latinLnBrk="0" hangingPunct="1">
              <a:lnSpc>
                <a:spcPct val="120000"/>
              </a:lnSpc>
              <a:spcBef>
                <a:spcPct val="20000"/>
              </a:spcBef>
              <a:spcAft>
                <a:spcPts val="0"/>
              </a:spcAft>
              <a:buClrTx/>
              <a:buSzTx/>
              <a:buNone/>
              <a:tabLst/>
              <a:defRPr/>
            </a:pPr>
            <a:endParaRPr lang="es-ES" sz="1050" dirty="0">
              <a:solidFill>
                <a:srgbClr val="595959"/>
              </a:solidFill>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lang="es-ES" sz="1050" dirty="0">
              <a:solidFill>
                <a:srgbClr val="595959"/>
              </a:solidFill>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lang="es-ES" sz="1050" dirty="0">
              <a:solidFill>
                <a:srgbClr val="595959"/>
              </a:solidFill>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lang="es-ES" sz="1050" dirty="0">
              <a:solidFill>
                <a:srgbClr val="595959"/>
              </a:solidFill>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1464397" y="1530913"/>
            <a:ext cx="4025885"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3. PÚBLICO OBJETIVO</a:t>
            </a:r>
            <a:endParaRPr kumimoji="0" lang="es-ES" sz="1200" b="1" i="0" u="none" strike="noStrike" kern="0" cap="none" spc="0" normalizeH="0" baseline="0" noProof="0" dirty="0">
              <a:ln>
                <a:noFill/>
              </a:ln>
              <a:solidFill>
                <a:schemeClr val="accent1"/>
              </a:solidFill>
              <a:effectLst/>
              <a:uLnTx/>
              <a:uFillTx/>
            </a:endParaRPr>
          </a:p>
        </p:txBody>
      </p:sp>
      <p:pic>
        <p:nvPicPr>
          <p:cNvPr id="10" name="Imagen 9">
            <a:extLst>
              <a:ext uri="{FF2B5EF4-FFF2-40B4-BE49-F238E27FC236}">
                <a16:creationId xmlns:a16="http://schemas.microsoft.com/office/drawing/2014/main" id="{12A0AEB4-83C1-4698-B9F8-FE10E0D422AA}"/>
              </a:ext>
            </a:extLst>
          </p:cNvPr>
          <p:cNvPicPr>
            <a:picLocks noChangeAspect="1"/>
          </p:cNvPicPr>
          <p:nvPr/>
        </p:nvPicPr>
        <p:blipFill>
          <a:blip r:embed="rId2"/>
          <a:stretch>
            <a:fillRect/>
          </a:stretch>
        </p:blipFill>
        <p:spPr>
          <a:xfrm>
            <a:off x="6486866" y="3764720"/>
            <a:ext cx="360000" cy="360000"/>
          </a:xfrm>
          <a:prstGeom prst="rect">
            <a:avLst/>
          </a:prstGeom>
        </p:spPr>
      </p:pic>
      <p:pic>
        <p:nvPicPr>
          <p:cNvPr id="12" name="Imagen 11" descr="Imagen que contiene computadora, teclado, botella&#10;&#10;Descripción generada automáticamente">
            <a:extLst>
              <a:ext uri="{FF2B5EF4-FFF2-40B4-BE49-F238E27FC236}">
                <a16:creationId xmlns:a16="http://schemas.microsoft.com/office/drawing/2014/main" id="{EA8335D2-03BF-42F7-BA2C-7DB574F04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046" y="3764720"/>
            <a:ext cx="360000" cy="360000"/>
          </a:xfrm>
          <a:prstGeom prst="rect">
            <a:avLst/>
          </a:prstGeom>
        </p:spPr>
      </p:pic>
      <p:pic>
        <p:nvPicPr>
          <p:cNvPr id="14" name="Imagen 13" descr="Imagen que contiene computer, computadora, pantalla, monitor&#10;&#10;Descripción generada automáticamente">
            <a:extLst>
              <a:ext uri="{FF2B5EF4-FFF2-40B4-BE49-F238E27FC236}">
                <a16:creationId xmlns:a16="http://schemas.microsoft.com/office/drawing/2014/main" id="{D5F137B0-8703-42EA-A757-02136A80E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1226" y="3764720"/>
            <a:ext cx="360000" cy="360000"/>
          </a:xfrm>
          <a:prstGeom prst="rect">
            <a:avLst/>
          </a:prstGeom>
        </p:spPr>
      </p:pic>
      <p:pic>
        <p:nvPicPr>
          <p:cNvPr id="16" name="Imagen 15" descr="Imagen que contiene monitor, computadora, pantalla, tabla&#10;&#10;Descripción generada automáticamente">
            <a:extLst>
              <a:ext uri="{FF2B5EF4-FFF2-40B4-BE49-F238E27FC236}">
                <a16:creationId xmlns:a16="http://schemas.microsoft.com/office/drawing/2014/main" id="{57D21773-D9E3-451C-A5D3-64B8BC9F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406" y="3764720"/>
            <a:ext cx="360000" cy="360000"/>
          </a:xfrm>
          <a:prstGeom prst="rect">
            <a:avLst/>
          </a:prstGeom>
        </p:spPr>
      </p:pic>
      <p:pic>
        <p:nvPicPr>
          <p:cNvPr id="18" name="Imagen 17" descr="Imagen que contiene computer, tabla, monitor, pantalla&#10;&#10;Descripción generada automáticamente">
            <a:extLst>
              <a:ext uri="{FF2B5EF4-FFF2-40B4-BE49-F238E27FC236}">
                <a16:creationId xmlns:a16="http://schemas.microsoft.com/office/drawing/2014/main" id="{B68953DE-22B2-44E5-8D39-07E40B0E2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586" y="3764720"/>
            <a:ext cx="360000" cy="360000"/>
          </a:xfrm>
          <a:prstGeom prst="rect">
            <a:avLst/>
          </a:prstGeom>
        </p:spPr>
      </p:pic>
      <p:pic>
        <p:nvPicPr>
          <p:cNvPr id="20" name="Imagen 19">
            <a:extLst>
              <a:ext uri="{FF2B5EF4-FFF2-40B4-BE49-F238E27FC236}">
                <a16:creationId xmlns:a16="http://schemas.microsoft.com/office/drawing/2014/main" id="{7428D72C-DD5A-421A-B15D-3F43D0EB6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2766" y="3764720"/>
            <a:ext cx="360000" cy="360000"/>
          </a:xfrm>
          <a:prstGeom prst="rect">
            <a:avLst/>
          </a:prstGeom>
        </p:spPr>
      </p:pic>
      <p:pic>
        <p:nvPicPr>
          <p:cNvPr id="23" name="Imagen 22" descr="Imagen que contiene tren, cuarto&#10;&#10;Descripción generada automáticamente">
            <a:extLst>
              <a:ext uri="{FF2B5EF4-FFF2-40B4-BE49-F238E27FC236}">
                <a16:creationId xmlns:a16="http://schemas.microsoft.com/office/drawing/2014/main" id="{DBABD78E-E06C-4EC3-830D-D775B96A8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47" y="3764720"/>
            <a:ext cx="360000" cy="360000"/>
          </a:xfrm>
          <a:prstGeom prst="rect">
            <a:avLst/>
          </a:prstGeom>
        </p:spPr>
      </p:pic>
      <p:sp>
        <p:nvSpPr>
          <p:cNvPr id="24" name="Rectángulo 23">
            <a:extLst>
              <a:ext uri="{FF2B5EF4-FFF2-40B4-BE49-F238E27FC236}">
                <a16:creationId xmlns:a16="http://schemas.microsoft.com/office/drawing/2014/main" id="{B9C22E0B-5065-47C4-B96F-2092FFC488E7}"/>
              </a:ext>
            </a:extLst>
          </p:cNvPr>
          <p:cNvSpPr/>
          <p:nvPr/>
        </p:nvSpPr>
        <p:spPr>
          <a:xfrm>
            <a:off x="6311324" y="15461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4. PAÍSES PRIORITARIOS</a:t>
            </a:r>
            <a:endParaRPr kumimoji="0" lang="es-ES" sz="1200" b="1" i="0" u="none" strike="noStrike" kern="0" cap="none" spc="0" normalizeH="0" baseline="0" noProof="0" dirty="0">
              <a:ln>
                <a:noFill/>
              </a:ln>
              <a:solidFill>
                <a:schemeClr val="accent1"/>
              </a:solidFill>
              <a:effectLst/>
              <a:uLnTx/>
              <a:uFillTx/>
            </a:endParaRPr>
          </a:p>
        </p:txBody>
      </p:sp>
      <p:sp>
        <p:nvSpPr>
          <p:cNvPr id="25" name="Oval 133">
            <a:extLst>
              <a:ext uri="{FF2B5EF4-FFF2-40B4-BE49-F238E27FC236}">
                <a16:creationId xmlns:a16="http://schemas.microsoft.com/office/drawing/2014/main" id="{7E177D52-4FE0-469F-881C-A226BD83C922}"/>
              </a:ext>
            </a:extLst>
          </p:cNvPr>
          <p:cNvSpPr/>
          <p:nvPr/>
        </p:nvSpPr>
        <p:spPr>
          <a:xfrm>
            <a:off x="6595456"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r>
              <a:rPr kumimoji="0" lang="id-ID" sz="1351" b="0" i="0" u="none" strike="noStrike" kern="0" cap="none" spc="0" normalizeH="0" baseline="0" noProof="0" dirty="0">
                <a:ln>
                  <a:noFill/>
                </a:ln>
                <a:effectLst/>
                <a:uLnTx/>
                <a:uFillTx/>
                <a:latin typeface="Calibri"/>
                <a:ea typeface="+mn-ea"/>
                <a:cs typeface="+mn-cs"/>
              </a:rPr>
              <a:t>x</a:t>
            </a:r>
          </a:p>
        </p:txBody>
      </p:sp>
      <p:sp>
        <p:nvSpPr>
          <p:cNvPr id="26" name="Oval 133">
            <a:extLst>
              <a:ext uri="{FF2B5EF4-FFF2-40B4-BE49-F238E27FC236}">
                <a16:creationId xmlns:a16="http://schemas.microsoft.com/office/drawing/2014/main" id="{6781009F-C851-4CBA-AFE9-C74E5E27B781}"/>
              </a:ext>
            </a:extLst>
          </p:cNvPr>
          <p:cNvSpPr/>
          <p:nvPr/>
        </p:nvSpPr>
        <p:spPr>
          <a:xfrm>
            <a:off x="7744200"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7" name="Oval 133">
            <a:extLst>
              <a:ext uri="{FF2B5EF4-FFF2-40B4-BE49-F238E27FC236}">
                <a16:creationId xmlns:a16="http://schemas.microsoft.com/office/drawing/2014/main" id="{CC5B80C1-9C65-4988-B12D-3F232A1F2585}"/>
              </a:ext>
            </a:extLst>
          </p:cNvPr>
          <p:cNvSpPr/>
          <p:nvPr/>
        </p:nvSpPr>
        <p:spPr>
          <a:xfrm>
            <a:off x="8892944"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8" name="Oval 133">
            <a:extLst>
              <a:ext uri="{FF2B5EF4-FFF2-40B4-BE49-F238E27FC236}">
                <a16:creationId xmlns:a16="http://schemas.microsoft.com/office/drawing/2014/main" id="{88C51D06-58F6-413B-9CAE-2A48B109599E}"/>
              </a:ext>
            </a:extLst>
          </p:cNvPr>
          <p:cNvSpPr/>
          <p:nvPr/>
        </p:nvSpPr>
        <p:spPr>
          <a:xfrm>
            <a:off x="8318572"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9" name="Oval 133">
            <a:extLst>
              <a:ext uri="{FF2B5EF4-FFF2-40B4-BE49-F238E27FC236}">
                <a16:creationId xmlns:a16="http://schemas.microsoft.com/office/drawing/2014/main" id="{062446E0-74D2-43EB-A230-BE184017FC60}"/>
              </a:ext>
            </a:extLst>
          </p:cNvPr>
          <p:cNvSpPr/>
          <p:nvPr/>
        </p:nvSpPr>
        <p:spPr>
          <a:xfrm>
            <a:off x="9467316"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30" name="Oval 133">
            <a:extLst>
              <a:ext uri="{FF2B5EF4-FFF2-40B4-BE49-F238E27FC236}">
                <a16:creationId xmlns:a16="http://schemas.microsoft.com/office/drawing/2014/main" id="{2827D291-F731-47E2-AC32-31FDCAC6B350}"/>
              </a:ext>
            </a:extLst>
          </p:cNvPr>
          <p:cNvSpPr/>
          <p:nvPr/>
        </p:nvSpPr>
        <p:spPr>
          <a:xfrm>
            <a:off x="10041690"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Текст 11">
            <a:extLst>
              <a:ext uri="{FF2B5EF4-FFF2-40B4-BE49-F238E27FC236}">
                <a16:creationId xmlns:a16="http://schemas.microsoft.com/office/drawing/2014/main" id="{9DF9B355-EA45-42F4-BB51-E7C473EFE72C}"/>
              </a:ext>
            </a:extLst>
          </p:cNvPr>
          <p:cNvSpPr txBox="1">
            <a:spLocks/>
          </p:cNvSpPr>
          <p:nvPr/>
        </p:nvSpPr>
        <p:spPr>
          <a:xfrm>
            <a:off x="6311324" y="1803296"/>
            <a:ext cx="4416280"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32" name="Текст 11">
            <a:extLst>
              <a:ext uri="{FF2B5EF4-FFF2-40B4-BE49-F238E27FC236}">
                <a16:creationId xmlns:a16="http://schemas.microsoft.com/office/drawing/2014/main" id="{87F64FB4-0A05-F64B-BC95-58A9604E0619}"/>
              </a:ext>
            </a:extLst>
          </p:cNvPr>
          <p:cNvSpPr txBox="1">
            <a:spLocks/>
          </p:cNvSpPr>
          <p:nvPr/>
        </p:nvSpPr>
        <p:spPr>
          <a:xfrm>
            <a:off x="6311324" y="1823110"/>
            <a:ext cx="4553501"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marR="0" lvl="0" indent="0" algn="just" defTabSz="1219017" rtl="0" eaLnBrk="1" fontAlgn="base" latinLnBrk="0" hangingPunct="1">
              <a:lnSpc>
                <a:spcPct val="120000"/>
              </a:lnSpc>
              <a:spcBef>
                <a:spcPct val="20000"/>
              </a:spcBef>
              <a:spcAft>
                <a:spcPts val="0"/>
              </a:spcAft>
              <a:buClrTx/>
              <a:buSzTx/>
              <a:buNone/>
              <a:tabLst/>
              <a:defRPr/>
            </a:pPr>
            <a:r>
              <a:rPr lang="es-ES" sz="1050" dirty="0">
                <a:solidFill>
                  <a:srgbClr val="595959"/>
                </a:solidFill>
              </a:rPr>
              <a:t>Cualquier país donde se cuente con la información de sus establecimientos de salud principales y farmacias (localización, tipo de establecimiento, horario de atención, etc.)</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lang="es-ES" sz="1050" dirty="0">
              <a:solidFill>
                <a:srgbClr val="595959"/>
              </a:solidFill>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lang="es-ES" sz="1050" dirty="0">
              <a:solidFill>
                <a:srgbClr val="595959"/>
              </a:solidFill>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Tree>
    <p:extLst>
      <p:ext uri="{BB962C8B-B14F-4D97-AF65-F5344CB8AC3E}">
        <p14:creationId xmlns:p14="http://schemas.microsoft.com/office/powerpoint/2010/main" val="3542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252910"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DATAEMERGENCY</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5. CONTEXTO COMPETITIVO</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4401"/>
            <a:ext cx="4295873" cy="543905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la caracterización de la competencia debes señalar cuáles serían los productos que competirían con el nuestro, con el fin de potenciar la propuesta de mercado. Se sugiere complementar lo siguiente: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tipo de producto tiene la competencia principal? Buscador Google “Hospitales Viña del Mar”, muestra específicamente los hospitales (o solo las clínicas, CESFAM , </a:t>
            </a:r>
            <a:r>
              <a:rPr lang="es-ES" sz="1067" dirty="0" err="1">
                <a:solidFill>
                  <a:srgbClr val="575756"/>
                </a:solidFill>
                <a:latin typeface="Chevin Pro DemiBold"/>
              </a:rPr>
              <a:t>etc</a:t>
            </a:r>
            <a:r>
              <a:rPr lang="es-ES" sz="1067" dirty="0">
                <a:solidFill>
                  <a:srgbClr val="575756"/>
                </a:solidFill>
                <a:latin typeface="Chevin Pro DemiBold"/>
              </a:rPr>
              <a:t>).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¿Cuáles son sus fortalezas y debilidades? </a:t>
            </a:r>
            <a:r>
              <a:rPr lang="es-ES" sz="1067" b="1" dirty="0">
                <a:solidFill>
                  <a:srgbClr val="575756"/>
                </a:solidFill>
                <a:latin typeface="Chevin Pro DemiBold"/>
              </a:rPr>
              <a:t>Fortalezas</a:t>
            </a:r>
            <a:r>
              <a:rPr lang="es-ES" sz="1067" dirty="0">
                <a:solidFill>
                  <a:srgbClr val="575756"/>
                </a:solidFill>
                <a:latin typeface="Chevin Pro DemiBold"/>
              </a:rPr>
              <a:t>: Primera opción de todos y todas al tener cualquier duda; Muestra la ubicación en un mapa; Muestra horario; Ofrece Ruta. </a:t>
            </a:r>
            <a:r>
              <a:rPr lang="es-ES" sz="1067" b="1" dirty="0">
                <a:solidFill>
                  <a:srgbClr val="575756"/>
                </a:solidFill>
                <a:latin typeface="Chevin Pro DemiBold"/>
              </a:rPr>
              <a:t>Debilidades</a:t>
            </a:r>
            <a:r>
              <a:rPr lang="es-ES" sz="1067" dirty="0">
                <a:solidFill>
                  <a:srgbClr val="575756"/>
                </a:solidFill>
                <a:latin typeface="Chevin Pro DemiBold"/>
              </a:rPr>
              <a:t>: No siempre tiene el horario oficial (no todos están actualizados con el horario en pandemia); No te muestra dónde estás tú, por lo tanto tienes que seleccionar una opción para que te muestre la ruta; Solo te muestras lo que buscas, específicamente hospitales o clínicas o </a:t>
            </a:r>
            <a:r>
              <a:rPr lang="es-ES" sz="1067" dirty="0" err="1">
                <a:solidFill>
                  <a:srgbClr val="575756"/>
                </a:solidFill>
                <a:latin typeface="Chevin Pro DemiBold"/>
              </a:rPr>
              <a:t>cesfam</a:t>
            </a:r>
            <a:r>
              <a:rPr lang="es-ES" sz="1067" dirty="0">
                <a:solidFill>
                  <a:srgbClr val="575756"/>
                </a:solidFill>
                <a:latin typeface="Chevin Pro DemiBold"/>
              </a:rPr>
              <a:t>, etc.</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¿Cómo se diferencia nuestra propuesta de valor? DATAEMERGENCY te situará en un mapa donde se desplegará todo establecimiento de salud y farmacias alrededor tuyo. También habrán filtros (solo farmacias, solo clínicas, </a:t>
            </a:r>
            <a:r>
              <a:rPr lang="es-ES" sz="1067" dirty="0" err="1">
                <a:solidFill>
                  <a:srgbClr val="575756"/>
                </a:solidFill>
                <a:latin typeface="Chevin Pro DemiBold"/>
              </a:rPr>
              <a:t>etc</a:t>
            </a:r>
            <a:r>
              <a:rPr lang="es-ES" sz="1067" dirty="0">
                <a:solidFill>
                  <a:srgbClr val="575756"/>
                </a:solidFill>
                <a:latin typeface="Chevin Pro DemiBold"/>
              </a:rPr>
              <a:t>). Si no está abierto, no estará en el mapa para no entorpecer tu decisión frente a una emergencia. Una vez seleccionado el lugar, te guiará modo ”</a:t>
            </a:r>
            <a:r>
              <a:rPr lang="es-ES" sz="1067" dirty="0" err="1">
                <a:solidFill>
                  <a:srgbClr val="575756"/>
                </a:solidFill>
                <a:latin typeface="Chevin Pro DemiBold"/>
              </a:rPr>
              <a:t>waze</a:t>
            </a:r>
            <a:r>
              <a:rPr lang="es-ES" sz="1067" dirty="0">
                <a:solidFill>
                  <a:srgbClr val="575756"/>
                </a:solidFill>
                <a:latin typeface="Chevin Pro DemiBold"/>
              </a:rPr>
              <a:t>”.</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tipo de cliente tiene nuestra competencia?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¿Cuál es nuestra ventaja? Situarte virtualmente en el mapa y mostrarte solo los establecimientos disponibles.</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rango de precios tienen sus productos? Farmacias Chile (App) $1.300, tiene malas puntuaciones. Google Gratis.</a:t>
            </a:r>
          </a:p>
          <a:p>
            <a:pPr defTabSz="1219017">
              <a:spcBef>
                <a:spcPts val="601"/>
              </a:spcBef>
              <a:spcAft>
                <a:spcPts val="601"/>
              </a:spcAft>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7145584" y="1804400"/>
            <a:ext cx="4120832" cy="220643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No he encontrado alguna plataforma que reúna estos dos tipos de establecimientos (farmacias y hospitales/clínicas), los cuales son los necesarios frente a alguna emergencia de salud.</a:t>
            </a:r>
          </a:p>
          <a:p>
            <a:pPr defTabSz="1219017">
              <a:spcBef>
                <a:spcPts val="601"/>
              </a:spcBef>
              <a:spcAft>
                <a:spcPts val="601"/>
              </a:spcAft>
            </a:pPr>
            <a:r>
              <a:rPr lang="es-ES" sz="1067" dirty="0">
                <a:solidFill>
                  <a:srgbClr val="575756"/>
                </a:solidFill>
                <a:latin typeface="Chevin Pro DemiBold"/>
              </a:rPr>
              <a:t>Si bien hay apps o páginas que muestran la distribución de farmacias, son propias de cada cadena, por lo tanto, no se tiene una vista general de tu alrededor. O también tenemos Google donde se muestra en un mapa lo que estamos buscando, sin embargo, tampoco muestra un mapa general alrededor del usuario con toda la información.</a:t>
            </a:r>
          </a:p>
          <a:p>
            <a:pPr defTabSz="1219017">
              <a:spcBef>
                <a:spcPts val="601"/>
              </a:spcBef>
              <a:spcAft>
                <a:spcPts val="601"/>
              </a:spcAft>
            </a:pPr>
            <a:r>
              <a:rPr lang="es-ES" sz="1067" dirty="0">
                <a:solidFill>
                  <a:srgbClr val="575756"/>
                </a:solidFill>
                <a:latin typeface="Chevin Pro DemiBold"/>
              </a:rPr>
              <a:t>En situación pandemia y probablemente post-pandemia, se tiene/tendrá una especial atención a los temas de salud debido a todo lo ocurrido este último tiempo. </a:t>
            </a:r>
            <a:endParaRPr lang="en-US" sz="1067" dirty="0">
              <a:solidFill>
                <a:srgbClr val="575756"/>
              </a:solidFill>
              <a:latin typeface="Chevin Pro DemiBold"/>
            </a:endParaRPr>
          </a:p>
        </p:txBody>
      </p:sp>
      <p:sp>
        <p:nvSpPr>
          <p:cNvPr id="2" name="Rectángulo 1">
            <a:extLst>
              <a:ext uri="{FF2B5EF4-FFF2-40B4-BE49-F238E27FC236}">
                <a16:creationId xmlns:a16="http://schemas.microsoft.com/office/drawing/2014/main" id="{B87AAC0D-F7E1-4617-A963-3BEA5411BEDB}"/>
              </a:ext>
            </a:extLst>
          </p:cNvPr>
          <p:cNvSpPr/>
          <p:nvPr/>
        </p:nvSpPr>
        <p:spPr>
          <a:xfrm>
            <a:off x="7145584" y="1501612"/>
            <a:ext cx="4338176" cy="276999"/>
          </a:xfrm>
          <a:prstGeom prst="rect">
            <a:avLst/>
          </a:prstGeom>
        </p:spPr>
        <p:txBody>
          <a:bodyPr wrap="square">
            <a:spAutoFit/>
          </a:bodyPr>
          <a:lstStyle/>
          <a:p>
            <a:pPr lvl="0" defTabSz="1219017">
              <a:defRPr/>
            </a:pPr>
            <a:r>
              <a:rPr lang="es-ES" sz="1200" b="1" kern="0" dirty="0">
                <a:solidFill>
                  <a:schemeClr val="accent1"/>
                </a:solidFill>
              </a:rPr>
              <a:t>6. OPORTUNIDADES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Tree>
    <p:extLst>
      <p:ext uri="{BB962C8B-B14F-4D97-AF65-F5344CB8AC3E}">
        <p14:creationId xmlns:p14="http://schemas.microsoft.com/office/powerpoint/2010/main" val="41504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224335"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DATAEMERGENCY</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7</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7. CARACTERIZACIÓN DEL PRODUCTO</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1558517" y="1864955"/>
            <a:ext cx="4397666" cy="4330866"/>
          </a:xfrm>
          <a:prstGeom prst="rect">
            <a:avLst/>
          </a:prstGeom>
          <a:noFill/>
        </p:spPr>
        <p:txBody>
          <a:bodyPr wrap="square" rtlCol="0">
            <a:spAutoFit/>
          </a:bodyPr>
          <a:lstStyle/>
          <a:p>
            <a:pPr marL="228600" indent="-228600" defTabSz="1219017">
              <a:spcAft>
                <a:spcPts val="600"/>
              </a:spcAft>
              <a:buFont typeface="+mj-lt"/>
              <a:buAutoNum type="arabicPeriod"/>
            </a:pPr>
            <a:r>
              <a:rPr lang="es-ES" sz="1067" dirty="0">
                <a:solidFill>
                  <a:srgbClr val="575756"/>
                </a:solidFill>
                <a:latin typeface="Chevin Pro DemiBold"/>
              </a:rPr>
              <a:t>¿Qué es? </a:t>
            </a:r>
            <a:r>
              <a:rPr lang="es-ES" sz="1067" b="1" dirty="0">
                <a:solidFill>
                  <a:srgbClr val="575756"/>
                </a:solidFill>
                <a:latin typeface="Chevin Pro DemiBold"/>
              </a:rPr>
              <a:t>App</a:t>
            </a:r>
            <a:r>
              <a:rPr lang="es-ES" sz="1067" dirty="0">
                <a:solidFill>
                  <a:srgbClr val="575756"/>
                </a:solidFill>
                <a:latin typeface="Chevin Pro DemiBold"/>
              </a:rPr>
              <a:t> que despliegue mapa alrededor de tu ubicación.</a:t>
            </a:r>
          </a:p>
          <a:p>
            <a:pPr marL="228600" indent="-228600" defTabSz="1219017">
              <a:spcAft>
                <a:spcPts val="600"/>
              </a:spcAft>
              <a:buFont typeface="+mj-lt"/>
              <a:buAutoNum type="arabicPeriod"/>
            </a:pPr>
            <a:r>
              <a:rPr lang="es-ES" sz="1067" dirty="0">
                <a:solidFill>
                  <a:srgbClr val="575756"/>
                </a:solidFill>
                <a:latin typeface="Chevin Pro DemiBold"/>
              </a:rPr>
              <a:t>¿Qué problema resuelve? Ofrece todas las opciones posibles frente a una emergencia de salud de acuerdo a tu ubicación. Por lo tanto, se optimiza el tiempo de llegada al lugar apuntando al lugar más cercano y también reduce el tiempo de búsqueda de dónde ir.</a:t>
            </a:r>
          </a:p>
          <a:p>
            <a:pPr marL="228600" indent="-228600" defTabSz="1219017">
              <a:spcAft>
                <a:spcPts val="600"/>
              </a:spcAft>
              <a:buFont typeface="+mj-lt"/>
              <a:buAutoNum type="arabicPeriod"/>
            </a:pPr>
            <a:r>
              <a:rPr lang="es-ES" sz="1067" dirty="0">
                <a:solidFill>
                  <a:srgbClr val="575756"/>
                </a:solidFill>
                <a:latin typeface="Chevin Pro DemiBold"/>
              </a:rPr>
              <a:t>¿Por qué es necesario? Ofrece una respuesta lo más rápida posible en momentos de emergencia de salud.</a:t>
            </a:r>
          </a:p>
          <a:p>
            <a:pPr marL="228600" indent="-228600" defTabSz="1219017">
              <a:spcAft>
                <a:spcPts val="600"/>
              </a:spcAft>
              <a:buFont typeface="+mj-lt"/>
              <a:buAutoNum type="arabicPeriod"/>
            </a:pPr>
            <a:r>
              <a:rPr lang="es-ES" sz="1067" dirty="0">
                <a:solidFill>
                  <a:srgbClr val="575756"/>
                </a:solidFill>
                <a:latin typeface="Chevin Pro DemiBold"/>
              </a:rPr>
              <a:t>¿Qué características tiene? Plataforma que utiliza tu ubicación para desplegar un mapa alrededor tuyo con TODAS farmacias y establecimientos de salud abiertos. Posee filtros para hacer una búsqueda más reducida “solo farmacias” “solo hospitales de alta complejidad” “solo clínicas”. Tecnología “</a:t>
            </a:r>
            <a:r>
              <a:rPr lang="es-ES" sz="1067" dirty="0" err="1">
                <a:solidFill>
                  <a:srgbClr val="575756"/>
                </a:solidFill>
                <a:latin typeface="Chevin Pro DemiBold"/>
              </a:rPr>
              <a:t>waze</a:t>
            </a:r>
            <a:r>
              <a:rPr lang="es-ES" sz="1067" dirty="0">
                <a:solidFill>
                  <a:srgbClr val="575756"/>
                </a:solidFill>
                <a:latin typeface="Chevin Pro DemiBold"/>
              </a:rPr>
              <a:t>” que te muestra el camino hacia el destino. Siempre se filtrará establecimientos de acuerdo al horario, nunca se mostrarán establecimientos cerrados.</a:t>
            </a:r>
          </a:p>
          <a:p>
            <a:pPr marL="228600" indent="-228600" defTabSz="1219017">
              <a:spcAft>
                <a:spcPts val="600"/>
              </a:spcAft>
              <a:buFont typeface="+mj-lt"/>
              <a:buAutoNum type="arabicPeriod"/>
            </a:pPr>
            <a:r>
              <a:rPr lang="es-ES" sz="1067" dirty="0">
                <a:solidFill>
                  <a:srgbClr val="575756"/>
                </a:solidFill>
                <a:latin typeface="Chevin Pro DemiBold"/>
              </a:rPr>
              <a:t>¿En qué plataforma funciona? -</a:t>
            </a:r>
          </a:p>
          <a:p>
            <a:pPr marL="228600" indent="-228600" defTabSz="1219017">
              <a:spcAft>
                <a:spcPts val="600"/>
              </a:spcAft>
              <a:buFont typeface="+mj-lt"/>
              <a:buAutoNum type="arabicPeriod"/>
            </a:pPr>
            <a:r>
              <a:rPr lang="es-ES" sz="1067" dirty="0">
                <a:solidFill>
                  <a:srgbClr val="575756"/>
                </a:solidFill>
                <a:latin typeface="Chevin Pro DemiBold"/>
              </a:rPr>
              <a:t>¿Cuál es su elemento diferenciador? Reúne todos los establecimientos mencionados sin discriminar por: cadena de farmacia (mostrará de distintas cadenas e independientes), tipo de establecimiento de salud (a no ser que el usuario lo filtre) y posicionará al usuario en el mapa ANTES de tomar la decisión de dónde ir, de manera que </a:t>
            </a:r>
          </a:p>
          <a:p>
            <a:pPr marL="228600" indent="-228600" defTabSz="1219017">
              <a:spcAft>
                <a:spcPts val="600"/>
              </a:spcAft>
              <a:buFont typeface="+mj-lt"/>
              <a:buAutoNum type="arabicPeriod"/>
            </a:pPr>
            <a:r>
              <a:rPr lang="es-ES" sz="1067" dirty="0">
                <a:solidFill>
                  <a:srgbClr val="575756"/>
                </a:solidFill>
                <a:latin typeface="Chevin Pro DemiBold"/>
              </a:rPr>
              <a:t>¿Cuál es el objetivo de uso? Dirigir al usuario a un establecimiento de salud o farmacia de su preferencia pero siempre el más cercano, de esta manera se reduce el tiempo de llegada y decisión (de dónde ir)</a:t>
            </a:r>
          </a:p>
        </p:txBody>
      </p:sp>
      <p:sp>
        <p:nvSpPr>
          <p:cNvPr id="6" name="TextBox 139">
            <a:extLst>
              <a:ext uri="{FF2B5EF4-FFF2-40B4-BE49-F238E27FC236}">
                <a16:creationId xmlns:a16="http://schemas.microsoft.com/office/drawing/2014/main" id="{A7C07721-3B0A-44E9-B1F4-2472D307C289}"/>
              </a:ext>
            </a:extLst>
          </p:cNvPr>
          <p:cNvSpPr txBox="1"/>
          <p:nvPr/>
        </p:nvSpPr>
        <p:spPr>
          <a:xfrm>
            <a:off x="6295308" y="1848968"/>
            <a:ext cx="5105323" cy="1549591"/>
          </a:xfrm>
          <a:prstGeom prst="rect">
            <a:avLst/>
          </a:prstGeom>
          <a:noFill/>
        </p:spPr>
        <p:txBody>
          <a:bodyPr wrap="square" rtlCol="0">
            <a:spAutoFit/>
          </a:bodyPr>
          <a:lstStyle/>
          <a:p>
            <a:pPr marL="228600" lvl="0" indent="-228600" defTabSz="1219017">
              <a:spcAft>
                <a:spcPts val="600"/>
              </a:spcAft>
              <a:buFont typeface="+mj-lt"/>
              <a:buAutoNum type="arabicPeriod"/>
            </a:pPr>
            <a:r>
              <a:rPr lang="es-ES" sz="1067" dirty="0">
                <a:solidFill>
                  <a:srgbClr val="575756"/>
                </a:solidFill>
                <a:latin typeface="Chevin Pro DemiBold"/>
              </a:rPr>
              <a:t>¿Qué contenidos albergaría? Localización de establecimientos de salud y farmacias, tipo de establecimientos de salud, horario de funcionamiento de los establecimientos de salud y farmacias, localización del usuario.</a:t>
            </a:r>
          </a:p>
          <a:p>
            <a:pPr marL="228600" lvl="0" indent="-228600" defTabSz="1219017">
              <a:spcAft>
                <a:spcPts val="600"/>
              </a:spcAft>
              <a:buFont typeface="+mj-lt"/>
              <a:buAutoNum type="arabicPeriod"/>
            </a:pPr>
            <a:r>
              <a:rPr lang="es-ES" sz="1067" dirty="0">
                <a:solidFill>
                  <a:srgbClr val="575756"/>
                </a:solidFill>
                <a:latin typeface="Chevin Pro DemiBold"/>
              </a:rPr>
              <a:t>¿Cuál es el impacto que puede generar un producto de estas características? Reducción de tiempo frente a una emergencia de salud.</a:t>
            </a:r>
          </a:p>
          <a:p>
            <a:pPr marL="228600" lvl="0" indent="-228600" defTabSz="1219017">
              <a:spcAft>
                <a:spcPts val="600"/>
              </a:spcAft>
              <a:buFont typeface="+mj-lt"/>
              <a:buAutoNum type="arabicPeriod"/>
            </a:pPr>
            <a:r>
              <a:rPr lang="es-ES" sz="1067" dirty="0">
                <a:solidFill>
                  <a:srgbClr val="575756"/>
                </a:solidFill>
                <a:latin typeface="Chevin Pro DemiBold"/>
              </a:rPr>
              <a:t>¿Cuenta con un modelo en particular? -</a:t>
            </a:r>
            <a:endParaRPr lang="en-U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48853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164738"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DATAEMERGENCY</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6" name="TextBox 139">
            <a:extLst>
              <a:ext uri="{FF2B5EF4-FFF2-40B4-BE49-F238E27FC236}">
                <a16:creationId xmlns:a16="http://schemas.microsoft.com/office/drawing/2014/main" id="{A7C07721-3B0A-44E9-B1F4-2472D307C289}"/>
              </a:ext>
            </a:extLst>
          </p:cNvPr>
          <p:cNvSpPr txBox="1"/>
          <p:nvPr/>
        </p:nvSpPr>
        <p:spPr>
          <a:xfrm>
            <a:off x="1558517" y="1966413"/>
            <a:ext cx="4456390" cy="243727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Plata forma: Aplicación</a:t>
            </a:r>
          </a:p>
          <a:p>
            <a:pPr defTabSz="1219017">
              <a:spcBef>
                <a:spcPts val="601"/>
              </a:spcBef>
              <a:spcAft>
                <a:spcPts val="601"/>
              </a:spcAft>
            </a:pPr>
            <a:r>
              <a:rPr lang="es-ES" sz="1067" dirty="0">
                <a:solidFill>
                  <a:srgbClr val="575756"/>
                </a:solidFill>
                <a:latin typeface="Chevin Pro DemiBold"/>
              </a:rPr>
              <a:t>Cuéntanos acerca del contenido que albergará este producto. En caso de que tengas secciones o categorías, lo puedes indicar de la siguiente manera: </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Identificación de categorías: Ubicación (ingreso de localización del usuario), Establecimientos de salud, Farmacias y Empresas de emergencia</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Identificación de secciones: Ingreso de localización (modo del teléfono) o manual, Tipo de establecimientos, Tipos de farmacia (cadena o independiente) e ingreso de Empresa de emergencia (si es el caso)</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Identificación de temas: Horario de cada establecimiento, tipo de hospitales y camino a seguir para llegar al destino</a:t>
            </a:r>
          </a:p>
          <a:p>
            <a:pPr defTabSz="1219017">
              <a:spcBef>
                <a:spcPts val="601"/>
              </a:spcBef>
            </a:pPr>
            <a:endParaRPr lang="es-ES" sz="1067" dirty="0">
              <a:solidFill>
                <a:srgbClr val="575756"/>
              </a:solidFill>
              <a:latin typeface="Chevin Pro DemiBold"/>
            </a:endParaRPr>
          </a:p>
        </p:txBody>
      </p:sp>
      <p:sp>
        <p:nvSpPr>
          <p:cNvPr id="2" name="TextBox 139">
            <a:extLst>
              <a:ext uri="{FF2B5EF4-FFF2-40B4-BE49-F238E27FC236}">
                <a16:creationId xmlns:a16="http://schemas.microsoft.com/office/drawing/2014/main" id="{970F2CB1-436D-4CD3-B9C0-8D7C372196B4}"/>
              </a:ext>
            </a:extLst>
          </p:cNvPr>
          <p:cNvSpPr txBox="1"/>
          <p:nvPr/>
        </p:nvSpPr>
        <p:spPr>
          <a:xfrm>
            <a:off x="6266139" y="1864955"/>
            <a:ext cx="4456390" cy="779765"/>
          </a:xfrm>
          <a:prstGeom prst="rect">
            <a:avLst/>
          </a:prstGeom>
          <a:noFill/>
        </p:spPr>
        <p:txBody>
          <a:bodyPr wrap="square" rtlCol="0">
            <a:spAutoFit/>
          </a:bodyPr>
          <a:lstStyle/>
          <a:p>
            <a:pPr defTabSz="1219017">
              <a:spcBef>
                <a:spcPts val="601"/>
              </a:spcBef>
              <a:spcAft>
                <a:spcPts val="601"/>
              </a:spcAft>
            </a:pPr>
            <a:r>
              <a:rPr lang="es-ES" sz="1200" b="1" dirty="0">
                <a:solidFill>
                  <a:srgbClr val="575756"/>
                </a:solidFill>
                <a:latin typeface="Chevin Pro DemiBold"/>
              </a:rPr>
              <a:t>**A futuro: contar con contacto directo con ambulancias desde la aplicación. </a:t>
            </a:r>
            <a:r>
              <a:rPr lang="es-ES" sz="1200" b="1" dirty="0">
                <a:solidFill>
                  <a:srgbClr val="FF0000"/>
                </a:solidFill>
                <a:latin typeface="Chevin Pro DemiBold"/>
              </a:rPr>
              <a:t>Botón de pánico</a:t>
            </a: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9173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DATAEMERGENCY</a:t>
            </a:r>
            <a:endParaRPr lang="ru-RU" sz="1400" b="1" dirty="0">
              <a:solidFill>
                <a:srgbClr val="FFFFFF"/>
              </a:solidFill>
              <a:latin typeface="Chevin Pro DemiBold" pitchFamily="34" charset="0"/>
              <a:cs typeface="Calibri"/>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4111912835"/>
              </p:ext>
            </p:extLst>
          </p:nvPr>
        </p:nvGraphicFramePr>
        <p:xfrm>
          <a:off x="491176" y="1097424"/>
          <a:ext cx="10987072" cy="5261250"/>
        </p:xfrm>
        <a:graphic>
          <a:graphicData uri="http://schemas.openxmlformats.org/drawingml/2006/table">
            <a:tbl>
              <a:tblPr firstRow="1" bandRow="1">
                <a:tableStyleId>{5C22544A-7EE6-4342-B048-85BDC9FD1C3A}</a:tableStyleId>
              </a:tblPr>
              <a:tblGrid>
                <a:gridCol w="1399108">
                  <a:extLst>
                    <a:ext uri="{9D8B030D-6E8A-4147-A177-3AD203B41FA5}">
                      <a16:colId xmlns:a16="http://schemas.microsoft.com/office/drawing/2014/main" val="2103009954"/>
                    </a:ext>
                  </a:extLst>
                </a:gridCol>
                <a:gridCol w="1476462">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406917">
                  <a:extLst>
                    <a:ext uri="{9D8B030D-6E8A-4147-A177-3AD203B41FA5}">
                      <a16:colId xmlns:a16="http://schemas.microsoft.com/office/drawing/2014/main" val="717859385"/>
                    </a:ext>
                  </a:extLst>
                </a:gridCol>
                <a:gridCol w="910655">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2">
                  <a:txBody>
                    <a:bodyPr/>
                    <a:lstStyle/>
                    <a:p>
                      <a:pPr marL="0" algn="ctr" defTabSz="1219017" rtl="0" eaLnBrk="1" latinLnBrk="0" hangingPunct="1"/>
                      <a:r>
                        <a:rPr lang="es-ES" sz="1000" b="1" kern="1200" dirty="0">
                          <a:solidFill>
                            <a:schemeClr val="bg1"/>
                          </a:solidFill>
                          <a:latin typeface="+mn-lt"/>
                          <a:ea typeface="+mn-ea"/>
                          <a:cs typeface="+mn-cs"/>
                        </a:rPr>
                        <a:t>INGRESO UBICACIÓN DEL USUARIO</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UTILIZAR UBICACIÓN DEL TELÉFONO</a:t>
                      </a: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INGRESARLA MANUALMENTE</a:t>
                      </a: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326366">
                <a:tc rowSpan="2">
                  <a:txBody>
                    <a:bodyPr/>
                    <a:lstStyle/>
                    <a:p>
                      <a:pPr marL="0" algn="ctr" defTabSz="1219017" rtl="0" eaLnBrk="1" latinLnBrk="0" hangingPunct="1"/>
                      <a:r>
                        <a:rPr lang="es-ES" sz="1000" b="1" kern="1200" dirty="0">
                          <a:solidFill>
                            <a:schemeClr val="bg1"/>
                          </a:solidFill>
                          <a:latin typeface="+mn-lt"/>
                          <a:ea typeface="+mn-ea"/>
                          <a:cs typeface="+mn-cs"/>
                        </a:rPr>
                        <a:t>ESTABLECIMIENTOS DE SALUD</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TIPOS DE ESTABLECIMIENTOS</a:t>
                      </a:r>
                    </a:p>
                  </a:txBody>
                  <a:tcPr marL="0" marR="0" marT="0" marB="0" anchor="ctr">
                    <a:solidFill>
                      <a:schemeClr val="accent2">
                        <a:lumMod val="75000"/>
                      </a:schemeClr>
                    </a:solidFill>
                  </a:tcPr>
                </a:tc>
                <a:tc>
                  <a:txBody>
                    <a:bodyPr/>
                    <a:lstStyle/>
                    <a:p>
                      <a:pPr algn="ctr"/>
                      <a:r>
                        <a:rPr lang="es-ES" sz="800" b="1" dirty="0">
                          <a:solidFill>
                            <a:srgbClr val="000000"/>
                          </a:solidFill>
                        </a:rPr>
                        <a:t>Horario de funcionamiento</a:t>
                      </a:r>
                    </a:p>
                  </a:txBody>
                  <a:tcPr marL="0" marR="0" marT="0" marB="0" anchor="ctr"/>
                </a:tc>
                <a:tc>
                  <a:txBody>
                    <a:bodyPr/>
                    <a:lstStyle/>
                    <a:p>
                      <a:pPr algn="ctr"/>
                      <a:r>
                        <a:rPr lang="es-ES" sz="800" b="1" dirty="0">
                          <a:solidFill>
                            <a:srgbClr val="000000"/>
                          </a:solidFill>
                        </a:rPr>
                        <a:t>Localización</a:t>
                      </a:r>
                    </a:p>
                  </a:txBody>
                  <a:tcPr marL="0" marR="0" marT="0" marB="0" anchor="ctr"/>
                </a:tc>
                <a:tc>
                  <a:txBody>
                    <a:bodyPr/>
                    <a:lstStyle/>
                    <a:p>
                      <a:pPr algn="ctr"/>
                      <a:r>
                        <a:rPr lang="es-ES" sz="800" b="1" dirty="0">
                          <a:solidFill>
                            <a:srgbClr val="000000"/>
                          </a:solidFill>
                        </a:rPr>
                        <a:t>Categoría de hospital</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Contacto</a:t>
                      </a:r>
                    </a:p>
                  </a:txBody>
                  <a:tcPr marL="0" marR="0" marT="0" marB="0" anchor="ctr">
                    <a:solidFill>
                      <a:schemeClr val="accent2">
                        <a:lumMod val="75000"/>
                      </a:schemeClr>
                    </a:solidFill>
                  </a:tcPr>
                </a:tc>
                <a:tc>
                  <a:txBody>
                    <a:bodyPr/>
                    <a:lstStyle/>
                    <a:p>
                      <a:pPr algn="ctr"/>
                      <a:r>
                        <a:rPr lang="es-ES" sz="800" b="1" dirty="0">
                          <a:solidFill>
                            <a:srgbClr val="000000"/>
                          </a:solidFill>
                        </a:rPr>
                        <a:t>Número de teléfono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rowSpan="2">
                  <a:txBody>
                    <a:bodyPr/>
                    <a:lstStyle/>
                    <a:p>
                      <a:pPr marL="0" algn="ctr" defTabSz="1219017" rtl="0" eaLnBrk="1" latinLnBrk="0" hangingPunct="1"/>
                      <a:r>
                        <a:rPr lang="es-ES" sz="1000" b="1" kern="1200" dirty="0">
                          <a:solidFill>
                            <a:schemeClr val="bg1"/>
                          </a:solidFill>
                          <a:latin typeface="+mn-lt"/>
                          <a:ea typeface="+mn-ea"/>
                          <a:cs typeface="+mn-cs"/>
                        </a:rPr>
                        <a:t>FARMACIAS</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TIPOS DE FARMACIA</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Horario de funcionamiento</a:t>
                      </a:r>
                    </a:p>
                    <a:p>
                      <a:pPr algn="ctr"/>
                      <a:endParaRPr lang="es-ES" sz="800" b="1" dirty="0">
                        <a:solidFill>
                          <a:srgbClr val="000000"/>
                        </a:solidFill>
                      </a:endParaRPr>
                    </a:p>
                  </a:txBody>
                  <a:tcPr marL="0" marR="0" marT="0" marB="0" anchor="ctr"/>
                </a:tc>
                <a:tc>
                  <a:txBody>
                    <a:bodyPr/>
                    <a:lstStyle/>
                    <a:p>
                      <a:pPr algn="ctr"/>
                      <a:r>
                        <a:rPr lang="es-ES" sz="800" b="1" dirty="0">
                          <a:solidFill>
                            <a:srgbClr val="000000"/>
                          </a:solidFill>
                        </a:rPr>
                        <a:t>Localización</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Contacto</a:t>
                      </a:r>
                    </a:p>
                  </a:txBody>
                  <a:tcPr marL="0" marR="0" marT="0" marB="0" anchor="ctr">
                    <a:solidFill>
                      <a:schemeClr val="accent2">
                        <a:lumMod val="75000"/>
                      </a:schemeClr>
                    </a:solidFill>
                  </a:tcPr>
                </a:tc>
                <a:tc>
                  <a:txBody>
                    <a:bodyPr/>
                    <a:lstStyle/>
                    <a:p>
                      <a:pPr algn="ctr"/>
                      <a:r>
                        <a:rPr lang="es-ES" sz="800" b="1" dirty="0">
                          <a:solidFill>
                            <a:srgbClr val="000000"/>
                          </a:solidFill>
                        </a:rPr>
                        <a:t>Número de teléfono</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000" b="1" kern="1200" dirty="0">
                          <a:solidFill>
                            <a:schemeClr val="bg1"/>
                          </a:solidFill>
                          <a:latin typeface="+mn-lt"/>
                          <a:ea typeface="+mn-ea"/>
                          <a:cs typeface="+mn-cs"/>
                        </a:rPr>
                        <a:t>Botón de Urgencia</a:t>
                      </a:r>
                    </a:p>
                  </a:txBody>
                  <a:tcPr marL="0" marR="0" marT="0" marB="0" anchor="ctr">
                    <a:solidFill>
                      <a:schemeClr val="accent1"/>
                    </a:solidFill>
                  </a:tcPr>
                </a:tc>
                <a:tc>
                  <a:txBody>
                    <a:bodyPr/>
                    <a:lstStyle/>
                    <a:p>
                      <a:pPr algn="ctr"/>
                      <a:r>
                        <a:rPr lang="es-CL" sz="1000" dirty="0">
                          <a:solidFill>
                            <a:schemeClr val="bg1"/>
                          </a:solidFill>
                        </a:rPr>
                        <a:t>Ingreso de empresa de emergencia si corresponde</a:t>
                      </a:r>
                    </a:p>
                  </a:txBody>
                  <a:tcPr marL="0" marR="0" marT="0" marB="0" anchor="ctr">
                    <a:solidFill>
                      <a:schemeClr val="accent2">
                        <a:lumMod val="75000"/>
                      </a:schemeClr>
                    </a:solidFill>
                  </a:tcPr>
                </a:tc>
                <a:tc>
                  <a:txBody>
                    <a:bodyPr/>
                    <a:lstStyle/>
                    <a:p>
                      <a:pPr algn="ctr"/>
                      <a:r>
                        <a:rPr lang="es-ES" sz="800" b="1" dirty="0">
                          <a:solidFill>
                            <a:srgbClr val="000000"/>
                          </a:solidFill>
                        </a:rPr>
                        <a:t>HELP</a:t>
                      </a:r>
                    </a:p>
                  </a:txBody>
                  <a:tcPr marL="0" marR="0" marT="0" marB="0" anchor="ctr"/>
                </a:tc>
                <a:tc>
                  <a:txBody>
                    <a:bodyPr/>
                    <a:lstStyle/>
                    <a:p>
                      <a:pPr algn="ctr"/>
                      <a:r>
                        <a:rPr lang="es-ES" sz="800" b="1" dirty="0" err="1">
                          <a:solidFill>
                            <a:srgbClr val="000000"/>
                          </a:solidFill>
                        </a:rPr>
                        <a:t>Emecar</a:t>
                      </a:r>
                      <a:endParaRPr lang="es-ES" sz="800" b="1" dirty="0">
                        <a:solidFill>
                          <a:srgbClr val="000000"/>
                        </a:solidFill>
                      </a:endParaRPr>
                    </a:p>
                  </a:txBody>
                  <a:tcPr marL="0" marR="0" marT="0" marB="0" anchor="ctr"/>
                </a:tc>
                <a:tc>
                  <a:txBody>
                    <a:bodyPr/>
                    <a:lstStyle/>
                    <a:p>
                      <a:pPr algn="ctr"/>
                      <a:r>
                        <a:rPr lang="es-ES" sz="800" b="1" dirty="0">
                          <a:solidFill>
                            <a:srgbClr val="000000"/>
                          </a:solidFill>
                        </a:rPr>
                        <a:t>SAMU</a:t>
                      </a:r>
                    </a:p>
                  </a:txBody>
                  <a:tcPr marL="0" marR="0" marT="0" marB="0" anchor="ctr"/>
                </a:tc>
                <a:tc>
                  <a:txBody>
                    <a:bodyPr/>
                    <a:lstStyle/>
                    <a:p>
                      <a:pPr algn="ctr"/>
                      <a:r>
                        <a:rPr lang="es-ES" sz="800" b="1" dirty="0" err="1">
                          <a:solidFill>
                            <a:srgbClr val="000000"/>
                          </a:solidFill>
                        </a:rPr>
                        <a:t>etc</a:t>
                      </a: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Botón de Pánico</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NÚMEROS DE AMBULANCIAS</a:t>
                      </a:r>
                    </a:p>
                  </a:txBody>
                  <a:tcPr marL="0" marR="0" marT="0" marB="0" anchor="ctr">
                    <a:solidFill>
                      <a:schemeClr val="accent2">
                        <a:lumMod val="75000"/>
                      </a:schemeClr>
                    </a:solidFill>
                  </a:tcPr>
                </a:tc>
                <a:tc>
                  <a:txBody>
                    <a:bodyPr/>
                    <a:lstStyle/>
                    <a:p>
                      <a:pPr algn="ctr"/>
                      <a:r>
                        <a:rPr lang="es-ES" sz="800" b="1" dirty="0">
                          <a:solidFill>
                            <a:srgbClr val="000000"/>
                          </a:solidFill>
                        </a:rPr>
                        <a:t>Incluir empresa de emergencia si corresponde</a:t>
                      </a:r>
                    </a:p>
                  </a:txBody>
                  <a:tcPr marL="0" marR="0" marT="0" marB="0" anchor="ctr"/>
                </a:tc>
                <a:tc>
                  <a:txBody>
                    <a:bodyPr/>
                    <a:lstStyle/>
                    <a:p>
                      <a:pPr algn="ctr"/>
                      <a:r>
                        <a:rPr lang="es-ES" sz="800" b="1" dirty="0">
                          <a:solidFill>
                            <a:srgbClr val="000000"/>
                          </a:solidFill>
                        </a:rPr>
                        <a:t>Incluir teléfonos de familiares/amigos (ingresados por el usuario manualmente)</a:t>
                      </a:r>
                    </a:p>
                  </a:txBody>
                  <a:tcPr marL="0" marR="0" marT="0" marB="0" anchor="ctr"/>
                </a:tc>
                <a:tc>
                  <a:txBody>
                    <a:bodyPr/>
                    <a:lstStyle/>
                    <a:p>
                      <a:pPr algn="ctr"/>
                      <a:r>
                        <a:rPr lang="es-ES" sz="800" b="1" dirty="0">
                          <a:solidFill>
                            <a:srgbClr val="000000"/>
                          </a:solidFill>
                        </a:rPr>
                        <a:t>Bomberos?</a:t>
                      </a:r>
                    </a:p>
                  </a:txBody>
                  <a:tcPr marL="0" marR="0" marT="0" marB="0" anchor="ctr"/>
                </a:tc>
                <a:tc>
                  <a:txBody>
                    <a:bodyPr/>
                    <a:lstStyle/>
                    <a:p>
                      <a:pPr algn="ctr"/>
                      <a:r>
                        <a:rPr lang="es-ES" sz="800" b="1" dirty="0">
                          <a:solidFill>
                            <a:srgbClr val="000000"/>
                          </a:solidFill>
                        </a:rPr>
                        <a:t>Carabineros?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Primeros Auxilios</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Material de ayuda</a:t>
                      </a:r>
                    </a:p>
                  </a:txBody>
                  <a:tcPr marL="0" marR="0" marT="0" marB="0" anchor="ctr">
                    <a:solidFill>
                      <a:schemeClr val="accent2">
                        <a:lumMod val="75000"/>
                      </a:schemeClr>
                    </a:solidFill>
                  </a:tcPr>
                </a:tc>
                <a:tc>
                  <a:txBody>
                    <a:bodyPr/>
                    <a:lstStyle/>
                    <a:p>
                      <a:pPr algn="ctr"/>
                      <a:r>
                        <a:rPr lang="es-ES" sz="800" b="1" dirty="0">
                          <a:solidFill>
                            <a:srgbClr val="000000"/>
                          </a:solidFill>
                        </a:rPr>
                        <a:t>Documento PDF explicativo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5679191"/>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843649822"/>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174392919"/>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92651802"/>
                  </a:ext>
                </a:extLst>
              </a:tr>
            </a:tbl>
          </a:graphicData>
        </a:graphic>
      </p:graphicFrame>
      <p:sp>
        <p:nvSpPr>
          <p:cNvPr id="3" name="Rectángulo 2">
            <a:extLst>
              <a:ext uri="{FF2B5EF4-FFF2-40B4-BE49-F238E27FC236}">
                <a16:creationId xmlns:a16="http://schemas.microsoft.com/office/drawing/2014/main" id="{EBF54C0E-1FF6-4728-8D17-9E120401153C}"/>
              </a:ext>
            </a:extLst>
          </p:cNvPr>
          <p:cNvSpPr/>
          <p:nvPr/>
        </p:nvSpPr>
        <p:spPr>
          <a:xfrm>
            <a:off x="1532007" y="775578"/>
            <a:ext cx="4537484" cy="276999"/>
          </a:xfrm>
          <a:prstGeom prst="rect">
            <a:avLst/>
          </a:prstGeom>
        </p:spPr>
        <p:txBody>
          <a:bodyPr wrap="square">
            <a:spAutoFit/>
          </a:bodyPr>
          <a:lstStyle/>
          <a:p>
            <a:pPr defTabSz="1219017"/>
            <a:r>
              <a:rPr lang="es-ES" sz="1200" b="1" kern="0" dirty="0">
                <a:solidFill>
                  <a:schemeClr val="accent1"/>
                </a:solidFill>
              </a:rPr>
              <a:t>8. CONTENIDOS [2/2]</a:t>
            </a:r>
          </a:p>
        </p:txBody>
      </p:sp>
      <p:pic>
        <p:nvPicPr>
          <p:cNvPr id="4" name="Imagen 3">
            <a:extLst>
              <a:ext uri="{FF2B5EF4-FFF2-40B4-BE49-F238E27FC236}">
                <a16:creationId xmlns:a16="http://schemas.microsoft.com/office/drawing/2014/main" id="{FEB7CA2C-A674-4982-8303-7C9057349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7</a:t>
            </a:fld>
            <a:endParaRPr lang="ru-RU" sz="1400" dirty="0">
              <a:solidFill>
                <a:srgbClr val="FFFFFF"/>
              </a:solidFill>
              <a:latin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480025" y="296910"/>
            <a:ext cx="814569" cy="461665"/>
          </a:xfrm>
          <a:prstGeom prst="rect">
            <a:avLst/>
          </a:prstGeom>
        </p:spPr>
        <p:txBody>
          <a:bodyPr wrap="square">
            <a:spAutoFit/>
          </a:bodyPr>
          <a:lstStyle/>
          <a:p>
            <a:pPr algn="r" defTabSz="1219017">
              <a:buClr>
                <a:srgbClr val="E20613"/>
              </a:buClr>
              <a:buSzPct val="250000"/>
            </a:pPr>
            <a:r>
              <a:rPr lang="es-E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Tree>
    <p:extLst>
      <p:ext uri="{BB962C8B-B14F-4D97-AF65-F5344CB8AC3E}">
        <p14:creationId xmlns:p14="http://schemas.microsoft.com/office/powerpoint/2010/main" val="169972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8</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080848"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DATAEMERGENCY</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3653372"/>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a:t>
            </a:r>
            <a:r>
              <a:rPr lang="es-ES" sz="1067" dirty="0" err="1">
                <a:solidFill>
                  <a:srgbClr val="575756"/>
                </a:solidFill>
                <a:latin typeface="Chevin Pro DemiBold"/>
              </a:rPr>
              <a:t>etc</a:t>
            </a:r>
            <a:r>
              <a:rPr lang="es-ES" sz="1067" dirty="0">
                <a:solidFill>
                  <a:srgbClr val="575756"/>
                </a:solidFill>
                <a:latin typeface="Chevin Pro DemiBold"/>
              </a:rPr>
              <a:t>; debiese tener una línea corporativa, que evoque transparencia, seguridad y seriedad”  </a:t>
            </a:r>
          </a:p>
          <a:p>
            <a:pPr defTabSz="1219017">
              <a:spcBef>
                <a:spcPts val="601"/>
              </a:spcBef>
              <a:spcAft>
                <a:spcPts val="601"/>
              </a:spcAft>
            </a:pPr>
            <a:r>
              <a:rPr lang="es-ES" sz="1067" dirty="0">
                <a:solidFill>
                  <a:srgbClr val="575756"/>
                </a:solidFill>
                <a:latin typeface="Chevin Pro DemiBold"/>
              </a:rPr>
              <a:t>Se sugiere complementar lo siguiente: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¿Cuál es el look and </a:t>
            </a:r>
            <a:r>
              <a:rPr lang="es-ES" sz="1067" dirty="0" err="1">
                <a:solidFill>
                  <a:srgbClr val="575756"/>
                </a:solidFill>
                <a:latin typeface="Chevin Pro DemiBold"/>
              </a:rPr>
              <a:t>feel</a:t>
            </a:r>
            <a:r>
              <a:rPr lang="es-ES" sz="1067" dirty="0">
                <a:solidFill>
                  <a:srgbClr val="575756"/>
                </a:solidFill>
                <a:latin typeface="Chevin Pro DemiBold"/>
              </a:rPr>
              <a:t> del producto? Interfaz con pocos botones, clara y directa. Letras legibles con facilidad (no muy chicas). Que el cliente no “se pierda” en la aplicación. Debe ofrecer respuestas rápidas a preguntas urgentes.</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tipo de estilo visual debería tener? Estilo simple, colores claros pero que formen contraste.</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elementos conceptuales están asociados al producto? Simplicidad, Limpieza, Rápida.</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referentes visuales asocias a este producto? App </a:t>
            </a:r>
            <a:r>
              <a:rPr lang="es-ES" sz="1067" dirty="0" err="1">
                <a:solidFill>
                  <a:srgbClr val="575756"/>
                </a:solidFill>
                <a:latin typeface="Chevin Pro DemiBold"/>
              </a:rPr>
              <a:t>waze</a:t>
            </a:r>
            <a:r>
              <a:rPr lang="es-ES" sz="1067" dirty="0">
                <a:solidFill>
                  <a:srgbClr val="575756"/>
                </a:solidFill>
                <a:latin typeface="Chevin Pro DemiBold"/>
              </a:rPr>
              <a:t>, salud de </a:t>
            </a:r>
            <a:r>
              <a:rPr lang="es-ES" sz="1067" dirty="0" err="1">
                <a:solidFill>
                  <a:srgbClr val="575756"/>
                </a:solidFill>
                <a:latin typeface="Chevin Pro DemiBold"/>
              </a:rPr>
              <a:t>iphone</a:t>
            </a:r>
            <a:r>
              <a:rPr lang="es-ES" sz="1067" dirty="0">
                <a:solidFill>
                  <a:srgbClr val="575756"/>
                </a:solidFill>
                <a:latin typeface="Chevin Pro DemiBold"/>
              </a:rPr>
              <a:t>.</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5" name="TextBox 139">
            <a:extLst>
              <a:ext uri="{FF2B5EF4-FFF2-40B4-BE49-F238E27FC236}">
                <a16:creationId xmlns:a16="http://schemas.microsoft.com/office/drawing/2014/main" id="{5F714737-8C46-4D19-AC51-36D0A5010DC1}"/>
              </a:ext>
            </a:extLst>
          </p:cNvPr>
          <p:cNvSpPr txBox="1"/>
          <p:nvPr/>
        </p:nvSpPr>
        <p:spPr>
          <a:xfrm>
            <a:off x="6294301" y="1864955"/>
            <a:ext cx="4498492"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Completar…</a:t>
            </a:r>
          </a:p>
        </p:txBody>
      </p:sp>
      <p:pic>
        <p:nvPicPr>
          <p:cNvPr id="2" name="Imagen 1">
            <a:extLst>
              <a:ext uri="{FF2B5EF4-FFF2-40B4-BE49-F238E27FC236}">
                <a16:creationId xmlns:a16="http://schemas.microsoft.com/office/drawing/2014/main" id="{4029F85A-744A-E54D-9A5A-7E6113A8F496}"/>
              </a:ext>
            </a:extLst>
          </p:cNvPr>
          <p:cNvPicPr>
            <a:picLocks noChangeAspect="1"/>
          </p:cNvPicPr>
          <p:nvPr/>
        </p:nvPicPr>
        <p:blipFill>
          <a:blip r:embed="rId3"/>
          <a:stretch>
            <a:fillRect/>
          </a:stretch>
        </p:blipFill>
        <p:spPr>
          <a:xfrm>
            <a:off x="6134993" y="1758033"/>
            <a:ext cx="3779790" cy="2125082"/>
          </a:xfrm>
          <a:prstGeom prst="rect">
            <a:avLst/>
          </a:prstGeom>
        </p:spPr>
      </p:pic>
      <p:pic>
        <p:nvPicPr>
          <p:cNvPr id="3" name="Imagen 2">
            <a:extLst>
              <a:ext uri="{FF2B5EF4-FFF2-40B4-BE49-F238E27FC236}">
                <a16:creationId xmlns:a16="http://schemas.microsoft.com/office/drawing/2014/main" id="{EAB342CF-2DA2-9640-8A2D-3AF62C83E9A2}"/>
              </a:ext>
            </a:extLst>
          </p:cNvPr>
          <p:cNvPicPr>
            <a:picLocks noChangeAspect="1"/>
          </p:cNvPicPr>
          <p:nvPr/>
        </p:nvPicPr>
        <p:blipFill>
          <a:blip r:embed="rId4"/>
          <a:stretch>
            <a:fillRect/>
          </a:stretch>
        </p:blipFill>
        <p:spPr>
          <a:xfrm>
            <a:off x="9698169" y="3990037"/>
            <a:ext cx="2194384" cy="1722554"/>
          </a:xfrm>
          <a:prstGeom prst="rect">
            <a:avLst/>
          </a:prstGeom>
        </p:spPr>
      </p:pic>
      <p:pic>
        <p:nvPicPr>
          <p:cNvPr id="4" name="Imagen 3">
            <a:extLst>
              <a:ext uri="{FF2B5EF4-FFF2-40B4-BE49-F238E27FC236}">
                <a16:creationId xmlns:a16="http://schemas.microsoft.com/office/drawing/2014/main" id="{30D57AD9-E02F-504A-B718-916D4018B697}"/>
              </a:ext>
            </a:extLst>
          </p:cNvPr>
          <p:cNvPicPr>
            <a:picLocks noChangeAspect="1"/>
          </p:cNvPicPr>
          <p:nvPr/>
        </p:nvPicPr>
        <p:blipFill>
          <a:blip r:embed="rId5"/>
          <a:stretch>
            <a:fillRect/>
          </a:stretch>
        </p:blipFill>
        <p:spPr>
          <a:xfrm>
            <a:off x="6294301" y="5146483"/>
            <a:ext cx="3286194" cy="1558502"/>
          </a:xfrm>
          <a:prstGeom prst="rect">
            <a:avLst/>
          </a:prstGeom>
        </p:spPr>
      </p:pic>
    </p:spTree>
    <p:extLst>
      <p:ext uri="{BB962C8B-B14F-4D97-AF65-F5344CB8AC3E}">
        <p14:creationId xmlns:p14="http://schemas.microsoft.com/office/powerpoint/2010/main" val="23914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9</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4" y="309297"/>
            <a:ext cx="6139571"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DATAEMERGENCY</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De qué instituciones, entidades, bases de datos vendrían los datos?</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3" y="1794597"/>
            <a:ext cx="5359963"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Qué variables deberían estar “Sí o Sí” en el producto?</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582727376"/>
              </p:ext>
            </p:extLst>
          </p:nvPr>
        </p:nvGraphicFramePr>
        <p:xfrm>
          <a:off x="1558515" y="2191983"/>
          <a:ext cx="4313341" cy="1958196"/>
        </p:xfrm>
        <a:graphic>
          <a:graphicData uri="http://schemas.openxmlformats.org/drawingml/2006/table">
            <a:tbl>
              <a:tblPr firstRow="1" bandRow="1">
                <a:tableStyleId>{5C22544A-7EE6-4342-B048-85BDC9FD1C3A}</a:tableStyleId>
              </a:tblPr>
              <a:tblGrid>
                <a:gridCol w="1276964">
                  <a:extLst>
                    <a:ext uri="{9D8B030D-6E8A-4147-A177-3AD203B41FA5}">
                      <a16:colId xmlns:a16="http://schemas.microsoft.com/office/drawing/2014/main" val="2103009954"/>
                    </a:ext>
                  </a:extLst>
                </a:gridCol>
                <a:gridCol w="3036377">
                  <a:extLst>
                    <a:ext uri="{9D8B030D-6E8A-4147-A177-3AD203B41FA5}">
                      <a16:colId xmlns:a16="http://schemas.microsoft.com/office/drawing/2014/main" val="1925803471"/>
                    </a:ext>
                  </a:extLst>
                </a:gridCol>
              </a:tblGrid>
              <a:tr h="326366">
                <a:tc>
                  <a:txBody>
                    <a:bodyPr/>
                    <a:lstStyle/>
                    <a:p>
                      <a:r>
                        <a:rPr lang="es-ES" sz="1100" dirty="0"/>
                        <a:t>FUENTE</a:t>
                      </a:r>
                    </a:p>
                  </a:txBody>
                  <a:tcPr>
                    <a:solidFill>
                      <a:schemeClr val="accent1">
                        <a:lumMod val="75000"/>
                      </a:schemeClr>
                    </a:solidFill>
                  </a:tcPr>
                </a:tc>
                <a:tc>
                  <a:txBody>
                    <a:bodyPr/>
                    <a:lstStyle/>
                    <a:p>
                      <a:r>
                        <a:rPr lang="es-ES" sz="1100" dirty="0"/>
                        <a:t>DESCRIPCIÓN (breve)</a:t>
                      </a:r>
                    </a:p>
                  </a:txBody>
                  <a:tcPr>
                    <a:solidFill>
                      <a:schemeClr val="accent1">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MINSAL</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Ministerio de Salud a través de DEIS, tiene la ubicación de cada establecimiento de salud</a:t>
                      </a:r>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DATACOVID-19 CHILE</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Las bases de datos de farmacias usadas para la página (Karen) </a:t>
                      </a:r>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bl>
          </a:graphicData>
        </a:graphic>
      </p:graphicFrame>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extLst>
              <p:ext uri="{D42A27DB-BD31-4B8C-83A1-F6EECF244321}">
                <p14:modId xmlns:p14="http://schemas.microsoft.com/office/powerpoint/2010/main" val="3985104432"/>
              </p:ext>
            </p:extLst>
          </p:nvPr>
        </p:nvGraphicFramePr>
        <p:xfrm>
          <a:off x="6320131" y="2167188"/>
          <a:ext cx="4963062" cy="3902690"/>
        </p:xfrm>
        <a:graphic>
          <a:graphicData uri="http://schemas.openxmlformats.org/drawingml/2006/table">
            <a:tbl>
              <a:tblPr firstRow="1" bandRow="1">
                <a:tableStyleId>{5C22544A-7EE6-4342-B048-85BDC9FD1C3A}</a:tableStyleId>
              </a:tblPr>
              <a:tblGrid>
                <a:gridCol w="1246739">
                  <a:extLst>
                    <a:ext uri="{9D8B030D-6E8A-4147-A177-3AD203B41FA5}">
                      <a16:colId xmlns:a16="http://schemas.microsoft.com/office/drawing/2014/main" val="2103009954"/>
                    </a:ext>
                  </a:extLst>
                </a:gridCol>
                <a:gridCol w="3716323">
                  <a:extLst>
                    <a:ext uri="{9D8B030D-6E8A-4147-A177-3AD203B41FA5}">
                      <a16:colId xmlns:a16="http://schemas.microsoft.com/office/drawing/2014/main" val="1925803471"/>
                    </a:ext>
                  </a:extLst>
                </a:gridCol>
              </a:tblGrid>
              <a:tr h="354790">
                <a:tc>
                  <a:txBody>
                    <a:bodyPr/>
                    <a:lstStyle/>
                    <a:p>
                      <a:r>
                        <a:rPr lang="es-ES" sz="1100" dirty="0"/>
                        <a:t>VARIABLE</a:t>
                      </a:r>
                    </a:p>
                  </a:txBody>
                  <a:tcPr>
                    <a:solidFill>
                      <a:schemeClr val="accent2">
                        <a:lumMod val="75000"/>
                      </a:schemeClr>
                    </a:solidFill>
                  </a:tcPr>
                </a:tc>
                <a:tc>
                  <a:txBody>
                    <a:bodyPr/>
                    <a:lstStyle/>
                    <a:p>
                      <a:r>
                        <a:rPr lang="es-ES" sz="1100" dirty="0"/>
                        <a:t>DESCRIPCIÓN (breve también)</a:t>
                      </a:r>
                    </a:p>
                  </a:txBody>
                  <a:tcPr>
                    <a:solidFill>
                      <a:schemeClr val="accent2">
                        <a:lumMod val="75000"/>
                      </a:schemeClr>
                    </a:solidFill>
                  </a:tcPr>
                </a:tc>
                <a:extLst>
                  <a:ext uri="{0D108BD9-81ED-4DB2-BD59-A6C34878D82A}">
                    <a16:rowId xmlns:a16="http://schemas.microsoft.com/office/drawing/2014/main" val="3633972298"/>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Ubicación Establecimientos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Muestra la ubicación específica (con dirección y localización en el mapa)</a:t>
                      </a: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Ubicación Farmacias</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Muestra la ubicación específica (con dirección y localización en el mapa)</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Horario de Establecimientos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Horarios de atención de establecimientos</a:t>
                      </a:r>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Contacto de establecimientos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Número de teléfono</a:t>
                      </a: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Horario de Farmacias</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Horarios de atención de establecimientos</a:t>
                      </a: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Contacto de farmacias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Número de teléfono</a:t>
                      </a:r>
                    </a:p>
                  </a:txBody>
                  <a:tcPr marL="0" marR="0" marT="0" marB="0" anchor="ctr">
                    <a:solidFill>
                      <a:schemeClr val="accent3">
                        <a:lumMod val="20000"/>
                        <a:lumOff val="80000"/>
                      </a:schemeClr>
                    </a:solidFill>
                  </a:tcPr>
                </a:tc>
                <a:extLst>
                  <a:ext uri="{0D108BD9-81ED-4DB2-BD59-A6C34878D82A}">
                    <a16:rowId xmlns:a16="http://schemas.microsoft.com/office/drawing/2014/main" val="4022251012"/>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Tipos de Establecimientos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Categoriza a todos los establecimientos de salud dependiendo de su complejidad y si son privados o no</a:t>
                      </a:r>
                    </a:p>
                  </a:txBody>
                  <a:tcPr marL="0" marR="0" marT="0" marB="0" anchor="ctr">
                    <a:solidFill>
                      <a:schemeClr val="accent3">
                        <a:lumMod val="20000"/>
                        <a:lumOff val="80000"/>
                      </a:schemeClr>
                    </a:solidFill>
                  </a:tcPr>
                </a:tc>
                <a:extLst>
                  <a:ext uri="{0D108BD9-81ED-4DB2-BD59-A6C34878D82A}">
                    <a16:rowId xmlns:a16="http://schemas.microsoft.com/office/drawing/2014/main" val="558129854"/>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Número de Ambulancias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Número de teléfono de las ambulancias disponibles en el país, SAMU, privados</a:t>
                      </a:r>
                    </a:p>
                  </a:txBody>
                  <a:tcPr marL="0" marR="0" marT="0" marB="0" anchor="ctr">
                    <a:solidFill>
                      <a:schemeClr val="accent3">
                        <a:lumMod val="20000"/>
                        <a:lumOff val="80000"/>
                      </a:schemeClr>
                    </a:solidFill>
                  </a:tcPr>
                </a:tc>
                <a:extLst>
                  <a:ext uri="{0D108BD9-81ED-4DB2-BD59-A6C34878D82A}">
                    <a16:rowId xmlns:a16="http://schemas.microsoft.com/office/drawing/2014/main" val="802183080"/>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BOTÓN DE PÁNICO (LLAMADO RÁPIDO)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Llamado rápido a SAMU o Número de emergencia privado (HRLP, </a:t>
                      </a:r>
                      <a:r>
                        <a:rPr lang="es-ES" sz="800" b="1" kern="1200" dirty="0" err="1">
                          <a:solidFill>
                            <a:schemeClr val="tx1"/>
                          </a:solidFill>
                          <a:latin typeface="+mn-lt"/>
                          <a:ea typeface="+mn-ea"/>
                          <a:cs typeface="+mn-cs"/>
                        </a:rPr>
                        <a:t>Emecar</a:t>
                      </a:r>
                      <a:r>
                        <a:rPr lang="es-ES" sz="800" b="1" kern="1200" dirty="0">
                          <a:solidFill>
                            <a:schemeClr val="tx1"/>
                          </a:solidFill>
                          <a:latin typeface="+mn-lt"/>
                          <a:ea typeface="+mn-ea"/>
                          <a:cs typeface="+mn-cs"/>
                        </a:rPr>
                        <a:t>, </a:t>
                      </a:r>
                      <a:r>
                        <a:rPr lang="es-ES" sz="800" b="1" kern="1200" dirty="0" err="1">
                          <a:solidFill>
                            <a:schemeClr val="tx1"/>
                          </a:solidFill>
                          <a:latin typeface="+mn-lt"/>
                          <a:ea typeface="+mn-ea"/>
                          <a:cs typeface="+mn-cs"/>
                        </a:rPr>
                        <a:t>etc</a:t>
                      </a:r>
                      <a:r>
                        <a:rPr lang="es-ES" sz="800" b="1" kern="1200" dirty="0">
                          <a:solidFill>
                            <a:schemeClr val="tx1"/>
                          </a:solidFill>
                          <a:latin typeface="+mn-lt"/>
                          <a:ea typeface="+mn-ea"/>
                          <a:cs typeface="+mn-cs"/>
                        </a:rPr>
                        <a:t>). A familiares y amigos si usuario indica</a:t>
                      </a:r>
                    </a:p>
                  </a:txBody>
                  <a:tcPr marL="0" marR="0" marT="0" marB="0" anchor="ctr">
                    <a:solidFill>
                      <a:schemeClr val="accent3">
                        <a:lumMod val="20000"/>
                        <a:lumOff val="80000"/>
                      </a:schemeClr>
                    </a:solidFill>
                  </a:tcPr>
                </a:tc>
                <a:extLst>
                  <a:ext uri="{0D108BD9-81ED-4DB2-BD59-A6C34878D82A}">
                    <a16:rowId xmlns:a16="http://schemas.microsoft.com/office/drawing/2014/main" val="2857888365"/>
                  </a:ext>
                </a:extLst>
              </a:tr>
              <a:tr h="354790">
                <a:tc>
                  <a:txBody>
                    <a:bodyPr/>
                    <a:lstStyle/>
                    <a:p>
                      <a:pPr marL="0" algn="ctr" defTabSz="1219017" rtl="0" eaLnBrk="1" latinLnBrk="0" hangingPunct="1"/>
                      <a:r>
                        <a:rPr lang="es-ES" sz="800" b="1" kern="1200" dirty="0">
                          <a:solidFill>
                            <a:schemeClr val="bg1"/>
                          </a:solidFill>
                          <a:latin typeface="+mn-lt"/>
                          <a:ea typeface="+mn-ea"/>
                          <a:cs typeface="+mn-cs"/>
                        </a:rPr>
                        <a:t>Material explicativo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Folletos de primeros auxilios</a:t>
                      </a:r>
                    </a:p>
                  </a:txBody>
                  <a:tcPr marL="0" marR="0" marT="0" marB="0" anchor="ctr">
                    <a:solidFill>
                      <a:schemeClr val="accent3">
                        <a:lumMod val="20000"/>
                        <a:lumOff val="80000"/>
                      </a:schemeClr>
                    </a:solidFill>
                  </a:tcPr>
                </a:tc>
                <a:extLst>
                  <a:ext uri="{0D108BD9-81ED-4DB2-BD59-A6C34878D82A}">
                    <a16:rowId xmlns:a16="http://schemas.microsoft.com/office/drawing/2014/main" val="1763098864"/>
                  </a:ext>
                </a:extLst>
              </a:tr>
            </a:tbl>
          </a:graphicData>
        </a:graphic>
      </p:graphicFrame>
    </p:spTree>
    <p:extLst>
      <p:ext uri="{BB962C8B-B14F-4D97-AF65-F5344CB8AC3E}">
        <p14:creationId xmlns:p14="http://schemas.microsoft.com/office/powerpoint/2010/main" val="26447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16096</TotalTime>
  <Words>2669</Words>
  <Application>Microsoft Office PowerPoint</Application>
  <PresentationFormat>Panorámica</PresentationFormat>
  <Paragraphs>261</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Chevin Pro DemiBold</vt:lpstr>
      <vt:lpstr>Chevin Pro Light</vt:lpstr>
      <vt:lpstr>inherit</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Astrid Holmgren</cp:lastModifiedBy>
  <cp:revision>63</cp:revision>
  <dcterms:created xsi:type="dcterms:W3CDTF">2020-08-01T02:59:29Z</dcterms:created>
  <dcterms:modified xsi:type="dcterms:W3CDTF">2020-09-09T19:51:58Z</dcterms:modified>
</cp:coreProperties>
</file>