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vV37rylygfE8XrqImdyr16kRD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8D79B3-03B5-4584-B2B4-C9F44CAA61F9}">
  <a:tblStyle styleId="{238D79B3-03B5-4584-B2B4-C9F44CAA61F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7" name="Shape 7"/>
        <p:cNvGrpSpPr/>
        <p:nvPr/>
      </p:nvGrpSpPr>
      <p:grpSpPr>
        <a:xfrm>
          <a:off x="0" y="0"/>
          <a:ext cx="0" cy="0"/>
          <a:chOff x="0" y="0"/>
          <a:chExt cx="0" cy="0"/>
        </a:xfrm>
      </p:grpSpPr>
      <p:sp>
        <p:nvSpPr>
          <p:cNvPr id="8" name="Google Shape;8;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0" name="Google Shape;10;p1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2" type="sldNum"/>
          </p:nvPr>
        </p:nvSpPr>
        <p:spPr>
          <a:xfrm>
            <a:off x="8643008" y="6356352"/>
            <a:ext cx="28448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3" name="Shape 13"/>
        <p:cNvGrpSpPr/>
        <p:nvPr/>
      </p:nvGrpSpPr>
      <p:grpSpPr>
        <a:xfrm>
          <a:off x="0" y="0"/>
          <a:ext cx="0" cy="0"/>
          <a:chOff x="0" y="0"/>
          <a:chExt cx="0" cy="0"/>
        </a:xfrm>
      </p:grpSpPr>
      <p:sp>
        <p:nvSpPr>
          <p:cNvPr id="14" name="Google Shape;14;p15"/>
          <p:cNvSpPr/>
          <p:nvPr/>
        </p:nvSpPr>
        <p:spPr>
          <a:xfrm>
            <a:off x="11126707" y="6344986"/>
            <a:ext cx="360017" cy="5130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Calibri"/>
              <a:ea typeface="Calibri"/>
              <a:cs typeface="Calibri"/>
              <a:sym typeface="Calibri"/>
            </a:endParaRPr>
          </a:p>
        </p:txBody>
      </p:sp>
      <p:sp>
        <p:nvSpPr>
          <p:cNvPr id="15" name="Google Shape;15;p15"/>
          <p:cNvSpPr txBox="1"/>
          <p:nvPr>
            <p:ph type="title"/>
          </p:nvPr>
        </p:nvSpPr>
        <p:spPr>
          <a:xfrm>
            <a:off x="717166" y="261015"/>
            <a:ext cx="10750203" cy="899995"/>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0"/>
              </a:spcBef>
              <a:spcAft>
                <a:spcPts val="0"/>
              </a:spcAft>
              <a:buClr>
                <a:srgbClr val="5C5C5C"/>
              </a:buClr>
              <a:buSzPts val="2699"/>
              <a:buFont typeface="Arial"/>
              <a:buNone/>
              <a:defRPr b="0" i="0" sz="2699" u="none" cap="none" strike="noStrike">
                <a:solidFill>
                  <a:srgbClr val="5C5C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5"/>
          <p:cNvSpPr txBox="1"/>
          <p:nvPr>
            <p:ph idx="1" type="body"/>
          </p:nvPr>
        </p:nvSpPr>
        <p:spPr>
          <a:xfrm>
            <a:off x="717166" y="1196898"/>
            <a:ext cx="10757669" cy="3492096"/>
          </a:xfrm>
          <a:prstGeom prst="rect">
            <a:avLst/>
          </a:prstGeom>
          <a:noFill/>
          <a:ln>
            <a:noFill/>
          </a:ln>
        </p:spPr>
        <p:txBody>
          <a:bodyPr anchorCtr="0" anchor="t" bIns="45700" lIns="91425" spcFirstLastPara="1" rIns="91425" wrap="square" tIns="45700">
            <a:noAutofit/>
          </a:bodyPr>
          <a:lstStyle>
            <a:lvl1pPr indent="-304800" lvl="0" marL="4572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1pPr>
            <a:lvl2pPr indent="-304800" lvl="1" marL="9144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2pPr>
            <a:lvl3pPr indent="-304800" lvl="2" marL="13716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3pPr>
            <a:lvl4pPr indent="-304800" lvl="3" marL="18288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4pPr>
            <a:lvl5pPr indent="-304800" lvl="4" marL="22860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96811" lvl="5" marL="27432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6pPr>
            <a:lvl7pPr indent="-396811" lvl="6" marL="32004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7pPr>
            <a:lvl8pPr indent="-396811" lvl="7" marL="36576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8pPr>
            <a:lvl9pPr indent="-396811" lvl="8" marL="41148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9pPr>
          </a:lstStyle>
          <a:p/>
        </p:txBody>
      </p:sp>
      <p:sp>
        <p:nvSpPr>
          <p:cNvPr id="17" name="Google Shape;17;p15"/>
          <p:cNvSpPr txBox="1"/>
          <p:nvPr>
            <p:ph idx="12" type="sldNum"/>
          </p:nvPr>
        </p:nvSpPr>
        <p:spPr>
          <a:xfrm>
            <a:off x="10631539" y="6384924"/>
            <a:ext cx="828708"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1"/>
        </a:solidFill>
      </p:bgPr>
    </p:bg>
    <p:spTree>
      <p:nvGrpSpPr>
        <p:cNvPr id="18"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
        <p:nvSpPr>
          <p:cNvPr id="6" name="Google Shape;6;p13"/>
          <p:cNvSpPr txBox="1"/>
          <p:nvPr>
            <p:ph idx="12" type="sldNum"/>
          </p:nvPr>
        </p:nvSpPr>
        <p:spPr>
          <a:xfrm>
            <a:off x="8643008" y="6356352"/>
            <a:ext cx="28448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200" u="none" cap="none" strike="noStrike">
                <a:solidFill>
                  <a:srgbClr val="BFBFBF"/>
                </a:solidFill>
                <a:latin typeface="Arial"/>
                <a:ea typeface="Arial"/>
                <a:cs typeface="Arial"/>
                <a:sym typeface="Arial"/>
              </a:defRPr>
            </a:lvl1pPr>
            <a:lvl2pPr indent="0" lvl="1" marL="0" marR="0" rtl="0" algn="r">
              <a:spcBef>
                <a:spcPts val="0"/>
              </a:spcBef>
              <a:buNone/>
              <a:defRPr b="0" i="0" sz="1200" u="none" cap="none" strike="noStrike">
                <a:solidFill>
                  <a:srgbClr val="BFBFBF"/>
                </a:solidFill>
                <a:latin typeface="Arial"/>
                <a:ea typeface="Arial"/>
                <a:cs typeface="Arial"/>
                <a:sym typeface="Arial"/>
              </a:defRPr>
            </a:lvl2pPr>
            <a:lvl3pPr indent="0" lvl="2" marL="0" marR="0" rtl="0" algn="r">
              <a:spcBef>
                <a:spcPts val="0"/>
              </a:spcBef>
              <a:buNone/>
              <a:defRPr b="0" i="0" sz="1200" u="none" cap="none" strike="noStrike">
                <a:solidFill>
                  <a:srgbClr val="BFBFBF"/>
                </a:solidFill>
                <a:latin typeface="Arial"/>
                <a:ea typeface="Arial"/>
                <a:cs typeface="Arial"/>
                <a:sym typeface="Arial"/>
              </a:defRPr>
            </a:lvl3pPr>
            <a:lvl4pPr indent="0" lvl="3" marL="0" marR="0" rtl="0" algn="r">
              <a:spcBef>
                <a:spcPts val="0"/>
              </a:spcBef>
              <a:buNone/>
              <a:defRPr b="0" i="0" sz="1200" u="none" cap="none" strike="noStrike">
                <a:solidFill>
                  <a:srgbClr val="BFBFBF"/>
                </a:solidFill>
                <a:latin typeface="Arial"/>
                <a:ea typeface="Arial"/>
                <a:cs typeface="Arial"/>
                <a:sym typeface="Arial"/>
              </a:defRPr>
            </a:lvl4pPr>
            <a:lvl5pPr indent="0" lvl="4" marL="0" marR="0" rtl="0" algn="r">
              <a:spcBef>
                <a:spcPts val="0"/>
              </a:spcBef>
              <a:buNone/>
              <a:defRPr b="0" i="0" sz="1200" u="none" cap="none" strike="noStrike">
                <a:solidFill>
                  <a:srgbClr val="BFBFBF"/>
                </a:solidFill>
                <a:latin typeface="Arial"/>
                <a:ea typeface="Arial"/>
                <a:cs typeface="Arial"/>
                <a:sym typeface="Arial"/>
              </a:defRPr>
            </a:lvl5pPr>
            <a:lvl6pPr indent="0" lvl="5" marL="0" marR="0" rtl="0" algn="r">
              <a:spcBef>
                <a:spcPts val="0"/>
              </a:spcBef>
              <a:buNone/>
              <a:defRPr b="0" i="0" sz="1200" u="none" cap="none" strike="noStrike">
                <a:solidFill>
                  <a:srgbClr val="BFBFBF"/>
                </a:solidFill>
                <a:latin typeface="Arial"/>
                <a:ea typeface="Arial"/>
                <a:cs typeface="Arial"/>
                <a:sym typeface="Arial"/>
              </a:defRPr>
            </a:lvl6pPr>
            <a:lvl7pPr indent="0" lvl="6" marL="0" marR="0" rtl="0" algn="r">
              <a:spcBef>
                <a:spcPts val="0"/>
              </a:spcBef>
              <a:buNone/>
              <a:defRPr b="0" i="0" sz="1200" u="none" cap="none" strike="noStrike">
                <a:solidFill>
                  <a:srgbClr val="BFBFBF"/>
                </a:solidFill>
                <a:latin typeface="Arial"/>
                <a:ea typeface="Arial"/>
                <a:cs typeface="Arial"/>
                <a:sym typeface="Arial"/>
              </a:defRPr>
            </a:lvl7pPr>
            <a:lvl8pPr indent="0" lvl="7" marL="0" marR="0" rtl="0" algn="r">
              <a:spcBef>
                <a:spcPts val="0"/>
              </a:spcBef>
              <a:buNone/>
              <a:defRPr b="0" i="0" sz="1200" u="none" cap="none" strike="noStrike">
                <a:solidFill>
                  <a:srgbClr val="BFBFBF"/>
                </a:solidFill>
                <a:latin typeface="Arial"/>
                <a:ea typeface="Arial"/>
                <a:cs typeface="Arial"/>
                <a:sym typeface="Arial"/>
              </a:defRPr>
            </a:lvl8pPr>
            <a:lvl9pPr indent="0" lvl="8" marL="0" marR="0" rtl="0" algn="r">
              <a:spcBef>
                <a:spcPts val="0"/>
              </a:spcBef>
              <a:buNone/>
              <a:defRPr b="0" i="0" sz="12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r>
              <a:rPr lang="es-ES"/>
              <a:t>Your company   I   </a:t>
            </a:r>
            <a:fld id="{00000000-1234-1234-1234-123412341234}" type="slidenum">
              <a:rPr lang="es-ES">
                <a:solidFill>
                  <a:srgbClr val="7F7F7F"/>
                </a:solidFill>
              </a:rPr>
              <a:t>‹#›</a:t>
            </a:fld>
            <a:endParaRPr>
              <a:solidFill>
                <a:srgbClr val="7F7F7F"/>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9.png"/><Relationship Id="rId11" Type="http://schemas.openxmlformats.org/officeDocument/2006/relationships/image" Target="../media/image3.png"/><Relationship Id="rId22" Type="http://schemas.openxmlformats.org/officeDocument/2006/relationships/slide" Target="/ppt/slides/slide12.xml"/><Relationship Id="rId10" Type="http://schemas.openxmlformats.org/officeDocument/2006/relationships/slide" Target="/ppt/slides/slide3.xml"/><Relationship Id="rId21" Type="http://schemas.openxmlformats.org/officeDocument/2006/relationships/slide" Target="/ppt/slides/slide11.xml"/><Relationship Id="rId13" Type="http://schemas.openxmlformats.org/officeDocument/2006/relationships/image" Target="../media/image7.png"/><Relationship Id="rId24" Type="http://schemas.openxmlformats.org/officeDocument/2006/relationships/slide" Target="/ppt/slides/slide10.xml"/><Relationship Id="rId12" Type="http://schemas.openxmlformats.org/officeDocument/2006/relationships/slide" Target="/ppt/slides/slide3.xml"/><Relationship Id="rId23" Type="http://schemas.openxmlformats.org/officeDocument/2006/relationships/slide" Target="/ppt/slides/slide12.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slide" Target="/ppt/slides/slide5.xml"/><Relationship Id="rId9" Type="http://schemas.openxmlformats.org/officeDocument/2006/relationships/image" Target="../media/image5.png"/><Relationship Id="rId15" Type="http://schemas.openxmlformats.org/officeDocument/2006/relationships/image" Target="../media/image6.png"/><Relationship Id="rId14" Type="http://schemas.openxmlformats.org/officeDocument/2006/relationships/slide" Target="/ppt/slides/slide4.xml"/><Relationship Id="rId17" Type="http://schemas.openxmlformats.org/officeDocument/2006/relationships/slide" Target="/ppt/slides/slide6.xml"/><Relationship Id="rId16" Type="http://schemas.openxmlformats.org/officeDocument/2006/relationships/slide" Target="/ppt/slides/slide4.xml"/><Relationship Id="rId5" Type="http://schemas.openxmlformats.org/officeDocument/2006/relationships/image" Target="../media/image1.png"/><Relationship Id="rId19" Type="http://schemas.openxmlformats.org/officeDocument/2006/relationships/slide" Target="/ppt/slides/slide7.xml"/><Relationship Id="rId6" Type="http://schemas.openxmlformats.org/officeDocument/2006/relationships/slide" Target="/ppt/slides/slide2.xml"/><Relationship Id="rId18" Type="http://schemas.openxmlformats.org/officeDocument/2006/relationships/slide" Target="/ppt/slides/slide9.xml"/><Relationship Id="rId7" Type="http://schemas.openxmlformats.org/officeDocument/2006/relationships/image" Target="../media/image2.png"/><Relationship Id="rId8"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www.corfo.cl/sites/cpp/tasas-de-interes-fogain" TargetMode="External"/><Relationship Id="rId5" Type="http://schemas.openxmlformats.org/officeDocument/2006/relationships/hyperlink" Target="https://www.economia.gob.cl/category/estudios-encuestas/emprendimiento" TargetMode="External"/><Relationship Id="rId6" Type="http://schemas.openxmlformats.org/officeDocument/2006/relationships/hyperlink" Target="https://www.economia.gob.cl/2019/03/12/quinta-encuesta-longitudinal-de-empresas-ele5.htm" TargetMode="External"/><Relationship Id="rId7" Type="http://schemas.openxmlformats.org/officeDocument/2006/relationships/hyperlink" Target="http://www.sii.cl/destacados/ogp/distribucionempresas_estadisticas2017.html" TargetMode="External"/><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economia.gob.cl/category/estudios-encuestas/encuesta-de-microemprendimiento-eme" TargetMode="Externa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pyme.emol.com/3515/instituciones-apoyar-idea/" TargetMode="External"/><Relationship Id="rId4" Type="http://schemas.openxmlformats.org/officeDocument/2006/relationships/image" Target="../media/image12.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revistaepe.utem.cl/articulos/evaluacion-de-programas-publicos-analisis-del-desempeno-global-de-programas-gubernamentales-en-chile/" TargetMode="External"/><Relationship Id="rId4" Type="http://schemas.openxmlformats.org/officeDocument/2006/relationships/hyperlink" Target="http://www.dipres.gob.cl/597/articles-189320_informe_final.pdf"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www.dipres.gob.cl/598/w3-propertyvalue-24791.html" TargetMode="External"/><Relationship Id="rId5" Type="http://schemas.openxmlformats.org/officeDocument/2006/relationships/hyperlink" Target="https://www.dipres.gob.cl/597/w3-propertyvalue-23076.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4" name="Google Shape;24;p1"/>
          <p:cNvSpPr/>
          <p:nvPr/>
        </p:nvSpPr>
        <p:spPr>
          <a:xfrm>
            <a:off x="1574955" y="282372"/>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FFFFFF"/>
              </a:solidFill>
              <a:latin typeface="Calibri"/>
              <a:ea typeface="Calibri"/>
              <a:cs typeface="Calibri"/>
              <a:sym typeface="Calibri"/>
            </a:endParaRPr>
          </a:p>
        </p:txBody>
      </p:sp>
      <p:sp>
        <p:nvSpPr>
          <p:cNvPr id="25" name="Google Shape;25;p1"/>
          <p:cNvSpPr txBox="1"/>
          <p:nvPr/>
        </p:nvSpPr>
        <p:spPr>
          <a:xfrm>
            <a:off x="1669410" y="310640"/>
            <a:ext cx="8103742" cy="51088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E20613"/>
              </a:buClr>
              <a:buSzPts val="5000"/>
              <a:buFont typeface="Arial"/>
              <a:buNone/>
            </a:pPr>
            <a:r>
              <a:rPr b="1" i="0" lang="es-ES" sz="2000" u="none" cap="none" strike="noStrike">
                <a:solidFill>
                  <a:srgbClr val="FFFFFF"/>
                </a:solidFill>
                <a:latin typeface="Arial"/>
                <a:ea typeface="Arial"/>
                <a:cs typeface="Arial"/>
                <a:sym typeface="Arial"/>
              </a:rPr>
              <a:t>DISEÑO DE PLATAFORMAS DE INFORMACIÓN</a:t>
            </a:r>
            <a:endParaRPr/>
          </a:p>
        </p:txBody>
      </p:sp>
      <p:sp>
        <p:nvSpPr>
          <p:cNvPr id="26" name="Google Shape;26;p1"/>
          <p:cNvSpPr/>
          <p:nvPr/>
        </p:nvSpPr>
        <p:spPr>
          <a:xfrm>
            <a:off x="1558516" y="98433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ANTECEDENTES</a:t>
            </a:r>
            <a:endParaRPr b="1" i="0" sz="1200" u="none" cap="none" strike="noStrike">
              <a:solidFill>
                <a:schemeClr val="accent1"/>
              </a:solidFill>
              <a:latin typeface="Calibri"/>
              <a:ea typeface="Calibri"/>
              <a:cs typeface="Calibri"/>
              <a:sym typeface="Calibri"/>
            </a:endParaRPr>
          </a:p>
        </p:txBody>
      </p:sp>
      <p:sp>
        <p:nvSpPr>
          <p:cNvPr id="27" name="Google Shape;27;p1"/>
          <p:cNvSpPr txBox="1"/>
          <p:nvPr/>
        </p:nvSpPr>
        <p:spPr>
          <a:xfrm>
            <a:off x="1558516" y="1295864"/>
            <a:ext cx="2870869" cy="482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concordancia con el cronograma de desarrollo de Data Intelligence es momento de estructurar los productos y sus servicios asociados (Plataformas) para distintas áreas temáticas.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Las plataformas SNICC y DATACOVID nos han ayudado a dimensionar el trabajo que se requiere para la construcción de una plataforma específica. También nos ha dado luces acerca de la dificultad de obtener, gestionar y actualizar los datos existentes.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endParaRPr/>
          </a:p>
        </p:txBody>
      </p:sp>
      <p:sp>
        <p:nvSpPr>
          <p:cNvPr id="28" name="Google Shape;28;p1"/>
          <p:cNvSpPr/>
          <p:nvPr/>
        </p:nvSpPr>
        <p:spPr>
          <a:xfrm>
            <a:off x="4725373" y="984332"/>
            <a:ext cx="154464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OBJETIVO</a:t>
            </a:r>
            <a:endParaRPr b="1" i="0" sz="1200" u="none" cap="none" strike="noStrike">
              <a:solidFill>
                <a:schemeClr val="accent1"/>
              </a:solidFill>
              <a:latin typeface="Calibri"/>
              <a:ea typeface="Calibri"/>
              <a:cs typeface="Calibri"/>
              <a:sym typeface="Calibri"/>
            </a:endParaRPr>
          </a:p>
        </p:txBody>
      </p:sp>
      <p:graphicFrame>
        <p:nvGraphicFramePr>
          <p:cNvPr id="29" name="Google Shape;29;p1"/>
          <p:cNvGraphicFramePr/>
          <p:nvPr/>
        </p:nvGraphicFramePr>
        <p:xfrm>
          <a:off x="8214018" y="1261331"/>
          <a:ext cx="3000000" cy="3000000"/>
        </p:xfrm>
        <a:graphic>
          <a:graphicData uri="http://schemas.openxmlformats.org/drawingml/2006/table">
            <a:tbl>
              <a:tblPr bandRow="1" firstRow="1">
                <a:noFill/>
                <a:tableStyleId>{238D79B3-03B5-4584-B2B4-C9F44CAA61F9}</a:tableStyleId>
              </a:tblPr>
              <a:tblGrid>
                <a:gridCol w="798800"/>
                <a:gridCol w="1439025"/>
                <a:gridCol w="840950"/>
              </a:tblGrid>
              <a:tr h="383125">
                <a:tc>
                  <a:txBody>
                    <a:bodyPr/>
                    <a:lstStyle/>
                    <a:p>
                      <a:pPr indent="0" lvl="0" marL="0" marR="0" rtl="0" algn="ctr">
                        <a:spcBef>
                          <a:spcPts val="0"/>
                        </a:spcBef>
                        <a:spcAft>
                          <a:spcPts val="0"/>
                        </a:spcAft>
                        <a:buNone/>
                      </a:pPr>
                      <a:r>
                        <a:rPr lang="es-ES" sz="1100" u="none" cap="none" strike="noStrike"/>
                        <a:t>PASOS</a:t>
                      </a:r>
                      <a:endParaRPr/>
                    </a:p>
                  </a:txBody>
                  <a:tcPr marT="45725" marB="45725" marR="91450" marL="91450" anchor="ctr">
                    <a:solidFill>
                      <a:srgbClr val="004E6C"/>
                    </a:solidFill>
                  </a:tcPr>
                </a:tc>
                <a:tc>
                  <a:txBody>
                    <a:bodyPr/>
                    <a:lstStyle/>
                    <a:p>
                      <a:pPr indent="0" lvl="0" marL="0" marR="0" rtl="0" algn="l">
                        <a:spcBef>
                          <a:spcPts val="0"/>
                        </a:spcBef>
                        <a:spcAft>
                          <a:spcPts val="0"/>
                        </a:spcAft>
                        <a:buNone/>
                      </a:pPr>
                      <a:r>
                        <a:rPr lang="es-ES" sz="1100" u="none" cap="none" strike="noStrike"/>
                        <a:t>TAREAS </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rPr lang="es-ES" sz="1100" u="none" cap="none" strike="noStrike"/>
                        <a:t>CHECKLIST</a:t>
                      </a:r>
                      <a:endParaRPr/>
                    </a:p>
                  </a:txBody>
                  <a:tcPr marT="45725" marB="45725" marR="91450" marL="91450">
                    <a:solidFill>
                      <a:schemeClr val="accent2"/>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1</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Contexto</a:t>
                      </a:r>
                      <a:endParaRPr/>
                    </a:p>
                  </a:txBody>
                  <a:tcPr marT="45725" marB="45725" marR="91450" marL="91450" anchor="ctr">
                    <a:solidFill>
                      <a:srgbClr val="000000"/>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2</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Breve Descripción</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3</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Público Objetivo</a:t>
                      </a:r>
                      <a:endParaRPr/>
                    </a:p>
                  </a:txBody>
                  <a:tcPr marT="45725" marB="45725" marR="91450" marL="91450" anchor="ctr">
                    <a:solidFill>
                      <a:srgbClr val="14506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4</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Países Prioritarios</a:t>
                      </a:r>
                      <a:endParaRPr/>
                    </a:p>
                  </a:txBody>
                  <a:tcPr marT="45725" marB="45725" marR="91450" marL="91450" anchor="ctr">
                    <a:solidFill>
                      <a:srgbClr val="1A6A92"/>
                    </a:solidFill>
                  </a:tcPr>
                </a:tc>
                <a:tc>
                  <a:txBody>
                    <a:bodyPr/>
                    <a:lstStyle/>
                    <a:p>
                      <a:pPr indent="0" lvl="0" marL="0" marR="0" rtl="0" algn="l">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5</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Contexto Competitivo</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6</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Oportunidades</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7</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Caracterización del Sitio</a:t>
                      </a:r>
                      <a:endParaRPr/>
                    </a:p>
                  </a:txBody>
                  <a:tcPr marT="45725" marB="45725" marR="91450" marL="91450" anchor="ctr">
                    <a:solidFill>
                      <a:srgbClr val="5CB5E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8</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Estructura del Sitio</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9</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Caracterización Visual</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10</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Fuentes de Información</a:t>
                      </a:r>
                      <a:endParaRPr/>
                    </a:p>
                  </a:txBody>
                  <a:tcPr marT="45725" marB="45725" marR="91450" marL="91450" anchor="ctr">
                    <a:solidFill>
                      <a:srgbClr val="2081B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11</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Variables (10-20)</a:t>
                      </a:r>
                      <a:endParaRPr/>
                    </a:p>
                  </a:txBody>
                  <a:tcPr marT="45725" marB="45725" marR="91450" marL="91450" anchor="ctr">
                    <a:solidFill>
                      <a:srgbClr val="1A6A9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12</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Interacción de Variables</a:t>
                      </a:r>
                      <a:endParaRPr b="0" i="0" sz="900" u="none" cap="none" strike="noStrike">
                        <a:solidFill>
                          <a:schemeClr val="lt1"/>
                        </a:solidFill>
                        <a:latin typeface="Calibri"/>
                        <a:ea typeface="Calibri"/>
                        <a:cs typeface="Calibri"/>
                        <a:sym typeface="Calibri"/>
                      </a:endParaRPr>
                    </a:p>
                  </a:txBody>
                  <a:tcPr marT="45725" marB="45725" marR="91450" marL="91450" anchor="ctr">
                    <a:solidFill>
                      <a:srgbClr val="14506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13</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Datos</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14</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Tipo Datos-Actualización</a:t>
                      </a:r>
                      <a:endParaRPr/>
                    </a:p>
                  </a:txBody>
                  <a:tcPr marT="45725" marB="45725" marR="91450" marL="91450" anchor="ctr">
                    <a:solidFill>
                      <a:srgbClr val="061C28"/>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bl>
          </a:graphicData>
        </a:graphic>
      </p:graphicFrame>
      <p:pic>
        <p:nvPicPr>
          <p:cNvPr descr="Imagen que contiene dibujo&#10;&#10;Descripción generada automáticamente" id="30" name="Google Shape;30;p1"/>
          <p:cNvPicPr preferRelativeResize="0"/>
          <p:nvPr/>
        </p:nvPicPr>
        <p:blipFill rotWithShape="1">
          <a:blip r:embed="rId3">
            <a:alphaModFix/>
          </a:blip>
          <a:srcRect b="0" l="0" r="0" t="0"/>
          <a:stretch/>
        </p:blipFill>
        <p:spPr>
          <a:xfrm>
            <a:off x="9387281" y="268425"/>
            <a:ext cx="2804719" cy="599130"/>
          </a:xfrm>
          <a:prstGeom prst="rect">
            <a:avLst/>
          </a:prstGeom>
          <a:noFill/>
          <a:ln>
            <a:noFill/>
          </a:ln>
        </p:spPr>
      </p:pic>
      <p:sp>
        <p:nvSpPr>
          <p:cNvPr id="31" name="Google Shape;31;p1"/>
          <p:cNvSpPr/>
          <p:nvPr/>
        </p:nvSpPr>
        <p:spPr>
          <a:xfrm>
            <a:off x="8214018" y="984332"/>
            <a:ext cx="30787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PASOS PREVISTOS</a:t>
            </a:r>
            <a:endParaRPr b="1" i="0" sz="1200" u="none" cap="none" strike="noStrike">
              <a:solidFill>
                <a:schemeClr val="accent1"/>
              </a:solidFill>
              <a:latin typeface="Calibri"/>
              <a:ea typeface="Calibri"/>
              <a:cs typeface="Calibri"/>
              <a:sym typeface="Calibri"/>
            </a:endParaRPr>
          </a:p>
        </p:txBody>
      </p:sp>
      <p:cxnSp>
        <p:nvCxnSpPr>
          <p:cNvPr id="32" name="Google Shape;32;p1"/>
          <p:cNvCxnSpPr/>
          <p:nvPr/>
        </p:nvCxnSpPr>
        <p:spPr>
          <a:xfrm>
            <a:off x="4653095" y="1395171"/>
            <a:ext cx="0" cy="4572000"/>
          </a:xfrm>
          <a:prstGeom prst="straightConnector1">
            <a:avLst/>
          </a:prstGeom>
          <a:noFill/>
          <a:ln cap="flat" cmpd="sng" w="9525">
            <a:solidFill>
              <a:srgbClr val="BFBFBF"/>
            </a:solidFill>
            <a:prstDash val="solid"/>
            <a:round/>
            <a:headEnd len="sm" w="sm" type="none"/>
            <a:tailEnd len="sm" w="sm" type="none"/>
          </a:ln>
        </p:spPr>
      </p:cxnSp>
      <p:pic>
        <p:nvPicPr>
          <p:cNvPr descr="Círculo con flecha a la izquierda" id="33" name="Google Shape;33;p1">
            <a:hlinkClick action="ppaction://hlinksldjump" r:id="rId4"/>
          </p:cNvPr>
          <p:cNvPicPr preferRelativeResize="0"/>
          <p:nvPr/>
        </p:nvPicPr>
        <p:blipFill rotWithShape="1">
          <a:blip r:embed="rId5">
            <a:alphaModFix/>
          </a:blip>
          <a:srcRect b="0" l="0" r="0" t="0"/>
          <a:stretch/>
        </p:blipFill>
        <p:spPr>
          <a:xfrm>
            <a:off x="11320690" y="3245945"/>
            <a:ext cx="288000" cy="288000"/>
          </a:xfrm>
          <a:prstGeom prst="rect">
            <a:avLst/>
          </a:prstGeom>
          <a:noFill/>
          <a:ln>
            <a:noFill/>
          </a:ln>
        </p:spPr>
      </p:pic>
      <p:sp>
        <p:nvSpPr>
          <p:cNvPr id="34" name="Google Shape;34;p1"/>
          <p:cNvSpPr txBox="1"/>
          <p:nvPr/>
        </p:nvSpPr>
        <p:spPr>
          <a:xfrm>
            <a:off x="4725373" y="1301222"/>
            <a:ext cx="2870869" cy="1077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objetivo de este ejercicio es básicamente sentar las bases del diseño, evaluación y eventual desarrollo de plataformas y/o sistemas y/o app’s y/o sitios de información que cumplan con los lineamientos de DATA INTELLIGENCE, es decir, transformar </a:t>
            </a:r>
            <a:r>
              <a:rPr b="0" i="0" lang="es-ES" sz="1067" u="none" cap="none" strike="noStrike">
                <a:solidFill>
                  <a:schemeClr val="accent1"/>
                </a:solidFill>
                <a:latin typeface="Arial"/>
                <a:ea typeface="Arial"/>
                <a:cs typeface="Arial"/>
                <a:sym typeface="Arial"/>
              </a:rPr>
              <a:t>“datos en información”.</a:t>
            </a:r>
            <a:endParaRPr/>
          </a:p>
        </p:txBody>
      </p:sp>
      <p:sp>
        <p:nvSpPr>
          <p:cNvPr id="35" name="Google Shape;35;p1"/>
          <p:cNvSpPr/>
          <p:nvPr/>
        </p:nvSpPr>
        <p:spPr>
          <a:xfrm>
            <a:off x="4758918" y="2451477"/>
            <a:ext cx="154464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MÉTODO</a:t>
            </a:r>
            <a:endParaRPr b="1" i="0" sz="1200" u="none" cap="none" strike="noStrike">
              <a:solidFill>
                <a:schemeClr val="accent1"/>
              </a:solidFill>
              <a:latin typeface="Calibri"/>
              <a:ea typeface="Calibri"/>
              <a:cs typeface="Calibri"/>
              <a:sym typeface="Calibri"/>
            </a:endParaRPr>
          </a:p>
        </p:txBody>
      </p:sp>
      <p:sp>
        <p:nvSpPr>
          <p:cNvPr id="36" name="Google Shape;36;p1"/>
          <p:cNvSpPr txBox="1"/>
          <p:nvPr/>
        </p:nvSpPr>
        <p:spPr>
          <a:xfrm>
            <a:off x="4758918" y="2768367"/>
            <a:ext cx="2870869" cy="33249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método es el que cada uno elija. La referencia es completar los pasos de la tabla de la derecha, y si es posible mejorarla o complementarla.</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Pueden preguntar a quien estimen conveniente, concertar VC con quien les plazca para aclararse o enredarse (“nunca se sabe”).</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El resultado no será sólo completar los pasos. Será entender y dominar las posibilidades, opciones, alternativas, oportunidades, barreras, soluciones, etc. de la temática abordada.</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Un par de sugerencias:</a:t>
            </a:r>
            <a:endParaRPr/>
          </a:p>
          <a:p>
            <a:pPr indent="-228600" lvl="0" marL="228600" marR="0" rtl="0" algn="l">
              <a:spcBef>
                <a:spcPts val="1202"/>
              </a:spcBef>
              <a:spcAft>
                <a:spcPts val="0"/>
              </a:spcAft>
              <a:buClr>
                <a:schemeClr val="accent1"/>
              </a:buClr>
              <a:buSzPts val="1067"/>
              <a:buFont typeface="Arial"/>
              <a:buAutoNum type="arabicPeriod"/>
            </a:pPr>
            <a:r>
              <a:rPr b="0" i="0" lang="es-ES" sz="1067" u="none" cap="none" strike="noStrike">
                <a:solidFill>
                  <a:schemeClr val="accent1"/>
                </a:solidFill>
                <a:latin typeface="Arial"/>
                <a:ea typeface="Arial"/>
                <a:cs typeface="Arial"/>
                <a:sym typeface="Arial"/>
              </a:rPr>
              <a:t>No es necesario </a:t>
            </a:r>
            <a:r>
              <a:rPr b="0" i="0" lang="es-ES" sz="1067" u="none" cap="none" strike="noStrike">
                <a:solidFill>
                  <a:srgbClr val="575756"/>
                </a:solidFill>
                <a:latin typeface="Arial"/>
                <a:ea typeface="Arial"/>
                <a:cs typeface="Arial"/>
                <a:sym typeface="Arial"/>
              </a:rPr>
              <a:t>que cada plataforma entregue </a:t>
            </a:r>
            <a:r>
              <a:rPr b="0" i="0" lang="es-ES" sz="1067" u="none" cap="none" strike="noStrike">
                <a:solidFill>
                  <a:schemeClr val="accent1"/>
                </a:solidFill>
                <a:latin typeface="Arial"/>
                <a:ea typeface="Arial"/>
                <a:cs typeface="Arial"/>
                <a:sym typeface="Arial"/>
              </a:rPr>
              <a:t>“TODO” </a:t>
            </a:r>
            <a:r>
              <a:rPr b="0" i="0" lang="es-ES" sz="1067" u="none" cap="none" strike="noStrike">
                <a:solidFill>
                  <a:srgbClr val="575756"/>
                </a:solidFill>
                <a:latin typeface="Arial"/>
                <a:ea typeface="Arial"/>
                <a:cs typeface="Arial"/>
                <a:sym typeface="Arial"/>
              </a:rPr>
              <a:t>en primera instancia.</a:t>
            </a:r>
            <a:endParaRPr/>
          </a:p>
          <a:p>
            <a:pPr indent="-228600" lvl="0" marL="228600" marR="0" rtl="0" algn="l">
              <a:spcBef>
                <a:spcPts val="1202"/>
              </a:spcBef>
              <a:spcAft>
                <a:spcPts val="0"/>
              </a:spcAft>
              <a:buClr>
                <a:schemeClr val="accent1"/>
              </a:buClr>
              <a:buSzPts val="1067"/>
              <a:buFont typeface="Arial"/>
              <a:buAutoNum type="arabicPeriod"/>
            </a:pPr>
            <a:r>
              <a:rPr b="0" i="0" lang="es-ES" sz="1067" u="none" cap="none" strike="noStrike">
                <a:solidFill>
                  <a:schemeClr val="accent1"/>
                </a:solidFill>
                <a:latin typeface="Arial"/>
                <a:ea typeface="Arial"/>
                <a:cs typeface="Arial"/>
                <a:sym typeface="Arial"/>
              </a:rPr>
              <a:t>Lo óptimo</a:t>
            </a:r>
            <a:r>
              <a:rPr b="0" i="0" lang="es-ES" sz="1067" u="none" cap="none" strike="noStrike">
                <a:solidFill>
                  <a:srgbClr val="575756"/>
                </a:solidFill>
                <a:latin typeface="Arial"/>
                <a:ea typeface="Arial"/>
                <a:cs typeface="Arial"/>
                <a:sym typeface="Arial"/>
              </a:rPr>
              <a:t>, siempre ha sido y seguirá siendo, </a:t>
            </a:r>
            <a:r>
              <a:rPr b="0" i="0" lang="es-ES" sz="1067" u="none" cap="none" strike="noStrike">
                <a:solidFill>
                  <a:schemeClr val="accent1"/>
                </a:solidFill>
                <a:latin typeface="Arial"/>
                <a:ea typeface="Arial"/>
                <a:cs typeface="Arial"/>
                <a:sym typeface="Arial"/>
              </a:rPr>
              <a:t>“enemigo de lo bueno”.</a:t>
            </a:r>
            <a:endParaRPr/>
          </a:p>
        </p:txBody>
      </p:sp>
      <p:sp>
        <p:nvSpPr>
          <p:cNvPr id="37" name="Google Shape;37;p1"/>
          <p:cNvSpPr txBox="1"/>
          <p:nvPr/>
        </p:nvSpPr>
        <p:spPr>
          <a:xfrm>
            <a:off x="8234950" y="5498175"/>
            <a:ext cx="3109693" cy="9030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Aprovecha la columna Checklist para ir marcando los avances.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Las Flechas de la derecha te conducen a las secciones correspondientes.</a:t>
            </a:r>
            <a:endParaRPr b="0" i="0" sz="1067" u="none" cap="none" strike="noStrike">
              <a:solidFill>
                <a:srgbClr val="575756"/>
              </a:solidFill>
              <a:latin typeface="Arial"/>
              <a:ea typeface="Arial"/>
              <a:cs typeface="Arial"/>
              <a:sym typeface="Arial"/>
            </a:endParaRPr>
          </a:p>
        </p:txBody>
      </p:sp>
      <p:pic>
        <p:nvPicPr>
          <p:cNvPr descr="Círculo con flecha a la izquierda" id="38" name="Google Shape;38;p1">
            <a:hlinkClick action="ppaction://hlinksldjump" r:id="rId6"/>
          </p:cNvPr>
          <p:cNvPicPr preferRelativeResize="0"/>
          <p:nvPr/>
        </p:nvPicPr>
        <p:blipFill rotWithShape="1">
          <a:blip r:embed="rId7">
            <a:alphaModFix/>
          </a:blip>
          <a:srcRect b="0" l="0" r="0" t="0"/>
          <a:stretch/>
        </p:blipFill>
        <p:spPr>
          <a:xfrm>
            <a:off x="11320690" y="1626005"/>
            <a:ext cx="288000" cy="288000"/>
          </a:xfrm>
          <a:prstGeom prst="rect">
            <a:avLst/>
          </a:prstGeom>
          <a:noFill/>
          <a:ln>
            <a:noFill/>
          </a:ln>
        </p:spPr>
      </p:pic>
      <p:pic>
        <p:nvPicPr>
          <p:cNvPr descr="Círculo con flecha a la izquierda" id="39" name="Google Shape;39;p1">
            <a:hlinkClick action="ppaction://hlinksldjump" r:id="rId8"/>
          </p:cNvPr>
          <p:cNvPicPr preferRelativeResize="0"/>
          <p:nvPr/>
        </p:nvPicPr>
        <p:blipFill rotWithShape="1">
          <a:blip r:embed="rId9">
            <a:alphaModFix/>
          </a:blip>
          <a:srcRect b="0" l="0" r="0" t="0"/>
          <a:stretch/>
        </p:blipFill>
        <p:spPr>
          <a:xfrm>
            <a:off x="11320690" y="1895995"/>
            <a:ext cx="288000" cy="288000"/>
          </a:xfrm>
          <a:prstGeom prst="rect">
            <a:avLst/>
          </a:prstGeom>
          <a:noFill/>
          <a:ln>
            <a:noFill/>
          </a:ln>
        </p:spPr>
      </p:pic>
      <p:pic>
        <p:nvPicPr>
          <p:cNvPr descr="Círculo con flecha a la izquierda" id="40" name="Google Shape;40;p1">
            <a:hlinkClick action="ppaction://hlinksldjump" r:id="rId10"/>
          </p:cNvPr>
          <p:cNvPicPr preferRelativeResize="0"/>
          <p:nvPr/>
        </p:nvPicPr>
        <p:blipFill rotWithShape="1">
          <a:blip r:embed="rId11">
            <a:alphaModFix/>
          </a:blip>
          <a:srcRect b="0" l="0" r="0" t="0"/>
          <a:stretch/>
        </p:blipFill>
        <p:spPr>
          <a:xfrm>
            <a:off x="11320690" y="2165985"/>
            <a:ext cx="288000" cy="288000"/>
          </a:xfrm>
          <a:prstGeom prst="rect">
            <a:avLst/>
          </a:prstGeom>
          <a:noFill/>
          <a:ln>
            <a:noFill/>
          </a:ln>
        </p:spPr>
      </p:pic>
      <p:pic>
        <p:nvPicPr>
          <p:cNvPr descr="Círculo con flecha a la izquierda" id="41" name="Google Shape;41;p1">
            <a:hlinkClick action="ppaction://hlinksldjump" r:id="rId12"/>
          </p:cNvPr>
          <p:cNvPicPr preferRelativeResize="0"/>
          <p:nvPr/>
        </p:nvPicPr>
        <p:blipFill rotWithShape="1">
          <a:blip r:embed="rId13">
            <a:alphaModFix/>
          </a:blip>
          <a:srcRect b="0" l="0" r="0" t="0"/>
          <a:stretch/>
        </p:blipFill>
        <p:spPr>
          <a:xfrm>
            <a:off x="11320690" y="2435975"/>
            <a:ext cx="288000" cy="288000"/>
          </a:xfrm>
          <a:prstGeom prst="rect">
            <a:avLst/>
          </a:prstGeom>
          <a:noFill/>
          <a:ln>
            <a:noFill/>
          </a:ln>
        </p:spPr>
      </p:pic>
      <p:pic>
        <p:nvPicPr>
          <p:cNvPr descr="Círculo con flecha a la izquierda" id="42" name="Google Shape;42;p1">
            <a:hlinkClick action="ppaction://hlinksldjump" r:id="rId14"/>
          </p:cNvPr>
          <p:cNvPicPr preferRelativeResize="0"/>
          <p:nvPr/>
        </p:nvPicPr>
        <p:blipFill rotWithShape="1">
          <a:blip r:embed="rId15">
            <a:alphaModFix/>
          </a:blip>
          <a:srcRect b="0" l="0" r="0" t="0"/>
          <a:stretch/>
        </p:blipFill>
        <p:spPr>
          <a:xfrm>
            <a:off x="11320690" y="2705965"/>
            <a:ext cx="288000" cy="288000"/>
          </a:xfrm>
          <a:prstGeom prst="rect">
            <a:avLst/>
          </a:prstGeom>
          <a:noFill/>
          <a:ln>
            <a:noFill/>
          </a:ln>
        </p:spPr>
      </p:pic>
      <p:pic>
        <p:nvPicPr>
          <p:cNvPr descr="Círculo con flecha a la izquierda" id="43" name="Google Shape;43;p1">
            <a:hlinkClick action="ppaction://hlinksldjump" r:id="rId16"/>
          </p:cNvPr>
          <p:cNvPicPr preferRelativeResize="0"/>
          <p:nvPr/>
        </p:nvPicPr>
        <p:blipFill rotWithShape="1">
          <a:blip r:embed="rId15">
            <a:alphaModFix/>
          </a:blip>
          <a:srcRect b="0" l="0" r="0" t="0"/>
          <a:stretch/>
        </p:blipFill>
        <p:spPr>
          <a:xfrm>
            <a:off x="11320690" y="2975955"/>
            <a:ext cx="288000" cy="288000"/>
          </a:xfrm>
          <a:prstGeom prst="rect">
            <a:avLst/>
          </a:prstGeom>
          <a:noFill/>
          <a:ln>
            <a:noFill/>
          </a:ln>
        </p:spPr>
      </p:pic>
      <p:pic>
        <p:nvPicPr>
          <p:cNvPr descr="Círculo con flecha a la izquierda" id="44" name="Google Shape;44;p1">
            <a:hlinkClick action="ppaction://hlinksldjump" r:id="rId17"/>
          </p:cNvPr>
          <p:cNvPicPr preferRelativeResize="0"/>
          <p:nvPr/>
        </p:nvPicPr>
        <p:blipFill rotWithShape="1">
          <a:blip r:embed="rId15">
            <a:alphaModFix/>
          </a:blip>
          <a:srcRect b="0" l="0" r="0" t="0"/>
          <a:stretch/>
        </p:blipFill>
        <p:spPr>
          <a:xfrm>
            <a:off x="11320690" y="3515935"/>
            <a:ext cx="288000" cy="288000"/>
          </a:xfrm>
          <a:prstGeom prst="rect">
            <a:avLst/>
          </a:prstGeom>
          <a:noFill/>
          <a:ln>
            <a:noFill/>
          </a:ln>
        </p:spPr>
      </p:pic>
      <p:pic>
        <p:nvPicPr>
          <p:cNvPr descr="Círculo con flecha a la izquierda" id="45" name="Google Shape;45;p1">
            <a:hlinkClick action="ppaction://hlinksldjump" r:id="rId18"/>
          </p:cNvPr>
          <p:cNvPicPr preferRelativeResize="0"/>
          <p:nvPr/>
        </p:nvPicPr>
        <p:blipFill rotWithShape="1">
          <a:blip r:embed="rId15">
            <a:alphaModFix/>
          </a:blip>
          <a:srcRect b="0" l="0" r="0" t="0"/>
          <a:stretch/>
        </p:blipFill>
        <p:spPr>
          <a:xfrm>
            <a:off x="11320690" y="3785925"/>
            <a:ext cx="288000" cy="288000"/>
          </a:xfrm>
          <a:prstGeom prst="rect">
            <a:avLst/>
          </a:prstGeom>
          <a:noFill/>
          <a:ln>
            <a:noFill/>
          </a:ln>
        </p:spPr>
      </p:pic>
      <p:pic>
        <p:nvPicPr>
          <p:cNvPr descr="Círculo con flecha a la izquierda" id="46" name="Google Shape;46;p1">
            <a:hlinkClick action="ppaction://hlinksldjump" r:id="rId19"/>
          </p:cNvPr>
          <p:cNvPicPr preferRelativeResize="0"/>
          <p:nvPr/>
        </p:nvPicPr>
        <p:blipFill rotWithShape="1">
          <a:blip r:embed="rId20">
            <a:alphaModFix/>
          </a:blip>
          <a:srcRect b="0" l="0" r="0" t="0"/>
          <a:stretch/>
        </p:blipFill>
        <p:spPr>
          <a:xfrm>
            <a:off x="11320690" y="4055915"/>
            <a:ext cx="288000" cy="288000"/>
          </a:xfrm>
          <a:prstGeom prst="rect">
            <a:avLst/>
          </a:prstGeom>
          <a:noFill/>
          <a:ln>
            <a:noFill/>
          </a:ln>
        </p:spPr>
      </p:pic>
      <p:pic>
        <p:nvPicPr>
          <p:cNvPr descr="Círculo con flecha a la izquierda" id="47" name="Google Shape;47;p1">
            <a:hlinkClick action="ppaction://hlinksldjump" r:id="rId21"/>
          </p:cNvPr>
          <p:cNvPicPr preferRelativeResize="0"/>
          <p:nvPr/>
        </p:nvPicPr>
        <p:blipFill rotWithShape="1">
          <a:blip r:embed="rId11">
            <a:alphaModFix/>
          </a:blip>
          <a:srcRect b="0" l="0" r="0" t="0"/>
          <a:stretch/>
        </p:blipFill>
        <p:spPr>
          <a:xfrm>
            <a:off x="11320690" y="4595895"/>
            <a:ext cx="288000" cy="288000"/>
          </a:xfrm>
          <a:prstGeom prst="rect">
            <a:avLst/>
          </a:prstGeom>
          <a:noFill/>
          <a:ln>
            <a:noFill/>
          </a:ln>
        </p:spPr>
      </p:pic>
      <p:pic>
        <p:nvPicPr>
          <p:cNvPr descr="Círculo con flecha a la izquierda" id="48" name="Google Shape;48;p1">
            <a:hlinkClick action="ppaction://hlinksldjump" r:id="rId22"/>
          </p:cNvPr>
          <p:cNvPicPr preferRelativeResize="0"/>
          <p:nvPr/>
        </p:nvPicPr>
        <p:blipFill rotWithShape="1">
          <a:blip r:embed="rId9">
            <a:alphaModFix/>
          </a:blip>
          <a:srcRect b="0" l="0" r="0" t="0"/>
          <a:stretch/>
        </p:blipFill>
        <p:spPr>
          <a:xfrm>
            <a:off x="11320690" y="4865885"/>
            <a:ext cx="288000" cy="288000"/>
          </a:xfrm>
          <a:prstGeom prst="rect">
            <a:avLst/>
          </a:prstGeom>
          <a:noFill/>
          <a:ln>
            <a:noFill/>
          </a:ln>
        </p:spPr>
      </p:pic>
      <p:pic>
        <p:nvPicPr>
          <p:cNvPr descr="Círculo con flecha a la izquierda" id="49" name="Google Shape;49;p1">
            <a:hlinkClick action="ppaction://hlinksldjump" r:id="rId23"/>
          </p:cNvPr>
          <p:cNvPicPr preferRelativeResize="0"/>
          <p:nvPr/>
        </p:nvPicPr>
        <p:blipFill rotWithShape="1">
          <a:blip r:embed="rId7">
            <a:alphaModFix/>
          </a:blip>
          <a:srcRect b="0" l="0" r="0" t="0"/>
          <a:stretch/>
        </p:blipFill>
        <p:spPr>
          <a:xfrm>
            <a:off x="11320690" y="5135880"/>
            <a:ext cx="288000" cy="288000"/>
          </a:xfrm>
          <a:prstGeom prst="rect">
            <a:avLst/>
          </a:prstGeom>
          <a:noFill/>
          <a:ln>
            <a:noFill/>
          </a:ln>
        </p:spPr>
      </p:pic>
      <p:pic>
        <p:nvPicPr>
          <p:cNvPr descr="Círculo con flecha a la izquierda" id="50" name="Google Shape;50;p1">
            <a:hlinkClick action="ppaction://hlinksldjump" r:id="rId24"/>
          </p:cNvPr>
          <p:cNvPicPr preferRelativeResize="0"/>
          <p:nvPr/>
        </p:nvPicPr>
        <p:blipFill rotWithShape="1">
          <a:blip r:embed="rId13">
            <a:alphaModFix/>
          </a:blip>
          <a:srcRect b="0" l="0" r="0" t="0"/>
          <a:stretch/>
        </p:blipFill>
        <p:spPr>
          <a:xfrm>
            <a:off x="11320690" y="4325905"/>
            <a:ext cx="288000" cy="28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92" name="Google Shape;192;p10"/>
          <p:cNvSpPr txBox="1"/>
          <p:nvPr/>
        </p:nvSpPr>
        <p:spPr>
          <a:xfrm>
            <a:off x="3700714" y="309297"/>
            <a:ext cx="6206684" cy="5108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75756"/>
              </a:buClr>
              <a:buSzPts val="1600"/>
              <a:buFont typeface="Arial"/>
              <a:buNone/>
            </a:pPr>
            <a:r>
              <a:rPr b="0" i="0" lang="es-ES" sz="1600" u="none" cap="none" strike="noStrike">
                <a:solidFill>
                  <a:srgbClr val="575756"/>
                </a:solidFill>
                <a:latin typeface="Arial"/>
                <a:ea typeface="Arial"/>
                <a:cs typeface="Arial"/>
                <a:sym typeface="Arial"/>
              </a:rPr>
              <a:t>Sitio web con sistema de evaluación del refinanciamiento créditos PYME.</a:t>
            </a:r>
            <a:endParaRPr b="0" i="0" sz="1600" u="none" cap="none" strike="noStrike">
              <a:solidFill>
                <a:srgbClr val="5C5C5C"/>
              </a:solidFill>
              <a:latin typeface="Arial"/>
              <a:ea typeface="Arial"/>
              <a:cs typeface="Arial"/>
              <a:sym typeface="Arial"/>
            </a:endParaRPr>
          </a:p>
        </p:txBody>
      </p:sp>
      <p:sp>
        <p:nvSpPr>
          <p:cNvPr id="193" name="Google Shape;193;p10"/>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194" name="Google Shape;194;p10"/>
          <p:cNvSpPr/>
          <p:nvPr/>
        </p:nvSpPr>
        <p:spPr>
          <a:xfrm>
            <a:off x="427840" y="296910"/>
            <a:ext cx="89340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10-11</a:t>
            </a:r>
            <a:endParaRPr b="0" i="0" sz="2400" u="none" cap="none" strike="noStrike">
              <a:solidFill>
                <a:schemeClr val="accent1"/>
              </a:solidFill>
              <a:latin typeface="Arial"/>
              <a:ea typeface="Arial"/>
              <a:cs typeface="Arial"/>
              <a:sym typeface="Arial"/>
            </a:endParaRPr>
          </a:p>
        </p:txBody>
      </p:sp>
      <p:sp>
        <p:nvSpPr>
          <p:cNvPr id="195" name="Google Shape;195;p10"/>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96" name="Google Shape;196;p10"/>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97" name="Google Shape;197;p10"/>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98" name="Google Shape;198;p10"/>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10. FUENTES DE INFORMACIÓN</a:t>
            </a:r>
            <a:endParaRPr b="1" i="0" sz="1200" u="none" cap="none" strike="noStrike">
              <a:solidFill>
                <a:schemeClr val="accent1"/>
              </a:solidFill>
              <a:latin typeface="Calibri"/>
              <a:ea typeface="Calibri"/>
              <a:cs typeface="Calibri"/>
              <a:sym typeface="Calibri"/>
            </a:endParaRPr>
          </a:p>
        </p:txBody>
      </p:sp>
      <p:cxnSp>
        <p:nvCxnSpPr>
          <p:cNvPr id="199" name="Google Shape;199;p10"/>
          <p:cNvCxnSpPr/>
          <p:nvPr/>
        </p:nvCxnSpPr>
        <p:spPr>
          <a:xfrm>
            <a:off x="6096001" y="1864955"/>
            <a:ext cx="0" cy="2736000"/>
          </a:xfrm>
          <a:prstGeom prst="straightConnector1">
            <a:avLst/>
          </a:prstGeom>
          <a:noFill/>
          <a:ln cap="flat" cmpd="sng" w="9525">
            <a:solidFill>
              <a:srgbClr val="BFBFBF"/>
            </a:solidFill>
            <a:prstDash val="solid"/>
            <a:round/>
            <a:headEnd len="sm" w="sm" type="none"/>
            <a:tailEnd len="sm" w="sm" type="none"/>
          </a:ln>
        </p:spPr>
      </p:cxnSp>
      <p:sp>
        <p:nvSpPr>
          <p:cNvPr id="200" name="Google Shape;200;p10"/>
          <p:cNvSpPr txBox="1"/>
          <p:nvPr/>
        </p:nvSpPr>
        <p:spPr>
          <a:xfrm>
            <a:off x="1558517" y="1806877"/>
            <a:ext cx="4498492"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De qué instituciones, entidades, bases de datos vendrían los datos?</a:t>
            </a:r>
            <a:endParaRPr/>
          </a:p>
        </p:txBody>
      </p:sp>
      <p:sp>
        <p:nvSpPr>
          <p:cNvPr id="201" name="Google Shape;201;p10"/>
          <p:cNvSpPr/>
          <p:nvPr/>
        </p:nvSpPr>
        <p:spPr>
          <a:xfrm>
            <a:off x="6214824" y="1501611"/>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11. VARIABLES PRINCIPALES</a:t>
            </a:r>
            <a:endParaRPr b="1" i="0" sz="1200" u="none" cap="none" strike="noStrike">
              <a:solidFill>
                <a:schemeClr val="accent1"/>
              </a:solidFill>
              <a:latin typeface="Calibri"/>
              <a:ea typeface="Calibri"/>
              <a:cs typeface="Calibri"/>
              <a:sym typeface="Calibri"/>
            </a:endParaRPr>
          </a:p>
        </p:txBody>
      </p:sp>
      <p:pic>
        <p:nvPicPr>
          <p:cNvPr id="202" name="Google Shape;202;p10"/>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203" name="Google Shape;203;p10"/>
          <p:cNvSpPr txBox="1"/>
          <p:nvPr/>
        </p:nvSpPr>
        <p:spPr>
          <a:xfrm>
            <a:off x="6214823" y="1794597"/>
            <a:ext cx="5359963"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Qué variables deberían estar “Sí o Sí” en el producto?</a:t>
            </a:r>
            <a:endParaRPr b="0" i="0" sz="1067" u="none" cap="none" strike="noStrike">
              <a:solidFill>
                <a:srgbClr val="575756"/>
              </a:solidFill>
              <a:latin typeface="Arial"/>
              <a:ea typeface="Arial"/>
              <a:cs typeface="Arial"/>
              <a:sym typeface="Arial"/>
            </a:endParaRPr>
          </a:p>
        </p:txBody>
      </p:sp>
      <p:graphicFrame>
        <p:nvGraphicFramePr>
          <p:cNvPr id="204" name="Google Shape;204;p10"/>
          <p:cNvGraphicFramePr/>
          <p:nvPr/>
        </p:nvGraphicFramePr>
        <p:xfrm>
          <a:off x="1558515" y="2191983"/>
          <a:ext cx="3000000" cy="3000000"/>
        </p:xfrm>
        <a:graphic>
          <a:graphicData uri="http://schemas.openxmlformats.org/drawingml/2006/table">
            <a:tbl>
              <a:tblPr bandRow="1" firstRow="1">
                <a:noFill/>
                <a:tableStyleId>{238D79B3-03B5-4584-B2B4-C9F44CAA61F9}</a:tableStyleId>
              </a:tblPr>
              <a:tblGrid>
                <a:gridCol w="1276975"/>
                <a:gridCol w="3036375"/>
              </a:tblGrid>
              <a:tr h="326375">
                <a:tc>
                  <a:txBody>
                    <a:bodyPr/>
                    <a:lstStyle/>
                    <a:p>
                      <a:pPr indent="0" lvl="0" marL="0" marR="0" rtl="0" algn="l">
                        <a:spcBef>
                          <a:spcPts val="0"/>
                        </a:spcBef>
                        <a:spcAft>
                          <a:spcPts val="0"/>
                        </a:spcAft>
                        <a:buNone/>
                      </a:pPr>
                      <a:r>
                        <a:rPr lang="es-ES" sz="1100"/>
                        <a:t>FUENTE</a:t>
                      </a:r>
                      <a:endParaRPr/>
                    </a:p>
                  </a:txBody>
                  <a:tcPr marT="45725" marB="45725" marR="91450" marL="91450">
                    <a:solidFill>
                      <a:srgbClr val="0B5394"/>
                    </a:solidFill>
                  </a:tcPr>
                </a:tc>
                <a:tc>
                  <a:txBody>
                    <a:bodyPr/>
                    <a:lstStyle/>
                    <a:p>
                      <a:pPr indent="0" lvl="0" marL="0" marR="0" rtl="0" algn="l">
                        <a:spcBef>
                          <a:spcPts val="0"/>
                        </a:spcBef>
                        <a:spcAft>
                          <a:spcPts val="0"/>
                        </a:spcAft>
                        <a:buNone/>
                      </a:pPr>
                      <a:r>
                        <a:rPr lang="es-ES" sz="1100"/>
                        <a:t>DESCRIPCIÓN (breve)</a:t>
                      </a:r>
                      <a:endParaRPr/>
                    </a:p>
                  </a:txBody>
                  <a:tcPr marT="45725" marB="45725" marR="91450" marL="91450">
                    <a:solidFill>
                      <a:srgbClr val="0B5394"/>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Corfo</a:t>
                      </a:r>
                      <a:endParaRPr/>
                    </a:p>
                  </a:txBody>
                  <a:tcPr marT="0" marB="0" marR="0" marL="0" anchor="ctr">
                    <a:solidFill>
                      <a:srgbClr val="0B5394"/>
                    </a:solidFill>
                  </a:tcPr>
                </a:tc>
                <a:tc>
                  <a:txBody>
                    <a:bodyPr/>
                    <a:lstStyle/>
                    <a:p>
                      <a:pPr indent="0" lvl="0" marL="0" marR="0" rtl="0" algn="ctr">
                        <a:spcBef>
                          <a:spcPts val="0"/>
                        </a:spcBef>
                        <a:spcAft>
                          <a:spcPts val="0"/>
                        </a:spcAft>
                        <a:buNone/>
                      </a:pPr>
                      <a:r>
                        <a:rPr lang="es-ES" sz="800" u="sng">
                          <a:solidFill>
                            <a:schemeClr val="hlink"/>
                          </a:solidFill>
                          <a:hlinkClick r:id="rId4"/>
                        </a:rPr>
                        <a:t>https://www.corfo.cl/sites/cpp/tasas-de-interes-fogain</a:t>
                      </a:r>
                      <a:br>
                        <a:rPr lang="es-ES" sz="800"/>
                      </a:br>
                      <a:r>
                        <a:rPr lang="es-ES" sz="800"/>
                        <a:t>Con el objetivo de poner a disposición de empresas mipyme, información relevante respecto de las tasas de interés de créditos con garantía FOGAIN otorgados por distintas instituciones financieras, CORFO publicará mensualmente las tasas de interés promedio observadas por segmento de negocios, Microempresas, Pequeñas Empresas y Medianas Empresas</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Ministerio de Economía, Fomento y Turismo</a:t>
                      </a:r>
                      <a:endParaRPr/>
                    </a:p>
                  </a:txBody>
                  <a:tcPr marT="0" marB="0" marR="0" marL="0" anchor="ctr">
                    <a:solidFill>
                      <a:srgbClr val="0B5394"/>
                    </a:solidFill>
                  </a:tcPr>
                </a:tc>
                <a:tc>
                  <a:txBody>
                    <a:bodyPr/>
                    <a:lstStyle/>
                    <a:p>
                      <a:pPr indent="0" lvl="0" marL="0" marR="0" rtl="0" algn="ctr">
                        <a:spcBef>
                          <a:spcPts val="0"/>
                        </a:spcBef>
                        <a:spcAft>
                          <a:spcPts val="0"/>
                        </a:spcAft>
                        <a:buNone/>
                      </a:pPr>
                      <a:r>
                        <a:rPr lang="es-ES" sz="800" u="sng">
                          <a:solidFill>
                            <a:schemeClr val="hlink"/>
                          </a:solidFill>
                          <a:hlinkClick r:id="rId5"/>
                        </a:rPr>
                        <a:t>https://www.economia.gob.cl/category/estudios-encuestas/emprendimiento</a:t>
                      </a:r>
                      <a:br>
                        <a:rPr lang="es-ES" sz="800"/>
                      </a:br>
                      <a:r>
                        <a:rPr lang="es-ES" sz="800"/>
                        <a:t>Sexta Encuesta de Microemprendimiento</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Ministerio de Economía, Fomento y Turismo</a:t>
                      </a:r>
                      <a:endParaRPr/>
                    </a:p>
                  </a:txBody>
                  <a:tcPr marT="0" marB="0" marR="0" marL="0" anchor="ctr">
                    <a:solidFill>
                      <a:srgbClr val="0B5394"/>
                    </a:solidFill>
                  </a:tcPr>
                </a:tc>
                <a:tc>
                  <a:txBody>
                    <a:bodyPr/>
                    <a:lstStyle/>
                    <a:p>
                      <a:pPr indent="0" lvl="0" marL="0" marR="0" rtl="0" algn="ctr">
                        <a:spcBef>
                          <a:spcPts val="0"/>
                        </a:spcBef>
                        <a:spcAft>
                          <a:spcPts val="0"/>
                        </a:spcAft>
                        <a:buNone/>
                      </a:pPr>
                      <a:r>
                        <a:rPr lang="es-ES" sz="800" u="sng">
                          <a:solidFill>
                            <a:schemeClr val="hlink"/>
                          </a:solidFill>
                          <a:hlinkClick r:id="rId6"/>
                        </a:rPr>
                        <a:t>https://www.economia.gob.cl/2019/03/12/quinta-encuesta-longitudinal-de-empresas-ele5.htm</a:t>
                      </a:r>
                      <a:br>
                        <a:rPr lang="es-ES" sz="800"/>
                      </a:br>
                      <a:r>
                        <a:rPr lang="es-ES" sz="800"/>
                        <a:t>Encuesta Longitudinal de Empresas</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SII</a:t>
                      </a:r>
                      <a:endParaRPr/>
                    </a:p>
                  </a:txBody>
                  <a:tcPr marT="0" marB="0" marR="0" marL="0" anchor="ctr">
                    <a:solidFill>
                      <a:srgbClr val="0B5394"/>
                    </a:solidFill>
                  </a:tcPr>
                </a:tc>
                <a:tc>
                  <a:txBody>
                    <a:bodyPr/>
                    <a:lstStyle/>
                    <a:p>
                      <a:pPr indent="0" lvl="0" marL="0" marR="0" rtl="0" algn="ctr">
                        <a:spcBef>
                          <a:spcPts val="0"/>
                        </a:spcBef>
                        <a:spcAft>
                          <a:spcPts val="0"/>
                        </a:spcAft>
                        <a:buNone/>
                      </a:pPr>
                      <a:r>
                        <a:rPr lang="es-ES" sz="800" u="sng">
                          <a:solidFill>
                            <a:schemeClr val="hlink"/>
                          </a:solidFill>
                          <a:hlinkClick r:id="rId7"/>
                        </a:rPr>
                        <a:t>http://www.sii.cl/destacados/ogp/distribucionempresas_estadisticas2017.html</a:t>
                      </a:r>
                      <a:br>
                        <a:rPr b="1" lang="es-ES" sz="800">
                          <a:solidFill>
                            <a:schemeClr val="dk1"/>
                          </a:solidFill>
                          <a:latin typeface="Calibri"/>
                          <a:ea typeface="Calibri"/>
                          <a:cs typeface="Calibri"/>
                          <a:sym typeface="Calibri"/>
                        </a:rPr>
                      </a:br>
                      <a:r>
                        <a:rPr b="1" lang="es-ES" sz="800">
                          <a:solidFill>
                            <a:schemeClr val="dk1"/>
                          </a:solidFill>
                          <a:latin typeface="Calibri"/>
                          <a:ea typeface="Calibri"/>
                          <a:cs typeface="Calibri"/>
                          <a:sym typeface="Calibri"/>
                        </a:rPr>
                        <a:t>Número de PYME</a:t>
                      </a:r>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bl>
          </a:graphicData>
        </a:graphic>
      </p:graphicFrame>
      <p:graphicFrame>
        <p:nvGraphicFramePr>
          <p:cNvPr id="205" name="Google Shape;205;p10"/>
          <p:cNvGraphicFramePr/>
          <p:nvPr/>
        </p:nvGraphicFramePr>
        <p:xfrm>
          <a:off x="6320131" y="2167189"/>
          <a:ext cx="3000000" cy="3000000"/>
        </p:xfrm>
        <a:graphic>
          <a:graphicData uri="http://schemas.openxmlformats.org/drawingml/2006/table">
            <a:tbl>
              <a:tblPr bandRow="1" firstRow="1">
                <a:noFill/>
                <a:tableStyleId>{238D79B3-03B5-4584-B2B4-C9F44CAA61F9}</a:tableStyleId>
              </a:tblPr>
              <a:tblGrid>
                <a:gridCol w="1246750"/>
                <a:gridCol w="3716325"/>
              </a:tblGrid>
              <a:tr h="326375">
                <a:tc>
                  <a:txBody>
                    <a:bodyPr/>
                    <a:lstStyle/>
                    <a:p>
                      <a:pPr indent="0" lvl="0" marL="0" marR="0" rtl="0" algn="l">
                        <a:spcBef>
                          <a:spcPts val="0"/>
                        </a:spcBef>
                        <a:spcAft>
                          <a:spcPts val="0"/>
                        </a:spcAft>
                        <a:buNone/>
                      </a:pPr>
                      <a:r>
                        <a:rPr lang="es-ES" sz="1100"/>
                        <a:t>VARIABLE</a:t>
                      </a:r>
                      <a:endParaRPr/>
                    </a:p>
                  </a:txBody>
                  <a:tcPr marT="45725" marB="45725" marR="91450" marL="91450">
                    <a:solidFill>
                      <a:srgbClr val="0075A2"/>
                    </a:solidFill>
                  </a:tcPr>
                </a:tc>
                <a:tc>
                  <a:txBody>
                    <a:bodyPr/>
                    <a:lstStyle/>
                    <a:p>
                      <a:pPr indent="0" lvl="0" marL="0" marR="0" rtl="0" algn="l">
                        <a:spcBef>
                          <a:spcPts val="0"/>
                        </a:spcBef>
                        <a:spcAft>
                          <a:spcPts val="0"/>
                        </a:spcAft>
                        <a:buNone/>
                      </a:pPr>
                      <a:r>
                        <a:rPr lang="es-ES" sz="1100"/>
                        <a:t>DESCRIPCIÓN (breve también)</a:t>
                      </a:r>
                      <a:endParaRPr/>
                    </a:p>
                  </a:txBody>
                  <a:tcPr marT="45725" marB="45725" marR="91450" marL="91450">
                    <a:solidFill>
                      <a:srgbClr val="0075A2"/>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Porcentaje de empresas beneficiarias del programa</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Número de créditos entregados / Número de PYME</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Tasa de interés promedio ponderada créditos</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(Sumatoria [tasa de interés promedio de los préstamos otorgados por IFNB i]/Total de IFNB que operan el programa)*100</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bl>
          </a:graphicData>
        </a:graphic>
      </p:graphicFrame>
      <p:pic>
        <p:nvPicPr>
          <p:cNvPr id="206" name="Google Shape;206;p10"/>
          <p:cNvPicPr preferRelativeResize="0"/>
          <p:nvPr/>
        </p:nvPicPr>
        <p:blipFill rotWithShape="1">
          <a:blip r:embed="rId8">
            <a:alphaModFix/>
          </a:blip>
          <a:srcRect b="0" l="0" r="0" t="0"/>
          <a:stretch/>
        </p:blipFill>
        <p:spPr>
          <a:xfrm>
            <a:off x="1566080" y="4479721"/>
            <a:ext cx="4238314" cy="22252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12" name="Google Shape;212;p11"/>
          <p:cNvSpPr txBox="1"/>
          <p:nvPr/>
        </p:nvSpPr>
        <p:spPr>
          <a:xfrm>
            <a:off x="3683936" y="284130"/>
            <a:ext cx="6189906" cy="5108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75756"/>
              </a:buClr>
              <a:buSzPts val="1600"/>
              <a:buFont typeface="Arial"/>
              <a:buNone/>
            </a:pPr>
            <a:r>
              <a:rPr b="0" i="0" lang="es-ES" sz="1600" u="none" cap="none" strike="noStrike">
                <a:solidFill>
                  <a:srgbClr val="575756"/>
                </a:solidFill>
                <a:latin typeface="Arial"/>
                <a:ea typeface="Arial"/>
                <a:cs typeface="Arial"/>
                <a:sym typeface="Arial"/>
              </a:rPr>
              <a:t>Sitio web con sistema de evaluación del refinanciamiento créditos PYME.</a:t>
            </a:r>
            <a:endParaRPr b="0" i="0" sz="1600" u="none" cap="none" strike="noStrike">
              <a:solidFill>
                <a:srgbClr val="5C5C5C"/>
              </a:solidFill>
              <a:latin typeface="Arial"/>
              <a:ea typeface="Arial"/>
              <a:cs typeface="Arial"/>
              <a:sym typeface="Arial"/>
            </a:endParaRPr>
          </a:p>
        </p:txBody>
      </p:sp>
      <p:sp>
        <p:nvSpPr>
          <p:cNvPr id="213" name="Google Shape;213;p11"/>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214" name="Google Shape;214;p11"/>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12</a:t>
            </a:r>
            <a:endParaRPr b="0" i="0" sz="2400" u="none" cap="none" strike="noStrike">
              <a:solidFill>
                <a:schemeClr val="accent1"/>
              </a:solidFill>
              <a:latin typeface="Arial"/>
              <a:ea typeface="Arial"/>
              <a:cs typeface="Arial"/>
              <a:sym typeface="Arial"/>
            </a:endParaRPr>
          </a:p>
        </p:txBody>
      </p:sp>
      <p:sp>
        <p:nvSpPr>
          <p:cNvPr id="215" name="Google Shape;215;p11"/>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16" name="Google Shape;216;p11"/>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17" name="Google Shape;217;p11"/>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18" name="Google Shape;218;p11"/>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12. INTERACCIÓN DE VARIABLES</a:t>
            </a:r>
            <a:endParaRPr b="1" i="0" sz="1200" u="none" cap="none" strike="noStrike">
              <a:solidFill>
                <a:schemeClr val="accent1"/>
              </a:solidFill>
              <a:latin typeface="Calibri"/>
              <a:ea typeface="Calibri"/>
              <a:cs typeface="Calibri"/>
              <a:sym typeface="Calibri"/>
            </a:endParaRPr>
          </a:p>
        </p:txBody>
      </p:sp>
      <p:sp>
        <p:nvSpPr>
          <p:cNvPr id="219" name="Google Shape;219;p11"/>
          <p:cNvSpPr txBox="1"/>
          <p:nvPr/>
        </p:nvSpPr>
        <p:spPr>
          <a:xfrm>
            <a:off x="1558517" y="1806877"/>
            <a:ext cx="4271832" cy="20422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Teniendo como base las variables definidas en el paso anterior, con qué otras variables generales se podrían cruzar para enriquecer el análisis o interpretación posterior?????</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DATAEVAL tendrá vinculación con DATAPYME, al abarcar estadísticas del número de PYMES por comuna. Por otra parte también podría vincularse con DATAPYME en cuanto a la innovación de las PYME, ya que es otro de los programas que se podrían evaluar posteriormente.</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Finalmente, DATAEVAL podrá tener interacción con distintos programas gubernamentales, como por ejemplo DATAVIVIENDA, comparando el déficit habitacional con los programas de subsidios entregados.</a:t>
            </a:r>
            <a:endParaRPr b="0" i="0" sz="1067" u="none" cap="none" strike="noStrike">
              <a:solidFill>
                <a:srgbClr val="575756"/>
              </a:solidFill>
              <a:latin typeface="Arial"/>
              <a:ea typeface="Arial"/>
              <a:cs typeface="Arial"/>
              <a:sym typeface="Arial"/>
            </a:endParaRPr>
          </a:p>
        </p:txBody>
      </p:sp>
      <p:pic>
        <p:nvPicPr>
          <p:cNvPr id="220" name="Google Shape;220;p11"/>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graphicFrame>
        <p:nvGraphicFramePr>
          <p:cNvPr id="221" name="Google Shape;221;p11"/>
          <p:cNvGraphicFramePr/>
          <p:nvPr/>
        </p:nvGraphicFramePr>
        <p:xfrm>
          <a:off x="5990712" y="1864993"/>
          <a:ext cx="3000000" cy="3000000"/>
        </p:xfrm>
        <a:graphic>
          <a:graphicData uri="http://schemas.openxmlformats.org/drawingml/2006/table">
            <a:tbl>
              <a:tblPr bandRow="1" firstRow="1">
                <a:noFill/>
                <a:tableStyleId>{238D79B3-03B5-4584-B2B4-C9F44CAA61F9}</a:tableStyleId>
              </a:tblPr>
              <a:tblGrid>
                <a:gridCol w="2773525"/>
                <a:gridCol w="2533475"/>
              </a:tblGrid>
              <a:tr h="326375">
                <a:tc>
                  <a:txBody>
                    <a:bodyPr/>
                    <a:lstStyle/>
                    <a:p>
                      <a:pPr indent="0" lvl="0" marL="0" marR="0" rtl="0" algn="ctr">
                        <a:spcBef>
                          <a:spcPts val="0"/>
                        </a:spcBef>
                        <a:spcAft>
                          <a:spcPts val="0"/>
                        </a:spcAft>
                        <a:buNone/>
                      </a:pPr>
                      <a:r>
                        <a:rPr lang="es-ES" sz="1100"/>
                        <a:t>VARIABLE DEL PRODUCTO</a:t>
                      </a:r>
                      <a:endParaRPr/>
                    </a:p>
                  </a:txBody>
                  <a:tcPr marT="45725" marB="45725" marR="91450" marL="91450">
                    <a:solidFill>
                      <a:srgbClr val="0075A2"/>
                    </a:solidFill>
                  </a:tcPr>
                </a:tc>
                <a:tc>
                  <a:txBody>
                    <a:bodyPr/>
                    <a:lstStyle/>
                    <a:p>
                      <a:pPr indent="0" lvl="0" marL="0" marR="0" rtl="0" algn="ctr">
                        <a:spcBef>
                          <a:spcPts val="0"/>
                        </a:spcBef>
                        <a:spcAft>
                          <a:spcPts val="0"/>
                        </a:spcAft>
                        <a:buNone/>
                      </a:pPr>
                      <a:r>
                        <a:rPr lang="es-ES" sz="1100">
                          <a:solidFill>
                            <a:schemeClr val="dk1"/>
                          </a:solidFill>
                        </a:rPr>
                        <a:t>OTRAS VARIABLES GENERALES</a:t>
                      </a:r>
                      <a:endParaRPr/>
                    </a:p>
                  </a:txBody>
                  <a:tcPr marT="45725" marB="45725" marR="91450" marL="91450">
                    <a:solidFill>
                      <a:srgbClr val="5CF0F7"/>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Número de PYME</a:t>
                      </a:r>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Crecimiento Económico</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Tasa de interés promedio ponderada créditos</a:t>
                      </a:r>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Tasa de interés promedio del Sistema Financiero</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Créditos otorgados por Corfo</a:t>
                      </a:r>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Créditos otorgados por Sistema Financiero</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27" name="Google Shape;227;p12"/>
          <p:cNvSpPr txBox="1"/>
          <p:nvPr/>
        </p:nvSpPr>
        <p:spPr>
          <a:xfrm>
            <a:off x="1522579" y="300908"/>
            <a:ext cx="8326073" cy="510887"/>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1"/>
              </a:buClr>
              <a:buSzPts val="1560"/>
              <a:buFont typeface="Arial"/>
              <a:buNone/>
            </a:pPr>
            <a:r>
              <a:rPr b="0" i="0" lang="es-ES" sz="1560" u="none" cap="none" strike="noStrike">
                <a:solidFill>
                  <a:schemeClr val="dk1"/>
                </a:solidFill>
                <a:latin typeface="Arial"/>
                <a:ea typeface="Arial"/>
                <a:cs typeface="Arial"/>
                <a:sym typeface="Arial"/>
              </a:rPr>
              <a:t>Sitio web con sistema de evaluación del refinanciamiento créditos PYME.</a:t>
            </a:r>
            <a:endParaRPr b="0" i="0" sz="1560" u="none" cap="none" strike="noStrike">
              <a:solidFill>
                <a:srgbClr val="5C5C5C"/>
              </a:solidFill>
              <a:latin typeface="Arial"/>
              <a:ea typeface="Arial"/>
              <a:cs typeface="Arial"/>
              <a:sym typeface="Arial"/>
            </a:endParaRPr>
          </a:p>
        </p:txBody>
      </p:sp>
      <p:sp>
        <p:nvSpPr>
          <p:cNvPr id="228" name="Google Shape;228;p12"/>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229" name="Google Shape;229;p12"/>
          <p:cNvSpPr/>
          <p:nvPr/>
        </p:nvSpPr>
        <p:spPr>
          <a:xfrm>
            <a:off x="276838" y="270040"/>
            <a:ext cx="104440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800" u="none" cap="none" strike="noStrike">
                <a:solidFill>
                  <a:schemeClr val="accent1"/>
                </a:solidFill>
                <a:latin typeface="Arial"/>
                <a:ea typeface="Arial"/>
                <a:cs typeface="Arial"/>
                <a:sym typeface="Arial"/>
              </a:rPr>
              <a:t>13-14</a:t>
            </a:r>
            <a:endParaRPr b="0" i="0" sz="2800" u="none" cap="none" strike="noStrike">
              <a:solidFill>
                <a:schemeClr val="accent1"/>
              </a:solidFill>
              <a:latin typeface="Arial"/>
              <a:ea typeface="Arial"/>
              <a:cs typeface="Arial"/>
              <a:sym typeface="Arial"/>
            </a:endParaRPr>
          </a:p>
        </p:txBody>
      </p:sp>
      <p:sp>
        <p:nvSpPr>
          <p:cNvPr id="230" name="Google Shape;230;p12"/>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31" name="Google Shape;231;p12"/>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32" name="Google Shape;232;p12"/>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33" name="Google Shape;233;p12"/>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13. DATOS</a:t>
            </a:r>
            <a:endParaRPr b="1" i="0" sz="1200" u="none" cap="none" strike="noStrike">
              <a:solidFill>
                <a:schemeClr val="accent1"/>
              </a:solidFill>
              <a:latin typeface="Calibri"/>
              <a:ea typeface="Calibri"/>
              <a:cs typeface="Calibri"/>
              <a:sym typeface="Calibri"/>
            </a:endParaRPr>
          </a:p>
        </p:txBody>
      </p:sp>
      <p:sp>
        <p:nvSpPr>
          <p:cNvPr id="234" name="Google Shape;234;p12"/>
          <p:cNvSpPr txBox="1"/>
          <p:nvPr/>
        </p:nvSpPr>
        <p:spPr>
          <a:xfrm>
            <a:off x="1558517" y="1806877"/>
            <a:ext cx="4498492" cy="9030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Los datos vinculados a las variables de interés estarán definidos por algunos atributos que son específicos para cada conjunto de datos.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En la siguiente tabla se puede sistematizar esta información y la del siguiente punto.</a:t>
            </a:r>
            <a:endParaRPr/>
          </a:p>
        </p:txBody>
      </p:sp>
      <p:sp>
        <p:nvSpPr>
          <p:cNvPr id="235" name="Google Shape;235;p12"/>
          <p:cNvSpPr/>
          <p:nvPr/>
        </p:nvSpPr>
        <p:spPr>
          <a:xfrm>
            <a:off x="6214824" y="1501611"/>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14. ACTUALIZACIÓN</a:t>
            </a:r>
            <a:endParaRPr b="1" i="0" sz="1200" u="none" cap="none" strike="noStrike">
              <a:solidFill>
                <a:schemeClr val="accent1"/>
              </a:solidFill>
              <a:latin typeface="Calibri"/>
              <a:ea typeface="Calibri"/>
              <a:cs typeface="Calibri"/>
              <a:sym typeface="Calibri"/>
            </a:endParaRPr>
          </a:p>
        </p:txBody>
      </p:sp>
      <p:pic>
        <p:nvPicPr>
          <p:cNvPr id="236" name="Google Shape;236;p12"/>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237" name="Google Shape;237;p12"/>
          <p:cNvSpPr txBox="1"/>
          <p:nvPr/>
        </p:nvSpPr>
        <p:spPr>
          <a:xfrm>
            <a:off x="6214824" y="1794597"/>
            <a:ext cx="4731066" cy="10672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Necesitamos tener una noción respecto de la periodicidad de actualización que requerirían los datos. Podría ser continua, diaria, semanal, mensual, etc.</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Además, si es posible identificar el o los métodos de actualización que se visualicen para los datos, sería de gran ayuda para evaluar el esfuerzo que eso requeriría.</a:t>
            </a:r>
            <a:endParaRPr b="0" i="0" sz="1067" u="none" cap="none" strike="noStrike">
              <a:solidFill>
                <a:srgbClr val="575756"/>
              </a:solidFill>
              <a:latin typeface="Arial"/>
              <a:ea typeface="Arial"/>
              <a:cs typeface="Arial"/>
              <a:sym typeface="Arial"/>
            </a:endParaRPr>
          </a:p>
        </p:txBody>
      </p:sp>
      <p:graphicFrame>
        <p:nvGraphicFramePr>
          <p:cNvPr id="238" name="Google Shape;238;p12"/>
          <p:cNvGraphicFramePr/>
          <p:nvPr/>
        </p:nvGraphicFramePr>
        <p:xfrm>
          <a:off x="1483756" y="3082295"/>
          <a:ext cx="3000000" cy="3000000"/>
        </p:xfrm>
        <a:graphic>
          <a:graphicData uri="http://schemas.openxmlformats.org/drawingml/2006/table">
            <a:tbl>
              <a:tblPr bandRow="1" firstRow="1">
                <a:noFill/>
                <a:tableStyleId>{238D79B3-03B5-4584-B2B4-C9F44CAA61F9}</a:tableStyleId>
              </a:tblPr>
              <a:tblGrid>
                <a:gridCol w="1150375"/>
                <a:gridCol w="1208025"/>
                <a:gridCol w="3699550"/>
                <a:gridCol w="1644975"/>
                <a:gridCol w="1759200"/>
              </a:tblGrid>
              <a:tr h="326375">
                <a:tc>
                  <a:txBody>
                    <a:bodyPr/>
                    <a:lstStyle/>
                    <a:p>
                      <a:pPr indent="0" lvl="0" marL="0" marR="0" rtl="0" algn="l">
                        <a:spcBef>
                          <a:spcPts val="0"/>
                        </a:spcBef>
                        <a:spcAft>
                          <a:spcPts val="0"/>
                        </a:spcAft>
                        <a:buNone/>
                      </a:pPr>
                      <a:r>
                        <a:rPr lang="es-ES" sz="1100"/>
                        <a:t>TIPO DE DATOS</a:t>
                      </a:r>
                      <a:endParaRPr/>
                    </a:p>
                  </a:txBody>
                  <a:tcPr marT="45725" marB="45725" marR="91450" marL="91450">
                    <a:solidFill>
                      <a:schemeClr val="accent1"/>
                    </a:solidFill>
                  </a:tcPr>
                </a:tc>
                <a:tc>
                  <a:txBody>
                    <a:bodyPr/>
                    <a:lstStyle/>
                    <a:p>
                      <a:pPr indent="0" lvl="0" marL="0" marR="0" rtl="0" algn="l">
                        <a:spcBef>
                          <a:spcPts val="0"/>
                        </a:spcBef>
                        <a:spcAft>
                          <a:spcPts val="0"/>
                        </a:spcAft>
                        <a:buNone/>
                      </a:pPr>
                      <a:r>
                        <a:rPr lang="es-ES" sz="1100"/>
                        <a:t>REPRESENTAN</a:t>
                      </a:r>
                      <a:endParaRPr/>
                    </a:p>
                  </a:txBody>
                  <a:tcPr marT="45725" marB="45725" marR="91450" marL="91450">
                    <a:solidFill>
                      <a:srgbClr val="0075A2"/>
                    </a:solidFill>
                  </a:tcPr>
                </a:tc>
                <a:tc>
                  <a:txBody>
                    <a:bodyPr/>
                    <a:lstStyle/>
                    <a:p>
                      <a:pPr indent="0" lvl="0" marL="0" marR="0" rtl="0" algn="ctr">
                        <a:spcBef>
                          <a:spcPts val="0"/>
                        </a:spcBef>
                        <a:spcAft>
                          <a:spcPts val="0"/>
                        </a:spcAft>
                        <a:buNone/>
                      </a:pPr>
                      <a:r>
                        <a:rPr lang="es-ES" sz="1100"/>
                        <a:t>Descripción</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s-ES" sz="1100"/>
                        <a:t>Periodos Actualización</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s-ES" sz="1100"/>
                        <a:t>Método Actualización</a:t>
                      </a:r>
                      <a:endParaRPr/>
                    </a:p>
                  </a:txBody>
                  <a:tcPr marT="45725" marB="45725" marR="91450" marL="91450">
                    <a:solidFill>
                      <a:schemeClr val="accent2"/>
                    </a:solidFill>
                  </a:tcP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EVOLUCIÓN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Series históricas?</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EMPRESAS BENEFICIADAS, NÚMERO DE PYMES, TASAS DE INTERÉS PROMEDIO DE LOS CRÉDITOS OTORGADOS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Anual y Mensual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No tiene API</a:t>
                      </a:r>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SITUACIÓN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Estado Actual?</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REQUIERE GESTIÓN CON CORFO, DIPRES y SII</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SITUACIÓN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Estado Pasado?</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INFORME DE CENTRO DE SISTEMAS PÚBLICOS DE LA UNIVERSIDAD DE CHILE</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PROYECCIÓN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Se puede extender a futuro?</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Si</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Anual y Mensual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No tiene API</a:t>
                      </a:r>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UBICACIÓN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Podemos localizar geográficamente?</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Si</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ESCALA</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Global-Nacional-Subnacional-Regional- Municipal</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Municipal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Anual y Mensual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No tiene API</a:t>
                      </a:r>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56" name="Google Shape;56;p2"/>
          <p:cNvSpPr txBox="1"/>
          <p:nvPr/>
        </p:nvSpPr>
        <p:spPr>
          <a:xfrm>
            <a:off x="1321243" y="309297"/>
            <a:ext cx="9471550" cy="51088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950"/>
              <a:buFont typeface="Arial"/>
              <a:buNone/>
            </a:pPr>
            <a:r>
              <a:rPr b="0" i="0" lang="es-ES" sz="1950" u="none" cap="none" strike="noStrike">
                <a:solidFill>
                  <a:srgbClr val="575756"/>
                </a:solidFill>
                <a:latin typeface="Arial"/>
                <a:ea typeface="Arial"/>
                <a:cs typeface="Arial"/>
                <a:sym typeface="Arial"/>
              </a:rPr>
              <a:t>                                         </a:t>
            </a:r>
            <a:r>
              <a:rPr b="0" i="0" lang="es-ES" sz="1560" u="none" cap="none" strike="noStrike">
                <a:solidFill>
                  <a:schemeClr val="dk1"/>
                </a:solidFill>
                <a:latin typeface="Arial"/>
                <a:ea typeface="Arial"/>
                <a:cs typeface="Arial"/>
                <a:sym typeface="Arial"/>
              </a:rPr>
              <a:t>Sitio web con sistema de evaluación del refinanciamiento créditos PYME. </a:t>
            </a:r>
            <a:endParaRPr b="0" i="0" sz="1950" u="none" cap="none" strike="noStrike">
              <a:solidFill>
                <a:schemeClr val="dk1"/>
              </a:solidFill>
              <a:latin typeface="Arial"/>
              <a:ea typeface="Arial"/>
              <a:cs typeface="Arial"/>
              <a:sym typeface="Arial"/>
            </a:endParaRPr>
          </a:p>
        </p:txBody>
      </p:sp>
      <p:sp>
        <p:nvSpPr>
          <p:cNvPr id="57" name="Google Shape;57;p2"/>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58" name="Google Shape;58;p2"/>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1-2</a:t>
            </a:r>
            <a:endParaRPr b="0" i="0" sz="2400" u="none" cap="none" strike="noStrike">
              <a:solidFill>
                <a:schemeClr val="accent1"/>
              </a:solidFill>
              <a:latin typeface="Arial"/>
              <a:ea typeface="Arial"/>
              <a:cs typeface="Arial"/>
              <a:sym typeface="Arial"/>
            </a:endParaRPr>
          </a:p>
        </p:txBody>
      </p:sp>
      <p:sp>
        <p:nvSpPr>
          <p:cNvPr id="59" name="Google Shape;59;p2"/>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60" name="Google Shape;60;p2"/>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61" name="Google Shape;61;p2"/>
          <p:cNvSpPr txBox="1"/>
          <p:nvPr/>
        </p:nvSpPr>
        <p:spPr>
          <a:xfrm>
            <a:off x="2056371" y="866331"/>
            <a:ext cx="7590945" cy="48990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 A la derecha registra el/los encargados/as de  los análisis de este producto.</a:t>
            </a:r>
            <a:endParaRPr/>
          </a:p>
        </p:txBody>
      </p:sp>
      <p:sp>
        <p:nvSpPr>
          <p:cNvPr id="62" name="Google Shape;62;p2"/>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1. CONTEXTO</a:t>
            </a:r>
            <a:endParaRPr/>
          </a:p>
        </p:txBody>
      </p:sp>
      <p:cxnSp>
        <p:nvCxnSpPr>
          <p:cNvPr id="63" name="Google Shape;63;p2"/>
          <p:cNvCxnSpPr/>
          <p:nvPr/>
        </p:nvCxnSpPr>
        <p:spPr>
          <a:xfrm>
            <a:off x="6096001" y="1864955"/>
            <a:ext cx="0" cy="3629834"/>
          </a:xfrm>
          <a:prstGeom prst="straightConnector1">
            <a:avLst/>
          </a:prstGeom>
          <a:noFill/>
          <a:ln cap="flat" cmpd="sng" w="9525">
            <a:solidFill>
              <a:srgbClr val="BFBFBF"/>
            </a:solidFill>
            <a:prstDash val="solid"/>
            <a:round/>
            <a:headEnd len="sm" w="sm" type="none"/>
            <a:tailEnd len="sm" w="sm" type="none"/>
          </a:ln>
        </p:spPr>
      </p:cxnSp>
      <p:sp>
        <p:nvSpPr>
          <p:cNvPr id="64" name="Google Shape;64;p2"/>
          <p:cNvSpPr txBox="1"/>
          <p:nvPr/>
        </p:nvSpPr>
        <p:spPr>
          <a:xfrm>
            <a:off x="1558517" y="1806877"/>
            <a:ext cx="4498492" cy="18883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el marco de cada proceso presupuestario, la Dirección de Presupuestos (Dipres) del Ministerio de Hacienda publica los resultados de la Evaluación de Programas Gubernamentales (EPG). EPG representa una de las cuatro líneas de evaluación ex post de programas sociales, de fomento productivo y de desarrollo institucional, a través de la cual se evalúa la consistencia de los objetivos y del diseño del programa, aspectos de su organización y gestión y resultados a nivel de producto.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 evaluación Dipres muestra resultados parciales: favorables para este instrumento de crédito (específicamente segmento microempresa, no así para el segmento pequeña y mediana empresa).</a:t>
            </a:r>
            <a:endParaRPr/>
          </a:p>
        </p:txBody>
      </p:sp>
      <p:sp>
        <p:nvSpPr>
          <p:cNvPr id="65" name="Google Shape;65;p2"/>
          <p:cNvSpPr txBox="1"/>
          <p:nvPr/>
        </p:nvSpPr>
        <p:spPr>
          <a:xfrm>
            <a:off x="6392413" y="1804400"/>
            <a:ext cx="5099977" cy="51207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Chile las empresas de menor tamaño (microempresas y pequeñas empresas) presentaban bajas capacidades de gestión empresarial, debido a deficiencias en su educación formal y escasa experiencia empresarial, lo que les limitaba conocer su mercado, adoptar estándares de calidad, mejorar sus productos, alcanzar la eficiencia en la producción y obtener financiamiento.</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En la Encuesta de Microemprendimiento 2017 se observa que la problemática diagnosticada en las empresas de menor tamaño aún continúa:</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- 52% de microemprendedores es informal, cuenta con pocos clientes (1 o 2) y existe informalidad de contratos con clientes, proveedores y trabajadores.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- 62% de las PYME y el 56% de las microempresas están afectadas por atraso en los pagos de sus clientes.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 Escasos conocimientos de gestión de mercados, administrativa y contable. Solo 20% de este segmento de empresas cuenta con alguna capacitación en los últimos 5 años.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No hay duda de que  un sistema de evaluación de programas gubernamentales es una herramienta fundamental para una asignación eficiente y efectiva de los recursos involucrados en el proceso presupuestario. Sin embargo, observamos que el sistema vigente presenta numerosos espacios de mejora como, por ejemplo, vincular el diseño e implementación del programa a indicadores objetivos de medición de los cuatro aspectos a evaluar; implementar algún sistema de vinculación entre las evaluaciones y la continuidad del programa; potenciar la rigurosidad de las evaluaciones; y ampliarlas hacia más programas.</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a:p>
            <a:pPr indent="0" lvl="0" marL="0" marR="0" rtl="0" algn="l">
              <a:spcBef>
                <a:spcPts val="1202"/>
              </a:spcBef>
              <a:spcAft>
                <a:spcPts val="0"/>
              </a:spcAft>
              <a:buNone/>
            </a:pPr>
            <a:r>
              <a:rPr b="0" i="0" lang="es-E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https://www.economia.gob.cl/category/estudios-encuestas/encuesta-de-microemprendimiento-eme</a:t>
            </a:r>
            <a:endParaRPr b="0" i="0" sz="1067" u="none" cap="none" strike="noStrike">
              <a:solidFill>
                <a:srgbClr val="575756"/>
              </a:solidFill>
              <a:latin typeface="Arial"/>
              <a:ea typeface="Arial"/>
              <a:cs typeface="Arial"/>
              <a:sym typeface="Arial"/>
            </a:endParaRPr>
          </a:p>
        </p:txBody>
      </p:sp>
      <p:sp>
        <p:nvSpPr>
          <p:cNvPr id="66" name="Google Shape;66;p2"/>
          <p:cNvSpPr/>
          <p:nvPr/>
        </p:nvSpPr>
        <p:spPr>
          <a:xfrm>
            <a:off x="6392414" y="1501612"/>
            <a:ext cx="433817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2. CARACTERÍSTICAS PRINCIPALES</a:t>
            </a:r>
            <a:endParaRPr b="1" i="0" sz="1200" u="none" cap="none" strike="noStrike">
              <a:solidFill>
                <a:schemeClr val="accent1"/>
              </a:solidFill>
              <a:latin typeface="Calibri"/>
              <a:ea typeface="Calibri"/>
              <a:cs typeface="Calibri"/>
              <a:sym typeface="Calibri"/>
            </a:endParaRPr>
          </a:p>
        </p:txBody>
      </p:sp>
      <p:pic>
        <p:nvPicPr>
          <p:cNvPr id="67" name="Google Shape;67;p2"/>
          <p:cNvPicPr preferRelativeResize="0"/>
          <p:nvPr/>
        </p:nvPicPr>
        <p:blipFill rotWithShape="1">
          <a:blip r:embed="rId4">
            <a:alphaModFix/>
          </a:blip>
          <a:srcRect b="0" l="0" r="0" t="0"/>
          <a:stretch/>
        </p:blipFill>
        <p:spPr>
          <a:xfrm>
            <a:off x="9698169" y="262226"/>
            <a:ext cx="2485938" cy="531034"/>
          </a:xfrm>
          <a:prstGeom prst="rect">
            <a:avLst/>
          </a:prstGeom>
          <a:noFill/>
          <a:ln>
            <a:noFill/>
          </a:ln>
        </p:spPr>
      </p:pic>
      <p:sp>
        <p:nvSpPr>
          <p:cNvPr id="68" name="Google Shape;68;p2"/>
          <p:cNvSpPr txBox="1"/>
          <p:nvPr/>
        </p:nvSpPr>
        <p:spPr>
          <a:xfrm>
            <a:off x="9739581" y="902129"/>
            <a:ext cx="2435980" cy="4308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2"/>
              </a:buClr>
              <a:buSzPts val="1100"/>
              <a:buFont typeface="Arial"/>
              <a:buChar char="•"/>
            </a:pPr>
            <a:r>
              <a:rPr b="0" i="0" lang="es-ES" sz="1100" u="none" cap="none" strike="noStrike">
                <a:solidFill>
                  <a:srgbClr val="4FCEFF"/>
                </a:solidFill>
                <a:latin typeface="Arial"/>
                <a:ea typeface="Arial"/>
                <a:cs typeface="Arial"/>
                <a:sym typeface="Arial"/>
              </a:rPr>
              <a:t>Reyes Rodriguez</a:t>
            </a:r>
            <a:endParaRPr/>
          </a:p>
          <a:p>
            <a:pPr indent="-285750" lvl="0" marL="285750" marR="0" rtl="0" algn="l">
              <a:spcBef>
                <a:spcPts val="0"/>
              </a:spcBef>
              <a:spcAft>
                <a:spcPts val="0"/>
              </a:spcAft>
              <a:buClr>
                <a:schemeClr val="accent2"/>
              </a:buClr>
              <a:buSzPts val="1100"/>
              <a:buFont typeface="Arial"/>
              <a:buChar char="•"/>
            </a:pPr>
            <a:r>
              <a:rPr b="0" i="0" lang="es-ES" sz="1100" u="none" cap="none" strike="noStrike">
                <a:solidFill>
                  <a:srgbClr val="4FCEFF"/>
                </a:solidFill>
                <a:latin typeface="Arial"/>
                <a:ea typeface="Arial"/>
                <a:cs typeface="Arial"/>
                <a:sym typeface="Arial"/>
              </a:rPr>
              <a:t>Andrés Sebastián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74" name="Google Shape;74;p3"/>
          <p:cNvSpPr txBox="1"/>
          <p:nvPr/>
        </p:nvSpPr>
        <p:spPr>
          <a:xfrm>
            <a:off x="3675548" y="284130"/>
            <a:ext cx="6249232" cy="5108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75756"/>
              </a:buClr>
              <a:buSzPts val="1600"/>
              <a:buFont typeface="Arial"/>
              <a:buNone/>
            </a:pPr>
            <a:r>
              <a:rPr b="0" i="0" lang="es-ES" sz="1600" u="none" cap="none" strike="noStrike">
                <a:solidFill>
                  <a:srgbClr val="575756"/>
                </a:solidFill>
                <a:latin typeface="Arial"/>
                <a:ea typeface="Arial"/>
                <a:cs typeface="Arial"/>
                <a:sym typeface="Arial"/>
              </a:rPr>
              <a:t> </a:t>
            </a:r>
            <a:r>
              <a:rPr b="0" i="0" lang="es-ES" sz="1600" u="none" cap="none" strike="noStrike">
                <a:solidFill>
                  <a:schemeClr val="dk1"/>
                </a:solidFill>
                <a:latin typeface="Arial"/>
                <a:ea typeface="Arial"/>
                <a:cs typeface="Arial"/>
                <a:sym typeface="Arial"/>
              </a:rPr>
              <a:t>Sitio web con sistema de evaluación del refinanciamiento créditos PYME.</a:t>
            </a:r>
            <a:endParaRPr b="0" i="0" sz="1600" u="none" cap="none" strike="noStrike">
              <a:solidFill>
                <a:srgbClr val="5C5C5C"/>
              </a:solidFill>
              <a:latin typeface="Arial"/>
              <a:ea typeface="Arial"/>
              <a:cs typeface="Arial"/>
              <a:sym typeface="Arial"/>
            </a:endParaRPr>
          </a:p>
        </p:txBody>
      </p:sp>
      <p:sp>
        <p:nvSpPr>
          <p:cNvPr id="75" name="Google Shape;75;p3"/>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76" name="Google Shape;76;p3"/>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3-4</a:t>
            </a:r>
            <a:endParaRPr b="0" i="0" sz="2400" u="none" cap="none" strike="noStrike">
              <a:solidFill>
                <a:schemeClr val="accent1"/>
              </a:solidFill>
              <a:latin typeface="Arial"/>
              <a:ea typeface="Arial"/>
              <a:cs typeface="Arial"/>
              <a:sym typeface="Arial"/>
            </a:endParaRPr>
          </a:p>
        </p:txBody>
      </p:sp>
      <p:sp>
        <p:nvSpPr>
          <p:cNvPr id="77" name="Google Shape;77;p3"/>
          <p:cNvSpPr/>
          <p:nvPr/>
        </p:nvSpPr>
        <p:spPr>
          <a:xfrm>
            <a:off x="7169828"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78" name="Google Shape;78;p3"/>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79" name="Google Shape;79;p3"/>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80" name="Google Shape;80;p3"/>
          <p:cNvSpPr txBox="1"/>
          <p:nvPr/>
        </p:nvSpPr>
        <p:spPr>
          <a:xfrm>
            <a:off x="2056371" y="866331"/>
            <a:ext cx="7590945" cy="48990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81" name="Google Shape;81;p3"/>
          <p:cNvCxnSpPr/>
          <p:nvPr/>
        </p:nvCxnSpPr>
        <p:spPr>
          <a:xfrm>
            <a:off x="6096001" y="1974012"/>
            <a:ext cx="0" cy="2088000"/>
          </a:xfrm>
          <a:prstGeom prst="straightConnector1">
            <a:avLst/>
          </a:prstGeom>
          <a:noFill/>
          <a:ln cap="flat" cmpd="sng" w="9525">
            <a:solidFill>
              <a:srgbClr val="BFBFBF"/>
            </a:solidFill>
            <a:prstDash val="solid"/>
            <a:round/>
            <a:headEnd len="sm" w="sm" type="none"/>
            <a:tailEnd len="sm" w="sm" type="none"/>
          </a:ln>
        </p:spPr>
      </p:cxnSp>
      <p:sp>
        <p:nvSpPr>
          <p:cNvPr id="82" name="Google Shape;82;p3"/>
          <p:cNvSpPr txBox="1"/>
          <p:nvPr/>
        </p:nvSpPr>
        <p:spPr>
          <a:xfrm>
            <a:off x="1464396" y="1823111"/>
            <a:ext cx="4553501" cy="1941609"/>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Indicar al menos 5 potenciales clientes para este tipo de producto. Solo mencionar. </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DIPRES</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CORFO</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Ministerio de Economía, Fomento y Turismo</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ASECH (Asociación de emprendedores)</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Sercotec (Servicio de Coorporación Técnica): </a:t>
            </a:r>
            <a:r>
              <a:rPr b="0" i="0" lang="es-ES" sz="1050" u="sng" cap="none" strike="noStrike">
                <a:solidFill>
                  <a:srgbClr val="595959"/>
                </a:solidFill>
                <a:latin typeface="Arial"/>
                <a:ea typeface="Arial"/>
                <a:cs typeface="Arial"/>
                <a:sym typeface="Arial"/>
                <a:hlinkClick r:id="rId3">
                  <a:extLst>
                    <a:ext uri="{A12FA001-AC4F-418D-AE19-62706E023703}">
                      <ahyp:hlinkClr val="tx"/>
                    </a:ext>
                  </a:extLst>
                </a:hlinkClick>
              </a:rPr>
              <a:t>https://pyme.emol.com/3515/instituciones-apoyar-idea/</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Calibri"/>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Calibri"/>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p:txBody>
      </p:sp>
      <p:sp>
        <p:nvSpPr>
          <p:cNvPr id="83" name="Google Shape;83;p3"/>
          <p:cNvSpPr/>
          <p:nvPr/>
        </p:nvSpPr>
        <p:spPr>
          <a:xfrm>
            <a:off x="1464397" y="1530913"/>
            <a:ext cx="402588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3. PÚBLICO OBJETIVO</a:t>
            </a:r>
            <a:endParaRPr b="1" i="0" sz="1200" u="none" cap="none" strike="noStrike">
              <a:solidFill>
                <a:schemeClr val="accent1"/>
              </a:solidFill>
              <a:latin typeface="Calibri"/>
              <a:ea typeface="Calibri"/>
              <a:cs typeface="Calibri"/>
              <a:sym typeface="Calibri"/>
            </a:endParaRPr>
          </a:p>
        </p:txBody>
      </p:sp>
      <p:pic>
        <p:nvPicPr>
          <p:cNvPr id="84" name="Google Shape;84;p3"/>
          <p:cNvPicPr preferRelativeResize="0"/>
          <p:nvPr/>
        </p:nvPicPr>
        <p:blipFill rotWithShape="1">
          <a:blip r:embed="rId4">
            <a:alphaModFix/>
          </a:blip>
          <a:srcRect b="0" l="0" r="0" t="0"/>
          <a:stretch/>
        </p:blipFill>
        <p:spPr>
          <a:xfrm>
            <a:off x="6486866" y="3764720"/>
            <a:ext cx="360000" cy="360000"/>
          </a:xfrm>
          <a:prstGeom prst="rect">
            <a:avLst/>
          </a:prstGeom>
          <a:noFill/>
          <a:ln>
            <a:noFill/>
          </a:ln>
        </p:spPr>
      </p:pic>
      <p:pic>
        <p:nvPicPr>
          <p:cNvPr descr="Imagen que contiene computadora, teclado, botella&#10;&#10;Descripción generada automáticamente" id="85" name="Google Shape;85;p3"/>
          <p:cNvPicPr preferRelativeResize="0"/>
          <p:nvPr/>
        </p:nvPicPr>
        <p:blipFill rotWithShape="1">
          <a:blip r:embed="rId5">
            <a:alphaModFix/>
          </a:blip>
          <a:srcRect b="0" l="0" r="0" t="0"/>
          <a:stretch/>
        </p:blipFill>
        <p:spPr>
          <a:xfrm>
            <a:off x="7064046" y="3764720"/>
            <a:ext cx="360000" cy="360000"/>
          </a:xfrm>
          <a:prstGeom prst="rect">
            <a:avLst/>
          </a:prstGeom>
          <a:noFill/>
          <a:ln>
            <a:noFill/>
          </a:ln>
        </p:spPr>
      </p:pic>
      <p:pic>
        <p:nvPicPr>
          <p:cNvPr descr="Imagen que contiene computer, computadora, pantalla, monitor&#10;&#10;Descripción generada automáticamente" id="86" name="Google Shape;86;p3"/>
          <p:cNvPicPr preferRelativeResize="0"/>
          <p:nvPr/>
        </p:nvPicPr>
        <p:blipFill rotWithShape="1">
          <a:blip r:embed="rId6">
            <a:alphaModFix/>
          </a:blip>
          <a:srcRect b="0" l="0" r="0" t="0"/>
          <a:stretch/>
        </p:blipFill>
        <p:spPr>
          <a:xfrm>
            <a:off x="7641226" y="3764720"/>
            <a:ext cx="360000" cy="360000"/>
          </a:xfrm>
          <a:prstGeom prst="rect">
            <a:avLst/>
          </a:prstGeom>
          <a:noFill/>
          <a:ln>
            <a:noFill/>
          </a:ln>
        </p:spPr>
      </p:pic>
      <p:pic>
        <p:nvPicPr>
          <p:cNvPr descr="Imagen que contiene monitor, computadora, pantalla, tabla&#10;&#10;Descripción generada automáticamente" id="87" name="Google Shape;87;p3"/>
          <p:cNvPicPr preferRelativeResize="0"/>
          <p:nvPr/>
        </p:nvPicPr>
        <p:blipFill rotWithShape="1">
          <a:blip r:embed="rId7">
            <a:alphaModFix/>
          </a:blip>
          <a:srcRect b="0" l="0" r="0" t="0"/>
          <a:stretch/>
        </p:blipFill>
        <p:spPr>
          <a:xfrm>
            <a:off x="8218406" y="3764720"/>
            <a:ext cx="360000" cy="360000"/>
          </a:xfrm>
          <a:prstGeom prst="rect">
            <a:avLst/>
          </a:prstGeom>
          <a:noFill/>
          <a:ln>
            <a:noFill/>
          </a:ln>
        </p:spPr>
      </p:pic>
      <p:pic>
        <p:nvPicPr>
          <p:cNvPr descr="Imagen que contiene computer, tabla, monitor, pantalla&#10;&#10;Descripción generada automáticamente" id="88" name="Google Shape;88;p3"/>
          <p:cNvPicPr preferRelativeResize="0"/>
          <p:nvPr/>
        </p:nvPicPr>
        <p:blipFill rotWithShape="1">
          <a:blip r:embed="rId8">
            <a:alphaModFix/>
          </a:blip>
          <a:srcRect b="0" l="0" r="0" t="0"/>
          <a:stretch/>
        </p:blipFill>
        <p:spPr>
          <a:xfrm>
            <a:off x="8795586" y="3764720"/>
            <a:ext cx="360000" cy="360000"/>
          </a:xfrm>
          <a:prstGeom prst="rect">
            <a:avLst/>
          </a:prstGeom>
          <a:noFill/>
          <a:ln>
            <a:noFill/>
          </a:ln>
        </p:spPr>
      </p:pic>
      <p:pic>
        <p:nvPicPr>
          <p:cNvPr id="89" name="Google Shape;89;p3"/>
          <p:cNvPicPr preferRelativeResize="0"/>
          <p:nvPr/>
        </p:nvPicPr>
        <p:blipFill rotWithShape="1">
          <a:blip r:embed="rId9">
            <a:alphaModFix/>
          </a:blip>
          <a:srcRect b="0" l="0" r="0" t="0"/>
          <a:stretch/>
        </p:blipFill>
        <p:spPr>
          <a:xfrm>
            <a:off x="9372766" y="3764720"/>
            <a:ext cx="360000" cy="360000"/>
          </a:xfrm>
          <a:prstGeom prst="rect">
            <a:avLst/>
          </a:prstGeom>
          <a:noFill/>
          <a:ln>
            <a:noFill/>
          </a:ln>
        </p:spPr>
      </p:pic>
      <p:pic>
        <p:nvPicPr>
          <p:cNvPr descr="Imagen que contiene tren, cuarto&#10;&#10;Descripción generada automáticamente" id="90" name="Google Shape;90;p3"/>
          <p:cNvPicPr preferRelativeResize="0"/>
          <p:nvPr/>
        </p:nvPicPr>
        <p:blipFill rotWithShape="1">
          <a:blip r:embed="rId10">
            <a:alphaModFix/>
          </a:blip>
          <a:srcRect b="0" l="0" r="0" t="0"/>
          <a:stretch/>
        </p:blipFill>
        <p:spPr>
          <a:xfrm>
            <a:off x="9949947" y="3764720"/>
            <a:ext cx="360000" cy="360000"/>
          </a:xfrm>
          <a:prstGeom prst="rect">
            <a:avLst/>
          </a:prstGeom>
          <a:noFill/>
          <a:ln>
            <a:noFill/>
          </a:ln>
        </p:spPr>
      </p:pic>
      <p:sp>
        <p:nvSpPr>
          <p:cNvPr id="91" name="Google Shape;91;p3"/>
          <p:cNvSpPr/>
          <p:nvPr/>
        </p:nvSpPr>
        <p:spPr>
          <a:xfrm>
            <a:off x="6311324" y="1546112"/>
            <a:ext cx="433817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4. PAÍSES PRIORITARIOS</a:t>
            </a:r>
            <a:endParaRPr b="1" i="0" sz="1200" u="none" cap="none" strike="noStrike">
              <a:solidFill>
                <a:schemeClr val="accent1"/>
              </a:solidFill>
              <a:latin typeface="Calibri"/>
              <a:ea typeface="Calibri"/>
              <a:cs typeface="Calibri"/>
              <a:sym typeface="Calibri"/>
            </a:endParaRPr>
          </a:p>
        </p:txBody>
      </p:sp>
      <p:sp>
        <p:nvSpPr>
          <p:cNvPr id="92" name="Google Shape;92;p3"/>
          <p:cNvSpPr/>
          <p:nvPr/>
        </p:nvSpPr>
        <p:spPr>
          <a:xfrm>
            <a:off x="6595456" y="3499624"/>
            <a:ext cx="180000" cy="180000"/>
          </a:xfrm>
          <a:prstGeom prst="ellipse">
            <a:avLst/>
          </a:prstGeom>
          <a:solidFill>
            <a:schemeClr val="dk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1"/>
              <a:buFont typeface="Calibri"/>
              <a:buNone/>
            </a:pPr>
            <a:r>
              <a:t/>
            </a:r>
            <a:endParaRPr b="0" i="0" sz="1351" u="none" cap="none" strike="noStrike">
              <a:solidFill>
                <a:srgbClr val="FFFFFF"/>
              </a:solidFill>
              <a:latin typeface="Calibri"/>
              <a:ea typeface="Calibri"/>
              <a:cs typeface="Calibri"/>
              <a:sym typeface="Calibri"/>
            </a:endParaRPr>
          </a:p>
        </p:txBody>
      </p:sp>
      <p:sp>
        <p:nvSpPr>
          <p:cNvPr id="93" name="Google Shape;93;p3"/>
          <p:cNvSpPr/>
          <p:nvPr/>
        </p:nvSpPr>
        <p:spPr>
          <a:xfrm>
            <a:off x="7744200"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4" name="Google Shape;94;p3"/>
          <p:cNvSpPr/>
          <p:nvPr/>
        </p:nvSpPr>
        <p:spPr>
          <a:xfrm>
            <a:off x="8892944"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5" name="Google Shape;95;p3"/>
          <p:cNvSpPr/>
          <p:nvPr/>
        </p:nvSpPr>
        <p:spPr>
          <a:xfrm>
            <a:off x="8318572"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1"/>
              <a:buFont typeface="Calibri"/>
              <a:buNone/>
            </a:pPr>
            <a:r>
              <a:t/>
            </a:r>
            <a:endParaRPr b="0" i="0" sz="1351" u="none" cap="none" strike="noStrike">
              <a:solidFill>
                <a:srgbClr val="FFFFFF"/>
              </a:solidFill>
              <a:latin typeface="Calibri"/>
              <a:ea typeface="Calibri"/>
              <a:cs typeface="Calibri"/>
              <a:sym typeface="Calibri"/>
            </a:endParaRPr>
          </a:p>
        </p:txBody>
      </p:sp>
      <p:sp>
        <p:nvSpPr>
          <p:cNvPr id="96" name="Google Shape;96;p3"/>
          <p:cNvSpPr/>
          <p:nvPr/>
        </p:nvSpPr>
        <p:spPr>
          <a:xfrm>
            <a:off x="9467316"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7" name="Google Shape;97;p3"/>
          <p:cNvSpPr/>
          <p:nvPr/>
        </p:nvSpPr>
        <p:spPr>
          <a:xfrm>
            <a:off x="10041690"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pic>
        <p:nvPicPr>
          <p:cNvPr id="98" name="Google Shape;98;p3"/>
          <p:cNvPicPr preferRelativeResize="0"/>
          <p:nvPr/>
        </p:nvPicPr>
        <p:blipFill rotWithShape="1">
          <a:blip r:embed="rId11">
            <a:alphaModFix/>
          </a:blip>
          <a:srcRect b="0" l="0" r="0" t="0"/>
          <a:stretch/>
        </p:blipFill>
        <p:spPr>
          <a:xfrm>
            <a:off x="9698169" y="262226"/>
            <a:ext cx="2485938" cy="531034"/>
          </a:xfrm>
          <a:prstGeom prst="rect">
            <a:avLst/>
          </a:prstGeom>
          <a:noFill/>
          <a:ln>
            <a:noFill/>
          </a:ln>
        </p:spPr>
      </p:pic>
      <p:sp>
        <p:nvSpPr>
          <p:cNvPr id="99" name="Google Shape;99;p3"/>
          <p:cNvSpPr txBox="1"/>
          <p:nvPr/>
        </p:nvSpPr>
        <p:spPr>
          <a:xfrm>
            <a:off x="6311324" y="1803296"/>
            <a:ext cx="4416280" cy="155106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Indica en cuál(es) país(es) serían los prioritarios para la implementación del producto.</a:t>
            </a:r>
            <a:endParaRPr b="0" i="0" sz="1050" u="none" cap="none" strike="noStrike">
              <a:solidFill>
                <a:srgbClr val="595959"/>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05" name="Google Shape;105;p4"/>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106" name="Google Shape;106;p4"/>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5-6</a:t>
            </a:r>
            <a:endParaRPr b="0" i="0" sz="2400" u="none" cap="none" strike="noStrike">
              <a:solidFill>
                <a:schemeClr val="accent1"/>
              </a:solidFill>
              <a:latin typeface="Arial"/>
              <a:ea typeface="Arial"/>
              <a:cs typeface="Arial"/>
              <a:sym typeface="Arial"/>
            </a:endParaRPr>
          </a:p>
        </p:txBody>
      </p:sp>
      <p:sp>
        <p:nvSpPr>
          <p:cNvPr id="107" name="Google Shape;107;p4"/>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08" name="Google Shape;108;p4"/>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09" name="Google Shape;109;p4"/>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10" name="Google Shape;110;p4"/>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5. CONTEXTO COMPETITIVO</a:t>
            </a:r>
            <a:endParaRPr b="1" i="0" sz="1200" u="none" cap="none" strike="noStrike">
              <a:solidFill>
                <a:schemeClr val="accent1"/>
              </a:solidFill>
              <a:latin typeface="Calibri"/>
              <a:ea typeface="Calibri"/>
              <a:cs typeface="Calibri"/>
              <a:sym typeface="Calibri"/>
            </a:endParaRPr>
          </a:p>
        </p:txBody>
      </p:sp>
      <p:sp>
        <p:nvSpPr>
          <p:cNvPr id="111" name="Google Shape;111;p4"/>
          <p:cNvSpPr txBox="1"/>
          <p:nvPr/>
        </p:nvSpPr>
        <p:spPr>
          <a:xfrm>
            <a:off x="1558517" y="1806877"/>
            <a:ext cx="4020162" cy="5310493"/>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tipo de producto tiene la competencia principal? </a:t>
            </a:r>
            <a:br>
              <a:rPr b="0" i="0" lang="es-ES" sz="1067" u="none" cap="none" strike="noStrike">
                <a:solidFill>
                  <a:srgbClr val="575756"/>
                </a:solidFill>
                <a:latin typeface="Arial"/>
                <a:ea typeface="Arial"/>
                <a:cs typeface="Arial"/>
                <a:sym typeface="Arial"/>
              </a:rPr>
            </a:br>
            <a:r>
              <a:rPr b="0" i="0" lang="es-E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https://revistaepe.utem.cl/articulos/evaluacion-de-programas-publicos-analisis-del-desempeno-global-de-programas-gubernamentales-en-chile/</a:t>
            </a:r>
            <a:br>
              <a:rPr b="0" i="0" lang="es-ES" sz="1100" u="none" cap="none" strike="noStrike">
                <a:solidFill>
                  <a:schemeClr val="dk1"/>
                </a:solidFill>
                <a:latin typeface="Calibri"/>
                <a:ea typeface="Calibri"/>
                <a:cs typeface="Calibri"/>
                <a:sym typeface="Calibri"/>
              </a:rPr>
            </a:br>
            <a:r>
              <a:rPr b="0" i="0" lang="es-ES" sz="1067" u="none" cap="none" strike="noStrike">
                <a:solidFill>
                  <a:srgbClr val="575756"/>
                </a:solidFill>
                <a:latin typeface="Arial"/>
                <a:ea typeface="Arial"/>
                <a:cs typeface="Arial"/>
                <a:sym typeface="Arial"/>
              </a:rPr>
              <a:t>Revista de Estudios Políticos y Estratégicos.</a:t>
            </a:r>
            <a:br>
              <a:rPr b="0" i="0" lang="es-ES" sz="1067" u="none" cap="none" strike="noStrike">
                <a:solidFill>
                  <a:srgbClr val="575756"/>
                </a:solidFill>
                <a:latin typeface="Arial"/>
                <a:ea typeface="Arial"/>
                <a:cs typeface="Arial"/>
                <a:sym typeface="Arial"/>
              </a:rPr>
            </a:br>
            <a:r>
              <a:rPr b="0" i="0" lang="es-ES" sz="1100" u="sng" cap="none" strike="noStrike">
                <a:solidFill>
                  <a:schemeClr val="dk1"/>
                </a:solidFill>
                <a:latin typeface="Calibri"/>
                <a:ea typeface="Calibri"/>
                <a:cs typeface="Calibri"/>
                <a:sym typeface="Calibri"/>
                <a:hlinkClick r:id="rId4">
                  <a:extLst>
                    <a:ext uri="{A12FA001-AC4F-418D-AE19-62706E023703}">
                      <ahyp:hlinkClr val="tx"/>
                    </a:ext>
                  </a:extLst>
                </a:hlinkClick>
              </a:rPr>
              <a:t>http://www.dipres.gob.cl/597/articles-189320_informe_final.pdf</a:t>
            </a:r>
            <a:br>
              <a:rPr b="0" i="0" lang="es-ES" sz="1100" u="none" cap="none" strike="noStrike">
                <a:solidFill>
                  <a:schemeClr val="dk1"/>
                </a:solidFill>
                <a:latin typeface="Calibri"/>
                <a:ea typeface="Calibri"/>
                <a:cs typeface="Calibri"/>
                <a:sym typeface="Calibri"/>
              </a:rPr>
            </a:br>
            <a:r>
              <a:rPr b="0" i="0" lang="es-ES" sz="1067" u="none" cap="none" strike="noStrike">
                <a:solidFill>
                  <a:srgbClr val="575756"/>
                </a:solidFill>
                <a:latin typeface="Arial"/>
                <a:ea typeface="Arial"/>
                <a:cs typeface="Arial"/>
                <a:sym typeface="Arial"/>
              </a:rPr>
              <a:t>Universidad de Chile, Centro de Sistemas Públicos.</a:t>
            </a:r>
            <a:endParaRPr b="0" i="0" sz="1067" u="none" cap="none" strike="noStrike">
              <a:solidFill>
                <a:srgbClr val="575756"/>
              </a:solidFill>
              <a:latin typeface="Arial"/>
              <a:ea typeface="Arial"/>
              <a:cs typeface="Arial"/>
              <a:sym typeface="Arial"/>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¿Cuáles son sus fortalezas y debilidades?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Hasta 2018 la línea de EPG ha evaluado un total de 584 programas mediante el empleo de paneles de expertos externos. Las evaluaciones entregan información relevante sobre el desempeño de estos y sus efectos e implicancias en la calidad de las intervenciones realizadas.</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¿Cómo se diferencia nuestra propuesta de valor?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En la implementación de un sistema de vinculación entre las evaluaciones y la continuidad del programa, evaluando otros aspectos distintos a la tasa de interés.</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tipo de cliente tiene nuestra competencia?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Universidades, Centros de Políticas Públicas y CORFO</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 es nuestra ventaja?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observamos que el sistema vigente presenta numerosos espacios de mejora</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rango de precios tienen sus productos?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Libre acceso (descarga gratuita) y financiamiento Dipres.</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12" name="Google Shape;112;p4"/>
          <p:cNvSpPr txBox="1"/>
          <p:nvPr/>
        </p:nvSpPr>
        <p:spPr>
          <a:xfrm>
            <a:off x="7145584" y="1804400"/>
            <a:ext cx="4120832" cy="448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Con base en lo que has investigado, puedes describir una o más oportunidades que visualices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El proceso de evaluación Dipres de una iniciativa se da por finalizado una vez que se incorporan los cambios comprometidos, no habiendo, necesariamente, una nueva evaluación que determine el impacto que la reformulación o cambio tuvo en los beneficiarios o en la forma de ejecutar los programas. De este modo, no existe un mecanismo concreto que permita determinar si las falencias fueron superadas.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En consecuencia, aun cuando el objetivo de este sistema de evaluación es generar información adecuada para promover la eficiencia y la eficacia en la asignación y uso de los recursos públicos en cada proceso presupuestario, los resultados encontrados en estas evaluaciones no son vinculantes, ni en el corto ni en el mediano plazo, no existiendo una relación directa y explícita entre recursos y desempeño</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 identificación de innumerables programas de mal desempeño involucra una mala calidad del gasto fiscal que redunda en efectos negativos respectos de conseguir eficiencia, eficacia y calidad en la provisión de bienes y servicios públicos hacia la población vulnerable del país.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El sistema vigente presenta numerosos espacios de mejora: proponemos partir por la implementación de indicadores objetivos de medición, además de implementar un sistema de vinculación entre las evaluaciones y la continuidad del programa.</a:t>
            </a:r>
            <a:endParaRPr b="0" i="0" sz="1067" u="none" cap="none" strike="noStrike">
              <a:solidFill>
                <a:srgbClr val="575756"/>
              </a:solidFill>
              <a:latin typeface="Arial"/>
              <a:ea typeface="Arial"/>
              <a:cs typeface="Arial"/>
              <a:sym typeface="Arial"/>
            </a:endParaRPr>
          </a:p>
        </p:txBody>
      </p:sp>
      <p:sp>
        <p:nvSpPr>
          <p:cNvPr id="113" name="Google Shape;113;p4"/>
          <p:cNvSpPr/>
          <p:nvPr/>
        </p:nvSpPr>
        <p:spPr>
          <a:xfrm>
            <a:off x="7145584" y="1501612"/>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6. OPORTUNIDADES</a:t>
            </a:r>
            <a:endParaRPr b="1" i="0" sz="1200" u="none" cap="none" strike="noStrike">
              <a:solidFill>
                <a:schemeClr val="accent1"/>
              </a:solidFill>
              <a:latin typeface="Calibri"/>
              <a:ea typeface="Calibri"/>
              <a:cs typeface="Calibri"/>
              <a:sym typeface="Calibri"/>
            </a:endParaRPr>
          </a:p>
        </p:txBody>
      </p:sp>
      <p:pic>
        <p:nvPicPr>
          <p:cNvPr id="114" name="Google Shape;114;p4"/>
          <p:cNvPicPr preferRelativeResize="0"/>
          <p:nvPr/>
        </p:nvPicPr>
        <p:blipFill rotWithShape="1">
          <a:blip r:embed="rId5">
            <a:alphaModFix/>
          </a:blip>
          <a:srcRect b="0" l="0" r="0" t="0"/>
          <a:stretch/>
        </p:blipFill>
        <p:spPr>
          <a:xfrm>
            <a:off x="9698169" y="262226"/>
            <a:ext cx="2485938" cy="531034"/>
          </a:xfrm>
          <a:prstGeom prst="rect">
            <a:avLst/>
          </a:prstGeom>
          <a:noFill/>
          <a:ln>
            <a:noFill/>
          </a:ln>
        </p:spPr>
      </p:pic>
      <p:sp>
        <p:nvSpPr>
          <p:cNvPr id="115" name="Google Shape;115;p4"/>
          <p:cNvSpPr txBox="1"/>
          <p:nvPr/>
        </p:nvSpPr>
        <p:spPr>
          <a:xfrm>
            <a:off x="3675548" y="284130"/>
            <a:ext cx="6249232" cy="5108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75756"/>
              </a:buClr>
              <a:buSzPts val="1600"/>
              <a:buFont typeface="Arial"/>
              <a:buNone/>
            </a:pPr>
            <a:r>
              <a:rPr b="0" i="0" lang="es-ES" sz="1600" u="none" cap="none" strike="noStrike">
                <a:solidFill>
                  <a:srgbClr val="575756"/>
                </a:solidFill>
                <a:latin typeface="Arial"/>
                <a:ea typeface="Arial"/>
                <a:cs typeface="Arial"/>
                <a:sym typeface="Arial"/>
              </a:rPr>
              <a:t> </a:t>
            </a:r>
            <a:r>
              <a:rPr b="0" i="0" lang="es-ES" sz="1600" u="none" cap="none" strike="noStrike">
                <a:solidFill>
                  <a:schemeClr val="dk1"/>
                </a:solidFill>
                <a:latin typeface="Arial"/>
                <a:ea typeface="Arial"/>
                <a:cs typeface="Arial"/>
                <a:sym typeface="Arial"/>
              </a:rPr>
              <a:t>Sitio web con sistema de evaluación del refinanciamiento créditos PYME.</a:t>
            </a:r>
            <a:endParaRPr b="0" i="0" sz="1600" u="none" cap="none" strike="noStrike">
              <a:solidFill>
                <a:srgbClr val="5C5C5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21" name="Google Shape;121;p5"/>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122" name="Google Shape;122;p5"/>
          <p:cNvSpPr/>
          <p:nvPr/>
        </p:nvSpPr>
        <p:spPr>
          <a:xfrm>
            <a:off x="717438" y="295782"/>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7</a:t>
            </a:r>
            <a:endParaRPr b="0" i="0" sz="2400" u="none" cap="none" strike="noStrike">
              <a:solidFill>
                <a:schemeClr val="accent1"/>
              </a:solidFill>
              <a:latin typeface="Arial"/>
              <a:ea typeface="Arial"/>
              <a:cs typeface="Arial"/>
              <a:sym typeface="Arial"/>
            </a:endParaRPr>
          </a:p>
        </p:txBody>
      </p:sp>
      <p:sp>
        <p:nvSpPr>
          <p:cNvPr id="123" name="Google Shape;123;p5"/>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24" name="Google Shape;124;p5"/>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25" name="Google Shape;125;p5"/>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126" name="Google Shape;126;p5"/>
          <p:cNvCxnSpPr/>
          <p:nvPr/>
        </p:nvCxnSpPr>
        <p:spPr>
          <a:xfrm flipH="1">
            <a:off x="6096000" y="1864955"/>
            <a:ext cx="1" cy="2937436"/>
          </a:xfrm>
          <a:prstGeom prst="straightConnector1">
            <a:avLst/>
          </a:prstGeom>
          <a:noFill/>
          <a:ln cap="flat" cmpd="sng" w="9525">
            <a:solidFill>
              <a:srgbClr val="BFBFBF"/>
            </a:solidFill>
            <a:prstDash val="solid"/>
            <a:round/>
            <a:headEnd len="sm" w="sm" type="none"/>
            <a:tailEnd len="sm" w="sm" type="none"/>
          </a:ln>
        </p:spPr>
      </p:cxnSp>
      <p:sp>
        <p:nvSpPr>
          <p:cNvPr id="127" name="Google Shape;127;p5"/>
          <p:cNvSpPr/>
          <p:nvPr/>
        </p:nvSpPr>
        <p:spPr>
          <a:xfrm>
            <a:off x="1558517" y="1571969"/>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7. CARACTERIZACIÓN DEL PRODUCTO</a:t>
            </a:r>
            <a:endParaRPr b="1" i="0" sz="1200" u="none" cap="none" strike="noStrike">
              <a:solidFill>
                <a:schemeClr val="accent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129" name="Google Shape;129;p5"/>
          <p:cNvSpPr txBox="1"/>
          <p:nvPr/>
        </p:nvSpPr>
        <p:spPr>
          <a:xfrm>
            <a:off x="1558517" y="1864955"/>
            <a:ext cx="4397666" cy="3761286"/>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es?</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Una plataforma de indicadores objetivos de medición, además de implementar un sistema de vinculación entre las evaluaciones y la continuidad del programa (este programa tiene por objetivo generar mayor acceso y mejores condiciones de financiamiento a las PYME)</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problema resuelve? </a:t>
            </a:r>
            <a:br>
              <a:rPr b="0" i="0" lang="es-ES" sz="1067" u="none" cap="none" strike="noStrike">
                <a:solidFill>
                  <a:srgbClr val="575756"/>
                </a:solidFill>
                <a:latin typeface="Arial"/>
                <a:ea typeface="Arial"/>
                <a:cs typeface="Arial"/>
                <a:sym typeface="Arial"/>
              </a:rPr>
            </a:br>
            <a:r>
              <a:rPr b="0" i="0" lang="es-ES" sz="1067" u="sng" cap="none" strike="noStrike">
                <a:solidFill>
                  <a:srgbClr val="575756"/>
                </a:solidFill>
                <a:latin typeface="Arial"/>
                <a:ea typeface="Arial"/>
                <a:cs typeface="Arial"/>
                <a:sym typeface="Arial"/>
                <a:hlinkClick r:id="rId4">
                  <a:extLst>
                    <a:ext uri="{A12FA001-AC4F-418D-AE19-62706E023703}">
                      <ahyp:hlinkClr val="tx"/>
                    </a:ext>
                  </a:extLst>
                </a:hlinkClick>
              </a:rPr>
              <a:t>https://www.dipres.gob.cl/598/w3-propertyvalue-24791.html</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Medir los efectos que un programa puede tener sobre su población beneficiaria y conocer si dichos efectos son atribuibles a su intervención.</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¿Por qué es necesario?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Permite corregir dinámicamente la política evaluada y mejora su impacto social.</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características tiene?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Construye indicadores de medición, evalúa el programa, indica cambios necesarios para mejorar, realiza seguimiento de los cambios, vincula las evaluaciones con la continuidad del programa.</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¿En qué plataforma funciona?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Página web</a:t>
            </a:r>
            <a:endParaRPr/>
          </a:p>
          <a:p>
            <a:pPr indent="-160845" lvl="0" marL="228600" marR="0" rtl="0" algn="l">
              <a:spcBef>
                <a:spcPts val="600"/>
              </a:spcBef>
              <a:spcAft>
                <a:spcPts val="0"/>
              </a:spcAft>
              <a:buClr>
                <a:schemeClr val="dk1"/>
              </a:buClr>
              <a:buSzPts val="1067"/>
              <a:buFont typeface="Calibri"/>
              <a:buNone/>
            </a:pPr>
            <a:r>
              <a:t/>
            </a:r>
            <a:endParaRPr b="0" i="0" sz="1067" u="none" cap="none" strike="noStrike">
              <a:solidFill>
                <a:srgbClr val="575756"/>
              </a:solidFill>
              <a:latin typeface="Arial"/>
              <a:ea typeface="Arial"/>
              <a:cs typeface="Arial"/>
              <a:sym typeface="Arial"/>
            </a:endParaRPr>
          </a:p>
        </p:txBody>
      </p:sp>
      <p:sp>
        <p:nvSpPr>
          <p:cNvPr id="130" name="Google Shape;130;p5"/>
          <p:cNvSpPr txBox="1"/>
          <p:nvPr/>
        </p:nvSpPr>
        <p:spPr>
          <a:xfrm>
            <a:off x="3675548" y="284130"/>
            <a:ext cx="6249232" cy="5108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75756"/>
              </a:buClr>
              <a:buSzPts val="1600"/>
              <a:buFont typeface="Arial"/>
              <a:buNone/>
            </a:pPr>
            <a:r>
              <a:rPr b="0" i="0" lang="es-ES" sz="1600" u="none" cap="none" strike="noStrike">
                <a:solidFill>
                  <a:srgbClr val="575756"/>
                </a:solidFill>
                <a:latin typeface="Arial"/>
                <a:ea typeface="Arial"/>
                <a:cs typeface="Arial"/>
                <a:sym typeface="Arial"/>
              </a:rPr>
              <a:t> </a:t>
            </a:r>
            <a:r>
              <a:rPr b="0" i="0" lang="es-ES" sz="1600" u="none" cap="none" strike="noStrike">
                <a:solidFill>
                  <a:schemeClr val="dk1"/>
                </a:solidFill>
                <a:latin typeface="Arial"/>
                <a:ea typeface="Arial"/>
                <a:cs typeface="Arial"/>
                <a:sym typeface="Arial"/>
              </a:rPr>
              <a:t>Sitio web con sistema de evaluación del refinanciamiento créditos PYME.</a:t>
            </a:r>
            <a:endParaRPr b="0" i="0" sz="1600" u="none" cap="none" strike="noStrike">
              <a:solidFill>
                <a:srgbClr val="5C5C5C"/>
              </a:solidFill>
              <a:latin typeface="Arial"/>
              <a:ea typeface="Arial"/>
              <a:cs typeface="Arial"/>
              <a:sym typeface="Arial"/>
            </a:endParaRPr>
          </a:p>
        </p:txBody>
      </p:sp>
      <p:sp>
        <p:nvSpPr>
          <p:cNvPr id="131" name="Google Shape;131;p5"/>
          <p:cNvSpPr txBox="1"/>
          <p:nvPr/>
        </p:nvSpPr>
        <p:spPr>
          <a:xfrm>
            <a:off x="6257755" y="1857964"/>
            <a:ext cx="4397666" cy="3350661"/>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¿Cuál es su elemento diferenciador?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Vincula las evaluaciones con la continuidad del programa.</a:t>
            </a:r>
            <a:endParaRPr/>
          </a:p>
          <a:p>
            <a:pPr indent="-228600" lvl="0" marL="228600" marR="0" rtl="0" algn="l">
              <a:spcBef>
                <a:spcPts val="60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¿Cuál es el objetivo de uso?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Identificar efectos causales de Programas a través de métodos experimentales (o alternativas que convincentemente presenten técnicas rigurosas para medir impacto)</a:t>
            </a:r>
            <a:endParaRPr/>
          </a:p>
          <a:p>
            <a:pPr indent="-228600" lvl="0" marL="228600" marR="0" rtl="0" algn="l">
              <a:spcBef>
                <a:spcPts val="60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¿Qué contenidos albergaría?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Estadísticas del programa PYME, encuestas PYME, indicadores de medición, seguimiento anual del indicador en torno al objetivo.</a:t>
            </a:r>
            <a:endParaRPr/>
          </a:p>
          <a:p>
            <a:pPr indent="-228600" lvl="0" marL="228600" marR="0" rtl="0" algn="l">
              <a:spcBef>
                <a:spcPts val="60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¿Cuál es el impacto que puede generar un producto de estas características?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Resolver preguntas centrales para la política pública en este tema</a:t>
            </a:r>
            <a:endParaRPr/>
          </a:p>
          <a:p>
            <a:pPr indent="-228600" lvl="0" marL="228600" marR="0" rtl="0" algn="l">
              <a:spcBef>
                <a:spcPts val="60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¿Cuenta con un modelo en particular?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Si</a:t>
            </a:r>
            <a:br>
              <a:rPr b="0" i="0" lang="es-ES" sz="1067" u="none" cap="none" strike="noStrike">
                <a:solidFill>
                  <a:srgbClr val="575756"/>
                </a:solidFill>
                <a:latin typeface="Arial"/>
                <a:ea typeface="Arial"/>
                <a:cs typeface="Arial"/>
                <a:sym typeface="Arial"/>
              </a:rPr>
            </a:br>
            <a:endParaRPr b="0" i="0" sz="1067" u="none" cap="none" strike="noStrike">
              <a:solidFill>
                <a:srgbClr val="575756"/>
              </a:solidFill>
              <a:latin typeface="Arial"/>
              <a:ea typeface="Arial"/>
              <a:cs typeface="Arial"/>
              <a:sym typeface="Arial"/>
            </a:endParaRPr>
          </a:p>
          <a:p>
            <a:pPr indent="-160845" lvl="0" marL="228600" marR="0" rtl="0" algn="l">
              <a:spcBef>
                <a:spcPts val="600"/>
              </a:spcBef>
              <a:spcAft>
                <a:spcPts val="0"/>
              </a:spcAft>
              <a:buClr>
                <a:schemeClr val="dk1"/>
              </a:buClr>
              <a:buSzPts val="1067"/>
              <a:buFont typeface="Calibri"/>
              <a:buNone/>
            </a:pPr>
            <a:r>
              <a:t/>
            </a:r>
            <a:endParaRPr b="0" i="0" sz="1067" u="none" cap="none" strike="noStrike">
              <a:solidFill>
                <a:srgbClr val="575756"/>
              </a:solidFill>
              <a:latin typeface="Arial"/>
              <a:ea typeface="Arial"/>
              <a:cs typeface="Arial"/>
              <a:sym typeface="Arial"/>
            </a:endParaRPr>
          </a:p>
          <a:p>
            <a:pPr indent="0" lvl="1" marL="457200" marR="0" rtl="0" algn="l">
              <a:spcBef>
                <a:spcPts val="600"/>
              </a:spcBef>
              <a:spcAft>
                <a:spcPts val="0"/>
              </a:spcAft>
              <a:buNone/>
            </a:pPr>
            <a:r>
              <a:rPr b="0" i="0" lang="es-ES" sz="11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https://www.dipres.gob.cl/597/w3-propertyvalue-23076.html</a:t>
            </a:r>
            <a:endParaRPr b="0" i="0" sz="1067" u="none" cap="none" strike="noStrike">
              <a:solidFill>
                <a:srgbClr val="57575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37" name="Google Shape;137;p6"/>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138" name="Google Shape;138;p6"/>
          <p:cNvSpPr/>
          <p:nvPr/>
        </p:nvSpPr>
        <p:spPr>
          <a:xfrm>
            <a:off x="717438" y="295782"/>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8</a:t>
            </a:r>
            <a:endParaRPr b="0" i="0" sz="2400" u="none" cap="none" strike="noStrike">
              <a:solidFill>
                <a:schemeClr val="accent1"/>
              </a:solidFill>
              <a:latin typeface="Arial"/>
              <a:ea typeface="Arial"/>
              <a:cs typeface="Arial"/>
              <a:sym typeface="Arial"/>
            </a:endParaRPr>
          </a:p>
        </p:txBody>
      </p:sp>
      <p:sp>
        <p:nvSpPr>
          <p:cNvPr id="139" name="Google Shape;139;p6"/>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40" name="Google Shape;140;p6"/>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41" name="Google Shape;141;p6"/>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142" name="Google Shape;142;p6"/>
          <p:cNvCxnSpPr/>
          <p:nvPr/>
        </p:nvCxnSpPr>
        <p:spPr>
          <a:xfrm flipH="1">
            <a:off x="6096000" y="1864955"/>
            <a:ext cx="1" cy="2937436"/>
          </a:xfrm>
          <a:prstGeom prst="straightConnector1">
            <a:avLst/>
          </a:prstGeom>
          <a:noFill/>
          <a:ln cap="flat" cmpd="sng" w="9525">
            <a:solidFill>
              <a:srgbClr val="BFBFBF"/>
            </a:solidFill>
            <a:prstDash val="solid"/>
            <a:round/>
            <a:headEnd len="sm" w="sm" type="none"/>
            <a:tailEnd len="sm" w="sm" type="none"/>
          </a:ln>
        </p:spPr>
      </p:cxnSp>
      <p:sp>
        <p:nvSpPr>
          <p:cNvPr id="143" name="Google Shape;143;p6"/>
          <p:cNvSpPr/>
          <p:nvPr/>
        </p:nvSpPr>
        <p:spPr>
          <a:xfrm>
            <a:off x="1558517" y="1571969"/>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ESTRUCTURA </a:t>
            </a:r>
            <a:endParaRPr b="1" i="0" sz="1200" u="none" cap="none" strike="noStrike">
              <a:solidFill>
                <a:schemeClr val="accent1"/>
              </a:solidFill>
              <a:latin typeface="Calibri"/>
              <a:ea typeface="Calibri"/>
              <a:cs typeface="Calibri"/>
              <a:sym typeface="Calibri"/>
            </a:endParaRPr>
          </a:p>
        </p:txBody>
      </p:sp>
      <p:pic>
        <p:nvPicPr>
          <p:cNvPr id="144" name="Google Shape;144;p6"/>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145" name="Google Shape;145;p6"/>
          <p:cNvSpPr txBox="1"/>
          <p:nvPr/>
        </p:nvSpPr>
        <p:spPr>
          <a:xfrm>
            <a:off x="1558517" y="1966413"/>
            <a:ext cx="4456390" cy="3412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primer lugar indícanos si el producto es un sistema, una plataforma de información, una aplicación, una web interactiva, etc.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Cuéntanos acerca del contenido que albergará este producto. En caso de que tengas secciones o categorías, lo puedes indicar de la siguiente manera: </a:t>
            </a:r>
            <a:endParaRPr/>
          </a:p>
          <a:p>
            <a:pPr indent="-171450" lvl="0" marL="171450" marR="0" rtl="0" algn="l">
              <a:spcBef>
                <a:spcPts val="1202"/>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categorías: Cuéntanos cuáles son los macro temas que se abarcan en este producto. </a:t>
            </a:r>
            <a:endParaRPr/>
          </a:p>
          <a:p>
            <a:pPr indent="-171450" lvl="0" marL="171450" marR="0" rtl="0" algn="l">
              <a:spcBef>
                <a:spcPts val="601"/>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secciones. Cuéntanos cuáles son los contenidos que se desprenden de cada categoría. </a:t>
            </a:r>
            <a:endParaRPr/>
          </a:p>
          <a:p>
            <a:pPr indent="-171450" lvl="0" marL="171450" marR="0" rtl="0" algn="l">
              <a:spcBef>
                <a:spcPts val="601"/>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temas: Cada sección cuenta con un desglose de temas para exponer. </a:t>
            </a:r>
            <a:endParaRPr/>
          </a:p>
          <a:p>
            <a:pPr indent="-103695" lvl="0" marL="171450" marR="0" rtl="0" algn="l">
              <a:spcBef>
                <a:spcPts val="601"/>
              </a:spcBef>
              <a:spcAft>
                <a:spcPts val="0"/>
              </a:spcAft>
              <a:buClr>
                <a:schemeClr val="dk1"/>
              </a:buClr>
              <a:buSzPts val="1067"/>
              <a:buFont typeface="Arial"/>
              <a:buNone/>
            </a:pPr>
            <a:r>
              <a:t/>
            </a:r>
            <a:endParaRPr b="0" i="0" sz="1067" u="none" cap="none" strike="noStrike">
              <a:solidFill>
                <a:srgbClr val="575756"/>
              </a:solidFill>
              <a:latin typeface="Arial"/>
              <a:ea typeface="Arial"/>
              <a:cs typeface="Arial"/>
              <a:sym typeface="Arial"/>
            </a:endParaRPr>
          </a:p>
          <a:p>
            <a:pPr indent="0" lvl="0" marL="0" marR="0" rtl="0" algn="l">
              <a:spcBef>
                <a:spcPts val="601"/>
              </a:spcBef>
              <a:spcAft>
                <a:spcPts val="0"/>
              </a:spcAft>
              <a:buNone/>
            </a:pPr>
            <a:r>
              <a:rPr b="0" i="0" lang="es-ES" sz="1067" u="none" cap="none" strike="noStrike">
                <a:solidFill>
                  <a:schemeClr val="accent1"/>
                </a:solidFill>
                <a:latin typeface="Arial"/>
                <a:ea typeface="Arial"/>
                <a:cs typeface="Arial"/>
                <a:sym typeface="Arial"/>
              </a:rPr>
              <a:t>En los 2 siguientes slides encontrarás una tabla que permite organizar visualmente la estructura/modelo del producto. El primero tiene datos de un ejemplo relacionado con el SISTENA DE INFORMACIÓN DE SALVAGUARDAS. Los datos, los puedes borrar y completar la plantilla con los propios.</a:t>
            </a:r>
            <a:endParaRPr/>
          </a:p>
          <a:p>
            <a:pPr indent="0" lvl="0" marL="0" marR="0" rtl="0" algn="l">
              <a:spcBef>
                <a:spcPts val="601"/>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46" name="Google Shape;146;p6"/>
          <p:cNvSpPr txBox="1"/>
          <p:nvPr/>
        </p:nvSpPr>
        <p:spPr>
          <a:xfrm>
            <a:off x="6266139" y="1864955"/>
            <a:ext cx="4456390" cy="57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Plataforma de información</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47" name="Google Shape;147;p6"/>
          <p:cNvSpPr txBox="1"/>
          <p:nvPr/>
        </p:nvSpPr>
        <p:spPr>
          <a:xfrm>
            <a:off x="3675548" y="284130"/>
            <a:ext cx="6249232" cy="5108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75756"/>
              </a:buClr>
              <a:buSzPts val="1600"/>
              <a:buFont typeface="Arial"/>
              <a:buNone/>
            </a:pPr>
            <a:r>
              <a:rPr b="0" i="0" lang="es-ES" sz="1600" u="none" cap="none" strike="noStrike">
                <a:solidFill>
                  <a:srgbClr val="575756"/>
                </a:solidFill>
                <a:latin typeface="Arial"/>
                <a:ea typeface="Arial"/>
                <a:cs typeface="Arial"/>
                <a:sym typeface="Arial"/>
              </a:rPr>
              <a:t> </a:t>
            </a:r>
            <a:r>
              <a:rPr b="0" i="0" lang="es-ES" sz="1600" u="none" cap="none" strike="noStrike">
                <a:solidFill>
                  <a:schemeClr val="dk1"/>
                </a:solidFill>
                <a:latin typeface="Arial"/>
                <a:ea typeface="Arial"/>
                <a:cs typeface="Arial"/>
                <a:sym typeface="Arial"/>
              </a:rPr>
              <a:t>Sitio web con sistema de evaluación del refinanciamiento créditos PYME.</a:t>
            </a:r>
            <a:endParaRPr b="0" i="0" sz="1600" u="none" cap="none" strike="noStrike">
              <a:solidFill>
                <a:srgbClr val="5C5C5C"/>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fld id="{00000000-1234-1234-1234-123412341234}" type="slidenum">
              <a:rPr b="0" i="0" lang="es-ES" sz="1400" u="none" cap="none" strike="noStrike">
                <a:solidFill>
                  <a:srgbClr val="FFFFFF"/>
                </a:solidFill>
                <a:latin typeface="Calibri"/>
                <a:ea typeface="Calibri"/>
                <a:cs typeface="Calibri"/>
                <a:sym typeface="Calibri"/>
              </a:rPr>
              <a:t>‹#›</a:t>
            </a:fld>
            <a:endParaRPr b="0" i="0" sz="1400" u="none" cap="none" strike="noStrike">
              <a:solidFill>
                <a:srgbClr val="FFFFFF"/>
              </a:solidFill>
              <a:latin typeface="Calibri"/>
              <a:ea typeface="Calibri"/>
              <a:cs typeface="Calibri"/>
              <a:sym typeface="Calibri"/>
            </a:endParaRPr>
          </a:p>
        </p:txBody>
      </p:sp>
      <p:sp>
        <p:nvSpPr>
          <p:cNvPr id="153" name="Google Shape;153;p7"/>
          <p:cNvSpPr txBox="1"/>
          <p:nvPr>
            <p:ph type="title"/>
          </p:nvPr>
        </p:nvSpPr>
        <p:spPr>
          <a:xfrm>
            <a:off x="3700715" y="369013"/>
            <a:ext cx="5476841" cy="6835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s-ES" sz="1400">
                <a:solidFill>
                  <a:schemeClr val="dk1"/>
                </a:solidFill>
                <a:latin typeface="Arial"/>
                <a:ea typeface="Arial"/>
                <a:cs typeface="Arial"/>
                <a:sym typeface="Arial"/>
              </a:rPr>
              <a:t>Sitio web con sistema de evaluación del refinanciamiento créditos PYME.</a:t>
            </a:r>
            <a:endParaRPr sz="1400"/>
          </a:p>
        </p:txBody>
      </p:sp>
      <p:sp>
        <p:nvSpPr>
          <p:cNvPr id="154" name="Google Shape;154;p7"/>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155" name="Google Shape;155;p7"/>
          <p:cNvSpPr/>
          <p:nvPr/>
        </p:nvSpPr>
        <p:spPr>
          <a:xfrm>
            <a:off x="538748" y="296910"/>
            <a:ext cx="81456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2</a:t>
            </a:r>
            <a:endParaRPr b="0" i="0" sz="2400" u="none" cap="none" strike="noStrike">
              <a:solidFill>
                <a:schemeClr val="accent1"/>
              </a:solidFill>
              <a:latin typeface="Arial"/>
              <a:ea typeface="Arial"/>
              <a:cs typeface="Arial"/>
              <a:sym typeface="Arial"/>
            </a:endParaRPr>
          </a:p>
        </p:txBody>
      </p:sp>
      <p:graphicFrame>
        <p:nvGraphicFramePr>
          <p:cNvPr id="156" name="Google Shape;156;p7"/>
          <p:cNvGraphicFramePr/>
          <p:nvPr/>
        </p:nvGraphicFramePr>
        <p:xfrm>
          <a:off x="480025" y="1097424"/>
          <a:ext cx="3000000" cy="3000000"/>
        </p:xfrm>
        <a:graphic>
          <a:graphicData uri="http://schemas.openxmlformats.org/drawingml/2006/table">
            <a:tbl>
              <a:tblPr bandRow="1" firstRow="1">
                <a:noFill/>
                <a:tableStyleId>{238D79B3-03B5-4584-B2B4-C9F44CAA61F9}</a:tableStyleId>
              </a:tblPr>
              <a:tblGrid>
                <a:gridCol w="1130650"/>
                <a:gridCol w="1744900"/>
                <a:gridCol w="1158775"/>
                <a:gridCol w="1158775"/>
                <a:gridCol w="1158775"/>
                <a:gridCol w="1158775"/>
                <a:gridCol w="1158775"/>
                <a:gridCol w="1158775"/>
                <a:gridCol w="1158775"/>
              </a:tblGrid>
              <a:tr h="326375">
                <a:tc>
                  <a:txBody>
                    <a:bodyPr/>
                    <a:lstStyle/>
                    <a:p>
                      <a:pPr indent="0" lvl="0" marL="0" marR="0" rtl="0" algn="l">
                        <a:spcBef>
                          <a:spcPts val="0"/>
                        </a:spcBef>
                        <a:spcAft>
                          <a:spcPts val="0"/>
                        </a:spcAft>
                        <a:buNone/>
                      </a:pPr>
                      <a:r>
                        <a:rPr lang="es-ES" sz="1100" u="none" cap="none" strike="noStrike"/>
                        <a:t>CATEGORÍA</a:t>
                      </a:r>
                      <a:endParaRPr/>
                    </a:p>
                  </a:txBody>
                  <a:tcPr marT="45725" marB="45725" marR="91450" marL="91450">
                    <a:solidFill>
                      <a:srgbClr val="0B5394"/>
                    </a:solidFill>
                  </a:tcPr>
                </a:tc>
                <a:tc>
                  <a:txBody>
                    <a:bodyPr/>
                    <a:lstStyle/>
                    <a:p>
                      <a:pPr indent="0" lvl="0" marL="0" marR="0" rtl="0" algn="l">
                        <a:spcBef>
                          <a:spcPts val="0"/>
                        </a:spcBef>
                        <a:spcAft>
                          <a:spcPts val="0"/>
                        </a:spcAft>
                        <a:buNone/>
                      </a:pPr>
                      <a:r>
                        <a:rPr lang="es-ES" sz="1100"/>
                        <a:t>SECCIÓN</a:t>
                      </a:r>
                      <a:endParaRPr/>
                    </a:p>
                  </a:txBody>
                  <a:tcPr marT="45725" marB="45725" marR="91450" marL="91450">
                    <a:solidFill>
                      <a:srgbClr val="0075A2"/>
                    </a:solidFill>
                  </a:tcPr>
                </a:tc>
                <a:tc gridSpan="7">
                  <a:txBody>
                    <a:bodyPr/>
                    <a:lstStyle/>
                    <a:p>
                      <a:pPr indent="0" lvl="0" marL="0" marR="0" rtl="0" algn="ctr">
                        <a:spcBef>
                          <a:spcPts val="0"/>
                        </a:spcBef>
                        <a:spcAft>
                          <a:spcPts val="0"/>
                        </a:spcAft>
                        <a:buNone/>
                      </a:pPr>
                      <a:r>
                        <a:rPr lang="es-ES" sz="1100"/>
                        <a:t>TEMAS/VISTAS </a:t>
                      </a:r>
                      <a:endParaRPr/>
                    </a:p>
                  </a:txBody>
                  <a:tcPr marT="45725" marB="45725" marR="91450" marL="91450">
                    <a:solidFill>
                      <a:schemeClr val="accent2"/>
                    </a:solidFill>
                  </a:tcPr>
                </a:tc>
                <a:tc hMerge="1"/>
                <a:tc hMerge="1"/>
                <a:tc hMerge="1"/>
                <a:tc hMerge="1"/>
                <a:tc hMerge="1"/>
                <a:tc hMerge="1"/>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SALVAGUARDAS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CONTEXTO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CONTEXTO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REQUISITOS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INSTITUCIONES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CMNUCC</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BM</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BID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FVC</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NN</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INDICADORES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BASES CONCEPTUALES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SMART</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AMBIENTAL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SOCIAL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GÉNERO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PI</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LABORAL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VARIABLES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CONFIGURACIÓN</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INSTITUCIONES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CMNUCC</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BM</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BID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FVC</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AMBIENTAL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SOCIAL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GÉNERO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PI</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LABORAL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REPORTE</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SALVAGUARDAS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INDICADORES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SIS AL DÍA</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RRSS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RRSS ACTUALIZADAS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NEWS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NOTICIAS ACTUALIZADAS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DOCUMENTACIÓN</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NACIONAL E INTERNACIONAL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HERRAMIENTAS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SISTEMA</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ROLES Y USUARIOS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REGISTRO INFORMACIÓN</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APP CAPTURA</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ROLES Y USUARIOS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REGISTRO INFORMACIÓN</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
        <p:nvSpPr>
          <p:cNvPr id="157" name="Google Shape;157;p7"/>
          <p:cNvSpPr/>
          <p:nvPr/>
        </p:nvSpPr>
        <p:spPr>
          <a:xfrm>
            <a:off x="1532007" y="775578"/>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CONTENIDOS [1/2]</a:t>
            </a:r>
            <a:endParaRPr/>
          </a:p>
        </p:txBody>
      </p:sp>
      <p:pic>
        <p:nvPicPr>
          <p:cNvPr id="158" name="Google Shape;158;p7">
            <a:hlinkClick action="ppaction://hlinksldjump" r:id="rId3"/>
          </p:cNvPr>
          <p:cNvPicPr preferRelativeResize="0"/>
          <p:nvPr/>
        </p:nvPicPr>
        <p:blipFill rotWithShape="1">
          <a:blip r:embed="rId4">
            <a:alphaModFix/>
          </a:blip>
          <a:srcRect b="0" l="0" r="0" t="0"/>
          <a:stretch/>
        </p:blipFill>
        <p:spPr>
          <a:xfrm>
            <a:off x="9088857" y="262226"/>
            <a:ext cx="2485938" cy="5310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fld id="{00000000-1234-1234-1234-123412341234}" type="slidenum">
              <a:rPr b="0" i="0" lang="es-ES" sz="1400" u="none" cap="none" strike="noStrike">
                <a:solidFill>
                  <a:srgbClr val="FFFFFF"/>
                </a:solidFill>
                <a:latin typeface="Calibri"/>
                <a:ea typeface="Calibri"/>
                <a:cs typeface="Calibri"/>
                <a:sym typeface="Calibri"/>
              </a:rPr>
              <a:t>‹#›</a:t>
            </a:fld>
            <a:endParaRPr b="0" i="0" sz="1400" u="none" cap="none" strike="noStrike">
              <a:solidFill>
                <a:srgbClr val="FFFFFF"/>
              </a:solidFill>
              <a:latin typeface="Calibri"/>
              <a:ea typeface="Calibri"/>
              <a:cs typeface="Calibri"/>
              <a:sym typeface="Calibri"/>
            </a:endParaRPr>
          </a:p>
        </p:txBody>
      </p:sp>
      <p:sp>
        <p:nvSpPr>
          <p:cNvPr id="164" name="Google Shape;164;p8"/>
          <p:cNvSpPr txBox="1"/>
          <p:nvPr>
            <p:ph type="title"/>
          </p:nvPr>
        </p:nvSpPr>
        <p:spPr>
          <a:xfrm>
            <a:off x="3700715" y="369014"/>
            <a:ext cx="5510397" cy="38956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s-ES" sz="1400">
                <a:solidFill>
                  <a:schemeClr val="dk1"/>
                </a:solidFill>
                <a:latin typeface="Arial"/>
                <a:ea typeface="Arial"/>
                <a:cs typeface="Arial"/>
                <a:sym typeface="Arial"/>
              </a:rPr>
              <a:t> Sitio web con sistema de evaluación del refinanciamiento créditos PYME.</a:t>
            </a:r>
            <a:endParaRPr sz="1400"/>
          </a:p>
        </p:txBody>
      </p:sp>
      <p:sp>
        <p:nvSpPr>
          <p:cNvPr id="165" name="Google Shape;165;p8"/>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166" name="Google Shape;166;p8"/>
          <p:cNvSpPr/>
          <p:nvPr/>
        </p:nvSpPr>
        <p:spPr>
          <a:xfrm>
            <a:off x="480025" y="296910"/>
            <a:ext cx="81456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8</a:t>
            </a:r>
            <a:endParaRPr b="0" i="0" sz="2400" u="none" cap="none" strike="noStrike">
              <a:solidFill>
                <a:schemeClr val="accent1"/>
              </a:solidFill>
              <a:latin typeface="Arial"/>
              <a:ea typeface="Arial"/>
              <a:cs typeface="Arial"/>
              <a:sym typeface="Arial"/>
            </a:endParaRPr>
          </a:p>
        </p:txBody>
      </p:sp>
      <p:graphicFrame>
        <p:nvGraphicFramePr>
          <p:cNvPr id="167" name="Google Shape;167;p8"/>
          <p:cNvGraphicFramePr/>
          <p:nvPr/>
        </p:nvGraphicFramePr>
        <p:xfrm>
          <a:off x="480025" y="1097424"/>
          <a:ext cx="3000000" cy="3000000"/>
        </p:xfrm>
        <a:graphic>
          <a:graphicData uri="http://schemas.openxmlformats.org/drawingml/2006/table">
            <a:tbl>
              <a:tblPr bandRow="1" firstRow="1">
                <a:noFill/>
                <a:tableStyleId>{238D79B3-03B5-4584-B2B4-C9F44CAA61F9}</a:tableStyleId>
              </a:tblPr>
              <a:tblGrid>
                <a:gridCol w="1399100"/>
                <a:gridCol w="1476450"/>
                <a:gridCol w="1158775"/>
                <a:gridCol w="1158775"/>
                <a:gridCol w="1158775"/>
                <a:gridCol w="1158775"/>
                <a:gridCol w="1158775"/>
                <a:gridCol w="1158775"/>
                <a:gridCol w="1158775"/>
              </a:tblGrid>
              <a:tr h="326375">
                <a:tc>
                  <a:txBody>
                    <a:bodyPr/>
                    <a:lstStyle/>
                    <a:p>
                      <a:pPr indent="0" lvl="0" marL="0" marR="0" rtl="0" algn="l">
                        <a:spcBef>
                          <a:spcPts val="0"/>
                        </a:spcBef>
                        <a:spcAft>
                          <a:spcPts val="0"/>
                        </a:spcAft>
                        <a:buNone/>
                      </a:pPr>
                      <a:r>
                        <a:rPr lang="es-ES" sz="1100"/>
                        <a:t>CATEGORÍA</a:t>
                      </a:r>
                      <a:endParaRPr/>
                    </a:p>
                  </a:txBody>
                  <a:tcPr marT="45725" marB="45725" marR="91450" marL="91450">
                    <a:solidFill>
                      <a:schemeClr val="accent1"/>
                    </a:solidFill>
                  </a:tcPr>
                </a:tc>
                <a:tc>
                  <a:txBody>
                    <a:bodyPr/>
                    <a:lstStyle/>
                    <a:p>
                      <a:pPr indent="0" lvl="0" marL="0" marR="0" rtl="0" algn="l">
                        <a:spcBef>
                          <a:spcPts val="0"/>
                        </a:spcBef>
                        <a:spcAft>
                          <a:spcPts val="0"/>
                        </a:spcAft>
                        <a:buNone/>
                      </a:pPr>
                      <a:r>
                        <a:rPr lang="es-ES" sz="1100"/>
                        <a:t>SECCIÓN</a:t>
                      </a:r>
                      <a:endParaRPr/>
                    </a:p>
                  </a:txBody>
                  <a:tcPr marT="45725" marB="45725" marR="91450" marL="91450">
                    <a:solidFill>
                      <a:srgbClr val="0075A2"/>
                    </a:solidFill>
                  </a:tcPr>
                </a:tc>
                <a:tc gridSpan="7">
                  <a:txBody>
                    <a:bodyPr/>
                    <a:lstStyle/>
                    <a:p>
                      <a:pPr indent="0" lvl="0" marL="0" marR="0" rtl="0" algn="ctr">
                        <a:spcBef>
                          <a:spcPts val="0"/>
                        </a:spcBef>
                        <a:spcAft>
                          <a:spcPts val="0"/>
                        </a:spcAft>
                        <a:buNone/>
                      </a:pPr>
                      <a:r>
                        <a:rPr lang="es-ES" sz="1100"/>
                        <a:t>TEMAS/VISTAS </a:t>
                      </a:r>
                      <a:endParaRPr/>
                    </a:p>
                  </a:txBody>
                  <a:tcPr marT="45725" marB="45725" marR="91450" marL="91450">
                    <a:solidFill>
                      <a:schemeClr val="accent2"/>
                    </a:solidFill>
                  </a:tcPr>
                </a:tc>
                <a:tc hMerge="1"/>
                <a:tc hMerge="1"/>
                <a:tc hMerge="1"/>
                <a:tc hMerge="1"/>
                <a:tc hMerge="1"/>
                <a:tc hMerge="1"/>
              </a:tr>
              <a:tr h="326375">
                <a:tc rowSpan="2">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CRÉDITOS PYME</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OBJETIVO DEL PROGRAMA</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CONTEXTO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REQUISITOS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EVALUACIONES ANTERIORES</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INDICADOR</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RESULTADO</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3">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INDICADORES</a:t>
                      </a:r>
                      <a:endParaRPr/>
                    </a:p>
                  </a:txBody>
                  <a:tcPr marT="0" marB="0" marR="0" marL="0" anchor="ctr">
                    <a:solidFill>
                      <a:schemeClr val="accent1"/>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BASES CONCEPTUALES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METODOLOGÍA EXISTENTE</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METODOLOGÍA NUEVA</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NACIONAL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COMUNAL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VARIABLES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TASA DE INTERÉS PROMEDIO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PORCENTAJE DE EMPRESAS BENEFICIADAS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OBJETIVO</a:t>
                      </a:r>
                      <a:endParaRPr/>
                    </a:p>
                  </a:txBody>
                  <a:tcPr marT="0" marB="0" marR="0" marL="0" anchor="ctr">
                    <a:solidFill>
                      <a:schemeClr val="accent1"/>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BASES CONCEPTUALES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PORCENTAJE DE EMPRESAS BENEFICIADAS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DEFINICIÓN DEL MÍNIMO ESPERADO DEL INDICADOR</a:t>
                      </a:r>
                      <a:endParaRPr/>
                    </a:p>
                  </a:txBody>
                  <a:tcPr marT="45725" marB="45725" marR="45725" marL="45725" anchor="ctr">
                    <a:solidFill>
                      <a:srgbClr val="0075A2"/>
                    </a:solidFill>
                  </a:tcPr>
                </a:tc>
                <a:tc>
                  <a:txBody>
                    <a:bodyPr/>
                    <a:lstStyle/>
                    <a:p>
                      <a:pPr indent="0" lvl="0" marL="0" marR="0" rtl="0" algn="ctr">
                        <a:lnSpc>
                          <a:spcPct val="100000"/>
                        </a:lnSpc>
                        <a:spcBef>
                          <a:spcPts val="0"/>
                        </a:spcBef>
                        <a:spcAft>
                          <a:spcPts val="0"/>
                        </a:spcAft>
                        <a:buClr>
                          <a:srgbClr val="000000"/>
                        </a:buClr>
                        <a:buSzPts val="800"/>
                        <a:buFont typeface="Calibri"/>
                        <a:buNone/>
                      </a:pPr>
                      <a:r>
                        <a:rPr b="1" lang="es-ES" sz="800">
                          <a:solidFill>
                            <a:srgbClr val="000000"/>
                          </a:solidFill>
                        </a:rPr>
                        <a:t>INDICADOR</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EVALUACIÓN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SEGUIMIENTO DEL PROGRAMA</a:t>
                      </a:r>
                      <a:endParaRPr/>
                    </a:p>
                  </a:txBody>
                  <a:tcPr marT="0" marB="0" marR="0" marL="0" anchor="ctr">
                    <a:solidFill>
                      <a:srgbClr val="0075A2"/>
                    </a:solidFill>
                  </a:tcPr>
                </a:tc>
                <a:tc>
                  <a:txBody>
                    <a:bodyPr/>
                    <a:lstStyle/>
                    <a:p>
                      <a:pPr indent="0" lvl="0" marL="0" marR="0" rtl="0" algn="ctr">
                        <a:lnSpc>
                          <a:spcPct val="100000"/>
                        </a:lnSpc>
                        <a:spcBef>
                          <a:spcPts val="0"/>
                        </a:spcBef>
                        <a:spcAft>
                          <a:spcPts val="0"/>
                        </a:spcAft>
                        <a:buClr>
                          <a:srgbClr val="000000"/>
                        </a:buClr>
                        <a:buSzPts val="800"/>
                        <a:buFont typeface="Calibri"/>
                        <a:buNone/>
                      </a:pPr>
                      <a:r>
                        <a:rPr b="1" lang="es-ES" sz="800">
                          <a:solidFill>
                            <a:srgbClr val="000000"/>
                          </a:solidFill>
                        </a:rPr>
                        <a:t>INDICADOR</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REPORTE</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ANÁLISIS DEL PROGRAMA</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BACKTESTING</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COMPARACIÓN INTERANUAL DEL PROGRAMA</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RESULTADO Y RETROALIMENTACIÓN</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POSIBILIDADES DE AJUSTE DEL INDICADOR</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
        <p:nvSpPr>
          <p:cNvPr id="168" name="Google Shape;168;p8"/>
          <p:cNvSpPr/>
          <p:nvPr/>
        </p:nvSpPr>
        <p:spPr>
          <a:xfrm>
            <a:off x="1532007" y="775578"/>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CONTENIDOS [2/2]</a:t>
            </a:r>
            <a:endParaRPr/>
          </a:p>
        </p:txBody>
      </p:sp>
      <p:pic>
        <p:nvPicPr>
          <p:cNvPr id="169" name="Google Shape;169;p8"/>
          <p:cNvPicPr preferRelativeResize="0"/>
          <p:nvPr/>
        </p:nvPicPr>
        <p:blipFill rotWithShape="1">
          <a:blip r:embed="rId3">
            <a:alphaModFix/>
          </a:blip>
          <a:srcRect b="0" l="0" r="0" t="0"/>
          <a:stretch/>
        </p:blipFill>
        <p:spPr>
          <a:xfrm>
            <a:off x="9088857" y="262226"/>
            <a:ext cx="2485938" cy="5310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75" name="Google Shape;175;p9"/>
          <p:cNvSpPr txBox="1"/>
          <p:nvPr/>
        </p:nvSpPr>
        <p:spPr>
          <a:xfrm>
            <a:off x="3700714" y="284130"/>
            <a:ext cx="6248629" cy="5108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75756"/>
              </a:buClr>
              <a:buSzPts val="1600"/>
              <a:buFont typeface="Arial"/>
              <a:buNone/>
            </a:pPr>
            <a:r>
              <a:rPr b="0" i="0" lang="es-ES" sz="1600" u="none" cap="none" strike="noStrike">
                <a:solidFill>
                  <a:srgbClr val="575756"/>
                </a:solidFill>
                <a:latin typeface="Arial"/>
                <a:ea typeface="Arial"/>
                <a:cs typeface="Arial"/>
                <a:sym typeface="Arial"/>
              </a:rPr>
              <a:t>Sitio web con sistema de evaluación del refinanciamiento créditos PYME.</a:t>
            </a:r>
            <a:endParaRPr b="0" i="0" sz="1600" u="none" cap="none" strike="noStrike">
              <a:solidFill>
                <a:srgbClr val="5C5C5C"/>
              </a:solidFill>
              <a:latin typeface="Arial"/>
              <a:ea typeface="Arial"/>
              <a:cs typeface="Arial"/>
              <a:sym typeface="Arial"/>
            </a:endParaRPr>
          </a:p>
        </p:txBody>
      </p:sp>
      <p:sp>
        <p:nvSpPr>
          <p:cNvPr id="176" name="Google Shape;176;p9"/>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DATAEVAL</a:t>
            </a:r>
            <a:endParaRPr b="1" i="0" sz="1400" u="none" cap="none" strike="noStrike">
              <a:solidFill>
                <a:srgbClr val="FFFFFF"/>
              </a:solidFill>
              <a:latin typeface="Arial"/>
              <a:ea typeface="Arial"/>
              <a:cs typeface="Arial"/>
              <a:sym typeface="Arial"/>
            </a:endParaRPr>
          </a:p>
        </p:txBody>
      </p:sp>
      <p:sp>
        <p:nvSpPr>
          <p:cNvPr id="177" name="Google Shape;177;p9"/>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9</a:t>
            </a:r>
            <a:endParaRPr b="0" i="0" sz="2400" u="none" cap="none" strike="noStrike">
              <a:solidFill>
                <a:schemeClr val="accent1"/>
              </a:solidFill>
              <a:latin typeface="Arial"/>
              <a:ea typeface="Arial"/>
              <a:cs typeface="Arial"/>
              <a:sym typeface="Arial"/>
            </a:endParaRPr>
          </a:p>
        </p:txBody>
      </p:sp>
      <p:sp>
        <p:nvSpPr>
          <p:cNvPr id="178" name="Google Shape;178;p9"/>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79" name="Google Shape;179;p9"/>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80" name="Google Shape;180;p9"/>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81" name="Google Shape;181;p9"/>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9. CARACTERIZACIÓN VISUAL</a:t>
            </a:r>
            <a:endParaRPr b="1" i="0" sz="1200" u="none" cap="none" strike="noStrike">
              <a:solidFill>
                <a:schemeClr val="accent1"/>
              </a:solidFill>
              <a:latin typeface="Calibri"/>
              <a:ea typeface="Calibri"/>
              <a:cs typeface="Calibri"/>
              <a:sym typeface="Calibri"/>
            </a:endParaRPr>
          </a:p>
        </p:txBody>
      </p:sp>
      <p:cxnSp>
        <p:nvCxnSpPr>
          <p:cNvPr id="182" name="Google Shape;182;p9"/>
          <p:cNvCxnSpPr/>
          <p:nvPr/>
        </p:nvCxnSpPr>
        <p:spPr>
          <a:xfrm>
            <a:off x="6096001" y="1864955"/>
            <a:ext cx="0" cy="2736000"/>
          </a:xfrm>
          <a:prstGeom prst="straightConnector1">
            <a:avLst/>
          </a:prstGeom>
          <a:noFill/>
          <a:ln cap="flat" cmpd="sng" w="9525">
            <a:solidFill>
              <a:srgbClr val="BFBFBF"/>
            </a:solidFill>
            <a:prstDash val="solid"/>
            <a:round/>
            <a:headEnd len="sm" w="sm" type="none"/>
            <a:tailEnd len="sm" w="sm" type="none"/>
          </a:ln>
        </p:spPr>
      </p:cxnSp>
      <p:sp>
        <p:nvSpPr>
          <p:cNvPr id="183" name="Google Shape;183;p9"/>
          <p:cNvSpPr txBox="1"/>
          <p:nvPr/>
        </p:nvSpPr>
        <p:spPr>
          <a:xfrm>
            <a:off x="1558517" y="1806877"/>
            <a:ext cx="4498492" cy="41460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etc; debiese tener una línea corporativa, que evoque transparencia, seguridad y seriedad”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Se sugiere complementar lo siguiente: </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 es el look and feel del producto? [Por ejemplo; corporativo, alta tecnología, seguridad privacidad, etc- aspecto/estilo y percepción/sentimiento]</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Corporativo (para Gobierno), privacidad con login de usuario</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tipo de estilo visual debería tener?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Un flujograma descriptivo y un gráfico con un mínimo del indicador y el resultado del indicador</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elementos conceptuales están asociados al producto?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Un sistema de vinculación entre las evaluaciones y la continuidad del programa</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referentes visuales asocias a este producto?</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Botones para filtrar la información de acuerdo a criterios establecidos por el usuario</a:t>
            </a:r>
            <a:endParaRPr/>
          </a:p>
        </p:txBody>
      </p:sp>
      <p:pic>
        <p:nvPicPr>
          <p:cNvPr id="184" name="Google Shape;184;p9"/>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pic>
        <p:nvPicPr>
          <p:cNvPr id="185" name="Google Shape;185;p9"/>
          <p:cNvPicPr preferRelativeResize="0"/>
          <p:nvPr/>
        </p:nvPicPr>
        <p:blipFill rotWithShape="1">
          <a:blip r:embed="rId4">
            <a:alphaModFix/>
          </a:blip>
          <a:srcRect b="0" l="0" r="0" t="0"/>
          <a:stretch/>
        </p:blipFill>
        <p:spPr>
          <a:xfrm>
            <a:off x="6134993" y="1539443"/>
            <a:ext cx="5728928" cy="2736000"/>
          </a:xfrm>
          <a:prstGeom prst="rect">
            <a:avLst/>
          </a:prstGeom>
          <a:noFill/>
          <a:ln>
            <a:noFill/>
          </a:ln>
        </p:spPr>
      </p:pic>
      <p:pic>
        <p:nvPicPr>
          <p:cNvPr id="186" name="Google Shape;186;p9"/>
          <p:cNvPicPr preferRelativeResize="0"/>
          <p:nvPr/>
        </p:nvPicPr>
        <p:blipFill rotWithShape="1">
          <a:blip r:embed="rId5">
            <a:alphaModFix/>
          </a:blip>
          <a:srcRect b="0" l="0" r="0" t="0"/>
          <a:stretch/>
        </p:blipFill>
        <p:spPr>
          <a:xfrm>
            <a:off x="6057009" y="4450260"/>
            <a:ext cx="3239847" cy="2318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Тема Office">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2020-08-01T02:59:29Z</dcterms:created>
  <dc:creator>Patricio Emanuelli</dc:creator>
</cp:coreProperties>
</file>