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54" r:id="rId8"/>
    <p:sldId id="820" r:id="rId9"/>
    <p:sldId id="821" r:id="rId10"/>
    <p:sldId id="856" r:id="rId11"/>
    <p:sldId id="845" r:id="rId12"/>
    <p:sldId id="848" r:id="rId13"/>
    <p:sldId id="855" r:id="rId14"/>
    <p:sldId id="847" r:id="rId15"/>
    <p:sldId id="84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5"/>
    <a:srgbClr val="2081B2"/>
    <a:srgbClr val="14506E"/>
    <a:srgbClr val="269AD4"/>
    <a:srgbClr val="1A6A92"/>
    <a:srgbClr val="0E394E"/>
    <a:srgbClr val="5CB5E2"/>
    <a:srgbClr val="75C1E7"/>
    <a:srgbClr val="000000"/>
    <a:srgbClr val="B80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31/08/2020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5.xml"/><Relationship Id="rId3" Type="http://schemas.openxmlformats.org/officeDocument/2006/relationships/slide" Target="slide5.xml"/><Relationship Id="rId21" Type="http://schemas.openxmlformats.org/officeDocument/2006/relationships/slide" Target="slide11.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4.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2.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8.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png"/><Relationship Id="rId3" Type="http://schemas.openxmlformats.org/officeDocument/2006/relationships/hyperlink" Target="https://rule-of-three.co.uk/" TargetMode="External"/><Relationship Id="rId7" Type="http://schemas.openxmlformats.org/officeDocument/2006/relationships/image" Target="../media/image18.png"/><Relationship Id="rId12" Type="http://schemas.openxmlformats.org/officeDocument/2006/relationships/image" Target="../media/image30.jpeg"/><Relationship Id="rId17" Type="http://schemas.openxmlformats.org/officeDocument/2006/relationships/image" Target="../media/image35.jpeg"/><Relationship Id="rId2" Type="http://schemas.openxmlformats.org/officeDocument/2006/relationships/hyperlink" Target="http://www.inception-explained.com/" TargetMode="Externa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iedu.ine.cl/index.html" TargetMode="External"/><Relationship Id="rId11" Type="http://schemas.openxmlformats.org/officeDocument/2006/relationships/image" Target="../media/image29.jpeg"/><Relationship Id="rId5" Type="http://schemas.openxmlformats.org/officeDocument/2006/relationships/hyperlink" Target="https://www.atlassian.com/time-wasting-at-work-infographic" TargetMode="External"/><Relationship Id="rId15" Type="http://schemas.openxmlformats.org/officeDocument/2006/relationships/image" Target="../media/image33.png"/><Relationship Id="rId10" Type="http://schemas.openxmlformats.org/officeDocument/2006/relationships/image" Target="../media/image28.jpeg"/><Relationship Id="rId4" Type="http://schemas.openxmlformats.org/officeDocument/2006/relationships/hyperlink" Target="http://www.bagigia.com/" TargetMode="External"/><Relationship Id="rId9" Type="http://schemas.openxmlformats.org/officeDocument/2006/relationships/image" Target="../media/image27.jpe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s://climateknowledgeportal.worldbank.org/country/chile" TargetMode="External"/><Relationship Id="rId2" Type="http://schemas.openxmlformats.org/officeDocument/2006/relationships/hyperlink" Target="https://cambioclimatico.mma.gob.cl/"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2292008165"/>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l"/>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p>
          <a:p>
            <a:pPr defTabSz="1219017">
              <a:spcBef>
                <a:spcPts val="601"/>
              </a:spcBef>
              <a:spcAft>
                <a:spcPts val="601"/>
              </a:spcAft>
            </a:pPr>
            <a:r>
              <a:rPr lang="es-ES" sz="1067" dirty="0">
                <a:solidFill>
                  <a:srgbClr val="575756"/>
                </a:solidFill>
                <a:latin typeface="Chevin Pro DemiBold"/>
              </a:rPr>
              <a:t>Las Flechas de la derecha te conducen a las secciones correspondientes.</a:t>
            </a:r>
            <a:endParaRPr lang="en-U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10</a:t>
            </a:fld>
            <a:endParaRPr lang="ru-RU" sz="1400" dirty="0">
              <a:solidFill>
                <a:srgbClr val="FFFFFF"/>
              </a:solidFill>
              <a:latin typeface="Calibri"/>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DATAICC</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80025" y="296910"/>
            <a:ext cx="814569" cy="461665"/>
          </a:xfrm>
          <a:prstGeom prst="rect">
            <a:avLst/>
          </a:prstGeom>
        </p:spPr>
        <p:txBody>
          <a:bodyPr wrap="square">
            <a:spAutoFit/>
          </a:bodyPr>
          <a:lstStyle/>
          <a:p>
            <a:pPr algn="r" defTabSz="1219017">
              <a:buClr>
                <a:srgbClr val="E20613"/>
              </a:buClr>
              <a:buSzPct val="250000"/>
            </a:pPr>
            <a:r>
              <a:rPr lang="es-E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492095728"/>
              </p:ext>
            </p:extLst>
          </p:nvPr>
        </p:nvGraphicFramePr>
        <p:xfrm>
          <a:off x="480025" y="1097424"/>
          <a:ext cx="10987072" cy="2338046"/>
        </p:xfrm>
        <a:graphic>
          <a:graphicData uri="http://schemas.openxmlformats.org/drawingml/2006/table">
            <a:tbl>
              <a:tblPr firstRow="1" bandRow="1">
                <a:tableStyleId>{5C22544A-7EE6-4342-B048-85BDC9FD1C3A}</a:tableStyleId>
              </a:tblPr>
              <a:tblGrid>
                <a:gridCol w="1399108">
                  <a:extLst>
                    <a:ext uri="{9D8B030D-6E8A-4147-A177-3AD203B41FA5}">
                      <a16:colId xmlns:a16="http://schemas.microsoft.com/office/drawing/2014/main" val="2103009954"/>
                    </a:ext>
                  </a:extLst>
                </a:gridCol>
                <a:gridCol w="1476462">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pPr algn="ctr"/>
                      <a:r>
                        <a:rPr lang="es-ES" sz="1100" dirty="0"/>
                        <a:t>CATEGORÍA</a:t>
                      </a:r>
                    </a:p>
                  </a:txBody>
                  <a:tcPr>
                    <a:solidFill>
                      <a:schemeClr val="accent1">
                        <a:lumMod val="75000"/>
                      </a:schemeClr>
                    </a:solidFill>
                  </a:tcPr>
                </a:tc>
                <a:tc>
                  <a:txBody>
                    <a:bodyPr/>
                    <a:lstStyle/>
                    <a:p>
                      <a:pPr algn="ctr"/>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2">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200" b="1" kern="1200" dirty="0">
                          <a:solidFill>
                            <a:schemeClr val="bg1"/>
                          </a:solidFill>
                          <a:latin typeface="Chevin Pro DemiBold"/>
                          <a:ea typeface="+mn-ea"/>
                          <a:cs typeface="+mn-cs"/>
                        </a:rPr>
                        <a:t>Políticas e institucionalidad para enfrentar el cambio climático</a:t>
                      </a:r>
                    </a:p>
                    <a:p>
                      <a:pPr marL="0" algn="ctr" defTabSz="1219017" rtl="0" eaLnBrk="1" latinLnBrk="0" hangingPunct="1"/>
                      <a:endParaRPr lang="es-ES" sz="12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mn-lt"/>
                        </a:rPr>
                        <a:t>Acuerdos Internacionales</a:t>
                      </a:r>
                    </a:p>
                  </a:txBody>
                  <a:tcPr marL="9525" marR="9525" marT="9525" marB="0" anchor="b">
                    <a:solidFill>
                      <a:schemeClr val="accent2">
                        <a:lumMod val="75000"/>
                      </a:schemeClr>
                    </a:solidFill>
                  </a:tcPr>
                </a:tc>
                <a:tc>
                  <a:txBody>
                    <a:bodyPr/>
                    <a:lstStyle/>
                    <a:p>
                      <a:pPr algn="ctr"/>
                      <a:r>
                        <a:rPr lang="es-ES" sz="800" b="1" dirty="0">
                          <a:solidFill>
                            <a:srgbClr val="000000"/>
                          </a:solidFill>
                        </a:rPr>
                        <a:t>A</a:t>
                      </a:r>
                    </a:p>
                  </a:txBody>
                  <a:tcPr marL="0" marR="0" marT="0" marB="0" anchor="ctr"/>
                </a:tc>
                <a:tc>
                  <a:txBody>
                    <a:bodyPr/>
                    <a:lstStyle/>
                    <a:p>
                      <a:pPr algn="ctr"/>
                      <a:r>
                        <a:rPr lang="es-ES" sz="800" b="1" dirty="0">
                          <a:solidFill>
                            <a:srgbClr val="000000"/>
                          </a:solidFill>
                        </a:rPr>
                        <a:t>B</a:t>
                      </a:r>
                    </a:p>
                  </a:txBody>
                  <a:tcPr marL="0" marR="0" marT="0" marB="0" anchor="ctr"/>
                </a:tc>
                <a:tc>
                  <a:txBody>
                    <a:bodyPr/>
                    <a:lstStyle/>
                    <a:p>
                      <a:pPr algn="ctr"/>
                      <a:r>
                        <a:rPr lang="es-ES" sz="800" b="1" dirty="0">
                          <a:solidFill>
                            <a:srgbClr val="000000"/>
                          </a:solidFill>
                        </a:rPr>
                        <a:t>C</a:t>
                      </a:r>
                    </a:p>
                  </a:txBody>
                  <a:tcPr marL="0" marR="0" marT="0" marB="0" anchor="ctr"/>
                </a:tc>
                <a:tc>
                  <a:txBody>
                    <a:bodyPr/>
                    <a:lstStyle/>
                    <a:p>
                      <a:pPr algn="ctr"/>
                      <a:r>
                        <a:rPr lang="es-ES" sz="800" b="1" dirty="0">
                          <a:solidFill>
                            <a:srgbClr val="000000"/>
                          </a:solidFill>
                        </a:rPr>
                        <a:t>D</a:t>
                      </a:r>
                    </a:p>
                  </a:txBody>
                  <a:tcPr marL="0" marR="0" marT="0" marB="0" anchor="ctr"/>
                </a:tc>
                <a:tc>
                  <a:txBody>
                    <a:bodyPr/>
                    <a:lstStyle/>
                    <a:p>
                      <a:pPr algn="ctr"/>
                      <a:r>
                        <a:rPr lang="es-ES" sz="800" b="1" dirty="0">
                          <a:solidFill>
                            <a:srgbClr val="000000"/>
                          </a:solidFill>
                        </a:rPr>
                        <a:t>E</a:t>
                      </a:r>
                    </a:p>
                  </a:txBody>
                  <a:tcPr marL="0" marR="0" marT="0" marB="0" anchor="ctr"/>
                </a:tc>
                <a:tc>
                  <a:txBody>
                    <a:bodyPr/>
                    <a:lstStyle/>
                    <a:p>
                      <a:pPr algn="ctr"/>
                      <a:r>
                        <a:rPr lang="es-ES" sz="800" b="1" dirty="0">
                          <a:solidFill>
                            <a:srgbClr val="000000"/>
                          </a:solidFill>
                        </a:rPr>
                        <a:t>F</a:t>
                      </a:r>
                    </a:p>
                  </a:txBody>
                  <a:tcPr marL="0" marR="0" marT="0" marB="0" anchor="ctr"/>
                </a:tc>
                <a:tc>
                  <a:txBody>
                    <a:bodyPr/>
                    <a:lstStyle/>
                    <a:p>
                      <a:pPr algn="ctr"/>
                      <a:r>
                        <a:rPr lang="es-ES" sz="800" b="1" dirty="0">
                          <a:solidFill>
                            <a:srgbClr val="000000"/>
                          </a:solidFill>
                        </a:rPr>
                        <a:t>G</a:t>
                      </a: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mn-lt"/>
                        </a:rPr>
                        <a:t>Instituciones Internacionales</a:t>
                      </a:r>
                    </a:p>
                  </a:txBody>
                  <a:tcPr marL="9525" marR="9525" marT="9525" marB="0" anchor="b">
                    <a:solidFill>
                      <a:schemeClr val="accent2">
                        <a:lumMod val="75000"/>
                      </a:schemeClr>
                    </a:solidFill>
                  </a:tcPr>
                </a:tc>
                <a:tc>
                  <a:txBody>
                    <a:bodyPr/>
                    <a:lstStyle/>
                    <a:p>
                      <a:pPr algn="ctr"/>
                      <a:r>
                        <a:rPr lang="es-ES" sz="800" b="1" dirty="0">
                          <a:solidFill>
                            <a:srgbClr val="000000"/>
                          </a:solidFill>
                        </a:rPr>
                        <a:t>A</a:t>
                      </a:r>
                    </a:p>
                  </a:txBody>
                  <a:tcPr marL="0" marR="0" marT="0" marB="0" anchor="ctr"/>
                </a:tc>
                <a:tc>
                  <a:txBody>
                    <a:bodyPr/>
                    <a:lstStyle/>
                    <a:p>
                      <a:pPr algn="ctr"/>
                      <a:r>
                        <a:rPr lang="es-ES" sz="800" b="1" dirty="0">
                          <a:solidFill>
                            <a:srgbClr val="000000"/>
                          </a:solidFill>
                        </a:rPr>
                        <a:t>B</a:t>
                      </a:r>
                    </a:p>
                  </a:txBody>
                  <a:tcPr marL="0" marR="0" marT="0" marB="0" anchor="ctr"/>
                </a:tc>
                <a:tc>
                  <a:txBody>
                    <a:bodyPr/>
                    <a:lstStyle/>
                    <a:p>
                      <a:pPr algn="ctr"/>
                      <a:r>
                        <a:rPr lang="es-ES" sz="800" b="1" dirty="0">
                          <a:solidFill>
                            <a:srgbClr val="000000"/>
                          </a:solidFill>
                        </a:rPr>
                        <a:t>C</a:t>
                      </a:r>
                    </a:p>
                  </a:txBody>
                  <a:tcPr marL="0" marR="0" marT="0" marB="0" anchor="ctr"/>
                </a:tc>
                <a:tc>
                  <a:txBody>
                    <a:bodyPr/>
                    <a:lstStyle/>
                    <a:p>
                      <a:pPr algn="ctr"/>
                      <a:r>
                        <a:rPr lang="es-ES" sz="800" b="1" dirty="0">
                          <a:solidFill>
                            <a:srgbClr val="000000"/>
                          </a:solidFill>
                        </a:rPr>
                        <a:t>D</a:t>
                      </a:r>
                    </a:p>
                  </a:txBody>
                  <a:tcPr marL="0" marR="0" marT="0" marB="0" anchor="ctr"/>
                </a:tc>
                <a:tc>
                  <a:txBody>
                    <a:bodyPr/>
                    <a:lstStyle/>
                    <a:p>
                      <a:pPr algn="ctr"/>
                      <a:r>
                        <a:rPr lang="es-ES" sz="800" b="1" dirty="0">
                          <a:solidFill>
                            <a:srgbClr val="000000"/>
                          </a:solidFill>
                        </a:rPr>
                        <a:t>E</a:t>
                      </a:r>
                    </a:p>
                  </a:txBody>
                  <a:tcPr marL="0" marR="0" marT="0" marB="0" anchor="ctr"/>
                </a:tc>
                <a:tc>
                  <a:txBody>
                    <a:bodyPr/>
                    <a:lstStyle/>
                    <a:p>
                      <a:pPr algn="ctr"/>
                      <a:r>
                        <a:rPr lang="es-ES" sz="800" b="1" dirty="0">
                          <a:solidFill>
                            <a:srgbClr val="000000"/>
                          </a:solidFill>
                        </a:rPr>
                        <a:t>F</a:t>
                      </a:r>
                    </a:p>
                  </a:txBody>
                  <a:tcPr marL="0" marR="0" marT="0" marB="0" anchor="ctr"/>
                </a:tc>
                <a:tc>
                  <a:txBody>
                    <a:bodyPr/>
                    <a:lstStyle/>
                    <a:p>
                      <a:pPr algn="ctr"/>
                      <a:r>
                        <a:rPr lang="es-ES" sz="800" b="1" dirty="0">
                          <a:solidFill>
                            <a:srgbClr val="000000"/>
                          </a:solidFill>
                        </a:rPr>
                        <a:t>G</a:t>
                      </a:r>
                    </a:p>
                  </a:txBody>
                  <a:tcPr marL="0" marR="0" marT="0" marB="0" anchor="ctr"/>
                </a:tc>
                <a:extLst>
                  <a:ext uri="{0D108BD9-81ED-4DB2-BD59-A6C34878D82A}">
                    <a16:rowId xmlns:a16="http://schemas.microsoft.com/office/drawing/2014/main" val="2044707719"/>
                  </a:ext>
                </a:extLst>
              </a:tr>
              <a:tr h="326366">
                <a:tc rowSpan="3">
                  <a:txBody>
                    <a:bodyPr/>
                    <a:lstStyle/>
                    <a:p>
                      <a:pPr marL="0" algn="ctr" defTabSz="1219017" rtl="0" eaLnBrk="1" latinLnBrk="0" hangingPunct="1"/>
                      <a:r>
                        <a:rPr lang="es-ES" sz="1200" b="1" dirty="0">
                          <a:solidFill>
                            <a:schemeClr val="bg1"/>
                          </a:solidFill>
                          <a:latin typeface="Chevin Pro DemiBold"/>
                        </a:rPr>
                        <a:t>Planes de acción, reportes y literatura asociada al cambio climático</a:t>
                      </a:r>
                      <a:endParaRPr lang="es-ES" sz="12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algn="ctr" defTabSz="1219017" rtl="0" eaLnBrk="1" latinLnBrk="0" hangingPunct="1"/>
                      <a:r>
                        <a:rPr lang="es-ES" sz="1100" b="1" kern="1200" dirty="0">
                          <a:solidFill>
                            <a:schemeClr val="bg1"/>
                          </a:solidFill>
                          <a:latin typeface="+mn-lt"/>
                          <a:ea typeface="+mn-ea"/>
                          <a:cs typeface="+mn-cs"/>
                        </a:rPr>
                        <a:t>Informes IPCC</a:t>
                      </a:r>
                    </a:p>
                  </a:txBody>
                  <a:tcPr marL="0" marR="0" marT="0" marB="0" anchor="ctr">
                    <a:solidFill>
                      <a:schemeClr val="accent2">
                        <a:lumMod val="75000"/>
                      </a:schemeClr>
                    </a:solidFill>
                  </a:tcPr>
                </a:tc>
                <a:tc>
                  <a:txBody>
                    <a:bodyPr/>
                    <a:lstStyle/>
                    <a:p>
                      <a:pPr algn="ctr"/>
                      <a:r>
                        <a:rPr lang="es-ES" sz="800" b="1" dirty="0">
                          <a:solidFill>
                            <a:srgbClr val="000000"/>
                          </a:solidFill>
                        </a:rPr>
                        <a:t>A</a:t>
                      </a:r>
                    </a:p>
                  </a:txBody>
                  <a:tcPr marL="0" marR="0" marT="0" marB="0" anchor="ctr"/>
                </a:tc>
                <a:tc>
                  <a:txBody>
                    <a:bodyPr/>
                    <a:lstStyle/>
                    <a:p>
                      <a:pPr algn="ctr"/>
                      <a:r>
                        <a:rPr lang="es-ES" sz="800" b="1" dirty="0">
                          <a:solidFill>
                            <a:srgbClr val="000000"/>
                          </a:solidFill>
                        </a:rPr>
                        <a:t>B</a:t>
                      </a:r>
                    </a:p>
                  </a:txBody>
                  <a:tcPr marL="0" marR="0" marT="0" marB="0" anchor="ctr"/>
                </a:tc>
                <a:tc>
                  <a:txBody>
                    <a:bodyPr/>
                    <a:lstStyle/>
                    <a:p>
                      <a:pPr algn="ctr"/>
                      <a:r>
                        <a:rPr lang="es-ES" sz="800" b="1" dirty="0">
                          <a:solidFill>
                            <a:srgbClr val="000000"/>
                          </a:solidFill>
                        </a:rPr>
                        <a:t>C</a:t>
                      </a:r>
                    </a:p>
                  </a:txBody>
                  <a:tcPr marL="0" marR="0" marT="0" marB="0" anchor="ctr"/>
                </a:tc>
                <a:tc>
                  <a:txBody>
                    <a:bodyPr/>
                    <a:lstStyle/>
                    <a:p>
                      <a:pPr algn="ctr"/>
                      <a:r>
                        <a:rPr lang="es-ES" sz="800" b="1" dirty="0">
                          <a:solidFill>
                            <a:srgbClr val="000000"/>
                          </a:solidFill>
                        </a:rPr>
                        <a:t>D</a:t>
                      </a:r>
                    </a:p>
                  </a:txBody>
                  <a:tcPr marL="0" marR="0" marT="0" marB="0" anchor="ctr"/>
                </a:tc>
                <a:tc>
                  <a:txBody>
                    <a:bodyPr/>
                    <a:lstStyle/>
                    <a:p>
                      <a:pPr algn="ctr"/>
                      <a:r>
                        <a:rPr lang="es-ES" sz="800" b="1" dirty="0">
                          <a:solidFill>
                            <a:srgbClr val="000000"/>
                          </a:solidFill>
                        </a:rPr>
                        <a:t>E</a:t>
                      </a:r>
                    </a:p>
                  </a:txBody>
                  <a:tcPr marL="0" marR="0" marT="0" marB="0" anchor="ctr"/>
                </a:tc>
                <a:tc>
                  <a:txBody>
                    <a:bodyPr/>
                    <a:lstStyle/>
                    <a:p>
                      <a:pPr algn="ctr"/>
                      <a:r>
                        <a:rPr lang="es-ES" sz="800" b="1" dirty="0">
                          <a:solidFill>
                            <a:srgbClr val="000000"/>
                          </a:solidFill>
                        </a:rPr>
                        <a:t>F</a:t>
                      </a:r>
                    </a:p>
                  </a:txBody>
                  <a:tcPr marL="0" marR="0" marT="0" marB="0" anchor="ctr"/>
                </a:tc>
                <a:tc>
                  <a:txBody>
                    <a:bodyPr/>
                    <a:lstStyle/>
                    <a:p>
                      <a:pPr algn="ctr"/>
                      <a:r>
                        <a:rPr lang="es-ES" sz="800" b="1" dirty="0">
                          <a:solidFill>
                            <a:srgbClr val="000000"/>
                          </a:solidFill>
                        </a:rPr>
                        <a:t>G</a:t>
                      </a: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r>
                        <a:rPr lang="es-ES" sz="1100" b="1" kern="1200" dirty="0">
                          <a:solidFill>
                            <a:schemeClr val="bg1"/>
                          </a:solidFill>
                          <a:latin typeface="+mn-lt"/>
                          <a:ea typeface="+mn-ea"/>
                          <a:cs typeface="+mn-cs"/>
                        </a:rPr>
                        <a:t>Informes CMUNCC</a:t>
                      </a:r>
                    </a:p>
                  </a:txBody>
                  <a:tcPr marL="0" marR="0" marT="0" marB="0" anchor="ctr">
                    <a:solidFill>
                      <a:schemeClr val="accent2">
                        <a:lumMod val="75000"/>
                      </a:schemeClr>
                    </a:solidFill>
                  </a:tcPr>
                </a:tc>
                <a:tc>
                  <a:txBody>
                    <a:bodyPr/>
                    <a:lstStyle/>
                    <a:p>
                      <a:pPr algn="ctr"/>
                      <a:r>
                        <a:rPr lang="es-ES" sz="800" b="1" dirty="0">
                          <a:solidFill>
                            <a:srgbClr val="000000"/>
                          </a:solidFill>
                        </a:rPr>
                        <a:t>A</a:t>
                      </a:r>
                    </a:p>
                  </a:txBody>
                  <a:tcPr marL="0" marR="0" marT="0" marB="0" anchor="ctr"/>
                </a:tc>
                <a:tc>
                  <a:txBody>
                    <a:bodyPr/>
                    <a:lstStyle/>
                    <a:p>
                      <a:pPr algn="ctr"/>
                      <a:r>
                        <a:rPr lang="es-ES" sz="800" b="1" dirty="0">
                          <a:solidFill>
                            <a:srgbClr val="000000"/>
                          </a:solidFill>
                        </a:rPr>
                        <a:t>B</a:t>
                      </a:r>
                    </a:p>
                  </a:txBody>
                  <a:tcPr marL="0" marR="0" marT="0" marB="0" anchor="ctr"/>
                </a:tc>
                <a:tc>
                  <a:txBody>
                    <a:bodyPr/>
                    <a:lstStyle/>
                    <a:p>
                      <a:pPr algn="ctr"/>
                      <a:r>
                        <a:rPr lang="es-ES" sz="800" b="1" dirty="0">
                          <a:solidFill>
                            <a:srgbClr val="000000"/>
                          </a:solidFill>
                        </a:rPr>
                        <a:t>C</a:t>
                      </a:r>
                    </a:p>
                  </a:txBody>
                  <a:tcPr marL="0" marR="0" marT="0" marB="0" anchor="ctr"/>
                </a:tc>
                <a:tc>
                  <a:txBody>
                    <a:bodyPr/>
                    <a:lstStyle/>
                    <a:p>
                      <a:pPr algn="ctr"/>
                      <a:r>
                        <a:rPr lang="es-ES" sz="800" b="1" dirty="0">
                          <a:solidFill>
                            <a:srgbClr val="000000"/>
                          </a:solidFill>
                        </a:rPr>
                        <a:t>D</a:t>
                      </a:r>
                    </a:p>
                  </a:txBody>
                  <a:tcPr marL="0" marR="0" marT="0" marB="0" anchor="ctr"/>
                </a:tc>
                <a:tc>
                  <a:txBody>
                    <a:bodyPr/>
                    <a:lstStyle/>
                    <a:p>
                      <a:pPr algn="ctr"/>
                      <a:r>
                        <a:rPr lang="es-ES" sz="800" b="1" dirty="0">
                          <a:solidFill>
                            <a:srgbClr val="000000"/>
                          </a:solidFill>
                        </a:rPr>
                        <a:t>E</a:t>
                      </a:r>
                    </a:p>
                  </a:txBody>
                  <a:tcPr marL="0" marR="0" marT="0" marB="0" anchor="ctr"/>
                </a:tc>
                <a:tc>
                  <a:txBody>
                    <a:bodyPr/>
                    <a:lstStyle/>
                    <a:p>
                      <a:pPr algn="ctr"/>
                      <a:r>
                        <a:rPr lang="es-ES" sz="800" b="1" dirty="0">
                          <a:solidFill>
                            <a:srgbClr val="000000"/>
                          </a:solidFill>
                        </a:rPr>
                        <a:t>F</a:t>
                      </a:r>
                    </a:p>
                  </a:txBody>
                  <a:tcPr marL="0" marR="0" marT="0" marB="0" anchor="ctr"/>
                </a:tc>
                <a:tc>
                  <a:txBody>
                    <a:bodyPr/>
                    <a:lstStyle/>
                    <a:p>
                      <a:pPr algn="ctr"/>
                      <a:r>
                        <a:rPr lang="es-ES" sz="800" b="1" dirty="0">
                          <a:solidFill>
                            <a:srgbClr val="000000"/>
                          </a:solidFill>
                        </a:rPr>
                        <a:t>G</a:t>
                      </a:r>
                    </a:p>
                  </a:txBody>
                  <a:tcPr marL="0" marR="0" marT="0" marB="0" anchor="ctr"/>
                </a:tc>
                <a:extLst>
                  <a:ext uri="{0D108BD9-81ED-4DB2-BD59-A6C34878D82A}">
                    <a16:rowId xmlns:a16="http://schemas.microsoft.com/office/drawing/2014/main" val="3912305285"/>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solidFill>
                  </a:tcPr>
                </a:tc>
                <a:tc>
                  <a:txBody>
                    <a:bodyPr/>
                    <a:lstStyle/>
                    <a:p>
                      <a:pPr marL="0" algn="ctr" defTabSz="1219017" rtl="0" eaLnBrk="1" latinLnBrk="0" hangingPunct="1"/>
                      <a:r>
                        <a:rPr lang="es-ES" sz="1100" b="1" kern="1200" dirty="0">
                          <a:solidFill>
                            <a:schemeClr val="bg1"/>
                          </a:solidFill>
                          <a:latin typeface="+mn-lt"/>
                          <a:ea typeface="+mn-ea"/>
                          <a:cs typeface="+mn-cs"/>
                        </a:rPr>
                        <a:t>Informes Banco Mundial</a:t>
                      </a:r>
                    </a:p>
                  </a:txBody>
                  <a:tcPr marL="0" marR="0" marT="0" marB="0" anchor="ctr">
                    <a:solidFill>
                      <a:schemeClr val="accent2">
                        <a:lumMod val="75000"/>
                      </a:schemeClr>
                    </a:solidFill>
                  </a:tcPr>
                </a:tc>
                <a:tc>
                  <a:txBody>
                    <a:bodyPr/>
                    <a:lstStyle/>
                    <a:p>
                      <a:pPr algn="ctr"/>
                      <a:r>
                        <a:rPr lang="es-ES" sz="800" b="1" dirty="0">
                          <a:solidFill>
                            <a:srgbClr val="000000"/>
                          </a:solidFill>
                        </a:rPr>
                        <a:t>A</a:t>
                      </a:r>
                    </a:p>
                  </a:txBody>
                  <a:tcPr marL="0" marR="0" marT="0" marB="0" anchor="ctr"/>
                </a:tc>
                <a:tc>
                  <a:txBody>
                    <a:bodyPr/>
                    <a:lstStyle/>
                    <a:p>
                      <a:pPr algn="ctr"/>
                      <a:r>
                        <a:rPr lang="es-ES" sz="800" b="1" dirty="0">
                          <a:solidFill>
                            <a:srgbClr val="000000"/>
                          </a:solidFill>
                        </a:rPr>
                        <a:t>B</a:t>
                      </a:r>
                    </a:p>
                  </a:txBody>
                  <a:tcPr marL="0" marR="0" marT="0" marB="0" anchor="ctr"/>
                </a:tc>
                <a:tc>
                  <a:txBody>
                    <a:bodyPr/>
                    <a:lstStyle/>
                    <a:p>
                      <a:pPr algn="ctr"/>
                      <a:r>
                        <a:rPr lang="es-ES" sz="800" b="1" dirty="0">
                          <a:solidFill>
                            <a:srgbClr val="000000"/>
                          </a:solidFill>
                        </a:rPr>
                        <a:t>C</a:t>
                      </a:r>
                    </a:p>
                  </a:txBody>
                  <a:tcPr marL="0" marR="0" marT="0" marB="0" anchor="ctr"/>
                </a:tc>
                <a:tc>
                  <a:txBody>
                    <a:bodyPr/>
                    <a:lstStyle/>
                    <a:p>
                      <a:pPr algn="ctr"/>
                      <a:r>
                        <a:rPr lang="es-ES" sz="800" b="1" dirty="0">
                          <a:solidFill>
                            <a:srgbClr val="000000"/>
                          </a:solidFill>
                        </a:rPr>
                        <a:t>D</a:t>
                      </a:r>
                    </a:p>
                  </a:txBody>
                  <a:tcPr marL="0" marR="0" marT="0" marB="0" anchor="ctr"/>
                </a:tc>
                <a:tc>
                  <a:txBody>
                    <a:bodyPr/>
                    <a:lstStyle/>
                    <a:p>
                      <a:pPr algn="ctr"/>
                      <a:r>
                        <a:rPr lang="es-ES" sz="800" b="1" dirty="0">
                          <a:solidFill>
                            <a:srgbClr val="000000"/>
                          </a:solidFill>
                        </a:rPr>
                        <a:t>E</a:t>
                      </a:r>
                    </a:p>
                  </a:txBody>
                  <a:tcPr marL="0" marR="0" marT="0" marB="0" anchor="ctr"/>
                </a:tc>
                <a:tc>
                  <a:txBody>
                    <a:bodyPr/>
                    <a:lstStyle/>
                    <a:p>
                      <a:pPr algn="ctr"/>
                      <a:r>
                        <a:rPr lang="es-ES" sz="800" b="1" dirty="0">
                          <a:solidFill>
                            <a:srgbClr val="000000"/>
                          </a:solidFill>
                        </a:rPr>
                        <a:t>F</a:t>
                      </a:r>
                    </a:p>
                  </a:txBody>
                  <a:tcPr marL="0" marR="0" marT="0" marB="0" anchor="ctr"/>
                </a:tc>
                <a:tc>
                  <a:txBody>
                    <a:bodyPr/>
                    <a:lstStyle/>
                    <a:p>
                      <a:pPr algn="ctr"/>
                      <a:r>
                        <a:rPr lang="es-ES" sz="800" b="1" dirty="0">
                          <a:solidFill>
                            <a:srgbClr val="000000"/>
                          </a:solidFill>
                        </a:rPr>
                        <a:t>G</a:t>
                      </a:r>
                    </a:p>
                  </a:txBody>
                  <a:tcPr marL="0" marR="0" marT="0" marB="0" anchor="ctr"/>
                </a:tc>
                <a:extLst>
                  <a:ext uri="{0D108BD9-81ED-4DB2-BD59-A6C34878D82A}">
                    <a16:rowId xmlns:a16="http://schemas.microsoft.com/office/drawing/2014/main" val="3749155971"/>
                  </a:ext>
                </a:extLst>
              </a:tr>
            </a:tbl>
          </a:graphicData>
        </a:graphic>
      </p:graphicFrame>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284569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El foco en la sección global es el </a:t>
            </a:r>
            <a:r>
              <a:rPr lang="es-ES" sz="1000" dirty="0" err="1">
                <a:solidFill>
                  <a:srgbClr val="FFFFFF"/>
                </a:solidFill>
              </a:rPr>
              <a:t>story</a:t>
            </a:r>
            <a:r>
              <a:rPr lang="es-ES" sz="1000" dirty="0">
                <a:solidFill>
                  <a:srgbClr val="FFFFFF"/>
                </a:solidFill>
              </a:rPr>
              <a:t> </a:t>
            </a:r>
            <a:r>
              <a:rPr lang="es-ES" sz="1000" dirty="0" err="1">
                <a:solidFill>
                  <a:srgbClr val="FFFFFF"/>
                </a:solidFill>
              </a:rPr>
              <a:t>telling</a:t>
            </a:r>
            <a:r>
              <a:rPr lang="es-ES" sz="1000" dirty="0">
                <a:solidFill>
                  <a:srgbClr val="FFFFFF"/>
                </a:solidFill>
              </a:rPr>
              <a:t> (</a:t>
            </a:r>
            <a:r>
              <a:rPr lang="es-ES" sz="1000" dirty="0" err="1">
                <a:solidFill>
                  <a:srgbClr val="FFFFFF"/>
                </a:solidFill>
              </a:rPr>
              <a:t>scroll</a:t>
            </a:r>
            <a:r>
              <a:rPr lang="es-ES" sz="1000" dirty="0">
                <a:solidFill>
                  <a:srgbClr val="FFFFFF"/>
                </a:solidFill>
              </a:rPr>
              <a:t>), y en la sección local el </a:t>
            </a:r>
            <a:r>
              <a:rPr lang="es-ES" sz="1000" dirty="0" err="1">
                <a:solidFill>
                  <a:srgbClr val="FFFFFF"/>
                </a:solidFill>
              </a:rPr>
              <a:t>dashboard</a:t>
            </a:r>
            <a:r>
              <a:rPr lang="es-ES" sz="1000" dirty="0">
                <a:solidFill>
                  <a:srgbClr val="FFFFFF"/>
                </a:solidFill>
              </a:rPr>
              <a:t>. La visualización es  limpia y ordenada, primando el uso de íconos y colores primarios y llamativos.</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3039985" cy="4494500"/>
          </a:xfrm>
          <a:prstGeom prst="rect">
            <a:avLst/>
          </a:prstGeom>
          <a:noFill/>
        </p:spPr>
        <p:txBody>
          <a:bodyPr wrap="square" rtlCol="0">
            <a:spAutoFit/>
          </a:bodyPr>
          <a:lstStyle/>
          <a:p>
            <a:pPr algn="just" defTabSz="1219017">
              <a:spcBef>
                <a:spcPts val="601"/>
              </a:spcBef>
              <a:spcAft>
                <a:spcPts val="601"/>
              </a:spcAft>
            </a:pPr>
            <a:r>
              <a:rPr lang="es-ES" sz="1067" dirty="0">
                <a:solidFill>
                  <a:srgbClr val="575756"/>
                </a:solidFill>
                <a:latin typeface="Chevin Pro DemiBold"/>
              </a:rPr>
              <a:t>Una plataforma integral e interactiva enfocada en exponer información asociada al cambio climático. Debiese tener un estilo simple, amigable y atractivo, que invite a aprender.</a:t>
            </a: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¿Cuál es el look and </a:t>
            </a:r>
            <a:r>
              <a:rPr lang="es-ES" sz="1067" b="1" dirty="0" err="1">
                <a:solidFill>
                  <a:srgbClr val="575756"/>
                </a:solidFill>
                <a:latin typeface="Chevin Pro DemiBold"/>
              </a:rPr>
              <a:t>feel</a:t>
            </a:r>
            <a:r>
              <a:rPr lang="es-ES" sz="1067" b="1" dirty="0">
                <a:solidFill>
                  <a:srgbClr val="575756"/>
                </a:solidFill>
                <a:latin typeface="Chevin Pro DemiBold"/>
              </a:rPr>
              <a:t> del producto? </a:t>
            </a:r>
          </a:p>
          <a:p>
            <a:pPr algn="just" defTabSz="1219017">
              <a:spcBef>
                <a:spcPts val="601"/>
              </a:spcBef>
              <a:spcAft>
                <a:spcPts val="601"/>
              </a:spcAft>
            </a:pPr>
            <a:r>
              <a:rPr lang="es-ES" sz="1067" dirty="0">
                <a:solidFill>
                  <a:srgbClr val="575756"/>
                </a:solidFill>
                <a:latin typeface="Chevin Pro DemiBold"/>
              </a:rPr>
              <a:t>Look: Verdes, azules, amarillos (claros y pocos colores, fondo blanco).</a:t>
            </a:r>
          </a:p>
          <a:p>
            <a:pPr algn="just" defTabSz="1219017">
              <a:spcBef>
                <a:spcPts val="601"/>
              </a:spcBef>
              <a:spcAft>
                <a:spcPts val="601"/>
              </a:spcAft>
            </a:pPr>
            <a:r>
              <a:rPr lang="es-ES" sz="1067" dirty="0" err="1">
                <a:solidFill>
                  <a:srgbClr val="575756"/>
                </a:solidFill>
                <a:latin typeface="Chevin Pro DemiBold"/>
              </a:rPr>
              <a:t>Feel</a:t>
            </a:r>
            <a:r>
              <a:rPr lang="es-ES" sz="1067" dirty="0">
                <a:solidFill>
                  <a:srgbClr val="575756"/>
                </a:solidFill>
                <a:latin typeface="Chevin Pro DemiBold"/>
              </a:rPr>
              <a:t>: Entretenido, amigable, accesible, simple.</a:t>
            </a:r>
          </a:p>
          <a:p>
            <a:pPr marL="228600" indent="-228600" algn="just" defTabSz="1219017">
              <a:spcBef>
                <a:spcPts val="601"/>
              </a:spcBef>
              <a:spcAft>
                <a:spcPts val="601"/>
              </a:spcAft>
              <a:buFont typeface="+mj-lt"/>
              <a:buAutoNum type="arabicPeriod" startAt="2"/>
            </a:pPr>
            <a:r>
              <a:rPr lang="es-ES" sz="1067" b="1" dirty="0">
                <a:solidFill>
                  <a:srgbClr val="575756"/>
                </a:solidFill>
                <a:latin typeface="Chevin Pro DemiBold"/>
              </a:rPr>
              <a:t>¿Qué tipo de estilo visual debería tener? </a:t>
            </a:r>
            <a:r>
              <a:rPr lang="es-ES" sz="1067" dirty="0">
                <a:solidFill>
                  <a:srgbClr val="575756"/>
                </a:solidFill>
                <a:latin typeface="Chevin Pro DemiBold"/>
              </a:rPr>
              <a:t>Limpio, ordenado, espaciado, claro (uso de íconos).</a:t>
            </a:r>
          </a:p>
          <a:p>
            <a:pPr marL="228600" indent="-228600" algn="just" defTabSz="1219017">
              <a:spcBef>
                <a:spcPts val="601"/>
              </a:spcBef>
              <a:spcAft>
                <a:spcPts val="601"/>
              </a:spcAft>
              <a:buFont typeface="+mj-lt"/>
              <a:buAutoNum type="arabicPeriod" startAt="2"/>
            </a:pPr>
            <a:r>
              <a:rPr lang="es-ES" sz="1067" b="1" dirty="0">
                <a:solidFill>
                  <a:srgbClr val="575756"/>
                </a:solidFill>
                <a:latin typeface="Chevin Pro DemiBold"/>
              </a:rPr>
              <a:t>¿Qué elementos conceptuales están asociados al producto? </a:t>
            </a:r>
            <a:r>
              <a:rPr lang="es-ES" sz="1067" dirty="0" err="1">
                <a:solidFill>
                  <a:srgbClr val="575756"/>
                </a:solidFill>
                <a:latin typeface="Chevin Pro DemiBold"/>
              </a:rPr>
              <a:t>Storytelling</a:t>
            </a:r>
            <a:r>
              <a:rPr lang="es-ES" sz="1067" dirty="0">
                <a:solidFill>
                  <a:srgbClr val="575756"/>
                </a:solidFill>
                <a:latin typeface="Chevin Pro DemiBold"/>
              </a:rPr>
              <a:t>  (narrativa), </a:t>
            </a:r>
            <a:r>
              <a:rPr lang="es-ES" sz="1067" dirty="0" err="1">
                <a:solidFill>
                  <a:srgbClr val="575756"/>
                </a:solidFill>
                <a:latin typeface="Chevin Pro DemiBold"/>
              </a:rPr>
              <a:t>dashboard</a:t>
            </a:r>
            <a:r>
              <a:rPr lang="es-ES" sz="1067" dirty="0">
                <a:solidFill>
                  <a:srgbClr val="575756"/>
                </a:solidFill>
                <a:latin typeface="Chevin Pro DemiBold"/>
              </a:rPr>
              <a:t>, gráficas, mapas.</a:t>
            </a:r>
          </a:p>
          <a:p>
            <a:pPr marL="228600" indent="-228600" algn="just" defTabSz="1219017">
              <a:spcBef>
                <a:spcPts val="601"/>
              </a:spcBef>
              <a:spcAft>
                <a:spcPts val="601"/>
              </a:spcAft>
              <a:buFont typeface="+mj-lt"/>
              <a:buAutoNum type="arabicPeriod" startAt="2"/>
            </a:pPr>
            <a:r>
              <a:rPr lang="es-ES" sz="1067" b="1" dirty="0">
                <a:solidFill>
                  <a:srgbClr val="575756"/>
                </a:solidFill>
                <a:latin typeface="Chevin Pro DemiBold"/>
              </a:rPr>
              <a:t>¿Qué referentes visuales asocias a este producto? </a:t>
            </a:r>
            <a:r>
              <a:rPr lang="es-CL" sz="1100" dirty="0">
                <a:hlinkClick r:id="rId2"/>
              </a:rPr>
              <a:t>http://www.inception-explained.com/</a:t>
            </a:r>
            <a:r>
              <a:rPr lang="es-CL" sz="1100" dirty="0"/>
              <a:t>    </a:t>
            </a:r>
            <a:r>
              <a:rPr lang="es-CL" sz="1100" dirty="0">
                <a:hlinkClick r:id="rId3"/>
              </a:rPr>
              <a:t>https://rule-of-three.co.uk/</a:t>
            </a:r>
            <a:r>
              <a:rPr lang="es-CL" sz="1100" dirty="0"/>
              <a:t>   </a:t>
            </a:r>
            <a:r>
              <a:rPr lang="es-CL" sz="1100" dirty="0">
                <a:hlinkClick r:id="rId4"/>
              </a:rPr>
              <a:t>http://www.bagigia.com/</a:t>
            </a:r>
            <a:r>
              <a:rPr lang="es-CL" sz="1100" dirty="0"/>
              <a:t>    </a:t>
            </a:r>
            <a:r>
              <a:rPr lang="es-CL" sz="1100" dirty="0">
                <a:hlinkClick r:id="rId5"/>
              </a:rPr>
              <a:t>https://www.atlassian.com/time-wasting-at-work-infographic</a:t>
            </a:r>
            <a:r>
              <a:rPr lang="es-CL" sz="1100" dirty="0"/>
              <a:t>   </a:t>
            </a:r>
            <a:r>
              <a:rPr lang="es-CL" sz="1100" dirty="0">
                <a:hlinkClick r:id="rId6"/>
              </a:rPr>
              <a:t>http://siedu.ine.cl/index.html</a:t>
            </a:r>
            <a:endParaRPr lang="es-ES" sz="1067" b="1" dirty="0">
              <a:solidFill>
                <a:srgbClr val="575756"/>
              </a:solidFill>
              <a:latin typeface="Chevin Pro DemiBold"/>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1026" name="Picture 2" descr="Clean Dashboard Example Slide Design for PowerPoint - SlideModel">
            <a:extLst>
              <a:ext uri="{FF2B5EF4-FFF2-40B4-BE49-F238E27FC236}">
                <a16:creationId xmlns:a16="http://schemas.microsoft.com/office/drawing/2014/main" id="{BCEE9981-327B-4C38-B598-A5383AD671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38845" y="1635516"/>
            <a:ext cx="2734113" cy="1536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loribus Admin Dashboard Admin Panel">
            <a:extLst>
              <a:ext uri="{FF2B5EF4-FFF2-40B4-BE49-F238E27FC236}">
                <a16:creationId xmlns:a16="http://schemas.microsoft.com/office/drawing/2014/main" id="{638B9304-2CCE-4C20-8702-F9A335E4E8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6421" y="5108960"/>
            <a:ext cx="2734109" cy="14490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p 80 Cool Websites of 2013 – The Design Work">
            <a:extLst>
              <a:ext uri="{FF2B5EF4-FFF2-40B4-BE49-F238E27FC236}">
                <a16:creationId xmlns:a16="http://schemas.microsoft.com/office/drawing/2014/main" id="{59C16158-1EFF-4B3A-9513-4731A45EC3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1122" y="1637140"/>
            <a:ext cx="2587723" cy="205233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ature Cool Vector Icons 1 stock illustration. Illustration of ...">
            <a:extLst>
              <a:ext uri="{FF2B5EF4-FFF2-40B4-BE49-F238E27FC236}">
                <a16:creationId xmlns:a16="http://schemas.microsoft.com/office/drawing/2014/main" id="{578ED5FD-77AF-4CE8-8588-0D2FB598D93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11244"/>
          <a:stretch/>
        </p:blipFill>
        <p:spPr bwMode="auto">
          <a:xfrm>
            <a:off x="6122207" y="3825631"/>
            <a:ext cx="1507611" cy="12092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cology Icons, Icon, Eco PNG and Vector with Transparent ...">
            <a:extLst>
              <a:ext uri="{FF2B5EF4-FFF2-40B4-BE49-F238E27FC236}">
                <a16:creationId xmlns:a16="http://schemas.microsoft.com/office/drawing/2014/main" id="{B78B6334-FE94-49EF-ABD7-18BFBD9756A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925" t="14375" r="6376"/>
          <a:stretch/>
        </p:blipFill>
        <p:spPr bwMode="auto">
          <a:xfrm>
            <a:off x="7572574" y="3848492"/>
            <a:ext cx="1196134" cy="120327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AA6DB18-1968-467D-BEBC-367917069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84899" y="3874719"/>
            <a:ext cx="980350" cy="1003534"/>
          </a:xfrm>
          <a:prstGeom prst="rect">
            <a:avLst/>
          </a:prstGeom>
        </p:spPr>
      </p:pic>
      <p:pic>
        <p:nvPicPr>
          <p:cNvPr id="6" name="Imagen 5">
            <a:extLst>
              <a:ext uri="{FF2B5EF4-FFF2-40B4-BE49-F238E27FC236}">
                <a16:creationId xmlns:a16="http://schemas.microsoft.com/office/drawing/2014/main" id="{81B221A2-C0A1-4AF9-B67F-B2C25D6F280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7951" y="2740234"/>
            <a:ext cx="977298" cy="1003534"/>
          </a:xfrm>
          <a:prstGeom prst="rect">
            <a:avLst/>
          </a:prstGeom>
        </p:spPr>
      </p:pic>
      <p:pic>
        <p:nvPicPr>
          <p:cNvPr id="8" name="Imagen 7">
            <a:extLst>
              <a:ext uri="{FF2B5EF4-FFF2-40B4-BE49-F238E27FC236}">
                <a16:creationId xmlns:a16="http://schemas.microsoft.com/office/drawing/2014/main" id="{E299070B-727B-4526-AB8B-ECBB4925DF3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00" y="5159775"/>
            <a:ext cx="3755976" cy="1611333"/>
          </a:xfrm>
          <a:prstGeom prst="rect">
            <a:avLst/>
          </a:prstGeom>
        </p:spPr>
      </p:pic>
      <p:pic>
        <p:nvPicPr>
          <p:cNvPr id="10" name="Imagen 9">
            <a:extLst>
              <a:ext uri="{FF2B5EF4-FFF2-40B4-BE49-F238E27FC236}">
                <a16:creationId xmlns:a16="http://schemas.microsoft.com/office/drawing/2014/main" id="{CD69BDE1-A8E3-4A4C-9160-C8046351A71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88123" y="1640111"/>
            <a:ext cx="977126" cy="1003535"/>
          </a:xfrm>
          <a:prstGeom prst="rect">
            <a:avLst/>
          </a:prstGeom>
        </p:spPr>
      </p:pic>
      <p:pic>
        <p:nvPicPr>
          <p:cNvPr id="1028" name="Picture 4" descr="22 Free VueJS Admin Templates For Web Applications 2020 - Colorlib">
            <a:extLst>
              <a:ext uri="{FF2B5EF4-FFF2-40B4-BE49-F238E27FC236}">
                <a16:creationId xmlns:a16="http://schemas.microsoft.com/office/drawing/2014/main" id="{03B260A5-C3D2-48BA-86D2-C9C2280F790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36422" y="3183613"/>
            <a:ext cx="2734109" cy="191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25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par>
                                <p:cTn id="20" presetID="10" presetClass="entr" presetSubtype="0"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nodeType="withEffect">
                                  <p:stCondLst>
                                    <p:cond delay="0"/>
                                  </p:stCondLst>
                                  <p:childTnLst>
                                    <p:set>
                                      <p:cBhvr>
                                        <p:cTn id="29" dur="1" fill="hold">
                                          <p:stCondLst>
                                            <p:cond delay="0"/>
                                          </p:stCondLst>
                                        </p:cTn>
                                        <p:tgtEl>
                                          <p:spTgt spid="1034"/>
                                        </p:tgtEl>
                                        <p:attrNameLst>
                                          <p:attrName>style.visibility</p:attrName>
                                        </p:attrNameLst>
                                      </p:cBhvr>
                                      <p:to>
                                        <p:strVal val="visible"/>
                                      </p:to>
                                    </p:set>
                                    <p:animEffect transition="in" filter="fade">
                                      <p:cBhvr>
                                        <p:cTn id="30" dur="500"/>
                                        <p:tgtEl>
                                          <p:spTgt spid="1034"/>
                                        </p:tgtEl>
                                      </p:cBhvr>
                                    </p:animEffect>
                                  </p:childTnLst>
                                </p:cTn>
                              </p:par>
                              <p:par>
                                <p:cTn id="31" presetID="10" presetClass="entr" presetSubtype="0" fill="hold" nodeType="withEffect">
                                  <p:stCondLst>
                                    <p:cond delay="0"/>
                                  </p:stCondLst>
                                  <p:childTnLst>
                                    <p:set>
                                      <p:cBhvr>
                                        <p:cTn id="32" dur="1" fill="hold">
                                          <p:stCondLst>
                                            <p:cond delay="0"/>
                                          </p:stCondLst>
                                        </p:cTn>
                                        <p:tgtEl>
                                          <p:spTgt spid="1036"/>
                                        </p:tgtEl>
                                        <p:attrNameLst>
                                          <p:attrName>style.visibility</p:attrName>
                                        </p:attrNameLst>
                                      </p:cBhvr>
                                      <p:to>
                                        <p:strVal val="visible"/>
                                      </p:to>
                                    </p:set>
                                    <p:animEffect transition="in" filter="fade">
                                      <p:cBhvr>
                                        <p:cTn id="33" dur="500"/>
                                        <p:tgtEl>
                                          <p:spTgt spid="1036"/>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24"/>
                                        </p:tgtEl>
                                        <p:attrNameLst>
                                          <p:attrName>style.visibility</p:attrName>
                                        </p:attrNameLst>
                                      </p:cBhvr>
                                      <p:to>
                                        <p:strVal val="visible"/>
                                      </p:to>
                                    </p:set>
                                    <p:animEffect transition="in" filter="barn(inVertical)">
                                      <p:cBhvr>
                                        <p:cTn id="50" dur="250"/>
                                        <p:tgtEl>
                                          <p:spTgt spid="124"/>
                                        </p:tgtEl>
                                      </p:cBhvr>
                                    </p:animEffect>
                                  </p:childTnLst>
                                </p:cTn>
                              </p:par>
                            </p:childTnLst>
                          </p:cTn>
                        </p:par>
                        <p:par>
                          <p:cTn id="51" fill="hold">
                            <p:stCondLst>
                              <p:cond delay="250"/>
                            </p:stCondLst>
                            <p:childTnLst>
                              <p:par>
                                <p:cTn id="52" presetID="10" presetClass="entr" presetSubtype="0" fill="hold" grpId="0" nodeType="afterEffect">
                                  <p:stCondLst>
                                    <p:cond delay="0"/>
                                  </p:stCondLst>
                                  <p:childTnLst>
                                    <p:set>
                                      <p:cBhvr>
                                        <p:cTn id="53" dur="1" fill="hold">
                                          <p:stCondLst>
                                            <p:cond delay="0"/>
                                          </p:stCondLst>
                                        </p:cTn>
                                        <p:tgtEl>
                                          <p:spTgt spid="126"/>
                                        </p:tgtEl>
                                        <p:attrNameLst>
                                          <p:attrName>style.visibility</p:attrName>
                                        </p:attrNameLst>
                                      </p:cBhvr>
                                      <p:to>
                                        <p:strVal val="visible"/>
                                      </p:to>
                                    </p:set>
                                    <p:animEffect transition="in" filter="fade">
                                      <p:cBhvr>
                                        <p:cTn id="54" dur="25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6" grpId="0"/>
      <p:bldP spid="127" grpId="0"/>
      <p:bldP spid="1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24F52361-1E62-4AF9-92C6-B742A4BBFAF1}"/>
              </a:ext>
            </a:extLst>
          </p:cNvPr>
          <p:cNvGraphicFramePr>
            <a:graphicFrameLocks noGrp="1"/>
          </p:cNvGraphicFramePr>
          <p:nvPr>
            <p:extLst>
              <p:ext uri="{D42A27DB-BD31-4B8C-83A1-F6EECF244321}">
                <p14:modId xmlns:p14="http://schemas.microsoft.com/office/powerpoint/2010/main" val="2652636811"/>
              </p:ext>
            </p:extLst>
          </p:nvPr>
        </p:nvGraphicFramePr>
        <p:xfrm>
          <a:off x="1558516" y="1967567"/>
          <a:ext cx="4313349" cy="4563936"/>
        </p:xfrm>
        <a:graphic>
          <a:graphicData uri="http://schemas.openxmlformats.org/drawingml/2006/table">
            <a:tbl>
              <a:tblPr firstRow="1" bandRow="1">
                <a:tableStyleId>{5C22544A-7EE6-4342-B048-85BDC9FD1C3A}</a:tableStyleId>
              </a:tblPr>
              <a:tblGrid>
                <a:gridCol w="1276967">
                  <a:extLst>
                    <a:ext uri="{9D8B030D-6E8A-4147-A177-3AD203B41FA5}">
                      <a16:colId xmlns:a16="http://schemas.microsoft.com/office/drawing/2014/main" val="2103009954"/>
                    </a:ext>
                  </a:extLst>
                </a:gridCol>
                <a:gridCol w="3036382">
                  <a:extLst>
                    <a:ext uri="{9D8B030D-6E8A-4147-A177-3AD203B41FA5}">
                      <a16:colId xmlns:a16="http://schemas.microsoft.com/office/drawing/2014/main" val="1925803471"/>
                    </a:ext>
                  </a:extLst>
                </a:gridCol>
              </a:tblGrid>
              <a:tr h="507104">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Sistema Nacional de Inventarios de Gases de Efecto Invernadero Chile</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Este sitio entrega series de datos (desde 1990 a 2016) de las emisiones de GEI en Chile, por tipo de gas, tipo de sector, a nivel nacional y regional.</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Ministerio del Medio Ambiente Chile</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El Ministerio publicó y entregó a docentes la “Guía de Apoyo Docente en Cambio Climático” para enseñar del tema en las aulas. Cuenta con la estructura propuesta para este producto.</a:t>
                      </a: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507104">
                <a:tc>
                  <a:txBody>
                    <a:bodyPr/>
                    <a:lstStyle/>
                    <a:p>
                      <a:pPr marL="0" algn="ctr" defTabSz="1219017" rtl="0" eaLnBrk="1" latinLnBrk="0" hangingPunct="1"/>
                      <a:r>
                        <a:rPr lang="es-ES" sz="800" b="1" kern="1200" dirty="0" err="1">
                          <a:solidFill>
                            <a:schemeClr val="bg1"/>
                          </a:solidFill>
                          <a:latin typeface="+mn-lt"/>
                          <a:ea typeface="+mn-ea"/>
                          <a:cs typeface="+mn-cs"/>
                        </a:rPr>
                        <a:t>Our</a:t>
                      </a:r>
                      <a:r>
                        <a:rPr lang="es-ES" sz="800" b="1" kern="1200" dirty="0">
                          <a:solidFill>
                            <a:schemeClr val="bg1"/>
                          </a:solidFill>
                          <a:latin typeface="+mn-lt"/>
                          <a:ea typeface="+mn-ea"/>
                          <a:cs typeface="+mn-cs"/>
                        </a:rPr>
                        <a:t> </a:t>
                      </a:r>
                      <a:r>
                        <a:rPr lang="es-ES" sz="800" b="1" kern="1200" dirty="0" err="1">
                          <a:solidFill>
                            <a:schemeClr val="bg1"/>
                          </a:solidFill>
                          <a:latin typeface="+mn-lt"/>
                          <a:ea typeface="+mn-ea"/>
                          <a:cs typeface="+mn-cs"/>
                        </a:rPr>
                        <a:t>World</a:t>
                      </a:r>
                      <a:r>
                        <a:rPr lang="es-ES" sz="800" b="1" kern="1200" dirty="0">
                          <a:solidFill>
                            <a:schemeClr val="bg1"/>
                          </a:solidFill>
                          <a:latin typeface="+mn-lt"/>
                          <a:ea typeface="+mn-ea"/>
                          <a:cs typeface="+mn-cs"/>
                        </a:rPr>
                        <a:t> In Data</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Sitio que cuenta con diversas series de datos, algunas bastante actualizadas, de diferentes tópicos que conciernen al mundo. </a:t>
                      </a: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NASA-</a:t>
                      </a:r>
                      <a:r>
                        <a:rPr lang="es-ES" sz="800" b="1" kern="1200" dirty="0" err="1">
                          <a:solidFill>
                            <a:schemeClr val="bg1"/>
                          </a:solidFill>
                          <a:latin typeface="+mn-lt"/>
                          <a:ea typeface="+mn-ea"/>
                          <a:cs typeface="+mn-cs"/>
                        </a:rPr>
                        <a:t>Earth</a:t>
                      </a:r>
                      <a:r>
                        <a:rPr lang="es-ES" sz="800" b="1" kern="1200" dirty="0">
                          <a:solidFill>
                            <a:schemeClr val="bg1"/>
                          </a:solidFill>
                          <a:latin typeface="+mn-lt"/>
                          <a:ea typeface="+mn-ea"/>
                          <a:cs typeface="+mn-cs"/>
                        </a:rPr>
                        <a:t> </a:t>
                      </a:r>
                      <a:r>
                        <a:rPr lang="es-ES" sz="800" b="1" kern="1200" dirty="0" err="1">
                          <a:solidFill>
                            <a:schemeClr val="bg1"/>
                          </a:solidFill>
                          <a:latin typeface="+mn-lt"/>
                          <a:ea typeface="+mn-ea"/>
                          <a:cs typeface="+mn-cs"/>
                        </a:rPr>
                        <a:t>Observatory</a:t>
                      </a:r>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Cuenta con mapas animados que permiten observar las variaciones de las variables del cambio climático a lo largo de un período de tiempo.</a:t>
                      </a: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NASA-</a:t>
                      </a:r>
                      <a:r>
                        <a:rPr lang="es-ES" sz="800" b="1" kern="1200" dirty="0" err="1">
                          <a:solidFill>
                            <a:schemeClr val="bg1"/>
                          </a:solidFill>
                          <a:latin typeface="+mn-lt"/>
                          <a:ea typeface="+mn-ea"/>
                          <a:cs typeface="+mn-cs"/>
                        </a:rPr>
                        <a:t>Climate</a:t>
                      </a:r>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Presenta datos sobre el cambio climático, series históricas de variables asociadas, explicaciones de conceptos.</a:t>
                      </a: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Oficina Nacional de Administración Oceánica y Atmosférica</a:t>
                      </a:r>
                    </a:p>
                  </a:txBody>
                  <a:tcPr marL="0" marR="0" marT="0" marB="0" anchor="ctr">
                    <a:solidFill>
                      <a:schemeClr val="accent1">
                        <a:lumMod val="75000"/>
                      </a:schemeClr>
                    </a:solidFill>
                  </a:tcPr>
                </a:tc>
                <a:tc>
                  <a:txBody>
                    <a:bodyPr/>
                    <a:lstStyle/>
                    <a:p>
                      <a:pPr marL="0" algn="ctr" defTabSz="1219017" rtl="0" eaLnBrk="1" latinLnBrk="0" hangingPunct="1"/>
                      <a:r>
                        <a:rPr lang="es-CL" sz="800" b="1" kern="1200" dirty="0">
                          <a:solidFill>
                            <a:schemeClr val="tx1"/>
                          </a:solidFill>
                          <a:latin typeface="+mn-lt"/>
                          <a:ea typeface="+mn-ea"/>
                          <a:cs typeface="+mn-cs"/>
                        </a:rPr>
                        <a:t>Es una agencia científica del Departamento de Comercio de los Estados Unidos cuyas actividades se centran en las condiciones de los océanos y la atmósfera.</a:t>
                      </a:r>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1173007317"/>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Organización de las Naciones Unidas para la Alimentación y la Agricultura</a:t>
                      </a:r>
                    </a:p>
                  </a:txBody>
                  <a:tcPr marL="0" marR="0" marT="0" marB="0" anchor="ctr">
                    <a:solidFill>
                      <a:schemeClr val="accent1">
                        <a:lumMod val="75000"/>
                      </a:schemeClr>
                    </a:solidFill>
                  </a:tcPr>
                </a:tc>
                <a:tc>
                  <a:txBody>
                    <a:bodyPr/>
                    <a:lstStyle/>
                    <a:p>
                      <a:pPr marL="0" algn="ctr" defTabSz="1219017" rtl="0" eaLnBrk="1" latinLnBrk="0" hangingPunct="1"/>
                      <a:r>
                        <a:rPr lang="es-CL" sz="800" b="1" kern="1200" dirty="0">
                          <a:solidFill>
                            <a:schemeClr val="tx1"/>
                          </a:solidFill>
                          <a:latin typeface="+mn-lt"/>
                          <a:ea typeface="+mn-ea"/>
                          <a:cs typeface="+mn-cs"/>
                        </a:rPr>
                        <a:t>Es un organismo especializado de la ONU que dirige las actividades internacionales encaminadas a erradicar el hambre. Tiene data sobre agricultura, rendimientos de cultivos,</a:t>
                      </a:r>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4027126990"/>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Instituto Nacional de Estadísticas</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Cuenta con estadísticas Nacionales referente a distintos ámbitos, como por ejemplo, agricultura, ganadería.</a:t>
                      </a:r>
                    </a:p>
                  </a:txBody>
                  <a:tcPr marL="0" marR="0" marT="0" marB="0" anchor="ctr">
                    <a:solidFill>
                      <a:schemeClr val="accent2">
                        <a:lumMod val="20000"/>
                        <a:lumOff val="80000"/>
                      </a:schemeClr>
                    </a:solidFill>
                  </a:tcPr>
                </a:tc>
                <a:extLst>
                  <a:ext uri="{0D108BD9-81ED-4DB2-BD59-A6C34878D82A}">
                    <a16:rowId xmlns:a16="http://schemas.microsoft.com/office/drawing/2014/main" val="769976913"/>
                  </a:ext>
                </a:extLst>
              </a:tr>
            </a:tbl>
          </a:graphicData>
        </a:graphic>
      </p:graphicFrame>
      <p:graphicFrame>
        <p:nvGraphicFramePr>
          <p:cNvPr id="2" name="Tabla 2">
            <a:extLst>
              <a:ext uri="{FF2B5EF4-FFF2-40B4-BE49-F238E27FC236}">
                <a16:creationId xmlns:a16="http://schemas.microsoft.com/office/drawing/2014/main" id="{3F101171-E55E-4066-B6AB-57F630D7D4C4}"/>
              </a:ext>
            </a:extLst>
          </p:cNvPr>
          <p:cNvGraphicFramePr>
            <a:graphicFrameLocks noGrp="1"/>
          </p:cNvGraphicFramePr>
          <p:nvPr>
            <p:extLst>
              <p:ext uri="{D42A27DB-BD31-4B8C-83A1-F6EECF244321}">
                <p14:modId xmlns:p14="http://schemas.microsoft.com/office/powerpoint/2010/main" val="1559221133"/>
              </p:ext>
            </p:extLst>
          </p:nvPr>
        </p:nvGraphicFramePr>
        <p:xfrm>
          <a:off x="6521454" y="1967567"/>
          <a:ext cx="4313349" cy="4788352"/>
        </p:xfrm>
        <a:graphic>
          <a:graphicData uri="http://schemas.openxmlformats.org/drawingml/2006/table">
            <a:tbl>
              <a:tblPr firstRow="1" bandRow="1">
                <a:tableStyleId>{5C22544A-7EE6-4342-B048-85BDC9FD1C3A}</a:tableStyleId>
              </a:tblPr>
              <a:tblGrid>
                <a:gridCol w="1276967">
                  <a:extLst>
                    <a:ext uri="{9D8B030D-6E8A-4147-A177-3AD203B41FA5}">
                      <a16:colId xmlns:a16="http://schemas.microsoft.com/office/drawing/2014/main" val="2103009954"/>
                    </a:ext>
                  </a:extLst>
                </a:gridCol>
                <a:gridCol w="3036382">
                  <a:extLst>
                    <a:ext uri="{9D8B030D-6E8A-4147-A177-3AD203B41FA5}">
                      <a16:colId xmlns:a16="http://schemas.microsoft.com/office/drawing/2014/main" val="1925803471"/>
                    </a:ext>
                  </a:extLst>
                </a:gridCol>
              </a:tblGrid>
              <a:tr h="507104">
                <a:tc>
                  <a:txBody>
                    <a:bodyPr/>
                    <a:lstStyle/>
                    <a:p>
                      <a:r>
                        <a:rPr lang="es-ES" sz="1100" dirty="0"/>
                        <a:t>FUENTE</a:t>
                      </a:r>
                    </a:p>
                  </a:txBody>
                  <a:tcPr>
                    <a:solidFill>
                      <a:schemeClr val="accent1">
                        <a:lumMod val="75000"/>
                      </a:schemeClr>
                    </a:solidFill>
                  </a:tcPr>
                </a:tc>
                <a:tc>
                  <a:txBody>
                    <a:bodyPr/>
                    <a:lstStyle/>
                    <a:p>
                      <a:r>
                        <a:rPr lang="es-ES" sz="1100" dirty="0"/>
                        <a:t>DESCRIPCIÓN (breve)</a:t>
                      </a:r>
                    </a:p>
                  </a:txBody>
                  <a:tcPr>
                    <a:solidFill>
                      <a:schemeClr val="accent1">
                        <a:lumMod val="75000"/>
                      </a:schemeClr>
                    </a:solidFill>
                  </a:tcPr>
                </a:tc>
                <a:extLst>
                  <a:ext uri="{0D108BD9-81ED-4DB2-BD59-A6C34878D82A}">
                    <a16:rowId xmlns:a16="http://schemas.microsoft.com/office/drawing/2014/main" val="3633972298"/>
                  </a:ext>
                </a:extLst>
              </a:tr>
              <a:tr h="507104">
                <a:tc>
                  <a:txBody>
                    <a:bodyPr/>
                    <a:lstStyle/>
                    <a:p>
                      <a:pPr marL="0" algn="ctr" defTabSz="1219017" rtl="0" eaLnBrk="1" latinLnBrk="0" hangingPunct="1"/>
                      <a:r>
                        <a:rPr lang="es-ES" sz="800" b="1" kern="1200" dirty="0">
                          <a:solidFill>
                            <a:schemeClr val="bg1"/>
                          </a:solidFill>
                          <a:latin typeface="+mn-lt"/>
                          <a:ea typeface="+mn-ea"/>
                          <a:cs typeface="+mn-cs"/>
                        </a:rPr>
                        <a:t>IPCC</a:t>
                      </a:r>
                    </a:p>
                  </a:txBody>
                  <a:tcPr marL="0" marR="0" marT="0" marB="0" anchor="ctr">
                    <a:solidFill>
                      <a:schemeClr val="accent1">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Panel Intergubernamental del Cambio Climático. En su Quinto Reporte incluyen proyecciones de temperatura, nivel del mar, emisiones de CO2, acidificación de los océanos, extensión del hielo marino, extensión del permafrost, volumen global de los glaciares, cambios en biodiversidad y seguridad alimentaria, rendimiento de producción de alimentos, etc.</a:t>
                      </a:r>
                    </a:p>
                  </a:txBody>
                  <a:tcPr marL="0" marR="0" marT="0" marB="0" anchor="ctr">
                    <a:solidFill>
                      <a:schemeClr val="accent2">
                        <a:lumMod val="20000"/>
                        <a:lumOff val="80000"/>
                      </a:schemeClr>
                    </a:solidFill>
                  </a:tcPr>
                </a:tc>
                <a:extLst>
                  <a:ext uri="{0D108BD9-81ED-4DB2-BD59-A6C34878D82A}">
                    <a16:rowId xmlns:a16="http://schemas.microsoft.com/office/drawing/2014/main" val="3965232244"/>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2044707719"/>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190576896"/>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548585519"/>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3850010357"/>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1173007317"/>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4027126990"/>
                  </a:ext>
                </a:extLst>
              </a:tr>
              <a:tr h="507104">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1">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2">
                        <a:lumMod val="20000"/>
                        <a:lumOff val="80000"/>
                      </a:schemeClr>
                    </a:solidFill>
                  </a:tcPr>
                </a:tc>
                <a:extLst>
                  <a:ext uri="{0D108BD9-81ED-4DB2-BD59-A6C34878D82A}">
                    <a16:rowId xmlns:a16="http://schemas.microsoft.com/office/drawing/2014/main" val="769976913"/>
                  </a:ext>
                </a:extLst>
              </a:tr>
            </a:tbl>
          </a:graphicData>
        </a:graphic>
      </p:graphicFrame>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6" y="1528643"/>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6" name="Tabla 2">
            <a:extLst>
              <a:ext uri="{FF2B5EF4-FFF2-40B4-BE49-F238E27FC236}">
                <a16:creationId xmlns:a16="http://schemas.microsoft.com/office/drawing/2014/main" id="{31B2BE59-9F98-485F-9112-E0A4D0C958AA}"/>
              </a:ext>
            </a:extLst>
          </p:cNvPr>
          <p:cNvGraphicFramePr>
            <a:graphicFrameLocks noGrp="1"/>
          </p:cNvGraphicFramePr>
          <p:nvPr>
            <p:extLst>
              <p:ext uri="{D42A27DB-BD31-4B8C-83A1-F6EECF244321}">
                <p14:modId xmlns:p14="http://schemas.microsoft.com/office/powerpoint/2010/main" val="2648405379"/>
              </p:ext>
            </p:extLst>
          </p:nvPr>
        </p:nvGraphicFramePr>
        <p:xfrm>
          <a:off x="1558515" y="2160563"/>
          <a:ext cx="3437551" cy="4242758"/>
        </p:xfrm>
        <a:graphic>
          <a:graphicData uri="http://schemas.openxmlformats.org/drawingml/2006/table">
            <a:tbl>
              <a:tblPr firstRow="1" bandRow="1">
                <a:tableStyleId>{5C22544A-7EE6-4342-B048-85BDC9FD1C3A}</a:tableStyleId>
              </a:tblPr>
              <a:tblGrid>
                <a:gridCol w="1182508">
                  <a:extLst>
                    <a:ext uri="{9D8B030D-6E8A-4147-A177-3AD203B41FA5}">
                      <a16:colId xmlns:a16="http://schemas.microsoft.com/office/drawing/2014/main" val="2103009954"/>
                    </a:ext>
                  </a:extLst>
                </a:gridCol>
                <a:gridCol w="2255043">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 </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Anual de CO2</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Acumulada de CO2</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Concentración acumulada de CO2</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Ppm</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Anual de Concentración de CO2</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Ppm</a:t>
                      </a: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de CH4 por tipo de sector</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a:t>
                      </a: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de N2O por tipo de sector</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a:t>
                      </a: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Anual de Temperatura Atmosférica</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grados Celsius</a:t>
                      </a: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Acumulado de Temperatura Atmosférica</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grados Celsius</a:t>
                      </a: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Anual Nivel del Océano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mm</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Acumulado Nivel del Océano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mm</a:t>
                      </a: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Anual de Precipitaciones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pulgadas (transformable a mm)</a:t>
                      </a: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Acumulado de Precipitaciones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pulgadas (transformable a mm)</a:t>
                      </a: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graphicFrame>
        <p:nvGraphicFramePr>
          <p:cNvPr id="2" name="Tabla 2">
            <a:extLst>
              <a:ext uri="{FF2B5EF4-FFF2-40B4-BE49-F238E27FC236}">
                <a16:creationId xmlns:a16="http://schemas.microsoft.com/office/drawing/2014/main" id="{ADD62EEE-3DD6-4668-B5BF-FB4252423178}"/>
              </a:ext>
            </a:extLst>
          </p:cNvPr>
          <p:cNvGraphicFramePr>
            <a:graphicFrameLocks noGrp="1"/>
          </p:cNvGraphicFramePr>
          <p:nvPr>
            <p:extLst>
              <p:ext uri="{D42A27DB-BD31-4B8C-83A1-F6EECF244321}">
                <p14:modId xmlns:p14="http://schemas.microsoft.com/office/powerpoint/2010/main" val="1792288892"/>
              </p:ext>
            </p:extLst>
          </p:nvPr>
        </p:nvGraphicFramePr>
        <p:xfrm>
          <a:off x="4996066" y="2160470"/>
          <a:ext cx="3437551" cy="4242758"/>
        </p:xfrm>
        <a:graphic>
          <a:graphicData uri="http://schemas.openxmlformats.org/drawingml/2006/table">
            <a:tbl>
              <a:tblPr firstRow="1" bandRow="1">
                <a:tableStyleId>{5C22544A-7EE6-4342-B048-85BDC9FD1C3A}</a:tableStyleId>
              </a:tblPr>
              <a:tblGrid>
                <a:gridCol w="1152943">
                  <a:extLst>
                    <a:ext uri="{9D8B030D-6E8A-4147-A177-3AD203B41FA5}">
                      <a16:colId xmlns:a16="http://schemas.microsoft.com/office/drawing/2014/main" val="2103009954"/>
                    </a:ext>
                  </a:extLst>
                </a:gridCol>
                <a:gridCol w="2284608">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Rendimiento de Cultivos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 por hectárea</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Superficie de Bosque del total de la tierra</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hectáreas</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Cambio de uso de suelo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hectáreas</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Superficie de Tierra de Cultivo</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En hectáreas</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Superficie de tierra de pastoreo</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En hectáreas</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Número de desastres naturales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a:t>
                      </a:r>
                      <a:r>
                        <a:rPr lang="es-ES" sz="800" b="1" kern="1200" dirty="0" err="1">
                          <a:solidFill>
                            <a:schemeClr val="tx1"/>
                          </a:solidFill>
                          <a:latin typeface="+mn-lt"/>
                          <a:ea typeface="+mn-ea"/>
                          <a:cs typeface="+mn-cs"/>
                        </a:rPr>
                        <a:t>N°</a:t>
                      </a:r>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de la acidez del océano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pH</a:t>
                      </a: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Acumulado de la acidez del océano</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pH</a:t>
                      </a: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precio </a:t>
                      </a:r>
                      <a:r>
                        <a:rPr lang="es-ES" sz="800" b="1" kern="1200" dirty="0" err="1">
                          <a:solidFill>
                            <a:schemeClr val="bg1"/>
                          </a:solidFill>
                          <a:latin typeface="+mn-lt"/>
                          <a:ea typeface="+mn-ea"/>
                          <a:cs typeface="+mn-cs"/>
                        </a:rPr>
                        <a:t>comodities</a:t>
                      </a:r>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Índice de precios relativo a precios reales en año 1900, donde 1900=100</a:t>
                      </a: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Consumo de energías primarias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err="1">
                          <a:solidFill>
                            <a:schemeClr val="tx1"/>
                          </a:solidFill>
                          <a:latin typeface="+mn-lt"/>
                          <a:ea typeface="+mn-ea"/>
                          <a:cs typeface="+mn-cs"/>
                        </a:rPr>
                        <a:t>Terawatt</a:t>
                      </a:r>
                      <a:r>
                        <a:rPr lang="es-ES" sz="800" b="1" kern="1200" dirty="0">
                          <a:solidFill>
                            <a:schemeClr val="tx1"/>
                          </a:solidFill>
                          <a:latin typeface="+mn-lt"/>
                          <a:ea typeface="+mn-ea"/>
                          <a:cs typeface="+mn-cs"/>
                        </a:rPr>
                        <a:t>-hora</a:t>
                      </a: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Daño económico por desastres naturales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millones de dólares Estadounidenses actuales</a:t>
                      </a:r>
                    </a:p>
                  </a:txBody>
                  <a:tcPr marL="0" marR="0" marT="0" marB="0" anchor="ctr">
                    <a:solidFill>
                      <a:schemeClr val="accent3">
                        <a:lumMod val="20000"/>
                        <a:lumOff val="8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CO2  por tipo de combustible</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toneladas</a:t>
                      </a:r>
                    </a:p>
                  </a:txBody>
                  <a:tcPr marL="0" marR="0" marT="0" marB="0" anchor="ctr">
                    <a:solidFill>
                      <a:schemeClr val="accent3">
                        <a:lumMod val="20000"/>
                        <a:lumOff val="80000"/>
                      </a:schemeClr>
                    </a:solidFill>
                  </a:tcPr>
                </a:tc>
                <a:extLst>
                  <a:ext uri="{0D108BD9-81ED-4DB2-BD59-A6C34878D82A}">
                    <a16:rowId xmlns:a16="http://schemas.microsoft.com/office/drawing/2014/main" val="2705047373"/>
                  </a:ext>
                </a:extLst>
              </a:tr>
            </a:tbl>
          </a:graphicData>
        </a:graphic>
      </p:graphicFrame>
      <p:graphicFrame>
        <p:nvGraphicFramePr>
          <p:cNvPr id="7" name="Tabla 2">
            <a:extLst>
              <a:ext uri="{FF2B5EF4-FFF2-40B4-BE49-F238E27FC236}">
                <a16:creationId xmlns:a16="http://schemas.microsoft.com/office/drawing/2014/main" id="{AAB92EAB-7E85-4B4A-8C00-9EFED8273D72}"/>
              </a:ext>
            </a:extLst>
          </p:cNvPr>
          <p:cNvGraphicFramePr>
            <a:graphicFrameLocks noGrp="1"/>
          </p:cNvGraphicFramePr>
          <p:nvPr>
            <p:extLst>
              <p:ext uri="{D42A27DB-BD31-4B8C-83A1-F6EECF244321}">
                <p14:modId xmlns:p14="http://schemas.microsoft.com/office/powerpoint/2010/main" val="1410040605"/>
              </p:ext>
            </p:extLst>
          </p:nvPr>
        </p:nvGraphicFramePr>
        <p:xfrm>
          <a:off x="8433617" y="2158846"/>
          <a:ext cx="3437551" cy="4348280"/>
        </p:xfrm>
        <a:graphic>
          <a:graphicData uri="http://schemas.openxmlformats.org/drawingml/2006/table">
            <a:tbl>
              <a:tblPr firstRow="1" bandRow="1">
                <a:tableStyleId>{5C22544A-7EE6-4342-B048-85BDC9FD1C3A}</a:tableStyleId>
              </a:tblPr>
              <a:tblGrid>
                <a:gridCol w="1152943">
                  <a:extLst>
                    <a:ext uri="{9D8B030D-6E8A-4147-A177-3AD203B41FA5}">
                      <a16:colId xmlns:a16="http://schemas.microsoft.com/office/drawing/2014/main" val="2103009954"/>
                    </a:ext>
                  </a:extLst>
                </a:gridCol>
                <a:gridCol w="2284608">
                  <a:extLst>
                    <a:ext uri="{9D8B030D-6E8A-4147-A177-3AD203B41FA5}">
                      <a16:colId xmlns:a16="http://schemas.microsoft.com/office/drawing/2014/main" val="1925803471"/>
                    </a:ext>
                  </a:extLst>
                </a:gridCol>
              </a:tblGrid>
              <a:tr h="326366">
                <a:tc>
                  <a:txBody>
                    <a:bodyPr/>
                    <a:lstStyle/>
                    <a:p>
                      <a:r>
                        <a:rPr lang="es-ES" sz="1100" dirty="0"/>
                        <a:t>VARIABLE</a:t>
                      </a:r>
                    </a:p>
                  </a:txBody>
                  <a:tcPr>
                    <a:solidFill>
                      <a:schemeClr val="accent2">
                        <a:lumMod val="75000"/>
                      </a:schemeClr>
                    </a:solidFill>
                  </a:tcPr>
                </a:tc>
                <a:tc>
                  <a:txBody>
                    <a:bodyPr/>
                    <a:lstStyle/>
                    <a:p>
                      <a:r>
                        <a:rPr lang="es-ES" sz="1100" dirty="0"/>
                        <a:t>DESCRIPCIÓN</a:t>
                      </a:r>
                    </a:p>
                  </a:txBody>
                  <a:tcPr>
                    <a:solidFill>
                      <a:schemeClr val="accent2">
                        <a:lumMod val="75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Tipo de desastre natural</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Texto</a:t>
                      </a:r>
                    </a:p>
                  </a:txBody>
                  <a:tcPr marL="0" marR="0" marT="0" marB="0" anchor="ctr">
                    <a:solidFill>
                      <a:schemeClr val="accent3">
                        <a:lumMod val="20000"/>
                        <a:lumOff val="8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de radiación solar</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Irradiancia Solar Total Extraterrestre, TSI. </a:t>
                      </a:r>
                      <a:r>
                        <a:rPr lang="es-CL" sz="800" dirty="0"/>
                        <a:t>es la cantidad de energía proveniente del sol, por unidad de área, que recibe todo punto por encima de la atmósfera terrestre, en cada instante de tiempo; por lo tanto, es una cantidad que varía tanto espacial como temporalmente, de acuerdo a la posición de un punto en particular sobre la Tierra y de la posición de ésta respecto del Sol. </a:t>
                      </a:r>
                      <a:r>
                        <a:rPr lang="es-ES" sz="800" b="1" kern="1200" dirty="0">
                          <a:solidFill>
                            <a:schemeClr val="tx1"/>
                          </a:solidFill>
                          <a:latin typeface="+mn-lt"/>
                          <a:ea typeface="+mn-ea"/>
                          <a:cs typeface="+mn-cs"/>
                        </a:rPr>
                        <a:t>En  Watt por metro cuadrado</a:t>
                      </a:r>
                    </a:p>
                  </a:txBody>
                  <a:tcPr marL="0" marR="0" marT="0" marB="0" anchor="ctr">
                    <a:solidFill>
                      <a:schemeClr val="accent3">
                        <a:lumMod val="20000"/>
                        <a:lumOff val="8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de superficie de glaciares</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hectárea??</a:t>
                      </a:r>
                    </a:p>
                  </a:txBody>
                  <a:tcPr marL="0" marR="0" marT="0" marB="0" anchor="ctr">
                    <a:solidFill>
                      <a:schemeClr val="accent3">
                        <a:lumMod val="20000"/>
                        <a:lumOff val="8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Anual de Temperatura Oceánica</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grados Celsius</a:t>
                      </a:r>
                    </a:p>
                  </a:txBody>
                  <a:tcPr marL="0" marR="0" marT="0" marB="0" anchor="ctr">
                    <a:solidFill>
                      <a:schemeClr val="accent3">
                        <a:lumMod val="20000"/>
                        <a:lumOff val="8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Acumulado de Temperatura Oceánica</a:t>
                      </a:r>
                    </a:p>
                  </a:txBody>
                  <a:tcPr marL="0" marR="0" marT="0" marB="0" anchor="ctr">
                    <a:solidFill>
                      <a:schemeClr val="accent2">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En grados Celsius</a:t>
                      </a:r>
                    </a:p>
                  </a:txBody>
                  <a:tcPr marL="0" marR="0" marT="0" marB="0" anchor="ctr">
                    <a:solidFill>
                      <a:schemeClr val="accent3">
                        <a:lumMod val="20000"/>
                        <a:lumOff val="8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730017987"/>
                  </a:ext>
                </a:extLst>
              </a:tr>
              <a:tr h="43562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20000"/>
                        <a:lumOff val="80000"/>
                      </a:schemeClr>
                    </a:solidFill>
                  </a:tcPr>
                </a:tc>
                <a:extLst>
                  <a:ext uri="{0D108BD9-81ED-4DB2-BD59-A6C34878D82A}">
                    <a16:rowId xmlns:a16="http://schemas.microsoft.com/office/drawing/2014/main" val="3912305285"/>
                  </a:ext>
                </a:extLst>
              </a:tr>
            </a:tbl>
          </a:graphicData>
        </a:graphic>
      </p:graphicFrame>
    </p:spTree>
    <p:extLst>
      <p:ext uri="{BB962C8B-B14F-4D97-AF65-F5344CB8AC3E}">
        <p14:creationId xmlns:p14="http://schemas.microsoft.com/office/powerpoint/2010/main" val="39597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5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889188174"/>
              </p:ext>
            </p:extLst>
          </p:nvPr>
        </p:nvGraphicFramePr>
        <p:xfrm>
          <a:off x="1560028" y="1975890"/>
          <a:ext cx="5307010" cy="2937294"/>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CO2</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Población, Pobreza, PIB, per cápita, IDH</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Porcentaje de Bosque de la superficie total</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Población, tasa de crecimiento y densidad población</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Consumo de energías primarias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Per cápita, población</a:t>
                      </a: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Emisiones CO2 por producción y consumo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Población, trabajadores por sector económico</a:t>
                      </a: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de tierra para la agricultura</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Tasa de crecimiento población,  densidad población</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Tipo de  Desastre Natural</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Crecimiento Económico</a:t>
                      </a: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CH4</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Población, Pobreza, PIB, per cápita, IDH</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N2O</a:t>
                      </a:r>
                    </a:p>
                  </a:txBody>
                  <a:tcPr marL="0" marR="0" marT="0" marB="0" anchor="ctr">
                    <a:solidFill>
                      <a:schemeClr val="accent3">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kern="1200" dirty="0">
                          <a:solidFill>
                            <a:schemeClr val="tx1"/>
                          </a:solidFill>
                          <a:latin typeface="+mn-lt"/>
                          <a:ea typeface="+mn-ea"/>
                          <a:cs typeface="+mn-cs"/>
                        </a:rPr>
                        <a:t>Población, Pobreza, PIB, per cápita, IDH</a:t>
                      </a:r>
                    </a:p>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bl>
          </a:graphicData>
        </a:graphic>
      </p:graphicFrame>
      <p:graphicFrame>
        <p:nvGraphicFramePr>
          <p:cNvPr id="2" name="Tabla 2">
            <a:extLst>
              <a:ext uri="{FF2B5EF4-FFF2-40B4-BE49-F238E27FC236}">
                <a16:creationId xmlns:a16="http://schemas.microsoft.com/office/drawing/2014/main" id="{71F36845-7D21-41B4-98DF-EFF74C4DEBDA}"/>
              </a:ext>
            </a:extLst>
          </p:cNvPr>
          <p:cNvGraphicFramePr>
            <a:graphicFrameLocks noGrp="1"/>
          </p:cNvGraphicFramePr>
          <p:nvPr>
            <p:extLst>
              <p:ext uri="{D42A27DB-BD31-4B8C-83A1-F6EECF244321}">
                <p14:modId xmlns:p14="http://schemas.microsoft.com/office/powerpoint/2010/main" val="161638207"/>
              </p:ext>
            </p:extLst>
          </p:nvPr>
        </p:nvGraphicFramePr>
        <p:xfrm>
          <a:off x="6867038" y="1974266"/>
          <a:ext cx="5307010" cy="261092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Concentración de CO2</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Nivel de acidez del mar</a:t>
                      </a: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N2O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Superficie tierra de cultivo</a:t>
                      </a: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CH4</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Superficie tierra de pastoreo</a:t>
                      </a: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Precipitación</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Porcentaje de Bosque de la superficie total</a:t>
                      </a: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Emisión CO2</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Uso de la tierra</a:t>
                      </a: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Variación precio </a:t>
                      </a:r>
                      <a:r>
                        <a:rPr lang="es-ES" sz="800" b="1" kern="1200" dirty="0" err="1">
                          <a:solidFill>
                            <a:schemeClr val="bg1"/>
                          </a:solidFill>
                          <a:latin typeface="+mn-lt"/>
                          <a:ea typeface="+mn-ea"/>
                          <a:cs typeface="+mn-cs"/>
                        </a:rPr>
                        <a:t>comodities</a:t>
                      </a:r>
                      <a:r>
                        <a:rPr lang="es-ES" sz="800" b="1" kern="1200" dirty="0">
                          <a:solidFill>
                            <a:schemeClr val="bg1"/>
                          </a:solidFill>
                          <a:latin typeface="+mn-lt"/>
                          <a:ea typeface="+mn-ea"/>
                          <a:cs typeface="+mn-cs"/>
                        </a:rPr>
                        <a:t> (cultivos)</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Variación rendimiento </a:t>
                      </a:r>
                      <a:r>
                        <a:rPr lang="es-ES" sz="800" b="1" kern="1200" dirty="0" err="1">
                          <a:solidFill>
                            <a:schemeClr val="tx1"/>
                          </a:solidFill>
                          <a:latin typeface="+mn-lt"/>
                          <a:ea typeface="+mn-ea"/>
                          <a:cs typeface="+mn-cs"/>
                        </a:rPr>
                        <a:t>comodities</a:t>
                      </a:r>
                      <a:r>
                        <a:rPr lang="es-ES" sz="800" b="1" kern="1200" dirty="0">
                          <a:solidFill>
                            <a:schemeClr val="tx1"/>
                          </a:solidFill>
                          <a:latin typeface="+mn-lt"/>
                          <a:ea typeface="+mn-ea"/>
                          <a:cs typeface="+mn-cs"/>
                        </a:rPr>
                        <a:t> (cultivos)</a:t>
                      </a: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**Potencial fotovoltaico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**Distribución Plantas ERNC</a:t>
                      </a: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dirty="0">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106728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dirty="0">
                <a:solidFill>
                  <a:srgbClr val="575756"/>
                </a:solidFill>
                <a:latin typeface="Chevin Pro DemiBold"/>
              </a:rPr>
              <a:t>Además, si es posible identificar el o los métodos de actualización que se visualicen para los datos, sería de gran ayuda para evaluar el esfuerzo que eso requeriría.</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2823777163"/>
              </p:ext>
            </p:extLst>
          </p:nvPr>
        </p:nvGraphicFramePr>
        <p:xfrm>
          <a:off x="1483756" y="3082295"/>
          <a:ext cx="9462133" cy="1756338"/>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Los datos de este producto representan series históricas. Algunas comprenden cientos de años, y se pueden proyectar.</a:t>
                      </a:r>
                    </a:p>
                  </a:txBody>
                  <a:tcPr marL="0" marR="0" marT="0" marB="0" anchor="ctr"/>
                </a:tc>
                <a:tc>
                  <a:txBody>
                    <a:bodyPr/>
                    <a:lstStyle/>
                    <a:p>
                      <a:pPr algn="ctr"/>
                      <a:r>
                        <a:rPr lang="es-ES" sz="800" b="1" dirty="0">
                          <a:solidFill>
                            <a:srgbClr val="000000"/>
                          </a:solidFill>
                        </a:rPr>
                        <a:t>Anualmente. Otros cada 3-4años.</a:t>
                      </a:r>
                    </a:p>
                  </a:txBody>
                  <a:tcPr marL="0" marR="0" marT="0" marB="0" anchor="ctr"/>
                </a:tc>
                <a:tc>
                  <a:txBody>
                    <a:bodyPr/>
                    <a:lstStyle/>
                    <a:p>
                      <a:pPr algn="ctr"/>
                      <a:r>
                        <a:rPr lang="es-ES" sz="800" b="1" dirty="0">
                          <a:solidFill>
                            <a:srgbClr val="000000"/>
                          </a:solidFill>
                        </a:rPr>
                        <a:t>Manual, por medio de descarga de archivo.</a:t>
                      </a: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r>
                        <a:rPr lang="es-ES" sz="800" b="1" dirty="0">
                          <a:solidFill>
                            <a:srgbClr val="000000"/>
                          </a:solidFill>
                        </a:rPr>
                        <a:t>Las series de temperatura, precipitación, se pueden proyectar a futuro.</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r>
                        <a:rPr lang="es-ES" sz="800" b="1" dirty="0">
                          <a:solidFill>
                            <a:srgbClr val="000000"/>
                          </a:solidFill>
                        </a:rPr>
                        <a:t>***</a:t>
                      </a: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r>
                        <a:rPr lang="es-ES" sz="800" b="1" dirty="0">
                          <a:solidFill>
                            <a:srgbClr val="000000"/>
                          </a:solidFill>
                        </a:rPr>
                        <a:t>En la gran mayoría de los datos sí se puede localizar geográficamente pues se cuenta con datos por país. Para el caso de Chile por ejemplo, existen algunos datos hasta nivel comunal.</a:t>
                      </a:r>
                    </a:p>
                  </a:txBody>
                  <a:tcPr marL="0" marR="0" marT="0" marB="0" anchor="ctr"/>
                </a:tc>
                <a:tc>
                  <a:txBody>
                    <a:bodyPr/>
                    <a:lstStyle/>
                    <a:p>
                      <a:pPr algn="ctr"/>
                      <a:r>
                        <a:rPr lang="es-ES" sz="800" b="1" dirty="0">
                          <a:solidFill>
                            <a:srgbClr val="000000"/>
                          </a:solidFill>
                        </a:rPr>
                        <a:t>No cambia</a:t>
                      </a: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dirty="0">
                          <a:solidFill>
                            <a:srgbClr val="000000"/>
                          </a:solidFill>
                        </a:rPr>
                        <a:t>La gran mayoría de los datos están a escala global. Estos se pueden bajar a escala nacional, e incluso a nivel regional. Pocos datos están a nivel comunal.</a:t>
                      </a:r>
                    </a:p>
                  </a:txBody>
                  <a:tcPr marL="0" marR="0" marT="0" marB="0" anchor="ctr"/>
                </a:tc>
                <a:tc>
                  <a:txBody>
                    <a:bodyPr/>
                    <a:lstStyle/>
                    <a:p>
                      <a:pPr algn="ctr"/>
                      <a:r>
                        <a:rPr lang="es-ES" sz="800" b="1" dirty="0">
                          <a:solidFill>
                            <a:srgbClr val="000000"/>
                          </a:solidFill>
                        </a:rPr>
                        <a:t>Anual</a:t>
                      </a: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bl>
          </a:graphicData>
        </a:graphic>
      </p:graphicFrame>
    </p:spTree>
    <p:extLst>
      <p:ext uri="{BB962C8B-B14F-4D97-AF65-F5344CB8AC3E}">
        <p14:creationId xmlns:p14="http://schemas.microsoft.com/office/powerpoint/2010/main" val="304941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
                                        </p:tgtEl>
                                        <p:attrNameLst>
                                          <p:attrName>style.visibility</p:attrName>
                                        </p:attrNameLst>
                                      </p:cBhvr>
                                      <p:to>
                                        <p:strVal val="visible"/>
                                      </p:to>
                                    </p:set>
                                    <p:animEffect transition="in" filter="fade">
                                      <p:cBhvr>
                                        <p:cTn id="10" dur="250"/>
                                        <p:tgtEl>
                                          <p:spTgt spid="14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47"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64949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0"/>
            <a:ext cx="7590945" cy="490029"/>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El producto es una plataforma integral e interactiva (modo PC y celular) con macro y micro secciones que explican en diferentes niveles de complejidad qué es el Cambio climático, sus causas, impactos y proyecciones, y  muestra relaciones entre sus variables y  con otras de ámbitos económicos, sociales y demográficos.</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4628318"/>
          </a:xfrm>
          <a:prstGeom prst="rect">
            <a:avLst/>
          </a:prstGeom>
          <a:noFill/>
        </p:spPr>
        <p:txBody>
          <a:bodyPr wrap="square" rtlCol="0">
            <a:spAutoFit/>
          </a:bodyPr>
          <a:lstStyle/>
          <a:p>
            <a:pPr algn="just" defTabSz="1219017">
              <a:spcBef>
                <a:spcPts val="601"/>
              </a:spcBef>
              <a:spcAft>
                <a:spcPts val="601"/>
              </a:spcAft>
            </a:pPr>
            <a:r>
              <a:rPr lang="es-ES" sz="1067" dirty="0">
                <a:solidFill>
                  <a:srgbClr val="575756"/>
                </a:solidFill>
                <a:latin typeface="Chevin Pro DemiBold"/>
              </a:rPr>
              <a:t>El Cambio Climático se refiere a los cambios en las características climáticas, como temperatura, humedad, lluvia, viento y fenómenos meteorológicos severos durante períodos de tiempo prolongados (Ministerio del Medio Ambiente, 2017).</a:t>
            </a:r>
          </a:p>
          <a:p>
            <a:pPr algn="just" defTabSz="1219017">
              <a:spcBef>
                <a:spcPts val="601"/>
              </a:spcBef>
              <a:spcAft>
                <a:spcPts val="601"/>
              </a:spcAft>
            </a:pPr>
            <a:r>
              <a:rPr lang="es-ES" sz="1067" dirty="0">
                <a:solidFill>
                  <a:srgbClr val="575756"/>
                </a:solidFill>
                <a:latin typeface="Chevin Pro DemiBold"/>
              </a:rPr>
              <a:t>Dado este cambio es que se han planificado, diseñado y promulgado diversas leyes, normas y políticas que desaceleren este proceso y que promuevan la toma de decisiones en pro de estas acciones, desde el nivel más local hasta el global.</a:t>
            </a:r>
          </a:p>
          <a:p>
            <a:pPr algn="just" defTabSz="1219017">
              <a:spcBef>
                <a:spcPts val="601"/>
              </a:spcBef>
              <a:spcAft>
                <a:spcPts val="601"/>
              </a:spcAft>
            </a:pPr>
            <a:r>
              <a:rPr lang="es-ES" sz="1067" dirty="0">
                <a:solidFill>
                  <a:srgbClr val="FF0000"/>
                </a:solidFill>
                <a:latin typeface="Chevin Pro DemiBold"/>
              </a:rPr>
              <a:t>Si bien existen diversas herramientas, sitios web y literatura que nos permite conocer más sobre este efecto, esta información se encuentra dispersa en un sin número de fuentes y/o no se expone de una manera sencilla, lo que hace engorroso este proceso de aprendizaje.</a:t>
            </a:r>
          </a:p>
          <a:p>
            <a:pPr algn="just" defTabSz="1219017">
              <a:spcBef>
                <a:spcPts val="601"/>
              </a:spcBef>
              <a:spcAft>
                <a:spcPts val="601"/>
              </a:spcAft>
            </a:pPr>
            <a:r>
              <a:rPr lang="es-ES" sz="1067" dirty="0">
                <a:solidFill>
                  <a:srgbClr val="FF0000"/>
                </a:solidFill>
                <a:latin typeface="Chevin Pro DemiBold"/>
              </a:rPr>
              <a:t>Esta desorganización desalienta la iniciativa propia de buscar información, e incluso puede llegar a confundir.</a:t>
            </a:r>
          </a:p>
          <a:p>
            <a:pPr algn="just" defTabSz="1219017">
              <a:spcBef>
                <a:spcPts val="601"/>
              </a:spcBef>
              <a:spcAft>
                <a:spcPts val="601"/>
              </a:spcAft>
            </a:pPr>
            <a:r>
              <a:rPr lang="es-ES" sz="1067" dirty="0">
                <a:solidFill>
                  <a:srgbClr val="575756"/>
                </a:solidFill>
                <a:latin typeface="Chevin Pro DemiBold"/>
              </a:rPr>
              <a:t>Esta dificultad afecta a estudiantes, profesores, activistas, en fin, a cualquiera que presente un interés sobre el tema y que sienta/crea que no se ha educado lo suficiente sobre él.</a:t>
            </a:r>
          </a:p>
          <a:p>
            <a:pPr algn="just" defTabSz="1219017">
              <a:spcBef>
                <a:spcPts val="601"/>
              </a:spcBef>
              <a:spcAft>
                <a:spcPts val="601"/>
              </a:spcAft>
            </a:pPr>
            <a:r>
              <a:rPr lang="es-ES" sz="1067" dirty="0">
                <a:solidFill>
                  <a:srgbClr val="575756"/>
                </a:solidFill>
                <a:latin typeface="Chevin Pro DemiBold"/>
              </a:rPr>
              <a:t>Se hace necesario disponer de un sitio en el que se pueda encontrar y aprender de la información asociada al Cambio Climático de manera sencilla, lo cual permita contar con un panorama general de las variables más importantes, su interrelación y los impactos de estas en nuestra vida.</a:t>
            </a: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3017173"/>
          </a:xfrm>
          <a:prstGeom prst="rect">
            <a:avLst/>
          </a:prstGeom>
          <a:noFill/>
        </p:spPr>
        <p:txBody>
          <a:bodyPr wrap="square" rtlCol="0">
            <a:spAutoFit/>
          </a:bodyPr>
          <a:lstStyle/>
          <a:p>
            <a:pPr algn="just" defTabSz="1219017">
              <a:spcBef>
                <a:spcPts val="601"/>
              </a:spcBef>
              <a:spcAft>
                <a:spcPts val="601"/>
              </a:spcAft>
            </a:pPr>
            <a:r>
              <a:rPr lang="es-ES" sz="1067" dirty="0">
                <a:solidFill>
                  <a:srgbClr val="575756"/>
                </a:solidFill>
                <a:latin typeface="Chevin Pro DemiBold"/>
              </a:rPr>
              <a:t>Es una plataforma integral e interactiva (modo PC y modo celular) que unifica la información sobre el cambio climático a nivel global y nacional (incluso regional o comunal si los datos los permiten). Entrega data histórica y proyectada sobre los conceptos que lo definen y facilita el acceso a la normativas, políticas y leyes que llaman a las naciones a tomar acciones concretas en torno a la adaptación al cambio climático.</a:t>
            </a:r>
          </a:p>
          <a:p>
            <a:pPr algn="just" defTabSz="1219017">
              <a:spcBef>
                <a:spcPts val="601"/>
              </a:spcBef>
              <a:spcAft>
                <a:spcPts val="601"/>
              </a:spcAft>
            </a:pPr>
            <a:r>
              <a:rPr lang="es-ES" sz="1067" dirty="0">
                <a:solidFill>
                  <a:srgbClr val="575756"/>
                </a:solidFill>
                <a:latin typeface="Chevin Pro DemiBold"/>
              </a:rPr>
              <a:t>El sitio cuenta con diferentes secciones que permiten ordenar las ramas que componen al tema, desde un nivel más general y simple, por ejemplo entregando pequeñas definiciones y ejemplos, hasta un nivel “más complejo” en el que se pueda interrelacionar a las variables presentadas, otorgando una visión más holística.</a:t>
            </a:r>
          </a:p>
          <a:p>
            <a:pPr algn="just" defTabSz="1219017">
              <a:spcBef>
                <a:spcPts val="601"/>
              </a:spcBef>
              <a:spcAft>
                <a:spcPts val="601"/>
              </a:spcAft>
            </a:pPr>
            <a:r>
              <a:rPr lang="es-ES" sz="1067" dirty="0">
                <a:solidFill>
                  <a:srgbClr val="575756"/>
                </a:solidFill>
                <a:latin typeface="Chevin Pro DemiBold"/>
              </a:rPr>
              <a:t>El sitio se apoya en gran medida en infografías, gráficas y/o insumos audiovisuales que fomenten la didáctica del aprendizaje, para así explicar la información de manera eficiente.</a:t>
            </a:r>
          </a:p>
          <a:p>
            <a:pPr algn="just" defTabSz="1219017">
              <a:spcBef>
                <a:spcPts val="601"/>
              </a:spcBef>
              <a:spcAft>
                <a:spcPts val="601"/>
              </a:spcAft>
            </a:pPr>
            <a:r>
              <a:rPr lang="es-ES" sz="1067" dirty="0">
                <a:solidFill>
                  <a:srgbClr val="575756"/>
                </a:solidFill>
                <a:latin typeface="Chevin Pro DemiBold"/>
              </a:rPr>
              <a:t>El sitio busca interactuar con el usuario y permite, por ejemplo, hacer filtros en las gráficas, buscar datos específicos por nación/región, visualizar en mapas las dinámicas relacionadas al cambio climático.</a:t>
            </a: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43088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Natalia Arancibia</a:t>
            </a:r>
          </a:p>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Efraín Duarte</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25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10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8"/>
                                        </p:tgtEl>
                                        <p:attrNameLst>
                                          <p:attrName>style.visibility</p:attrName>
                                        </p:attrNameLst>
                                      </p:cBhvr>
                                      <p:to>
                                        <p:strVal val="visible"/>
                                      </p:to>
                                    </p:set>
                                    <p:animEffect transition="in" filter="fade">
                                      <p:cBhvr>
                                        <p:cTn id="20" dur="250"/>
                                        <p:tgtEl>
                                          <p:spTgt spid="14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250"/>
                                        <p:tgtEl>
                                          <p:spTgt spid="124"/>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fade">
                                      <p:cBhvr>
                                        <p:cTn id="29" dur="750"/>
                                        <p:tgtEl>
                                          <p:spTgt spid="1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6" grpId="0"/>
      <p:bldP spid="127" grpId="0"/>
      <p:bldP spid="147" grpId="0"/>
      <p:bldP spid="148" grpId="0"/>
      <p:bldP spid="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Dado a su enfoque didáctico y sencillo es que un potencial cliente podría ser el Ministerio de Educación.</a:t>
            </a: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3384993"/>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CONAF</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Ministerio del Medio Ambiente (y de otros países)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Ministerio de Agricultura (y de otros países)</a:t>
            </a:r>
          </a:p>
          <a:p>
            <a:pPr algn="just" fontAlgn="base">
              <a:defRPr/>
            </a:pPr>
            <a:r>
              <a:rPr lang="es-ES" sz="1050" dirty="0">
                <a:solidFill>
                  <a:srgbClr val="595959"/>
                </a:solidFill>
              </a:rPr>
              <a:t>ODEPA</a:t>
            </a:r>
          </a:p>
          <a:p>
            <a:pPr algn="just" fontAlgn="base">
              <a:defRPr/>
            </a:pPr>
            <a:r>
              <a:rPr lang="es-ES" sz="1050" dirty="0">
                <a:solidFill>
                  <a:srgbClr val="595959"/>
                </a:solidFill>
              </a:rPr>
              <a:t>INDAP</a:t>
            </a:r>
          </a:p>
          <a:p>
            <a:pPr algn="just" fontAlgn="base">
              <a:defRPr/>
            </a:pPr>
            <a:r>
              <a:rPr lang="es-ES" sz="1050" dirty="0">
                <a:solidFill>
                  <a:srgbClr val="595959"/>
                </a:solidFill>
              </a:rPr>
              <a:t>INFOR</a:t>
            </a:r>
          </a:p>
          <a:p>
            <a:pPr algn="just" fontAlgn="base">
              <a:defRPr/>
            </a:pPr>
            <a:r>
              <a:rPr lang="es-ES" sz="1050" dirty="0">
                <a:solidFill>
                  <a:srgbClr val="595959"/>
                </a:solidFill>
              </a:rPr>
              <a:t>CIREN</a:t>
            </a:r>
          </a:p>
          <a:p>
            <a:pPr marL="228600" marR="0" lvl="0" indent="-228600" algn="just" defTabSz="1219017" rtl="0" eaLnBrk="1" fontAlgn="base" latinLnBrk="0" hangingPunct="1">
              <a:lnSpc>
                <a:spcPct val="120000"/>
              </a:lnSpc>
              <a:spcBef>
                <a:spcPct val="20000"/>
              </a:spcBef>
              <a:spcAft>
                <a:spcPts val="0"/>
              </a:spcAft>
              <a:buClrTx/>
              <a:buSzTx/>
              <a:buAutoNum type="arabicPeriod" startAt="7"/>
              <a:tabLst/>
              <a:defRPr/>
            </a:pPr>
            <a:r>
              <a:rPr lang="es-ES" sz="1050" dirty="0">
                <a:solidFill>
                  <a:srgbClr val="595959"/>
                </a:solidFill>
              </a:rPr>
              <a:t>Centro de Ciencia del Clima y la Resiliencia</a:t>
            </a:r>
          </a:p>
          <a:p>
            <a:pPr marL="228600" marR="0" lvl="0" indent="-228600" algn="just" defTabSz="1219017" rtl="0" eaLnBrk="1" fontAlgn="base" latinLnBrk="0" hangingPunct="1">
              <a:lnSpc>
                <a:spcPct val="120000"/>
              </a:lnSpc>
              <a:spcBef>
                <a:spcPct val="20000"/>
              </a:spcBef>
              <a:spcAft>
                <a:spcPts val="0"/>
              </a:spcAft>
              <a:buClrTx/>
              <a:buSzTx/>
              <a:buAutoNum type="arabicPeriod" startAt="7"/>
              <a:tabLst/>
              <a:defRPr/>
            </a:pPr>
            <a:r>
              <a:rPr lang="es-ES" sz="1050" dirty="0">
                <a:solidFill>
                  <a:srgbClr val="595959"/>
                </a:solidFill>
              </a:rPr>
              <a:t>Ministerio de Ciencia y Tecnología</a:t>
            </a:r>
          </a:p>
          <a:p>
            <a:pPr marL="228600" marR="0" lvl="0" indent="-228600" algn="just" defTabSz="1219017" rtl="0" eaLnBrk="1" fontAlgn="base" latinLnBrk="0" hangingPunct="1">
              <a:lnSpc>
                <a:spcPct val="120000"/>
              </a:lnSpc>
              <a:spcBef>
                <a:spcPct val="20000"/>
              </a:spcBef>
              <a:spcAft>
                <a:spcPts val="0"/>
              </a:spcAft>
              <a:buClrTx/>
              <a:buSzTx/>
              <a:buAutoNum type="arabicPeriod" startAt="7"/>
              <a:tabLst/>
              <a:defRPr/>
            </a:pPr>
            <a:r>
              <a:rPr lang="es-ES" sz="1050" dirty="0">
                <a:solidFill>
                  <a:srgbClr val="595959"/>
                </a:solidFill>
              </a:rPr>
              <a:t>Ministerio de Educación</a:t>
            </a:r>
          </a:p>
          <a:p>
            <a:pPr marL="228600" marR="0" lvl="0" indent="-228600" algn="just" defTabSz="1219017" rtl="0" eaLnBrk="1" fontAlgn="base" latinLnBrk="0" hangingPunct="1">
              <a:lnSpc>
                <a:spcPct val="120000"/>
              </a:lnSpc>
              <a:spcBef>
                <a:spcPct val="20000"/>
              </a:spcBef>
              <a:spcAft>
                <a:spcPts val="0"/>
              </a:spcAft>
              <a:buClrTx/>
              <a:buSzTx/>
              <a:buAutoNum type="arabicPeriod" startAt="7"/>
              <a:tabLst/>
              <a:defRPr/>
            </a:pPr>
            <a:r>
              <a:rPr lang="es-ES" sz="1050" dirty="0">
                <a:solidFill>
                  <a:srgbClr val="595959"/>
                </a:solidFill>
              </a:rPr>
              <a:t>Directamente a escuelas, colegios, institutos, universidades</a:t>
            </a:r>
          </a:p>
          <a:p>
            <a:pPr marL="228600" marR="0" lvl="0" indent="-228600" algn="just" defTabSz="1219017" rtl="0" eaLnBrk="1" fontAlgn="base" latinLnBrk="0" hangingPunct="1">
              <a:lnSpc>
                <a:spcPct val="120000"/>
              </a:lnSpc>
              <a:spcBef>
                <a:spcPct val="20000"/>
              </a:spcBef>
              <a:spcAft>
                <a:spcPts val="0"/>
              </a:spcAft>
              <a:buClrTx/>
              <a:buSzTx/>
              <a:buAutoNum type="arabicPeriod" startAt="7"/>
              <a:tabLst/>
              <a:defRPr/>
            </a:pPr>
            <a:r>
              <a:rPr lang="es-ES" sz="1050" dirty="0">
                <a:solidFill>
                  <a:srgbClr val="595959"/>
                </a:solidFill>
              </a:rPr>
              <a:t>Organizaciones para el cuidado del medio ambiente</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lang="es-ES" sz="1050" dirty="0">
              <a:solidFill>
                <a:srgbClr val="595959"/>
              </a:solidFill>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pSp>
        <p:nvGrpSpPr>
          <p:cNvPr id="7" name="Grupo 6">
            <a:extLst>
              <a:ext uri="{FF2B5EF4-FFF2-40B4-BE49-F238E27FC236}">
                <a16:creationId xmlns:a16="http://schemas.microsoft.com/office/drawing/2014/main" id="{02C01AD3-A0AA-4E3A-ADB5-51C657B9F750}"/>
              </a:ext>
            </a:extLst>
          </p:cNvPr>
          <p:cNvGrpSpPr/>
          <p:nvPr/>
        </p:nvGrpSpPr>
        <p:grpSpPr>
          <a:xfrm>
            <a:off x="6389429" y="2450237"/>
            <a:ext cx="3920518" cy="1674483"/>
            <a:chOff x="6389429" y="2450237"/>
            <a:chExt cx="3920518" cy="1674483"/>
          </a:xfrm>
        </p:grpSpPr>
        <p:sp>
          <p:nvSpPr>
            <p:cNvPr id="82" name="Oval 133">
              <a:extLst>
                <a:ext uri="{FF2B5EF4-FFF2-40B4-BE49-F238E27FC236}">
                  <a16:creationId xmlns:a16="http://schemas.microsoft.com/office/drawing/2014/main" id="{DD74A113-C846-46BE-BE44-3674A305326D}"/>
                </a:ext>
              </a:extLst>
            </p:cNvPr>
            <p:cNvSpPr/>
            <p:nvPr/>
          </p:nvSpPr>
          <p:spPr>
            <a:xfrm>
              <a:off x="7169828" y="3499624"/>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764720"/>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764720"/>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764720"/>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764720"/>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764720"/>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764720"/>
              <a:ext cx="360000" cy="360000"/>
            </a:xfrm>
            <a:prstGeom prst="rect">
              <a:avLst/>
            </a:prstGeom>
          </p:spPr>
        </p:pic>
        <p:sp>
          <p:nvSpPr>
            <p:cNvPr id="26" name="Oval 133">
              <a:extLst>
                <a:ext uri="{FF2B5EF4-FFF2-40B4-BE49-F238E27FC236}">
                  <a16:creationId xmlns:a16="http://schemas.microsoft.com/office/drawing/2014/main" id="{6781009F-C851-4CBA-AFE9-C74E5E27B781}"/>
                </a:ext>
              </a:extLst>
            </p:cNvPr>
            <p:cNvSpPr/>
            <p:nvPr/>
          </p:nvSpPr>
          <p:spPr>
            <a:xfrm>
              <a:off x="7744200" y="3499624"/>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3499624"/>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3499624"/>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3499624"/>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3499624"/>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 name="CuadroTexto 1">
              <a:extLst>
                <a:ext uri="{FF2B5EF4-FFF2-40B4-BE49-F238E27FC236}">
                  <a16:creationId xmlns:a16="http://schemas.microsoft.com/office/drawing/2014/main" id="{710F40F7-51C5-4F7F-B4F8-69BEBB31A596}"/>
                </a:ext>
              </a:extLst>
            </p:cNvPr>
            <p:cNvSpPr txBox="1"/>
            <p:nvPr/>
          </p:nvSpPr>
          <p:spPr>
            <a:xfrm>
              <a:off x="6389429" y="2450237"/>
              <a:ext cx="3554824" cy="253916"/>
            </a:xfrm>
            <a:prstGeom prst="rect">
              <a:avLst/>
            </a:prstGeom>
            <a:noFill/>
          </p:spPr>
          <p:txBody>
            <a:bodyPr wrap="square" rtlCol="0">
              <a:spAutoFit/>
            </a:bodyPr>
            <a:lstStyle/>
            <a:p>
              <a:r>
                <a:rPr lang="es-CL" sz="1050" dirty="0">
                  <a:solidFill>
                    <a:srgbClr val="595959"/>
                  </a:solidFill>
                  <a:latin typeface="Chevin Pro Light"/>
                </a:rPr>
                <a:t>Otros países latinoamericanos</a:t>
              </a:r>
            </a:p>
          </p:txBody>
        </p:sp>
        <p:sp>
          <p:nvSpPr>
            <p:cNvPr id="5" name="Oval 133">
              <a:extLst>
                <a:ext uri="{FF2B5EF4-FFF2-40B4-BE49-F238E27FC236}">
                  <a16:creationId xmlns:a16="http://schemas.microsoft.com/office/drawing/2014/main" id="{56361C43-A9D1-42F6-8440-905AABCAB1CD}"/>
                </a:ext>
              </a:extLst>
            </p:cNvPr>
            <p:cNvSpPr/>
            <p:nvPr/>
          </p:nvSpPr>
          <p:spPr>
            <a:xfrm>
              <a:off x="8308406" y="2472247"/>
              <a:ext cx="180000" cy="180000"/>
            </a:xfrm>
            <a:prstGeom prst="ellipse">
              <a:avLst/>
            </a:prstGeom>
            <a:solidFill>
              <a:schemeClr val="bg2"/>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grpSp>
      <p:grpSp>
        <p:nvGrpSpPr>
          <p:cNvPr id="8" name="Grupo 7">
            <a:extLst>
              <a:ext uri="{FF2B5EF4-FFF2-40B4-BE49-F238E27FC236}">
                <a16:creationId xmlns:a16="http://schemas.microsoft.com/office/drawing/2014/main" id="{7E9A756B-C7F0-434E-9DD3-C978E4F02EAF}"/>
              </a:ext>
            </a:extLst>
          </p:cNvPr>
          <p:cNvGrpSpPr/>
          <p:nvPr/>
        </p:nvGrpSpPr>
        <p:grpSpPr>
          <a:xfrm>
            <a:off x="6290987" y="3429000"/>
            <a:ext cx="752721" cy="799485"/>
            <a:chOff x="6290987" y="3429000"/>
            <a:chExt cx="752721" cy="799485"/>
          </a:xfrm>
        </p:grpSpPr>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9"/>
            <a:stretch>
              <a:fillRect/>
            </a:stretch>
          </p:blipFill>
          <p:spPr>
            <a:xfrm>
              <a:off x="6486866" y="3764720"/>
              <a:ext cx="360000" cy="360000"/>
            </a:xfrm>
            <a:prstGeom prst="rect">
              <a:avLst/>
            </a:prstGeom>
          </p:spPr>
        </p:pic>
        <p:sp>
          <p:nvSpPr>
            <p:cNvPr id="25" name="Oval 133">
              <a:extLst>
                <a:ext uri="{FF2B5EF4-FFF2-40B4-BE49-F238E27FC236}">
                  <a16:creationId xmlns:a16="http://schemas.microsoft.com/office/drawing/2014/main" id="{7E177D52-4FE0-469F-881C-A226BD83C922}"/>
                </a:ext>
              </a:extLst>
            </p:cNvPr>
            <p:cNvSpPr/>
            <p:nvPr/>
          </p:nvSpPr>
          <p:spPr>
            <a:xfrm>
              <a:off x="6595456" y="3499624"/>
              <a:ext cx="180000" cy="180000"/>
            </a:xfrm>
            <a:prstGeom prst="ellipse">
              <a:avLst/>
            </a:prstGeom>
            <a:solidFill>
              <a:schemeClr val="accent2"/>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6" name="Elipse 5">
              <a:extLst>
                <a:ext uri="{FF2B5EF4-FFF2-40B4-BE49-F238E27FC236}">
                  <a16:creationId xmlns:a16="http://schemas.microsoft.com/office/drawing/2014/main" id="{4E707870-FB83-422B-9464-CC52624DF0FA}"/>
                </a:ext>
              </a:extLst>
            </p:cNvPr>
            <p:cNvSpPr/>
            <p:nvPr/>
          </p:nvSpPr>
          <p:spPr>
            <a:xfrm>
              <a:off x="6290987" y="3429000"/>
              <a:ext cx="752721" cy="799485"/>
            </a:xfrm>
            <a:prstGeom prst="ellipse">
              <a:avLst/>
            </a:prstGeom>
            <a:noFill/>
            <a:ln>
              <a:solidFill>
                <a:srgbClr val="FF0000"/>
              </a:solidFill>
            </a:ln>
            <a:scene3d>
              <a:camera prst="orthographicFront"/>
              <a:lightRig rig="threePt" dir="t"/>
            </a:scene3d>
            <a:sp3d>
              <a:bevelT w="2032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rgbClr val="FF0000"/>
                  </a:solidFill>
                </a:ln>
                <a:solidFill>
                  <a:sysClr val="windowText" lastClr="000000"/>
                </a:solidFill>
              </a:endParaRPr>
            </a:p>
          </p:txBody>
        </p:sp>
      </p:gr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250"/>
                                        <p:tgtEl>
                                          <p:spTgt spid="15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5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5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barn(inVertical)">
                                      <p:cBhvr>
                                        <p:cTn id="31" dur="250"/>
                                        <p:tgtEl>
                                          <p:spTgt spid="124"/>
                                        </p:tgtEl>
                                      </p:cBhvr>
                                    </p:animEffect>
                                  </p:childTnLst>
                                </p:cTn>
                              </p:par>
                            </p:childTnLst>
                          </p:cTn>
                        </p:par>
                        <p:par>
                          <p:cTn id="32" fill="hold">
                            <p:stCondLst>
                              <p:cond delay="250"/>
                            </p:stCondLst>
                            <p:childTnLst>
                              <p:par>
                                <p:cTn id="33" presetID="10"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75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6" grpId="0"/>
      <p:bldP spid="151" grpId="0"/>
      <p:bldP spid="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just" defTabSz="1219017">
              <a:buClr>
                <a:srgbClr val="E20613"/>
              </a:buClr>
              <a:buSzPct val="250000"/>
              <a:buNone/>
              <a:defRPr/>
            </a:pPr>
            <a:r>
              <a:rPr lang="es-ES" sz="1000" dirty="0">
                <a:solidFill>
                  <a:srgbClr val="FFFFFF"/>
                </a:solidFill>
              </a:rPr>
              <a:t>La propuesta de valor es </a:t>
            </a:r>
            <a:r>
              <a:rPr lang="es-ES" sz="1000" dirty="0">
                <a:solidFill>
                  <a:schemeClr val="bg1"/>
                </a:solidFill>
                <a:latin typeface="Chevin Pro DemiBold"/>
              </a:rPr>
              <a:t>Integralidad, interactividad, información clara, organizada, didáctica e interrelacionada. </a:t>
            </a:r>
          </a:p>
          <a:p>
            <a:pPr marL="0" lvl="0" indent="0" algn="just" defTabSz="1219017">
              <a:buClr>
                <a:srgbClr val="E20613"/>
              </a:buClr>
              <a:buSzPct val="250000"/>
              <a:buNone/>
              <a:defRPr/>
            </a:pPr>
            <a:r>
              <a:rPr lang="es-ES" sz="1000" dirty="0">
                <a:solidFill>
                  <a:schemeClr val="bg1"/>
                </a:solidFill>
              </a:rPr>
              <a:t>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806877"/>
            <a:ext cx="5587067" cy="4807726"/>
          </a:xfrm>
          <a:prstGeom prst="rect">
            <a:avLst/>
          </a:prstGeom>
          <a:noFill/>
        </p:spPr>
        <p:txBody>
          <a:bodyPr wrap="square" rtlCol="0">
            <a:spAutoFit/>
          </a:bodyPr>
          <a:lstStyle/>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¿Qué tipo de producto tiene la competencia principal? </a:t>
            </a:r>
            <a:r>
              <a:rPr lang="es-ES" sz="1067" dirty="0">
                <a:solidFill>
                  <a:srgbClr val="575756"/>
                </a:solidFill>
                <a:latin typeface="Chevin Pro DemiBold"/>
              </a:rPr>
              <a:t>Para  nuestro país, la principal competencia a nivel nacional es la página de Cambio Climático del Ministerio del Medio Ambiente </a:t>
            </a:r>
            <a:r>
              <a:rPr lang="es-CL" sz="1100" dirty="0">
                <a:hlinkClick r:id="rId2"/>
              </a:rPr>
              <a:t>https://cambioclimatico.mma.gob.cl/</a:t>
            </a:r>
            <a:r>
              <a:rPr lang="es-CL" sz="1100" dirty="0"/>
              <a:t>. A nivel más global está la página “</a:t>
            </a:r>
            <a:r>
              <a:rPr lang="es-CL" sz="1100" dirty="0" err="1"/>
              <a:t>Climate</a:t>
            </a:r>
            <a:r>
              <a:rPr lang="es-CL" sz="1100" dirty="0"/>
              <a:t> Change </a:t>
            </a:r>
            <a:r>
              <a:rPr lang="es-CL" sz="1100" dirty="0" err="1"/>
              <a:t>Knowledge</a:t>
            </a:r>
            <a:r>
              <a:rPr lang="es-CL" sz="1100" dirty="0"/>
              <a:t> Portal” del Banco Mundial </a:t>
            </a:r>
            <a:r>
              <a:rPr lang="es-CL" sz="1100" dirty="0">
                <a:hlinkClick r:id="rId3"/>
              </a:rPr>
              <a:t>https://climateknowledgeportal.worldbank.org/country/chile</a:t>
            </a:r>
            <a:endParaRPr lang="es-ES" sz="1067" dirty="0">
              <a:solidFill>
                <a:srgbClr val="575756"/>
              </a:solidFill>
              <a:latin typeface="Chevin Pro DemiBold"/>
            </a:endParaRP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¿Cuáles son sus fortalezas y debilidades? </a:t>
            </a:r>
            <a:r>
              <a:rPr lang="es-ES" sz="1067" dirty="0">
                <a:solidFill>
                  <a:srgbClr val="575756"/>
                </a:solidFill>
                <a:latin typeface="Chevin Pro DemiBold"/>
              </a:rPr>
              <a:t>La página del MMA incluye definición de conceptos, literatura, políticas, normas, leyes, información sobre la participación de Chile en conferencias mundiales, indicadores asociados al cambio climático, pero se basa mucho en el uso de textos. Además, no está todo en la misma página, redirige a otros sitios complementarios. La página del Banco Mundial tiene buena información, especialmente sobre proyecciones, llegando incluso al año 2099. También tiene información de todos los países del mundo, con data descargable. Pero parece que solo está en idioma inglés, el diseño y organización de la información no se ven muy claros, y no hay explicaciones de los resultados expuestos.</a:t>
            </a: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¿Cómo se diferencia nuestra propuesta de valor?  </a:t>
            </a:r>
            <a:r>
              <a:rPr lang="es-ES" sz="1067" dirty="0">
                <a:solidFill>
                  <a:srgbClr val="575756"/>
                </a:solidFill>
                <a:latin typeface="Chevin Pro DemiBold"/>
              </a:rPr>
              <a:t>Integralidad, interactividad, información clara, organizada, didáctica e interrelacionada. </a:t>
            </a: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¿Qué tipo de cliente tiene nuestra competencia? </a:t>
            </a:r>
            <a:r>
              <a:rPr lang="es-ES" sz="1067" dirty="0">
                <a:solidFill>
                  <a:srgbClr val="575756"/>
                </a:solidFill>
                <a:latin typeface="Chevin Pro DemiBold"/>
              </a:rPr>
              <a:t>Personas comunes y corrientes interesadas en el tema o personas con más conocimiento previo/expertas (acceso público).</a:t>
            </a: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 ¿Cuál es nuestra ventaja? </a:t>
            </a:r>
            <a:r>
              <a:rPr lang="es-ES" sz="1067" dirty="0">
                <a:solidFill>
                  <a:srgbClr val="575756"/>
                </a:solidFill>
                <a:latin typeface="Chevin Pro DemiBold"/>
              </a:rPr>
              <a:t>El cruce de variables ambientales con otras de otras áreas que entreguen una visión distinta acerca de algún escenario. Esto enriquece el entendimiento del Cambio Climático a nivel global y local. Es </a:t>
            </a:r>
            <a:r>
              <a:rPr lang="es-ES" sz="1067" dirty="0" err="1">
                <a:solidFill>
                  <a:srgbClr val="575756"/>
                </a:solidFill>
                <a:latin typeface="Chevin Pro DemiBold"/>
              </a:rPr>
              <a:t>repicable</a:t>
            </a:r>
            <a:r>
              <a:rPr lang="es-ES" sz="1067" dirty="0">
                <a:solidFill>
                  <a:srgbClr val="575756"/>
                </a:solidFill>
                <a:latin typeface="Chevin Pro DemiBold"/>
              </a:rPr>
              <a:t> para muchos países.</a:t>
            </a:r>
          </a:p>
          <a:p>
            <a:pPr marL="228600" indent="-228600" algn="just" defTabSz="1219017">
              <a:spcBef>
                <a:spcPts val="601"/>
              </a:spcBef>
              <a:spcAft>
                <a:spcPts val="601"/>
              </a:spcAft>
              <a:buFont typeface="+mj-lt"/>
              <a:buAutoNum type="arabicPeriod"/>
            </a:pPr>
            <a:r>
              <a:rPr lang="es-ES" sz="1067" b="1" dirty="0">
                <a:solidFill>
                  <a:srgbClr val="575756"/>
                </a:solidFill>
                <a:latin typeface="Chevin Pro DemiBold"/>
              </a:rPr>
              <a:t>¿Qué rango de precios tienen sus productos? </a:t>
            </a:r>
            <a:r>
              <a:rPr lang="es-ES" sz="1067" dirty="0">
                <a:solidFill>
                  <a:srgbClr val="575756"/>
                </a:solidFill>
                <a:latin typeface="Chevin Pro DemiBold"/>
              </a:rPr>
              <a:t>Estas páginas son gratuitas y de uso público.</a:t>
            </a: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453963" y="1778611"/>
            <a:ext cx="4120832" cy="4484754"/>
          </a:xfrm>
          <a:prstGeom prst="rect">
            <a:avLst/>
          </a:prstGeom>
          <a:noFill/>
        </p:spPr>
        <p:txBody>
          <a:bodyPr wrap="square" rtlCol="0">
            <a:spAutoFit/>
          </a:bodyPr>
          <a:lstStyle/>
          <a:p>
            <a:pPr marL="171450" indent="-171450" algn="just" defTabSz="1219017">
              <a:spcBef>
                <a:spcPts val="601"/>
              </a:spcBef>
              <a:spcAft>
                <a:spcPts val="601"/>
              </a:spcAft>
              <a:buFont typeface="Arial" panose="020B0604020202020204" pitchFamily="34" charset="0"/>
              <a:buChar char="•"/>
            </a:pPr>
            <a:r>
              <a:rPr lang="es-ES" sz="1067" dirty="0">
                <a:solidFill>
                  <a:srgbClr val="575756"/>
                </a:solidFill>
                <a:latin typeface="Chevin Pro DemiBold"/>
              </a:rPr>
              <a:t>En primer lugar, ofrecerlo como plataforma gratuita/pública con datos/conceptos generales y algunas muestras de lo que podría llegar a ser el “cruce de variables”, en las que se muestre el escenario global y nacional que corresponda.</a:t>
            </a:r>
          </a:p>
          <a:p>
            <a:pPr marL="171450" indent="-171450" algn="just" defTabSz="1219017">
              <a:spcBef>
                <a:spcPts val="601"/>
              </a:spcBef>
              <a:spcAft>
                <a:spcPts val="601"/>
              </a:spcAft>
              <a:buFont typeface="Arial" panose="020B0604020202020204" pitchFamily="34" charset="0"/>
              <a:buChar char="•"/>
            </a:pPr>
            <a:r>
              <a:rPr lang="es-ES" sz="1067" dirty="0">
                <a:solidFill>
                  <a:srgbClr val="575756"/>
                </a:solidFill>
                <a:latin typeface="Chevin Pro DemiBold"/>
              </a:rPr>
              <a:t>Viendo la falta de cursos o talleres enfocados específicamente a cambio climático (o sustentabilidad, o cuidado del entorno, educación ambiental) a nivel escolar/universitario, ofrecería este producto a colegios, escuelas, institutos y universidades pero agregándole un valor extra que se pueda personalizar según las necesidades del usuario, el cual podría basarse en la malla curricular/enfoque de la carrera. </a:t>
            </a:r>
          </a:p>
          <a:p>
            <a:pPr marL="171450" indent="-171450" algn="just" defTabSz="1219017">
              <a:spcBef>
                <a:spcPts val="601"/>
              </a:spcBef>
              <a:spcAft>
                <a:spcPts val="601"/>
              </a:spcAft>
              <a:buFont typeface="Arial" panose="020B0604020202020204" pitchFamily="34" charset="0"/>
              <a:buChar char="•"/>
            </a:pPr>
            <a:r>
              <a:rPr lang="es-ES" sz="1067" dirty="0">
                <a:solidFill>
                  <a:srgbClr val="575756"/>
                </a:solidFill>
                <a:latin typeface="Chevin Pro DemiBold"/>
              </a:rPr>
              <a:t>De la misma forma se le puede ofrecer la posibilidad de personalización de la plataforma a los demás posibles clientes antes mencionados, según el enfoque que ellos quieran dar y transmitir por su página.</a:t>
            </a:r>
          </a:p>
          <a:p>
            <a:pPr marL="171450" indent="-171450" algn="just" defTabSz="1219017">
              <a:spcBef>
                <a:spcPts val="601"/>
              </a:spcBef>
              <a:spcAft>
                <a:spcPts val="601"/>
              </a:spcAft>
              <a:buFont typeface="Arial" panose="020B0604020202020204" pitchFamily="34" charset="0"/>
              <a:buChar char="•"/>
            </a:pPr>
            <a:r>
              <a:rPr lang="es-CL" sz="1067" dirty="0">
                <a:solidFill>
                  <a:srgbClr val="575756"/>
                </a:solidFill>
                <a:latin typeface="Chevin Pro DemiBold"/>
              </a:rPr>
              <a:t>Se podría relacionar esta Plataforma con DATASAT, enriqueciendo aún más la información entregada, y ofrecerla a organizaciones, asociaciones o grupos científicos más especializados o expertos en la materia.</a:t>
            </a:r>
          </a:p>
          <a:p>
            <a:pPr marL="171450" indent="-171450" algn="just" defTabSz="1219017">
              <a:spcBef>
                <a:spcPts val="601"/>
              </a:spcBef>
              <a:spcAft>
                <a:spcPts val="601"/>
              </a:spcAft>
              <a:buFont typeface="Arial" panose="020B0604020202020204" pitchFamily="34" charset="0"/>
              <a:buChar char="•"/>
            </a:pPr>
            <a:r>
              <a:rPr lang="es-CL" sz="1067" dirty="0">
                <a:solidFill>
                  <a:srgbClr val="575756"/>
                </a:solidFill>
                <a:latin typeface="Chevin Pro DemiBold"/>
              </a:rPr>
              <a:t>Ofrecimiento de la Plataforma a organizaciones preocupadas por el medioambiente, por ejemplo, de reforestación, protección de flora y fauna, encargados de reservas naturales, patrimonios naturales, etc.</a:t>
            </a:r>
          </a:p>
        </p:txBody>
      </p:sp>
      <p:sp>
        <p:nvSpPr>
          <p:cNvPr id="2" name="Rectángulo 1">
            <a:extLst>
              <a:ext uri="{FF2B5EF4-FFF2-40B4-BE49-F238E27FC236}">
                <a16:creationId xmlns:a16="http://schemas.microsoft.com/office/drawing/2014/main" id="{B87AAC0D-F7E1-4617-A963-3BEA5411BEDB}"/>
              </a:ext>
            </a:extLst>
          </p:cNvPr>
          <p:cNvSpPr/>
          <p:nvPr/>
        </p:nvSpPr>
        <p:spPr>
          <a:xfrm>
            <a:off x="7453963"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1000"/>
                                        <p:tgtEl>
                                          <p:spTgt spid="12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25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10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8"/>
                                        </p:tgtEl>
                                        <p:attrNameLst>
                                          <p:attrName>style.visibility</p:attrName>
                                        </p:attrNameLst>
                                      </p:cBhvr>
                                      <p:to>
                                        <p:strVal val="visible"/>
                                      </p:to>
                                    </p:set>
                                    <p:animEffect transition="in" filter="fade">
                                      <p:cBhvr>
                                        <p:cTn id="20" dur="250"/>
                                        <p:tgtEl>
                                          <p:spTgt spid="14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barn(inVertical)">
                                      <p:cBhvr>
                                        <p:cTn id="25" dur="250"/>
                                        <p:tgtEl>
                                          <p:spTgt spid="124"/>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fade">
                                      <p:cBhvr>
                                        <p:cTn id="29" dur="75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6" grpId="0"/>
      <p:bldP spid="127" grpId="0"/>
      <p:bldP spid="147" grpId="0"/>
      <p:bldP spid="148"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Resuelve el problema de la falta de cursos/talleres/espacio en el currículum que enseñen sobre el cambio climático, especialmente a nivel de educación secundaria. Destaca el estilo de </a:t>
            </a:r>
            <a:r>
              <a:rPr lang="es-ES" sz="1000" dirty="0" err="1">
                <a:solidFill>
                  <a:srgbClr val="FFFFFF"/>
                </a:solidFill>
              </a:rPr>
              <a:t>story</a:t>
            </a:r>
            <a:r>
              <a:rPr lang="es-ES" sz="1000" dirty="0">
                <a:solidFill>
                  <a:srgbClr val="FFFFFF"/>
                </a:solidFill>
              </a:rPr>
              <a:t> </a:t>
            </a:r>
            <a:r>
              <a:rPr lang="es-ES" sz="1000" dirty="0" err="1">
                <a:solidFill>
                  <a:srgbClr val="FFFFFF"/>
                </a:solidFill>
              </a:rPr>
              <a:t>telling</a:t>
            </a:r>
            <a:r>
              <a:rPr lang="es-ES" sz="1000" dirty="0">
                <a:solidFill>
                  <a:srgbClr val="FFFFFF"/>
                </a:solidFill>
              </a:rPr>
              <a:t> para NARRAR LOS DATOS.</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01290" y="1738299"/>
            <a:ext cx="4594710" cy="5139869"/>
          </a:xfrm>
          <a:prstGeom prst="rect">
            <a:avLst/>
          </a:prstGeom>
          <a:noFill/>
        </p:spPr>
        <p:txBody>
          <a:bodyPr wrap="square" numCol="1" rtlCol="0">
            <a:spAutoFit/>
          </a:bodyPr>
          <a:lstStyle/>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¿Qué es? </a:t>
            </a:r>
            <a:r>
              <a:rPr lang="es-ES" sz="1400" dirty="0">
                <a:solidFill>
                  <a:srgbClr val="575756"/>
                </a:solidFill>
                <a:latin typeface="Chevin Pro DemiBold"/>
              </a:rPr>
              <a:t>Una plataforma integral e interactiva de información sobre el Cambio Climático.</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¿Qué problema resuelve? </a:t>
            </a:r>
            <a:r>
              <a:rPr lang="es-ES" sz="1400" dirty="0">
                <a:solidFill>
                  <a:srgbClr val="575756"/>
                </a:solidFill>
                <a:latin typeface="Chevin Pro DemiBold"/>
              </a:rPr>
              <a:t>El desarrollo de este tema en un solo lugar, con claridad, simplicidad y de manera personalizada. </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¿Por qué es necesario? </a:t>
            </a:r>
            <a:r>
              <a:rPr lang="es-ES" sz="1400" dirty="0">
                <a:solidFill>
                  <a:srgbClr val="575756"/>
                </a:solidFill>
                <a:latin typeface="Chevin Pro DemiBold"/>
              </a:rPr>
              <a:t>Porque no existe la suficiente educación sobre este tema, especialmente a nivel escolar. Tener conocimiento de los impactos del Cambio Climático permite tomar decisiones mejor informadas y pensadas.</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¿Qué características tiene? </a:t>
            </a:r>
            <a:r>
              <a:rPr lang="es-ES" sz="1400" dirty="0">
                <a:solidFill>
                  <a:srgbClr val="575756"/>
                </a:solidFill>
                <a:latin typeface="Chevin Pro DemiBold"/>
              </a:rPr>
              <a:t>Es una plataforma interactiva y permite al usuario realizar filtros en las gráficas, buscar información más específica según sus intereses y observar dinámicas a través de mapas. Cuenta con diferentes secciones que explican y exponen conceptos de manera sencilla, y otras que profundizan sobre indicadores/índices/dinámicas más específicas, todo en una única plataforma.</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¿En qué plataforma funciona? </a:t>
            </a:r>
            <a:r>
              <a:rPr lang="es-ES" sz="1400" dirty="0">
                <a:solidFill>
                  <a:srgbClr val="575756"/>
                </a:solidFill>
                <a:latin typeface="Chevin Pro DemiBold"/>
              </a:rPr>
              <a:t>Una plataforma creada por Data Intelligence (tomar como ejemplo SNICC Guatemala por Sud Austral). Por ejemplo, </a:t>
            </a:r>
            <a:r>
              <a:rPr lang="es-ES" sz="1400" dirty="0" err="1">
                <a:solidFill>
                  <a:srgbClr val="575756"/>
                </a:solidFill>
                <a:latin typeface="Chevin Pro DemiBold"/>
              </a:rPr>
              <a:t>Power</a:t>
            </a:r>
            <a:r>
              <a:rPr lang="es-ES" sz="1400" dirty="0">
                <a:solidFill>
                  <a:srgbClr val="575756"/>
                </a:solidFill>
                <a:latin typeface="Chevin Pro DemiBold"/>
              </a:rPr>
              <a:t> BI, </a:t>
            </a:r>
            <a:r>
              <a:rPr lang="es-ES" sz="1400" dirty="0" err="1">
                <a:solidFill>
                  <a:srgbClr val="575756"/>
                </a:solidFill>
                <a:latin typeface="Chevin Pro DemiBold"/>
              </a:rPr>
              <a:t>Flourish</a:t>
            </a:r>
            <a:r>
              <a:rPr lang="es-ES" sz="1400" dirty="0">
                <a:solidFill>
                  <a:srgbClr val="575756"/>
                </a:solidFill>
                <a:latin typeface="Chevin Pro DemiBold"/>
              </a:rPr>
              <a:t>.</a:t>
            </a:r>
          </a:p>
        </p:txBody>
      </p:sp>
      <p:sp>
        <p:nvSpPr>
          <p:cNvPr id="7" name="CuadroTexto 6">
            <a:extLst>
              <a:ext uri="{FF2B5EF4-FFF2-40B4-BE49-F238E27FC236}">
                <a16:creationId xmlns:a16="http://schemas.microsoft.com/office/drawing/2014/main" id="{DB1F279D-8C58-4493-91F9-D2086B4E1988}"/>
              </a:ext>
            </a:extLst>
          </p:cNvPr>
          <p:cNvSpPr txBox="1"/>
          <p:nvPr/>
        </p:nvSpPr>
        <p:spPr>
          <a:xfrm>
            <a:off x="6412765" y="1592137"/>
            <a:ext cx="5162030" cy="5139869"/>
          </a:xfrm>
          <a:prstGeom prst="rect">
            <a:avLst/>
          </a:prstGeom>
          <a:noFill/>
        </p:spPr>
        <p:txBody>
          <a:bodyPr wrap="square" rtlCol="0">
            <a:spAutoFit/>
          </a:bodyPr>
          <a:lstStyle/>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¿Cuál es su elemento diferenciador?  </a:t>
            </a:r>
            <a:r>
              <a:rPr lang="es-ES" sz="1400" dirty="0">
                <a:solidFill>
                  <a:srgbClr val="575756"/>
                </a:solidFill>
                <a:latin typeface="Chevin Pro DemiBold"/>
              </a:rPr>
              <a:t>Respecto del fondo, el cruce de variables que no siempre se ven cotidianamente y que podrían ayudar a entender el por qué de algunos fenómenos del cambio climático. Respecto de la forma: la narración de los datos o </a:t>
            </a:r>
            <a:r>
              <a:rPr lang="es-ES" sz="1400" dirty="0" err="1">
                <a:solidFill>
                  <a:srgbClr val="575756"/>
                </a:solidFill>
                <a:latin typeface="Chevin Pro DemiBold"/>
              </a:rPr>
              <a:t>story</a:t>
            </a:r>
            <a:r>
              <a:rPr lang="es-ES" sz="1400" dirty="0">
                <a:solidFill>
                  <a:srgbClr val="575756"/>
                </a:solidFill>
                <a:latin typeface="Chevin Pro DemiBold"/>
              </a:rPr>
              <a:t> </a:t>
            </a:r>
            <a:r>
              <a:rPr lang="es-ES" sz="1400" dirty="0" err="1">
                <a:solidFill>
                  <a:srgbClr val="575756"/>
                </a:solidFill>
                <a:latin typeface="Chevin Pro DemiBold"/>
              </a:rPr>
              <a:t>telling</a:t>
            </a:r>
            <a:r>
              <a:rPr lang="es-ES" sz="1400" dirty="0">
                <a:solidFill>
                  <a:srgbClr val="575756"/>
                </a:solidFill>
                <a:latin typeface="Chevin Pro DemiBold"/>
              </a:rPr>
              <a:t>.</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¿Cuál es el objetivo de uso?  </a:t>
            </a:r>
            <a:r>
              <a:rPr lang="es-ES" sz="1400" dirty="0">
                <a:solidFill>
                  <a:srgbClr val="575756"/>
                </a:solidFill>
                <a:latin typeface="Chevin Pro DemiBold"/>
              </a:rPr>
              <a:t>Educarse sobre el cambio climático en el mundo y a nivel local, entregar las bases para tomar buenas decisiones relacionadas a la mitigación de los efectos y a la adaptación al cambio climático.</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¿Qué contenidos albergaría? </a:t>
            </a:r>
            <a:r>
              <a:rPr lang="es-ES" sz="1400" dirty="0">
                <a:solidFill>
                  <a:srgbClr val="575756"/>
                </a:solidFill>
                <a:latin typeface="Chevin Pro DemiBold"/>
              </a:rPr>
              <a:t>Definiciones, causas, impactos, proyecciones del Cambio Climático a nivel global y local (con cruces de variables), políticas e instituciones asociadas al Cambio Climático en el mundo y en el país; planes de acción, reportes y literatura asociada al Cambio Climático.</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¿Cuál es el impacto que puede generar un producto de estas características? </a:t>
            </a:r>
            <a:r>
              <a:rPr lang="es-ES" sz="1400" dirty="0">
                <a:solidFill>
                  <a:srgbClr val="575756"/>
                </a:solidFill>
                <a:latin typeface="Chevin Pro DemiBold"/>
              </a:rPr>
              <a:t>Mayor interés y concientización sobre el tema (incluso desde la propia casa). Cambio de </a:t>
            </a:r>
            <a:r>
              <a:rPr lang="es-ES" sz="1400" dirty="0" err="1">
                <a:solidFill>
                  <a:srgbClr val="575756"/>
                </a:solidFill>
                <a:latin typeface="Chevin Pro DemiBold"/>
              </a:rPr>
              <a:t>switch</a:t>
            </a:r>
            <a:r>
              <a:rPr lang="es-ES" sz="1400" dirty="0">
                <a:solidFill>
                  <a:srgbClr val="575756"/>
                </a:solidFill>
                <a:latin typeface="Chevin Pro DemiBold"/>
              </a:rPr>
              <a:t>. Movilización y promoción de nuevas ideas. Mayor difusión del tema en diversos medios. Generación de más debates, conversatorios, conferencias sobre el impacto del Cambio Climático.</a:t>
            </a:r>
          </a:p>
          <a:p>
            <a:pPr marL="285750" indent="-285750" algn="just" defTabSz="1219017">
              <a:spcAft>
                <a:spcPts val="600"/>
              </a:spcAft>
              <a:buFont typeface="Arial" panose="020B0604020202020204" pitchFamily="34" charset="0"/>
              <a:buChar char="•"/>
            </a:pPr>
            <a:r>
              <a:rPr lang="es-ES" sz="1400" b="1" dirty="0">
                <a:solidFill>
                  <a:srgbClr val="575756"/>
                </a:solidFill>
                <a:latin typeface="Chevin Pro DemiBold"/>
              </a:rPr>
              <a:t>¿Cuenta con un modelo en particular? </a:t>
            </a:r>
            <a:r>
              <a:rPr lang="es-ES" sz="1400" dirty="0">
                <a:solidFill>
                  <a:srgbClr val="575756"/>
                </a:solidFill>
                <a:latin typeface="Chevin Pro DemiBold"/>
              </a:rPr>
              <a:t>Modelo </a:t>
            </a:r>
            <a:r>
              <a:rPr lang="es-ES" sz="1400" dirty="0" err="1">
                <a:solidFill>
                  <a:srgbClr val="575756"/>
                </a:solidFill>
                <a:latin typeface="Chevin Pro DemiBold"/>
              </a:rPr>
              <a:t>story</a:t>
            </a:r>
            <a:r>
              <a:rPr lang="es-ES" sz="1400" dirty="0">
                <a:solidFill>
                  <a:srgbClr val="575756"/>
                </a:solidFill>
                <a:latin typeface="Chevin Pro DemiBold"/>
              </a:rPr>
              <a:t> </a:t>
            </a:r>
            <a:r>
              <a:rPr lang="es-ES" sz="1400" dirty="0" err="1">
                <a:solidFill>
                  <a:srgbClr val="575756"/>
                </a:solidFill>
                <a:latin typeface="Chevin Pro DemiBold"/>
              </a:rPr>
              <a:t>telling</a:t>
            </a:r>
            <a:r>
              <a:rPr lang="es-ES" sz="1400" dirty="0">
                <a:solidFill>
                  <a:srgbClr val="575756"/>
                </a:solidFill>
                <a:latin typeface="Chevin Pro DemiBold"/>
              </a:rPr>
              <a:t> (parte del sitio).</a:t>
            </a:r>
            <a:endParaRPr lang="es-CL" sz="2000" dirty="0"/>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barn(inVertical)">
                                      <p:cBhvr>
                                        <p:cTn id="21" dur="250"/>
                                        <p:tgtEl>
                                          <p:spTgt spid="124"/>
                                        </p:tgtEl>
                                      </p:cBhvr>
                                    </p:animEffect>
                                  </p:childTnLst>
                                </p:cTn>
                              </p:par>
                            </p:childTnLst>
                          </p:cTn>
                        </p:par>
                        <p:par>
                          <p:cTn id="22" fill="hold">
                            <p:stCondLst>
                              <p:cond delay="250"/>
                            </p:stCondLst>
                            <p:childTnLst>
                              <p:par>
                                <p:cTn id="23" presetID="10" presetClass="entr" presetSubtype="0" fill="hold" grpId="0" nodeType="after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75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6" grpId="0"/>
      <p:bldP spid="3"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5135765"/>
          </a:xfrm>
          <a:prstGeom prst="rect">
            <a:avLst/>
          </a:prstGeom>
          <a:noFill/>
        </p:spPr>
        <p:txBody>
          <a:bodyPr wrap="square" rtlCol="0">
            <a:spAutoFit/>
          </a:bodyPr>
          <a:lstStyle/>
          <a:p>
            <a:pPr marL="171450" indent="-171450" algn="just" defTabSz="1219017">
              <a:spcBef>
                <a:spcPts val="601"/>
              </a:spcBef>
              <a:spcAft>
                <a:spcPts val="601"/>
              </a:spcAft>
              <a:buFont typeface="Arial" panose="020B0604020202020204" pitchFamily="34" charset="0"/>
              <a:buChar char="•"/>
            </a:pPr>
            <a:r>
              <a:rPr lang="es-ES" sz="1067" dirty="0">
                <a:solidFill>
                  <a:srgbClr val="575756"/>
                </a:solidFill>
                <a:latin typeface="Chevin Pro DemiBold"/>
              </a:rPr>
              <a:t>Este producto es una plataforma integral de información.</a:t>
            </a:r>
          </a:p>
          <a:p>
            <a:pPr marL="171450" indent="-171450" algn="just" defTabSz="1219017">
              <a:spcBef>
                <a:spcPts val="601"/>
              </a:spcBef>
              <a:spcAft>
                <a:spcPts val="601"/>
              </a:spcAft>
              <a:buFont typeface="Arial" panose="020B0604020202020204" pitchFamily="34" charset="0"/>
              <a:buChar char="•"/>
            </a:pPr>
            <a:r>
              <a:rPr lang="es-ES" sz="1067" b="1" dirty="0">
                <a:solidFill>
                  <a:schemeClr val="accent1">
                    <a:lumMod val="75000"/>
                  </a:schemeClr>
                </a:solidFill>
                <a:latin typeface="Chevin Pro DemiBold"/>
              </a:rPr>
              <a:t>Macro Temas (Categorías): </a:t>
            </a:r>
          </a:p>
          <a:p>
            <a:pPr algn="just" defTabSz="1219017">
              <a:spcBef>
                <a:spcPts val="601"/>
              </a:spcBef>
              <a:spcAft>
                <a:spcPts val="601"/>
              </a:spcAft>
            </a:pPr>
            <a:r>
              <a:rPr lang="es-ES" sz="1067" u="sng" dirty="0">
                <a:solidFill>
                  <a:schemeClr val="tx2">
                    <a:lumMod val="60000"/>
                    <a:lumOff val="40000"/>
                  </a:schemeClr>
                </a:solidFill>
                <a:latin typeface="Chevin Pro DemiBold"/>
              </a:rPr>
              <a:t>Global: </a:t>
            </a:r>
            <a:r>
              <a:rPr lang="es-ES" sz="1100" dirty="0">
                <a:solidFill>
                  <a:srgbClr val="575756"/>
                </a:solidFill>
                <a:latin typeface="Chevin Pro DemiBold"/>
              </a:rPr>
              <a:t>Definiciones (conceptos), causas, impactos, proyecciones del Cambio Climático; políticas e institucionalidad para enfrentar el cambio climático; planes de acción, reportes y literatura asociada al cambio climático.</a:t>
            </a:r>
          </a:p>
          <a:p>
            <a:pPr algn="just" defTabSz="1219017">
              <a:spcBef>
                <a:spcPts val="601"/>
              </a:spcBef>
              <a:spcAft>
                <a:spcPts val="601"/>
              </a:spcAft>
            </a:pPr>
            <a:r>
              <a:rPr lang="es-ES" sz="1100" u="sng" dirty="0">
                <a:solidFill>
                  <a:schemeClr val="tx2">
                    <a:lumMod val="60000"/>
                    <a:lumOff val="40000"/>
                  </a:schemeClr>
                </a:solidFill>
                <a:latin typeface="Chevin Pro DemiBold"/>
              </a:rPr>
              <a:t>Local: </a:t>
            </a:r>
            <a:r>
              <a:rPr lang="es-ES" sz="1100" dirty="0">
                <a:solidFill>
                  <a:srgbClr val="575756"/>
                </a:solidFill>
                <a:latin typeface="Chevin Pro DemiBold"/>
              </a:rPr>
              <a:t>Causas, impactos, proyecciones del Cambio Climático; políticas e institucionalidad para enfrentar el cambio climático; planes de acción, reportes y literatura asociada al cambio climático.</a:t>
            </a:r>
          </a:p>
          <a:p>
            <a:pPr algn="just" defTabSz="1219017">
              <a:spcBef>
                <a:spcPts val="601"/>
              </a:spcBef>
              <a:spcAft>
                <a:spcPts val="601"/>
              </a:spcAft>
            </a:pPr>
            <a:r>
              <a:rPr lang="es-ES" sz="1067" b="1" dirty="0">
                <a:solidFill>
                  <a:schemeClr val="accent1">
                    <a:lumMod val="75000"/>
                  </a:schemeClr>
                </a:solidFill>
                <a:latin typeface="Chevin Pro DemiBold"/>
              </a:rPr>
              <a:t>Contenidos (Secciones): </a:t>
            </a:r>
          </a:p>
          <a:p>
            <a:pPr algn="just" defTabSz="1219017">
              <a:spcBef>
                <a:spcPts val="601"/>
              </a:spcBef>
              <a:spcAft>
                <a:spcPts val="601"/>
              </a:spcAft>
            </a:pPr>
            <a:r>
              <a:rPr lang="es-ES" sz="1067" u="sng" dirty="0">
                <a:solidFill>
                  <a:schemeClr val="tx2">
                    <a:lumMod val="60000"/>
                    <a:lumOff val="40000"/>
                  </a:schemeClr>
                </a:solidFill>
                <a:latin typeface="Chevin Pro DemiBold"/>
              </a:rPr>
              <a:t>Definiciones (conceptos): </a:t>
            </a:r>
            <a:r>
              <a:rPr lang="es-ES" sz="1067" dirty="0">
                <a:solidFill>
                  <a:srgbClr val="575756"/>
                </a:solidFill>
                <a:latin typeface="Chevin Pro DemiBold"/>
              </a:rPr>
              <a:t>¿qué es el clima y el tiempo atmosférico?, el sistema climático, el efecto invernadero, el forzamiento </a:t>
            </a:r>
            <a:r>
              <a:rPr lang="es-ES" sz="1067" dirty="0" err="1">
                <a:solidFill>
                  <a:srgbClr val="575756"/>
                </a:solidFill>
                <a:latin typeface="Chevin Pro DemiBold"/>
              </a:rPr>
              <a:t>radiativo</a:t>
            </a:r>
            <a:r>
              <a:rPr lang="es-ES" sz="1067" dirty="0">
                <a:solidFill>
                  <a:srgbClr val="575756"/>
                </a:solidFill>
                <a:latin typeface="Chevin Pro DemiBold"/>
              </a:rPr>
              <a:t>, gases de efecto invernadero, el calentamiento global, ¿qué es el cambio climático?</a:t>
            </a:r>
          </a:p>
          <a:p>
            <a:pPr algn="just" defTabSz="1219017">
              <a:spcBef>
                <a:spcPts val="601"/>
              </a:spcBef>
              <a:spcAft>
                <a:spcPts val="601"/>
              </a:spcAft>
            </a:pPr>
            <a:r>
              <a:rPr lang="es-ES" sz="1067" u="sng" dirty="0">
                <a:solidFill>
                  <a:schemeClr val="tx2">
                    <a:lumMod val="60000"/>
                    <a:lumOff val="40000"/>
                  </a:schemeClr>
                </a:solidFill>
                <a:latin typeface="Chevin Pro DemiBold"/>
              </a:rPr>
              <a:t>Causas: </a:t>
            </a:r>
            <a:r>
              <a:rPr lang="es-ES" sz="1067" dirty="0">
                <a:solidFill>
                  <a:srgbClr val="575756"/>
                </a:solidFill>
                <a:latin typeface="Chevin Pro DemiBold"/>
              </a:rPr>
              <a:t>quema de combustible fósil, agricultura, cambio de uso de la tierra y silvicultura, procesos industriales, residuos,  cambios orbitales de la Tierra en torno al sol, variación de la radiación solar, erupciones volcánicas, efectos del océanos en el clima.</a:t>
            </a:r>
          </a:p>
          <a:p>
            <a:pPr algn="just" defTabSz="1219017">
              <a:spcBef>
                <a:spcPts val="601"/>
              </a:spcBef>
              <a:spcAft>
                <a:spcPts val="601"/>
              </a:spcAft>
            </a:pPr>
            <a:r>
              <a:rPr lang="es-ES" sz="1067" u="sng" dirty="0">
                <a:solidFill>
                  <a:schemeClr val="tx2">
                    <a:lumMod val="60000"/>
                    <a:lumOff val="40000"/>
                  </a:schemeClr>
                </a:solidFill>
                <a:latin typeface="Chevin Pro DemiBold"/>
              </a:rPr>
              <a:t>Impactos: </a:t>
            </a:r>
            <a:r>
              <a:rPr lang="es-ES" sz="1067" dirty="0">
                <a:solidFill>
                  <a:srgbClr val="575756"/>
                </a:solidFill>
                <a:latin typeface="Chevin Pro DemiBold"/>
              </a:rPr>
              <a:t>aumento de la temperatura media global (atmosférica y oceánica), cambios en precipitación, cambios en el nivel del mar, derretimiento de glaciares, alteración de ecosistemas, desorganización de la producción de alimento y el suministro de agua, desastres naturales, efectos sobre la salud y el bienestar humano.</a:t>
            </a:r>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89583" y="1891991"/>
            <a:ext cx="4456390" cy="4997458"/>
          </a:xfrm>
          <a:prstGeom prst="rect">
            <a:avLst/>
          </a:prstGeom>
          <a:noFill/>
        </p:spPr>
        <p:txBody>
          <a:bodyPr wrap="square" rtlCol="0">
            <a:spAutoFit/>
          </a:bodyPr>
          <a:lstStyle/>
          <a:p>
            <a:pPr algn="just" defTabSz="1219017">
              <a:spcBef>
                <a:spcPts val="601"/>
              </a:spcBef>
              <a:spcAft>
                <a:spcPts val="601"/>
              </a:spcAft>
            </a:pPr>
            <a:r>
              <a:rPr lang="es-ES" sz="1067" u="sng" dirty="0">
                <a:solidFill>
                  <a:schemeClr val="tx2">
                    <a:lumMod val="60000"/>
                    <a:lumOff val="40000"/>
                  </a:schemeClr>
                </a:solidFill>
                <a:latin typeface="Chevin Pro DemiBold"/>
              </a:rPr>
              <a:t>Proyecciones: </a:t>
            </a:r>
            <a:r>
              <a:rPr lang="es-ES" sz="1067" dirty="0">
                <a:solidFill>
                  <a:srgbClr val="575756"/>
                </a:solidFill>
                <a:latin typeface="Chevin Pro DemiBold"/>
              </a:rPr>
              <a:t>aumento de la temperatura media global (atmosférica y oceánica), cambios en precipitación, cambios en el nivel del mar, derretimiento de glaciares, alteración de ecosistemas, desorganización de la producción de alimento y el suministro de agua, desastres naturales, efectos sobre la salud y el bienestar humano.</a:t>
            </a:r>
          </a:p>
          <a:p>
            <a:pPr algn="just" defTabSz="1219017">
              <a:spcBef>
                <a:spcPts val="601"/>
              </a:spcBef>
              <a:spcAft>
                <a:spcPts val="601"/>
              </a:spcAft>
            </a:pPr>
            <a:r>
              <a:rPr lang="es-ES" sz="1050" dirty="0">
                <a:solidFill>
                  <a:schemeClr val="tx2">
                    <a:lumMod val="60000"/>
                    <a:lumOff val="40000"/>
                  </a:schemeClr>
                </a:solidFill>
                <a:latin typeface="Chevin Pro DemiBold"/>
              </a:rPr>
              <a:t>Políticas e institucionalidad para enfrentar el cambio climático:</a:t>
            </a:r>
            <a:r>
              <a:rPr lang="es-ES" sz="1050" dirty="0">
                <a:solidFill>
                  <a:schemeClr val="tx1">
                    <a:lumMod val="75000"/>
                    <a:lumOff val="25000"/>
                  </a:schemeClr>
                </a:solidFill>
                <a:latin typeface="Chevin Pro DemiBold"/>
              </a:rPr>
              <a:t> </a:t>
            </a:r>
            <a:r>
              <a:rPr lang="es-ES" sz="1067" dirty="0">
                <a:solidFill>
                  <a:srgbClr val="575756"/>
                </a:solidFill>
                <a:latin typeface="Chevin Pro DemiBold"/>
              </a:rPr>
              <a:t>acuerdos internacionales, instituciones internacionales (y las nacionales según corresponda).</a:t>
            </a:r>
          </a:p>
          <a:p>
            <a:pPr algn="just" defTabSz="1219017">
              <a:spcBef>
                <a:spcPts val="601"/>
              </a:spcBef>
              <a:spcAft>
                <a:spcPts val="601"/>
              </a:spcAft>
            </a:pPr>
            <a:r>
              <a:rPr lang="es-ES" sz="1050" dirty="0">
                <a:solidFill>
                  <a:schemeClr val="tx2">
                    <a:lumMod val="60000"/>
                    <a:lumOff val="40000"/>
                  </a:schemeClr>
                </a:solidFill>
                <a:latin typeface="Chevin Pro DemiBold"/>
              </a:rPr>
              <a:t>Planes de acción, reportes y literatura asociada al cambio climático:</a:t>
            </a:r>
            <a:r>
              <a:rPr lang="es-ES" sz="1050" dirty="0">
                <a:solidFill>
                  <a:schemeClr val="tx1">
                    <a:lumMod val="75000"/>
                    <a:lumOff val="25000"/>
                  </a:schemeClr>
                </a:solidFill>
                <a:latin typeface="Chevin Pro DemiBold"/>
              </a:rPr>
              <a:t> </a:t>
            </a:r>
            <a:r>
              <a:rPr lang="es-ES" sz="1067" dirty="0">
                <a:solidFill>
                  <a:srgbClr val="575756"/>
                </a:solidFill>
                <a:latin typeface="Chevin Pro DemiBold"/>
              </a:rPr>
              <a:t>informes del IPCC, CMUNCC, Banco Mundial (OCDE u otro según corresponda).</a:t>
            </a:r>
          </a:p>
          <a:p>
            <a:pPr algn="just" defTabSz="1219017">
              <a:spcBef>
                <a:spcPts val="601"/>
              </a:spcBef>
              <a:spcAft>
                <a:spcPts val="601"/>
              </a:spcAft>
            </a:pPr>
            <a:r>
              <a:rPr lang="es-ES" sz="1067" b="1" dirty="0">
                <a:solidFill>
                  <a:schemeClr val="accent1">
                    <a:lumMod val="75000"/>
                  </a:schemeClr>
                </a:solidFill>
                <a:latin typeface="Chevin Pro DemiBold"/>
              </a:rPr>
              <a:t>Temas:</a:t>
            </a:r>
          </a:p>
          <a:p>
            <a:pPr algn="just" defTabSz="1219017">
              <a:spcBef>
                <a:spcPts val="601"/>
              </a:spcBef>
              <a:spcAft>
                <a:spcPts val="601"/>
              </a:spcAft>
            </a:pPr>
            <a:r>
              <a:rPr lang="es-ES" sz="1067" u="sng" dirty="0">
                <a:solidFill>
                  <a:schemeClr val="tx2">
                    <a:lumMod val="60000"/>
                    <a:lumOff val="40000"/>
                  </a:schemeClr>
                </a:solidFill>
                <a:latin typeface="Chevin Pro DemiBold"/>
              </a:rPr>
              <a:t>¿Qué es el clima y el tiempo atmosférico?: </a:t>
            </a:r>
            <a:r>
              <a:rPr lang="es-ES" sz="1067" dirty="0">
                <a:solidFill>
                  <a:srgbClr val="575756"/>
                </a:solidFill>
                <a:latin typeface="Chevin Pro DemiBold"/>
              </a:rPr>
              <a:t>clima, tiempo atmosférico.</a:t>
            </a:r>
          </a:p>
          <a:p>
            <a:pPr algn="just" defTabSz="1219017">
              <a:spcBef>
                <a:spcPts val="601"/>
              </a:spcBef>
              <a:spcAft>
                <a:spcPts val="601"/>
              </a:spcAft>
            </a:pPr>
            <a:r>
              <a:rPr lang="es-ES" sz="1067" u="sng" dirty="0">
                <a:solidFill>
                  <a:schemeClr val="tx2">
                    <a:lumMod val="60000"/>
                    <a:lumOff val="40000"/>
                  </a:schemeClr>
                </a:solidFill>
                <a:latin typeface="Chevin Pro DemiBold"/>
              </a:rPr>
              <a:t>El sistema climático: </a:t>
            </a:r>
            <a:r>
              <a:rPr lang="es-ES" sz="1067" dirty="0">
                <a:solidFill>
                  <a:srgbClr val="575756"/>
                </a:solidFill>
                <a:latin typeface="Chevin Pro DemiBold"/>
              </a:rPr>
              <a:t>atmósfera, hidrósfera, </a:t>
            </a:r>
            <a:r>
              <a:rPr lang="es-ES" sz="1067" dirty="0" err="1">
                <a:solidFill>
                  <a:srgbClr val="575756"/>
                </a:solidFill>
                <a:latin typeface="Chevin Pro DemiBold"/>
              </a:rPr>
              <a:t>criósfera</a:t>
            </a:r>
            <a:r>
              <a:rPr lang="es-ES" sz="1067" dirty="0">
                <a:solidFill>
                  <a:srgbClr val="575756"/>
                </a:solidFill>
                <a:latin typeface="Chevin Pro DemiBold"/>
              </a:rPr>
              <a:t>, litósfera, biósfera.</a:t>
            </a:r>
          </a:p>
          <a:p>
            <a:pPr algn="just" defTabSz="1219017">
              <a:spcBef>
                <a:spcPts val="601"/>
              </a:spcBef>
              <a:spcAft>
                <a:spcPts val="601"/>
              </a:spcAft>
            </a:pPr>
            <a:r>
              <a:rPr lang="es-ES" sz="1067" u="sng" dirty="0">
                <a:solidFill>
                  <a:schemeClr val="tx2">
                    <a:lumMod val="60000"/>
                    <a:lumOff val="40000"/>
                  </a:schemeClr>
                </a:solidFill>
                <a:latin typeface="Chevin Pro DemiBold"/>
              </a:rPr>
              <a:t>El forzamiento </a:t>
            </a:r>
            <a:r>
              <a:rPr lang="es-ES" sz="1067" u="sng" dirty="0" err="1">
                <a:solidFill>
                  <a:schemeClr val="tx2">
                    <a:lumMod val="60000"/>
                    <a:lumOff val="40000"/>
                  </a:schemeClr>
                </a:solidFill>
                <a:latin typeface="Chevin Pro DemiBold"/>
              </a:rPr>
              <a:t>radiativo</a:t>
            </a:r>
            <a:r>
              <a:rPr lang="es-ES" sz="1067" u="sng" dirty="0">
                <a:solidFill>
                  <a:schemeClr val="tx2">
                    <a:lumMod val="60000"/>
                    <a:lumOff val="40000"/>
                  </a:schemeClr>
                </a:solidFill>
                <a:latin typeface="Chevin Pro DemiBold"/>
              </a:rPr>
              <a:t>: </a:t>
            </a:r>
            <a:r>
              <a:rPr lang="es-ES" sz="1067" dirty="0">
                <a:solidFill>
                  <a:srgbClr val="575756"/>
                </a:solidFill>
                <a:latin typeface="Chevin Pro DemiBold"/>
              </a:rPr>
              <a:t>energía solar, CO2, erupciones volcánicas</a:t>
            </a:r>
          </a:p>
          <a:p>
            <a:pPr algn="just" defTabSz="1219017">
              <a:spcBef>
                <a:spcPts val="601"/>
              </a:spcBef>
              <a:spcAft>
                <a:spcPts val="601"/>
              </a:spcAft>
            </a:pPr>
            <a:r>
              <a:rPr lang="es-ES" sz="1067" u="sng" dirty="0">
                <a:solidFill>
                  <a:schemeClr val="tx2">
                    <a:lumMod val="60000"/>
                    <a:lumOff val="40000"/>
                  </a:schemeClr>
                </a:solidFill>
                <a:latin typeface="Chevin Pro DemiBold"/>
              </a:rPr>
              <a:t>GEI: </a:t>
            </a:r>
            <a:r>
              <a:rPr lang="es-ES" sz="1067" dirty="0">
                <a:solidFill>
                  <a:srgbClr val="575756"/>
                </a:solidFill>
                <a:latin typeface="Chevin Pro DemiBold"/>
              </a:rPr>
              <a:t>GEI naturales, GEI antropógenos, potencial de calentamiento global.</a:t>
            </a:r>
          </a:p>
          <a:p>
            <a:pPr algn="just" defTabSz="1219017">
              <a:spcBef>
                <a:spcPts val="601"/>
              </a:spcBef>
              <a:spcAft>
                <a:spcPts val="601"/>
              </a:spcAft>
            </a:pPr>
            <a:r>
              <a:rPr lang="es-ES" sz="1067" u="sng" dirty="0">
                <a:solidFill>
                  <a:schemeClr val="tx2">
                    <a:lumMod val="60000"/>
                    <a:lumOff val="40000"/>
                  </a:schemeClr>
                </a:solidFill>
                <a:latin typeface="Chevin Pro DemiBold"/>
              </a:rPr>
              <a:t>Quema de Combustible Fósil: </a:t>
            </a:r>
            <a:r>
              <a:rPr lang="es-ES" sz="1067" dirty="0">
                <a:solidFill>
                  <a:srgbClr val="575756"/>
                </a:solidFill>
                <a:latin typeface="Chevin Pro DemiBold"/>
              </a:rPr>
              <a:t>infografías de algunos procesos industriales y sus emisiones. </a:t>
            </a:r>
          </a:p>
          <a:p>
            <a:pPr algn="just" defTabSz="1219017">
              <a:spcBef>
                <a:spcPts val="601"/>
              </a:spcBef>
              <a:spcAft>
                <a:spcPts val="601"/>
              </a:spcAft>
            </a:pPr>
            <a:r>
              <a:rPr lang="es-ES" sz="1067" u="sng" dirty="0">
                <a:solidFill>
                  <a:schemeClr val="tx2">
                    <a:lumMod val="60000"/>
                    <a:lumOff val="40000"/>
                  </a:schemeClr>
                </a:solidFill>
                <a:latin typeface="Chevin Pro DemiBold"/>
              </a:rPr>
              <a:t>Agricultura: </a:t>
            </a:r>
            <a:r>
              <a:rPr lang="es-ES" sz="1067" dirty="0">
                <a:solidFill>
                  <a:srgbClr val="575756"/>
                </a:solidFill>
                <a:latin typeface="Chevin Pro DemiBold"/>
              </a:rPr>
              <a:t>infografías de algunas actividades pecuarias y uso de tecnologías intensivas de producción. </a:t>
            </a:r>
            <a:endParaRPr lang="es-CL" sz="1067" dirty="0">
              <a:solidFill>
                <a:srgbClr val="FF0000"/>
              </a:solidFill>
              <a:latin typeface="Chevin Pro DemiBold"/>
            </a:endParaRPr>
          </a:p>
          <a:p>
            <a:pPr algn="just"/>
            <a:r>
              <a:rPr lang="es-CL" sz="1067" u="sng" dirty="0">
                <a:solidFill>
                  <a:schemeClr val="tx2">
                    <a:lumMod val="60000"/>
                    <a:lumOff val="40000"/>
                  </a:schemeClr>
                </a:solidFill>
                <a:latin typeface="Chevin Pro DemiBold"/>
              </a:rPr>
              <a:t>Procesos industriales: </a:t>
            </a:r>
            <a:r>
              <a:rPr lang="es-CL" sz="1067" dirty="0">
                <a:solidFill>
                  <a:srgbClr val="575756"/>
                </a:solidFill>
                <a:latin typeface="Chevin Pro DemiBold"/>
              </a:rPr>
              <a:t>infografías de algunos procesos industriales y sus emisiones. </a:t>
            </a: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7</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DATAICC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CuadroTexto 3">
            <a:extLst>
              <a:ext uri="{FF2B5EF4-FFF2-40B4-BE49-F238E27FC236}">
                <a16:creationId xmlns:a16="http://schemas.microsoft.com/office/drawing/2014/main" id="{B66E5F87-F112-4A1B-8262-16E44CAA3C12}"/>
              </a:ext>
            </a:extLst>
          </p:cNvPr>
          <p:cNvSpPr txBox="1"/>
          <p:nvPr/>
        </p:nvSpPr>
        <p:spPr>
          <a:xfrm>
            <a:off x="1321243" y="1824121"/>
            <a:ext cx="4537482" cy="5033879"/>
          </a:xfrm>
          <a:prstGeom prst="rect">
            <a:avLst/>
          </a:prstGeom>
          <a:noFill/>
        </p:spPr>
        <p:txBody>
          <a:bodyPr wrap="square" rtlCol="0">
            <a:spAutoFit/>
          </a:bodyPr>
          <a:lstStyle/>
          <a:p>
            <a:pPr algn="just"/>
            <a:endParaRPr lang="es-CL" sz="1067" dirty="0">
              <a:solidFill>
                <a:srgbClr val="575756"/>
              </a:solidFill>
              <a:latin typeface="Chevin Pro DemiBold"/>
            </a:endParaRPr>
          </a:p>
          <a:p>
            <a:pPr algn="just"/>
            <a:r>
              <a:rPr lang="es-CL" sz="1067" b="1" dirty="0">
                <a:solidFill>
                  <a:schemeClr val="accent1">
                    <a:lumMod val="75000"/>
                  </a:schemeClr>
                </a:solidFill>
                <a:latin typeface="Chevin Pro DemiBold"/>
              </a:rPr>
              <a:t>Temas:</a:t>
            </a:r>
          </a:p>
          <a:p>
            <a:pPr algn="just"/>
            <a:endParaRPr lang="es-CL" sz="1067" dirty="0">
              <a:solidFill>
                <a:srgbClr val="575756"/>
              </a:solidFill>
              <a:latin typeface="Chevin Pro DemiBold"/>
            </a:endParaRPr>
          </a:p>
          <a:p>
            <a:pPr algn="just"/>
            <a:r>
              <a:rPr lang="es-CL" sz="1067" u="sng" dirty="0">
                <a:solidFill>
                  <a:schemeClr val="tx2">
                    <a:lumMod val="60000"/>
                    <a:lumOff val="40000"/>
                  </a:schemeClr>
                </a:solidFill>
                <a:latin typeface="Chevin Pro DemiBold"/>
              </a:rPr>
              <a:t>Residuos: </a:t>
            </a:r>
            <a:r>
              <a:rPr lang="es-CL" sz="1067" dirty="0">
                <a:solidFill>
                  <a:srgbClr val="575756"/>
                </a:solidFill>
                <a:latin typeface="Chevin Pro DemiBold"/>
              </a:rPr>
              <a:t>tratamiento biológico de residuos, incineración y quema abierta, tratamiento de aguas residuales doméstica e industriales. </a:t>
            </a:r>
          </a:p>
          <a:p>
            <a:pPr algn="just"/>
            <a:endParaRPr lang="es-CL" sz="1067" dirty="0">
              <a:solidFill>
                <a:srgbClr val="575756"/>
              </a:solidFill>
              <a:latin typeface="Chevin Pro DemiBold"/>
            </a:endParaRPr>
          </a:p>
          <a:p>
            <a:pPr algn="just"/>
            <a:r>
              <a:rPr lang="es-CL" sz="1067" u="sng" dirty="0">
                <a:solidFill>
                  <a:schemeClr val="tx2">
                    <a:lumMod val="60000"/>
                    <a:lumOff val="40000"/>
                  </a:schemeClr>
                </a:solidFill>
                <a:latin typeface="Chevin Pro DemiBold"/>
              </a:rPr>
              <a:t>Cambios orbitales de la Tierra: </a:t>
            </a:r>
            <a:r>
              <a:rPr lang="es-CL" sz="1067" dirty="0">
                <a:solidFill>
                  <a:srgbClr val="575756"/>
                </a:solidFill>
                <a:latin typeface="Chevin Pro DemiBold"/>
              </a:rPr>
              <a:t>ciclos de precesión, ciclos de oblicuidad, ciclos de excentricidad.</a:t>
            </a:r>
          </a:p>
          <a:p>
            <a:pPr algn="just"/>
            <a:endParaRPr lang="es-CL" sz="1067" dirty="0">
              <a:solidFill>
                <a:srgbClr val="575756"/>
              </a:solidFill>
              <a:latin typeface="Chevin Pro DemiBold"/>
            </a:endParaRPr>
          </a:p>
          <a:p>
            <a:pPr algn="just"/>
            <a:r>
              <a:rPr lang="es-CL" sz="1067" u="sng" dirty="0">
                <a:solidFill>
                  <a:schemeClr val="tx2">
                    <a:lumMod val="60000"/>
                    <a:lumOff val="40000"/>
                  </a:schemeClr>
                </a:solidFill>
                <a:latin typeface="Chevin Pro DemiBold"/>
              </a:rPr>
              <a:t>Erupciones volcánicas: </a:t>
            </a:r>
            <a:r>
              <a:rPr lang="es-CL" sz="1067" dirty="0">
                <a:solidFill>
                  <a:srgbClr val="575756"/>
                </a:solidFill>
                <a:latin typeface="Chevin Pro DemiBold"/>
              </a:rPr>
              <a:t>ciclo del azufre.</a:t>
            </a:r>
          </a:p>
          <a:p>
            <a:pPr algn="just"/>
            <a:endParaRPr lang="es-CL" sz="1067" dirty="0">
              <a:solidFill>
                <a:srgbClr val="575756"/>
              </a:solidFill>
              <a:latin typeface="Chevin Pro DemiBold"/>
            </a:endParaRPr>
          </a:p>
          <a:p>
            <a:pPr algn="just"/>
            <a:r>
              <a:rPr lang="es-ES" sz="1067" u="sng" dirty="0">
                <a:solidFill>
                  <a:schemeClr val="tx2">
                    <a:lumMod val="60000"/>
                    <a:lumOff val="40000"/>
                  </a:schemeClr>
                </a:solidFill>
                <a:latin typeface="Chevin Pro DemiBold"/>
              </a:rPr>
              <a:t>Aumento de la temperatura media global (atmosférica y oceánica): </a:t>
            </a:r>
            <a:r>
              <a:rPr lang="es-ES" sz="1067" dirty="0">
                <a:solidFill>
                  <a:srgbClr val="575756"/>
                </a:solidFill>
                <a:latin typeface="Chevin Pro DemiBold"/>
              </a:rPr>
              <a:t>aumento de la temperatura media global atmosférica, aumento de la temperatura media global oceánica.</a:t>
            </a:r>
          </a:p>
          <a:p>
            <a:pPr algn="just"/>
            <a:endParaRPr lang="es-ES" sz="1067" dirty="0">
              <a:solidFill>
                <a:srgbClr val="575756"/>
              </a:solidFill>
              <a:latin typeface="Chevin Pro DemiBold"/>
            </a:endParaRPr>
          </a:p>
          <a:p>
            <a:pPr algn="just"/>
            <a:r>
              <a:rPr lang="es-ES" sz="1067" u="sng" dirty="0">
                <a:solidFill>
                  <a:schemeClr val="tx2">
                    <a:lumMod val="60000"/>
                    <a:lumOff val="40000"/>
                  </a:schemeClr>
                </a:solidFill>
                <a:latin typeface="Chevin Pro DemiBold"/>
              </a:rPr>
              <a:t>Cambios en precipitación: </a:t>
            </a:r>
            <a:r>
              <a:rPr lang="es-ES" sz="1067" dirty="0">
                <a:solidFill>
                  <a:srgbClr val="575756"/>
                </a:solidFill>
                <a:latin typeface="Chevin Pro DemiBold"/>
              </a:rPr>
              <a:t>ciclo del agua. </a:t>
            </a:r>
          </a:p>
          <a:p>
            <a:pPr algn="just"/>
            <a:endParaRPr lang="es-ES" sz="1067" dirty="0">
              <a:solidFill>
                <a:srgbClr val="575756"/>
              </a:solidFill>
              <a:latin typeface="Chevin Pro DemiBold"/>
            </a:endParaRPr>
          </a:p>
          <a:p>
            <a:pPr algn="just"/>
            <a:r>
              <a:rPr lang="es-ES" sz="1067" u="sng" dirty="0">
                <a:solidFill>
                  <a:schemeClr val="tx2">
                    <a:lumMod val="60000"/>
                    <a:lumOff val="40000"/>
                  </a:schemeClr>
                </a:solidFill>
                <a:latin typeface="Chevin Pro DemiBold"/>
              </a:rPr>
              <a:t>Alteración de ecosistemas: </a:t>
            </a:r>
            <a:r>
              <a:rPr lang="es-ES" sz="1067" dirty="0">
                <a:solidFill>
                  <a:schemeClr val="tx1">
                    <a:lumMod val="65000"/>
                    <a:lumOff val="35000"/>
                  </a:schemeClr>
                </a:solidFill>
                <a:latin typeface="Chevin Pro DemiBold"/>
              </a:rPr>
              <a:t>cambios de acidez en el mar, cambios en la superficie boscosa, cambios en el uso de suelo.</a:t>
            </a:r>
          </a:p>
          <a:p>
            <a:pPr algn="just"/>
            <a:endParaRPr lang="es-ES" sz="1067" dirty="0">
              <a:solidFill>
                <a:srgbClr val="575756"/>
              </a:solidFill>
              <a:latin typeface="Chevin Pro DemiBold"/>
            </a:endParaRPr>
          </a:p>
          <a:p>
            <a:pPr algn="just"/>
            <a:r>
              <a:rPr lang="es-ES" sz="1067" u="sng" dirty="0">
                <a:solidFill>
                  <a:schemeClr val="tx2">
                    <a:lumMod val="60000"/>
                    <a:lumOff val="40000"/>
                  </a:schemeClr>
                </a:solidFill>
                <a:latin typeface="Chevin Pro DemiBold"/>
              </a:rPr>
              <a:t>Desorganización de la producción de alimento y el suministro de agua:</a:t>
            </a:r>
            <a:r>
              <a:rPr lang="es-ES" sz="1067" u="sng" dirty="0">
                <a:solidFill>
                  <a:srgbClr val="575756"/>
                </a:solidFill>
                <a:latin typeface="Chevin Pro DemiBold"/>
              </a:rPr>
              <a:t> </a:t>
            </a:r>
            <a:r>
              <a:rPr lang="es-ES" sz="1067" dirty="0">
                <a:solidFill>
                  <a:srgbClr val="575756"/>
                </a:solidFill>
                <a:latin typeface="Chevin Pro DemiBold"/>
              </a:rPr>
              <a:t>desorganización de la producción de alimento (cereales), suministro de agua.</a:t>
            </a:r>
          </a:p>
          <a:p>
            <a:pPr algn="just"/>
            <a:endParaRPr lang="es-ES" sz="1067" dirty="0">
              <a:solidFill>
                <a:srgbClr val="575756"/>
              </a:solidFill>
              <a:latin typeface="Chevin Pro DemiBold"/>
            </a:endParaRPr>
          </a:p>
          <a:p>
            <a:pPr algn="just"/>
            <a:r>
              <a:rPr lang="es-ES" sz="1067" u="sng" dirty="0">
                <a:solidFill>
                  <a:schemeClr val="tx2">
                    <a:lumMod val="60000"/>
                    <a:lumOff val="40000"/>
                  </a:schemeClr>
                </a:solidFill>
                <a:latin typeface="Chevin Pro DemiBold"/>
              </a:rPr>
              <a:t>Desastres naturales: </a:t>
            </a:r>
            <a:r>
              <a:rPr lang="es-ES" sz="1067" dirty="0">
                <a:solidFill>
                  <a:srgbClr val="575756"/>
                </a:solidFill>
                <a:latin typeface="Chevin Pro DemiBold"/>
              </a:rPr>
              <a:t>olas de calor, sequías, heladas, incendios forestales, erupciones, terremotos, inundaciones.</a:t>
            </a:r>
          </a:p>
          <a:p>
            <a:pPr algn="just"/>
            <a:endParaRPr lang="es-ES" sz="1067" dirty="0">
              <a:solidFill>
                <a:srgbClr val="575756"/>
              </a:solidFill>
              <a:latin typeface="Chevin Pro DemiBold"/>
            </a:endParaRPr>
          </a:p>
          <a:p>
            <a:pPr algn="just"/>
            <a:r>
              <a:rPr lang="es-ES" sz="1100" u="sng" dirty="0">
                <a:solidFill>
                  <a:schemeClr val="tx2">
                    <a:lumMod val="60000"/>
                    <a:lumOff val="40000"/>
                  </a:schemeClr>
                </a:solidFill>
                <a:latin typeface="Chevin Pro DemiBold"/>
              </a:rPr>
              <a:t>Efectos sobre la salud y el bienestar humano: </a:t>
            </a:r>
            <a:r>
              <a:rPr lang="es-ES" sz="1067" dirty="0">
                <a:solidFill>
                  <a:srgbClr val="575756"/>
                </a:solidFill>
                <a:latin typeface="Chevin Pro DemiBold"/>
              </a:rPr>
              <a:t>variaciones de mortalidad por cambios en las temperaturas, desigualdades económicas y sociales, personas desplazadas por desastres naturales, fallecimientos por desastres naturales.</a:t>
            </a:r>
            <a:endParaRPr lang="es-CL" sz="1067" dirty="0">
              <a:solidFill>
                <a:srgbClr val="575756"/>
              </a:solidFill>
              <a:latin typeface="Chevin Pro DemiBold"/>
            </a:endParaRPr>
          </a:p>
          <a:p>
            <a:endParaRPr lang="es-CL" sz="1067" dirty="0">
              <a:solidFill>
                <a:srgbClr val="FF0000"/>
              </a:solidFill>
              <a:latin typeface="Chevin Pro DemiBold"/>
            </a:endParaRPr>
          </a:p>
        </p:txBody>
      </p:sp>
    </p:spTree>
    <p:extLst>
      <p:ext uri="{BB962C8B-B14F-4D97-AF65-F5344CB8AC3E}">
        <p14:creationId xmlns:p14="http://schemas.microsoft.com/office/powerpoint/2010/main" val="182633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8</a:t>
            </a:fld>
            <a:endParaRPr lang="ru-RU" sz="1400" dirty="0">
              <a:solidFill>
                <a:srgbClr val="FFFFFF"/>
              </a:solidFill>
              <a:latin typeface="Calibri"/>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DATAICC</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2590718724"/>
              </p:ext>
            </p:extLst>
          </p:nvPr>
        </p:nvGraphicFramePr>
        <p:xfrm>
          <a:off x="538748" y="809913"/>
          <a:ext cx="10987072" cy="5804247"/>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pPr algn="ctr"/>
                      <a:r>
                        <a:rPr lang="es-ES" sz="1100" dirty="0"/>
                        <a:t>CATEGORÍA</a:t>
                      </a:r>
                    </a:p>
                  </a:txBody>
                  <a:tcPr>
                    <a:solidFill>
                      <a:schemeClr val="accent1">
                        <a:lumMod val="75000"/>
                      </a:schemeClr>
                    </a:solidFill>
                  </a:tcPr>
                </a:tc>
                <a:tc>
                  <a:txBody>
                    <a:bodyPr/>
                    <a:lstStyle/>
                    <a:p>
                      <a:pPr algn="ctr"/>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7">
                  <a:txBody>
                    <a:bodyPr/>
                    <a:lstStyle/>
                    <a:p>
                      <a:pPr marL="0" algn="ctr" defTabSz="1219017" rtl="0" eaLnBrk="1" latinLnBrk="0" hangingPunct="1"/>
                      <a:r>
                        <a:rPr lang="es-ES" sz="1400" b="1" kern="1200" dirty="0">
                          <a:solidFill>
                            <a:schemeClr val="bg1"/>
                          </a:solidFill>
                          <a:latin typeface="+mn-lt"/>
                          <a:ea typeface="+mn-ea"/>
                          <a:cs typeface="+mn-cs"/>
                        </a:rPr>
                        <a:t>Definiciones (conceptos)</a:t>
                      </a: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¿Qué es el clima y el tiempo atmosférico?</a:t>
                      </a:r>
                    </a:p>
                  </a:txBody>
                  <a:tcPr marL="9525" marR="9525" marT="9525" marB="0" anchor="b">
                    <a:solidFill>
                      <a:schemeClr val="accent2">
                        <a:lumMod val="75000"/>
                      </a:schemeClr>
                    </a:solidFill>
                  </a:tcPr>
                </a:tc>
                <a:tc>
                  <a:txBody>
                    <a:bodyPr/>
                    <a:lstStyle/>
                    <a:p>
                      <a:pPr algn="ctr"/>
                      <a:r>
                        <a:rPr lang="es-ES" sz="800" b="0" dirty="0">
                          <a:solidFill>
                            <a:srgbClr val="000000"/>
                          </a:solidFill>
                        </a:rPr>
                        <a:t>Clima</a:t>
                      </a:r>
                    </a:p>
                  </a:txBody>
                  <a:tcPr marL="0" marR="0" marT="0" marB="0" anchor="ctr"/>
                </a:tc>
                <a:tc>
                  <a:txBody>
                    <a:bodyPr/>
                    <a:lstStyle/>
                    <a:p>
                      <a:pPr algn="ctr"/>
                      <a:r>
                        <a:rPr lang="es-ES" sz="800" b="0" dirty="0">
                          <a:solidFill>
                            <a:srgbClr val="000000"/>
                          </a:solidFill>
                        </a:rPr>
                        <a:t>Tiempo Atmosférico</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a:solidFill>
                          <a:srgbClr val="000000"/>
                        </a:solidFill>
                      </a:endParaRPr>
                    </a:p>
                  </a:txBody>
                  <a:tcPr marL="0" marR="0" marT="0" marB="0" anchor="ctr"/>
                </a:tc>
                <a:tc>
                  <a:txBody>
                    <a:bodyPr/>
                    <a:lstStyle/>
                    <a:p>
                      <a:pPr algn="ctr"/>
                      <a:endParaRPr lang="es-ES" sz="800" b="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algn="ctr" fontAlgn="b"/>
                      <a:r>
                        <a:rPr lang="es-CL" sz="1100" b="0" i="0" u="none" strike="noStrike" dirty="0">
                          <a:solidFill>
                            <a:schemeClr val="bg1"/>
                          </a:solidFill>
                          <a:effectLst/>
                          <a:latin typeface="Calibri" panose="020F0502020204030204" pitchFamily="34" charset="0"/>
                        </a:rPr>
                        <a:t>El Sistema Climático</a:t>
                      </a:r>
                    </a:p>
                  </a:txBody>
                  <a:tcPr marL="9525" marR="9525" marT="9525" marB="0" anchor="b">
                    <a:solidFill>
                      <a:schemeClr val="accent2">
                        <a:lumMod val="75000"/>
                      </a:schemeClr>
                    </a:solidFill>
                  </a:tcPr>
                </a:tc>
                <a:tc>
                  <a:txBody>
                    <a:bodyPr/>
                    <a:lstStyle/>
                    <a:p>
                      <a:pPr algn="ctr"/>
                      <a:r>
                        <a:rPr lang="es-ES" sz="800" b="0" dirty="0">
                          <a:solidFill>
                            <a:srgbClr val="000000"/>
                          </a:solidFill>
                        </a:rPr>
                        <a:t>Atmósfera</a:t>
                      </a:r>
                    </a:p>
                  </a:txBody>
                  <a:tcPr marL="0" marR="0" marT="0" marB="0" anchor="ctr"/>
                </a:tc>
                <a:tc>
                  <a:txBody>
                    <a:bodyPr/>
                    <a:lstStyle/>
                    <a:p>
                      <a:pPr algn="ctr"/>
                      <a:r>
                        <a:rPr lang="es-ES" sz="800" b="0" dirty="0">
                          <a:solidFill>
                            <a:srgbClr val="000000"/>
                          </a:solidFill>
                        </a:rPr>
                        <a:t>Hidrósfera</a:t>
                      </a:r>
                    </a:p>
                  </a:txBody>
                  <a:tcPr marL="0" marR="0" marT="0" marB="0" anchor="ctr"/>
                </a:tc>
                <a:tc>
                  <a:txBody>
                    <a:bodyPr/>
                    <a:lstStyle/>
                    <a:p>
                      <a:pPr algn="ctr"/>
                      <a:r>
                        <a:rPr lang="es-ES" sz="800" b="0" dirty="0" err="1">
                          <a:solidFill>
                            <a:srgbClr val="000000"/>
                          </a:solidFill>
                        </a:rPr>
                        <a:t>Criósfera</a:t>
                      </a:r>
                      <a:endParaRPr lang="es-ES" sz="800" b="0" dirty="0">
                        <a:solidFill>
                          <a:srgbClr val="000000"/>
                        </a:solidFill>
                      </a:endParaRPr>
                    </a:p>
                  </a:txBody>
                  <a:tcPr marL="0" marR="0" marT="0" marB="0" anchor="ctr"/>
                </a:tc>
                <a:tc>
                  <a:txBody>
                    <a:bodyPr/>
                    <a:lstStyle/>
                    <a:p>
                      <a:pPr algn="ctr"/>
                      <a:r>
                        <a:rPr lang="es-ES" sz="800" b="0" dirty="0">
                          <a:solidFill>
                            <a:srgbClr val="000000"/>
                          </a:solidFill>
                        </a:rPr>
                        <a:t>Litósfera</a:t>
                      </a:r>
                    </a:p>
                  </a:txBody>
                  <a:tcPr marL="0" marR="0" marT="0" marB="0" anchor="ctr"/>
                </a:tc>
                <a:tc>
                  <a:txBody>
                    <a:bodyPr/>
                    <a:lstStyle/>
                    <a:p>
                      <a:pPr algn="ctr"/>
                      <a:r>
                        <a:rPr lang="es-ES" sz="800" b="0" dirty="0">
                          <a:solidFill>
                            <a:srgbClr val="000000"/>
                          </a:solidFill>
                        </a:rPr>
                        <a:t>Biósfera</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algn="ctr" fontAlgn="b"/>
                      <a:r>
                        <a:rPr lang="es-CL" sz="1100" b="0" i="0" u="none" strike="noStrike" dirty="0">
                          <a:solidFill>
                            <a:schemeClr val="bg1"/>
                          </a:solidFill>
                          <a:effectLst/>
                          <a:latin typeface="Calibri" panose="020F0502020204030204" pitchFamily="34" charset="0"/>
                        </a:rPr>
                        <a:t>El Efecto Invernadero</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El Forzamiento </a:t>
                      </a:r>
                      <a:r>
                        <a:rPr lang="es-CL" sz="1100" b="0" i="0" u="none" strike="noStrike" dirty="0" err="1">
                          <a:solidFill>
                            <a:schemeClr val="bg1"/>
                          </a:solidFill>
                          <a:effectLst/>
                          <a:latin typeface="Calibri" panose="020F0502020204030204" pitchFamily="34" charset="0"/>
                        </a:rPr>
                        <a:t>Radiativo</a:t>
                      </a:r>
                      <a:endParaRPr lang="es-CL" sz="1100" b="0" i="0" u="none" strike="noStrike" dirty="0">
                        <a:solidFill>
                          <a:schemeClr val="bg1"/>
                        </a:solidFill>
                        <a:effectLst/>
                        <a:latin typeface="Calibri" panose="020F0502020204030204" pitchFamily="34" charset="0"/>
                      </a:endParaRPr>
                    </a:p>
                  </a:txBody>
                  <a:tcPr marL="9525" marR="9525" marT="9525" marB="0" anchor="b">
                    <a:solidFill>
                      <a:schemeClr val="accent2">
                        <a:lumMod val="75000"/>
                      </a:schemeClr>
                    </a:solidFill>
                  </a:tcPr>
                </a:tc>
                <a:tc>
                  <a:txBody>
                    <a:bodyPr/>
                    <a:lstStyle/>
                    <a:p>
                      <a:pPr algn="ctr"/>
                      <a:r>
                        <a:rPr lang="es-ES" sz="800" b="0" dirty="0">
                          <a:solidFill>
                            <a:srgbClr val="000000"/>
                          </a:solidFill>
                        </a:rPr>
                        <a:t>Energía Solar</a:t>
                      </a:r>
                    </a:p>
                  </a:txBody>
                  <a:tcPr marL="0" marR="0" marT="0" marB="0" anchor="ctr"/>
                </a:tc>
                <a:tc>
                  <a:txBody>
                    <a:bodyPr/>
                    <a:lstStyle/>
                    <a:p>
                      <a:pPr algn="ctr"/>
                      <a:r>
                        <a:rPr lang="es-ES" sz="800" b="0" dirty="0">
                          <a:solidFill>
                            <a:srgbClr val="000000"/>
                          </a:solidFill>
                        </a:rPr>
                        <a:t>Dióxido de Carbono</a:t>
                      </a:r>
                    </a:p>
                  </a:txBody>
                  <a:tcPr marL="0" marR="0" marT="0" marB="0" anchor="ctr"/>
                </a:tc>
                <a:tc>
                  <a:txBody>
                    <a:bodyPr/>
                    <a:lstStyle/>
                    <a:p>
                      <a:pPr algn="ctr"/>
                      <a:r>
                        <a:rPr lang="es-ES" sz="800" b="0" dirty="0">
                          <a:solidFill>
                            <a:srgbClr val="000000"/>
                          </a:solidFill>
                        </a:rPr>
                        <a:t>Erupciones Volcánicas</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81511373"/>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Gases de Efecto Invernadero</a:t>
                      </a:r>
                    </a:p>
                  </a:txBody>
                  <a:tcPr marL="9525" marR="9525" marT="9525" marB="0" anchor="b">
                    <a:solidFill>
                      <a:schemeClr val="accent2">
                        <a:lumMod val="75000"/>
                      </a:schemeClr>
                    </a:solidFill>
                  </a:tcPr>
                </a:tc>
                <a:tc>
                  <a:txBody>
                    <a:bodyPr/>
                    <a:lstStyle/>
                    <a:p>
                      <a:pPr algn="ctr"/>
                      <a:r>
                        <a:rPr lang="es-ES" sz="800" b="0" dirty="0">
                          <a:solidFill>
                            <a:srgbClr val="000000"/>
                          </a:solidFill>
                        </a:rPr>
                        <a:t>GEI Naturales</a:t>
                      </a:r>
                    </a:p>
                  </a:txBody>
                  <a:tcPr marL="0" marR="0" marT="0" marB="0" anchor="ctr"/>
                </a:tc>
                <a:tc>
                  <a:txBody>
                    <a:bodyPr/>
                    <a:lstStyle/>
                    <a:p>
                      <a:pPr algn="ctr"/>
                      <a:r>
                        <a:rPr lang="es-ES" sz="800" b="0" dirty="0">
                          <a:solidFill>
                            <a:srgbClr val="000000"/>
                          </a:solidFill>
                        </a:rPr>
                        <a:t>GEI Antropógenos</a:t>
                      </a:r>
                    </a:p>
                  </a:txBody>
                  <a:tcPr marL="0" marR="0" marT="0" marB="0" anchor="ctr"/>
                </a:tc>
                <a:tc>
                  <a:txBody>
                    <a:bodyPr/>
                    <a:lstStyle/>
                    <a:p>
                      <a:pPr algn="ctr"/>
                      <a:r>
                        <a:rPr lang="es-ES" sz="800" b="0" dirty="0">
                          <a:solidFill>
                            <a:srgbClr val="000000"/>
                          </a:solidFill>
                        </a:rPr>
                        <a:t>Potencial de Calentamiento Global</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311843485"/>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El Calentamiento Global</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446996197"/>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¿Qué es el Cambio Climático?</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726388769"/>
                  </a:ext>
                </a:extLst>
              </a:tr>
              <a:tr h="326366">
                <a:tc rowSpan="9">
                  <a:txBody>
                    <a:bodyPr/>
                    <a:lstStyle/>
                    <a:p>
                      <a:pPr marL="0" algn="ctr" defTabSz="1219017" rtl="0" eaLnBrk="1" latinLnBrk="0" hangingPunct="1"/>
                      <a:r>
                        <a:rPr lang="es-ES" sz="1400" b="1" kern="1200" dirty="0">
                          <a:solidFill>
                            <a:schemeClr val="bg1"/>
                          </a:solidFill>
                          <a:latin typeface="+mn-lt"/>
                          <a:ea typeface="+mn-ea"/>
                          <a:cs typeface="+mn-cs"/>
                        </a:rPr>
                        <a:t>Causas</a:t>
                      </a: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Quema Combustible Fósil</a:t>
                      </a:r>
                    </a:p>
                  </a:txBody>
                  <a:tcPr marL="9525" marR="9525" marT="9525" marB="0" anchor="b">
                    <a:solidFill>
                      <a:schemeClr val="accent2">
                        <a:lumMod val="75000"/>
                      </a:schemeClr>
                    </a:solidFill>
                  </a:tcPr>
                </a:tc>
                <a:tc>
                  <a:txBody>
                    <a:bodyPr/>
                    <a:lstStyle/>
                    <a:p>
                      <a:pPr algn="ctr"/>
                      <a:r>
                        <a:rPr lang="es-ES" sz="800" b="0" dirty="0">
                          <a:solidFill>
                            <a:srgbClr val="000000"/>
                          </a:solidFill>
                        </a:rPr>
                        <a:t>Algunos Procesos Industriales, quema de combustible y sus emisiones</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algn="ctr" fontAlgn="b"/>
                      <a:r>
                        <a:rPr lang="es-CL" sz="1100" b="0" i="0" u="none" strike="noStrike" dirty="0">
                          <a:solidFill>
                            <a:schemeClr val="bg1"/>
                          </a:solidFill>
                          <a:effectLst/>
                          <a:latin typeface="Calibri" panose="020F0502020204030204" pitchFamily="34" charset="0"/>
                        </a:rPr>
                        <a:t>Agricultura</a:t>
                      </a:r>
                    </a:p>
                  </a:txBody>
                  <a:tcPr marL="9525" marR="9525" marT="9525" marB="0" anchor="b">
                    <a:solidFill>
                      <a:schemeClr val="accent2">
                        <a:lumMod val="75000"/>
                      </a:schemeClr>
                    </a:solidFill>
                  </a:tcPr>
                </a:tc>
                <a:tc>
                  <a:txBody>
                    <a:bodyPr/>
                    <a:lstStyle/>
                    <a:p>
                      <a:pPr algn="ctr"/>
                      <a:r>
                        <a:rPr lang="es-ES" sz="800" b="0" dirty="0">
                          <a:solidFill>
                            <a:srgbClr val="000000"/>
                          </a:solidFill>
                        </a:rPr>
                        <a:t>Algunas Actividades Pecuarias y sus emisiones</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algn="ctr" fontAlgn="b"/>
                      <a:r>
                        <a:rPr lang="es-CL" sz="1100" b="0" i="0" u="none" strike="noStrike" dirty="0">
                          <a:solidFill>
                            <a:schemeClr val="bg1"/>
                          </a:solidFill>
                          <a:effectLst/>
                          <a:latin typeface="Calibri" panose="020F0502020204030204" pitchFamily="34" charset="0"/>
                        </a:rPr>
                        <a:t>Cambio de uso de la tierra y silvicultura</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Procesos industriales</a:t>
                      </a:r>
                    </a:p>
                  </a:txBody>
                  <a:tcPr marL="9525" marR="9525" marT="9525" marB="0" anchor="b">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0" dirty="0">
                          <a:solidFill>
                            <a:srgbClr val="000000"/>
                          </a:solidFill>
                        </a:rPr>
                        <a:t>Algunos Procesos Industriales y sus emisiones</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070437235"/>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Residuos</a:t>
                      </a:r>
                    </a:p>
                  </a:txBody>
                  <a:tcPr marL="9525" marR="9525" marT="9525" marB="0" anchor="b">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b="0" dirty="0">
                          <a:solidFill>
                            <a:schemeClr val="tx1"/>
                          </a:solidFill>
                          <a:latin typeface="Chevin Pro DemiBold"/>
                        </a:rPr>
                        <a:t>Tratamiento biológico de residuos</a:t>
                      </a:r>
                    </a:p>
                  </a:txBody>
                  <a:tcPr marL="0" marR="0" marT="0" marB="0" anchor="ctr"/>
                </a:tc>
                <a:tc>
                  <a:txBody>
                    <a:bodyPr/>
                    <a:lstStyle/>
                    <a:p>
                      <a:pPr algn="ctr"/>
                      <a:r>
                        <a:rPr lang="es-ES" sz="800" b="0" dirty="0">
                          <a:solidFill>
                            <a:srgbClr val="000000"/>
                          </a:solidFill>
                        </a:rPr>
                        <a:t>Incineración y quema abierta</a:t>
                      </a:r>
                    </a:p>
                  </a:txBody>
                  <a:tcPr marL="0" marR="0" marT="0" marB="0" anchor="ctr"/>
                </a:tc>
                <a:tc>
                  <a:txBody>
                    <a:bodyPr/>
                    <a:lstStyle/>
                    <a:p>
                      <a:pPr algn="ctr"/>
                      <a:r>
                        <a:rPr lang="es-ES" sz="800" b="0" dirty="0">
                          <a:solidFill>
                            <a:srgbClr val="000000"/>
                          </a:solidFill>
                        </a:rPr>
                        <a:t>Tratamiento de aguas residuales domésticas e industriales</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60835813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Cambios Orbitales de la Tierra</a:t>
                      </a:r>
                    </a:p>
                  </a:txBody>
                  <a:tcPr marL="9525" marR="9525" marT="9525" marB="0" anchor="b">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dirty="0">
                          <a:solidFill>
                            <a:schemeClr val="tx1"/>
                          </a:solidFill>
                          <a:latin typeface="Chevin Pro DemiBold"/>
                        </a:rPr>
                        <a:t>Ciclos de Precesión</a:t>
                      </a:r>
                    </a:p>
                    <a:p>
                      <a:pPr algn="ctr"/>
                      <a:endParaRPr lang="es-ES" sz="800" b="1" dirty="0">
                        <a:solidFill>
                          <a:srgbClr val="000000"/>
                        </a:solidFill>
                      </a:endParaRPr>
                    </a:p>
                  </a:txBody>
                  <a:tcPr marL="0" marR="0" marT="0" marB="0" anchor="ctr"/>
                </a:tc>
                <a:tc>
                  <a:txBody>
                    <a:bodyPr/>
                    <a:lstStyle/>
                    <a:p>
                      <a:pPr algn="ctr"/>
                      <a:r>
                        <a:rPr lang="es-ES" sz="800" b="0" dirty="0">
                          <a:solidFill>
                            <a:srgbClr val="000000"/>
                          </a:solidFill>
                        </a:rPr>
                        <a:t>Ciclos de Oblicuidad</a:t>
                      </a:r>
                    </a:p>
                  </a:txBody>
                  <a:tcPr marL="0" marR="0" marT="0" marB="0" anchor="ctr"/>
                </a:tc>
                <a:tc>
                  <a:txBody>
                    <a:bodyPr/>
                    <a:lstStyle/>
                    <a:p>
                      <a:pPr algn="ctr"/>
                      <a:r>
                        <a:rPr lang="es-ES" sz="800" b="0" dirty="0">
                          <a:solidFill>
                            <a:srgbClr val="000000"/>
                          </a:solidFill>
                        </a:rPr>
                        <a:t>Ciclos de Excentricidad</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19513116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Variación de Radiación Solar</a:t>
                      </a:r>
                    </a:p>
                  </a:txBody>
                  <a:tcPr marL="9525" marR="9525" marT="9525" marB="0" anchor="b">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197781603"/>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Erupciones Volcánicas</a:t>
                      </a:r>
                    </a:p>
                  </a:txBody>
                  <a:tcPr marL="9525" marR="9525" marT="9525" marB="0" anchor="b">
                    <a:solidFill>
                      <a:schemeClr val="accent2">
                        <a:lumMod val="75000"/>
                      </a:schemeClr>
                    </a:solidFill>
                  </a:tcPr>
                </a:tc>
                <a:tc>
                  <a:txBody>
                    <a:bodyPr/>
                    <a:lstStyle/>
                    <a:p>
                      <a:pPr algn="ctr"/>
                      <a:r>
                        <a:rPr lang="es-ES" sz="800" b="0" dirty="0">
                          <a:solidFill>
                            <a:srgbClr val="000000"/>
                          </a:solidFill>
                        </a:rPr>
                        <a:t>Ciclo del Azufre</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algn="ctr" fontAlgn="b"/>
                      <a:r>
                        <a:rPr lang="es-CL" sz="1100" b="0" i="0" u="none" strike="noStrike" dirty="0">
                          <a:solidFill>
                            <a:schemeClr val="bg1"/>
                          </a:solidFill>
                          <a:effectLst/>
                          <a:latin typeface="Calibri" panose="020F0502020204030204" pitchFamily="34" charset="0"/>
                        </a:rPr>
                        <a:t>Efectos del Océano en el Clima</a:t>
                      </a:r>
                    </a:p>
                  </a:txBody>
                  <a:tcPr marL="9525" marR="9525" marT="9525" marB="0" anchor="b">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bl>
          </a:graphicData>
        </a:graphic>
      </p:graphicFrame>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9</a:t>
            </a:fld>
            <a:endParaRPr lang="ru-RU" sz="1400" dirty="0">
              <a:solidFill>
                <a:srgbClr val="FFFFFF"/>
              </a:solidFill>
              <a:latin typeface="Calibri"/>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18971" y="103496"/>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DATAICC</a:t>
            </a:r>
            <a:endParaRPr lang="ru-RU" sz="1400" b="1" dirty="0">
              <a:solidFill>
                <a:srgbClr val="FFFFFF"/>
              </a:solidFill>
              <a:latin typeface="Chevin Pro DemiBold" pitchFamily="34" charset="0"/>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466772" y="31392"/>
            <a:ext cx="814569" cy="461665"/>
          </a:xfrm>
          <a:prstGeom prst="rect">
            <a:avLst/>
          </a:prstGeom>
        </p:spPr>
        <p:txBody>
          <a:bodyPr wrap="square">
            <a:spAutoFit/>
          </a:bodyPr>
          <a:lstStyle/>
          <a:p>
            <a:pPr algn="r" defTabSz="1219017">
              <a:buClr>
                <a:srgbClr val="E20613"/>
              </a:buClr>
              <a:buSzPct val="250000"/>
            </a:pPr>
            <a:r>
              <a:rPr lang="es-E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3170643718"/>
              </p:ext>
            </p:extLst>
          </p:nvPr>
        </p:nvGraphicFramePr>
        <p:xfrm>
          <a:off x="0" y="528584"/>
          <a:ext cx="12191997" cy="6329416"/>
        </p:xfrm>
        <a:graphic>
          <a:graphicData uri="http://schemas.openxmlformats.org/drawingml/2006/table">
            <a:tbl>
              <a:tblPr firstRow="1" bandRow="1">
                <a:tableStyleId>{5C22544A-7EE6-4342-B048-85BDC9FD1C3A}</a:tableStyleId>
              </a:tblPr>
              <a:tblGrid>
                <a:gridCol w="1552545">
                  <a:extLst>
                    <a:ext uri="{9D8B030D-6E8A-4147-A177-3AD203B41FA5}">
                      <a16:colId xmlns:a16="http://schemas.microsoft.com/office/drawing/2014/main" val="2103009954"/>
                    </a:ext>
                  </a:extLst>
                </a:gridCol>
                <a:gridCol w="1638383">
                  <a:extLst>
                    <a:ext uri="{9D8B030D-6E8A-4147-A177-3AD203B41FA5}">
                      <a16:colId xmlns:a16="http://schemas.microsoft.com/office/drawing/2014/main" val="1925803471"/>
                    </a:ext>
                  </a:extLst>
                </a:gridCol>
                <a:gridCol w="1285867">
                  <a:extLst>
                    <a:ext uri="{9D8B030D-6E8A-4147-A177-3AD203B41FA5}">
                      <a16:colId xmlns:a16="http://schemas.microsoft.com/office/drawing/2014/main" val="4209277347"/>
                    </a:ext>
                  </a:extLst>
                </a:gridCol>
                <a:gridCol w="1285867">
                  <a:extLst>
                    <a:ext uri="{9D8B030D-6E8A-4147-A177-3AD203B41FA5}">
                      <a16:colId xmlns:a16="http://schemas.microsoft.com/office/drawing/2014/main" val="717859385"/>
                    </a:ext>
                  </a:extLst>
                </a:gridCol>
                <a:gridCol w="1285867">
                  <a:extLst>
                    <a:ext uri="{9D8B030D-6E8A-4147-A177-3AD203B41FA5}">
                      <a16:colId xmlns:a16="http://schemas.microsoft.com/office/drawing/2014/main" val="2180104357"/>
                    </a:ext>
                  </a:extLst>
                </a:gridCol>
                <a:gridCol w="1285867">
                  <a:extLst>
                    <a:ext uri="{9D8B030D-6E8A-4147-A177-3AD203B41FA5}">
                      <a16:colId xmlns:a16="http://schemas.microsoft.com/office/drawing/2014/main" val="777788735"/>
                    </a:ext>
                  </a:extLst>
                </a:gridCol>
                <a:gridCol w="1285867">
                  <a:extLst>
                    <a:ext uri="{9D8B030D-6E8A-4147-A177-3AD203B41FA5}">
                      <a16:colId xmlns:a16="http://schemas.microsoft.com/office/drawing/2014/main" val="385850692"/>
                    </a:ext>
                  </a:extLst>
                </a:gridCol>
                <a:gridCol w="1285867">
                  <a:extLst>
                    <a:ext uri="{9D8B030D-6E8A-4147-A177-3AD203B41FA5}">
                      <a16:colId xmlns:a16="http://schemas.microsoft.com/office/drawing/2014/main" val="125122972"/>
                    </a:ext>
                  </a:extLst>
                </a:gridCol>
                <a:gridCol w="1285867">
                  <a:extLst>
                    <a:ext uri="{9D8B030D-6E8A-4147-A177-3AD203B41FA5}">
                      <a16:colId xmlns:a16="http://schemas.microsoft.com/office/drawing/2014/main" val="1239310490"/>
                    </a:ext>
                  </a:extLst>
                </a:gridCol>
              </a:tblGrid>
              <a:tr h="326366">
                <a:tc>
                  <a:txBody>
                    <a:bodyPr/>
                    <a:lstStyle/>
                    <a:p>
                      <a:pPr algn="ctr"/>
                      <a:r>
                        <a:rPr lang="es-ES" sz="1100" dirty="0"/>
                        <a:t>CATEGORÍA</a:t>
                      </a:r>
                    </a:p>
                  </a:txBody>
                  <a:tcPr>
                    <a:solidFill>
                      <a:schemeClr val="accent1">
                        <a:lumMod val="75000"/>
                      </a:schemeClr>
                    </a:solidFill>
                  </a:tcPr>
                </a:tc>
                <a:tc>
                  <a:txBody>
                    <a:bodyPr/>
                    <a:lstStyle/>
                    <a:p>
                      <a:pPr algn="ctr"/>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8">
                  <a:txBody>
                    <a:bodyPr/>
                    <a:lstStyle/>
                    <a:p>
                      <a:pPr marL="0" algn="ctr" defTabSz="1219017" rtl="0" eaLnBrk="1" latinLnBrk="0" hangingPunct="1"/>
                      <a:r>
                        <a:rPr lang="es-ES" sz="1400" b="1" kern="1200" dirty="0">
                          <a:solidFill>
                            <a:schemeClr val="bg1"/>
                          </a:solidFill>
                          <a:latin typeface="+mn-lt"/>
                          <a:ea typeface="+mn-ea"/>
                          <a:cs typeface="+mn-cs"/>
                        </a:rPr>
                        <a:t>Impactos</a:t>
                      </a: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Aumento de Temperatura Media Global (atmosférica y oceánica)</a:t>
                      </a:r>
                    </a:p>
                  </a:txBody>
                  <a:tcPr marL="9525" marR="9525" marT="9525" marB="0" anchor="b">
                    <a:solidFill>
                      <a:schemeClr val="accent2">
                        <a:lumMod val="75000"/>
                      </a:schemeClr>
                    </a:solidFill>
                  </a:tcPr>
                </a:tc>
                <a:tc>
                  <a:txBody>
                    <a:bodyPr/>
                    <a:lstStyle/>
                    <a:p>
                      <a:pPr algn="ctr"/>
                      <a:r>
                        <a:rPr lang="es-ES" sz="800" b="0" dirty="0">
                          <a:solidFill>
                            <a:srgbClr val="000000"/>
                          </a:solidFill>
                        </a:rPr>
                        <a:t>Aumento de la Temperatura Media Global Atmosférica</a:t>
                      </a:r>
                    </a:p>
                  </a:txBody>
                  <a:tcPr marL="0" marR="0" marT="0" marB="0" anchor="ctr"/>
                </a:tc>
                <a:tc>
                  <a:txBody>
                    <a:bodyPr/>
                    <a:lstStyle/>
                    <a:p>
                      <a:pPr algn="ctr"/>
                      <a:r>
                        <a:rPr lang="es-ES" sz="800" b="0" dirty="0">
                          <a:solidFill>
                            <a:srgbClr val="000000"/>
                          </a:solidFill>
                        </a:rPr>
                        <a:t>Aumento de la Temperatura Media Global Oceánica</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Cambios en Precipitación</a:t>
                      </a:r>
                    </a:p>
                  </a:txBody>
                  <a:tcPr marL="9525" marR="9525" marT="9525" marB="0" anchor="b">
                    <a:solidFill>
                      <a:schemeClr val="accent2">
                        <a:lumMod val="75000"/>
                      </a:schemeClr>
                    </a:solidFill>
                  </a:tcPr>
                </a:tc>
                <a:tc>
                  <a:txBody>
                    <a:bodyPr/>
                    <a:lstStyle/>
                    <a:p>
                      <a:pPr algn="ctr"/>
                      <a:r>
                        <a:rPr lang="es-ES" sz="800" b="0" dirty="0">
                          <a:solidFill>
                            <a:srgbClr val="000000"/>
                          </a:solidFill>
                        </a:rPr>
                        <a:t>Ciclo del Agua</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Cambios en Nivel del Mar</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Derretimiento de Glaciares</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Alteración de Ecosistemas</a:t>
                      </a:r>
                    </a:p>
                  </a:txBody>
                  <a:tcPr marL="9525" marR="9525" marT="9525" marB="0" anchor="b">
                    <a:solidFill>
                      <a:schemeClr val="accent2">
                        <a:lumMod val="75000"/>
                      </a:schemeClr>
                    </a:solidFill>
                  </a:tcPr>
                </a:tc>
                <a:tc>
                  <a:txBody>
                    <a:bodyPr/>
                    <a:lstStyle/>
                    <a:p>
                      <a:pPr algn="ctr"/>
                      <a:r>
                        <a:rPr lang="es-ES" sz="800" b="0" dirty="0">
                          <a:solidFill>
                            <a:srgbClr val="000000"/>
                          </a:solidFill>
                        </a:rPr>
                        <a:t>Cambios de acidez en el mar</a:t>
                      </a:r>
                    </a:p>
                  </a:txBody>
                  <a:tcPr marL="0" marR="0" marT="0" marB="0" anchor="ctr"/>
                </a:tc>
                <a:tc>
                  <a:txBody>
                    <a:bodyPr/>
                    <a:lstStyle/>
                    <a:p>
                      <a:pPr algn="ctr"/>
                      <a:r>
                        <a:rPr lang="es-ES" sz="800" b="0" dirty="0">
                          <a:solidFill>
                            <a:srgbClr val="000000"/>
                          </a:solidFill>
                        </a:rPr>
                        <a:t>Cambios de la Superficie Boscosa</a:t>
                      </a:r>
                    </a:p>
                  </a:txBody>
                  <a:tcPr marL="0" marR="0" marT="0" marB="0" anchor="ctr"/>
                </a:tc>
                <a:tc>
                  <a:txBody>
                    <a:bodyPr/>
                    <a:lstStyle/>
                    <a:p>
                      <a:pPr algn="ctr"/>
                      <a:r>
                        <a:rPr lang="es-ES" sz="800" b="0" dirty="0">
                          <a:solidFill>
                            <a:srgbClr val="000000"/>
                          </a:solidFill>
                        </a:rPr>
                        <a:t>Cambios de Uso de Suelo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pPr marL="0" marR="0" lvl="0" indent="0" algn="r" defTabSz="1219017" rtl="0" eaLnBrk="1" fontAlgn="auto" latinLnBrk="0" hangingPunct="1">
                        <a:lnSpc>
                          <a:spcPct val="100000"/>
                        </a:lnSpc>
                        <a:spcBef>
                          <a:spcPts val="0"/>
                        </a:spcBef>
                        <a:spcAft>
                          <a:spcPts val="0"/>
                        </a:spcAft>
                        <a:buClrTx/>
                        <a:buSzTx/>
                        <a:buFontTx/>
                        <a:buNone/>
                        <a:tabLst/>
                        <a:defRPr/>
                      </a:pPr>
                      <a:endParaRPr lang="es-ES" sz="1000" b="1" dirty="0">
                        <a:solidFill>
                          <a:schemeClr val="bg1"/>
                        </a:solidFill>
                        <a:latin typeface="Chevin Pro DemiBold"/>
                      </a:endParaRPr>
                    </a:p>
                  </a:txBody>
                  <a:tcPr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Desorganización de la Producción de Alimento y el Suministro de Agua</a:t>
                      </a:r>
                    </a:p>
                  </a:txBody>
                  <a:tcPr marL="9525" marR="9525" marT="9525" marB="0" anchor="b">
                    <a:solidFill>
                      <a:schemeClr val="accent2">
                        <a:lumMod val="75000"/>
                      </a:schemeClr>
                    </a:solidFill>
                  </a:tcPr>
                </a:tc>
                <a:tc>
                  <a:txBody>
                    <a:bodyPr/>
                    <a:lstStyle/>
                    <a:p>
                      <a:pPr algn="ctr"/>
                      <a:r>
                        <a:rPr lang="es-ES" sz="800" b="0" dirty="0">
                          <a:solidFill>
                            <a:srgbClr val="000000"/>
                          </a:solidFill>
                        </a:rPr>
                        <a:t>Desorganización de la Producción de Alimento (cereales)</a:t>
                      </a:r>
                    </a:p>
                  </a:txBody>
                  <a:tcPr marL="0" marR="0" marT="0" marB="0" anchor="ctr"/>
                </a:tc>
                <a:tc>
                  <a:txBody>
                    <a:bodyPr/>
                    <a:lstStyle/>
                    <a:p>
                      <a:pPr algn="ctr"/>
                      <a:r>
                        <a:rPr lang="es-ES" sz="800" b="0" dirty="0">
                          <a:solidFill>
                            <a:srgbClr val="000000"/>
                          </a:solidFill>
                        </a:rPr>
                        <a:t>Suministro del Agua</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Desastres Naturales</a:t>
                      </a:r>
                    </a:p>
                  </a:txBody>
                  <a:tcPr marL="9525" marR="9525" marT="9525" marB="0" anchor="b">
                    <a:solidFill>
                      <a:schemeClr val="accent2">
                        <a:lumMod val="75000"/>
                      </a:schemeClr>
                    </a:solidFill>
                  </a:tcPr>
                </a:tc>
                <a:tc>
                  <a:txBody>
                    <a:bodyPr/>
                    <a:lstStyle/>
                    <a:p>
                      <a:pPr algn="ctr"/>
                      <a:r>
                        <a:rPr lang="es-ES" sz="800" b="0" dirty="0">
                          <a:solidFill>
                            <a:srgbClr val="000000"/>
                          </a:solidFill>
                        </a:rPr>
                        <a:t>Olas de Calor</a:t>
                      </a:r>
                    </a:p>
                  </a:txBody>
                  <a:tcPr marL="0" marR="0" marT="0" marB="0" anchor="ctr"/>
                </a:tc>
                <a:tc>
                  <a:txBody>
                    <a:bodyPr/>
                    <a:lstStyle/>
                    <a:p>
                      <a:pPr algn="ctr"/>
                      <a:r>
                        <a:rPr lang="es-ES" sz="800" b="0" dirty="0">
                          <a:solidFill>
                            <a:srgbClr val="000000"/>
                          </a:solidFill>
                        </a:rPr>
                        <a:t>Sequías</a:t>
                      </a:r>
                    </a:p>
                  </a:txBody>
                  <a:tcPr marL="0" marR="0" marT="0" marB="0" anchor="ctr"/>
                </a:tc>
                <a:tc>
                  <a:txBody>
                    <a:bodyPr/>
                    <a:lstStyle/>
                    <a:p>
                      <a:pPr algn="ctr"/>
                      <a:r>
                        <a:rPr lang="es-ES" sz="800" b="0" dirty="0">
                          <a:solidFill>
                            <a:srgbClr val="000000"/>
                          </a:solidFill>
                        </a:rPr>
                        <a:t>Heladas</a:t>
                      </a:r>
                    </a:p>
                  </a:txBody>
                  <a:tcPr marL="0" marR="0" marT="0" marB="0" anchor="ctr"/>
                </a:tc>
                <a:tc>
                  <a:txBody>
                    <a:bodyPr/>
                    <a:lstStyle/>
                    <a:p>
                      <a:pPr algn="ctr"/>
                      <a:r>
                        <a:rPr lang="es-ES" sz="800" b="0" dirty="0">
                          <a:solidFill>
                            <a:srgbClr val="000000"/>
                          </a:solidFill>
                        </a:rPr>
                        <a:t>Incendios Forestales</a:t>
                      </a:r>
                    </a:p>
                  </a:txBody>
                  <a:tcPr marL="0" marR="0" marT="0" marB="0" anchor="ctr"/>
                </a:tc>
                <a:tc>
                  <a:txBody>
                    <a:bodyPr/>
                    <a:lstStyle/>
                    <a:p>
                      <a:pPr algn="ctr"/>
                      <a:r>
                        <a:rPr lang="es-ES" sz="800" b="0" dirty="0">
                          <a:solidFill>
                            <a:srgbClr val="000000"/>
                          </a:solidFill>
                        </a:rPr>
                        <a:t>Terremotos</a:t>
                      </a:r>
                    </a:p>
                  </a:txBody>
                  <a:tcPr marL="0" marR="0" marT="0" marB="0" anchor="ctr"/>
                </a:tc>
                <a:tc>
                  <a:txBody>
                    <a:bodyPr/>
                    <a:lstStyle/>
                    <a:p>
                      <a:pPr algn="ctr"/>
                      <a:r>
                        <a:rPr lang="es-ES" sz="800" b="0" dirty="0">
                          <a:solidFill>
                            <a:srgbClr val="000000"/>
                          </a:solidFill>
                        </a:rPr>
                        <a:t>Erupciones</a:t>
                      </a:r>
                    </a:p>
                  </a:txBody>
                  <a:tcPr marL="0" marR="0" marT="0" marB="0" anchor="ctr"/>
                </a:tc>
                <a:tc>
                  <a:txBody>
                    <a:bodyPr/>
                    <a:lstStyle/>
                    <a:p>
                      <a:pPr algn="ctr"/>
                      <a:r>
                        <a:rPr lang="es-ES" sz="800" b="0" dirty="0">
                          <a:solidFill>
                            <a:srgbClr val="000000"/>
                          </a:solidFill>
                        </a:rPr>
                        <a:t>Inundaciones</a:t>
                      </a: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Efectos sobre la Salud y el Bienestar Humano</a:t>
                      </a:r>
                    </a:p>
                  </a:txBody>
                  <a:tcPr marL="9525" marR="9525" marT="9525" marB="0" anchor="b">
                    <a:solidFill>
                      <a:schemeClr val="accent2">
                        <a:lumMod val="75000"/>
                      </a:schemeClr>
                    </a:solidFill>
                  </a:tcPr>
                </a:tc>
                <a:tc>
                  <a:txBody>
                    <a:bodyPr/>
                    <a:lstStyle/>
                    <a:p>
                      <a:pPr algn="ctr"/>
                      <a:r>
                        <a:rPr lang="es-ES" sz="800" b="0" kern="1200" dirty="0">
                          <a:solidFill>
                            <a:srgbClr val="000000"/>
                          </a:solidFill>
                          <a:latin typeface="+mn-lt"/>
                          <a:ea typeface="+mn-ea"/>
                          <a:cs typeface="+mn-cs"/>
                        </a:rPr>
                        <a:t>Variaciones en mortalidad por cambios de temperatura</a:t>
                      </a:r>
                    </a:p>
                  </a:txBody>
                  <a:tcPr marL="0" marR="0" marT="0" marB="0" anchor="ctr">
                    <a:solidFill>
                      <a:srgbClr val="E7EBF5"/>
                    </a:solidFill>
                  </a:tcPr>
                </a:tc>
                <a:tc>
                  <a:txBody>
                    <a:bodyPr/>
                    <a:lstStyle/>
                    <a:p>
                      <a:pPr algn="ctr"/>
                      <a:r>
                        <a:rPr lang="es-ES" sz="800" b="0" kern="1200" dirty="0">
                          <a:solidFill>
                            <a:srgbClr val="000000"/>
                          </a:solidFill>
                          <a:latin typeface="+mn-lt"/>
                          <a:ea typeface="+mn-ea"/>
                          <a:cs typeface="+mn-cs"/>
                        </a:rPr>
                        <a:t>Desigualdades económicas</a:t>
                      </a:r>
                    </a:p>
                  </a:txBody>
                  <a:tcPr marL="0" marR="0" marT="0" marB="0" anchor="ctr">
                    <a:solidFill>
                      <a:srgbClr val="E7EBF5"/>
                    </a:solidFill>
                  </a:tcPr>
                </a:tc>
                <a:tc>
                  <a:txBody>
                    <a:bodyPr/>
                    <a:lstStyle/>
                    <a:p>
                      <a:pPr algn="ctr"/>
                      <a:r>
                        <a:rPr lang="es-ES" sz="800" b="0" kern="1200" dirty="0">
                          <a:solidFill>
                            <a:srgbClr val="000000"/>
                          </a:solidFill>
                          <a:latin typeface="+mn-lt"/>
                          <a:ea typeface="+mn-ea"/>
                          <a:cs typeface="+mn-cs"/>
                        </a:rPr>
                        <a:t>Desigualdades sociales</a:t>
                      </a:r>
                    </a:p>
                  </a:txBody>
                  <a:tcPr marL="0" marR="0" marT="0" marB="0" anchor="ctr">
                    <a:solidFill>
                      <a:srgbClr val="E7EBF5"/>
                    </a:solidFill>
                  </a:tcPr>
                </a:tc>
                <a:tc>
                  <a:txBody>
                    <a:bodyPr/>
                    <a:lstStyle/>
                    <a:p>
                      <a:pPr algn="ctr"/>
                      <a:r>
                        <a:rPr lang="es-ES" sz="800" b="0" kern="1200" dirty="0">
                          <a:solidFill>
                            <a:srgbClr val="000000"/>
                          </a:solidFill>
                          <a:latin typeface="+mn-lt"/>
                          <a:ea typeface="+mn-ea"/>
                          <a:cs typeface="+mn-cs"/>
                        </a:rPr>
                        <a:t>Personas desplazadas por desastres naturales</a:t>
                      </a:r>
                    </a:p>
                  </a:txBody>
                  <a:tcPr marL="0" marR="0" marT="0" marB="0" anchor="ctr">
                    <a:solidFill>
                      <a:srgbClr val="E7EBF5"/>
                    </a:solidFill>
                  </a:tcPr>
                </a:tc>
                <a:tc>
                  <a:txBody>
                    <a:bodyPr/>
                    <a:lstStyle/>
                    <a:p>
                      <a:pPr algn="ctr"/>
                      <a:r>
                        <a:rPr lang="es-ES" sz="800" b="0" kern="1200" dirty="0">
                          <a:solidFill>
                            <a:srgbClr val="000000"/>
                          </a:solidFill>
                          <a:latin typeface="+mn-lt"/>
                          <a:ea typeface="+mn-ea"/>
                          <a:cs typeface="+mn-cs"/>
                        </a:rPr>
                        <a:t>Personas fallecidas por desastres naturales</a:t>
                      </a:r>
                    </a:p>
                  </a:txBody>
                  <a:tcPr marL="0" marR="0" marT="0" marB="0" anchor="ctr">
                    <a:solidFill>
                      <a:srgbClr val="E7EBF5"/>
                    </a:solidFill>
                  </a:tcPr>
                </a:tc>
                <a:tc>
                  <a:txBody>
                    <a:bodyPr/>
                    <a:lstStyle/>
                    <a:p>
                      <a:pPr algn="ctr"/>
                      <a:endParaRPr lang="es-ES" sz="800" b="1" kern="1200" dirty="0">
                        <a:solidFill>
                          <a:srgbClr val="000000"/>
                        </a:solidFill>
                        <a:latin typeface="+mn-lt"/>
                        <a:ea typeface="+mn-ea"/>
                        <a:cs typeface="+mn-cs"/>
                      </a:endParaRPr>
                    </a:p>
                  </a:txBody>
                  <a:tcPr marL="0" marR="0" marT="0" marB="0" anchor="ctr">
                    <a:solidFill>
                      <a:srgbClr val="E7EBF5"/>
                    </a:solidFill>
                  </a:tcPr>
                </a:tc>
                <a:tc>
                  <a:txBody>
                    <a:bodyPr/>
                    <a:lstStyle/>
                    <a:p>
                      <a:pPr algn="ctr"/>
                      <a:endParaRPr lang="es-ES" sz="800" b="1" kern="1200" dirty="0">
                        <a:solidFill>
                          <a:srgbClr val="000000"/>
                        </a:solidFill>
                        <a:latin typeface="+mn-lt"/>
                        <a:ea typeface="+mn-ea"/>
                        <a:cs typeface="+mn-cs"/>
                      </a:endParaRPr>
                    </a:p>
                  </a:txBody>
                  <a:tcPr marL="0" marR="0" marT="0" marB="0" anchor="ctr">
                    <a:solidFill>
                      <a:srgbClr val="E7EBF5"/>
                    </a:solidFill>
                  </a:tcPr>
                </a:tc>
                <a:extLst>
                  <a:ext uri="{0D108BD9-81ED-4DB2-BD59-A6C34878D82A}">
                    <a16:rowId xmlns:a16="http://schemas.microsoft.com/office/drawing/2014/main" val="1808640980"/>
                  </a:ext>
                </a:extLst>
              </a:tr>
              <a:tr h="326366">
                <a:tc rowSpan="8">
                  <a:txBody>
                    <a:bodyPr/>
                    <a:lstStyle/>
                    <a:p>
                      <a:pPr marL="0" algn="ctr" defTabSz="1219017" rtl="0" eaLnBrk="1" latinLnBrk="0" hangingPunct="1"/>
                      <a:r>
                        <a:rPr lang="es-ES" sz="1400" b="1" kern="1200" dirty="0">
                          <a:solidFill>
                            <a:schemeClr val="bg1"/>
                          </a:solidFill>
                          <a:latin typeface="+mn-lt"/>
                          <a:ea typeface="+mn-ea"/>
                          <a:cs typeface="+mn-cs"/>
                        </a:rPr>
                        <a:t>Proyecciones</a:t>
                      </a:r>
                    </a:p>
                  </a:txBody>
                  <a:tcPr anchor="ctr">
                    <a:solidFill>
                      <a:schemeClr val="accent1">
                        <a:lumMod val="75000"/>
                      </a:schemeClr>
                    </a:solidFill>
                  </a:tcPr>
                </a:tc>
                <a:tc>
                  <a:txBody>
                    <a:bodyPr/>
                    <a:lstStyle/>
                    <a:p>
                      <a:pPr algn="ctr" fontAlgn="b"/>
                      <a:r>
                        <a:rPr lang="es-CL" sz="1100" b="0" i="0" u="none" strike="noStrike" dirty="0">
                          <a:solidFill>
                            <a:schemeClr val="bg1"/>
                          </a:solidFill>
                          <a:effectLst/>
                          <a:latin typeface="Calibri" panose="020F0502020204030204" pitchFamily="34" charset="0"/>
                        </a:rPr>
                        <a:t>Aumento de Temperatura Media Global (atmosférica y oceánica)</a:t>
                      </a:r>
                    </a:p>
                  </a:txBody>
                  <a:tcPr marL="9525" marR="9525" marT="9525" marB="0" anchor="b">
                    <a:solidFill>
                      <a:schemeClr val="accent2">
                        <a:lumMod val="75000"/>
                      </a:schemeClr>
                    </a:solidFill>
                  </a:tcPr>
                </a:tc>
                <a:tc>
                  <a:txBody>
                    <a:bodyPr/>
                    <a:lstStyle/>
                    <a:p>
                      <a:pPr algn="ctr"/>
                      <a:r>
                        <a:rPr lang="es-ES" sz="800" b="0" dirty="0">
                          <a:solidFill>
                            <a:srgbClr val="000000"/>
                          </a:solidFill>
                        </a:rPr>
                        <a:t>Aumento de la Temperatura Media Global Atmosférica</a:t>
                      </a:r>
                    </a:p>
                  </a:txBody>
                  <a:tcPr marL="0" marR="0" marT="0" marB="0" anchor="ctr"/>
                </a:tc>
                <a:tc>
                  <a:txBody>
                    <a:bodyPr/>
                    <a:lstStyle/>
                    <a:p>
                      <a:pPr algn="ctr"/>
                      <a:r>
                        <a:rPr lang="es-ES" sz="800" b="0" dirty="0">
                          <a:solidFill>
                            <a:srgbClr val="000000"/>
                          </a:solidFill>
                        </a:rPr>
                        <a:t>Aumento de la Temperatura Media Global Oceánica</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Cambios en Precipitación</a:t>
                      </a:r>
                    </a:p>
                  </a:txBody>
                  <a:tcPr marL="9525" marR="9525" marT="9525" marB="0" anchor="b">
                    <a:solidFill>
                      <a:schemeClr val="accent2">
                        <a:lumMod val="75000"/>
                      </a:schemeClr>
                    </a:solidFill>
                  </a:tcPr>
                </a:tc>
                <a:tc>
                  <a:txBody>
                    <a:bodyPr/>
                    <a:lstStyle/>
                    <a:p>
                      <a:pPr algn="ctr"/>
                      <a:r>
                        <a:rPr lang="es-ES" sz="800" b="0" dirty="0">
                          <a:solidFill>
                            <a:srgbClr val="000000"/>
                          </a:solidFill>
                        </a:rPr>
                        <a:t>Ciclo del Agua</a:t>
                      </a: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solidFill>
                      <a:srgbClr val="E7EBF5"/>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vMerge="1">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Cambios en Nivel del Mar</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4915597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Derretimiento de Glaciares</a:t>
                      </a:r>
                    </a:p>
                  </a:txBody>
                  <a:tcPr marL="9525" marR="9525" marT="9525" marB="0" anchor="b">
                    <a:solidFill>
                      <a:schemeClr val="accent2">
                        <a:lumMod val="75000"/>
                      </a:schemeClr>
                    </a:solidFill>
                  </a:tcP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0"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5679191"/>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Alteración de Ecosistemas</a:t>
                      </a:r>
                    </a:p>
                  </a:txBody>
                  <a:tcPr marL="9525" marR="9525" marT="9525" marB="0" anchor="b">
                    <a:solidFill>
                      <a:schemeClr val="accent2">
                        <a:lumMod val="75000"/>
                      </a:schemeClr>
                    </a:solidFill>
                  </a:tcPr>
                </a:tc>
                <a:tc>
                  <a:txBody>
                    <a:bodyPr/>
                    <a:lstStyle/>
                    <a:p>
                      <a:pPr algn="ctr"/>
                      <a:r>
                        <a:rPr lang="es-ES" sz="800" b="0" dirty="0">
                          <a:solidFill>
                            <a:srgbClr val="000000"/>
                          </a:solidFill>
                        </a:rPr>
                        <a:t>Cambios de acidez en el mar</a:t>
                      </a:r>
                    </a:p>
                  </a:txBody>
                  <a:tcPr marL="0" marR="0" marT="0" marB="0" anchor="ctr"/>
                </a:tc>
                <a:tc>
                  <a:txBody>
                    <a:bodyPr/>
                    <a:lstStyle/>
                    <a:p>
                      <a:pPr algn="ctr"/>
                      <a:r>
                        <a:rPr lang="es-ES" sz="800" b="0" dirty="0">
                          <a:solidFill>
                            <a:srgbClr val="000000"/>
                          </a:solidFill>
                        </a:rPr>
                        <a:t>Cambios de la Superficie Boscosa</a:t>
                      </a:r>
                    </a:p>
                  </a:txBody>
                  <a:tcPr marL="0" marR="0" marT="0" marB="0" anchor="ctr"/>
                </a:tc>
                <a:tc>
                  <a:txBody>
                    <a:bodyPr/>
                    <a:lstStyle/>
                    <a:p>
                      <a:pPr algn="ctr"/>
                      <a:r>
                        <a:rPr lang="es-ES" sz="800" b="0" dirty="0">
                          <a:solidFill>
                            <a:srgbClr val="000000"/>
                          </a:solidFill>
                        </a:rPr>
                        <a:t>Cambios de Uso de Suelo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843649822"/>
                  </a:ext>
                </a:extLst>
              </a:tr>
              <a:tr h="326366">
                <a:tc vMerge="1">
                  <a:txBody>
                    <a:bodyPr/>
                    <a:lstStyle/>
                    <a:p>
                      <a:pPr marL="0" marR="0" lvl="0" indent="0" algn="r" defTabSz="1219017" rtl="0" eaLnBrk="1" fontAlgn="auto" latinLnBrk="0" hangingPunct="1">
                        <a:lnSpc>
                          <a:spcPct val="100000"/>
                        </a:lnSpc>
                        <a:spcBef>
                          <a:spcPts val="0"/>
                        </a:spcBef>
                        <a:spcAft>
                          <a:spcPts val="0"/>
                        </a:spcAft>
                        <a:buClrTx/>
                        <a:buSzTx/>
                        <a:buFontTx/>
                        <a:buNone/>
                        <a:tabLst/>
                        <a:defRPr/>
                      </a:pPr>
                      <a:endParaRPr lang="es-ES" sz="1000" b="1" dirty="0">
                        <a:solidFill>
                          <a:schemeClr val="bg1"/>
                        </a:solidFill>
                        <a:latin typeface="Chevin Pro DemiBold"/>
                      </a:endParaRPr>
                    </a:p>
                  </a:txBody>
                  <a:tcPr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Desorganización de la Producción de Alimento y el Suministro de Agua</a:t>
                      </a:r>
                    </a:p>
                  </a:txBody>
                  <a:tcPr marL="9525" marR="9525" marT="9525" marB="0" anchor="b">
                    <a:solidFill>
                      <a:schemeClr val="accent2">
                        <a:lumMod val="75000"/>
                      </a:schemeClr>
                    </a:solidFill>
                  </a:tcPr>
                </a:tc>
                <a:tc>
                  <a:txBody>
                    <a:bodyPr/>
                    <a:lstStyle/>
                    <a:p>
                      <a:pPr algn="ctr"/>
                      <a:r>
                        <a:rPr lang="es-ES" sz="800" b="0" dirty="0">
                          <a:solidFill>
                            <a:srgbClr val="000000"/>
                          </a:solidFill>
                        </a:rPr>
                        <a:t>Desorganización de la Producción de Alimento (cereales)</a:t>
                      </a:r>
                    </a:p>
                  </a:txBody>
                  <a:tcPr marL="0" marR="0" marT="0" marB="0" anchor="ctr"/>
                </a:tc>
                <a:tc>
                  <a:txBody>
                    <a:bodyPr/>
                    <a:lstStyle/>
                    <a:p>
                      <a:pPr algn="ctr"/>
                      <a:r>
                        <a:rPr lang="es-ES" sz="800" b="0" dirty="0">
                          <a:solidFill>
                            <a:srgbClr val="000000"/>
                          </a:solidFill>
                        </a:rPr>
                        <a:t>Suministro del Agua</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1743929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Desastres Naturales</a:t>
                      </a:r>
                    </a:p>
                  </a:txBody>
                  <a:tcPr marL="9525" marR="9525" marT="9525" marB="0" anchor="b">
                    <a:solidFill>
                      <a:schemeClr val="accent2">
                        <a:lumMod val="75000"/>
                      </a:schemeClr>
                    </a:solidFill>
                  </a:tcPr>
                </a:tc>
                <a:tc>
                  <a:txBody>
                    <a:bodyPr/>
                    <a:lstStyle/>
                    <a:p>
                      <a:pPr algn="ctr"/>
                      <a:r>
                        <a:rPr lang="es-ES" sz="800" b="0" dirty="0">
                          <a:solidFill>
                            <a:srgbClr val="000000"/>
                          </a:solidFill>
                        </a:rPr>
                        <a:t>Olas de Calor</a:t>
                      </a:r>
                    </a:p>
                  </a:txBody>
                  <a:tcPr marL="0" marR="0" marT="0" marB="0" anchor="ctr"/>
                </a:tc>
                <a:tc>
                  <a:txBody>
                    <a:bodyPr/>
                    <a:lstStyle/>
                    <a:p>
                      <a:pPr algn="ctr"/>
                      <a:r>
                        <a:rPr lang="es-ES" sz="800" b="0" dirty="0">
                          <a:solidFill>
                            <a:srgbClr val="000000"/>
                          </a:solidFill>
                        </a:rPr>
                        <a:t>Sequías</a:t>
                      </a:r>
                    </a:p>
                  </a:txBody>
                  <a:tcPr marL="0" marR="0" marT="0" marB="0" anchor="ctr"/>
                </a:tc>
                <a:tc>
                  <a:txBody>
                    <a:bodyPr/>
                    <a:lstStyle/>
                    <a:p>
                      <a:pPr algn="ctr"/>
                      <a:r>
                        <a:rPr lang="es-ES" sz="800" b="0" dirty="0">
                          <a:solidFill>
                            <a:srgbClr val="000000"/>
                          </a:solidFill>
                        </a:rPr>
                        <a:t>Heladas</a:t>
                      </a:r>
                    </a:p>
                  </a:txBody>
                  <a:tcPr marL="0" marR="0" marT="0" marB="0" anchor="ctr"/>
                </a:tc>
                <a:tc>
                  <a:txBody>
                    <a:bodyPr/>
                    <a:lstStyle/>
                    <a:p>
                      <a:pPr algn="ctr"/>
                      <a:r>
                        <a:rPr lang="es-ES" sz="800" b="0" dirty="0">
                          <a:solidFill>
                            <a:srgbClr val="000000"/>
                          </a:solidFill>
                        </a:rPr>
                        <a:t>Incendios Forestales</a:t>
                      </a:r>
                    </a:p>
                  </a:txBody>
                  <a:tcPr marL="0" marR="0" marT="0" marB="0" anchor="ctr"/>
                </a:tc>
                <a:tc>
                  <a:txBody>
                    <a:bodyPr/>
                    <a:lstStyle/>
                    <a:p>
                      <a:pPr algn="ctr"/>
                      <a:r>
                        <a:rPr lang="es-ES" sz="800" b="0" dirty="0">
                          <a:solidFill>
                            <a:srgbClr val="000000"/>
                          </a:solidFill>
                        </a:rPr>
                        <a:t>Terremotos</a:t>
                      </a:r>
                    </a:p>
                  </a:txBody>
                  <a:tcPr marL="0" marR="0" marT="0" marB="0" anchor="ctr"/>
                </a:tc>
                <a:tc>
                  <a:txBody>
                    <a:bodyPr/>
                    <a:lstStyle/>
                    <a:p>
                      <a:pPr algn="ctr"/>
                      <a:r>
                        <a:rPr lang="es-ES" sz="800" b="0" dirty="0">
                          <a:solidFill>
                            <a:srgbClr val="000000"/>
                          </a:solidFill>
                        </a:rPr>
                        <a:t>Erupciones</a:t>
                      </a:r>
                    </a:p>
                  </a:txBody>
                  <a:tcPr marL="0" marR="0" marT="0" marB="0" anchor="ctr"/>
                </a:tc>
                <a:tc>
                  <a:txBody>
                    <a:bodyPr/>
                    <a:lstStyle/>
                    <a:p>
                      <a:pPr algn="ctr"/>
                      <a:r>
                        <a:rPr lang="es-ES" sz="800" b="0" dirty="0">
                          <a:solidFill>
                            <a:srgbClr val="000000"/>
                          </a:solidFill>
                        </a:rPr>
                        <a:t>Inundaciones</a:t>
                      </a:r>
                    </a:p>
                  </a:txBody>
                  <a:tcPr marL="0" marR="0" marT="0" marB="0" anchor="ctr"/>
                </a:tc>
                <a:extLst>
                  <a:ext uri="{0D108BD9-81ED-4DB2-BD59-A6C34878D82A}">
                    <a16:rowId xmlns:a16="http://schemas.microsoft.com/office/drawing/2014/main" val="18926518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algn="ctr" fontAlgn="b"/>
                      <a:r>
                        <a:rPr lang="es-CL" sz="1100" b="0" i="0" u="none" strike="noStrike" dirty="0">
                          <a:solidFill>
                            <a:schemeClr val="bg1"/>
                          </a:solidFill>
                          <a:effectLst/>
                          <a:latin typeface="Calibri" panose="020F0502020204030204" pitchFamily="34" charset="0"/>
                        </a:rPr>
                        <a:t>Efectos sobre la Salud y el Bienestar Humano</a:t>
                      </a:r>
                    </a:p>
                  </a:txBody>
                  <a:tcPr marL="9525" marR="9525" marT="9525" marB="0" anchor="b">
                    <a:solidFill>
                      <a:schemeClr val="accent2">
                        <a:lumMod val="75000"/>
                      </a:schemeClr>
                    </a:solidFill>
                  </a:tcPr>
                </a:tc>
                <a:tc>
                  <a:txBody>
                    <a:bodyPr/>
                    <a:lstStyle/>
                    <a:p>
                      <a:pPr algn="ctr"/>
                      <a:r>
                        <a:rPr lang="es-ES" sz="800" b="0" dirty="0">
                          <a:solidFill>
                            <a:srgbClr val="000000"/>
                          </a:solidFill>
                        </a:rPr>
                        <a:t>Variaciones en mortalidad por cambios de temperatura</a:t>
                      </a:r>
                    </a:p>
                  </a:txBody>
                  <a:tcPr marL="0" marR="0" marT="0" marB="0" anchor="ctr">
                    <a:solidFill>
                      <a:srgbClr val="E7EBF5"/>
                    </a:solidFill>
                  </a:tcPr>
                </a:tc>
                <a:tc>
                  <a:txBody>
                    <a:bodyPr/>
                    <a:lstStyle/>
                    <a:p>
                      <a:pPr algn="ctr"/>
                      <a:r>
                        <a:rPr lang="es-ES" sz="800" b="0" dirty="0">
                          <a:solidFill>
                            <a:srgbClr val="000000"/>
                          </a:solidFill>
                        </a:rPr>
                        <a:t>Desigualdades económicas</a:t>
                      </a:r>
                    </a:p>
                  </a:txBody>
                  <a:tcPr marL="0" marR="0" marT="0" marB="0" anchor="ctr">
                    <a:solidFill>
                      <a:srgbClr val="E7EBF5"/>
                    </a:solidFill>
                  </a:tcPr>
                </a:tc>
                <a:tc>
                  <a:txBody>
                    <a:bodyPr/>
                    <a:lstStyle/>
                    <a:p>
                      <a:pPr algn="ctr"/>
                      <a:r>
                        <a:rPr lang="es-ES" sz="800" b="0" dirty="0">
                          <a:solidFill>
                            <a:srgbClr val="000000"/>
                          </a:solidFill>
                        </a:rPr>
                        <a:t>Desigualdades sociales</a:t>
                      </a:r>
                    </a:p>
                  </a:txBody>
                  <a:tcPr marL="0" marR="0" marT="0" marB="0" anchor="ctr">
                    <a:solidFill>
                      <a:srgbClr val="E7EBF5"/>
                    </a:solidFill>
                  </a:tcPr>
                </a:tc>
                <a:tc>
                  <a:txBody>
                    <a:bodyPr/>
                    <a:lstStyle/>
                    <a:p>
                      <a:pPr algn="ctr"/>
                      <a:r>
                        <a:rPr lang="es-ES" sz="800" b="0" dirty="0">
                          <a:solidFill>
                            <a:srgbClr val="000000"/>
                          </a:solidFill>
                        </a:rPr>
                        <a:t>Personas desplazadas por desastres naturales</a:t>
                      </a:r>
                    </a:p>
                  </a:txBody>
                  <a:tcPr marL="0" marR="0" marT="0" marB="0" anchor="ctr">
                    <a:solidFill>
                      <a:srgbClr val="E7EBF5"/>
                    </a:solidFill>
                  </a:tcPr>
                </a:tc>
                <a:tc>
                  <a:txBody>
                    <a:bodyPr/>
                    <a:lstStyle/>
                    <a:p>
                      <a:pPr algn="ctr"/>
                      <a:r>
                        <a:rPr lang="es-ES" sz="800" b="0" dirty="0">
                          <a:solidFill>
                            <a:srgbClr val="000000"/>
                          </a:solidFill>
                        </a:rPr>
                        <a:t>Personas fallecidas por desastres naturales</a:t>
                      </a:r>
                    </a:p>
                  </a:txBody>
                  <a:tcPr marL="0" marR="0" marT="0" marB="0" anchor="ctr">
                    <a:solidFill>
                      <a:srgbClr val="E7EBF5"/>
                    </a:solidFill>
                  </a:tcPr>
                </a:tc>
                <a:tc>
                  <a:txBody>
                    <a:bodyPr/>
                    <a:lstStyle/>
                    <a:p>
                      <a:pPr algn="ctr"/>
                      <a:endParaRPr lang="es-ES" sz="800" b="1" dirty="0">
                        <a:solidFill>
                          <a:srgbClr val="000000"/>
                        </a:solidFill>
                      </a:endParaRPr>
                    </a:p>
                  </a:txBody>
                  <a:tcPr marL="0" marR="0" marT="0" marB="0" anchor="ctr">
                    <a:solidFill>
                      <a:srgbClr val="E7EBF5"/>
                    </a:solidFill>
                  </a:tcPr>
                </a:tc>
                <a:tc>
                  <a:txBody>
                    <a:bodyPr/>
                    <a:lstStyle/>
                    <a:p>
                      <a:pPr algn="ctr"/>
                      <a:endParaRPr lang="es-ES" sz="800" b="1" dirty="0">
                        <a:solidFill>
                          <a:srgbClr val="000000"/>
                        </a:solidFill>
                      </a:endParaRPr>
                    </a:p>
                  </a:txBody>
                  <a:tcPr marL="0" marR="0" marT="0" marB="0" anchor="ctr">
                    <a:solidFill>
                      <a:srgbClr val="E7EBF5"/>
                    </a:solidFill>
                  </a:tcPr>
                </a:tc>
                <a:extLst>
                  <a:ext uri="{0D108BD9-81ED-4DB2-BD59-A6C34878D82A}">
                    <a16:rowId xmlns:a16="http://schemas.microsoft.com/office/drawing/2014/main" val="1609917869"/>
                  </a:ext>
                </a:extLst>
              </a:tr>
            </a:tbl>
          </a:graphicData>
        </a:graphic>
      </p:graphicFrame>
      <p:pic>
        <p:nvPicPr>
          <p:cNvPr id="4" name="Imagen 3">
            <a:extLst>
              <a:ext uri="{FF2B5EF4-FFF2-40B4-BE49-F238E27FC236}">
                <a16:creationId xmlns:a16="http://schemas.microsoft.com/office/drawing/2014/main" id="{FEB7CA2C-A674-4982-8303-7C9057349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57" y="31392"/>
            <a:ext cx="2485938" cy="531034"/>
          </a:xfrm>
          <a:prstGeom prst="rect">
            <a:avLst/>
          </a:prstGeom>
        </p:spPr>
      </p:pic>
    </p:spTree>
    <p:extLst>
      <p:ext uri="{BB962C8B-B14F-4D97-AF65-F5344CB8AC3E}">
        <p14:creationId xmlns:p14="http://schemas.microsoft.com/office/powerpoint/2010/main" val="16997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36995</TotalTime>
  <Words>4410</Words>
  <Application>Microsoft Office PowerPoint</Application>
  <PresentationFormat>Panorámica</PresentationFormat>
  <Paragraphs>504</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Chevin Pro DemiBold</vt:lpstr>
      <vt:lpstr>Chevin Pro Light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Natalia Arancibia Pacheco</cp:lastModifiedBy>
  <cp:revision>116</cp:revision>
  <dcterms:created xsi:type="dcterms:W3CDTF">2020-08-01T02:59:29Z</dcterms:created>
  <dcterms:modified xsi:type="dcterms:W3CDTF">2020-09-07T20:36:32Z</dcterms:modified>
</cp:coreProperties>
</file>