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820" r:id="rId3"/>
    <p:sldId id="259" r:id="rId4"/>
    <p:sldId id="831" r:id="rId5"/>
    <p:sldId id="827" r:id="rId6"/>
    <p:sldId id="261" r:id="rId7"/>
    <p:sldId id="262" r:id="rId8"/>
    <p:sldId id="832" r:id="rId9"/>
    <p:sldId id="833" r:id="rId10"/>
    <p:sldId id="266" r:id="rId11"/>
    <p:sldId id="268" r:id="rId12"/>
    <p:sldId id="822" r:id="rId13"/>
    <p:sldId id="837" r:id="rId14"/>
    <p:sldId id="835" r:id="rId15"/>
    <p:sldId id="836" r:id="rId16"/>
    <p:sldId id="834" r:id="rId17"/>
    <p:sldId id="267" r:id="rId18"/>
    <p:sldId id="269" r:id="rId19"/>
    <p:sldId id="270" r:id="rId20"/>
    <p:sldId id="826" r:id="rId21"/>
    <p:sldId id="264" r:id="rId22"/>
    <p:sldId id="821" r:id="rId23"/>
    <p:sldId id="825" r:id="rId24"/>
    <p:sldId id="828" r:id="rId25"/>
    <p:sldId id="824" r:id="rId26"/>
    <p:sldId id="829" r:id="rId27"/>
    <p:sldId id="830" r:id="rId28"/>
    <p:sldId id="263" r:id="rId2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45F"/>
    <a:srgbClr val="EE5A39"/>
    <a:srgbClr val="174C5A"/>
    <a:srgbClr val="42AFA8"/>
    <a:srgbClr val="91C3BA"/>
    <a:srgbClr val="DFD5C5"/>
    <a:srgbClr val="7E1336"/>
    <a:srgbClr val="EC8081"/>
    <a:srgbClr val="F6CAAC"/>
    <a:srgbClr val="F8E2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7FD74-B8F0-4AC1-BF12-C6897D31F82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7884A7D9-7E6B-426A-B6DF-12ACB3472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908F7096-8DA1-4D09-8717-CDC608A90572}"/>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8BEB1CDE-94FF-4706-A545-AE50870B481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155A2D1-0AFF-49DE-B635-E6E7FC29D657}"/>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407512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AA001-BE7F-4F8D-9E8B-18AF7C1461C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7CDB40E-FAE9-437A-9BBF-B3DBC820A4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EC3F17F-B478-4C98-936A-4439BCE6CFDA}"/>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CEE0814A-7013-4647-A7D3-954CC457BBD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82E987F-8F81-4E5F-B6C0-F8A8E4662F59}"/>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74711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59CB6D-766A-4335-BFBF-0A10413D5B1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03C0C13-D326-4F7D-A783-2DFB052D58E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A5A55A6-F0C5-4B13-A6F3-8778F930D2B1}"/>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D2ACCAAC-3A6C-4587-B9C2-BC40D4D4D12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F1B84C1-910F-4CB7-B1E1-B5B61A3A239B}"/>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17447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1054612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68994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10/10/2020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2652729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yle-Tosca">
    <p:spTree>
      <p:nvGrpSpPr>
        <p:cNvPr id="1" name=""/>
        <p:cNvGrpSpPr/>
        <p:nvPr/>
      </p:nvGrpSpPr>
      <p:grpSpPr>
        <a:xfrm>
          <a:off x="0" y="0"/>
          <a:ext cx="0" cy="0"/>
          <a:chOff x="0" y="0"/>
          <a:chExt cx="0" cy="0"/>
        </a:xfrm>
      </p:grpSpPr>
      <p:sp>
        <p:nvSpPr>
          <p:cNvPr id="10" name="Rounded Rectangle 9"/>
          <p:cNvSpPr/>
          <p:nvPr userDrawn="1"/>
        </p:nvSpPr>
        <p:spPr>
          <a:xfrm>
            <a:off x="10965016" y="19502"/>
            <a:ext cx="603376" cy="246221"/>
          </a:xfrm>
          <a:prstGeom prst="roundRect">
            <a:avLst>
              <a:gd name="adj"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2" name="Rounded Rectangle 1"/>
          <p:cNvSpPr/>
          <p:nvPr userDrawn="1"/>
        </p:nvSpPr>
        <p:spPr>
          <a:xfrm>
            <a:off x="10965016" y="0"/>
            <a:ext cx="603376" cy="24622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9" name="Rectangle 8"/>
          <p:cNvSpPr/>
          <p:nvPr userDrawn="1"/>
        </p:nvSpPr>
        <p:spPr>
          <a:xfrm>
            <a:off x="10972394" y="0"/>
            <a:ext cx="588623" cy="215444"/>
          </a:xfrm>
          <a:prstGeom prst="rect">
            <a:avLst/>
          </a:prstGeom>
        </p:spPr>
        <p:txBody>
          <a:bodyPr wrap="none">
            <a:spAutoFit/>
          </a:bodyPr>
          <a:lstStyle/>
          <a:p>
            <a:pPr algn="ctr"/>
            <a:r>
              <a:rPr lang="id-ID" sz="800" b="0" dirty="0">
                <a:solidFill>
                  <a:schemeClr val="bg1"/>
                </a:solidFill>
              </a:rPr>
              <a:t>Page </a:t>
            </a:r>
            <a:fld id="{FF024B4E-E57D-4384-840C-CDAC520ADFF7}" type="slidenum">
              <a:rPr lang="id-ID" sz="800" b="1" smtClean="0">
                <a:solidFill>
                  <a:schemeClr val="bg1"/>
                </a:solidFill>
              </a:rPr>
              <a:pPr algn="ctr"/>
              <a:t>‹Nº›</a:t>
            </a:fld>
            <a:endParaRPr lang="id-ID" sz="933" b="1" dirty="0">
              <a:solidFill>
                <a:schemeClr val="bg1"/>
              </a:solidFill>
            </a:endParaRPr>
          </a:p>
        </p:txBody>
      </p:sp>
      <p:grpSp>
        <p:nvGrpSpPr>
          <p:cNvPr id="23" name="Group 22"/>
          <p:cNvGrpSpPr/>
          <p:nvPr userDrawn="1"/>
        </p:nvGrpSpPr>
        <p:grpSpPr>
          <a:xfrm>
            <a:off x="145694" y="6437963"/>
            <a:ext cx="1133916" cy="324475"/>
            <a:chOff x="246534" y="4718011"/>
            <a:chExt cx="1150511" cy="329223"/>
          </a:xfrm>
        </p:grpSpPr>
        <p:grpSp>
          <p:nvGrpSpPr>
            <p:cNvPr id="11" name="Group 10"/>
            <p:cNvGrpSpPr/>
            <p:nvPr userDrawn="1"/>
          </p:nvGrpSpPr>
          <p:grpSpPr>
            <a:xfrm>
              <a:off x="246534" y="4718011"/>
              <a:ext cx="199691" cy="175745"/>
              <a:chOff x="2155825" y="1089025"/>
              <a:chExt cx="1687513" cy="1430338"/>
            </a:xfrm>
            <a:solidFill>
              <a:schemeClr val="bg1">
                <a:lumMod val="85000"/>
              </a:schemeClr>
            </a:solidFill>
          </p:grpSpPr>
          <p:sp>
            <p:nvSpPr>
              <p:cNvPr id="12" name="Freeform 11"/>
              <p:cNvSpPr>
                <a:spLocks/>
              </p:cNvSpPr>
              <p:nvPr/>
            </p:nvSpPr>
            <p:spPr bwMode="auto">
              <a:xfrm>
                <a:off x="2155825" y="1827213"/>
                <a:ext cx="676275" cy="692150"/>
              </a:xfrm>
              <a:custGeom>
                <a:avLst/>
                <a:gdLst>
                  <a:gd name="T0" fmla="*/ 179 w 179"/>
                  <a:gd name="T1" fmla="*/ 40 h 183"/>
                  <a:gd name="T2" fmla="*/ 106 w 179"/>
                  <a:gd name="T3" fmla="*/ 0 h 183"/>
                  <a:gd name="T4" fmla="*/ 73 w 179"/>
                  <a:gd name="T5" fmla="*/ 17 h 183"/>
                  <a:gd name="T6" fmla="*/ 7 w 179"/>
                  <a:gd name="T7" fmla="*/ 110 h 183"/>
                  <a:gd name="T8" fmla="*/ 100 w 179"/>
                  <a:gd name="T9" fmla="*/ 175 h 183"/>
                  <a:gd name="T10" fmla="*/ 165 w 179"/>
                  <a:gd name="T11" fmla="*/ 83 h 183"/>
                  <a:gd name="T12" fmla="*/ 164 w 179"/>
                  <a:gd name="T13" fmla="*/ 79 h 183"/>
                  <a:gd name="T14" fmla="*/ 179 w 179"/>
                  <a:gd name="T15" fmla="*/ 40 h 1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183">
                    <a:moveTo>
                      <a:pt x="179" y="40"/>
                    </a:moveTo>
                    <a:cubicBezTo>
                      <a:pt x="150" y="35"/>
                      <a:pt x="124" y="21"/>
                      <a:pt x="106" y="0"/>
                    </a:cubicBezTo>
                    <a:cubicBezTo>
                      <a:pt x="104" y="11"/>
                      <a:pt x="98" y="15"/>
                      <a:pt x="73" y="17"/>
                    </a:cubicBezTo>
                    <a:cubicBezTo>
                      <a:pt x="29" y="25"/>
                      <a:pt x="0" y="66"/>
                      <a:pt x="7" y="110"/>
                    </a:cubicBezTo>
                    <a:cubicBezTo>
                      <a:pt x="15" y="153"/>
                      <a:pt x="56" y="183"/>
                      <a:pt x="100" y="175"/>
                    </a:cubicBezTo>
                    <a:cubicBezTo>
                      <a:pt x="143" y="168"/>
                      <a:pt x="173" y="127"/>
                      <a:pt x="165" y="83"/>
                    </a:cubicBezTo>
                    <a:cubicBezTo>
                      <a:pt x="165" y="82"/>
                      <a:pt x="165" y="80"/>
                      <a:pt x="164" y="79"/>
                    </a:cubicBezTo>
                    <a:cubicBezTo>
                      <a:pt x="163" y="70"/>
                      <a:pt x="159" y="54"/>
                      <a:pt x="179"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400"/>
              </a:p>
            </p:txBody>
          </p:sp>
          <p:sp>
            <p:nvSpPr>
              <p:cNvPr id="13" name="Freeform 12"/>
              <p:cNvSpPr>
                <a:spLocks noEditPoints="1"/>
              </p:cNvSpPr>
              <p:nvPr/>
            </p:nvSpPr>
            <p:spPr bwMode="auto">
              <a:xfrm>
                <a:off x="2473325" y="1089025"/>
                <a:ext cx="1370013" cy="882650"/>
              </a:xfrm>
              <a:custGeom>
                <a:avLst/>
                <a:gdLst>
                  <a:gd name="T0" fmla="*/ 357 w 363"/>
                  <a:gd name="T1" fmla="*/ 154 h 233"/>
                  <a:gd name="T2" fmla="*/ 283 w 363"/>
                  <a:gd name="T3" fmla="*/ 102 h 233"/>
                  <a:gd name="T4" fmla="*/ 278 w 363"/>
                  <a:gd name="T5" fmla="*/ 103 h 233"/>
                  <a:gd name="T6" fmla="*/ 278 w 363"/>
                  <a:gd name="T7" fmla="*/ 103 h 233"/>
                  <a:gd name="T8" fmla="*/ 277 w 363"/>
                  <a:gd name="T9" fmla="*/ 103 h 233"/>
                  <a:gd name="T10" fmla="*/ 271 w 363"/>
                  <a:gd name="T11" fmla="*/ 105 h 233"/>
                  <a:gd name="T12" fmla="*/ 214 w 363"/>
                  <a:gd name="T13" fmla="*/ 82 h 233"/>
                  <a:gd name="T14" fmla="*/ 96 w 363"/>
                  <a:gd name="T15" fmla="*/ 9 h 233"/>
                  <a:gd name="T16" fmla="*/ 10 w 363"/>
                  <a:gd name="T17" fmla="*/ 130 h 233"/>
                  <a:gd name="T18" fmla="*/ 15 w 363"/>
                  <a:gd name="T19" fmla="*/ 148 h 233"/>
                  <a:gd name="T20" fmla="*/ 15 w 363"/>
                  <a:gd name="T21" fmla="*/ 148 h 233"/>
                  <a:gd name="T22" fmla="*/ 114 w 363"/>
                  <a:gd name="T23" fmla="*/ 217 h 233"/>
                  <a:gd name="T24" fmla="*/ 156 w 363"/>
                  <a:gd name="T25" fmla="*/ 208 h 233"/>
                  <a:gd name="T26" fmla="*/ 156 w 363"/>
                  <a:gd name="T27" fmla="*/ 208 h 233"/>
                  <a:gd name="T28" fmla="*/ 192 w 363"/>
                  <a:gd name="T29" fmla="*/ 182 h 233"/>
                  <a:gd name="T30" fmla="*/ 192 w 363"/>
                  <a:gd name="T31" fmla="*/ 182 h 233"/>
                  <a:gd name="T32" fmla="*/ 192 w 363"/>
                  <a:gd name="T33" fmla="*/ 182 h 233"/>
                  <a:gd name="T34" fmla="*/ 195 w 363"/>
                  <a:gd name="T35" fmla="*/ 179 h 233"/>
                  <a:gd name="T36" fmla="*/ 234 w 363"/>
                  <a:gd name="T37" fmla="*/ 189 h 233"/>
                  <a:gd name="T38" fmla="*/ 234 w 363"/>
                  <a:gd name="T39" fmla="*/ 189 h 233"/>
                  <a:gd name="T40" fmla="*/ 305 w 363"/>
                  <a:gd name="T41" fmla="*/ 228 h 233"/>
                  <a:gd name="T42" fmla="*/ 357 w 363"/>
                  <a:gd name="T43" fmla="*/ 154 h 233"/>
                  <a:gd name="T44" fmla="*/ 78 w 363"/>
                  <a:gd name="T45" fmla="*/ 33 h 233"/>
                  <a:gd name="T46" fmla="*/ 111 w 363"/>
                  <a:gd name="T47" fmla="*/ 35 h 233"/>
                  <a:gd name="T48" fmla="*/ 90 w 363"/>
                  <a:gd name="T49" fmla="*/ 60 h 233"/>
                  <a:gd name="T50" fmla="*/ 56 w 363"/>
                  <a:gd name="T51" fmla="*/ 58 h 233"/>
                  <a:gd name="T52" fmla="*/ 78 w 363"/>
                  <a:gd name="T53" fmla="*/ 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233">
                    <a:moveTo>
                      <a:pt x="357" y="154"/>
                    </a:moveTo>
                    <a:cubicBezTo>
                      <a:pt x="351" y="119"/>
                      <a:pt x="318" y="96"/>
                      <a:pt x="283" y="102"/>
                    </a:cubicBezTo>
                    <a:cubicBezTo>
                      <a:pt x="281" y="102"/>
                      <a:pt x="279" y="102"/>
                      <a:pt x="278" y="103"/>
                    </a:cubicBezTo>
                    <a:cubicBezTo>
                      <a:pt x="278" y="103"/>
                      <a:pt x="278" y="103"/>
                      <a:pt x="278" y="103"/>
                    </a:cubicBezTo>
                    <a:cubicBezTo>
                      <a:pt x="278" y="103"/>
                      <a:pt x="277" y="103"/>
                      <a:pt x="277" y="103"/>
                    </a:cubicBezTo>
                    <a:cubicBezTo>
                      <a:pt x="275" y="104"/>
                      <a:pt x="273" y="104"/>
                      <a:pt x="271" y="105"/>
                    </a:cubicBezTo>
                    <a:cubicBezTo>
                      <a:pt x="258" y="108"/>
                      <a:pt x="230" y="111"/>
                      <a:pt x="214" y="82"/>
                    </a:cubicBezTo>
                    <a:cubicBezTo>
                      <a:pt x="199" y="32"/>
                      <a:pt x="149" y="0"/>
                      <a:pt x="96" y="9"/>
                    </a:cubicBezTo>
                    <a:cubicBezTo>
                      <a:pt x="39" y="19"/>
                      <a:pt x="0" y="73"/>
                      <a:pt x="10" y="130"/>
                    </a:cubicBezTo>
                    <a:cubicBezTo>
                      <a:pt x="11" y="136"/>
                      <a:pt x="13" y="143"/>
                      <a:pt x="15" y="148"/>
                    </a:cubicBezTo>
                    <a:cubicBezTo>
                      <a:pt x="15" y="148"/>
                      <a:pt x="15" y="148"/>
                      <a:pt x="15" y="148"/>
                    </a:cubicBezTo>
                    <a:cubicBezTo>
                      <a:pt x="30" y="189"/>
                      <a:pt x="68" y="217"/>
                      <a:pt x="114" y="217"/>
                    </a:cubicBezTo>
                    <a:cubicBezTo>
                      <a:pt x="129" y="217"/>
                      <a:pt x="143" y="214"/>
                      <a:pt x="156" y="208"/>
                    </a:cubicBezTo>
                    <a:cubicBezTo>
                      <a:pt x="156" y="208"/>
                      <a:pt x="156" y="208"/>
                      <a:pt x="156" y="208"/>
                    </a:cubicBezTo>
                    <a:cubicBezTo>
                      <a:pt x="170" y="202"/>
                      <a:pt x="182" y="193"/>
                      <a:pt x="192" y="182"/>
                    </a:cubicBezTo>
                    <a:cubicBezTo>
                      <a:pt x="192" y="182"/>
                      <a:pt x="192" y="182"/>
                      <a:pt x="192" y="182"/>
                    </a:cubicBezTo>
                    <a:cubicBezTo>
                      <a:pt x="192" y="182"/>
                      <a:pt x="192" y="182"/>
                      <a:pt x="192" y="182"/>
                    </a:cubicBezTo>
                    <a:cubicBezTo>
                      <a:pt x="193" y="181"/>
                      <a:pt x="194" y="180"/>
                      <a:pt x="195" y="179"/>
                    </a:cubicBezTo>
                    <a:cubicBezTo>
                      <a:pt x="202" y="171"/>
                      <a:pt x="219" y="159"/>
                      <a:pt x="234" y="189"/>
                    </a:cubicBezTo>
                    <a:cubicBezTo>
                      <a:pt x="234" y="189"/>
                      <a:pt x="234" y="189"/>
                      <a:pt x="234" y="189"/>
                    </a:cubicBezTo>
                    <a:cubicBezTo>
                      <a:pt x="245" y="216"/>
                      <a:pt x="274" y="233"/>
                      <a:pt x="305" y="228"/>
                    </a:cubicBezTo>
                    <a:cubicBezTo>
                      <a:pt x="340" y="222"/>
                      <a:pt x="363" y="189"/>
                      <a:pt x="357" y="154"/>
                    </a:cubicBezTo>
                    <a:close/>
                    <a:moveTo>
                      <a:pt x="78" y="33"/>
                    </a:moveTo>
                    <a:cubicBezTo>
                      <a:pt x="93" y="26"/>
                      <a:pt x="108" y="27"/>
                      <a:pt x="111" y="35"/>
                    </a:cubicBezTo>
                    <a:cubicBezTo>
                      <a:pt x="115" y="42"/>
                      <a:pt x="105" y="54"/>
                      <a:pt x="90" y="60"/>
                    </a:cubicBezTo>
                    <a:cubicBezTo>
                      <a:pt x="74" y="67"/>
                      <a:pt x="59" y="66"/>
                      <a:pt x="56" y="58"/>
                    </a:cubicBezTo>
                    <a:cubicBezTo>
                      <a:pt x="53" y="50"/>
                      <a:pt x="63" y="39"/>
                      <a:pt x="7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400"/>
              </a:p>
            </p:txBody>
          </p:sp>
        </p:grpSp>
        <p:sp>
          <p:nvSpPr>
            <p:cNvPr id="14" name="TextBox 13"/>
            <p:cNvSpPr txBox="1"/>
            <p:nvPr userDrawn="1"/>
          </p:nvSpPr>
          <p:spPr>
            <a:xfrm>
              <a:off x="280965" y="4724479"/>
              <a:ext cx="1116080" cy="322755"/>
            </a:xfrm>
            <a:prstGeom prst="rect">
              <a:avLst/>
            </a:prstGeom>
            <a:noFill/>
          </p:spPr>
          <p:txBody>
            <a:bodyPr wrap="none" rtlCol="0">
              <a:spAutoFit/>
            </a:bodyPr>
            <a:lstStyle/>
            <a:p>
              <a:pPr algn="ctr"/>
              <a:r>
                <a:rPr lang="en-ID" sz="1467" b="1" spc="0" dirty="0">
                  <a:solidFill>
                    <a:schemeClr val="bg1">
                      <a:lumMod val="85000"/>
                    </a:schemeClr>
                  </a:solidFill>
                  <a:latin typeface="+mj-lt"/>
                </a:rPr>
                <a:t>unlimited</a:t>
              </a:r>
              <a:endParaRPr lang="id-ID" sz="1467" b="1" spc="0" dirty="0">
                <a:solidFill>
                  <a:schemeClr val="bg1">
                    <a:lumMod val="85000"/>
                  </a:schemeClr>
                </a:solidFill>
                <a:latin typeface="+mj-lt"/>
              </a:endParaRPr>
            </a:p>
          </p:txBody>
        </p:sp>
      </p:grpSp>
    </p:spTree>
    <p:extLst>
      <p:ext uri="{BB962C8B-B14F-4D97-AF65-F5344CB8AC3E}">
        <p14:creationId xmlns:p14="http://schemas.microsoft.com/office/powerpoint/2010/main" val="340550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BA6599-3968-418E-86F4-128EC14ED9B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1C78951-0379-434B-9AA8-B5428B8E6C8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E2BEB85-D1DB-4BF9-8C91-769447C93ABF}"/>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82676DB5-4926-48D4-AEE3-8168E1AF887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6A237EF-68F2-4D42-8628-D4C30A78C6CF}"/>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232716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57B29-32E7-4DEF-B137-FEB4792B1CD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CA44208-96DA-43CB-BCFC-38119BFF7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88153C-8C7E-4BFD-9559-7F8A90D4582F}"/>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8CDAC4F4-4049-4842-9830-C1015659CCE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CD27272-FFFE-4CE8-AE2A-910436A2F5C3}"/>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276519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DD388-F413-4966-8945-F87B0C303A0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FA7D6AD-FA5C-4579-A895-97011565E42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E90EA499-961E-4E30-927F-2F307116ECD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612E505-37F9-4374-A9AE-F2BA5F9B8D21}"/>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6" name="Marcador de pie de página 5">
            <a:extLst>
              <a:ext uri="{FF2B5EF4-FFF2-40B4-BE49-F238E27FC236}">
                <a16:creationId xmlns:a16="http://schemas.microsoft.com/office/drawing/2014/main" id="{859919F5-66C1-4A03-BE36-02081FE4B8E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E3172AF-B517-4A84-99D1-31AB5D462AB1}"/>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95376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CBC46-7A26-41CC-B7E8-F417ABFD23E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241BE4C-7690-4D34-8CEA-029F2B303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A588915-C996-45B0-A2CD-B30FF4FDC4C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81ADAB8A-3D4C-4D07-BF66-364D83BC7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97B3812-281C-4576-97A4-D1376BAEF60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3C2D66B3-5C67-4F77-9AE6-6D38C71E29AC}"/>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8" name="Marcador de pie de página 7">
            <a:extLst>
              <a:ext uri="{FF2B5EF4-FFF2-40B4-BE49-F238E27FC236}">
                <a16:creationId xmlns:a16="http://schemas.microsoft.com/office/drawing/2014/main" id="{58DF8B6E-4188-4493-86CA-1B24DECE9B65}"/>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DD6D276C-8630-4519-A58A-06AE6AF53605}"/>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41580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3DB48-AF4F-4168-BC42-9EE11296CDD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79F8EDE9-DF7D-43A6-B8BE-80DCD41D75E7}"/>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4" name="Marcador de pie de página 3">
            <a:extLst>
              <a:ext uri="{FF2B5EF4-FFF2-40B4-BE49-F238E27FC236}">
                <a16:creationId xmlns:a16="http://schemas.microsoft.com/office/drawing/2014/main" id="{058A7583-127C-4369-888D-E34BC3F1E867}"/>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F848CB68-CF9A-4058-B91C-3C8458828462}"/>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32426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9A77C32-6FDD-4342-9699-E81D51CABE3C}"/>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3" name="Marcador de pie de página 2">
            <a:extLst>
              <a:ext uri="{FF2B5EF4-FFF2-40B4-BE49-F238E27FC236}">
                <a16:creationId xmlns:a16="http://schemas.microsoft.com/office/drawing/2014/main" id="{3BD96215-F792-4D3E-ABC9-4C196017DD7F}"/>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7552FF60-2574-458B-AB48-9D1F2711A441}"/>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428471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77B10-DCC2-475D-9E4E-C0ACC4D6CB9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C0A7170-E1EF-4588-925C-781FCA470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93F50B7-6E3A-45B4-BD47-722038A95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5996ED-4240-470E-8C0E-6EC1FC105F88}"/>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6" name="Marcador de pie de página 5">
            <a:extLst>
              <a:ext uri="{FF2B5EF4-FFF2-40B4-BE49-F238E27FC236}">
                <a16:creationId xmlns:a16="http://schemas.microsoft.com/office/drawing/2014/main" id="{59DE5EE0-D861-44D2-A676-CF328B690D3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BE2F2C9-CB77-4AF7-B2EE-A5332FB698DC}"/>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358194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9EC3B-CFD2-4802-8ECB-B9EEC07F794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389EAB70-A4BF-4C62-9190-E0FD1CEFD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C2626B71-E50D-4825-B61B-998F688E2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759174-420C-4A9D-A943-6095CCA1FDE8}"/>
              </a:ext>
            </a:extLst>
          </p:cNvPr>
          <p:cNvSpPr>
            <a:spLocks noGrp="1"/>
          </p:cNvSpPr>
          <p:nvPr>
            <p:ph type="dt" sz="half" idx="10"/>
          </p:nvPr>
        </p:nvSpPr>
        <p:spPr/>
        <p:txBody>
          <a:bodyPr/>
          <a:lstStyle/>
          <a:p>
            <a:fld id="{617A9761-0CAA-4075-8887-9F15BB9700C6}" type="datetimeFigureOut">
              <a:rPr lang="es-CL" smtClean="0"/>
              <a:t>10-10-2020</a:t>
            </a:fld>
            <a:endParaRPr lang="es-CL"/>
          </a:p>
        </p:txBody>
      </p:sp>
      <p:sp>
        <p:nvSpPr>
          <p:cNvPr id="6" name="Marcador de pie de página 5">
            <a:extLst>
              <a:ext uri="{FF2B5EF4-FFF2-40B4-BE49-F238E27FC236}">
                <a16:creationId xmlns:a16="http://schemas.microsoft.com/office/drawing/2014/main" id="{9137FCE2-A4FB-4CF8-AC53-A8691BCF1EC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401B9BF-D0AA-4E95-A305-A50504BB23F9}"/>
              </a:ext>
            </a:extLst>
          </p:cNvPr>
          <p:cNvSpPr>
            <a:spLocks noGrp="1"/>
          </p:cNvSpPr>
          <p:nvPr>
            <p:ph type="sldNum" sz="quarter" idx="12"/>
          </p:nvPr>
        </p:nvSpPr>
        <p:spPr/>
        <p:txBody>
          <a:bodyPr/>
          <a:lstStyle/>
          <a:p>
            <a:fld id="{5D871AF9-852C-426E-A7AA-1CA7C939BB6A}" type="slidenum">
              <a:rPr lang="es-CL" smtClean="0"/>
              <a:t>‹Nº›</a:t>
            </a:fld>
            <a:endParaRPr lang="es-CL"/>
          </a:p>
        </p:txBody>
      </p:sp>
    </p:spTree>
    <p:extLst>
      <p:ext uri="{BB962C8B-B14F-4D97-AF65-F5344CB8AC3E}">
        <p14:creationId xmlns:p14="http://schemas.microsoft.com/office/powerpoint/2010/main" val="90141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9A9E81-E0E0-4567-B8D5-334198229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7FE55BD-C18F-49D7-8C3F-B47CC40A3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592640B-5CFC-44ED-B65D-FB50CDFCA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A9761-0CAA-4075-8887-9F15BB9700C6}" type="datetimeFigureOut">
              <a:rPr lang="es-CL" smtClean="0"/>
              <a:t>10-10-2020</a:t>
            </a:fld>
            <a:endParaRPr lang="es-CL"/>
          </a:p>
        </p:txBody>
      </p:sp>
      <p:sp>
        <p:nvSpPr>
          <p:cNvPr id="5" name="Marcador de pie de página 4">
            <a:extLst>
              <a:ext uri="{FF2B5EF4-FFF2-40B4-BE49-F238E27FC236}">
                <a16:creationId xmlns:a16="http://schemas.microsoft.com/office/drawing/2014/main" id="{894C2E1B-08E0-4859-9888-22A66B958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E1AEE11-0BA5-4A02-B201-74872F2BD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71AF9-852C-426E-A7AA-1CA7C939BB6A}" type="slidenum">
              <a:rPr lang="es-CL" smtClean="0"/>
              <a:t>‹Nº›</a:t>
            </a:fld>
            <a:endParaRPr lang="es-CL"/>
          </a:p>
        </p:txBody>
      </p:sp>
    </p:spTree>
    <p:extLst>
      <p:ext uri="{BB962C8B-B14F-4D97-AF65-F5344CB8AC3E}">
        <p14:creationId xmlns:p14="http://schemas.microsoft.com/office/powerpoint/2010/main" val="1436506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3923577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9.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observatorio.cultura.gob.cl/#titulo-espacios-culturales"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400" b="0" i="0" u="none" strike="noStrike" kern="1200" cap="none" spc="0" normalizeH="0" baseline="0" noProof="0">
                <a:ln>
                  <a:noFill/>
                </a:ln>
                <a:solidFill>
                  <a:srgbClr val="FFFFFF"/>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rtl="0" eaLnBrk="1" fontAlgn="auto" latinLnBrk="0" hangingPunct="1">
              <a:lnSpc>
                <a:spcPct val="11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hevin Pro DemiBold" pitchFamily="34" charset="0"/>
                <a:ea typeface="+mn-ea"/>
                <a:cs typeface="Calibri"/>
              </a:rPr>
              <a:t>DATA MUNICIPIOS</a:t>
            </a:r>
            <a:endParaRPr kumimoji="0" lang="ru-RU" sz="1400" b="1" i="0" u="none" strike="noStrike" kern="1200" cap="none" spc="0" normalizeH="0" baseline="0" noProof="0" dirty="0">
              <a:ln>
                <a:noFill/>
              </a:ln>
              <a:solidFill>
                <a:srgbClr val="FFFFFF"/>
              </a:solidFill>
              <a:effectLst/>
              <a:uLnTx/>
              <a:uFillTx/>
              <a:latin typeface="Chevin Pro DemiBold" pitchFamily="34" charset="0"/>
              <a:ea typeface="+mn-ea"/>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marL="0" marR="0" lvl="0" indent="0" algn="r" defTabSz="1219017" rtl="0" eaLnBrk="1" fontAlgn="auto" latinLnBrk="0" hangingPunct="1">
              <a:lnSpc>
                <a:spcPct val="100000"/>
              </a:lnSpc>
              <a:spcBef>
                <a:spcPts val="0"/>
              </a:spcBef>
              <a:spcAft>
                <a:spcPts val="0"/>
              </a:spcAft>
              <a:buClr>
                <a:srgbClr val="E20613"/>
              </a:buClr>
              <a:buSzPct val="250000"/>
              <a:buFontTx/>
              <a:buNone/>
              <a:tabLst/>
              <a:defRPr/>
            </a:pPr>
            <a:r>
              <a:rPr kumimoji="0" lang="en-US" sz="2400" b="0" i="0" u="none" strike="noStrike" kern="1200" cap="none" spc="0" normalizeH="0" baseline="0" noProof="0" dirty="0">
                <a:ln>
                  <a:noFill/>
                </a:ln>
                <a:solidFill>
                  <a:srgbClr val="0F6FC6"/>
                </a:solidFill>
                <a:effectLst/>
                <a:uLnTx/>
                <a:uFillTx/>
                <a:latin typeface="Chevin Pro Light" pitchFamily="34" charset="0"/>
                <a:ea typeface="+mn-ea"/>
                <a:cs typeface="+mn-cs"/>
              </a:rPr>
              <a:t>2</a:t>
            </a:r>
            <a:endParaRPr kumimoji="0" lang="ru-RU" sz="2400" b="0" i="0" u="none" strike="noStrike" kern="1200" cap="none" spc="0" normalizeH="0" baseline="0" noProof="0" dirty="0">
              <a:ln>
                <a:noFill/>
              </a:ln>
              <a:solidFill>
                <a:srgbClr val="0F6FC6"/>
              </a:solidFill>
              <a:effectLst/>
              <a:uLnTx/>
              <a:uFillTx/>
              <a:latin typeface="Chevin Pro Light" pitchFamily="34" charset="0"/>
              <a:ea typeface="+mn-ea"/>
              <a:cs typeface="+mn-cs"/>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2873943913"/>
              </p:ext>
            </p:extLst>
          </p:nvPr>
        </p:nvGraphicFramePr>
        <p:xfrm>
          <a:off x="538748" y="1057726"/>
          <a:ext cx="10987072" cy="3823035"/>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Caracterización </a:t>
                      </a:r>
                    </a:p>
                  </a:txBody>
                  <a:tcPr anchor="ctr">
                    <a:solidFill>
                      <a:schemeClr val="accent1">
                        <a:lumMod val="75000"/>
                      </a:scheme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Población</a:t>
                      </a:r>
                    </a:p>
                  </a:txBody>
                  <a:tcPr marL="45720" marR="45720" anchor="ctr">
                    <a:solidFill>
                      <a:schemeClr val="accent2">
                        <a:lumMod val="75000"/>
                      </a:schemeClr>
                    </a:solidFill>
                  </a:tcPr>
                </a:tc>
                <a:tc>
                  <a:txBody>
                    <a:bodyPr/>
                    <a:lstStyle/>
                    <a:p>
                      <a:pPr algn="ctr"/>
                      <a:r>
                        <a:rPr lang="es-ES" sz="800" b="1" dirty="0">
                          <a:solidFill>
                            <a:schemeClr val="accent1">
                              <a:lumMod val="50000"/>
                            </a:schemeClr>
                          </a:solidFill>
                        </a:rPr>
                        <a:t>Generalidades</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chemeClr val="accent1">
                              <a:lumMod val="50000"/>
                            </a:schemeClr>
                          </a:solidFill>
                          <a:hlinkClick r:id="rId2" action="ppaction://hlinksldjump">
                            <a:extLst>
                              <a:ext uri="{A12FA001-AC4F-418D-AE19-62706E023703}">
                                <ahyp:hlinkClr xmlns:ahyp="http://schemas.microsoft.com/office/drawing/2018/hyperlinkcolor" val="tx"/>
                              </a:ext>
                            </a:extLst>
                          </a:hlinkClick>
                        </a:rPr>
                        <a:t>Demografía</a:t>
                      </a:r>
                      <a:r>
                        <a:rPr lang="es-ES" sz="800" b="1" dirty="0">
                          <a:solidFill>
                            <a:schemeClr val="accent1">
                              <a:lumMod val="50000"/>
                            </a:schemeClr>
                          </a:solidFill>
                        </a:rPr>
                        <a:t>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chemeClr val="accent1">
                              <a:lumMod val="50000"/>
                            </a:schemeClr>
                          </a:solidFill>
                        </a:rPr>
                        <a:t>Índice de ruralidad</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chemeClr val="accent1">
                              <a:lumMod val="50000"/>
                            </a:schemeClr>
                          </a:solidFill>
                          <a:hlinkClick r:id="rId3" action="ppaction://hlinksldjump">
                            <a:extLst>
                              <a:ext uri="{A12FA001-AC4F-418D-AE19-62706E023703}">
                                <ahyp:hlinkClr xmlns:ahyp="http://schemas.microsoft.com/office/drawing/2018/hyperlinkcolor" val="tx"/>
                              </a:ext>
                            </a:extLst>
                          </a:hlinkClick>
                        </a:rPr>
                        <a:t>Desplazamiento</a:t>
                      </a:r>
                      <a:r>
                        <a:rPr lang="es-ES" sz="800" b="1" dirty="0">
                          <a:solidFill>
                            <a:schemeClr val="accent1">
                              <a:lumMod val="50000"/>
                            </a:schemeClr>
                          </a:solidFill>
                        </a:rPr>
                        <a:t>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Jerarquía funcional </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r>
                        <a:rPr lang="es-ES" sz="900" b="1" kern="1200">
                          <a:solidFill>
                            <a:schemeClr val="bg1"/>
                          </a:solidFill>
                          <a:latin typeface="+mn-lt"/>
                          <a:ea typeface="+mn-ea"/>
                          <a:cs typeface="+mn-cs"/>
                        </a:rPr>
                        <a:t>Desarrollo social </a:t>
                      </a: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r>
                        <a:rPr lang="es-CL" sz="800"/>
                        <a:t>índice de desarrollo Humano</a:t>
                      </a:r>
                      <a:endParaRPr lang="es-CL" sz="800" dirty="0"/>
                    </a:p>
                  </a:txBody>
                  <a:tcPr marL="0" marR="0" marT="0" marB="0" anchor="ctr"/>
                </a:tc>
                <a:tc>
                  <a:txBody>
                    <a:bodyPr/>
                    <a:lstStyle/>
                    <a:p>
                      <a:pPr algn="ctr"/>
                      <a:r>
                        <a:rPr lang="es-ES" sz="800" b="1">
                          <a:solidFill>
                            <a:srgbClr val="000000"/>
                          </a:solidFill>
                        </a:rPr>
                        <a:t>Índice de Prioridad Social</a:t>
                      </a: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a:t>Índice de Habitabilidad</a:t>
                      </a:r>
                      <a:endParaRPr lang="es-CL" sz="800" dirty="0"/>
                    </a:p>
                  </a:txBody>
                  <a:tcPr marL="0" marR="0" marT="0" marB="0" anchor="ctr"/>
                </a:tc>
                <a:tc>
                  <a:txBody>
                    <a:bodyPr/>
                    <a:lstStyle/>
                    <a:p>
                      <a:pPr algn="ctr"/>
                      <a:r>
                        <a:rPr lang="es-ES" sz="800"/>
                        <a:t>Índice de Saneamiento</a:t>
                      </a:r>
                      <a:endParaRPr lang="es-ES" sz="800" dirty="0"/>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a:t>Índice de Acceso tecnológico</a:t>
                      </a:r>
                      <a:endParaRPr lang="es-ES" sz="800" dirty="0"/>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chemeClr val="accent1">
                            <a:lumMod val="50000"/>
                          </a:schemeClr>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2044707719"/>
                  </a:ext>
                </a:extLst>
              </a:tr>
              <a:tr h="428810">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Economía</a:t>
                      </a:r>
                    </a:p>
                  </a:txBody>
                  <a:tcPr marL="45720" marR="4572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dirty="0"/>
                        <a:t>Índice de competitividad</a:t>
                      </a:r>
                    </a:p>
                    <a:p>
                      <a:pPr marL="0" marR="0" indent="0" algn="ctr" defTabSz="1219017" rtl="0" eaLnBrk="1" fontAlgn="auto" latinLnBrk="0" hangingPunct="1">
                        <a:lnSpc>
                          <a:spcPct val="100000"/>
                        </a:lnSpc>
                        <a:spcBef>
                          <a:spcPts val="0"/>
                        </a:spcBef>
                        <a:spcAft>
                          <a:spcPts val="0"/>
                        </a:spcAft>
                        <a:buClrTx/>
                        <a:buSzTx/>
                        <a:buFontTx/>
                        <a:buNone/>
                        <a:tabLst/>
                        <a:defRPr/>
                      </a:pPr>
                      <a:endParaRPr lang="es-CL"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dirty="0"/>
                        <a:t>Jerarquía funcional</a:t>
                      </a:r>
                    </a:p>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rowSpan="3">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Cultura y entretención </a:t>
                      </a: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CL" sz="800" b="1" dirty="0">
                          <a:solidFill>
                            <a:srgbClr val="000000"/>
                          </a:solidFill>
                        </a:rPr>
                        <a:t>Equipamiento artístico y cultural </a:t>
                      </a: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b="1" dirty="0">
                          <a:solidFill>
                            <a:srgbClr val="000000"/>
                          </a:solidFill>
                        </a:rPr>
                        <a:t>Patrimonio cultural inmueble </a:t>
                      </a: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Gestión Municipal</a:t>
                      </a: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800" b="1">
                          <a:solidFill>
                            <a:srgbClr val="000000"/>
                          </a:solidFill>
                        </a:rPr>
                        <a:t>Ingresos municipales por habitante </a:t>
                      </a: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a:solidFill>
                            <a:srgbClr val="000000"/>
                          </a:solidFill>
                        </a:rPr>
                        <a:t>Gastos municipales por habitante </a:t>
                      </a: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456931">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r>
                        <a:rPr lang="es-ES" sz="900" b="1" kern="1200">
                          <a:solidFill>
                            <a:schemeClr val="bg1"/>
                          </a:solidFill>
                          <a:latin typeface="+mn-lt"/>
                          <a:ea typeface="+mn-ea"/>
                          <a:cs typeface="+mn-cs"/>
                        </a:rPr>
                        <a:t>Ordenamiento territorial</a:t>
                      </a: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CL" sz="800" b="1">
                          <a:solidFill>
                            <a:srgbClr val="000000"/>
                          </a:solidFill>
                        </a:rPr>
                        <a:t>Estado de los planes reguladores comunales</a:t>
                      </a:r>
                      <a:endParaRPr lang="es-CL"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CL" sz="800" b="1">
                          <a:solidFill>
                            <a:srgbClr val="000000"/>
                          </a:solidFill>
                        </a:rPr>
                        <a:t>Estado de los planes de desarrollo comunal</a:t>
                      </a:r>
                      <a:endParaRPr lang="es-CL"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rowSpan="2">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rowSpan="2">
                  <a:txBody>
                    <a:bodyPr/>
                    <a:lstStyle/>
                    <a:p>
                      <a:pPr marL="0" algn="r" defTabSz="1219017" rtl="0" eaLnBrk="1" latinLnBrk="0" hangingPunct="1"/>
                      <a:endParaRPr lang="es-ES" sz="1000" b="1" kern="1200" dirty="0">
                        <a:solidFill>
                          <a:schemeClr val="bg1"/>
                        </a:solidFill>
                        <a:latin typeface="+mn-lt"/>
                        <a:ea typeface="+mn-ea"/>
                        <a:cs typeface="+mn-cs"/>
                      </a:endParaRPr>
                    </a:p>
                  </a:txBody>
                  <a:tcPr anchor="ctr">
                    <a:solidFill>
                      <a:schemeClr val="accent1">
                        <a:lumMod val="75000"/>
                      </a:schemeClr>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marR="0" indent="0" algn="l" defTabSz="1219017" rtl="0" eaLnBrk="1" fontAlgn="auto" latinLnBrk="0" hangingPunct="1">
                        <a:lnSpc>
                          <a:spcPct val="100000"/>
                        </a:lnSpc>
                        <a:spcBef>
                          <a:spcPts val="0"/>
                        </a:spcBef>
                        <a:spcAft>
                          <a:spcPts val="0"/>
                        </a:spcAft>
                        <a:buClrTx/>
                        <a:buSzTx/>
                        <a:buFontTx/>
                        <a:buNone/>
                        <a:tabLst/>
                        <a:defRPr/>
                      </a:pPr>
                      <a:endParaRPr lang="es-ES" sz="900" b="1" kern="1200" dirty="0">
                        <a:solidFill>
                          <a:schemeClr val="bg1"/>
                        </a:solidFill>
                        <a:latin typeface="+mn-lt"/>
                        <a:ea typeface="+mn-ea"/>
                        <a:cs typeface="+mn-cs"/>
                      </a:endParaRP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marL="0" marR="0" indent="0" algn="ctr" defTabSz="1219017" rtl="0" eaLnBrk="1" fontAlgn="auto" latinLnBrk="0" hangingPunct="1">
                        <a:lnSpc>
                          <a:spcPct val="100000"/>
                        </a:lnSpc>
                        <a:spcBef>
                          <a:spcPts val="0"/>
                        </a:spcBef>
                        <a:spcAft>
                          <a:spcPts val="0"/>
                        </a:spcAft>
                        <a:buClrTx/>
                        <a:buSzTx/>
                        <a:buFontTx/>
                        <a:buNone/>
                        <a:tabLst/>
                        <a:defRPr/>
                      </a:pP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bl>
          </a:graphicData>
        </a:graphic>
      </p:graphicFrame>
      <p:sp>
        <p:nvSpPr>
          <p:cNvPr id="6" name="Rectángulo 5">
            <a:extLst>
              <a:ext uri="{FF2B5EF4-FFF2-40B4-BE49-F238E27FC236}">
                <a16:creationId xmlns:a16="http://schemas.microsoft.com/office/drawing/2014/main" id="{FB077C6F-FF14-4E8B-B116-4ECB6EAF01B1}"/>
              </a:ext>
            </a:extLst>
          </p:cNvPr>
          <p:cNvSpPr/>
          <p:nvPr/>
        </p:nvSpPr>
        <p:spPr>
          <a:xfrm>
            <a:off x="1532007" y="775578"/>
            <a:ext cx="4537484" cy="276999"/>
          </a:xfrm>
          <a:prstGeom prst="rect">
            <a:avLst/>
          </a:prstGeom>
        </p:spPr>
        <p:txBody>
          <a:bodyPr wrap="square">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rgbClr val="0F6FC6"/>
                </a:solidFill>
                <a:effectLst/>
                <a:uLnTx/>
                <a:uFillTx/>
                <a:latin typeface="Calibri"/>
                <a:ea typeface="+mn-ea"/>
                <a:cs typeface="+mn-cs"/>
              </a:rPr>
              <a:t>8. CONTENIDOS [1/2]</a:t>
            </a:r>
          </a:p>
        </p:txBody>
      </p:sp>
      <p:pic>
        <p:nvPicPr>
          <p:cNvPr id="45" name="Imagen 44">
            <a:hlinkClick r:id="rId4"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9" name="CuadroTexto 28">
            <a:extLst>
              <a:ext uri="{FF2B5EF4-FFF2-40B4-BE49-F238E27FC236}">
                <a16:creationId xmlns:a16="http://schemas.microsoft.com/office/drawing/2014/main" id="{589AC99F-2046-40F9-961F-440324492EB6}"/>
              </a:ext>
            </a:extLst>
          </p:cNvPr>
          <p:cNvSpPr txBox="1"/>
          <p:nvPr/>
        </p:nvSpPr>
        <p:spPr>
          <a:xfrm>
            <a:off x="2045162" y="1472131"/>
            <a:ext cx="2047875" cy="276999"/>
          </a:xfrm>
          <a:prstGeom prst="rect">
            <a:avLst/>
          </a:prstGeom>
          <a:solidFill>
            <a:srgbClr val="7030A0"/>
          </a:solidFill>
        </p:spPr>
        <p:txBody>
          <a:bodyPr wrap="square">
            <a:spAutoFit/>
          </a:bodyPr>
          <a:lstStyle/>
          <a:p>
            <a:r>
              <a:rPr lang="es-CL" sz="1200" dirty="0">
                <a:solidFill>
                  <a:schemeClr val="bg1"/>
                </a:solidFill>
              </a:rPr>
              <a:t>Índice de Habitabilidad</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26587" y="1502909"/>
            <a:ext cx="7272800" cy="246221"/>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Su objetivo es evaluar la calidad relativa en términos de la oferta de aquellos medios que permiten el bienestar de sus habitantes..</a:t>
            </a:r>
            <a:endParaRPr lang="es-CL" sz="1000" dirty="0"/>
          </a:p>
        </p:txBody>
      </p:sp>
      <p:sp>
        <p:nvSpPr>
          <p:cNvPr id="34" name="CuadroTexto 33">
            <a:extLst>
              <a:ext uri="{FF2B5EF4-FFF2-40B4-BE49-F238E27FC236}">
                <a16:creationId xmlns:a16="http://schemas.microsoft.com/office/drawing/2014/main" id="{E63785D2-E796-4829-A229-27E0F3EF8F62}"/>
              </a:ext>
            </a:extLst>
          </p:cNvPr>
          <p:cNvSpPr txBox="1"/>
          <p:nvPr/>
        </p:nvSpPr>
        <p:spPr>
          <a:xfrm>
            <a:off x="819149" y="2068343"/>
            <a:ext cx="4581525" cy="1200329"/>
          </a:xfrm>
          <a:prstGeom prst="rect">
            <a:avLst/>
          </a:prstGeom>
          <a:noFill/>
        </p:spPr>
        <p:txBody>
          <a:bodyPr wrap="square">
            <a:spAutoFit/>
          </a:bodyPr>
          <a:lstStyle/>
          <a:p>
            <a:r>
              <a:rPr lang="es-CL" sz="1200" b="1" dirty="0"/>
              <a:t>Condiciones de la vivienda</a:t>
            </a:r>
          </a:p>
          <a:p>
            <a:r>
              <a:rPr lang="es-CL" sz="1200" dirty="0"/>
              <a:t>i. Materialidad de la vivienda</a:t>
            </a:r>
          </a:p>
          <a:p>
            <a:r>
              <a:rPr lang="es-CL" sz="1200" dirty="0" err="1"/>
              <a:t>ii</a:t>
            </a:r>
            <a:r>
              <a:rPr lang="es-CL" sz="1200" dirty="0"/>
              <a:t>. Tipo de vivienda</a:t>
            </a:r>
          </a:p>
          <a:p>
            <a:r>
              <a:rPr lang="es-CL" sz="1200" dirty="0" err="1"/>
              <a:t>iii</a:t>
            </a:r>
            <a:r>
              <a:rPr lang="es-CL" sz="1200" dirty="0"/>
              <a:t>. Hacinamiento</a:t>
            </a:r>
          </a:p>
          <a:p>
            <a:r>
              <a:rPr lang="es-CL" sz="1200" dirty="0" err="1"/>
              <a:t>iv</a:t>
            </a:r>
            <a:r>
              <a:rPr lang="es-CL" sz="1200" dirty="0"/>
              <a:t>. Allegamiento Externo</a:t>
            </a:r>
          </a:p>
          <a:p>
            <a:r>
              <a:rPr lang="es-CL" sz="1200" dirty="0"/>
              <a:t>v. Precariedad y situación irregular y transitoria de la vivienda ocupada </a:t>
            </a:r>
          </a:p>
        </p:txBody>
      </p:sp>
      <p:sp>
        <p:nvSpPr>
          <p:cNvPr id="36" name="CuadroTexto 35">
            <a:extLst>
              <a:ext uri="{FF2B5EF4-FFF2-40B4-BE49-F238E27FC236}">
                <a16:creationId xmlns:a16="http://schemas.microsoft.com/office/drawing/2014/main" id="{392C3B1C-F958-429C-8181-439078DC40C9}"/>
              </a:ext>
            </a:extLst>
          </p:cNvPr>
          <p:cNvSpPr txBox="1"/>
          <p:nvPr/>
        </p:nvSpPr>
        <p:spPr>
          <a:xfrm>
            <a:off x="4480157" y="4935741"/>
            <a:ext cx="4546136" cy="830997"/>
          </a:xfrm>
          <a:prstGeom prst="rect">
            <a:avLst/>
          </a:prstGeom>
          <a:noFill/>
        </p:spPr>
        <p:txBody>
          <a:bodyPr wrap="square">
            <a:spAutoFit/>
          </a:bodyPr>
          <a:lstStyle/>
          <a:p>
            <a:r>
              <a:rPr lang="es-CL" sz="1200" b="1" dirty="0"/>
              <a:t>Situación de los servicios básicos anexos a la vivienda</a:t>
            </a:r>
          </a:p>
          <a:p>
            <a:r>
              <a:rPr lang="es-CL" sz="1200" dirty="0"/>
              <a:t>i. Disponibilidad de agua potable</a:t>
            </a:r>
          </a:p>
          <a:p>
            <a:r>
              <a:rPr lang="es-CL" sz="1200" dirty="0" err="1"/>
              <a:t>ii</a:t>
            </a:r>
            <a:r>
              <a:rPr lang="es-CL" sz="1200" dirty="0"/>
              <a:t>. Sistema de eliminación de excretas</a:t>
            </a:r>
          </a:p>
          <a:p>
            <a:r>
              <a:rPr lang="es-CL" sz="1200" dirty="0" err="1"/>
              <a:t>iii</a:t>
            </a:r>
            <a:r>
              <a:rPr lang="es-CL" sz="1200" dirty="0"/>
              <a:t>. Disponibilidad de energía eléctrica desde la red pública</a:t>
            </a:r>
          </a:p>
        </p:txBody>
      </p:sp>
      <p:sp>
        <p:nvSpPr>
          <p:cNvPr id="38" name="CuadroTexto 37">
            <a:extLst>
              <a:ext uri="{FF2B5EF4-FFF2-40B4-BE49-F238E27FC236}">
                <a16:creationId xmlns:a16="http://schemas.microsoft.com/office/drawing/2014/main" id="{237F14A2-DA73-49FE-9644-6EEBA68EB5DF}"/>
              </a:ext>
            </a:extLst>
          </p:cNvPr>
          <p:cNvSpPr txBox="1"/>
          <p:nvPr/>
        </p:nvSpPr>
        <p:spPr>
          <a:xfrm>
            <a:off x="6134100" y="2068342"/>
            <a:ext cx="4143373" cy="1200329"/>
          </a:xfrm>
          <a:prstGeom prst="rect">
            <a:avLst/>
          </a:prstGeom>
          <a:noFill/>
        </p:spPr>
        <p:txBody>
          <a:bodyPr wrap="square">
            <a:spAutoFit/>
          </a:bodyPr>
          <a:lstStyle/>
          <a:p>
            <a:r>
              <a:rPr lang="es-CL" sz="1200" b="1" dirty="0"/>
              <a:t>Calidad del espacio público</a:t>
            </a:r>
          </a:p>
          <a:p>
            <a:r>
              <a:rPr lang="es-CL" sz="1200" dirty="0"/>
              <a:t>i. Déficit de pavimentación en vías locales</a:t>
            </a:r>
          </a:p>
          <a:p>
            <a:r>
              <a:rPr lang="es-CL" sz="1200" dirty="0" err="1"/>
              <a:t>ii</a:t>
            </a:r>
            <a:r>
              <a:rPr lang="es-CL" sz="1200" dirty="0"/>
              <a:t>. Superficie de áreas verdes por habitante</a:t>
            </a:r>
          </a:p>
          <a:p>
            <a:r>
              <a:rPr lang="es-CL" sz="1200" dirty="0" err="1"/>
              <a:t>iii</a:t>
            </a:r>
            <a:r>
              <a:rPr lang="es-CL" sz="1200" dirty="0"/>
              <a:t>. Emisión de fuentes fijas contaminantes por comuna</a:t>
            </a:r>
          </a:p>
          <a:p>
            <a:r>
              <a:rPr lang="es-CL" sz="1200" dirty="0" err="1"/>
              <a:t>iv</a:t>
            </a:r>
            <a:r>
              <a:rPr lang="es-CL" sz="1200" dirty="0"/>
              <a:t>. Vertederos clandestinos</a:t>
            </a:r>
          </a:p>
          <a:p>
            <a:r>
              <a:rPr lang="es-CL" sz="1200" dirty="0"/>
              <a:t>vi. Aumento en la tasa de delitos de mayor connotación social</a:t>
            </a:r>
          </a:p>
        </p:txBody>
      </p:sp>
      <p:sp>
        <p:nvSpPr>
          <p:cNvPr id="40" name="CuadroTexto 39">
            <a:extLst>
              <a:ext uri="{FF2B5EF4-FFF2-40B4-BE49-F238E27FC236}">
                <a16:creationId xmlns:a16="http://schemas.microsoft.com/office/drawing/2014/main" id="{C9E92B65-DF76-45E9-8B30-D3D150D2EBA2}"/>
              </a:ext>
            </a:extLst>
          </p:cNvPr>
          <p:cNvSpPr txBox="1"/>
          <p:nvPr/>
        </p:nvSpPr>
        <p:spPr>
          <a:xfrm>
            <a:off x="6134100" y="3758454"/>
            <a:ext cx="3819524" cy="646331"/>
          </a:xfrm>
          <a:prstGeom prst="rect">
            <a:avLst/>
          </a:prstGeom>
          <a:noFill/>
        </p:spPr>
        <p:txBody>
          <a:bodyPr wrap="square">
            <a:spAutoFit/>
          </a:bodyPr>
          <a:lstStyle/>
          <a:p>
            <a:r>
              <a:rPr lang="es-CL" sz="1200" b="1" dirty="0"/>
              <a:t>Acceso a servicios de educación y salud</a:t>
            </a:r>
          </a:p>
          <a:p>
            <a:r>
              <a:rPr lang="es-CL" sz="1200" dirty="0"/>
              <a:t>i. Cobertura nivel de educación preescolar</a:t>
            </a:r>
          </a:p>
          <a:p>
            <a:r>
              <a:rPr lang="es-CL" sz="1200" dirty="0" err="1"/>
              <a:t>ii</a:t>
            </a:r>
            <a:r>
              <a:rPr lang="es-CL" sz="1200" dirty="0"/>
              <a:t>. Déficit de población atendida en consultorios</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1981200" y="891309"/>
            <a:ext cx="2352675" cy="292388"/>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r>
              <a:rPr lang="es-CL" b="0" dirty="0"/>
              <a:t>Índice de Habitabilidad</a:t>
            </a:r>
          </a:p>
        </p:txBody>
      </p:sp>
      <p:sp>
        <p:nvSpPr>
          <p:cNvPr id="70" name="CuadroTexto 69">
            <a:extLst>
              <a:ext uri="{FF2B5EF4-FFF2-40B4-BE49-F238E27FC236}">
                <a16:creationId xmlns:a16="http://schemas.microsoft.com/office/drawing/2014/main" id="{944B971C-2404-4501-A898-0582EAC3B63D}"/>
              </a:ext>
            </a:extLst>
          </p:cNvPr>
          <p:cNvSpPr txBox="1"/>
          <p:nvPr/>
        </p:nvSpPr>
        <p:spPr>
          <a:xfrm>
            <a:off x="55673" y="911844"/>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pic>
        <p:nvPicPr>
          <p:cNvPr id="3" name="Imagen 2">
            <a:extLst>
              <a:ext uri="{FF2B5EF4-FFF2-40B4-BE49-F238E27FC236}">
                <a16:creationId xmlns:a16="http://schemas.microsoft.com/office/drawing/2014/main" id="{9B9EE137-3E3A-4A61-925E-5EDB66D0A229}"/>
              </a:ext>
            </a:extLst>
          </p:cNvPr>
          <p:cNvPicPr>
            <a:picLocks noChangeAspect="1"/>
          </p:cNvPicPr>
          <p:nvPr/>
        </p:nvPicPr>
        <p:blipFill>
          <a:blip r:embed="rId4"/>
          <a:stretch>
            <a:fillRect/>
          </a:stretch>
        </p:blipFill>
        <p:spPr>
          <a:xfrm>
            <a:off x="819148" y="3485285"/>
            <a:ext cx="2707815" cy="2977697"/>
          </a:xfrm>
          <a:prstGeom prst="rect">
            <a:avLst/>
          </a:prstGeom>
        </p:spPr>
      </p:pic>
      <p:sp>
        <p:nvSpPr>
          <p:cNvPr id="4" name="Elipse 3">
            <a:extLst>
              <a:ext uri="{FF2B5EF4-FFF2-40B4-BE49-F238E27FC236}">
                <a16:creationId xmlns:a16="http://schemas.microsoft.com/office/drawing/2014/main" id="{EDD5C288-8C67-4350-B09B-F50589542B50}"/>
              </a:ext>
            </a:extLst>
          </p:cNvPr>
          <p:cNvSpPr/>
          <p:nvPr/>
        </p:nvSpPr>
        <p:spPr>
          <a:xfrm>
            <a:off x="826421" y="2668506"/>
            <a:ext cx="1316704" cy="185143"/>
          </a:xfrm>
          <a:prstGeom prst="ellipse">
            <a:avLst/>
          </a:prstGeom>
          <a:noFill/>
          <a:ln w="1905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6" name="Freeform 183">
            <a:extLst>
              <a:ext uri="{FF2B5EF4-FFF2-40B4-BE49-F238E27FC236}">
                <a16:creationId xmlns:a16="http://schemas.microsoft.com/office/drawing/2014/main" id="{51FF5A36-518A-472B-817D-6ED495B22F57}"/>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95D7E72A-1BD1-4AD3-95C3-96BB6011C6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12810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83533" y="904383"/>
            <a:ext cx="1685924"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904383"/>
            <a:ext cx="3365037" cy="292388"/>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r>
              <a:rPr lang="es-CL" b="0" dirty="0">
                <a:highlight>
                  <a:srgbClr val="FFFF00"/>
                </a:highlight>
              </a:rPr>
              <a:t>Ingresos municipales por habitante </a:t>
            </a:r>
          </a:p>
        </p:txBody>
      </p:sp>
      <p:sp>
        <p:nvSpPr>
          <p:cNvPr id="33" name="CuadroTexto 32">
            <a:extLst>
              <a:ext uri="{FF2B5EF4-FFF2-40B4-BE49-F238E27FC236}">
                <a16:creationId xmlns:a16="http://schemas.microsoft.com/office/drawing/2014/main" id="{F79D319A-974D-46F1-81D6-2C48CCF9DCB3}"/>
              </a:ext>
            </a:extLst>
          </p:cNvPr>
          <p:cNvSpPr txBox="1"/>
          <p:nvPr/>
        </p:nvSpPr>
        <p:spPr>
          <a:xfrm>
            <a:off x="6595958" y="5118066"/>
            <a:ext cx="2403012" cy="1569660"/>
          </a:xfrm>
          <a:prstGeom prst="rect">
            <a:avLst/>
          </a:prstGeom>
          <a:noFill/>
        </p:spPr>
        <p:txBody>
          <a:bodyPr wrap="square">
            <a:spAutoFit/>
          </a:bodyPr>
          <a:lstStyle/>
          <a:p>
            <a:r>
              <a:rPr lang="es-CL" sz="1200" i="0" u="none" strike="noStrike" dirty="0">
                <a:solidFill>
                  <a:srgbClr val="000000"/>
                </a:solidFill>
                <a:effectLst/>
                <a:latin typeface="Calibri" panose="020F0502020204030204" pitchFamily="34" charset="0"/>
              </a:rPr>
              <a:t>1. Impuesto Territorial</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2. Permisos de Circulación</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3. Patentes Municipales</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4. Derechos de Aseo</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5. Derechos Varios</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6. Fondo Común Municipal (FCM)</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7. Rentas de Inversiones</a:t>
            </a:r>
            <a:br>
              <a:rPr lang="es-CL" sz="1200" i="0" u="none" strike="noStrike" dirty="0">
                <a:solidFill>
                  <a:srgbClr val="000000"/>
                </a:solidFill>
                <a:effectLst/>
                <a:latin typeface="Calibri" panose="020F0502020204030204" pitchFamily="34" charset="0"/>
              </a:rPr>
            </a:br>
            <a:r>
              <a:rPr lang="es-CL" sz="1200" i="0" u="none" strike="noStrike" dirty="0">
                <a:solidFill>
                  <a:srgbClr val="000000"/>
                </a:solidFill>
                <a:effectLst/>
                <a:latin typeface="Calibri" panose="020F0502020204030204" pitchFamily="34" charset="0"/>
              </a:rPr>
              <a:t>8. Multas e Interese</a:t>
            </a:r>
            <a:r>
              <a:rPr lang="es-CL" sz="1200" dirty="0"/>
              <a:t> </a:t>
            </a:r>
          </a:p>
        </p:txBody>
      </p:sp>
      <p:sp>
        <p:nvSpPr>
          <p:cNvPr id="30" name="Freeform 183">
            <a:extLst>
              <a:ext uri="{FF2B5EF4-FFF2-40B4-BE49-F238E27FC236}">
                <a16:creationId xmlns:a16="http://schemas.microsoft.com/office/drawing/2014/main" id="{4D74D7D2-8BDE-4EB2-90F6-BFFAB2F0037C}"/>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3" name="Imagen 2" descr="Imagen que contiene dibujo&#10;&#10;Descripción generada automáticamente">
            <a:extLst>
              <a:ext uri="{FF2B5EF4-FFF2-40B4-BE49-F238E27FC236}">
                <a16:creationId xmlns:a16="http://schemas.microsoft.com/office/drawing/2014/main" id="{C05E8D64-C2DA-4439-866B-22F0D44E3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pic>
        <p:nvPicPr>
          <p:cNvPr id="6" name="Imagen 5">
            <a:extLst>
              <a:ext uri="{FF2B5EF4-FFF2-40B4-BE49-F238E27FC236}">
                <a16:creationId xmlns:a16="http://schemas.microsoft.com/office/drawing/2014/main" id="{B922DDAE-8424-4935-B187-BBD70EAD868F}"/>
              </a:ext>
            </a:extLst>
          </p:cNvPr>
          <p:cNvPicPr>
            <a:picLocks noChangeAspect="1"/>
          </p:cNvPicPr>
          <p:nvPr/>
        </p:nvPicPr>
        <p:blipFill>
          <a:blip r:embed="rId5"/>
          <a:stretch>
            <a:fillRect/>
          </a:stretch>
        </p:blipFill>
        <p:spPr>
          <a:xfrm>
            <a:off x="6435658" y="1311483"/>
            <a:ext cx="5690864" cy="3533885"/>
          </a:xfrm>
          <a:prstGeom prst="rect">
            <a:avLst/>
          </a:prstGeom>
        </p:spPr>
      </p:pic>
      <p:graphicFrame>
        <p:nvGraphicFramePr>
          <p:cNvPr id="23" name="Tabla 22">
            <a:extLst>
              <a:ext uri="{FF2B5EF4-FFF2-40B4-BE49-F238E27FC236}">
                <a16:creationId xmlns:a16="http://schemas.microsoft.com/office/drawing/2014/main" id="{D0802E03-EC9F-4860-8EAA-47CE8A78FD0E}"/>
              </a:ext>
            </a:extLst>
          </p:cNvPr>
          <p:cNvGraphicFramePr>
            <a:graphicFrameLocks noGrp="1"/>
          </p:cNvGraphicFramePr>
          <p:nvPr>
            <p:extLst>
              <p:ext uri="{D42A27DB-BD31-4B8C-83A1-F6EECF244321}">
                <p14:modId xmlns:p14="http://schemas.microsoft.com/office/powerpoint/2010/main" val="2464122240"/>
              </p:ext>
            </p:extLst>
          </p:nvPr>
        </p:nvGraphicFramePr>
        <p:xfrm>
          <a:off x="112513" y="1411909"/>
          <a:ext cx="6265288" cy="4869693"/>
        </p:xfrm>
        <a:graphic>
          <a:graphicData uri="http://schemas.openxmlformats.org/drawingml/2006/table">
            <a:tbl>
              <a:tblPr>
                <a:tableStyleId>{1E171933-4619-4E11-9A3F-F7608DF75F80}</a:tableStyleId>
              </a:tblPr>
              <a:tblGrid>
                <a:gridCol w="6265288">
                  <a:extLst>
                    <a:ext uri="{9D8B030D-6E8A-4147-A177-3AD203B41FA5}">
                      <a16:colId xmlns:a16="http://schemas.microsoft.com/office/drawing/2014/main" val="2722094169"/>
                    </a:ext>
                  </a:extLst>
                </a:gridCol>
              </a:tblGrid>
              <a:tr h="126126">
                <a:tc>
                  <a:txBody>
                    <a:bodyPr/>
                    <a:lstStyle/>
                    <a:p>
                      <a:pPr algn="l" fontAlgn="ctr"/>
                      <a:r>
                        <a:rPr lang="es-CL" sz="1000" b="0" u="none" strike="noStrike">
                          <a:effectLst/>
                        </a:rPr>
                        <a:t>IADM83 (M$) Casinos de Juegos Ley Nº19.995.</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4045808501"/>
                  </a:ext>
                </a:extLst>
              </a:tr>
              <a:tr h="126126">
                <a:tc>
                  <a:txBody>
                    <a:bodyPr/>
                    <a:lstStyle/>
                    <a:p>
                      <a:pPr algn="l" fontAlgn="ctr"/>
                      <a:r>
                        <a:rPr lang="es-CL" sz="1000" b="0" u="none" strike="noStrike">
                          <a:effectLst/>
                        </a:rPr>
                        <a:t>IADM97 (M$) Derechos de Aseo </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471261267"/>
                  </a:ext>
                </a:extLst>
              </a:tr>
              <a:tr h="126126">
                <a:tc>
                  <a:txBody>
                    <a:bodyPr/>
                    <a:lstStyle/>
                    <a:p>
                      <a:pPr algn="l" fontAlgn="ctr"/>
                      <a:r>
                        <a:rPr lang="es-CL" sz="1000" b="0" u="none" strike="noStrike">
                          <a:effectLst/>
                        </a:rPr>
                        <a:t>IADM98 (M$) Derechos de Aseo Cobro Directo y de Patentes Comerciales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532999188"/>
                  </a:ext>
                </a:extLst>
              </a:tr>
              <a:tr h="126126">
                <a:tc>
                  <a:txBody>
                    <a:bodyPr/>
                    <a:lstStyle/>
                    <a:p>
                      <a:pPr algn="l" fontAlgn="ctr"/>
                      <a:r>
                        <a:rPr lang="es-CL" sz="1000" b="0" u="none" strike="noStrike">
                          <a:effectLst/>
                        </a:rPr>
                        <a:t>IADM99 (M$) Derechos de Aseo por Impuesto Territorial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377790422"/>
                  </a:ext>
                </a:extLst>
              </a:tr>
              <a:tr h="189189">
                <a:tc>
                  <a:txBody>
                    <a:bodyPr/>
                    <a:lstStyle/>
                    <a:p>
                      <a:pPr algn="l" fontAlgn="ctr"/>
                      <a:r>
                        <a:rPr lang="es-CL" sz="1000" b="0" u="none" strike="noStrike">
                          <a:effectLst/>
                        </a:rPr>
                        <a:t>IADM10 (TAS) Disponibilidad Presupuestaria Municipal por Habitante (M$)</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870288733"/>
                  </a:ext>
                </a:extLst>
              </a:tr>
              <a:tr h="126126">
                <a:tc>
                  <a:txBody>
                    <a:bodyPr/>
                    <a:lstStyle/>
                    <a:p>
                      <a:pPr algn="l" fontAlgn="ctr"/>
                      <a:r>
                        <a:rPr lang="es-CL" sz="1000" b="0" u="none" strike="noStrike" dirty="0">
                          <a:effectLst/>
                        </a:rPr>
                        <a:t>IADM140 (M$) Impuesto Territorial de Beneficio Municipal (Art. 37 DL 3063) </a:t>
                      </a:r>
                      <a:endParaRPr lang="es-CL" sz="1000" b="0" i="0" u="none" strike="noStrike" dirty="0">
                        <a:effectLst/>
                        <a:latin typeface="Arial" panose="020B0604020202020204" pitchFamily="34" charset="0"/>
                      </a:endParaRPr>
                    </a:p>
                  </a:txBody>
                  <a:tcPr marL="2523" marR="2523" marT="2523" marB="0" anchor="ctr"/>
                </a:tc>
                <a:extLst>
                  <a:ext uri="{0D108BD9-81ED-4DB2-BD59-A6C34878D82A}">
                    <a16:rowId xmlns:a16="http://schemas.microsoft.com/office/drawing/2014/main" val="1191245208"/>
                  </a:ext>
                </a:extLst>
              </a:tr>
              <a:tr h="126126">
                <a:tc>
                  <a:txBody>
                    <a:bodyPr/>
                    <a:lstStyle/>
                    <a:p>
                      <a:pPr algn="l" fontAlgn="ctr"/>
                      <a:r>
                        <a:rPr lang="es-CL" sz="1000" b="0" u="none" strike="noStrike">
                          <a:effectLst/>
                        </a:rPr>
                        <a:t>IADM01 (M$) Ingresos Municipales (Ingreso Total Percibido)</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264823512"/>
                  </a:ext>
                </a:extLst>
              </a:tr>
              <a:tr h="189189">
                <a:tc>
                  <a:txBody>
                    <a:bodyPr/>
                    <a:lstStyle/>
                    <a:p>
                      <a:pPr algn="l" fontAlgn="ctr"/>
                      <a:r>
                        <a:rPr lang="es-CL" sz="1000" b="0" u="none" strike="noStrike">
                          <a:effectLst/>
                        </a:rPr>
                        <a:t>IADM999 (M$) Ingresos Municipales (Ingreso Total Percibido) sin Saldo Inicial de Caja</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235592732"/>
                  </a:ext>
                </a:extLst>
              </a:tr>
              <a:tr h="126126">
                <a:tc>
                  <a:txBody>
                    <a:bodyPr/>
                    <a:lstStyle/>
                    <a:p>
                      <a:pPr algn="l" fontAlgn="ctr"/>
                      <a:r>
                        <a:rPr lang="es-CL" sz="1000" b="0" u="none" strike="noStrike">
                          <a:effectLst/>
                        </a:rPr>
                        <a:t>IADM40 (M$) Ingresos por Fondo Común Municipal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369689301"/>
                  </a:ext>
                </a:extLst>
              </a:tr>
              <a:tr h="126126">
                <a:tc>
                  <a:txBody>
                    <a:bodyPr/>
                    <a:lstStyle/>
                    <a:p>
                      <a:pPr algn="l" fontAlgn="ctr"/>
                      <a:r>
                        <a:rPr lang="es-CL" sz="1000" b="0" u="none" strike="noStrike">
                          <a:effectLst/>
                        </a:rPr>
                        <a:t>IADM44 (M$) Ingresos por Impuestos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580938127"/>
                  </a:ext>
                </a:extLst>
              </a:tr>
              <a:tr h="126126">
                <a:tc>
                  <a:txBody>
                    <a:bodyPr/>
                    <a:lstStyle/>
                    <a:p>
                      <a:pPr algn="l" fontAlgn="ctr"/>
                      <a:r>
                        <a:rPr lang="es-CL" sz="1000" b="0" u="none" strike="noStrike">
                          <a:effectLst/>
                        </a:rPr>
                        <a:t>IADM121 (M$) Ingresos por Patentes Municipales de Beneficio Municipal </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20026742"/>
                  </a:ext>
                </a:extLst>
              </a:tr>
              <a:tr h="126126">
                <a:tc>
                  <a:txBody>
                    <a:bodyPr/>
                    <a:lstStyle/>
                    <a:p>
                      <a:pPr algn="l" fontAlgn="ctr"/>
                      <a:r>
                        <a:rPr lang="es-CL" sz="1000" b="0" u="none" strike="noStrike">
                          <a:effectLst/>
                        </a:rPr>
                        <a:t>IADM122 (M$) Ingresos por Permisos de Circulación de Beneficio Municipal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726835150"/>
                  </a:ext>
                </a:extLst>
              </a:tr>
              <a:tr h="126126">
                <a:tc>
                  <a:txBody>
                    <a:bodyPr/>
                    <a:lstStyle/>
                    <a:p>
                      <a:pPr algn="l" fontAlgn="ctr"/>
                      <a:r>
                        <a:rPr lang="es-CL" sz="1000" b="0" u="none" strike="noStrike">
                          <a:effectLst/>
                        </a:rPr>
                        <a:t>IADM43 (M$) Ingresos por Transferencias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627114938"/>
                  </a:ext>
                </a:extLst>
              </a:tr>
              <a:tr h="189189">
                <a:tc>
                  <a:txBody>
                    <a:bodyPr/>
                    <a:lstStyle/>
                    <a:p>
                      <a:pPr algn="l" fontAlgn="ctr"/>
                      <a:r>
                        <a:rPr lang="es-CL" sz="1000" b="0" u="none" strike="noStrike">
                          <a:effectLst/>
                        </a:rPr>
                        <a:t>IADM43.1 (M$) Ingresos por Transferencias menos Casino Ley N° 19.995, Patentes Acuícolas y Patentes Mineras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800364770"/>
                  </a:ext>
                </a:extLst>
              </a:tr>
              <a:tr h="126126">
                <a:tc>
                  <a:txBody>
                    <a:bodyPr/>
                    <a:lstStyle/>
                    <a:p>
                      <a:pPr algn="l" fontAlgn="ctr"/>
                      <a:r>
                        <a:rPr lang="es-CL" sz="1000" b="0" u="none" strike="noStrike">
                          <a:effectLst/>
                        </a:rPr>
                        <a:t>IADM42 (M$) Ingresos Propios (IPP y FCM)</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256059458"/>
                  </a:ext>
                </a:extLst>
              </a:tr>
              <a:tr h="126126">
                <a:tc>
                  <a:txBody>
                    <a:bodyPr/>
                    <a:lstStyle/>
                    <a:p>
                      <a:pPr algn="l" fontAlgn="ctr"/>
                      <a:r>
                        <a:rPr lang="es-CL" sz="1000" b="0" u="none" strike="noStrike">
                          <a:effectLst/>
                        </a:rPr>
                        <a:t>IADM41 (M$) Ingresos Propios Permanentes (IPP)</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897955168"/>
                  </a:ext>
                </a:extLst>
              </a:tr>
              <a:tr h="126126">
                <a:tc>
                  <a:txBody>
                    <a:bodyPr/>
                    <a:lstStyle/>
                    <a:p>
                      <a:pPr algn="l" fontAlgn="ctr"/>
                      <a:r>
                        <a:rPr lang="es-CL" sz="1000" b="0" u="none" strike="noStrike">
                          <a:effectLst/>
                        </a:rPr>
                        <a:t>IADM74 (M$) Ingresos Propios Permanentes per Cápita (IPPP)</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5456832"/>
                  </a:ext>
                </a:extLst>
              </a:tr>
              <a:tr h="189189">
                <a:tc>
                  <a:txBody>
                    <a:bodyPr/>
                    <a:lstStyle/>
                    <a:p>
                      <a:pPr algn="l" fontAlgn="ctr"/>
                      <a:r>
                        <a:rPr lang="es-CL" sz="1000" b="0" u="none" strike="noStrike">
                          <a:effectLst/>
                        </a:rPr>
                        <a:t>IADM49 (M$) Ingresos Propios, según criterio de Contraloría General de la República</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567956918"/>
                  </a:ext>
                </a:extLst>
              </a:tr>
              <a:tr h="126126">
                <a:tc>
                  <a:txBody>
                    <a:bodyPr/>
                    <a:lstStyle/>
                    <a:p>
                      <a:pPr algn="l" fontAlgn="ctr"/>
                      <a:r>
                        <a:rPr lang="es-CL" sz="1000" b="0" u="none" strike="noStrike">
                          <a:effectLst/>
                        </a:rPr>
                        <a:t>IADM46 (M$) Ingresos Totales, descontados los Ingresos por Transferencias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095818138"/>
                  </a:ext>
                </a:extLst>
              </a:tr>
              <a:tr h="126126">
                <a:tc>
                  <a:txBody>
                    <a:bodyPr/>
                    <a:lstStyle/>
                    <a:p>
                      <a:pPr algn="l" fontAlgn="ctr"/>
                      <a:r>
                        <a:rPr lang="pt-BR" sz="1000" b="0" u="none" strike="noStrike">
                          <a:effectLst/>
                        </a:rPr>
                        <a:t>IADM96 (M$) Monto Patentes Municipales Pagadas</a:t>
                      </a:r>
                      <a:endParaRPr lang="pt-BR"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489133957"/>
                  </a:ext>
                </a:extLst>
              </a:tr>
              <a:tr h="126126">
                <a:tc>
                  <a:txBody>
                    <a:bodyPr/>
                    <a:lstStyle/>
                    <a:p>
                      <a:pPr algn="l" fontAlgn="ctr"/>
                      <a:r>
                        <a:rPr lang="es-CL" sz="1000" b="0" u="none" strike="noStrike">
                          <a:effectLst/>
                        </a:rPr>
                        <a:t>IADM84 (M$) Patentes Acuícolas Ley Nº20.033 Art. 8.</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717118905"/>
                  </a:ext>
                </a:extLst>
              </a:tr>
              <a:tr h="126126">
                <a:tc>
                  <a:txBody>
                    <a:bodyPr/>
                    <a:lstStyle/>
                    <a:p>
                      <a:pPr algn="l" fontAlgn="ctr"/>
                      <a:r>
                        <a:rPr lang="es-CL" sz="1000" b="0" u="none" strike="noStrike">
                          <a:effectLst/>
                        </a:rPr>
                        <a:t>IADM82 (M$) Patentes Mineras Ley Nº19.143.</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175474250"/>
                  </a:ext>
                </a:extLst>
              </a:tr>
              <a:tr h="189189">
                <a:tc>
                  <a:txBody>
                    <a:bodyPr/>
                    <a:lstStyle/>
                    <a:p>
                      <a:pPr algn="l" fontAlgn="ctr"/>
                      <a:r>
                        <a:rPr lang="es-CL" sz="1000" b="0" u="none" strike="noStrike">
                          <a:effectLst/>
                        </a:rPr>
                        <a:t>IADM75 (%) Dependencia del Fondo Común Municipal sobre los Ingresos Propios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2385142608"/>
                  </a:ext>
                </a:extLst>
              </a:tr>
              <a:tr h="189189">
                <a:tc>
                  <a:txBody>
                    <a:bodyPr/>
                    <a:lstStyle/>
                    <a:p>
                      <a:pPr algn="l" fontAlgn="ctr"/>
                      <a:r>
                        <a:rPr lang="es-CL" sz="1000" b="0" u="none" strike="noStrike">
                          <a:effectLst/>
                        </a:rPr>
                        <a:t>IADM04 (%) Participación de Ingresos por Transferencias en el Ingreso Total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28409128"/>
                  </a:ext>
                </a:extLst>
              </a:tr>
              <a:tr h="189189">
                <a:tc>
                  <a:txBody>
                    <a:bodyPr/>
                    <a:lstStyle/>
                    <a:p>
                      <a:pPr algn="l" fontAlgn="ctr"/>
                      <a:r>
                        <a:rPr lang="es-CL" sz="1000" b="0" u="none" strike="noStrike">
                          <a:effectLst/>
                        </a:rPr>
                        <a:t>IADM02 (%) Participación de Ingresos Propios Permanentes (IPP) en el Ingreso Total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360223838"/>
                  </a:ext>
                </a:extLst>
              </a:tr>
              <a:tr h="189189">
                <a:tc>
                  <a:txBody>
                    <a:bodyPr/>
                    <a:lstStyle/>
                    <a:p>
                      <a:pPr algn="l" fontAlgn="ctr"/>
                      <a:r>
                        <a:rPr lang="es-CL" sz="1000" b="0" u="none" strike="noStrike">
                          <a:effectLst/>
                        </a:rPr>
                        <a:t>IADM06 (%) Participación de Ingresos Propios Permanentes sobre el Ingreso Total (descontadas las transferencias)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1595779106"/>
                  </a:ext>
                </a:extLst>
              </a:tr>
              <a:tr h="189189">
                <a:tc>
                  <a:txBody>
                    <a:bodyPr/>
                    <a:lstStyle/>
                    <a:p>
                      <a:pPr algn="l" fontAlgn="ctr"/>
                      <a:r>
                        <a:rPr lang="es-CL" sz="1000" b="0" u="none" strike="noStrike">
                          <a:effectLst/>
                        </a:rPr>
                        <a:t>IADM07 (%) Participación del FCM en el Ingreso Total (descontadas las transferencias)</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4037970185"/>
                  </a:ext>
                </a:extLst>
              </a:tr>
              <a:tr h="189189">
                <a:tc>
                  <a:txBody>
                    <a:bodyPr/>
                    <a:lstStyle/>
                    <a:p>
                      <a:pPr algn="l" fontAlgn="ctr"/>
                      <a:r>
                        <a:rPr lang="es-CL" sz="1000" b="0" u="none" strike="noStrike">
                          <a:effectLst/>
                        </a:rPr>
                        <a:t>IADM03 (%) Participación del Fondo Común Municipal en el Ingreso Total</a:t>
                      </a:r>
                      <a:endParaRPr lang="es-CL" sz="1000" b="0" i="0" u="none" strike="noStrike">
                        <a:effectLst/>
                        <a:latin typeface="Arial" panose="020B0604020202020204" pitchFamily="34" charset="0"/>
                      </a:endParaRPr>
                    </a:p>
                  </a:txBody>
                  <a:tcPr marL="2523" marR="2523" marT="2523" marB="0" anchor="ctr"/>
                </a:tc>
                <a:extLst>
                  <a:ext uri="{0D108BD9-81ED-4DB2-BD59-A6C34878D82A}">
                    <a16:rowId xmlns:a16="http://schemas.microsoft.com/office/drawing/2014/main" val="3800072787"/>
                  </a:ext>
                </a:extLst>
              </a:tr>
              <a:tr h="189189">
                <a:tc>
                  <a:txBody>
                    <a:bodyPr/>
                    <a:lstStyle/>
                    <a:p>
                      <a:pPr algn="l" fontAlgn="ctr"/>
                      <a:r>
                        <a:rPr lang="es-CL" sz="1000" b="0" u="none" strike="noStrike" dirty="0">
                          <a:effectLst/>
                        </a:rPr>
                        <a:t>IADM09 (%) Participación de Transferencias a Educación y Salud en el Ingreso Total (descontadas las transferencias)</a:t>
                      </a:r>
                      <a:endParaRPr lang="es-CL" sz="1000" b="0" i="0" u="none" strike="noStrike" dirty="0">
                        <a:effectLst/>
                        <a:latin typeface="Arial" panose="020B0604020202020204" pitchFamily="34" charset="0"/>
                      </a:endParaRPr>
                    </a:p>
                  </a:txBody>
                  <a:tcPr marL="2523" marR="2523" marT="2523" marB="0" anchor="ctr"/>
                </a:tc>
                <a:extLst>
                  <a:ext uri="{0D108BD9-81ED-4DB2-BD59-A6C34878D82A}">
                    <a16:rowId xmlns:a16="http://schemas.microsoft.com/office/drawing/2014/main" val="529785922"/>
                  </a:ext>
                </a:extLst>
              </a:tr>
            </a:tbl>
          </a:graphicData>
        </a:graphic>
      </p:graphicFrame>
      <p:cxnSp>
        <p:nvCxnSpPr>
          <p:cNvPr id="25" name="Conector recto de flecha 24">
            <a:extLst>
              <a:ext uri="{FF2B5EF4-FFF2-40B4-BE49-F238E27FC236}">
                <a16:creationId xmlns:a16="http://schemas.microsoft.com/office/drawing/2014/main" id="{E2A82A3A-8BF4-4F6D-995C-C4FD58609F9D}"/>
              </a:ext>
            </a:extLst>
          </p:cNvPr>
          <p:cNvCxnSpPr/>
          <p:nvPr/>
        </p:nvCxnSpPr>
        <p:spPr>
          <a:xfrm>
            <a:off x="4086225" y="2305050"/>
            <a:ext cx="2771775" cy="2981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AA48805E-C7F3-4453-A467-C1544E36E864}"/>
              </a:ext>
            </a:extLst>
          </p:cNvPr>
          <p:cNvCxnSpPr/>
          <p:nvPr/>
        </p:nvCxnSpPr>
        <p:spPr>
          <a:xfrm>
            <a:off x="3038475" y="1971675"/>
            <a:ext cx="3819525" cy="3362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093EAC27-1D19-4FB4-BFD9-CDFEA2D3FEB8}"/>
              </a:ext>
            </a:extLst>
          </p:cNvPr>
          <p:cNvCxnSpPr/>
          <p:nvPr/>
        </p:nvCxnSpPr>
        <p:spPr>
          <a:xfrm>
            <a:off x="3895725" y="3133725"/>
            <a:ext cx="2962275" cy="25527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Conector recto de flecha 35">
            <a:extLst>
              <a:ext uri="{FF2B5EF4-FFF2-40B4-BE49-F238E27FC236}">
                <a16:creationId xmlns:a16="http://schemas.microsoft.com/office/drawing/2014/main" id="{5D803748-AC7B-4358-82EC-1BF8DCCD6884}"/>
              </a:ext>
            </a:extLst>
          </p:cNvPr>
          <p:cNvCxnSpPr/>
          <p:nvPr/>
        </p:nvCxnSpPr>
        <p:spPr>
          <a:xfrm>
            <a:off x="2714625" y="4629150"/>
            <a:ext cx="4210050" cy="10763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Conector recto de flecha 37">
            <a:extLst>
              <a:ext uri="{FF2B5EF4-FFF2-40B4-BE49-F238E27FC236}">
                <a16:creationId xmlns:a16="http://schemas.microsoft.com/office/drawing/2014/main" id="{54D9210B-8C9A-4474-BEC3-A1D28785A19F}"/>
              </a:ext>
            </a:extLst>
          </p:cNvPr>
          <p:cNvCxnSpPr/>
          <p:nvPr/>
        </p:nvCxnSpPr>
        <p:spPr>
          <a:xfrm>
            <a:off x="2400300" y="4772025"/>
            <a:ext cx="4533900" cy="9144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Conector recto de flecha 39">
            <a:extLst>
              <a:ext uri="{FF2B5EF4-FFF2-40B4-BE49-F238E27FC236}">
                <a16:creationId xmlns:a16="http://schemas.microsoft.com/office/drawing/2014/main" id="{34A2928A-E9E4-4547-9100-00DD0771C7BC}"/>
              </a:ext>
            </a:extLst>
          </p:cNvPr>
          <p:cNvCxnSpPr>
            <a:cxnSpLocks/>
          </p:cNvCxnSpPr>
          <p:nvPr/>
        </p:nvCxnSpPr>
        <p:spPr>
          <a:xfrm>
            <a:off x="2400300" y="4914900"/>
            <a:ext cx="4457700" cy="7715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Conector recto de flecha 42">
            <a:extLst>
              <a:ext uri="{FF2B5EF4-FFF2-40B4-BE49-F238E27FC236}">
                <a16:creationId xmlns:a16="http://schemas.microsoft.com/office/drawing/2014/main" id="{F99996E8-86EA-4F1E-A078-A0066122C858}"/>
              </a:ext>
            </a:extLst>
          </p:cNvPr>
          <p:cNvCxnSpPr/>
          <p:nvPr/>
        </p:nvCxnSpPr>
        <p:spPr>
          <a:xfrm>
            <a:off x="2028825" y="2981325"/>
            <a:ext cx="4829175" cy="2305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97676B0B-3091-4DE8-9F71-9A3F403F4EFF}"/>
              </a:ext>
            </a:extLst>
          </p:cNvPr>
          <p:cNvCxnSpPr/>
          <p:nvPr/>
        </p:nvCxnSpPr>
        <p:spPr>
          <a:xfrm>
            <a:off x="3419475" y="3239442"/>
            <a:ext cx="3505200" cy="2208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46A20CE7-06D5-4D58-9BDA-2234BA3EEEA5}"/>
              </a:ext>
            </a:extLst>
          </p:cNvPr>
          <p:cNvCxnSpPr/>
          <p:nvPr/>
        </p:nvCxnSpPr>
        <p:spPr>
          <a:xfrm>
            <a:off x="1676400" y="1647825"/>
            <a:ext cx="5505450" cy="41624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a:extLst>
              <a:ext uri="{FF2B5EF4-FFF2-40B4-BE49-F238E27FC236}">
                <a16:creationId xmlns:a16="http://schemas.microsoft.com/office/drawing/2014/main" id="{89371BCE-4359-4EFF-B0E1-487B8277C6D8}"/>
              </a:ext>
            </a:extLst>
          </p:cNvPr>
          <p:cNvCxnSpPr>
            <a:cxnSpLocks/>
          </p:cNvCxnSpPr>
          <p:nvPr/>
        </p:nvCxnSpPr>
        <p:spPr>
          <a:xfrm>
            <a:off x="1466850" y="1819275"/>
            <a:ext cx="5715000" cy="399097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65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83533" y="904383"/>
            <a:ext cx="1685924"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904383"/>
            <a:ext cx="3365037" cy="292388"/>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endParaRPr lang="es-CL" b="0" dirty="0"/>
          </a:p>
        </p:txBody>
      </p:sp>
      <p:sp>
        <p:nvSpPr>
          <p:cNvPr id="33" name="CuadroTexto 32">
            <a:extLst>
              <a:ext uri="{FF2B5EF4-FFF2-40B4-BE49-F238E27FC236}">
                <a16:creationId xmlns:a16="http://schemas.microsoft.com/office/drawing/2014/main" id="{F79D319A-974D-46F1-81D6-2C48CCF9DCB3}"/>
              </a:ext>
            </a:extLst>
          </p:cNvPr>
          <p:cNvSpPr txBox="1"/>
          <p:nvPr/>
        </p:nvSpPr>
        <p:spPr>
          <a:xfrm>
            <a:off x="330663" y="1669782"/>
            <a:ext cx="2403012" cy="276999"/>
          </a:xfrm>
          <a:prstGeom prst="rect">
            <a:avLst/>
          </a:prstGeom>
          <a:noFill/>
        </p:spPr>
        <p:txBody>
          <a:bodyPr wrap="square">
            <a:spAutoFit/>
          </a:bodyPr>
          <a:lstStyle/>
          <a:p>
            <a:r>
              <a:rPr lang="es-CL" sz="1200" i="0" u="none" strike="noStrike" dirty="0">
                <a:solidFill>
                  <a:srgbClr val="000000"/>
                </a:solidFill>
                <a:effectLst/>
                <a:latin typeface="Calibri" panose="020F0502020204030204" pitchFamily="34" charset="0"/>
              </a:rPr>
              <a:t>6. Fondo Común Municipal (FCM)</a:t>
            </a:r>
            <a:endParaRPr lang="es-CL" sz="1200" dirty="0"/>
          </a:p>
        </p:txBody>
      </p:sp>
      <p:sp>
        <p:nvSpPr>
          <p:cNvPr id="30" name="Freeform 183">
            <a:extLst>
              <a:ext uri="{FF2B5EF4-FFF2-40B4-BE49-F238E27FC236}">
                <a16:creationId xmlns:a16="http://schemas.microsoft.com/office/drawing/2014/main" id="{4D74D7D2-8BDE-4EB2-90F6-BFFAB2F0037C}"/>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3" name="Imagen 2" descr="Imagen que contiene dibujo&#10;&#10;Descripción generada automáticamente">
            <a:extLst>
              <a:ext uri="{FF2B5EF4-FFF2-40B4-BE49-F238E27FC236}">
                <a16:creationId xmlns:a16="http://schemas.microsoft.com/office/drawing/2014/main" id="{C05E8D64-C2DA-4439-866B-22F0D44E3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pic>
        <p:nvPicPr>
          <p:cNvPr id="4" name="Imagen 3">
            <a:extLst>
              <a:ext uri="{FF2B5EF4-FFF2-40B4-BE49-F238E27FC236}">
                <a16:creationId xmlns:a16="http://schemas.microsoft.com/office/drawing/2014/main" id="{F3741EDF-5993-47A2-9196-4F289B3D3C07}"/>
              </a:ext>
            </a:extLst>
          </p:cNvPr>
          <p:cNvPicPr>
            <a:picLocks noChangeAspect="1"/>
          </p:cNvPicPr>
          <p:nvPr/>
        </p:nvPicPr>
        <p:blipFill>
          <a:blip r:embed="rId5"/>
          <a:stretch>
            <a:fillRect/>
          </a:stretch>
        </p:blipFill>
        <p:spPr>
          <a:xfrm>
            <a:off x="4800424" y="1266759"/>
            <a:ext cx="6839301" cy="2552831"/>
          </a:xfrm>
          <a:prstGeom prst="rect">
            <a:avLst/>
          </a:prstGeom>
        </p:spPr>
      </p:pic>
      <p:cxnSp>
        <p:nvCxnSpPr>
          <p:cNvPr id="20" name="Conector recto de flecha 19">
            <a:extLst>
              <a:ext uri="{FF2B5EF4-FFF2-40B4-BE49-F238E27FC236}">
                <a16:creationId xmlns:a16="http://schemas.microsoft.com/office/drawing/2014/main" id="{78FF5D31-045D-4CE9-A423-359D13960087}"/>
              </a:ext>
            </a:extLst>
          </p:cNvPr>
          <p:cNvCxnSpPr>
            <a:cxnSpLocks/>
            <a:stCxn id="33" idx="3"/>
            <a:endCxn id="4" idx="1"/>
          </p:cNvCxnSpPr>
          <p:nvPr/>
        </p:nvCxnSpPr>
        <p:spPr>
          <a:xfrm>
            <a:off x="2733675" y="1808282"/>
            <a:ext cx="2066749" cy="734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0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83533" y="904383"/>
            <a:ext cx="1685924"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904383"/>
            <a:ext cx="3365037" cy="276999"/>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r>
              <a:rPr lang="es-CL" sz="1200" b="0" dirty="0">
                <a:highlight>
                  <a:srgbClr val="FFFF00"/>
                </a:highlight>
              </a:rPr>
              <a:t>Gastos municipales por habitante </a:t>
            </a:r>
          </a:p>
        </p:txBody>
      </p:sp>
      <p:sp>
        <p:nvSpPr>
          <p:cNvPr id="30" name="Freeform 183">
            <a:extLst>
              <a:ext uri="{FF2B5EF4-FFF2-40B4-BE49-F238E27FC236}">
                <a16:creationId xmlns:a16="http://schemas.microsoft.com/office/drawing/2014/main" id="{4D74D7D2-8BDE-4EB2-90F6-BFFAB2F0037C}"/>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
        <p:nvSpPr>
          <p:cNvPr id="2" name="CuadroTexto 1">
            <a:extLst>
              <a:ext uri="{FF2B5EF4-FFF2-40B4-BE49-F238E27FC236}">
                <a16:creationId xmlns:a16="http://schemas.microsoft.com/office/drawing/2014/main" id="{414A3CCA-7F5A-47CB-A0F7-68DE556BEC2C}"/>
              </a:ext>
            </a:extLst>
          </p:cNvPr>
          <p:cNvSpPr txBox="1"/>
          <p:nvPr/>
        </p:nvSpPr>
        <p:spPr>
          <a:xfrm>
            <a:off x="227244" y="2018731"/>
            <a:ext cx="5097232" cy="2492990"/>
          </a:xfrm>
          <a:prstGeom prst="rect">
            <a:avLst/>
          </a:prstGeom>
          <a:noFill/>
        </p:spPr>
        <p:txBody>
          <a:bodyPr wrap="square">
            <a:spAutoFit/>
          </a:bodyPr>
          <a:lstStyle/>
          <a:p>
            <a:r>
              <a:rPr lang="es-CL" sz="1200" dirty="0"/>
              <a:t>1. Gastos de Operación; que son los gastos fijos en que incurren todas las Municipalidades para su funcionamiento administrativo. Se dividen en Gastos de Personal y Gastos en Bienes y Servicios (Bienes y Servicios propiamente tal, Servicios a la Comunidad).</a:t>
            </a:r>
          </a:p>
          <a:p>
            <a:r>
              <a:rPr lang="es-CL" sz="1200" dirty="0"/>
              <a:t>2. Gastos de Transferencias; donde se efectúan aportes sin que exista una prestación en bienes o servicios de quienes las reciben. Existen transferencias al Sector Privado (actividades a beneficio, asistencia social, personas en riesgo social) y al Sector Público (SENAME, FCM, Educación, Salud, Asociación Chilena de Municipalidades).</a:t>
            </a:r>
          </a:p>
          <a:p>
            <a:r>
              <a:rPr lang="es-CL" sz="1200" dirty="0"/>
              <a:t>3. Gastos de Inversión; que implica aportes de capital directo en beneficio a la comuna (pavimentación, construcción de puentes y pasarelas, alumbrado público, saneamiento, áreas verdes) o al Municipio (equipamiento municipal, vehículos, maquinarias, aseo y ornato, terrenos, inmuebles).</a:t>
            </a:r>
          </a:p>
        </p:txBody>
      </p:sp>
      <p:pic>
        <p:nvPicPr>
          <p:cNvPr id="3" name="Imagen 2" descr="Imagen que contiene dibujo&#10;&#10;Descripción generada automáticamente">
            <a:extLst>
              <a:ext uri="{FF2B5EF4-FFF2-40B4-BE49-F238E27FC236}">
                <a16:creationId xmlns:a16="http://schemas.microsoft.com/office/drawing/2014/main" id="{E43DD750-D479-4FD6-9710-79FCD9F3B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pic>
        <p:nvPicPr>
          <p:cNvPr id="5" name="Imagen 4">
            <a:extLst>
              <a:ext uri="{FF2B5EF4-FFF2-40B4-BE49-F238E27FC236}">
                <a16:creationId xmlns:a16="http://schemas.microsoft.com/office/drawing/2014/main" id="{0E68091C-8D7A-48BC-9C8C-E686DF79A771}"/>
              </a:ext>
            </a:extLst>
          </p:cNvPr>
          <p:cNvPicPr>
            <a:picLocks noChangeAspect="1"/>
          </p:cNvPicPr>
          <p:nvPr/>
        </p:nvPicPr>
        <p:blipFill>
          <a:blip r:embed="rId5"/>
          <a:stretch>
            <a:fillRect/>
          </a:stretch>
        </p:blipFill>
        <p:spPr>
          <a:xfrm>
            <a:off x="6361290" y="1113617"/>
            <a:ext cx="5675542" cy="2753533"/>
          </a:xfrm>
          <a:prstGeom prst="rect">
            <a:avLst/>
          </a:prstGeom>
        </p:spPr>
      </p:pic>
    </p:spTree>
    <p:extLst>
      <p:ext uri="{BB962C8B-B14F-4D97-AF65-F5344CB8AC3E}">
        <p14:creationId xmlns:p14="http://schemas.microsoft.com/office/powerpoint/2010/main" val="26994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83533" y="904383"/>
            <a:ext cx="1685924"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904383"/>
            <a:ext cx="3365037" cy="292388"/>
          </a:xfrm>
          <a:prstGeom prst="rect">
            <a:avLst/>
          </a:prstGeom>
          <a:noFill/>
          <a:ln>
            <a:solidFill>
              <a:srgbClr val="FFC000"/>
            </a:solidFill>
          </a:ln>
        </p:spPr>
        <p:txBody>
          <a:bodyPr wrap="square">
            <a:spAutoFit/>
          </a:bodyPr>
          <a:lstStyle>
            <a:defPPr>
              <a:defRPr lang="es-CL"/>
            </a:defPPr>
            <a:lvl1pPr marR="0" indent="0" algn="r" defTabSz="1219017" fontAlgn="auto">
              <a:lnSpc>
                <a:spcPct val="100000"/>
              </a:lnSpc>
              <a:spcBef>
                <a:spcPts val="0"/>
              </a:spcBef>
              <a:spcAft>
                <a:spcPts val="0"/>
              </a:spcAft>
              <a:buClrTx/>
              <a:buSzTx/>
              <a:buFontTx/>
              <a:buNone/>
              <a:tabLst/>
              <a:defRPr sz="1300" b="1"/>
            </a:lvl1pPr>
          </a:lstStyle>
          <a:p>
            <a:pPr algn="ctr"/>
            <a:r>
              <a:rPr lang="es-CL" b="0" dirty="0"/>
              <a:t>Ingresos municipales por habitante </a:t>
            </a:r>
          </a:p>
        </p:txBody>
      </p:sp>
      <p:sp>
        <p:nvSpPr>
          <p:cNvPr id="30" name="Freeform 183">
            <a:extLst>
              <a:ext uri="{FF2B5EF4-FFF2-40B4-BE49-F238E27FC236}">
                <a16:creationId xmlns:a16="http://schemas.microsoft.com/office/drawing/2014/main" id="{4D74D7D2-8BDE-4EB2-90F6-BFFAB2F0037C}"/>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3" name="Imagen 2" descr="Imagen que contiene dibujo&#10;&#10;Descripción generada automáticamente">
            <a:extLst>
              <a:ext uri="{FF2B5EF4-FFF2-40B4-BE49-F238E27FC236}">
                <a16:creationId xmlns:a16="http://schemas.microsoft.com/office/drawing/2014/main" id="{C05E8D64-C2DA-4439-866B-22F0D44E3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11" name="CuadroTexto 10">
            <a:extLst>
              <a:ext uri="{FF2B5EF4-FFF2-40B4-BE49-F238E27FC236}">
                <a16:creationId xmlns:a16="http://schemas.microsoft.com/office/drawing/2014/main" id="{0C632D96-D0B8-4324-9F22-AB735B190FC4}"/>
              </a:ext>
            </a:extLst>
          </p:cNvPr>
          <p:cNvSpPr txBox="1"/>
          <p:nvPr/>
        </p:nvSpPr>
        <p:spPr>
          <a:xfrm>
            <a:off x="3048000" y="3105835"/>
            <a:ext cx="6096000" cy="646331"/>
          </a:xfrm>
          <a:prstGeom prst="rect">
            <a:avLst/>
          </a:prstGeom>
          <a:noFill/>
        </p:spPr>
        <p:txBody>
          <a:bodyPr wrap="square">
            <a:spAutoFit/>
          </a:bodyPr>
          <a:lstStyle/>
          <a:p>
            <a:r>
              <a:rPr lang="es-CL" sz="1800" b="0" i="0" u="none" strike="noStrike" dirty="0">
                <a:solidFill>
                  <a:srgbClr val="000000"/>
                </a:solidFill>
                <a:effectLst/>
                <a:latin typeface="Calibri" panose="020F0502020204030204" pitchFamily="34" charset="0"/>
              </a:rPr>
              <a:t>[Ingresos en educación municipal] IEDU016 (M$) Ingresos Educación  (Ingreso Total Percibido)</a:t>
            </a:r>
            <a:r>
              <a:rPr lang="es-CL" dirty="0"/>
              <a:t> </a:t>
            </a:r>
          </a:p>
        </p:txBody>
      </p:sp>
    </p:spTree>
    <p:extLst>
      <p:ext uri="{BB962C8B-B14F-4D97-AF65-F5344CB8AC3E}">
        <p14:creationId xmlns:p14="http://schemas.microsoft.com/office/powerpoint/2010/main" val="362551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9" name="CuadroTexto 28">
            <a:extLst>
              <a:ext uri="{FF2B5EF4-FFF2-40B4-BE49-F238E27FC236}">
                <a16:creationId xmlns:a16="http://schemas.microsoft.com/office/drawing/2014/main" id="{589AC99F-2046-40F9-961F-440324492EB6}"/>
              </a:ext>
            </a:extLst>
          </p:cNvPr>
          <p:cNvSpPr txBox="1"/>
          <p:nvPr/>
        </p:nvSpPr>
        <p:spPr>
          <a:xfrm>
            <a:off x="2026113" y="792428"/>
            <a:ext cx="2164887" cy="461665"/>
          </a:xfrm>
          <a:prstGeom prst="rect">
            <a:avLst/>
          </a:prstGeom>
          <a:solidFill>
            <a:srgbClr val="388094"/>
          </a:solidFill>
        </p:spPr>
        <p:txBody>
          <a:bodyPr wrap="square">
            <a:spAutoFit/>
          </a:bodyPr>
          <a:lstStyle/>
          <a:p>
            <a:pPr algn="ctr"/>
            <a:r>
              <a:rPr lang="es-CL" sz="1200" b="1" dirty="0">
                <a:solidFill>
                  <a:schemeClr val="bg1"/>
                </a:solidFill>
              </a:rPr>
              <a:t>índice de desarrollo Humano IDH</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64688" y="745765"/>
            <a:ext cx="7272800" cy="563428"/>
          </a:xfrm>
          <a:prstGeom prst="rect">
            <a:avLst/>
          </a:prstGeom>
          <a:solidFill>
            <a:srgbClr val="388094"/>
          </a:solidFill>
        </p:spPr>
        <p:txBody>
          <a:bodyPr wrap="square">
            <a:spAutoFit/>
          </a:bodyPr>
          <a:lstStyle/>
          <a:p>
            <a:r>
              <a:rPr lang="es-CL" sz="1000" b="0" i="0" u="none" strike="noStrike" dirty="0">
                <a:solidFill>
                  <a:schemeClr val="bg1"/>
                </a:solidFill>
                <a:effectLst/>
                <a:latin typeface="Calibri" panose="020F0502020204030204" pitchFamily="34" charset="0"/>
              </a:rPr>
              <a:t>Se entiende por desarrollo humano al proceso mediante el cual se aumentan las capacidades y opciones de las personas. Ello apunta a reconocer a todos los individuos como sujetos sociales capaces de perseguir la realización del tipo de vida que les parezca valorable”. El IDH </a:t>
            </a:r>
            <a:r>
              <a:rPr lang="es-CL" sz="1000" dirty="0">
                <a:solidFill>
                  <a:schemeClr val="bg1"/>
                </a:solidFill>
                <a:latin typeface="Calibri" panose="020F0502020204030204" pitchFamily="34" charset="0"/>
              </a:rPr>
              <a:t>b</a:t>
            </a:r>
            <a:r>
              <a:rPr lang="es-CL" sz="1000" b="0" i="0" u="none" strike="noStrike" dirty="0">
                <a:solidFill>
                  <a:schemeClr val="bg1"/>
                </a:solidFill>
                <a:effectLst/>
                <a:latin typeface="Calibri" panose="020F0502020204030204" pitchFamily="34" charset="0"/>
              </a:rPr>
              <a:t>usca medir el desarrollo de la comuna, abarcando dimensiones de educación, salud y económicas.“</a:t>
            </a:r>
            <a:endParaRPr lang="es-CL" sz="1000" dirty="0">
              <a:solidFill>
                <a:schemeClr val="bg1"/>
              </a:solidFill>
            </a:endParaRPr>
          </a:p>
        </p:txBody>
      </p:sp>
      <p:sp>
        <p:nvSpPr>
          <p:cNvPr id="33" name="CuadroTexto 32">
            <a:extLst>
              <a:ext uri="{FF2B5EF4-FFF2-40B4-BE49-F238E27FC236}">
                <a16:creationId xmlns:a16="http://schemas.microsoft.com/office/drawing/2014/main" id="{D8EEEC6B-CB44-4C5D-8F16-93ACCCF7CAB2}"/>
              </a:ext>
            </a:extLst>
          </p:cNvPr>
          <p:cNvSpPr txBox="1"/>
          <p:nvPr/>
        </p:nvSpPr>
        <p:spPr>
          <a:xfrm>
            <a:off x="6187766" y="1491087"/>
            <a:ext cx="6096000" cy="1384995"/>
          </a:xfrm>
          <a:prstGeom prst="rect">
            <a:avLst/>
          </a:prstGeom>
          <a:noFill/>
        </p:spPr>
        <p:txBody>
          <a:bodyPr wrap="square">
            <a:spAutoFit/>
          </a:bodyPr>
          <a:lstStyle/>
          <a:p>
            <a:r>
              <a:rPr lang="es-CL" sz="1200" dirty="0"/>
              <a:t>Dimensión salud: años de vida potencial perdidos</a:t>
            </a:r>
          </a:p>
          <a:p>
            <a:r>
              <a:rPr lang="es-CL" sz="1200" dirty="0"/>
              <a:t>Dimensión educación: alfabetismo</a:t>
            </a:r>
          </a:p>
          <a:p>
            <a:r>
              <a:rPr lang="es-CL" sz="1200" dirty="0"/>
              <a:t>Dimensión educación: años de escolaridad promedio</a:t>
            </a:r>
          </a:p>
          <a:p>
            <a:r>
              <a:rPr lang="es-CL" sz="1200" dirty="0">
                <a:highlight>
                  <a:srgbClr val="FFFF00"/>
                </a:highlight>
              </a:rPr>
              <a:t>Dimensión educación: cobertura escolar preescolar, básica, media y superior</a:t>
            </a:r>
          </a:p>
          <a:p>
            <a:r>
              <a:rPr lang="es-CL" sz="1200" dirty="0"/>
              <a:t>Dimensión ingresos: promedio per cápita de los ingresos autónomos del hogar</a:t>
            </a:r>
          </a:p>
          <a:p>
            <a:r>
              <a:rPr lang="es-CL" sz="1200" dirty="0"/>
              <a:t>Dimensión ingresos: desigualdad en la distribución del ingreso</a:t>
            </a:r>
          </a:p>
          <a:p>
            <a:r>
              <a:rPr lang="es-CL" sz="1200" dirty="0"/>
              <a:t>Dimensión ingresos:  incidencia de la pobreza de ingresos</a:t>
            </a:r>
          </a:p>
        </p:txBody>
      </p:sp>
      <p:sp>
        <p:nvSpPr>
          <p:cNvPr id="57" name="CuadroTexto 56">
            <a:extLst>
              <a:ext uri="{FF2B5EF4-FFF2-40B4-BE49-F238E27FC236}">
                <a16:creationId xmlns:a16="http://schemas.microsoft.com/office/drawing/2014/main" id="{19BEF8EF-E072-4804-8E08-A0B86EE19B0C}"/>
              </a:ext>
            </a:extLst>
          </p:cNvPr>
          <p:cNvSpPr txBox="1"/>
          <p:nvPr/>
        </p:nvSpPr>
        <p:spPr>
          <a:xfrm>
            <a:off x="238369" y="805675"/>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35" name="Freeform 183">
            <a:extLst>
              <a:ext uri="{FF2B5EF4-FFF2-40B4-BE49-F238E27FC236}">
                <a16:creationId xmlns:a16="http://schemas.microsoft.com/office/drawing/2014/main" id="{D7563390-EF18-4B5F-9334-7720263AD185}"/>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1771807A-2FFD-418A-83F1-E81A32245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344958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9" name="CuadroTexto 28">
            <a:extLst>
              <a:ext uri="{FF2B5EF4-FFF2-40B4-BE49-F238E27FC236}">
                <a16:creationId xmlns:a16="http://schemas.microsoft.com/office/drawing/2014/main" id="{589AC99F-2046-40F9-961F-440324492EB6}"/>
              </a:ext>
            </a:extLst>
          </p:cNvPr>
          <p:cNvSpPr txBox="1"/>
          <p:nvPr/>
        </p:nvSpPr>
        <p:spPr>
          <a:xfrm>
            <a:off x="2045162" y="1472131"/>
            <a:ext cx="2047875" cy="276999"/>
          </a:xfrm>
          <a:prstGeom prst="rect">
            <a:avLst/>
          </a:prstGeom>
          <a:solidFill>
            <a:srgbClr val="7030A0"/>
          </a:solidFill>
        </p:spPr>
        <p:txBody>
          <a:bodyPr wrap="square">
            <a:spAutoFit/>
          </a:bodyPr>
          <a:lstStyle/>
          <a:p>
            <a:r>
              <a:rPr lang="es-CL" sz="1200" dirty="0">
                <a:solidFill>
                  <a:schemeClr val="bg1"/>
                </a:solidFill>
              </a:rPr>
              <a:t>Índice de Prioridad Social</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26588" y="1406418"/>
            <a:ext cx="7272800" cy="400110"/>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Indicador  del desarrollo socioeconómico de las comunas. Está compuesto por una selección de variables que –se estima– tienen una relación importante con el nivel de desarrollo social de una comuna en un momento del tiempo: dimensión ingresos, educación y salud.</a:t>
            </a:r>
            <a:endParaRPr lang="es-CL" sz="1000" dirty="0"/>
          </a:p>
        </p:txBody>
      </p:sp>
      <p:sp>
        <p:nvSpPr>
          <p:cNvPr id="33" name="CuadroTexto 32">
            <a:extLst>
              <a:ext uri="{FF2B5EF4-FFF2-40B4-BE49-F238E27FC236}">
                <a16:creationId xmlns:a16="http://schemas.microsoft.com/office/drawing/2014/main" id="{927F7E13-559A-4BAE-B6DD-CEC12267C8F3}"/>
              </a:ext>
            </a:extLst>
          </p:cNvPr>
          <p:cNvSpPr txBox="1"/>
          <p:nvPr/>
        </p:nvSpPr>
        <p:spPr>
          <a:xfrm>
            <a:off x="2719587" y="2763705"/>
            <a:ext cx="6874602" cy="1569660"/>
          </a:xfrm>
          <a:prstGeom prst="rect">
            <a:avLst/>
          </a:prstGeom>
          <a:noFill/>
        </p:spPr>
        <p:txBody>
          <a:bodyPr wrap="square">
            <a:spAutoFit/>
          </a:bodyPr>
          <a:lstStyle/>
          <a:p>
            <a:r>
              <a:rPr lang="es-CL" sz="1200" dirty="0"/>
              <a:t>Dimensión de ingresos: Porcentaje de población comunal viviendo bajo la línea de pobreza. CASEN</a:t>
            </a:r>
          </a:p>
          <a:p>
            <a:r>
              <a:rPr lang="es-CL" sz="1200" dirty="0"/>
              <a:t>	                Intensidad de la pobreza de la población comunal. CASEN</a:t>
            </a:r>
          </a:p>
          <a:p>
            <a:r>
              <a:rPr lang="es-CL" sz="1200" dirty="0"/>
              <a:t>Dimensión educación: Cobertura </a:t>
            </a:r>
            <a:r>
              <a:rPr lang="es-CL" sz="1200" dirty="0" err="1"/>
              <a:t>pre-escolar</a:t>
            </a:r>
            <a:r>
              <a:rPr lang="es-CL" sz="1200" dirty="0"/>
              <a:t>. CASEN</a:t>
            </a:r>
          </a:p>
          <a:p>
            <a:r>
              <a:rPr lang="es-CL" sz="1200" dirty="0"/>
              <a:t>	              Resultados pruebas SIMCE. MINEDUC</a:t>
            </a:r>
          </a:p>
          <a:p>
            <a:r>
              <a:rPr lang="es-CL" sz="1200" dirty="0"/>
              <a:t>	              Población de 25 años y más con 13 y más años de estudio. CASEN</a:t>
            </a:r>
          </a:p>
          <a:p>
            <a:r>
              <a:rPr lang="es-CL" sz="1200" dirty="0"/>
              <a:t>Dimensión Salud: Tasa de años de vida potencialmente perdidos por habitante (TAVPP) entre 0 y 80 años para el trienio. SEREMI Salud (Tenemos los del 2014)</a:t>
            </a:r>
          </a:p>
          <a:p>
            <a:r>
              <a:rPr lang="es-CL" sz="1200" dirty="0"/>
              <a:t>	      Tasa de fecundidad mujeres entre 15 y 19 años</a:t>
            </a:r>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2" name="CuadroTexto 11">
            <a:extLst>
              <a:ext uri="{FF2B5EF4-FFF2-40B4-BE49-F238E27FC236}">
                <a16:creationId xmlns:a16="http://schemas.microsoft.com/office/drawing/2014/main" id="{A279577A-19E9-4AEE-952A-EBA63701D254}"/>
              </a:ext>
            </a:extLst>
          </p:cNvPr>
          <p:cNvSpPr txBox="1"/>
          <p:nvPr/>
        </p:nvSpPr>
        <p:spPr>
          <a:xfrm>
            <a:off x="2321388" y="845978"/>
            <a:ext cx="1628775" cy="523220"/>
          </a:xfrm>
          <a:prstGeom prst="rect">
            <a:avLst/>
          </a:prstGeom>
          <a:noFill/>
          <a:ln>
            <a:solidFill>
              <a:schemeClr val="bg2"/>
            </a:solidFill>
          </a:ln>
        </p:spPr>
        <p:txBody>
          <a:bodyPr wrap="square">
            <a:spAutoFit/>
          </a:bodyPr>
          <a:lstStyle/>
          <a:p>
            <a:pPr algn="ctr"/>
            <a:r>
              <a:rPr lang="es-CL" sz="1400" dirty="0"/>
              <a:t>índice de desarrollo Humano</a:t>
            </a:r>
          </a:p>
        </p:txBody>
      </p:sp>
      <p:sp>
        <p:nvSpPr>
          <p:cNvPr id="13" name="CuadroTexto 12">
            <a:extLst>
              <a:ext uri="{FF2B5EF4-FFF2-40B4-BE49-F238E27FC236}">
                <a16:creationId xmlns:a16="http://schemas.microsoft.com/office/drawing/2014/main" id="{6CFA640C-93FA-4A15-9AE6-CBEC2CA802AB}"/>
              </a:ext>
            </a:extLst>
          </p:cNvPr>
          <p:cNvSpPr txBox="1"/>
          <p:nvPr/>
        </p:nvSpPr>
        <p:spPr>
          <a:xfrm>
            <a:off x="6131786" y="836453"/>
            <a:ext cx="1628775" cy="523220"/>
          </a:xfrm>
          <a:prstGeom prst="rect">
            <a:avLst/>
          </a:prstGeom>
          <a:noFill/>
          <a:ln>
            <a:solidFill>
              <a:schemeClr val="bg2"/>
            </a:solidFill>
          </a:ln>
        </p:spPr>
        <p:txBody>
          <a:bodyPr wrap="square">
            <a:spAutoFit/>
          </a:bodyPr>
          <a:lstStyle/>
          <a:p>
            <a:pPr algn="ctr"/>
            <a:r>
              <a:rPr lang="es-CL" sz="1400" dirty="0"/>
              <a:t>Índice de Habitabilidad</a:t>
            </a:r>
          </a:p>
        </p:txBody>
      </p:sp>
      <p:sp>
        <p:nvSpPr>
          <p:cNvPr id="14" name="CuadroTexto 13">
            <a:extLst>
              <a:ext uri="{FF2B5EF4-FFF2-40B4-BE49-F238E27FC236}">
                <a16:creationId xmlns:a16="http://schemas.microsoft.com/office/drawing/2014/main" id="{B8DDC1F4-CFE4-4552-8AEE-B20334811146}"/>
              </a:ext>
            </a:extLst>
          </p:cNvPr>
          <p:cNvSpPr txBox="1"/>
          <p:nvPr/>
        </p:nvSpPr>
        <p:spPr>
          <a:xfrm>
            <a:off x="8036985" y="836453"/>
            <a:ext cx="1557204" cy="523220"/>
          </a:xfrm>
          <a:prstGeom prst="rect">
            <a:avLst/>
          </a:prstGeom>
          <a:noFill/>
          <a:ln>
            <a:solidFill>
              <a:schemeClr val="bg2"/>
            </a:solidFill>
          </a:ln>
        </p:spPr>
        <p:txBody>
          <a:bodyPr wrap="square">
            <a:spAutoFit/>
          </a:bodyPr>
          <a:lstStyle>
            <a:defPPr>
              <a:defRPr lang="es-CL"/>
            </a:defPPr>
            <a:lvl1pPr>
              <a:defRPr sz="1400"/>
            </a:lvl1pPr>
          </a:lstStyle>
          <a:p>
            <a:pPr algn="ctr"/>
            <a:r>
              <a:rPr lang="es-ES" dirty="0"/>
              <a:t>Índice de Saneamiento</a:t>
            </a:r>
          </a:p>
        </p:txBody>
      </p:sp>
      <p:sp>
        <p:nvSpPr>
          <p:cNvPr id="15" name="CuadroTexto 14">
            <a:extLst>
              <a:ext uri="{FF2B5EF4-FFF2-40B4-BE49-F238E27FC236}">
                <a16:creationId xmlns:a16="http://schemas.microsoft.com/office/drawing/2014/main" id="{85751D35-7273-4CA0-98FA-81B7E7F2A8FC}"/>
              </a:ext>
            </a:extLst>
          </p:cNvPr>
          <p:cNvSpPr txBox="1"/>
          <p:nvPr/>
        </p:nvSpPr>
        <p:spPr>
          <a:xfrm>
            <a:off x="9870612" y="836453"/>
            <a:ext cx="1628775" cy="523220"/>
          </a:xfrm>
          <a:prstGeom prst="rect">
            <a:avLst/>
          </a:prstGeom>
          <a:solidFill>
            <a:schemeClr val="bg1"/>
          </a:solidFill>
          <a:ln>
            <a:solidFill>
              <a:schemeClr val="bg2"/>
            </a:solidFill>
          </a:ln>
        </p:spPr>
        <p:txBody>
          <a:bodyPr wrap="square">
            <a:spAutoFit/>
          </a:bodyPr>
          <a:lstStyle>
            <a:defPPr>
              <a:defRPr lang="es-CL"/>
            </a:defPPr>
            <a:lvl1pPr>
              <a:defRPr sz="1400"/>
            </a:lvl1pPr>
          </a:lstStyle>
          <a:p>
            <a:pPr algn="ctr"/>
            <a:r>
              <a:rPr lang="es-ES" dirty="0"/>
              <a:t>Índice de Acceso tecnológico</a:t>
            </a:r>
          </a:p>
        </p:txBody>
      </p:sp>
      <p:sp>
        <p:nvSpPr>
          <p:cNvPr id="16" name="CuadroTexto 15">
            <a:extLst>
              <a:ext uri="{FF2B5EF4-FFF2-40B4-BE49-F238E27FC236}">
                <a16:creationId xmlns:a16="http://schemas.microsoft.com/office/drawing/2014/main" id="{48420DE5-369D-4CFF-80C8-B68B4971C306}"/>
              </a:ext>
            </a:extLst>
          </p:cNvPr>
          <p:cNvSpPr txBox="1"/>
          <p:nvPr/>
        </p:nvSpPr>
        <p:spPr>
          <a:xfrm>
            <a:off x="4226587" y="836453"/>
            <a:ext cx="1628775" cy="523220"/>
          </a:xfrm>
          <a:prstGeom prst="rect">
            <a:avLst/>
          </a:prstGeom>
          <a:solidFill>
            <a:srgbClr val="FFC000"/>
          </a:solidFill>
          <a:ln>
            <a:solidFill>
              <a:schemeClr val="bg2"/>
            </a:solidFill>
          </a:ln>
        </p:spPr>
        <p:txBody>
          <a:bodyPr wrap="square">
            <a:spAutoFit/>
          </a:bodyPr>
          <a:lstStyle/>
          <a:p>
            <a:pPr algn="ctr"/>
            <a:r>
              <a:rPr lang="es-CL" sz="1400" dirty="0"/>
              <a:t>Índice de Prioridad Social</a:t>
            </a:r>
          </a:p>
        </p:txBody>
      </p:sp>
      <p:grpSp>
        <p:nvGrpSpPr>
          <p:cNvPr id="56" name="Grupo 55">
            <a:extLst>
              <a:ext uri="{FF2B5EF4-FFF2-40B4-BE49-F238E27FC236}">
                <a16:creationId xmlns:a16="http://schemas.microsoft.com/office/drawing/2014/main" id="{69F46F4C-BCCA-4E48-A1FC-8CFEE15785C3}"/>
              </a:ext>
            </a:extLst>
          </p:cNvPr>
          <p:cNvGrpSpPr/>
          <p:nvPr/>
        </p:nvGrpSpPr>
        <p:grpSpPr>
          <a:xfrm>
            <a:off x="0" y="961610"/>
            <a:ext cx="1962150" cy="425758"/>
            <a:chOff x="5286375" y="2995888"/>
            <a:chExt cx="2089194" cy="354623"/>
          </a:xfrm>
        </p:grpSpPr>
        <p:pic>
          <p:nvPicPr>
            <p:cNvPr id="57" name="Imagen 56">
              <a:extLst>
                <a:ext uri="{FF2B5EF4-FFF2-40B4-BE49-F238E27FC236}">
                  <a16:creationId xmlns:a16="http://schemas.microsoft.com/office/drawing/2014/main" id="{06DE3E7F-4B68-47FB-8EA0-CF4BF0D9122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8" name="CuadroTexto 57">
              <a:extLst>
                <a:ext uri="{FF2B5EF4-FFF2-40B4-BE49-F238E27FC236}">
                  <a16:creationId xmlns:a16="http://schemas.microsoft.com/office/drawing/2014/main" id="{D21105C4-489E-4618-B23F-8904D40825C5}"/>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59" name="CuadroTexto 58">
            <a:extLst>
              <a:ext uri="{FF2B5EF4-FFF2-40B4-BE49-F238E27FC236}">
                <a16:creationId xmlns:a16="http://schemas.microsoft.com/office/drawing/2014/main" id="{72BCA0A3-4A78-4F55-A007-855CF49C7E1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60" name="CuadroTexto 59">
            <a:extLst>
              <a:ext uri="{FF2B5EF4-FFF2-40B4-BE49-F238E27FC236}">
                <a16:creationId xmlns:a16="http://schemas.microsoft.com/office/drawing/2014/main" id="{E8A6D59C-7959-4A04-86BC-5BEC9E872B5B}"/>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61" name="CuadroTexto 60">
            <a:extLst>
              <a:ext uri="{FF2B5EF4-FFF2-40B4-BE49-F238E27FC236}">
                <a16:creationId xmlns:a16="http://schemas.microsoft.com/office/drawing/2014/main" id="{3EDEA719-CFA0-4693-B734-A34F641AAEDA}"/>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62" name="CuadroTexto 61">
            <a:extLst>
              <a:ext uri="{FF2B5EF4-FFF2-40B4-BE49-F238E27FC236}">
                <a16:creationId xmlns:a16="http://schemas.microsoft.com/office/drawing/2014/main" id="{598BD358-0CF6-4257-9342-3948D40FC840}"/>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63" name="Grupo 62">
            <a:extLst>
              <a:ext uri="{FF2B5EF4-FFF2-40B4-BE49-F238E27FC236}">
                <a16:creationId xmlns:a16="http://schemas.microsoft.com/office/drawing/2014/main" id="{0C6E0DE5-7415-4D15-A551-5D880A0E0687}"/>
              </a:ext>
            </a:extLst>
          </p:cNvPr>
          <p:cNvGrpSpPr/>
          <p:nvPr/>
        </p:nvGrpSpPr>
        <p:grpSpPr>
          <a:xfrm>
            <a:off x="0" y="961610"/>
            <a:ext cx="1962150" cy="425758"/>
            <a:chOff x="5286375" y="2995888"/>
            <a:chExt cx="2089194" cy="354623"/>
          </a:xfrm>
        </p:grpSpPr>
        <p:pic>
          <p:nvPicPr>
            <p:cNvPr id="64" name="Imagen 63">
              <a:extLst>
                <a:ext uri="{FF2B5EF4-FFF2-40B4-BE49-F238E27FC236}">
                  <a16:creationId xmlns:a16="http://schemas.microsoft.com/office/drawing/2014/main" id="{2AD53C2E-2568-4B83-8476-B304B15BC05D}"/>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5" name="CuadroTexto 64">
              <a:extLst>
                <a:ext uri="{FF2B5EF4-FFF2-40B4-BE49-F238E27FC236}">
                  <a16:creationId xmlns:a16="http://schemas.microsoft.com/office/drawing/2014/main" id="{E5F1718A-808D-4236-84EE-7F4B8D903FE1}"/>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66" name="Grupo 65">
            <a:extLst>
              <a:ext uri="{FF2B5EF4-FFF2-40B4-BE49-F238E27FC236}">
                <a16:creationId xmlns:a16="http://schemas.microsoft.com/office/drawing/2014/main" id="{BB8BFD32-EC40-470F-836B-DB3847D421E8}"/>
              </a:ext>
            </a:extLst>
          </p:cNvPr>
          <p:cNvGrpSpPr/>
          <p:nvPr/>
        </p:nvGrpSpPr>
        <p:grpSpPr>
          <a:xfrm>
            <a:off x="0" y="4394012"/>
            <a:ext cx="1962150" cy="425758"/>
            <a:chOff x="5286375" y="2995888"/>
            <a:chExt cx="2089194" cy="354623"/>
          </a:xfrm>
        </p:grpSpPr>
        <p:pic>
          <p:nvPicPr>
            <p:cNvPr id="67" name="Imagen 66">
              <a:extLst>
                <a:ext uri="{FF2B5EF4-FFF2-40B4-BE49-F238E27FC236}">
                  <a16:creationId xmlns:a16="http://schemas.microsoft.com/office/drawing/2014/main" id="{BB5C4F7A-E266-4AAD-BAC8-55A95B6BCB82}"/>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8" name="CuadroTexto 67">
              <a:extLst>
                <a:ext uri="{FF2B5EF4-FFF2-40B4-BE49-F238E27FC236}">
                  <a16:creationId xmlns:a16="http://schemas.microsoft.com/office/drawing/2014/main" id="{29713E47-E698-4896-A360-56FBFAAA14BB}"/>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69" name="Grupo 68">
            <a:extLst>
              <a:ext uri="{FF2B5EF4-FFF2-40B4-BE49-F238E27FC236}">
                <a16:creationId xmlns:a16="http://schemas.microsoft.com/office/drawing/2014/main" id="{4FBD4C55-EB14-41BB-8CA2-34C4C7842178}"/>
              </a:ext>
            </a:extLst>
          </p:cNvPr>
          <p:cNvGrpSpPr/>
          <p:nvPr/>
        </p:nvGrpSpPr>
        <p:grpSpPr>
          <a:xfrm>
            <a:off x="-1" y="5255495"/>
            <a:ext cx="1951585" cy="425759"/>
            <a:chOff x="5286375" y="2995888"/>
            <a:chExt cx="2089194" cy="354623"/>
          </a:xfrm>
        </p:grpSpPr>
        <p:pic>
          <p:nvPicPr>
            <p:cNvPr id="70" name="Imagen 69">
              <a:extLst>
                <a:ext uri="{FF2B5EF4-FFF2-40B4-BE49-F238E27FC236}">
                  <a16:creationId xmlns:a16="http://schemas.microsoft.com/office/drawing/2014/main" id="{C9E9BEFA-BF9C-4484-A665-D082833CA14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71" name="CuadroTexto 70">
              <a:extLst>
                <a:ext uri="{FF2B5EF4-FFF2-40B4-BE49-F238E27FC236}">
                  <a16:creationId xmlns:a16="http://schemas.microsoft.com/office/drawing/2014/main" id="{04E02CD7-FE2F-4524-85CA-43CA6CC6FD79}"/>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72" name="CuadroTexto 71">
            <a:extLst>
              <a:ext uri="{FF2B5EF4-FFF2-40B4-BE49-F238E27FC236}">
                <a16:creationId xmlns:a16="http://schemas.microsoft.com/office/drawing/2014/main" id="{8756CE62-8B18-4887-8205-9395F7385A50}"/>
              </a:ext>
            </a:extLst>
          </p:cNvPr>
          <p:cNvSpPr txBox="1"/>
          <p:nvPr/>
        </p:nvSpPr>
        <p:spPr>
          <a:xfrm>
            <a:off x="183533" y="1950796"/>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73" name="CuadroTexto 72">
            <a:extLst>
              <a:ext uri="{FF2B5EF4-FFF2-40B4-BE49-F238E27FC236}">
                <a16:creationId xmlns:a16="http://schemas.microsoft.com/office/drawing/2014/main" id="{070B3BDE-4270-4BD0-923D-651EB0835C70}"/>
              </a:ext>
            </a:extLst>
          </p:cNvPr>
          <p:cNvSpPr txBox="1"/>
          <p:nvPr/>
        </p:nvSpPr>
        <p:spPr>
          <a:xfrm>
            <a:off x="409575" y="2317794"/>
            <a:ext cx="1371300" cy="492443"/>
          </a:xfrm>
          <a:prstGeom prst="rect">
            <a:avLst/>
          </a:prstGeom>
          <a:noFill/>
        </p:spPr>
        <p:txBody>
          <a:bodyPr wrap="square">
            <a:spAutoFit/>
          </a:bodyPr>
          <a:lstStyle/>
          <a:p>
            <a:pPr algn="r" defTabSz="1219017">
              <a:defRPr/>
            </a:pPr>
            <a:r>
              <a:rPr lang="es-ES" sz="1300" b="1" kern="1200" dirty="0">
                <a:latin typeface="+mn-lt"/>
                <a:ea typeface="+mn-ea"/>
                <a:cs typeface="+mn-cs"/>
              </a:rPr>
              <a:t>Competitividad </a:t>
            </a:r>
          </a:p>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 </a:t>
            </a:r>
          </a:p>
        </p:txBody>
      </p:sp>
      <p:sp>
        <p:nvSpPr>
          <p:cNvPr id="35" name="Freeform 183">
            <a:extLst>
              <a:ext uri="{FF2B5EF4-FFF2-40B4-BE49-F238E27FC236}">
                <a16:creationId xmlns:a16="http://schemas.microsoft.com/office/drawing/2014/main" id="{05405F82-ACBF-4EA4-9BD0-8F6F41CBA968}"/>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61DB6A2F-6DE8-4802-BE46-B784F00280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38255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9" name="CuadroTexto 28">
            <a:extLst>
              <a:ext uri="{FF2B5EF4-FFF2-40B4-BE49-F238E27FC236}">
                <a16:creationId xmlns:a16="http://schemas.microsoft.com/office/drawing/2014/main" id="{589AC99F-2046-40F9-961F-440324492EB6}"/>
              </a:ext>
            </a:extLst>
          </p:cNvPr>
          <p:cNvSpPr txBox="1"/>
          <p:nvPr/>
        </p:nvSpPr>
        <p:spPr>
          <a:xfrm>
            <a:off x="2045162" y="1472131"/>
            <a:ext cx="2047875" cy="276999"/>
          </a:xfrm>
          <a:prstGeom prst="rect">
            <a:avLst/>
          </a:prstGeom>
          <a:solidFill>
            <a:srgbClr val="7030A0"/>
          </a:solidFill>
        </p:spPr>
        <p:txBody>
          <a:bodyPr wrap="square">
            <a:spAutoFit/>
          </a:bodyPr>
          <a:lstStyle/>
          <a:p>
            <a:r>
              <a:rPr lang="es-CL" sz="1200" dirty="0">
                <a:solidFill>
                  <a:schemeClr val="bg1"/>
                </a:solidFill>
              </a:rPr>
              <a:t>Índice de Saneamiento</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26587" y="1502909"/>
            <a:ext cx="7272800" cy="246221"/>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Permite conocer las condiciones de saneamiento de las viviendas que son básicas para el funcionamiento de las mismas</a:t>
            </a:r>
            <a:endParaRPr lang="es-CL" sz="1000" dirty="0"/>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1628775" cy="523220"/>
          </a:xfrm>
          <a:prstGeom prst="rect">
            <a:avLst/>
          </a:prstGeom>
          <a:noFill/>
          <a:ln>
            <a:solidFill>
              <a:schemeClr val="bg2"/>
            </a:solidFill>
          </a:ln>
        </p:spPr>
        <p:txBody>
          <a:bodyPr wrap="square">
            <a:spAutoFit/>
          </a:bodyPr>
          <a:lstStyle/>
          <a:p>
            <a:pPr algn="ctr"/>
            <a:r>
              <a:rPr lang="es-CL" sz="1400" dirty="0"/>
              <a:t>índice de desarrollo Humano</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6131786" y="836453"/>
            <a:ext cx="1628775" cy="523220"/>
          </a:xfrm>
          <a:prstGeom prst="rect">
            <a:avLst/>
          </a:prstGeom>
          <a:solidFill>
            <a:schemeClr val="bg1"/>
          </a:solidFill>
          <a:ln>
            <a:solidFill>
              <a:schemeClr val="bg2"/>
            </a:solidFill>
          </a:ln>
        </p:spPr>
        <p:txBody>
          <a:bodyPr wrap="square">
            <a:spAutoFit/>
          </a:bodyPr>
          <a:lstStyle/>
          <a:p>
            <a:pPr algn="ctr"/>
            <a:r>
              <a:rPr lang="es-CL" sz="1400" dirty="0"/>
              <a:t>Índice de Habitabilidad</a:t>
            </a:r>
          </a:p>
        </p:txBody>
      </p:sp>
      <p:sp>
        <p:nvSpPr>
          <p:cNvPr id="12" name="CuadroTexto 11">
            <a:extLst>
              <a:ext uri="{FF2B5EF4-FFF2-40B4-BE49-F238E27FC236}">
                <a16:creationId xmlns:a16="http://schemas.microsoft.com/office/drawing/2014/main" id="{CF50908B-06AB-405C-90F7-156F895457BC}"/>
              </a:ext>
            </a:extLst>
          </p:cNvPr>
          <p:cNvSpPr txBox="1"/>
          <p:nvPr/>
        </p:nvSpPr>
        <p:spPr>
          <a:xfrm>
            <a:off x="8036985" y="836453"/>
            <a:ext cx="1557204" cy="523220"/>
          </a:xfrm>
          <a:prstGeom prst="rect">
            <a:avLst/>
          </a:prstGeom>
          <a:solidFill>
            <a:schemeClr val="accent4"/>
          </a:solidFill>
          <a:ln>
            <a:solidFill>
              <a:schemeClr val="bg2"/>
            </a:solidFill>
          </a:ln>
        </p:spPr>
        <p:txBody>
          <a:bodyPr wrap="square">
            <a:spAutoFit/>
          </a:bodyPr>
          <a:lstStyle>
            <a:defPPr>
              <a:defRPr lang="es-CL"/>
            </a:defPPr>
            <a:lvl1pPr>
              <a:defRPr sz="1400"/>
            </a:lvl1pPr>
          </a:lstStyle>
          <a:p>
            <a:pPr algn="ctr"/>
            <a:r>
              <a:rPr lang="es-ES" dirty="0"/>
              <a:t>Índice de Saneamiento</a:t>
            </a:r>
          </a:p>
        </p:txBody>
      </p:sp>
      <p:sp>
        <p:nvSpPr>
          <p:cNvPr id="13" name="CuadroTexto 12">
            <a:extLst>
              <a:ext uri="{FF2B5EF4-FFF2-40B4-BE49-F238E27FC236}">
                <a16:creationId xmlns:a16="http://schemas.microsoft.com/office/drawing/2014/main" id="{7137718D-C818-4783-93AC-44F1BA1CAB63}"/>
              </a:ext>
            </a:extLst>
          </p:cNvPr>
          <p:cNvSpPr txBox="1"/>
          <p:nvPr/>
        </p:nvSpPr>
        <p:spPr>
          <a:xfrm>
            <a:off x="9870612" y="836453"/>
            <a:ext cx="1628775" cy="523220"/>
          </a:xfrm>
          <a:prstGeom prst="rect">
            <a:avLst/>
          </a:prstGeom>
          <a:solidFill>
            <a:schemeClr val="bg1"/>
          </a:solidFill>
          <a:ln>
            <a:solidFill>
              <a:schemeClr val="bg2"/>
            </a:solidFill>
          </a:ln>
        </p:spPr>
        <p:txBody>
          <a:bodyPr wrap="square">
            <a:spAutoFit/>
          </a:bodyPr>
          <a:lstStyle>
            <a:defPPr>
              <a:defRPr lang="es-CL"/>
            </a:defPPr>
            <a:lvl1pPr>
              <a:defRPr sz="1400"/>
            </a:lvl1pPr>
          </a:lstStyle>
          <a:p>
            <a:pPr algn="ctr"/>
            <a:r>
              <a:rPr lang="es-ES" dirty="0"/>
              <a:t>Índice de Acceso tecnológico</a:t>
            </a:r>
          </a:p>
        </p:txBody>
      </p:sp>
      <p:sp>
        <p:nvSpPr>
          <p:cNvPr id="14" name="CuadroTexto 13">
            <a:extLst>
              <a:ext uri="{FF2B5EF4-FFF2-40B4-BE49-F238E27FC236}">
                <a16:creationId xmlns:a16="http://schemas.microsoft.com/office/drawing/2014/main" id="{47E073EC-E18F-42E6-A9B8-3116DDA06B4C}"/>
              </a:ext>
            </a:extLst>
          </p:cNvPr>
          <p:cNvSpPr txBox="1"/>
          <p:nvPr/>
        </p:nvSpPr>
        <p:spPr>
          <a:xfrm>
            <a:off x="4226587" y="836453"/>
            <a:ext cx="1628775" cy="523220"/>
          </a:xfrm>
          <a:prstGeom prst="rect">
            <a:avLst/>
          </a:prstGeom>
          <a:noFill/>
          <a:ln>
            <a:solidFill>
              <a:schemeClr val="bg2"/>
            </a:solidFill>
          </a:ln>
        </p:spPr>
        <p:txBody>
          <a:bodyPr wrap="square">
            <a:spAutoFit/>
          </a:bodyPr>
          <a:lstStyle/>
          <a:p>
            <a:pPr algn="ctr"/>
            <a:r>
              <a:rPr lang="es-CL" sz="1400" dirty="0"/>
              <a:t>Índice de Prioridad Social</a:t>
            </a:r>
          </a:p>
        </p:txBody>
      </p:sp>
      <p:sp>
        <p:nvSpPr>
          <p:cNvPr id="37" name="CuadroTexto 36">
            <a:extLst>
              <a:ext uri="{FF2B5EF4-FFF2-40B4-BE49-F238E27FC236}">
                <a16:creationId xmlns:a16="http://schemas.microsoft.com/office/drawing/2014/main" id="{4DF98932-A800-497C-A24E-5B08922CEC5C}"/>
              </a:ext>
            </a:extLst>
          </p:cNvPr>
          <p:cNvSpPr txBox="1"/>
          <p:nvPr/>
        </p:nvSpPr>
        <p:spPr>
          <a:xfrm>
            <a:off x="2124075" y="2019102"/>
            <a:ext cx="6096000" cy="461665"/>
          </a:xfrm>
          <a:prstGeom prst="rect">
            <a:avLst/>
          </a:prstGeom>
          <a:noFill/>
        </p:spPr>
        <p:txBody>
          <a:bodyPr wrap="square">
            <a:spAutoFit/>
          </a:bodyPr>
          <a:lstStyle/>
          <a:p>
            <a:r>
              <a:rPr lang="es-CL" sz="1200" dirty="0"/>
              <a:t>Disponibilidad de agua dentro de la vivienda. CASEN</a:t>
            </a:r>
          </a:p>
          <a:p>
            <a:r>
              <a:rPr lang="es-CL" sz="1200" dirty="0"/>
              <a:t>Medio de eliminación de excretas. CASEN</a:t>
            </a:r>
          </a:p>
        </p:txBody>
      </p:sp>
      <p:grpSp>
        <p:nvGrpSpPr>
          <p:cNvPr id="39" name="Grupo 38">
            <a:extLst>
              <a:ext uri="{FF2B5EF4-FFF2-40B4-BE49-F238E27FC236}">
                <a16:creationId xmlns:a16="http://schemas.microsoft.com/office/drawing/2014/main" id="{D84807A5-A0DA-4A11-9DBA-B923D2AB3FF2}"/>
              </a:ext>
            </a:extLst>
          </p:cNvPr>
          <p:cNvGrpSpPr/>
          <p:nvPr/>
        </p:nvGrpSpPr>
        <p:grpSpPr>
          <a:xfrm>
            <a:off x="0" y="961610"/>
            <a:ext cx="1962150" cy="425758"/>
            <a:chOff x="5286375" y="2995888"/>
            <a:chExt cx="2089194" cy="354623"/>
          </a:xfrm>
        </p:grpSpPr>
        <p:pic>
          <p:nvPicPr>
            <p:cNvPr id="41" name="Imagen 40">
              <a:extLst>
                <a:ext uri="{FF2B5EF4-FFF2-40B4-BE49-F238E27FC236}">
                  <a16:creationId xmlns:a16="http://schemas.microsoft.com/office/drawing/2014/main" id="{E50F75A8-6F4B-4A33-8F1D-344417443665}"/>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2" name="CuadroTexto 41">
              <a:extLst>
                <a:ext uri="{FF2B5EF4-FFF2-40B4-BE49-F238E27FC236}">
                  <a16:creationId xmlns:a16="http://schemas.microsoft.com/office/drawing/2014/main" id="{7FE6E652-1ECF-44A4-9EA7-07A87C6ACBB0}"/>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43" name="CuadroTexto 42">
            <a:extLst>
              <a:ext uri="{FF2B5EF4-FFF2-40B4-BE49-F238E27FC236}">
                <a16:creationId xmlns:a16="http://schemas.microsoft.com/office/drawing/2014/main" id="{652BB0D9-3401-4D6F-8F1A-959CD8407FE5}"/>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44" name="CuadroTexto 43">
            <a:extLst>
              <a:ext uri="{FF2B5EF4-FFF2-40B4-BE49-F238E27FC236}">
                <a16:creationId xmlns:a16="http://schemas.microsoft.com/office/drawing/2014/main" id="{766AE760-4E56-42C9-A357-3D0A6B98ACC7}"/>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45" name="CuadroTexto 44">
            <a:extLst>
              <a:ext uri="{FF2B5EF4-FFF2-40B4-BE49-F238E27FC236}">
                <a16:creationId xmlns:a16="http://schemas.microsoft.com/office/drawing/2014/main" id="{282A8228-46AC-41F8-8375-9C2D894E270D}"/>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46" name="CuadroTexto 45">
            <a:extLst>
              <a:ext uri="{FF2B5EF4-FFF2-40B4-BE49-F238E27FC236}">
                <a16:creationId xmlns:a16="http://schemas.microsoft.com/office/drawing/2014/main" id="{AEB06B65-EDBC-4E9F-B606-43935CE8F732}"/>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47" name="Grupo 46">
            <a:extLst>
              <a:ext uri="{FF2B5EF4-FFF2-40B4-BE49-F238E27FC236}">
                <a16:creationId xmlns:a16="http://schemas.microsoft.com/office/drawing/2014/main" id="{D35AA536-B3AE-4237-8C20-21DA960F3409}"/>
              </a:ext>
            </a:extLst>
          </p:cNvPr>
          <p:cNvGrpSpPr/>
          <p:nvPr/>
        </p:nvGrpSpPr>
        <p:grpSpPr>
          <a:xfrm>
            <a:off x="0" y="961610"/>
            <a:ext cx="1962150" cy="425758"/>
            <a:chOff x="5286375" y="2995888"/>
            <a:chExt cx="2089194" cy="354623"/>
          </a:xfrm>
        </p:grpSpPr>
        <p:pic>
          <p:nvPicPr>
            <p:cNvPr id="48" name="Imagen 47">
              <a:extLst>
                <a:ext uri="{FF2B5EF4-FFF2-40B4-BE49-F238E27FC236}">
                  <a16:creationId xmlns:a16="http://schemas.microsoft.com/office/drawing/2014/main" id="{2A43E829-1175-4F73-AE90-513A7F6FACC1}"/>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9" name="CuadroTexto 48">
              <a:extLst>
                <a:ext uri="{FF2B5EF4-FFF2-40B4-BE49-F238E27FC236}">
                  <a16:creationId xmlns:a16="http://schemas.microsoft.com/office/drawing/2014/main" id="{1279A8E8-1F61-4040-9999-AE7878D53821}"/>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50" name="Grupo 49">
            <a:extLst>
              <a:ext uri="{FF2B5EF4-FFF2-40B4-BE49-F238E27FC236}">
                <a16:creationId xmlns:a16="http://schemas.microsoft.com/office/drawing/2014/main" id="{A8889115-670A-4810-BFAC-C670D4188C68}"/>
              </a:ext>
            </a:extLst>
          </p:cNvPr>
          <p:cNvGrpSpPr/>
          <p:nvPr/>
        </p:nvGrpSpPr>
        <p:grpSpPr>
          <a:xfrm>
            <a:off x="0" y="4394012"/>
            <a:ext cx="1962150" cy="425758"/>
            <a:chOff x="5286375" y="2995888"/>
            <a:chExt cx="2089194" cy="354623"/>
          </a:xfrm>
        </p:grpSpPr>
        <p:pic>
          <p:nvPicPr>
            <p:cNvPr id="54" name="Imagen 53">
              <a:extLst>
                <a:ext uri="{FF2B5EF4-FFF2-40B4-BE49-F238E27FC236}">
                  <a16:creationId xmlns:a16="http://schemas.microsoft.com/office/drawing/2014/main" id="{9F396EBC-FFB7-414B-A666-B568E9A5F1E1}"/>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5" name="CuadroTexto 54">
              <a:extLst>
                <a:ext uri="{FF2B5EF4-FFF2-40B4-BE49-F238E27FC236}">
                  <a16:creationId xmlns:a16="http://schemas.microsoft.com/office/drawing/2014/main" id="{CF259FA7-FE48-4CCC-93A3-F6FE878284C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56" name="Grupo 55">
            <a:extLst>
              <a:ext uri="{FF2B5EF4-FFF2-40B4-BE49-F238E27FC236}">
                <a16:creationId xmlns:a16="http://schemas.microsoft.com/office/drawing/2014/main" id="{29D2C682-1B63-4D10-973C-FAA4B85B91B0}"/>
              </a:ext>
            </a:extLst>
          </p:cNvPr>
          <p:cNvGrpSpPr/>
          <p:nvPr/>
        </p:nvGrpSpPr>
        <p:grpSpPr>
          <a:xfrm>
            <a:off x="-1" y="5255495"/>
            <a:ext cx="1951585" cy="425759"/>
            <a:chOff x="5286375" y="2995888"/>
            <a:chExt cx="2089194" cy="354623"/>
          </a:xfrm>
        </p:grpSpPr>
        <p:pic>
          <p:nvPicPr>
            <p:cNvPr id="57" name="Imagen 56">
              <a:extLst>
                <a:ext uri="{FF2B5EF4-FFF2-40B4-BE49-F238E27FC236}">
                  <a16:creationId xmlns:a16="http://schemas.microsoft.com/office/drawing/2014/main" id="{2FCCEDAE-C6DE-4598-923B-FBB513FDDB7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8" name="CuadroTexto 57">
              <a:extLst>
                <a:ext uri="{FF2B5EF4-FFF2-40B4-BE49-F238E27FC236}">
                  <a16:creationId xmlns:a16="http://schemas.microsoft.com/office/drawing/2014/main" id="{105B2E8F-BD0E-4918-A102-A0798CDFAAE5}"/>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59" name="CuadroTexto 58">
            <a:extLst>
              <a:ext uri="{FF2B5EF4-FFF2-40B4-BE49-F238E27FC236}">
                <a16:creationId xmlns:a16="http://schemas.microsoft.com/office/drawing/2014/main" id="{BD1F9A51-5FAE-4E50-BB76-4E18AC9879AB}"/>
              </a:ext>
            </a:extLst>
          </p:cNvPr>
          <p:cNvSpPr txBox="1"/>
          <p:nvPr/>
        </p:nvSpPr>
        <p:spPr>
          <a:xfrm>
            <a:off x="183533" y="1950796"/>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60" name="CuadroTexto 59">
            <a:extLst>
              <a:ext uri="{FF2B5EF4-FFF2-40B4-BE49-F238E27FC236}">
                <a16:creationId xmlns:a16="http://schemas.microsoft.com/office/drawing/2014/main" id="{394E1B89-F982-4E1F-8C5A-A1553D3E22D3}"/>
              </a:ext>
            </a:extLst>
          </p:cNvPr>
          <p:cNvSpPr txBox="1"/>
          <p:nvPr/>
        </p:nvSpPr>
        <p:spPr>
          <a:xfrm>
            <a:off x="336431" y="2317794"/>
            <a:ext cx="1444444"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Competitividad </a:t>
            </a:r>
          </a:p>
        </p:txBody>
      </p:sp>
      <p:sp>
        <p:nvSpPr>
          <p:cNvPr id="34" name="Freeform 183">
            <a:extLst>
              <a:ext uri="{FF2B5EF4-FFF2-40B4-BE49-F238E27FC236}">
                <a16:creationId xmlns:a16="http://schemas.microsoft.com/office/drawing/2014/main" id="{5FDAA65F-A9F0-4E9D-BF46-353E815B9846}"/>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9E58629C-525C-4E39-9063-02C54D320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8427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29" name="CuadroTexto 28">
            <a:extLst>
              <a:ext uri="{FF2B5EF4-FFF2-40B4-BE49-F238E27FC236}">
                <a16:creationId xmlns:a16="http://schemas.microsoft.com/office/drawing/2014/main" id="{589AC99F-2046-40F9-961F-440324492EB6}"/>
              </a:ext>
            </a:extLst>
          </p:cNvPr>
          <p:cNvSpPr txBox="1"/>
          <p:nvPr/>
        </p:nvSpPr>
        <p:spPr>
          <a:xfrm>
            <a:off x="2035987" y="1632301"/>
            <a:ext cx="2047875" cy="276999"/>
          </a:xfrm>
          <a:prstGeom prst="rect">
            <a:avLst/>
          </a:prstGeom>
          <a:solidFill>
            <a:srgbClr val="7030A0"/>
          </a:solidFill>
        </p:spPr>
        <p:txBody>
          <a:bodyPr wrap="square">
            <a:spAutoFit/>
          </a:bodyPr>
          <a:lstStyle/>
          <a:p>
            <a:r>
              <a:rPr lang="es-CL" sz="1200" dirty="0">
                <a:solidFill>
                  <a:schemeClr val="bg1"/>
                </a:solidFill>
              </a:rPr>
              <a:t>Índice de Acceso tecnológico</a:t>
            </a:r>
          </a:p>
        </p:txBody>
      </p:sp>
      <p:sp>
        <p:nvSpPr>
          <p:cNvPr id="31" name="CuadroTexto 30">
            <a:extLst>
              <a:ext uri="{FF2B5EF4-FFF2-40B4-BE49-F238E27FC236}">
                <a16:creationId xmlns:a16="http://schemas.microsoft.com/office/drawing/2014/main" id="{8905D46E-E732-4143-A87D-6C4A91467160}"/>
              </a:ext>
            </a:extLst>
          </p:cNvPr>
          <p:cNvSpPr txBox="1"/>
          <p:nvPr/>
        </p:nvSpPr>
        <p:spPr>
          <a:xfrm>
            <a:off x="4226587" y="1502909"/>
            <a:ext cx="7272800" cy="553998"/>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Se consideran datos referentes a la existencia por hogar de: TV a color; teléfono celular; teléfono fijo; acceso a Internet y computador. Para cada comuna se dividió el número de accesos por el total de hogares, identificándose un porcentaje para cada uno de los artículos considerados. </a:t>
            </a:r>
            <a:endParaRPr lang="es-CL" sz="1000" dirty="0"/>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1628775" cy="523220"/>
          </a:xfrm>
          <a:prstGeom prst="rect">
            <a:avLst/>
          </a:prstGeom>
          <a:noFill/>
          <a:ln>
            <a:solidFill>
              <a:schemeClr val="bg2"/>
            </a:solidFill>
          </a:ln>
        </p:spPr>
        <p:txBody>
          <a:bodyPr wrap="square">
            <a:spAutoFit/>
          </a:bodyPr>
          <a:lstStyle/>
          <a:p>
            <a:pPr algn="ctr"/>
            <a:r>
              <a:rPr lang="es-CL" sz="1400" dirty="0"/>
              <a:t>índice de desarrollo Humano</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6131786" y="836453"/>
            <a:ext cx="1628775" cy="523220"/>
          </a:xfrm>
          <a:prstGeom prst="rect">
            <a:avLst/>
          </a:prstGeom>
          <a:solidFill>
            <a:schemeClr val="bg1"/>
          </a:solidFill>
          <a:ln>
            <a:solidFill>
              <a:schemeClr val="bg2"/>
            </a:solidFill>
          </a:ln>
        </p:spPr>
        <p:txBody>
          <a:bodyPr wrap="square">
            <a:spAutoFit/>
          </a:bodyPr>
          <a:lstStyle/>
          <a:p>
            <a:pPr algn="ctr"/>
            <a:r>
              <a:rPr lang="es-CL" sz="1400" dirty="0"/>
              <a:t>Índice de Habitabilidad</a:t>
            </a:r>
          </a:p>
        </p:txBody>
      </p:sp>
      <p:sp>
        <p:nvSpPr>
          <p:cNvPr id="12" name="CuadroTexto 11">
            <a:extLst>
              <a:ext uri="{FF2B5EF4-FFF2-40B4-BE49-F238E27FC236}">
                <a16:creationId xmlns:a16="http://schemas.microsoft.com/office/drawing/2014/main" id="{CF50908B-06AB-405C-90F7-156F895457BC}"/>
              </a:ext>
            </a:extLst>
          </p:cNvPr>
          <p:cNvSpPr txBox="1"/>
          <p:nvPr/>
        </p:nvSpPr>
        <p:spPr>
          <a:xfrm>
            <a:off x="8036985" y="836453"/>
            <a:ext cx="1557204" cy="523220"/>
          </a:xfrm>
          <a:prstGeom prst="rect">
            <a:avLst/>
          </a:prstGeom>
          <a:noFill/>
          <a:ln>
            <a:solidFill>
              <a:schemeClr val="bg2"/>
            </a:solidFill>
          </a:ln>
        </p:spPr>
        <p:txBody>
          <a:bodyPr wrap="square">
            <a:spAutoFit/>
          </a:bodyPr>
          <a:lstStyle>
            <a:defPPr>
              <a:defRPr lang="es-CL"/>
            </a:defPPr>
            <a:lvl1pPr>
              <a:defRPr sz="1400"/>
            </a:lvl1pPr>
          </a:lstStyle>
          <a:p>
            <a:pPr algn="ctr"/>
            <a:r>
              <a:rPr lang="es-ES" dirty="0"/>
              <a:t>Índice de Saneamiento</a:t>
            </a:r>
          </a:p>
        </p:txBody>
      </p:sp>
      <p:sp>
        <p:nvSpPr>
          <p:cNvPr id="13" name="CuadroTexto 12">
            <a:extLst>
              <a:ext uri="{FF2B5EF4-FFF2-40B4-BE49-F238E27FC236}">
                <a16:creationId xmlns:a16="http://schemas.microsoft.com/office/drawing/2014/main" id="{7137718D-C818-4783-93AC-44F1BA1CAB63}"/>
              </a:ext>
            </a:extLst>
          </p:cNvPr>
          <p:cNvSpPr txBox="1"/>
          <p:nvPr/>
        </p:nvSpPr>
        <p:spPr>
          <a:xfrm>
            <a:off x="9870612" y="836453"/>
            <a:ext cx="1628775" cy="523220"/>
          </a:xfrm>
          <a:prstGeom prst="rect">
            <a:avLst/>
          </a:prstGeom>
          <a:solidFill>
            <a:schemeClr val="accent4"/>
          </a:solidFill>
          <a:ln>
            <a:solidFill>
              <a:schemeClr val="bg2"/>
            </a:solidFill>
          </a:ln>
        </p:spPr>
        <p:txBody>
          <a:bodyPr wrap="square">
            <a:spAutoFit/>
          </a:bodyPr>
          <a:lstStyle>
            <a:defPPr>
              <a:defRPr lang="es-CL"/>
            </a:defPPr>
            <a:lvl1pPr>
              <a:defRPr sz="1400"/>
            </a:lvl1pPr>
          </a:lstStyle>
          <a:p>
            <a:pPr algn="ctr"/>
            <a:r>
              <a:rPr lang="es-ES" dirty="0"/>
              <a:t>Índice de Acceso tecnológico</a:t>
            </a:r>
          </a:p>
        </p:txBody>
      </p:sp>
      <p:sp>
        <p:nvSpPr>
          <p:cNvPr id="14" name="CuadroTexto 13">
            <a:extLst>
              <a:ext uri="{FF2B5EF4-FFF2-40B4-BE49-F238E27FC236}">
                <a16:creationId xmlns:a16="http://schemas.microsoft.com/office/drawing/2014/main" id="{47E073EC-E18F-42E6-A9B8-3116DDA06B4C}"/>
              </a:ext>
            </a:extLst>
          </p:cNvPr>
          <p:cNvSpPr txBox="1"/>
          <p:nvPr/>
        </p:nvSpPr>
        <p:spPr>
          <a:xfrm>
            <a:off x="4226587" y="836453"/>
            <a:ext cx="1628775" cy="523220"/>
          </a:xfrm>
          <a:prstGeom prst="rect">
            <a:avLst/>
          </a:prstGeom>
          <a:noFill/>
          <a:ln>
            <a:solidFill>
              <a:schemeClr val="bg2"/>
            </a:solidFill>
          </a:ln>
        </p:spPr>
        <p:txBody>
          <a:bodyPr wrap="square">
            <a:spAutoFit/>
          </a:bodyPr>
          <a:lstStyle/>
          <a:p>
            <a:pPr algn="ctr"/>
            <a:r>
              <a:rPr lang="es-CL" sz="1400" dirty="0"/>
              <a:t>Índice de Prioridad Social</a:t>
            </a:r>
          </a:p>
        </p:txBody>
      </p:sp>
      <p:sp>
        <p:nvSpPr>
          <p:cNvPr id="33" name="CuadroTexto 32">
            <a:extLst>
              <a:ext uri="{FF2B5EF4-FFF2-40B4-BE49-F238E27FC236}">
                <a16:creationId xmlns:a16="http://schemas.microsoft.com/office/drawing/2014/main" id="{BDB9CD12-9E26-43E1-8DE9-387F9E85CFD1}"/>
              </a:ext>
            </a:extLst>
          </p:cNvPr>
          <p:cNvSpPr txBox="1"/>
          <p:nvPr/>
        </p:nvSpPr>
        <p:spPr>
          <a:xfrm>
            <a:off x="2235511" y="2441229"/>
            <a:ext cx="6096000" cy="276999"/>
          </a:xfrm>
          <a:prstGeom prst="rect">
            <a:avLst/>
          </a:prstGeom>
          <a:noFill/>
        </p:spPr>
        <p:txBody>
          <a:bodyPr wrap="square">
            <a:spAutoFit/>
          </a:bodyPr>
          <a:lstStyle/>
          <a:p>
            <a:r>
              <a:rPr lang="es-CL" sz="1200" dirty="0"/>
              <a:t> TV a color; teléfono celular; teléfono fijo; acceso a Internet y computador. CENSO</a:t>
            </a:r>
          </a:p>
        </p:txBody>
      </p:sp>
      <p:grpSp>
        <p:nvGrpSpPr>
          <p:cNvPr id="34" name="Grupo 33">
            <a:extLst>
              <a:ext uri="{FF2B5EF4-FFF2-40B4-BE49-F238E27FC236}">
                <a16:creationId xmlns:a16="http://schemas.microsoft.com/office/drawing/2014/main" id="{AEAD85C5-B635-4A31-9AE5-9B1B526B1612}"/>
              </a:ext>
            </a:extLst>
          </p:cNvPr>
          <p:cNvGrpSpPr/>
          <p:nvPr/>
        </p:nvGrpSpPr>
        <p:grpSpPr>
          <a:xfrm>
            <a:off x="0" y="961610"/>
            <a:ext cx="1962150" cy="425758"/>
            <a:chOff x="5286375" y="2995888"/>
            <a:chExt cx="2089194" cy="354623"/>
          </a:xfrm>
        </p:grpSpPr>
        <p:pic>
          <p:nvPicPr>
            <p:cNvPr id="35" name="Imagen 34">
              <a:extLst>
                <a:ext uri="{FF2B5EF4-FFF2-40B4-BE49-F238E27FC236}">
                  <a16:creationId xmlns:a16="http://schemas.microsoft.com/office/drawing/2014/main" id="{55D90744-0532-4C1C-A785-9A62973C1547}"/>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36" name="CuadroTexto 35">
              <a:extLst>
                <a:ext uri="{FF2B5EF4-FFF2-40B4-BE49-F238E27FC236}">
                  <a16:creationId xmlns:a16="http://schemas.microsoft.com/office/drawing/2014/main" id="{9C01DC7B-97D0-45D1-830D-EA23FFAD0C58}"/>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38" name="CuadroTexto 37">
            <a:extLst>
              <a:ext uri="{FF2B5EF4-FFF2-40B4-BE49-F238E27FC236}">
                <a16:creationId xmlns:a16="http://schemas.microsoft.com/office/drawing/2014/main" id="{911B03BD-775C-4332-A0E1-595B2A3232C5}"/>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39" name="CuadroTexto 38">
            <a:extLst>
              <a:ext uri="{FF2B5EF4-FFF2-40B4-BE49-F238E27FC236}">
                <a16:creationId xmlns:a16="http://schemas.microsoft.com/office/drawing/2014/main" id="{36753DE7-C19C-42CE-9EDA-5C02FF4E5917}"/>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40" name="CuadroTexto 39">
            <a:extLst>
              <a:ext uri="{FF2B5EF4-FFF2-40B4-BE49-F238E27FC236}">
                <a16:creationId xmlns:a16="http://schemas.microsoft.com/office/drawing/2014/main" id="{62132C1D-1E77-44F5-834C-44C853CBADCD}"/>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41" name="CuadroTexto 40">
            <a:extLst>
              <a:ext uri="{FF2B5EF4-FFF2-40B4-BE49-F238E27FC236}">
                <a16:creationId xmlns:a16="http://schemas.microsoft.com/office/drawing/2014/main" id="{964C5CAE-866C-450E-B5A8-2697D7725495}"/>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42" name="Grupo 41">
            <a:extLst>
              <a:ext uri="{FF2B5EF4-FFF2-40B4-BE49-F238E27FC236}">
                <a16:creationId xmlns:a16="http://schemas.microsoft.com/office/drawing/2014/main" id="{DD26673F-978F-4DD0-83B9-5DDF6437B0BB}"/>
              </a:ext>
            </a:extLst>
          </p:cNvPr>
          <p:cNvGrpSpPr/>
          <p:nvPr/>
        </p:nvGrpSpPr>
        <p:grpSpPr>
          <a:xfrm>
            <a:off x="0" y="961610"/>
            <a:ext cx="1962150" cy="425758"/>
            <a:chOff x="5286375" y="2995888"/>
            <a:chExt cx="2089194" cy="354623"/>
          </a:xfrm>
        </p:grpSpPr>
        <p:pic>
          <p:nvPicPr>
            <p:cNvPr id="43" name="Imagen 42">
              <a:extLst>
                <a:ext uri="{FF2B5EF4-FFF2-40B4-BE49-F238E27FC236}">
                  <a16:creationId xmlns:a16="http://schemas.microsoft.com/office/drawing/2014/main" id="{C9C80CF0-ED6E-4C82-BE7C-AAB29B6D842C}"/>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4" name="CuadroTexto 43">
              <a:extLst>
                <a:ext uri="{FF2B5EF4-FFF2-40B4-BE49-F238E27FC236}">
                  <a16:creationId xmlns:a16="http://schemas.microsoft.com/office/drawing/2014/main" id="{A72DB939-0903-4C48-B4FF-EEC7A31C9000}"/>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45" name="Grupo 44">
            <a:extLst>
              <a:ext uri="{FF2B5EF4-FFF2-40B4-BE49-F238E27FC236}">
                <a16:creationId xmlns:a16="http://schemas.microsoft.com/office/drawing/2014/main" id="{1317D634-A3CF-407E-8456-7D391C756924}"/>
              </a:ext>
            </a:extLst>
          </p:cNvPr>
          <p:cNvGrpSpPr/>
          <p:nvPr/>
        </p:nvGrpSpPr>
        <p:grpSpPr>
          <a:xfrm>
            <a:off x="0" y="4394012"/>
            <a:ext cx="1962150" cy="425758"/>
            <a:chOff x="5286375" y="2995888"/>
            <a:chExt cx="2089194" cy="354623"/>
          </a:xfrm>
        </p:grpSpPr>
        <p:pic>
          <p:nvPicPr>
            <p:cNvPr id="46" name="Imagen 45">
              <a:extLst>
                <a:ext uri="{FF2B5EF4-FFF2-40B4-BE49-F238E27FC236}">
                  <a16:creationId xmlns:a16="http://schemas.microsoft.com/office/drawing/2014/main" id="{465A50A3-0091-4AB7-97DE-C79C296828B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7" name="CuadroTexto 46">
              <a:extLst>
                <a:ext uri="{FF2B5EF4-FFF2-40B4-BE49-F238E27FC236}">
                  <a16:creationId xmlns:a16="http://schemas.microsoft.com/office/drawing/2014/main" id="{23CDDDAE-A8C5-40F7-9F87-2DA51EC6C3F9}"/>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48" name="Grupo 47">
            <a:extLst>
              <a:ext uri="{FF2B5EF4-FFF2-40B4-BE49-F238E27FC236}">
                <a16:creationId xmlns:a16="http://schemas.microsoft.com/office/drawing/2014/main" id="{C0D47838-D3C0-4DC9-AE5A-0913E71ACAE0}"/>
              </a:ext>
            </a:extLst>
          </p:cNvPr>
          <p:cNvGrpSpPr/>
          <p:nvPr/>
        </p:nvGrpSpPr>
        <p:grpSpPr>
          <a:xfrm>
            <a:off x="-1" y="5255495"/>
            <a:ext cx="1951585" cy="425759"/>
            <a:chOff x="5286375" y="2995888"/>
            <a:chExt cx="2089194" cy="354623"/>
          </a:xfrm>
        </p:grpSpPr>
        <p:pic>
          <p:nvPicPr>
            <p:cNvPr id="49" name="Imagen 48">
              <a:extLst>
                <a:ext uri="{FF2B5EF4-FFF2-40B4-BE49-F238E27FC236}">
                  <a16:creationId xmlns:a16="http://schemas.microsoft.com/office/drawing/2014/main" id="{983400D2-C05E-4DA5-877D-2C039E6DC0A4}"/>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0" name="CuadroTexto 49">
              <a:extLst>
                <a:ext uri="{FF2B5EF4-FFF2-40B4-BE49-F238E27FC236}">
                  <a16:creationId xmlns:a16="http://schemas.microsoft.com/office/drawing/2014/main" id="{ACDD06DD-4F7D-48AD-8736-3F4BACAD2A38}"/>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54" name="CuadroTexto 53">
            <a:extLst>
              <a:ext uri="{FF2B5EF4-FFF2-40B4-BE49-F238E27FC236}">
                <a16:creationId xmlns:a16="http://schemas.microsoft.com/office/drawing/2014/main" id="{2EDA2DF5-2BD4-42FB-B3FA-A613FEA7598A}"/>
              </a:ext>
            </a:extLst>
          </p:cNvPr>
          <p:cNvSpPr txBox="1"/>
          <p:nvPr/>
        </p:nvSpPr>
        <p:spPr>
          <a:xfrm>
            <a:off x="183533" y="1950796"/>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55" name="CuadroTexto 54">
            <a:extLst>
              <a:ext uri="{FF2B5EF4-FFF2-40B4-BE49-F238E27FC236}">
                <a16:creationId xmlns:a16="http://schemas.microsoft.com/office/drawing/2014/main" id="{ED2453A3-13C3-4ED5-B42A-42AFB160480B}"/>
              </a:ext>
            </a:extLst>
          </p:cNvPr>
          <p:cNvSpPr txBox="1"/>
          <p:nvPr/>
        </p:nvSpPr>
        <p:spPr>
          <a:xfrm>
            <a:off x="183533" y="2317794"/>
            <a:ext cx="1597342" cy="492443"/>
          </a:xfrm>
          <a:prstGeom prst="rect">
            <a:avLst/>
          </a:prstGeom>
          <a:noFill/>
        </p:spPr>
        <p:txBody>
          <a:bodyPr wrap="square">
            <a:spAutoFit/>
          </a:bodyPr>
          <a:lstStyle/>
          <a:p>
            <a:pPr algn="r" defTabSz="1219017">
              <a:defRPr/>
            </a:pPr>
            <a:r>
              <a:rPr lang="es-ES" sz="1300" b="1" kern="1200" dirty="0">
                <a:latin typeface="+mn-lt"/>
                <a:ea typeface="+mn-ea"/>
                <a:cs typeface="+mn-cs"/>
              </a:rPr>
              <a:t>Competitividad </a:t>
            </a:r>
          </a:p>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 </a:t>
            </a:r>
          </a:p>
        </p:txBody>
      </p:sp>
      <p:sp>
        <p:nvSpPr>
          <p:cNvPr id="57" name="Freeform 183">
            <a:extLst>
              <a:ext uri="{FF2B5EF4-FFF2-40B4-BE49-F238E27FC236}">
                <a16:creationId xmlns:a16="http://schemas.microsoft.com/office/drawing/2014/main" id="{4917C7FB-B046-4479-911C-D882839DB497}"/>
              </a:ext>
            </a:extLst>
          </p:cNvPr>
          <p:cNvSpPr>
            <a:spLocks noEditPoints="1"/>
          </p:cNvSpPr>
          <p:nvPr/>
        </p:nvSpPr>
        <p:spPr bwMode="auto">
          <a:xfrm>
            <a:off x="-1132" y="359950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259464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5" name="CuadroTexto 114">
            <a:extLst>
              <a:ext uri="{FF2B5EF4-FFF2-40B4-BE49-F238E27FC236}">
                <a16:creationId xmlns:a16="http://schemas.microsoft.com/office/drawing/2014/main" id="{9AFFBA01-7E57-4016-8800-78C859EFE09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117" name="CuadroTexto 116">
            <a:extLst>
              <a:ext uri="{FF2B5EF4-FFF2-40B4-BE49-F238E27FC236}">
                <a16:creationId xmlns:a16="http://schemas.microsoft.com/office/drawing/2014/main" id="{E1863A6D-1D60-4111-97C7-D0AC4A06E3D2}"/>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19" name="CuadroTexto 118">
            <a:extLst>
              <a:ext uri="{FF2B5EF4-FFF2-40B4-BE49-F238E27FC236}">
                <a16:creationId xmlns:a16="http://schemas.microsoft.com/office/drawing/2014/main" id="{0EFAB321-C8A8-4BCF-AAC8-A955FE46B989}"/>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123" name="Grupo 122">
            <a:extLst>
              <a:ext uri="{FF2B5EF4-FFF2-40B4-BE49-F238E27FC236}">
                <a16:creationId xmlns:a16="http://schemas.microsoft.com/office/drawing/2014/main" id="{56231701-5753-480F-9826-DFEBC2D096CA}"/>
              </a:ext>
            </a:extLst>
          </p:cNvPr>
          <p:cNvGrpSpPr/>
          <p:nvPr/>
        </p:nvGrpSpPr>
        <p:grpSpPr>
          <a:xfrm>
            <a:off x="0" y="4394012"/>
            <a:ext cx="1962150" cy="425758"/>
            <a:chOff x="5286375" y="2995888"/>
            <a:chExt cx="2089194" cy="354623"/>
          </a:xfrm>
        </p:grpSpPr>
        <p:pic>
          <p:nvPicPr>
            <p:cNvPr id="124" name="Imagen 123">
              <a:extLst>
                <a:ext uri="{FF2B5EF4-FFF2-40B4-BE49-F238E27FC236}">
                  <a16:creationId xmlns:a16="http://schemas.microsoft.com/office/drawing/2014/main" id="{EA066F95-57C1-4C95-8D06-8E36740464A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5" name="CuadroTexto 124">
              <a:extLst>
                <a:ext uri="{FF2B5EF4-FFF2-40B4-BE49-F238E27FC236}">
                  <a16:creationId xmlns:a16="http://schemas.microsoft.com/office/drawing/2014/main" id="{9D00A706-C4B6-40AA-9F2C-3AB5389078A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126" name="Grupo 125">
            <a:extLst>
              <a:ext uri="{FF2B5EF4-FFF2-40B4-BE49-F238E27FC236}">
                <a16:creationId xmlns:a16="http://schemas.microsoft.com/office/drawing/2014/main" id="{540380E9-27A9-4FAB-90C4-100AB2ED57EE}"/>
              </a:ext>
            </a:extLst>
          </p:cNvPr>
          <p:cNvGrpSpPr/>
          <p:nvPr/>
        </p:nvGrpSpPr>
        <p:grpSpPr>
          <a:xfrm>
            <a:off x="-1" y="5255495"/>
            <a:ext cx="1951585" cy="425759"/>
            <a:chOff x="5286375" y="2995888"/>
            <a:chExt cx="2089194" cy="354623"/>
          </a:xfrm>
        </p:grpSpPr>
        <p:pic>
          <p:nvPicPr>
            <p:cNvPr id="127" name="Imagen 126">
              <a:extLst>
                <a:ext uri="{FF2B5EF4-FFF2-40B4-BE49-F238E27FC236}">
                  <a16:creationId xmlns:a16="http://schemas.microsoft.com/office/drawing/2014/main" id="{34EE5391-DD53-4305-A1A6-216917A193C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8" name="CuadroTexto 127">
              <a:extLst>
                <a:ext uri="{FF2B5EF4-FFF2-40B4-BE49-F238E27FC236}">
                  <a16:creationId xmlns:a16="http://schemas.microsoft.com/office/drawing/2014/main" id="{AC1812B3-934B-4042-9A51-1ECAB534AE04}"/>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2" name="CuadroTexto 1">
            <a:extLst>
              <a:ext uri="{FF2B5EF4-FFF2-40B4-BE49-F238E27FC236}">
                <a16:creationId xmlns:a16="http://schemas.microsoft.com/office/drawing/2014/main" id="{5AFDE0D6-64B5-4FF8-8230-B2082DD59CBF}"/>
              </a:ext>
            </a:extLst>
          </p:cNvPr>
          <p:cNvSpPr txBox="1"/>
          <p:nvPr/>
        </p:nvSpPr>
        <p:spPr>
          <a:xfrm>
            <a:off x="183533" y="1950796"/>
            <a:ext cx="1635592"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2450637" cy="307777"/>
          </a:xfrm>
          <a:prstGeom prst="rect">
            <a:avLst/>
          </a:prstGeom>
          <a:solidFill>
            <a:schemeClr val="accent4"/>
          </a:solidFill>
          <a:ln>
            <a:solidFill>
              <a:schemeClr val="bg2"/>
            </a:solidFill>
          </a:ln>
        </p:spPr>
        <p:txBody>
          <a:bodyPr wrap="square">
            <a:spAutoFit/>
          </a:bodyPr>
          <a:lstStyle/>
          <a:p>
            <a:pPr algn="ctr"/>
            <a:r>
              <a:rPr lang="es-CL" sz="1400" dirty="0"/>
              <a:t>Índice de competitividad</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5088698" y="837683"/>
            <a:ext cx="1628775" cy="307777"/>
          </a:xfrm>
          <a:prstGeom prst="rect">
            <a:avLst/>
          </a:prstGeom>
          <a:solidFill>
            <a:schemeClr val="bg1"/>
          </a:solidFill>
          <a:ln>
            <a:solidFill>
              <a:schemeClr val="bg2"/>
            </a:solidFill>
          </a:ln>
        </p:spPr>
        <p:txBody>
          <a:bodyPr wrap="square">
            <a:spAutoFit/>
          </a:bodyPr>
          <a:lstStyle/>
          <a:p>
            <a:pPr algn="ctr"/>
            <a:r>
              <a:rPr lang="es-ES" sz="1400" dirty="0"/>
              <a:t>Jerarquía funcional</a:t>
            </a:r>
          </a:p>
        </p:txBody>
      </p:sp>
      <p:sp>
        <p:nvSpPr>
          <p:cNvPr id="3" name="CuadroTexto 2">
            <a:extLst>
              <a:ext uri="{FF2B5EF4-FFF2-40B4-BE49-F238E27FC236}">
                <a16:creationId xmlns:a16="http://schemas.microsoft.com/office/drawing/2014/main" id="{937717AC-BCEA-46B7-8C19-99269198C908}"/>
              </a:ext>
            </a:extLst>
          </p:cNvPr>
          <p:cNvSpPr txBox="1"/>
          <p:nvPr/>
        </p:nvSpPr>
        <p:spPr>
          <a:xfrm>
            <a:off x="485775" y="2317794"/>
            <a:ext cx="1295100" cy="292388"/>
          </a:xfrm>
          <a:prstGeom prst="rect">
            <a:avLst/>
          </a:prstGeom>
          <a:solidFill>
            <a:schemeClr val="accent4"/>
          </a:solid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Competitividad </a:t>
            </a:r>
          </a:p>
        </p:txBody>
      </p:sp>
      <p:sp>
        <p:nvSpPr>
          <p:cNvPr id="33" name="CuadroTexto 32">
            <a:extLst>
              <a:ext uri="{FF2B5EF4-FFF2-40B4-BE49-F238E27FC236}">
                <a16:creationId xmlns:a16="http://schemas.microsoft.com/office/drawing/2014/main" id="{3A6C3099-0F9C-4008-8A6F-548984E7F586}"/>
              </a:ext>
            </a:extLst>
          </p:cNvPr>
          <p:cNvSpPr txBox="1"/>
          <p:nvPr/>
        </p:nvSpPr>
        <p:spPr>
          <a:xfrm>
            <a:off x="2155405" y="4571048"/>
            <a:ext cx="4911103" cy="1015663"/>
          </a:xfrm>
          <a:prstGeom prst="rect">
            <a:avLst/>
          </a:prstGeom>
          <a:noFill/>
        </p:spPr>
        <p:txBody>
          <a:bodyPr wrap="square">
            <a:spAutoFit/>
          </a:bodyPr>
          <a:lstStyle/>
          <a:p>
            <a:r>
              <a:rPr lang="es-CL" sz="1200" b="1" dirty="0"/>
              <a:t>2. Gobierno</a:t>
            </a:r>
          </a:p>
          <a:p>
            <a:pPr marL="171450" indent="-171450">
              <a:buFont typeface="Arial" panose="020B0604020202020204" pitchFamily="34" charset="0"/>
              <a:buChar char="•"/>
            </a:pPr>
            <a:r>
              <a:rPr lang="es-CL" sz="1200" dirty="0"/>
              <a:t>monto de ingresos municipales propios permanentes por habitante </a:t>
            </a:r>
          </a:p>
          <a:p>
            <a:pPr marL="171450" indent="-171450">
              <a:buFont typeface="Arial" panose="020B0604020202020204" pitchFamily="34" charset="0"/>
              <a:buChar char="•"/>
            </a:pPr>
            <a:r>
              <a:rPr lang="es-CL" sz="1200" dirty="0"/>
              <a:t>número de denuncias por delitos de mayor connotación social por cada 100 mil habitantes </a:t>
            </a:r>
          </a:p>
          <a:p>
            <a:pPr marL="171450" indent="-171450">
              <a:buFont typeface="Arial" panose="020B0604020202020204" pitchFamily="34" charset="0"/>
              <a:buChar char="•"/>
            </a:pPr>
            <a:r>
              <a:rPr lang="es-CL" sz="1200" dirty="0"/>
              <a:t>crecimiento experimentado de denuncias</a:t>
            </a:r>
          </a:p>
        </p:txBody>
      </p:sp>
      <p:sp>
        <p:nvSpPr>
          <p:cNvPr id="34" name="CuadroTexto 33">
            <a:extLst>
              <a:ext uri="{FF2B5EF4-FFF2-40B4-BE49-F238E27FC236}">
                <a16:creationId xmlns:a16="http://schemas.microsoft.com/office/drawing/2014/main" id="{A6F27170-9DAF-451C-A79F-B372FC9ED542}"/>
              </a:ext>
            </a:extLst>
          </p:cNvPr>
          <p:cNvSpPr txBox="1"/>
          <p:nvPr/>
        </p:nvSpPr>
        <p:spPr>
          <a:xfrm>
            <a:off x="2180034" y="2791207"/>
            <a:ext cx="4911103" cy="1200329"/>
          </a:xfrm>
          <a:prstGeom prst="rect">
            <a:avLst/>
          </a:prstGeom>
          <a:noFill/>
        </p:spPr>
        <p:txBody>
          <a:bodyPr wrap="square">
            <a:spAutoFit/>
          </a:bodyPr>
          <a:lstStyle/>
          <a:p>
            <a:r>
              <a:rPr lang="es-CL" sz="1200" b="1" dirty="0"/>
              <a:t>1. Economía</a:t>
            </a:r>
          </a:p>
          <a:p>
            <a:pPr marL="171450" indent="-171450">
              <a:buFont typeface="Arial" panose="020B0604020202020204" pitchFamily="34" charset="0"/>
              <a:buChar char="•"/>
            </a:pPr>
            <a:r>
              <a:rPr lang="es-CL" sz="1200" dirty="0"/>
              <a:t>ingreso autónomo del hogar</a:t>
            </a:r>
          </a:p>
          <a:p>
            <a:pPr marL="171450" indent="-171450">
              <a:buFont typeface="Arial" panose="020B0604020202020204" pitchFamily="34" charset="0"/>
              <a:buChar char="•"/>
            </a:pPr>
            <a:r>
              <a:rPr lang="es-CL" sz="1200" dirty="0"/>
              <a:t>crecimiento registrado por este ingreso entre 1998 y 2006</a:t>
            </a:r>
          </a:p>
          <a:p>
            <a:pPr marL="171450" indent="-171450">
              <a:buFont typeface="Arial" panose="020B0604020202020204" pitchFamily="34" charset="0"/>
              <a:buChar char="•"/>
            </a:pPr>
            <a:r>
              <a:rPr lang="es-CL" sz="1200" dirty="0"/>
              <a:t>monto promedio de la inversión pública total por habitante </a:t>
            </a:r>
          </a:p>
          <a:p>
            <a:pPr marL="171450" indent="-171450">
              <a:buFont typeface="Arial" panose="020B0604020202020204" pitchFamily="34" charset="0"/>
              <a:buChar char="•"/>
            </a:pPr>
            <a:r>
              <a:rPr lang="es-CL" sz="1200" dirty="0"/>
              <a:t>número de empresas medianas y grandes por cada 1.000 personas ocupadas en la comuna. </a:t>
            </a:r>
          </a:p>
        </p:txBody>
      </p:sp>
      <p:sp>
        <p:nvSpPr>
          <p:cNvPr id="36" name="CuadroTexto 35">
            <a:extLst>
              <a:ext uri="{FF2B5EF4-FFF2-40B4-BE49-F238E27FC236}">
                <a16:creationId xmlns:a16="http://schemas.microsoft.com/office/drawing/2014/main" id="{9E0BDA10-0C3D-4167-AC1C-43F6D1B6DBBE}"/>
              </a:ext>
            </a:extLst>
          </p:cNvPr>
          <p:cNvSpPr txBox="1"/>
          <p:nvPr/>
        </p:nvSpPr>
        <p:spPr>
          <a:xfrm>
            <a:off x="7147696" y="4571048"/>
            <a:ext cx="4911103"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200" b="1" i="0" u="none" strike="noStrike" kern="1200" cap="none" spc="0" normalizeH="0" baseline="0" noProof="0" dirty="0">
                <a:ln>
                  <a:noFill/>
                </a:ln>
                <a:solidFill>
                  <a:prstClr val="black"/>
                </a:solidFill>
                <a:effectLst/>
                <a:uLnTx/>
                <a:uFillTx/>
                <a:latin typeface="Calibri" panose="020F0502020204030204"/>
                <a:ea typeface="+mn-ea"/>
                <a:cs typeface="+mn-cs"/>
              </a:rPr>
              <a:t>4. Personas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años promedio de escolaridad de la población en edad de trabajar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los resultados de las pruebas SIMCE aplicados a 4° básico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porcentaje de personas entre 20 y 24 años con a lo menos doce años de estudios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tasa de participación en la fuerza de trabajo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promedio de los años de vida potencialmente perdidos, AVPP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tasa de fecundidad específica de adolescentes entre 15 y 19 años, promedio </a:t>
            </a:r>
          </a:p>
        </p:txBody>
      </p:sp>
      <p:sp>
        <p:nvSpPr>
          <p:cNvPr id="38" name="CuadroTexto 37">
            <a:extLst>
              <a:ext uri="{FF2B5EF4-FFF2-40B4-BE49-F238E27FC236}">
                <a16:creationId xmlns:a16="http://schemas.microsoft.com/office/drawing/2014/main" id="{08C70FD3-B9B0-4CF6-94D8-5E9FDA4A357C}"/>
              </a:ext>
            </a:extLst>
          </p:cNvPr>
          <p:cNvSpPr txBox="1"/>
          <p:nvPr/>
        </p:nvSpPr>
        <p:spPr>
          <a:xfrm>
            <a:off x="7147696" y="2806280"/>
            <a:ext cx="4911103"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200" b="1" i="0" u="none" strike="noStrike" kern="1200" cap="none" spc="0" normalizeH="0" baseline="0" noProof="0" dirty="0">
                <a:ln>
                  <a:noFill/>
                </a:ln>
                <a:solidFill>
                  <a:prstClr val="black"/>
                </a:solidFill>
                <a:effectLst/>
                <a:uLnTx/>
                <a:uFillTx/>
                <a:latin typeface="Calibri" panose="020F0502020204030204"/>
                <a:ea typeface="+mn-ea"/>
                <a:cs typeface="+mn-cs"/>
              </a:rPr>
              <a:t>3. Infraestructura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porcentaje de hogares con acceso a las redes públicas de energía eléctrica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porcentaje de hogares con acceso a las redes públicas de agua potable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disponibilidad de eliminación de excretas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disponibilidad de teléfono de red fija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L" sz="1200" b="0" i="0" u="none" strike="noStrike" kern="1200" cap="none" spc="0" normalizeH="0" baseline="0" noProof="0" dirty="0">
                <a:ln>
                  <a:noFill/>
                </a:ln>
                <a:solidFill>
                  <a:prstClr val="black"/>
                </a:solidFill>
                <a:effectLst/>
                <a:uLnTx/>
                <a:uFillTx/>
                <a:latin typeface="Calibri" panose="020F0502020204030204"/>
                <a:ea typeface="+mn-ea"/>
                <a:cs typeface="+mn-cs"/>
              </a:rPr>
              <a:t>proporción de hogares de la comuna equipados con computador y conexión a internet</a:t>
            </a:r>
          </a:p>
        </p:txBody>
      </p:sp>
      <p:sp>
        <p:nvSpPr>
          <p:cNvPr id="13" name="CuadroTexto 12">
            <a:extLst>
              <a:ext uri="{FF2B5EF4-FFF2-40B4-BE49-F238E27FC236}">
                <a16:creationId xmlns:a16="http://schemas.microsoft.com/office/drawing/2014/main" id="{8AFC2AEF-BEBE-413E-B69F-CD5A881FB1C0}"/>
              </a:ext>
            </a:extLst>
          </p:cNvPr>
          <p:cNvSpPr txBox="1"/>
          <p:nvPr/>
        </p:nvSpPr>
        <p:spPr>
          <a:xfrm>
            <a:off x="2035987" y="1632301"/>
            <a:ext cx="2047875" cy="276999"/>
          </a:xfrm>
          <a:prstGeom prst="rect">
            <a:avLst/>
          </a:prstGeom>
          <a:solidFill>
            <a:srgbClr val="7030A0"/>
          </a:solidFill>
        </p:spPr>
        <p:txBody>
          <a:bodyPr wrap="square">
            <a:spAutoFit/>
          </a:bodyPr>
          <a:lstStyle/>
          <a:p>
            <a:r>
              <a:rPr lang="es-CL" sz="1200" dirty="0">
                <a:solidFill>
                  <a:schemeClr val="bg1"/>
                </a:solidFill>
              </a:rPr>
              <a:t>Índice de Competitividad</a:t>
            </a:r>
          </a:p>
        </p:txBody>
      </p:sp>
      <p:sp>
        <p:nvSpPr>
          <p:cNvPr id="15" name="CuadroTexto 14">
            <a:extLst>
              <a:ext uri="{FF2B5EF4-FFF2-40B4-BE49-F238E27FC236}">
                <a16:creationId xmlns:a16="http://schemas.microsoft.com/office/drawing/2014/main" id="{27915FF2-725F-4E9C-A4B2-0EFC5B65A54B}"/>
              </a:ext>
            </a:extLst>
          </p:cNvPr>
          <p:cNvSpPr txBox="1"/>
          <p:nvPr/>
        </p:nvSpPr>
        <p:spPr>
          <a:xfrm>
            <a:off x="4226587" y="1502909"/>
            <a:ext cx="7272800" cy="553998"/>
          </a:xfrm>
          <a:prstGeom prst="rect">
            <a:avLst/>
          </a:prstGeom>
          <a:solidFill>
            <a:srgbClr val="7030A0">
              <a:alpha val="20000"/>
            </a:srgbClr>
          </a:solidFill>
        </p:spPr>
        <p:txBody>
          <a:bodyPr wrap="square">
            <a:spAutoFit/>
          </a:bodyPr>
          <a:lstStyle/>
          <a:p>
            <a:r>
              <a:rPr lang="es-CL" sz="1000" dirty="0">
                <a:solidFill>
                  <a:srgbClr val="000000"/>
                </a:solidFill>
                <a:latin typeface="Calibri" panose="020F0502020204030204" pitchFamily="34" charset="0"/>
              </a:rPr>
              <a:t>Tiene</a:t>
            </a:r>
            <a:r>
              <a:rPr lang="es-CL" sz="1000" b="0" i="0" u="none" strike="noStrike" dirty="0">
                <a:solidFill>
                  <a:srgbClr val="000000"/>
                </a:solidFill>
                <a:effectLst/>
                <a:latin typeface="Calibri" panose="020F0502020204030204" pitchFamily="34" charset="0"/>
              </a:rPr>
              <a:t> por objetivo identificar las unidades territoriales de la Región que presentan un potencial de desarrollo económico más débil, con el fin de focalizar los esfuerzos de las políticas públicas en esas localidades y poder restablecer sus capacidades</a:t>
            </a:r>
            <a:r>
              <a:rPr lang="es-CL" sz="1000" b="0" i="1" u="none" strike="noStrike" dirty="0">
                <a:solidFill>
                  <a:srgbClr val="000000"/>
                </a:solidFill>
                <a:effectLst/>
                <a:latin typeface="Calibri" panose="020F0502020204030204" pitchFamily="34" charset="0"/>
              </a:rPr>
              <a:t>. Competitividad: la capacidad de mantener un ritmo de crecimiento económico sustentables. </a:t>
            </a:r>
            <a:endParaRPr lang="es-CL" sz="1000" i="1" dirty="0"/>
          </a:p>
        </p:txBody>
      </p:sp>
      <p:sp>
        <p:nvSpPr>
          <p:cNvPr id="37" name="Freeform 183">
            <a:extLst>
              <a:ext uri="{FF2B5EF4-FFF2-40B4-BE49-F238E27FC236}">
                <a16:creationId xmlns:a16="http://schemas.microsoft.com/office/drawing/2014/main" id="{B77CC7E3-6D12-41BB-A501-50A2177A23CA}"/>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165464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 name="Grupo 4">
            <a:extLst>
              <a:ext uri="{FF2B5EF4-FFF2-40B4-BE49-F238E27FC236}">
                <a16:creationId xmlns:a16="http://schemas.microsoft.com/office/drawing/2014/main" id="{957C5FA8-BBE0-4598-8CC3-130F72F6E1EF}"/>
              </a:ext>
            </a:extLst>
          </p:cNvPr>
          <p:cNvGrpSpPr/>
          <p:nvPr/>
        </p:nvGrpSpPr>
        <p:grpSpPr>
          <a:xfrm>
            <a:off x="113010" y="921587"/>
            <a:ext cx="2089194" cy="354623"/>
            <a:chOff x="5286375" y="2995888"/>
            <a:chExt cx="2089194" cy="354623"/>
          </a:xfrm>
        </p:grpSpPr>
        <p:pic>
          <p:nvPicPr>
            <p:cNvPr id="3" name="Imagen 2">
              <a:extLst>
                <a:ext uri="{FF2B5EF4-FFF2-40B4-BE49-F238E27FC236}">
                  <a16:creationId xmlns:a16="http://schemas.microsoft.com/office/drawing/2014/main" id="{036ECC37-74D7-490F-A7FE-EE71553D1A91}"/>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4" name="CuadroTexto 3">
              <a:extLst>
                <a:ext uri="{FF2B5EF4-FFF2-40B4-BE49-F238E27FC236}">
                  <a16:creationId xmlns:a16="http://schemas.microsoft.com/office/drawing/2014/main" id="{1167DAD6-108B-4D16-A44F-1E0994F4EA48}"/>
                </a:ext>
              </a:extLst>
            </p:cNvPr>
            <p:cNvSpPr txBox="1"/>
            <p:nvPr/>
          </p:nvSpPr>
          <p:spPr>
            <a:xfrm>
              <a:off x="5286375" y="3042020"/>
              <a:ext cx="1870119" cy="308491"/>
            </a:xfrm>
            <a:prstGeom prst="rect">
              <a:avLst/>
            </a:prstGeom>
            <a:solidFill>
              <a:schemeClr val="bg2"/>
            </a:solidFill>
          </p:spPr>
          <p:txBody>
            <a:bodyPr wrap="square" rtlCol="0">
              <a:spAutoFit/>
            </a:bodyPr>
            <a:lstStyle/>
            <a:p>
              <a:r>
                <a:rPr lang="es-CL" sz="1400" dirty="0">
                  <a:solidFill>
                    <a:srgbClr val="FFC000"/>
                  </a:solidFill>
                </a:rPr>
                <a:t>Busca tu municipio</a:t>
              </a:r>
            </a:p>
          </p:txBody>
        </p:sp>
      </p:grpSp>
      <p:sp>
        <p:nvSpPr>
          <p:cNvPr id="12" name="CuadroTexto 11">
            <a:extLst>
              <a:ext uri="{FF2B5EF4-FFF2-40B4-BE49-F238E27FC236}">
                <a16:creationId xmlns:a16="http://schemas.microsoft.com/office/drawing/2014/main" id="{FDC9DDB0-F8B6-4E48-B66C-CCEFD6EC1313}"/>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73" name="CuadroTexto 72">
            <a:extLst>
              <a:ext uri="{FF2B5EF4-FFF2-40B4-BE49-F238E27FC236}">
                <a16:creationId xmlns:a16="http://schemas.microsoft.com/office/drawing/2014/main" id="{08ADB225-3DE6-4495-A386-B6123046638A}"/>
              </a:ext>
            </a:extLst>
          </p:cNvPr>
          <p:cNvSpPr txBox="1"/>
          <p:nvPr/>
        </p:nvSpPr>
        <p:spPr>
          <a:xfrm>
            <a:off x="1747712" y="2709494"/>
            <a:ext cx="2340000" cy="291600"/>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74" name="CuadroTexto 73">
            <a:extLst>
              <a:ext uri="{FF2B5EF4-FFF2-40B4-BE49-F238E27FC236}">
                <a16:creationId xmlns:a16="http://schemas.microsoft.com/office/drawing/2014/main" id="{74036BD4-97DA-4F0C-ADBE-411ED3F61FB6}"/>
              </a:ext>
            </a:extLst>
          </p:cNvPr>
          <p:cNvSpPr txBox="1"/>
          <p:nvPr/>
        </p:nvSpPr>
        <p:spPr>
          <a:xfrm>
            <a:off x="936468" y="5299642"/>
            <a:ext cx="2340000" cy="291600"/>
          </a:xfrm>
          <a:prstGeom prst="rect">
            <a:avLst/>
          </a:prstGeom>
          <a:noFill/>
          <a:ln>
            <a:solidFill>
              <a:schemeClr val="accent4"/>
            </a:solidFill>
          </a:ln>
        </p:spPr>
        <p:txBody>
          <a:bodyPr wrap="square">
            <a:spAutoFit/>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75" name="CuadroTexto 74">
            <a:extLst>
              <a:ext uri="{FF2B5EF4-FFF2-40B4-BE49-F238E27FC236}">
                <a16:creationId xmlns:a16="http://schemas.microsoft.com/office/drawing/2014/main" id="{D13515A8-62D5-421A-9007-8F2D60FE5ACA}"/>
              </a:ext>
            </a:extLst>
          </p:cNvPr>
          <p:cNvSpPr txBox="1"/>
          <p:nvPr/>
        </p:nvSpPr>
        <p:spPr>
          <a:xfrm>
            <a:off x="5732787" y="2715410"/>
            <a:ext cx="2340000" cy="291600"/>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76" name="CuadroTexto 75">
            <a:extLst>
              <a:ext uri="{FF2B5EF4-FFF2-40B4-BE49-F238E27FC236}">
                <a16:creationId xmlns:a16="http://schemas.microsoft.com/office/drawing/2014/main" id="{7024A95C-4345-426E-8B8E-C21A6E43A7C5}"/>
              </a:ext>
            </a:extLst>
          </p:cNvPr>
          <p:cNvSpPr txBox="1"/>
          <p:nvPr/>
        </p:nvSpPr>
        <p:spPr>
          <a:xfrm>
            <a:off x="5732787" y="3284561"/>
            <a:ext cx="2340000" cy="291600"/>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sp>
        <p:nvSpPr>
          <p:cNvPr id="110" name="CuadroTexto 109">
            <a:extLst>
              <a:ext uri="{FF2B5EF4-FFF2-40B4-BE49-F238E27FC236}">
                <a16:creationId xmlns:a16="http://schemas.microsoft.com/office/drawing/2014/main" id="{586586AE-CF49-4D13-B9AF-6D9F520B85D4}"/>
              </a:ext>
            </a:extLst>
          </p:cNvPr>
          <p:cNvSpPr txBox="1"/>
          <p:nvPr/>
        </p:nvSpPr>
        <p:spPr>
          <a:xfrm>
            <a:off x="1747712" y="3283200"/>
            <a:ext cx="2340000" cy="291600"/>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111" name="CuadroTexto 110">
            <a:extLst>
              <a:ext uri="{FF2B5EF4-FFF2-40B4-BE49-F238E27FC236}">
                <a16:creationId xmlns:a16="http://schemas.microsoft.com/office/drawing/2014/main" id="{22A31E44-C11B-41C0-8325-A6FA8B2E60C8}"/>
              </a:ext>
            </a:extLst>
          </p:cNvPr>
          <p:cNvSpPr txBox="1"/>
          <p:nvPr/>
        </p:nvSpPr>
        <p:spPr>
          <a:xfrm>
            <a:off x="5732787" y="2146259"/>
            <a:ext cx="2340000" cy="291600"/>
          </a:xfrm>
          <a:prstGeom prst="rect">
            <a:avLst/>
          </a:prstGeom>
          <a:noFill/>
          <a:ln>
            <a:solidFill>
              <a:schemeClr val="accent4"/>
            </a:solidFill>
          </a:ln>
        </p:spPr>
        <p:txBody>
          <a:bodyPr wrap="square">
            <a:spAutoFit/>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Economía </a:t>
            </a:r>
          </a:p>
        </p:txBody>
      </p:sp>
      <p:sp>
        <p:nvSpPr>
          <p:cNvPr id="18" name="CuadroTexto 17">
            <a:hlinkClick r:id="" action="ppaction://noaction"/>
            <a:extLst>
              <a:ext uri="{FF2B5EF4-FFF2-40B4-BE49-F238E27FC236}">
                <a16:creationId xmlns:a16="http://schemas.microsoft.com/office/drawing/2014/main" id="{3EFAE733-8F81-4706-9B26-3623EDF87070}"/>
              </a:ext>
            </a:extLst>
          </p:cNvPr>
          <p:cNvSpPr txBox="1"/>
          <p:nvPr/>
        </p:nvSpPr>
        <p:spPr>
          <a:xfrm>
            <a:off x="3847766" y="4320563"/>
            <a:ext cx="2340000" cy="291600"/>
          </a:xfrm>
          <a:prstGeom prst="rect">
            <a:avLst/>
          </a:prstGeom>
          <a:solidFill>
            <a:srgbClr val="C00000"/>
          </a:solidFill>
        </p:spPr>
        <p:txBody>
          <a:bodyPr wrap="square" rtlCol="0">
            <a:spAutoFit/>
          </a:bodyPr>
          <a:lstStyle/>
          <a:p>
            <a:pPr algn="ctr"/>
            <a:r>
              <a:rPr lang="es-CL" sz="1200" b="1" dirty="0">
                <a:solidFill>
                  <a:schemeClr val="bg1"/>
                </a:solidFill>
              </a:rPr>
              <a:t>Glosario</a:t>
            </a:r>
          </a:p>
        </p:txBody>
      </p:sp>
      <p:sp>
        <p:nvSpPr>
          <p:cNvPr id="11" name="CuadroTexto 10">
            <a:extLst>
              <a:ext uri="{FF2B5EF4-FFF2-40B4-BE49-F238E27FC236}">
                <a16:creationId xmlns:a16="http://schemas.microsoft.com/office/drawing/2014/main" id="{278B6F2F-02A4-43D8-83C8-764DCCAC3339}"/>
              </a:ext>
            </a:extLst>
          </p:cNvPr>
          <p:cNvSpPr txBox="1"/>
          <p:nvPr/>
        </p:nvSpPr>
        <p:spPr>
          <a:xfrm>
            <a:off x="1747712" y="2097779"/>
            <a:ext cx="2340000" cy="291600"/>
          </a:xfrm>
          <a:prstGeom prst="rect">
            <a:avLst/>
          </a:prstGeom>
          <a:solidFill>
            <a:schemeClr val="accent4"/>
          </a:solidFill>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Comuna</a:t>
            </a:r>
          </a:p>
        </p:txBody>
      </p:sp>
      <p:sp>
        <p:nvSpPr>
          <p:cNvPr id="43" name="Freeform 183">
            <a:extLst>
              <a:ext uri="{FF2B5EF4-FFF2-40B4-BE49-F238E27FC236}">
                <a16:creationId xmlns:a16="http://schemas.microsoft.com/office/drawing/2014/main" id="{253111AE-7B8C-47CC-8976-708179EF834E}"/>
              </a:ext>
            </a:extLst>
          </p:cNvPr>
          <p:cNvSpPr>
            <a:spLocks noEditPoints="1"/>
          </p:cNvSpPr>
          <p:nvPr/>
        </p:nvSpPr>
        <p:spPr bwMode="auto">
          <a:xfrm>
            <a:off x="-1132" y="362808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13" name="Imagen 12" descr="Imagen que contiene dibujo&#10;&#10;Descripción generada automáticamente">
            <a:extLst>
              <a:ext uri="{FF2B5EF4-FFF2-40B4-BE49-F238E27FC236}">
                <a16:creationId xmlns:a16="http://schemas.microsoft.com/office/drawing/2014/main" id="{FD1169E6-9396-4C95-A8CC-392D36A61F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31475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0" name="CuadroTexto 19">
            <a:extLst>
              <a:ext uri="{FF2B5EF4-FFF2-40B4-BE49-F238E27FC236}">
                <a16:creationId xmlns:a16="http://schemas.microsoft.com/office/drawing/2014/main" id="{4F16C612-709C-4236-9028-C33D9C9795A9}"/>
              </a:ext>
            </a:extLst>
          </p:cNvPr>
          <p:cNvSpPr txBox="1"/>
          <p:nvPr/>
        </p:nvSpPr>
        <p:spPr>
          <a:xfrm>
            <a:off x="2321388" y="950753"/>
            <a:ext cx="1628775" cy="307777"/>
          </a:xfrm>
          <a:prstGeom prst="rect">
            <a:avLst/>
          </a:prstGeom>
          <a:noFill/>
          <a:ln>
            <a:solidFill>
              <a:schemeClr val="bg2"/>
            </a:solidFill>
          </a:ln>
        </p:spPr>
        <p:txBody>
          <a:bodyPr wrap="square">
            <a:spAutoFit/>
          </a:bodyPr>
          <a:lstStyle/>
          <a:p>
            <a:pPr algn="ctr"/>
            <a:r>
              <a:rPr lang="es-CL" sz="1400" dirty="0"/>
              <a:t>Generalidades</a:t>
            </a:r>
          </a:p>
        </p:txBody>
      </p:sp>
      <p:sp>
        <p:nvSpPr>
          <p:cNvPr id="21" name="CuadroTexto 20">
            <a:extLst>
              <a:ext uri="{FF2B5EF4-FFF2-40B4-BE49-F238E27FC236}">
                <a16:creationId xmlns:a16="http://schemas.microsoft.com/office/drawing/2014/main" id="{30DA355B-55D1-4D49-9049-32A7A9FE44E5}"/>
              </a:ext>
            </a:extLst>
          </p:cNvPr>
          <p:cNvSpPr txBox="1"/>
          <p:nvPr/>
        </p:nvSpPr>
        <p:spPr>
          <a:xfrm>
            <a:off x="6131786" y="950753"/>
            <a:ext cx="1628775" cy="308491"/>
          </a:xfrm>
          <a:prstGeom prst="rect">
            <a:avLst/>
          </a:prstGeom>
          <a:noFill/>
          <a:ln>
            <a:solidFill>
              <a:schemeClr val="bg2"/>
            </a:solidFill>
          </a:ln>
        </p:spPr>
        <p:txBody>
          <a:bodyPr wrap="square">
            <a:spAutoFit/>
          </a:bodyPr>
          <a:lstStyle/>
          <a:p>
            <a:pPr algn="ctr"/>
            <a:r>
              <a:rPr lang="es-CL" sz="1400" dirty="0"/>
              <a:t>Índice de Ruralidad </a:t>
            </a:r>
          </a:p>
        </p:txBody>
      </p:sp>
      <p:sp>
        <p:nvSpPr>
          <p:cNvPr id="22" name="CuadroTexto 21">
            <a:extLst>
              <a:ext uri="{FF2B5EF4-FFF2-40B4-BE49-F238E27FC236}">
                <a16:creationId xmlns:a16="http://schemas.microsoft.com/office/drawing/2014/main" id="{1AEB6026-70B1-472A-992F-F39C66B2A620}"/>
              </a:ext>
            </a:extLst>
          </p:cNvPr>
          <p:cNvSpPr txBox="1"/>
          <p:nvPr/>
        </p:nvSpPr>
        <p:spPr>
          <a:xfrm>
            <a:off x="8036985" y="950753"/>
            <a:ext cx="1557204" cy="307777"/>
          </a:xfrm>
          <a:prstGeom prst="rect">
            <a:avLst/>
          </a:prstGeom>
          <a:noFill/>
          <a:ln>
            <a:solidFill>
              <a:schemeClr val="bg2"/>
            </a:solidFill>
          </a:ln>
        </p:spPr>
        <p:txBody>
          <a:bodyPr wrap="square">
            <a:spAutoFit/>
          </a:bodyPr>
          <a:lstStyle>
            <a:defPPr>
              <a:defRPr lang="es-CL"/>
            </a:defPPr>
            <a:lvl1pPr>
              <a:defRPr sz="1400"/>
            </a:lvl1pPr>
          </a:lstStyle>
          <a:p>
            <a:pPr algn="ctr"/>
            <a:r>
              <a:rPr lang="es-ES" dirty="0"/>
              <a:t>Desplazamiento</a:t>
            </a:r>
          </a:p>
        </p:txBody>
      </p:sp>
      <p:sp>
        <p:nvSpPr>
          <p:cNvPr id="25" name="CuadroTexto 24">
            <a:extLst>
              <a:ext uri="{FF2B5EF4-FFF2-40B4-BE49-F238E27FC236}">
                <a16:creationId xmlns:a16="http://schemas.microsoft.com/office/drawing/2014/main" id="{87CAC412-23DC-4A80-B41E-C6E683FDED81}"/>
              </a:ext>
            </a:extLst>
          </p:cNvPr>
          <p:cNvSpPr txBox="1"/>
          <p:nvPr/>
        </p:nvSpPr>
        <p:spPr>
          <a:xfrm>
            <a:off x="4226587" y="950753"/>
            <a:ext cx="1628775" cy="308491"/>
          </a:xfrm>
          <a:prstGeom prst="rect">
            <a:avLst/>
          </a:prstGeom>
          <a:noFill/>
          <a:ln>
            <a:solidFill>
              <a:schemeClr val="bg2"/>
            </a:solidFill>
          </a:ln>
        </p:spPr>
        <p:txBody>
          <a:bodyPr wrap="square">
            <a:spAutoFit/>
          </a:bodyPr>
          <a:lstStyle/>
          <a:p>
            <a:pPr algn="ctr"/>
            <a:r>
              <a:rPr lang="es-CL" sz="1400" dirty="0"/>
              <a:t>Demografía </a:t>
            </a:r>
          </a:p>
        </p:txBody>
      </p:sp>
      <p:sp>
        <p:nvSpPr>
          <p:cNvPr id="115" name="CuadroTexto 114">
            <a:extLst>
              <a:ext uri="{FF2B5EF4-FFF2-40B4-BE49-F238E27FC236}">
                <a16:creationId xmlns:a16="http://schemas.microsoft.com/office/drawing/2014/main" id="{9AFFBA01-7E57-4016-8800-78C859EFE09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117" name="CuadroTexto 116">
            <a:extLst>
              <a:ext uri="{FF2B5EF4-FFF2-40B4-BE49-F238E27FC236}">
                <a16:creationId xmlns:a16="http://schemas.microsoft.com/office/drawing/2014/main" id="{E1863A6D-1D60-4111-97C7-D0AC4A06E3D2}"/>
              </a:ext>
            </a:extLst>
          </p:cNvPr>
          <p:cNvSpPr txBox="1"/>
          <p:nvPr/>
        </p:nvSpPr>
        <p:spPr>
          <a:xfrm>
            <a:off x="638325" y="2326504"/>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71451" y="2609442"/>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19" name="CuadroTexto 118">
            <a:extLst>
              <a:ext uri="{FF2B5EF4-FFF2-40B4-BE49-F238E27FC236}">
                <a16:creationId xmlns:a16="http://schemas.microsoft.com/office/drawing/2014/main" id="{0EFAB321-C8A8-4BCF-AAC8-A955FE46B989}"/>
              </a:ext>
            </a:extLst>
          </p:cNvPr>
          <p:cNvSpPr txBox="1"/>
          <p:nvPr/>
        </p:nvSpPr>
        <p:spPr>
          <a:xfrm>
            <a:off x="374681" y="2938547"/>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123" name="Grupo 122">
            <a:extLst>
              <a:ext uri="{FF2B5EF4-FFF2-40B4-BE49-F238E27FC236}">
                <a16:creationId xmlns:a16="http://schemas.microsoft.com/office/drawing/2014/main" id="{56231701-5753-480F-9826-DFEBC2D096CA}"/>
              </a:ext>
            </a:extLst>
          </p:cNvPr>
          <p:cNvGrpSpPr/>
          <p:nvPr/>
        </p:nvGrpSpPr>
        <p:grpSpPr>
          <a:xfrm>
            <a:off x="0" y="4394012"/>
            <a:ext cx="1962150" cy="425758"/>
            <a:chOff x="5286375" y="2995888"/>
            <a:chExt cx="2089194" cy="354623"/>
          </a:xfrm>
        </p:grpSpPr>
        <p:pic>
          <p:nvPicPr>
            <p:cNvPr id="124" name="Imagen 123">
              <a:extLst>
                <a:ext uri="{FF2B5EF4-FFF2-40B4-BE49-F238E27FC236}">
                  <a16:creationId xmlns:a16="http://schemas.microsoft.com/office/drawing/2014/main" id="{EA066F95-57C1-4C95-8D06-8E36740464A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5" name="CuadroTexto 124">
              <a:extLst>
                <a:ext uri="{FF2B5EF4-FFF2-40B4-BE49-F238E27FC236}">
                  <a16:creationId xmlns:a16="http://schemas.microsoft.com/office/drawing/2014/main" id="{9D00A706-C4B6-40AA-9F2C-3AB5389078A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126" name="Grupo 125">
            <a:extLst>
              <a:ext uri="{FF2B5EF4-FFF2-40B4-BE49-F238E27FC236}">
                <a16:creationId xmlns:a16="http://schemas.microsoft.com/office/drawing/2014/main" id="{540380E9-27A9-4FAB-90C4-100AB2ED57EE}"/>
              </a:ext>
            </a:extLst>
          </p:cNvPr>
          <p:cNvGrpSpPr/>
          <p:nvPr/>
        </p:nvGrpSpPr>
        <p:grpSpPr>
          <a:xfrm>
            <a:off x="-1" y="5255495"/>
            <a:ext cx="1951585" cy="425759"/>
            <a:chOff x="5286375" y="2995888"/>
            <a:chExt cx="2089194" cy="354623"/>
          </a:xfrm>
        </p:grpSpPr>
        <p:pic>
          <p:nvPicPr>
            <p:cNvPr id="127" name="Imagen 126">
              <a:extLst>
                <a:ext uri="{FF2B5EF4-FFF2-40B4-BE49-F238E27FC236}">
                  <a16:creationId xmlns:a16="http://schemas.microsoft.com/office/drawing/2014/main" id="{34EE5391-DD53-4305-A1A6-216917A193C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8" name="CuadroTexto 127">
              <a:extLst>
                <a:ext uri="{FF2B5EF4-FFF2-40B4-BE49-F238E27FC236}">
                  <a16:creationId xmlns:a16="http://schemas.microsoft.com/office/drawing/2014/main" id="{AC1812B3-934B-4042-9A51-1ECAB534AE04}"/>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5" name="CuadroTexto 4">
            <a:extLst>
              <a:ext uri="{FF2B5EF4-FFF2-40B4-BE49-F238E27FC236}">
                <a16:creationId xmlns:a16="http://schemas.microsoft.com/office/drawing/2014/main" id="{22EB0BB7-4EB6-444B-9B7D-A6AEA9302291}"/>
              </a:ext>
            </a:extLst>
          </p:cNvPr>
          <p:cNvSpPr txBox="1"/>
          <p:nvPr/>
        </p:nvSpPr>
        <p:spPr>
          <a:xfrm>
            <a:off x="183533" y="1950796"/>
            <a:ext cx="1635592" cy="292388"/>
          </a:xfrm>
          <a:prstGeom prst="rect">
            <a:avLst/>
          </a:prstGeom>
          <a:solidFill>
            <a:srgbClr val="FFC000"/>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8" name="CuadroTexto 7">
            <a:hlinkClick r:id="" action="ppaction://noaction"/>
            <a:extLst>
              <a:ext uri="{FF2B5EF4-FFF2-40B4-BE49-F238E27FC236}">
                <a16:creationId xmlns:a16="http://schemas.microsoft.com/office/drawing/2014/main" id="{2C8D75B8-EDD8-4CD4-B4C0-419CCE9F763E}"/>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2" name="CuadroTexto 11">
            <a:extLst>
              <a:ext uri="{FF2B5EF4-FFF2-40B4-BE49-F238E27FC236}">
                <a16:creationId xmlns:a16="http://schemas.microsoft.com/office/drawing/2014/main" id="{C0999A4F-0200-4915-AAAC-F18353AAE599}"/>
              </a:ext>
            </a:extLst>
          </p:cNvPr>
          <p:cNvSpPr txBox="1"/>
          <p:nvPr/>
        </p:nvSpPr>
        <p:spPr>
          <a:xfrm>
            <a:off x="9870612" y="950753"/>
            <a:ext cx="1628775" cy="308491"/>
          </a:xfrm>
          <a:prstGeom prst="rect">
            <a:avLst/>
          </a:prstGeom>
          <a:solidFill>
            <a:srgbClr val="FFC000"/>
          </a:solidFill>
          <a:ln>
            <a:solidFill>
              <a:schemeClr val="bg2"/>
            </a:solidFill>
          </a:ln>
        </p:spPr>
        <p:txBody>
          <a:bodyPr wrap="square">
            <a:spAutoFit/>
          </a:bodyPr>
          <a:lstStyle>
            <a:defPPr>
              <a:defRPr lang="es-CL"/>
            </a:defPPr>
            <a:lvl1pPr>
              <a:defRPr sz="1400"/>
            </a:lvl1pPr>
          </a:lstStyle>
          <a:p>
            <a:pPr algn="ctr"/>
            <a:r>
              <a:rPr lang="es-ES" dirty="0"/>
              <a:t>Jerarquía funcional</a:t>
            </a:r>
          </a:p>
        </p:txBody>
      </p:sp>
      <p:sp>
        <p:nvSpPr>
          <p:cNvPr id="13" name="CuadroTexto 12">
            <a:extLst>
              <a:ext uri="{FF2B5EF4-FFF2-40B4-BE49-F238E27FC236}">
                <a16:creationId xmlns:a16="http://schemas.microsoft.com/office/drawing/2014/main" id="{DC439534-B257-43AE-895A-6880FBA5202E}"/>
              </a:ext>
            </a:extLst>
          </p:cNvPr>
          <p:cNvSpPr txBox="1"/>
          <p:nvPr/>
        </p:nvSpPr>
        <p:spPr>
          <a:xfrm>
            <a:off x="2321388" y="1491895"/>
            <a:ext cx="1628775" cy="276999"/>
          </a:xfrm>
          <a:prstGeom prst="rect">
            <a:avLst/>
          </a:prstGeom>
          <a:solidFill>
            <a:srgbClr val="7030A0"/>
          </a:solidFill>
        </p:spPr>
        <p:txBody>
          <a:bodyPr wrap="square">
            <a:spAutoFit/>
          </a:bodyPr>
          <a:lstStyle/>
          <a:p>
            <a:pPr algn="ctr"/>
            <a:r>
              <a:rPr lang="es-CL" sz="1200" dirty="0">
                <a:solidFill>
                  <a:schemeClr val="bg1"/>
                </a:solidFill>
              </a:rPr>
              <a:t>Índice de Davies</a:t>
            </a:r>
          </a:p>
        </p:txBody>
      </p:sp>
      <p:sp>
        <p:nvSpPr>
          <p:cNvPr id="14" name="CuadroTexto 13">
            <a:extLst>
              <a:ext uri="{FF2B5EF4-FFF2-40B4-BE49-F238E27FC236}">
                <a16:creationId xmlns:a16="http://schemas.microsoft.com/office/drawing/2014/main" id="{C0214F24-0CBD-40EC-8B01-0E077CC603EE}"/>
              </a:ext>
            </a:extLst>
          </p:cNvPr>
          <p:cNvSpPr txBox="1"/>
          <p:nvPr/>
        </p:nvSpPr>
        <p:spPr>
          <a:xfrm>
            <a:off x="4226587" y="1507283"/>
            <a:ext cx="7272800" cy="246221"/>
          </a:xfrm>
          <a:prstGeom prst="rect">
            <a:avLst/>
          </a:prstGeom>
          <a:solidFill>
            <a:srgbClr val="7030A0">
              <a:alpha val="20000"/>
            </a:srgbClr>
          </a:solidFill>
        </p:spPr>
        <p:txBody>
          <a:bodyPr wrap="square">
            <a:spAutoFit/>
          </a:bodyPr>
          <a:lstStyle/>
          <a:p>
            <a:r>
              <a:rPr lang="es-CL" sz="1000" b="0" i="0" u="none" strike="noStrike" dirty="0">
                <a:solidFill>
                  <a:srgbClr val="000000"/>
                </a:solidFill>
                <a:effectLst/>
                <a:latin typeface="Calibri" panose="020F0502020204030204" pitchFamily="34" charset="0"/>
              </a:rPr>
              <a:t>Mide el nivel de funcionalidad. Sintetiza la cantidad y diversidad de actividades económicas presentes en un asentamiento urbano.</a:t>
            </a:r>
            <a:endParaRPr lang="es-CL" sz="1000" dirty="0"/>
          </a:p>
        </p:txBody>
      </p:sp>
      <p:sp>
        <p:nvSpPr>
          <p:cNvPr id="15" name="CuadroTexto 14">
            <a:extLst>
              <a:ext uri="{FF2B5EF4-FFF2-40B4-BE49-F238E27FC236}">
                <a16:creationId xmlns:a16="http://schemas.microsoft.com/office/drawing/2014/main" id="{A1EBD3CC-D4BB-4920-BEB8-B295311774B3}"/>
              </a:ext>
            </a:extLst>
          </p:cNvPr>
          <p:cNvSpPr txBox="1"/>
          <p:nvPr/>
        </p:nvSpPr>
        <p:spPr>
          <a:xfrm>
            <a:off x="7760561" y="1925211"/>
            <a:ext cx="3986013" cy="646331"/>
          </a:xfrm>
          <a:prstGeom prst="rect">
            <a:avLst/>
          </a:prstGeom>
          <a:noFill/>
        </p:spPr>
        <p:txBody>
          <a:bodyPr wrap="square">
            <a:spAutoFit/>
          </a:bodyPr>
          <a:lstStyle/>
          <a:p>
            <a:r>
              <a:rPr lang="es-CL" sz="1200" dirty="0"/>
              <a:t>Ciudad de funcionalidad Mediana: índice entre 1.500 - 2.000. </a:t>
            </a:r>
          </a:p>
          <a:p>
            <a:r>
              <a:rPr lang="es-CL" sz="1200" dirty="0"/>
              <a:t>Ciudad de funcionalidad Menor: índice entre 200 - 1.499. </a:t>
            </a:r>
          </a:p>
          <a:p>
            <a:r>
              <a:rPr lang="es-CL" sz="1200" dirty="0"/>
              <a:t>Pueblos. Poseen un índice inferior a 200.</a:t>
            </a:r>
          </a:p>
        </p:txBody>
      </p:sp>
      <p:sp>
        <p:nvSpPr>
          <p:cNvPr id="34" name="Freeform 183">
            <a:extLst>
              <a:ext uri="{FF2B5EF4-FFF2-40B4-BE49-F238E27FC236}">
                <a16:creationId xmlns:a16="http://schemas.microsoft.com/office/drawing/2014/main" id="{604197B7-59D6-4753-AE53-6D5AA491F61B}"/>
              </a:ext>
            </a:extLst>
          </p:cNvPr>
          <p:cNvSpPr>
            <a:spLocks noEditPoints="1"/>
          </p:cNvSpPr>
          <p:nvPr/>
        </p:nvSpPr>
        <p:spPr bwMode="auto">
          <a:xfrm>
            <a:off x="-1132" y="362808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50544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5" name="CuadroTexto 114">
            <a:extLst>
              <a:ext uri="{FF2B5EF4-FFF2-40B4-BE49-F238E27FC236}">
                <a16:creationId xmlns:a16="http://schemas.microsoft.com/office/drawing/2014/main" id="{9AFFBA01-7E57-4016-8800-78C859EFE09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117" name="CuadroTexto 116">
            <a:extLst>
              <a:ext uri="{FF2B5EF4-FFF2-40B4-BE49-F238E27FC236}">
                <a16:creationId xmlns:a16="http://schemas.microsoft.com/office/drawing/2014/main" id="{E1863A6D-1D60-4111-97C7-D0AC4A06E3D2}"/>
              </a:ext>
            </a:extLst>
          </p:cNvPr>
          <p:cNvSpPr txBox="1"/>
          <p:nvPr/>
        </p:nvSpPr>
        <p:spPr>
          <a:xfrm>
            <a:off x="600075" y="2334573"/>
            <a:ext cx="1180800" cy="292388"/>
          </a:xfrm>
          <a:prstGeom prst="rect">
            <a:avLst/>
          </a:prstGeom>
          <a:solidFill>
            <a:schemeClr val="accent4"/>
          </a:solid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33201" y="261751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19" name="CuadroTexto 118">
            <a:extLst>
              <a:ext uri="{FF2B5EF4-FFF2-40B4-BE49-F238E27FC236}">
                <a16:creationId xmlns:a16="http://schemas.microsoft.com/office/drawing/2014/main" id="{0EFAB321-C8A8-4BCF-AAC8-A955FE46B989}"/>
              </a:ext>
            </a:extLst>
          </p:cNvPr>
          <p:cNvSpPr txBox="1"/>
          <p:nvPr/>
        </p:nvSpPr>
        <p:spPr>
          <a:xfrm>
            <a:off x="336431" y="294661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123" name="Grupo 122">
            <a:extLst>
              <a:ext uri="{FF2B5EF4-FFF2-40B4-BE49-F238E27FC236}">
                <a16:creationId xmlns:a16="http://schemas.microsoft.com/office/drawing/2014/main" id="{56231701-5753-480F-9826-DFEBC2D096CA}"/>
              </a:ext>
            </a:extLst>
          </p:cNvPr>
          <p:cNvGrpSpPr/>
          <p:nvPr/>
        </p:nvGrpSpPr>
        <p:grpSpPr>
          <a:xfrm>
            <a:off x="0" y="4394012"/>
            <a:ext cx="1962150" cy="425758"/>
            <a:chOff x="5286375" y="2995888"/>
            <a:chExt cx="2089194" cy="354623"/>
          </a:xfrm>
        </p:grpSpPr>
        <p:pic>
          <p:nvPicPr>
            <p:cNvPr id="124" name="Imagen 123">
              <a:extLst>
                <a:ext uri="{FF2B5EF4-FFF2-40B4-BE49-F238E27FC236}">
                  <a16:creationId xmlns:a16="http://schemas.microsoft.com/office/drawing/2014/main" id="{EA066F95-57C1-4C95-8D06-8E36740464A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5" name="CuadroTexto 124">
              <a:extLst>
                <a:ext uri="{FF2B5EF4-FFF2-40B4-BE49-F238E27FC236}">
                  <a16:creationId xmlns:a16="http://schemas.microsoft.com/office/drawing/2014/main" id="{9D00A706-C4B6-40AA-9F2C-3AB5389078A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126" name="Grupo 125">
            <a:extLst>
              <a:ext uri="{FF2B5EF4-FFF2-40B4-BE49-F238E27FC236}">
                <a16:creationId xmlns:a16="http://schemas.microsoft.com/office/drawing/2014/main" id="{540380E9-27A9-4FAB-90C4-100AB2ED57EE}"/>
              </a:ext>
            </a:extLst>
          </p:cNvPr>
          <p:cNvGrpSpPr/>
          <p:nvPr/>
        </p:nvGrpSpPr>
        <p:grpSpPr>
          <a:xfrm>
            <a:off x="-1" y="5255495"/>
            <a:ext cx="1951585" cy="425759"/>
            <a:chOff x="5286375" y="2995888"/>
            <a:chExt cx="2089194" cy="354623"/>
          </a:xfrm>
        </p:grpSpPr>
        <p:pic>
          <p:nvPicPr>
            <p:cNvPr id="127" name="Imagen 126">
              <a:extLst>
                <a:ext uri="{FF2B5EF4-FFF2-40B4-BE49-F238E27FC236}">
                  <a16:creationId xmlns:a16="http://schemas.microsoft.com/office/drawing/2014/main" id="{34EE5391-DD53-4305-A1A6-216917A193C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8" name="CuadroTexto 127">
              <a:extLst>
                <a:ext uri="{FF2B5EF4-FFF2-40B4-BE49-F238E27FC236}">
                  <a16:creationId xmlns:a16="http://schemas.microsoft.com/office/drawing/2014/main" id="{AC1812B3-934B-4042-9A51-1ECAB534AE04}"/>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2" name="CuadroTexto 1">
            <a:extLst>
              <a:ext uri="{FF2B5EF4-FFF2-40B4-BE49-F238E27FC236}">
                <a16:creationId xmlns:a16="http://schemas.microsoft.com/office/drawing/2014/main" id="{5AFDE0D6-64B5-4FF8-8230-B2082DD59CBF}"/>
              </a:ext>
            </a:extLst>
          </p:cNvPr>
          <p:cNvSpPr txBox="1"/>
          <p:nvPr/>
        </p:nvSpPr>
        <p:spPr>
          <a:xfrm>
            <a:off x="183533" y="1950796"/>
            <a:ext cx="1635592"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1628775" cy="523220"/>
          </a:xfrm>
          <a:prstGeom prst="rect">
            <a:avLst/>
          </a:prstGeom>
          <a:solidFill>
            <a:schemeClr val="accent4"/>
          </a:solidFill>
          <a:ln>
            <a:solidFill>
              <a:schemeClr val="bg2"/>
            </a:solidFill>
          </a:ln>
        </p:spPr>
        <p:txBody>
          <a:bodyPr wrap="square">
            <a:spAutoFit/>
          </a:bodyPr>
          <a:lstStyle/>
          <a:p>
            <a:pPr algn="ctr"/>
            <a:r>
              <a:rPr lang="es-CL" sz="1400" dirty="0"/>
              <a:t>Equipamiento artístico y cultural </a:t>
            </a:r>
          </a:p>
        </p:txBody>
      </p:sp>
      <p:sp>
        <p:nvSpPr>
          <p:cNvPr id="11" name="CuadroTexto 10">
            <a:extLst>
              <a:ext uri="{FF2B5EF4-FFF2-40B4-BE49-F238E27FC236}">
                <a16:creationId xmlns:a16="http://schemas.microsoft.com/office/drawing/2014/main" id="{8D7A85D1-1035-4686-87B6-14E13FA9E516}"/>
              </a:ext>
            </a:extLst>
          </p:cNvPr>
          <p:cNvSpPr txBox="1"/>
          <p:nvPr/>
        </p:nvSpPr>
        <p:spPr>
          <a:xfrm>
            <a:off x="6131786" y="836453"/>
            <a:ext cx="1628775" cy="307777"/>
          </a:xfrm>
          <a:prstGeom prst="rect">
            <a:avLst/>
          </a:prstGeom>
          <a:solidFill>
            <a:schemeClr val="bg1"/>
          </a:solidFill>
          <a:ln>
            <a:solidFill>
              <a:schemeClr val="bg2"/>
            </a:solidFill>
          </a:ln>
        </p:spPr>
        <p:txBody>
          <a:bodyPr wrap="square">
            <a:spAutoFit/>
          </a:bodyPr>
          <a:lstStyle/>
          <a:p>
            <a:pPr algn="ctr"/>
            <a:r>
              <a:rPr lang="es-CL" sz="1400" dirty="0" err="1"/>
              <a:t>xxx</a:t>
            </a:r>
            <a:endParaRPr lang="es-CL" sz="1400" dirty="0"/>
          </a:p>
        </p:txBody>
      </p:sp>
      <p:sp>
        <p:nvSpPr>
          <p:cNvPr id="12" name="CuadroTexto 11">
            <a:extLst>
              <a:ext uri="{FF2B5EF4-FFF2-40B4-BE49-F238E27FC236}">
                <a16:creationId xmlns:a16="http://schemas.microsoft.com/office/drawing/2014/main" id="{CF50908B-06AB-405C-90F7-156F895457BC}"/>
              </a:ext>
            </a:extLst>
          </p:cNvPr>
          <p:cNvSpPr txBox="1"/>
          <p:nvPr/>
        </p:nvSpPr>
        <p:spPr>
          <a:xfrm>
            <a:off x="8036985" y="836453"/>
            <a:ext cx="1557204" cy="307777"/>
          </a:xfrm>
          <a:prstGeom prst="rect">
            <a:avLst/>
          </a:prstGeom>
          <a:noFill/>
          <a:ln>
            <a:solidFill>
              <a:schemeClr val="bg2"/>
            </a:solidFill>
          </a:ln>
        </p:spPr>
        <p:txBody>
          <a:bodyPr wrap="square">
            <a:spAutoFit/>
          </a:bodyPr>
          <a:lstStyle>
            <a:defPPr>
              <a:defRPr lang="es-CL"/>
            </a:defPPr>
            <a:lvl1pPr>
              <a:defRPr sz="1400"/>
            </a:lvl1pPr>
          </a:lstStyle>
          <a:p>
            <a:pPr algn="ctr"/>
            <a:r>
              <a:rPr lang="es-ES" dirty="0" err="1"/>
              <a:t>xxx</a:t>
            </a:r>
            <a:endParaRPr lang="es-ES" dirty="0"/>
          </a:p>
        </p:txBody>
      </p:sp>
      <p:sp>
        <p:nvSpPr>
          <p:cNvPr id="14" name="CuadroTexto 13">
            <a:extLst>
              <a:ext uri="{FF2B5EF4-FFF2-40B4-BE49-F238E27FC236}">
                <a16:creationId xmlns:a16="http://schemas.microsoft.com/office/drawing/2014/main" id="{47E073EC-E18F-42E6-A9B8-3116DDA06B4C}"/>
              </a:ext>
            </a:extLst>
          </p:cNvPr>
          <p:cNvSpPr txBox="1"/>
          <p:nvPr/>
        </p:nvSpPr>
        <p:spPr>
          <a:xfrm>
            <a:off x="4226587" y="836453"/>
            <a:ext cx="1628775" cy="307777"/>
          </a:xfrm>
          <a:prstGeom prst="rect">
            <a:avLst/>
          </a:prstGeom>
          <a:noFill/>
          <a:ln>
            <a:solidFill>
              <a:schemeClr val="bg2"/>
            </a:solidFill>
          </a:ln>
        </p:spPr>
        <p:txBody>
          <a:bodyPr wrap="square">
            <a:spAutoFit/>
          </a:bodyPr>
          <a:lstStyle/>
          <a:p>
            <a:pPr algn="ctr"/>
            <a:r>
              <a:rPr lang="es-CL" sz="1400" dirty="0" err="1"/>
              <a:t>xxxx</a:t>
            </a:r>
            <a:endParaRPr lang="es-CL" sz="1400" dirty="0"/>
          </a:p>
        </p:txBody>
      </p:sp>
      <p:sp>
        <p:nvSpPr>
          <p:cNvPr id="34" name="CuadroTexto 33">
            <a:extLst>
              <a:ext uri="{FF2B5EF4-FFF2-40B4-BE49-F238E27FC236}">
                <a16:creationId xmlns:a16="http://schemas.microsoft.com/office/drawing/2014/main" id="{90ACAA30-9993-43A1-98F8-2580A2B56BD8}"/>
              </a:ext>
            </a:extLst>
          </p:cNvPr>
          <p:cNvSpPr txBox="1"/>
          <p:nvPr/>
        </p:nvSpPr>
        <p:spPr>
          <a:xfrm>
            <a:off x="2876550" y="2480767"/>
            <a:ext cx="7619999" cy="646331"/>
          </a:xfrm>
          <a:prstGeom prst="rect">
            <a:avLst/>
          </a:prstGeom>
          <a:noFill/>
        </p:spPr>
        <p:txBody>
          <a:bodyPr wrap="square">
            <a:spAutoFit/>
          </a:bodyPr>
          <a:lstStyle/>
          <a:p>
            <a:r>
              <a:rPr lang="es-CL" sz="1200" dirty="0"/>
              <a:t>	</a:t>
            </a:r>
          </a:p>
          <a:p>
            <a:r>
              <a:rPr lang="es-CL" sz="1200" dirty="0"/>
              <a:t>Consejo Nacional de la Cultura y las Artes: </a:t>
            </a:r>
            <a:r>
              <a:rPr lang="es-CL" sz="1200" dirty="0">
                <a:hlinkClick r:id="rId5"/>
              </a:rPr>
              <a:t>http://observatorio.cultura.gob.cl/#titulo-espacios-culturales</a:t>
            </a:r>
            <a:endParaRPr lang="es-CL" sz="1200" dirty="0"/>
          </a:p>
          <a:p>
            <a:endParaRPr lang="es-CL" sz="1200" dirty="0"/>
          </a:p>
        </p:txBody>
      </p:sp>
      <p:sp>
        <p:nvSpPr>
          <p:cNvPr id="35" name="CuadroTexto 34">
            <a:extLst>
              <a:ext uri="{FF2B5EF4-FFF2-40B4-BE49-F238E27FC236}">
                <a16:creationId xmlns:a16="http://schemas.microsoft.com/office/drawing/2014/main" id="{DD3FB37A-96A9-4089-8203-D13987454703}"/>
              </a:ext>
            </a:extLst>
          </p:cNvPr>
          <p:cNvSpPr txBox="1"/>
          <p:nvPr/>
        </p:nvSpPr>
        <p:spPr>
          <a:xfrm>
            <a:off x="2876551" y="2243184"/>
            <a:ext cx="6096000" cy="276999"/>
          </a:xfrm>
          <a:prstGeom prst="rect">
            <a:avLst/>
          </a:prstGeom>
          <a:noFill/>
        </p:spPr>
        <p:txBody>
          <a:bodyPr wrap="square">
            <a:spAutoFit/>
          </a:bodyPr>
          <a:lstStyle/>
          <a:p>
            <a:r>
              <a:rPr lang="es-CL" sz="1200" dirty="0"/>
              <a:t>Bibliotecas, Archivos y Museos, Galerías de Arte, Teatros y/o salas de Exhibición y Cines	</a:t>
            </a:r>
          </a:p>
        </p:txBody>
      </p:sp>
      <p:sp>
        <p:nvSpPr>
          <p:cNvPr id="31" name="Freeform 183">
            <a:extLst>
              <a:ext uri="{FF2B5EF4-FFF2-40B4-BE49-F238E27FC236}">
                <a16:creationId xmlns:a16="http://schemas.microsoft.com/office/drawing/2014/main" id="{297790C8-7E4E-46B6-B01A-BCA25251695A}"/>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12610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115" name="CuadroTexto 114">
            <a:extLst>
              <a:ext uri="{FF2B5EF4-FFF2-40B4-BE49-F238E27FC236}">
                <a16:creationId xmlns:a16="http://schemas.microsoft.com/office/drawing/2014/main" id="{9AFFBA01-7E57-4016-8800-78C859EFE09B}"/>
              </a:ext>
            </a:extLst>
          </p:cNvPr>
          <p:cNvSpPr txBox="1"/>
          <p:nvPr/>
        </p:nvSpPr>
        <p:spPr>
          <a:xfrm>
            <a:off x="638325" y="1491895"/>
            <a:ext cx="1181100"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117" name="CuadroTexto 116">
            <a:extLst>
              <a:ext uri="{FF2B5EF4-FFF2-40B4-BE49-F238E27FC236}">
                <a16:creationId xmlns:a16="http://schemas.microsoft.com/office/drawing/2014/main" id="{E1863A6D-1D60-4111-97C7-D0AC4A06E3D2}"/>
              </a:ext>
            </a:extLst>
          </p:cNvPr>
          <p:cNvSpPr txBox="1"/>
          <p:nvPr/>
        </p:nvSpPr>
        <p:spPr>
          <a:xfrm>
            <a:off x="600075" y="233457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118" name="CuadroTexto 117">
            <a:extLst>
              <a:ext uri="{FF2B5EF4-FFF2-40B4-BE49-F238E27FC236}">
                <a16:creationId xmlns:a16="http://schemas.microsoft.com/office/drawing/2014/main" id="{6801B3A3-55F3-4A11-B1DF-F0B6A6EF21BF}"/>
              </a:ext>
            </a:extLst>
          </p:cNvPr>
          <p:cNvSpPr txBox="1"/>
          <p:nvPr/>
        </p:nvSpPr>
        <p:spPr>
          <a:xfrm>
            <a:off x="133201" y="261751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119" name="CuadroTexto 118">
            <a:extLst>
              <a:ext uri="{FF2B5EF4-FFF2-40B4-BE49-F238E27FC236}">
                <a16:creationId xmlns:a16="http://schemas.microsoft.com/office/drawing/2014/main" id="{0EFAB321-C8A8-4BCF-AAC8-A955FE46B989}"/>
              </a:ext>
            </a:extLst>
          </p:cNvPr>
          <p:cNvSpPr txBox="1"/>
          <p:nvPr/>
        </p:nvSpPr>
        <p:spPr>
          <a:xfrm>
            <a:off x="336431" y="2946616"/>
            <a:ext cx="1444444" cy="492443"/>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123" name="Grupo 122">
            <a:extLst>
              <a:ext uri="{FF2B5EF4-FFF2-40B4-BE49-F238E27FC236}">
                <a16:creationId xmlns:a16="http://schemas.microsoft.com/office/drawing/2014/main" id="{56231701-5753-480F-9826-DFEBC2D096CA}"/>
              </a:ext>
            </a:extLst>
          </p:cNvPr>
          <p:cNvGrpSpPr/>
          <p:nvPr/>
        </p:nvGrpSpPr>
        <p:grpSpPr>
          <a:xfrm>
            <a:off x="0" y="4394012"/>
            <a:ext cx="1962150" cy="425758"/>
            <a:chOff x="5286375" y="2995888"/>
            <a:chExt cx="2089194" cy="354623"/>
          </a:xfrm>
        </p:grpSpPr>
        <p:pic>
          <p:nvPicPr>
            <p:cNvPr id="124" name="Imagen 123">
              <a:extLst>
                <a:ext uri="{FF2B5EF4-FFF2-40B4-BE49-F238E27FC236}">
                  <a16:creationId xmlns:a16="http://schemas.microsoft.com/office/drawing/2014/main" id="{EA066F95-57C1-4C95-8D06-8E36740464A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5" name="CuadroTexto 124">
              <a:extLst>
                <a:ext uri="{FF2B5EF4-FFF2-40B4-BE49-F238E27FC236}">
                  <a16:creationId xmlns:a16="http://schemas.microsoft.com/office/drawing/2014/main" id="{9D00A706-C4B6-40AA-9F2C-3AB5389078A2}"/>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126" name="Grupo 125">
            <a:extLst>
              <a:ext uri="{FF2B5EF4-FFF2-40B4-BE49-F238E27FC236}">
                <a16:creationId xmlns:a16="http://schemas.microsoft.com/office/drawing/2014/main" id="{540380E9-27A9-4FAB-90C4-100AB2ED57EE}"/>
              </a:ext>
            </a:extLst>
          </p:cNvPr>
          <p:cNvGrpSpPr/>
          <p:nvPr/>
        </p:nvGrpSpPr>
        <p:grpSpPr>
          <a:xfrm>
            <a:off x="-1" y="5255495"/>
            <a:ext cx="1951585" cy="425759"/>
            <a:chOff x="5286375" y="2995888"/>
            <a:chExt cx="2089194" cy="354623"/>
          </a:xfrm>
        </p:grpSpPr>
        <p:pic>
          <p:nvPicPr>
            <p:cNvPr id="127" name="Imagen 126">
              <a:extLst>
                <a:ext uri="{FF2B5EF4-FFF2-40B4-BE49-F238E27FC236}">
                  <a16:creationId xmlns:a16="http://schemas.microsoft.com/office/drawing/2014/main" id="{34EE5391-DD53-4305-A1A6-216917A193C9}"/>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8" name="CuadroTexto 127">
              <a:extLst>
                <a:ext uri="{FF2B5EF4-FFF2-40B4-BE49-F238E27FC236}">
                  <a16:creationId xmlns:a16="http://schemas.microsoft.com/office/drawing/2014/main" id="{AC1812B3-934B-4042-9A51-1ECAB534AE04}"/>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2" name="CuadroTexto 1">
            <a:extLst>
              <a:ext uri="{FF2B5EF4-FFF2-40B4-BE49-F238E27FC236}">
                <a16:creationId xmlns:a16="http://schemas.microsoft.com/office/drawing/2014/main" id="{5AFDE0D6-64B5-4FF8-8230-B2082DD59CBF}"/>
              </a:ext>
            </a:extLst>
          </p:cNvPr>
          <p:cNvSpPr txBox="1"/>
          <p:nvPr/>
        </p:nvSpPr>
        <p:spPr>
          <a:xfrm>
            <a:off x="183533" y="1950796"/>
            <a:ext cx="1635592"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5" name="CuadroTexto 4">
            <a:hlinkClick r:id="" action="ppaction://noaction"/>
            <a:extLst>
              <a:ext uri="{FF2B5EF4-FFF2-40B4-BE49-F238E27FC236}">
                <a16:creationId xmlns:a16="http://schemas.microsoft.com/office/drawing/2014/main" id="{8842EDD8-8218-44E1-A17D-89BAB227593D}"/>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sp>
        <p:nvSpPr>
          <p:cNvPr id="10" name="CuadroTexto 9">
            <a:extLst>
              <a:ext uri="{FF2B5EF4-FFF2-40B4-BE49-F238E27FC236}">
                <a16:creationId xmlns:a16="http://schemas.microsoft.com/office/drawing/2014/main" id="{C44BF62E-57A8-48A1-AC61-0C13A22C1FF6}"/>
              </a:ext>
            </a:extLst>
          </p:cNvPr>
          <p:cNvSpPr txBox="1"/>
          <p:nvPr/>
        </p:nvSpPr>
        <p:spPr>
          <a:xfrm>
            <a:off x="2321388" y="845978"/>
            <a:ext cx="2450637" cy="307777"/>
          </a:xfrm>
          <a:prstGeom prst="rect">
            <a:avLst/>
          </a:prstGeom>
          <a:noFill/>
          <a:ln>
            <a:solidFill>
              <a:schemeClr val="bg2"/>
            </a:solidFill>
          </a:ln>
        </p:spPr>
        <p:txBody>
          <a:bodyPr wrap="square">
            <a:spAutoFit/>
          </a:bodyPr>
          <a:lstStyle/>
          <a:p>
            <a:pPr algn="ctr"/>
            <a:endParaRPr lang="es-CL" sz="1400" dirty="0"/>
          </a:p>
        </p:txBody>
      </p:sp>
      <p:sp>
        <p:nvSpPr>
          <p:cNvPr id="11" name="CuadroTexto 10">
            <a:extLst>
              <a:ext uri="{FF2B5EF4-FFF2-40B4-BE49-F238E27FC236}">
                <a16:creationId xmlns:a16="http://schemas.microsoft.com/office/drawing/2014/main" id="{8D7A85D1-1035-4686-87B6-14E13FA9E516}"/>
              </a:ext>
            </a:extLst>
          </p:cNvPr>
          <p:cNvSpPr txBox="1"/>
          <p:nvPr/>
        </p:nvSpPr>
        <p:spPr>
          <a:xfrm>
            <a:off x="7938822" y="866712"/>
            <a:ext cx="1628775" cy="307777"/>
          </a:xfrm>
          <a:prstGeom prst="rect">
            <a:avLst/>
          </a:prstGeom>
          <a:solidFill>
            <a:schemeClr val="bg1"/>
          </a:solidFill>
          <a:ln>
            <a:solidFill>
              <a:schemeClr val="bg2"/>
            </a:solidFill>
          </a:ln>
        </p:spPr>
        <p:txBody>
          <a:bodyPr wrap="square">
            <a:spAutoFit/>
          </a:bodyPr>
          <a:lstStyle/>
          <a:p>
            <a:pPr algn="ctr"/>
            <a:r>
              <a:rPr lang="es-CL" sz="1400" dirty="0" err="1"/>
              <a:t>xxx</a:t>
            </a:r>
            <a:endParaRPr lang="es-CL" sz="1400" dirty="0"/>
          </a:p>
        </p:txBody>
      </p:sp>
      <p:sp>
        <p:nvSpPr>
          <p:cNvPr id="12" name="CuadroTexto 11">
            <a:extLst>
              <a:ext uri="{FF2B5EF4-FFF2-40B4-BE49-F238E27FC236}">
                <a16:creationId xmlns:a16="http://schemas.microsoft.com/office/drawing/2014/main" id="{CF50908B-06AB-405C-90F7-156F895457BC}"/>
              </a:ext>
            </a:extLst>
          </p:cNvPr>
          <p:cNvSpPr txBox="1"/>
          <p:nvPr/>
        </p:nvSpPr>
        <p:spPr>
          <a:xfrm>
            <a:off x="9844021" y="866712"/>
            <a:ext cx="1557204" cy="307777"/>
          </a:xfrm>
          <a:prstGeom prst="rect">
            <a:avLst/>
          </a:prstGeom>
          <a:noFill/>
          <a:ln>
            <a:solidFill>
              <a:schemeClr val="bg2"/>
            </a:solidFill>
          </a:ln>
        </p:spPr>
        <p:txBody>
          <a:bodyPr wrap="square">
            <a:spAutoFit/>
          </a:bodyPr>
          <a:lstStyle>
            <a:defPPr>
              <a:defRPr lang="es-CL"/>
            </a:defPPr>
            <a:lvl1pPr>
              <a:defRPr sz="1400"/>
            </a:lvl1pPr>
          </a:lstStyle>
          <a:p>
            <a:pPr algn="ctr"/>
            <a:r>
              <a:rPr lang="es-ES" dirty="0" err="1"/>
              <a:t>xxx</a:t>
            </a:r>
            <a:endParaRPr lang="es-ES" dirty="0"/>
          </a:p>
        </p:txBody>
      </p:sp>
      <p:sp>
        <p:nvSpPr>
          <p:cNvPr id="14" name="CuadroTexto 13">
            <a:extLst>
              <a:ext uri="{FF2B5EF4-FFF2-40B4-BE49-F238E27FC236}">
                <a16:creationId xmlns:a16="http://schemas.microsoft.com/office/drawing/2014/main" id="{47E073EC-E18F-42E6-A9B8-3116DDA06B4C}"/>
              </a:ext>
            </a:extLst>
          </p:cNvPr>
          <p:cNvSpPr txBox="1"/>
          <p:nvPr/>
        </p:nvSpPr>
        <p:spPr>
          <a:xfrm>
            <a:off x="5128947" y="854781"/>
            <a:ext cx="2138628" cy="307777"/>
          </a:xfrm>
          <a:prstGeom prst="rect">
            <a:avLst/>
          </a:prstGeom>
          <a:solidFill>
            <a:schemeClr val="accent4"/>
          </a:solidFill>
          <a:ln>
            <a:solidFill>
              <a:schemeClr val="bg2"/>
            </a:solidFill>
          </a:ln>
        </p:spPr>
        <p:txBody>
          <a:bodyPr wrap="square">
            <a:spAutoFit/>
          </a:bodyPr>
          <a:lstStyle/>
          <a:p>
            <a:pPr algn="ctr"/>
            <a:endParaRPr lang="es-CL" sz="1400" dirty="0"/>
          </a:p>
        </p:txBody>
      </p:sp>
      <p:sp>
        <p:nvSpPr>
          <p:cNvPr id="29" name="Freeform 183">
            <a:extLst>
              <a:ext uri="{FF2B5EF4-FFF2-40B4-BE49-F238E27FC236}">
                <a16:creationId xmlns:a16="http://schemas.microsoft.com/office/drawing/2014/main" id="{1B967679-B42C-42A5-9426-7EFB84DFD912}"/>
              </a:ext>
            </a:extLst>
          </p:cNvPr>
          <p:cNvSpPr>
            <a:spLocks noEditPoints="1"/>
          </p:cNvSpPr>
          <p:nvPr/>
        </p:nvSpPr>
        <p:spPr bwMode="auto">
          <a:xfrm>
            <a:off x="-1" y="3623970"/>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14793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C38C5F4-567C-4D03-96B6-2D2605019D0A}"/>
              </a:ext>
            </a:extLst>
          </p:cNvPr>
          <p:cNvPicPr>
            <a:picLocks noChangeAspect="1"/>
          </p:cNvPicPr>
          <p:nvPr/>
        </p:nvPicPr>
        <p:blipFill>
          <a:blip r:embed="rId2"/>
          <a:stretch>
            <a:fillRect/>
          </a:stretch>
        </p:blipFill>
        <p:spPr>
          <a:xfrm>
            <a:off x="866774" y="438557"/>
            <a:ext cx="8805441" cy="5980886"/>
          </a:xfrm>
          <a:prstGeom prst="rect">
            <a:avLst/>
          </a:prstGeom>
        </p:spPr>
      </p:pic>
    </p:spTree>
    <p:extLst>
      <p:ext uri="{BB962C8B-B14F-4D97-AF65-F5344CB8AC3E}">
        <p14:creationId xmlns:p14="http://schemas.microsoft.com/office/powerpoint/2010/main" val="4249213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9AF7BA0-5C76-42D1-B999-8EFB8A4AD341}"/>
              </a:ext>
            </a:extLst>
          </p:cNvPr>
          <p:cNvSpPr txBox="1"/>
          <p:nvPr/>
        </p:nvSpPr>
        <p:spPr>
          <a:xfrm>
            <a:off x="409575" y="2395835"/>
            <a:ext cx="8820150" cy="646331"/>
          </a:xfrm>
          <a:prstGeom prst="rect">
            <a:avLst/>
          </a:prstGeom>
          <a:noFill/>
        </p:spPr>
        <p:txBody>
          <a:bodyPr wrap="square">
            <a:spAutoFit/>
          </a:bodyPr>
          <a:lstStyle/>
          <a:p>
            <a:r>
              <a:rPr lang="es-CL" sz="1800" b="0" i="0" u="none" strike="noStrike" dirty="0">
                <a:solidFill>
                  <a:srgbClr val="000000"/>
                </a:solidFill>
                <a:effectLst/>
                <a:latin typeface="Calibri" panose="020F0502020204030204" pitchFamily="34" charset="0"/>
              </a:rPr>
              <a:t>Producto Inmediato: Índice de prioridad Social </a:t>
            </a:r>
          </a:p>
          <a:p>
            <a:r>
              <a:rPr lang="es-CL" dirty="0">
                <a:solidFill>
                  <a:srgbClr val="000000"/>
                </a:solidFill>
                <a:latin typeface="Calibri" panose="020F0502020204030204" pitchFamily="34" charset="0"/>
              </a:rPr>
              <a:t>		   </a:t>
            </a:r>
            <a:r>
              <a:rPr lang="es-CL" sz="1800" b="0" i="0" u="none" strike="noStrike" dirty="0">
                <a:solidFill>
                  <a:srgbClr val="000000"/>
                </a:solidFill>
                <a:effectLst/>
                <a:latin typeface="Calibri" panose="020F0502020204030204" pitchFamily="34" charset="0"/>
              </a:rPr>
              <a:t>Gestión municipal</a:t>
            </a:r>
            <a:endParaRPr lang="es-CL" dirty="0"/>
          </a:p>
        </p:txBody>
      </p:sp>
      <p:sp>
        <p:nvSpPr>
          <p:cNvPr id="5" name="CuadroTexto 4">
            <a:extLst>
              <a:ext uri="{FF2B5EF4-FFF2-40B4-BE49-F238E27FC236}">
                <a16:creationId xmlns:a16="http://schemas.microsoft.com/office/drawing/2014/main" id="{50AF2EF5-6F18-40EF-86CA-AC5E5FB28C19}"/>
              </a:ext>
            </a:extLst>
          </p:cNvPr>
          <p:cNvSpPr txBox="1"/>
          <p:nvPr/>
        </p:nvSpPr>
        <p:spPr>
          <a:xfrm>
            <a:off x="409575" y="3353485"/>
            <a:ext cx="10772775" cy="923330"/>
          </a:xfrm>
          <a:prstGeom prst="rect">
            <a:avLst/>
          </a:prstGeom>
          <a:noFill/>
        </p:spPr>
        <p:txBody>
          <a:bodyPr wrap="square">
            <a:spAutoFit/>
          </a:bodyPr>
          <a:lstStyle/>
          <a:p>
            <a:r>
              <a:rPr lang="es-CL" sz="1800" b="0" i="0" u="none" strike="noStrike" dirty="0">
                <a:solidFill>
                  <a:srgbClr val="000000"/>
                </a:solidFill>
                <a:effectLst/>
                <a:latin typeface="Calibri" panose="020F0502020204030204" pitchFamily="34" charset="0"/>
              </a:rPr>
              <a:t>Producto Corto Plazo : Índice de Desarrollo Humano, </a:t>
            </a:r>
          </a:p>
          <a:p>
            <a:pPr lvl="4"/>
            <a:r>
              <a:rPr lang="es-CL" b="0" i="0" u="none" strike="noStrike" dirty="0">
                <a:solidFill>
                  <a:srgbClr val="000000"/>
                </a:solidFill>
                <a:effectLst/>
                <a:latin typeface="Calibri" panose="020F0502020204030204" pitchFamily="34" charset="0"/>
              </a:rPr>
              <a:t>     Índice de saneamiento  </a:t>
            </a:r>
          </a:p>
          <a:p>
            <a:pPr lvl="4"/>
            <a:r>
              <a:rPr lang="es-CL" b="0" i="0" u="none" strike="noStrike" dirty="0">
                <a:solidFill>
                  <a:srgbClr val="000000"/>
                </a:solidFill>
                <a:effectLst/>
                <a:latin typeface="Calibri" panose="020F0502020204030204" pitchFamily="34" charset="0"/>
              </a:rPr>
              <a:t>     índice de accesibilidad tecnológica </a:t>
            </a:r>
            <a:endParaRPr lang="es-CL" dirty="0"/>
          </a:p>
        </p:txBody>
      </p:sp>
      <p:sp>
        <p:nvSpPr>
          <p:cNvPr id="6" name="CuadroTexto 5">
            <a:extLst>
              <a:ext uri="{FF2B5EF4-FFF2-40B4-BE49-F238E27FC236}">
                <a16:creationId xmlns:a16="http://schemas.microsoft.com/office/drawing/2014/main" id="{E886041A-C2B8-4E9E-8F41-5CCBE5FD92FE}"/>
              </a:ext>
            </a:extLst>
          </p:cNvPr>
          <p:cNvSpPr txBox="1"/>
          <p:nvPr/>
        </p:nvSpPr>
        <p:spPr>
          <a:xfrm>
            <a:off x="409575" y="946205"/>
            <a:ext cx="8448178" cy="369332"/>
          </a:xfrm>
          <a:prstGeom prst="rect">
            <a:avLst/>
          </a:prstGeom>
          <a:noFill/>
        </p:spPr>
        <p:txBody>
          <a:bodyPr wrap="square" rtlCol="0">
            <a:spAutoFit/>
          </a:bodyPr>
          <a:lstStyle/>
          <a:p>
            <a:r>
              <a:rPr lang="es-CL" dirty="0"/>
              <a:t>Evolución de datos!!!!</a:t>
            </a:r>
          </a:p>
        </p:txBody>
      </p:sp>
    </p:spTree>
    <p:extLst>
      <p:ext uri="{BB962C8B-B14F-4D97-AF65-F5344CB8AC3E}">
        <p14:creationId xmlns:p14="http://schemas.microsoft.com/office/powerpoint/2010/main" val="252217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E8FC520-1A42-4E10-B8A9-2870599708B1}"/>
              </a:ext>
            </a:extLst>
          </p:cNvPr>
          <p:cNvPicPr>
            <a:picLocks noChangeAspect="1"/>
          </p:cNvPicPr>
          <p:nvPr/>
        </p:nvPicPr>
        <p:blipFill>
          <a:blip r:embed="rId2"/>
          <a:stretch>
            <a:fillRect/>
          </a:stretch>
        </p:blipFill>
        <p:spPr>
          <a:xfrm>
            <a:off x="0" y="0"/>
            <a:ext cx="5856490" cy="4121596"/>
          </a:xfrm>
          <a:prstGeom prst="rect">
            <a:avLst/>
          </a:prstGeom>
        </p:spPr>
      </p:pic>
      <p:pic>
        <p:nvPicPr>
          <p:cNvPr id="5" name="Imagen 4">
            <a:extLst>
              <a:ext uri="{FF2B5EF4-FFF2-40B4-BE49-F238E27FC236}">
                <a16:creationId xmlns:a16="http://schemas.microsoft.com/office/drawing/2014/main" id="{02322376-96C2-45FA-B2E8-278D8A7AB83D}"/>
              </a:ext>
            </a:extLst>
          </p:cNvPr>
          <p:cNvPicPr>
            <a:picLocks noChangeAspect="1"/>
          </p:cNvPicPr>
          <p:nvPr/>
        </p:nvPicPr>
        <p:blipFill>
          <a:blip r:embed="rId3"/>
          <a:stretch>
            <a:fillRect/>
          </a:stretch>
        </p:blipFill>
        <p:spPr>
          <a:xfrm>
            <a:off x="5559252" y="1822191"/>
            <a:ext cx="6731346" cy="5035809"/>
          </a:xfrm>
          <a:prstGeom prst="rect">
            <a:avLst/>
          </a:prstGeom>
        </p:spPr>
      </p:pic>
    </p:spTree>
    <p:extLst>
      <p:ext uri="{BB962C8B-B14F-4D97-AF65-F5344CB8AC3E}">
        <p14:creationId xmlns:p14="http://schemas.microsoft.com/office/powerpoint/2010/main" val="2799185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826ECD0-8571-494D-A6C9-20615970AB5B}"/>
              </a:ext>
            </a:extLst>
          </p:cNvPr>
          <p:cNvSpPr txBox="1"/>
          <p:nvPr/>
        </p:nvSpPr>
        <p:spPr>
          <a:xfrm>
            <a:off x="19050" y="8662"/>
            <a:ext cx="12124728" cy="2585323"/>
          </a:xfrm>
          <a:prstGeom prst="rect">
            <a:avLst/>
          </a:prstGeom>
          <a:noFill/>
        </p:spPr>
        <p:txBody>
          <a:bodyPr wrap="square">
            <a:spAutoFit/>
          </a:bodyPr>
          <a:lstStyle/>
          <a:p>
            <a:r>
              <a:rPr lang="es-CL" sz="1350" dirty="0"/>
              <a:t>En este contexto, la utilidad social y política que se le otorga a los datos del censo se resume en seis ámbitos: </a:t>
            </a:r>
          </a:p>
          <a:p>
            <a:r>
              <a:rPr lang="es-CL" sz="1350" b="1" dirty="0">
                <a:solidFill>
                  <a:schemeClr val="bg1">
                    <a:lumMod val="50000"/>
                  </a:schemeClr>
                </a:solidFill>
              </a:rPr>
              <a:t>1. </a:t>
            </a:r>
            <a:r>
              <a:rPr lang="es-CL" sz="1350" b="1" u="sng" dirty="0">
                <a:solidFill>
                  <a:schemeClr val="bg1">
                    <a:lumMod val="50000"/>
                  </a:schemeClr>
                </a:solidFill>
              </a:rPr>
              <a:t>Recursos para las municipalidades</a:t>
            </a:r>
            <a:r>
              <a:rPr lang="es-CL" sz="1350" dirty="0"/>
              <a:t>: Las municipalidades se financian de distintas maneras, siendo la principal fuente el Fondo Común Municipal, que corresponde a un mecanismo de redistribución solidaria y proporcional de los ingresos entre los municipios del país. </a:t>
            </a:r>
            <a:r>
              <a:rPr lang="es-CL" sz="1350" dirty="0">
                <a:solidFill>
                  <a:srgbClr val="C00000"/>
                </a:solidFill>
              </a:rPr>
              <a:t>Este fondo se distribuye de acuerdo a un conjunto de indicadores, entre los que se encuentran los datos de la población de la comuna obtenidos a partir del censo</a:t>
            </a:r>
            <a:r>
              <a:rPr lang="es-CL" sz="1350" dirty="0"/>
              <a:t>. Por otro lado, el </a:t>
            </a:r>
            <a:r>
              <a:rPr lang="es-CL" sz="1350" dirty="0">
                <a:solidFill>
                  <a:srgbClr val="C00000"/>
                </a:solidFill>
              </a:rPr>
              <a:t>Fondo Nacional de Desarrollo Regional (FNDR), es otra de las fuentes más importantes de los recursos municipales</a:t>
            </a:r>
            <a:r>
              <a:rPr lang="es-CL" sz="1350" dirty="0"/>
              <a:t>. Este se hace efectivo mediante la transferencia que realiza el gobierno central a cada una de las regiones del país, recursos con los que se materializan proyectos y obras de desarrollo regional, provincial y comunal. </a:t>
            </a:r>
            <a:r>
              <a:rPr lang="es-CL" sz="1350" dirty="0">
                <a:solidFill>
                  <a:srgbClr val="C00000"/>
                </a:solidFill>
              </a:rPr>
              <a:t>Para formular estos proyectos se requieren propuestas técnicas que definan la población beneficiaria, antecedentes que transforman al censo en una herramienta esencial</a:t>
            </a:r>
            <a:r>
              <a:rPr lang="es-CL" sz="1350" dirty="0"/>
              <a:t>. Como órganos administrativos</a:t>
            </a:r>
            <a:r>
              <a:rPr lang="es-CL" sz="1350" b="1" dirty="0">
                <a:solidFill>
                  <a:srgbClr val="C00000"/>
                </a:solidFill>
              </a:rPr>
              <a:t>, las municipalidades deben planificar el desarrollo local de las comunas. Para ello necesitan definir y priorizar los servicios que entregan a la comunidad en materia de educación, salud, vivienda, infraestructura vial, sanitaria, y proyectos de la comuna a mediano plazo. Esto hace que la proyección demográfica y la caracterización de la población entregada por el censo, sea indispensable para la toma de decisiones</a:t>
            </a:r>
            <a:r>
              <a:rPr lang="es-CL" sz="1350" dirty="0"/>
              <a:t>. El censo puede constituir la única fuente de información sobre zonas geográficas pequeñas o subpoblaciones en términos demográficos y económicos, ya que las encuestas generalmente no llegan a identificarlas. Por lo tanto, estos datos son importantes para las unidades gubernamentales locales y comunales, así como también para la creación de juntas de vecinos y organizaciones comunitarias. </a:t>
            </a:r>
          </a:p>
        </p:txBody>
      </p:sp>
      <p:sp>
        <p:nvSpPr>
          <p:cNvPr id="5" name="CuadroTexto 4">
            <a:extLst>
              <a:ext uri="{FF2B5EF4-FFF2-40B4-BE49-F238E27FC236}">
                <a16:creationId xmlns:a16="http://schemas.microsoft.com/office/drawing/2014/main" id="{9B1BF006-1F4B-47B9-84FC-D7CE96B19FED}"/>
              </a:ext>
            </a:extLst>
          </p:cNvPr>
          <p:cNvSpPr txBox="1"/>
          <p:nvPr/>
        </p:nvSpPr>
        <p:spPr>
          <a:xfrm>
            <a:off x="19051" y="2596962"/>
            <a:ext cx="12172950" cy="1600438"/>
          </a:xfrm>
          <a:prstGeom prst="rect">
            <a:avLst/>
          </a:prstGeom>
          <a:noFill/>
        </p:spPr>
        <p:txBody>
          <a:bodyPr wrap="square">
            <a:spAutoFit/>
          </a:bodyPr>
          <a:lstStyle/>
          <a:p>
            <a:r>
              <a:rPr lang="es-CL" sz="1350" dirty="0">
                <a:solidFill>
                  <a:schemeClr val="bg1">
                    <a:lumMod val="50000"/>
                  </a:schemeClr>
                </a:solidFill>
              </a:rPr>
              <a:t>2. </a:t>
            </a:r>
            <a:r>
              <a:rPr lang="es-CL" sz="1350" b="1" u="sng" dirty="0">
                <a:solidFill>
                  <a:schemeClr val="bg1">
                    <a:lumMod val="50000"/>
                  </a:schemeClr>
                </a:solidFill>
              </a:rPr>
              <a:t>Subsidios sociales</a:t>
            </a:r>
            <a:r>
              <a:rPr lang="es-CL" sz="1350" dirty="0"/>
              <a:t>: Como el censo entrega información sobre la población y la condición de ruralidad, estos </a:t>
            </a:r>
            <a:r>
              <a:rPr lang="es-CL" sz="1350" dirty="0">
                <a:solidFill>
                  <a:srgbClr val="C00000"/>
                </a:solidFill>
              </a:rPr>
              <a:t>datos se utilizan para calcular las subvenciones escolares y los subsidios de vivienda, entre otros beneficios sociales</a:t>
            </a:r>
            <a:r>
              <a:rPr lang="es-CL" sz="1350" dirty="0"/>
              <a:t>. Con los datos del censo se </a:t>
            </a:r>
            <a:r>
              <a:rPr lang="es-CL" sz="1350" b="1" dirty="0">
                <a:solidFill>
                  <a:srgbClr val="C00000"/>
                </a:solidFill>
              </a:rPr>
              <a:t>calcula el índice de materialidad de la vivienda y el índice de hacinamiento</a:t>
            </a:r>
            <a:r>
              <a:rPr lang="es-CL" sz="1350" dirty="0"/>
              <a:t>, que son indicadores básicos del déficit habitacional, información que el Ministerio de Vivienda y Urbanismo (Minvu) requiere para establecer el stock de viviendas y los potenciales usuarios de sus políticas de reparación y reconstrucción habitacional. Este es un análisis cuantitativo y cualitativo sobre las condiciones de las viviendas, que el Minvu demanda para lograr su principal objetivo, que es facilitar el acceso y entregar viviendas de mejor calidad. Posteriormente, esta información se complementa con las características de los hogares. Como parte de los planes generales de desarrollo, este análisis resulta indispensable para preparar y ejecutar programas nacionales en esta materia.</a:t>
            </a:r>
          </a:p>
        </p:txBody>
      </p:sp>
      <p:sp>
        <p:nvSpPr>
          <p:cNvPr id="7" name="CuadroTexto 6">
            <a:extLst>
              <a:ext uri="{FF2B5EF4-FFF2-40B4-BE49-F238E27FC236}">
                <a16:creationId xmlns:a16="http://schemas.microsoft.com/office/drawing/2014/main" id="{FACEA806-7BF7-441C-999A-229465F92A56}"/>
              </a:ext>
            </a:extLst>
          </p:cNvPr>
          <p:cNvSpPr txBox="1"/>
          <p:nvPr/>
        </p:nvSpPr>
        <p:spPr>
          <a:xfrm>
            <a:off x="19050" y="4083100"/>
            <a:ext cx="12105677" cy="715581"/>
          </a:xfrm>
          <a:prstGeom prst="rect">
            <a:avLst/>
          </a:prstGeom>
          <a:noFill/>
        </p:spPr>
        <p:txBody>
          <a:bodyPr wrap="square">
            <a:spAutoFit/>
          </a:bodyPr>
          <a:lstStyle/>
          <a:p>
            <a:r>
              <a:rPr lang="es-CL" sz="1350" b="1" u="sng" dirty="0">
                <a:solidFill>
                  <a:schemeClr val="bg1">
                    <a:lumMod val="50000"/>
                  </a:schemeClr>
                </a:solidFill>
              </a:rPr>
              <a:t>3. Toma de decisiones en el ámbito de la salud</a:t>
            </a:r>
            <a:r>
              <a:rPr lang="es-CL" sz="1350" dirty="0"/>
              <a:t>: El censo es la principal fuente de información que da cuenta </a:t>
            </a:r>
            <a:r>
              <a:rPr lang="es-CL" sz="1350" dirty="0">
                <a:solidFill>
                  <a:srgbClr val="C00000"/>
                </a:solidFill>
              </a:rPr>
              <a:t>de la distribución geográfica de la población por edad, variables básicas para que el Ministerio de Salud pueda estimar el número de personas a vacunar y, por lo tanto, la cantidad de vacunas que debe comprar, además de planificar su distribución a lo largo del país. También entrega antecedentes relevantes para estimar la población potencial a atender en consultorios y centros hospitalarios.</a:t>
            </a:r>
          </a:p>
        </p:txBody>
      </p:sp>
      <p:sp>
        <p:nvSpPr>
          <p:cNvPr id="11" name="CuadroTexto 10">
            <a:extLst>
              <a:ext uri="{FF2B5EF4-FFF2-40B4-BE49-F238E27FC236}">
                <a16:creationId xmlns:a16="http://schemas.microsoft.com/office/drawing/2014/main" id="{246F2643-9F79-4DBD-8EC6-40923A7B2B45}"/>
              </a:ext>
            </a:extLst>
          </p:cNvPr>
          <p:cNvSpPr txBox="1"/>
          <p:nvPr/>
        </p:nvSpPr>
        <p:spPr>
          <a:xfrm>
            <a:off x="19050" y="4836200"/>
            <a:ext cx="12172949" cy="2031325"/>
          </a:xfrm>
          <a:prstGeom prst="rect">
            <a:avLst/>
          </a:prstGeom>
          <a:noFill/>
        </p:spPr>
        <p:txBody>
          <a:bodyPr wrap="square">
            <a:spAutoFit/>
          </a:bodyPr>
          <a:lstStyle/>
          <a:p>
            <a:r>
              <a:rPr lang="es-CL" sz="1350" b="1" u="sng" dirty="0">
                <a:solidFill>
                  <a:schemeClr val="bg1">
                    <a:lumMod val="50000"/>
                  </a:schemeClr>
                </a:solidFill>
              </a:rPr>
              <a:t>4. Delimitación política administrativa y localización de los servicios sociales</a:t>
            </a:r>
            <a:r>
              <a:rPr lang="es-CL" sz="1350" dirty="0"/>
              <a:t>: Uno de los posibles usos administrativos de los </a:t>
            </a:r>
            <a:r>
              <a:rPr lang="es-CL" sz="1350" dirty="0">
                <a:solidFill>
                  <a:srgbClr val="C00000"/>
                </a:solidFill>
              </a:rPr>
              <a:t>datos de la cantidad y la distribución geográfica de la población, es la demarcación de circunscripciones electorales y la forma en que se distribuyen los representantes en los órganos de gobierno</a:t>
            </a:r>
            <a:r>
              <a:rPr lang="es-CL" sz="1350" dirty="0"/>
              <a:t>. Esto se debe a que </a:t>
            </a:r>
            <a:r>
              <a:rPr lang="es-CL" sz="1350" b="1" dirty="0">
                <a:solidFill>
                  <a:srgbClr val="C00000"/>
                </a:solidFill>
              </a:rPr>
              <a:t>la cantidad de representantes se define por la cantidad de población territorial</a:t>
            </a:r>
            <a:r>
              <a:rPr lang="es-CL" sz="1350" dirty="0"/>
              <a:t>, </a:t>
            </a:r>
            <a:r>
              <a:rPr lang="es-CL" sz="1350" dirty="0">
                <a:solidFill>
                  <a:srgbClr val="C00000"/>
                </a:solidFill>
              </a:rPr>
              <a:t>lo que repercute en la elección de consejeros regionales y concejales comunales</a:t>
            </a:r>
            <a:r>
              <a:rPr lang="es-CL" sz="1350" dirty="0"/>
              <a:t>. La población en Chile dentro de las comunas habita en ciudades, pueblos y aldeas, entre otras categorías de asentamiento. De acuerdo a los cambios de la población y su dinámica, esto puede transformarse, generando una relación con el territorio que implique cambiar su categoría. Por ejemplo, una aldea puede pasar a ser parte de una ciudad. Esto es relevante dado que pueden cambiar </a:t>
            </a:r>
            <a:r>
              <a:rPr lang="es-CL" sz="1350" dirty="0">
                <a:solidFill>
                  <a:srgbClr val="C00000"/>
                </a:solidFill>
              </a:rPr>
              <a:t>sus requerimientos de servicios como transporte, salud, educación y otros</a:t>
            </a:r>
            <a:r>
              <a:rPr lang="es-CL" sz="1350" dirty="0"/>
              <a:t>. En este sentido, </a:t>
            </a:r>
            <a:r>
              <a:rPr lang="es-CL" sz="1350" b="1" dirty="0">
                <a:solidFill>
                  <a:srgbClr val="C00000"/>
                </a:solidFill>
              </a:rPr>
              <a:t>los resultados del Censo 2017 son relevantes para planificar la ubicación de las entidades económicas y los servicios sociales, en la medida que muestran la distribución geográfica de la población por edad y sexo</a:t>
            </a:r>
            <a:r>
              <a:rPr lang="es-CL" sz="1350" dirty="0"/>
              <a:t>. Así</a:t>
            </a:r>
            <a:r>
              <a:rPr lang="es-CL" sz="1350" dirty="0">
                <a:solidFill>
                  <a:srgbClr val="0070C0"/>
                </a:solidFill>
              </a:rPr>
              <a:t>, si en una localidad existe un crecimiento significativo de la población de adultos mayores, este antecedente permite construir o acercar algún centro de atención especializado para dicha población.</a:t>
            </a:r>
          </a:p>
        </p:txBody>
      </p:sp>
    </p:spTree>
    <p:extLst>
      <p:ext uri="{BB962C8B-B14F-4D97-AF65-F5344CB8AC3E}">
        <p14:creationId xmlns:p14="http://schemas.microsoft.com/office/powerpoint/2010/main" val="576692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sp>
        <p:nvSpPr>
          <p:cNvPr id="26" name="Rectángulo 25">
            <a:extLst>
              <a:ext uri="{FF2B5EF4-FFF2-40B4-BE49-F238E27FC236}">
                <a16:creationId xmlns:a16="http://schemas.microsoft.com/office/drawing/2014/main" id="{15A714A9-7483-415A-82E2-73A6E3D3C1A0}"/>
              </a:ext>
            </a:extLst>
          </p:cNvPr>
          <p:cNvSpPr/>
          <p:nvPr/>
        </p:nvSpPr>
        <p:spPr>
          <a:xfrm>
            <a:off x="0" y="565161"/>
            <a:ext cx="1962150" cy="62928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51" name="Grupo 50">
            <a:extLst>
              <a:ext uri="{FF2B5EF4-FFF2-40B4-BE49-F238E27FC236}">
                <a16:creationId xmlns:a16="http://schemas.microsoft.com/office/drawing/2014/main" id="{A86369F2-E1D1-4599-B680-C3507D8B7AE2}"/>
              </a:ext>
            </a:extLst>
          </p:cNvPr>
          <p:cNvGrpSpPr/>
          <p:nvPr/>
        </p:nvGrpSpPr>
        <p:grpSpPr>
          <a:xfrm>
            <a:off x="0" y="961610"/>
            <a:ext cx="1962150" cy="425758"/>
            <a:chOff x="5286375" y="2995888"/>
            <a:chExt cx="2089194" cy="354623"/>
          </a:xfrm>
        </p:grpSpPr>
        <p:pic>
          <p:nvPicPr>
            <p:cNvPr id="52" name="Imagen 51">
              <a:extLst>
                <a:ext uri="{FF2B5EF4-FFF2-40B4-BE49-F238E27FC236}">
                  <a16:creationId xmlns:a16="http://schemas.microsoft.com/office/drawing/2014/main" id="{134C96E5-E7EE-405B-9E92-EC0FF6B6523A}"/>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3" name="CuadroTexto 52">
              <a:extLst>
                <a:ext uri="{FF2B5EF4-FFF2-40B4-BE49-F238E27FC236}">
                  <a16:creationId xmlns:a16="http://schemas.microsoft.com/office/drawing/2014/main" id="{798DE1C2-4E02-43B8-AF04-186B66A4401A}"/>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0" name="CuadroTexto 19">
            <a:extLst>
              <a:ext uri="{FF2B5EF4-FFF2-40B4-BE49-F238E27FC236}">
                <a16:creationId xmlns:a16="http://schemas.microsoft.com/office/drawing/2014/main" id="{4F16C612-709C-4236-9028-C33D9C9795A9}"/>
              </a:ext>
            </a:extLst>
          </p:cNvPr>
          <p:cNvSpPr txBox="1"/>
          <p:nvPr/>
        </p:nvSpPr>
        <p:spPr>
          <a:xfrm>
            <a:off x="3464388" y="950753"/>
            <a:ext cx="1628775" cy="307777"/>
          </a:xfrm>
          <a:prstGeom prst="rect">
            <a:avLst/>
          </a:prstGeom>
          <a:noFill/>
          <a:ln>
            <a:solidFill>
              <a:schemeClr val="bg2"/>
            </a:solidFill>
          </a:ln>
        </p:spPr>
        <p:txBody>
          <a:bodyPr wrap="square">
            <a:spAutoFit/>
          </a:bodyPr>
          <a:lstStyle/>
          <a:p>
            <a:pPr algn="ctr"/>
            <a:r>
              <a:rPr lang="es-CL" sz="1400" dirty="0"/>
              <a:t>Generalidades</a:t>
            </a:r>
          </a:p>
        </p:txBody>
      </p:sp>
      <p:sp>
        <p:nvSpPr>
          <p:cNvPr id="21" name="CuadroTexto 20">
            <a:extLst>
              <a:ext uri="{FF2B5EF4-FFF2-40B4-BE49-F238E27FC236}">
                <a16:creationId xmlns:a16="http://schemas.microsoft.com/office/drawing/2014/main" id="{30DA355B-55D1-4D49-9049-32A7A9FE44E5}"/>
              </a:ext>
            </a:extLst>
          </p:cNvPr>
          <p:cNvSpPr txBox="1"/>
          <p:nvPr/>
        </p:nvSpPr>
        <p:spPr>
          <a:xfrm>
            <a:off x="7274786" y="950753"/>
            <a:ext cx="1628775" cy="308491"/>
          </a:xfrm>
          <a:prstGeom prst="rect">
            <a:avLst/>
          </a:prstGeom>
          <a:noFill/>
          <a:ln>
            <a:solidFill>
              <a:schemeClr val="bg2"/>
            </a:solidFill>
          </a:ln>
        </p:spPr>
        <p:txBody>
          <a:bodyPr wrap="square">
            <a:spAutoFit/>
          </a:bodyPr>
          <a:lstStyle/>
          <a:p>
            <a:pPr algn="ctr"/>
            <a:r>
              <a:rPr lang="es-CL" sz="1400" dirty="0"/>
              <a:t>Índice de Ruralidad </a:t>
            </a:r>
          </a:p>
        </p:txBody>
      </p:sp>
      <p:sp>
        <p:nvSpPr>
          <p:cNvPr id="22" name="CuadroTexto 21">
            <a:extLst>
              <a:ext uri="{FF2B5EF4-FFF2-40B4-BE49-F238E27FC236}">
                <a16:creationId xmlns:a16="http://schemas.microsoft.com/office/drawing/2014/main" id="{1AEB6026-70B1-472A-992F-F39C66B2A620}"/>
              </a:ext>
            </a:extLst>
          </p:cNvPr>
          <p:cNvSpPr txBox="1"/>
          <p:nvPr/>
        </p:nvSpPr>
        <p:spPr>
          <a:xfrm>
            <a:off x="9179985" y="950753"/>
            <a:ext cx="1557204" cy="307777"/>
          </a:xfrm>
          <a:prstGeom prst="rect">
            <a:avLst/>
          </a:prstGeom>
          <a:solidFill>
            <a:srgbClr val="FFC000"/>
          </a:solidFill>
          <a:ln>
            <a:solidFill>
              <a:schemeClr val="bg2"/>
            </a:solidFill>
          </a:ln>
        </p:spPr>
        <p:txBody>
          <a:bodyPr wrap="square">
            <a:spAutoFit/>
          </a:bodyPr>
          <a:lstStyle>
            <a:defPPr>
              <a:defRPr lang="es-CL"/>
            </a:defPPr>
            <a:lvl1pPr>
              <a:defRPr sz="1400"/>
            </a:lvl1pPr>
          </a:lstStyle>
          <a:p>
            <a:pPr algn="ctr"/>
            <a:r>
              <a:rPr lang="es-ES" dirty="0"/>
              <a:t>Desplazamiento</a:t>
            </a:r>
          </a:p>
        </p:txBody>
      </p:sp>
      <p:sp>
        <p:nvSpPr>
          <p:cNvPr id="25" name="CuadroTexto 24">
            <a:extLst>
              <a:ext uri="{FF2B5EF4-FFF2-40B4-BE49-F238E27FC236}">
                <a16:creationId xmlns:a16="http://schemas.microsoft.com/office/drawing/2014/main" id="{87CAC412-23DC-4A80-B41E-C6E683FDED81}"/>
              </a:ext>
            </a:extLst>
          </p:cNvPr>
          <p:cNvSpPr txBox="1"/>
          <p:nvPr/>
        </p:nvSpPr>
        <p:spPr>
          <a:xfrm>
            <a:off x="5369587" y="950753"/>
            <a:ext cx="1628775" cy="308491"/>
          </a:xfrm>
          <a:prstGeom prst="rect">
            <a:avLst/>
          </a:prstGeom>
          <a:noFill/>
          <a:ln>
            <a:solidFill>
              <a:schemeClr val="bg2"/>
            </a:solidFill>
          </a:ln>
        </p:spPr>
        <p:txBody>
          <a:bodyPr wrap="square">
            <a:spAutoFit/>
          </a:bodyPr>
          <a:lstStyle/>
          <a:p>
            <a:pPr algn="ctr"/>
            <a:r>
              <a:rPr lang="es-CL" sz="1400" dirty="0"/>
              <a:t>Demografía </a:t>
            </a:r>
          </a:p>
        </p:txBody>
      </p:sp>
      <p:grpSp>
        <p:nvGrpSpPr>
          <p:cNvPr id="120" name="Grupo 119">
            <a:extLst>
              <a:ext uri="{FF2B5EF4-FFF2-40B4-BE49-F238E27FC236}">
                <a16:creationId xmlns:a16="http://schemas.microsoft.com/office/drawing/2014/main" id="{998CA3B6-3820-4B5F-9DC5-CBF961491695}"/>
              </a:ext>
            </a:extLst>
          </p:cNvPr>
          <p:cNvGrpSpPr/>
          <p:nvPr/>
        </p:nvGrpSpPr>
        <p:grpSpPr>
          <a:xfrm>
            <a:off x="0" y="961610"/>
            <a:ext cx="1962150" cy="425758"/>
            <a:chOff x="5286375" y="2995888"/>
            <a:chExt cx="2089194" cy="354623"/>
          </a:xfrm>
        </p:grpSpPr>
        <p:pic>
          <p:nvPicPr>
            <p:cNvPr id="121" name="Imagen 120">
              <a:extLst>
                <a:ext uri="{FF2B5EF4-FFF2-40B4-BE49-F238E27FC236}">
                  <a16:creationId xmlns:a16="http://schemas.microsoft.com/office/drawing/2014/main" id="{00AF1B40-1FB9-4F0C-AE75-F610C0D828A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122" name="CuadroTexto 121">
              <a:extLst>
                <a:ext uri="{FF2B5EF4-FFF2-40B4-BE49-F238E27FC236}">
                  <a16:creationId xmlns:a16="http://schemas.microsoft.com/office/drawing/2014/main" id="{5249FBBA-D6B1-480D-A6A7-B1634F32CB97}"/>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10" name="CuadroTexto 9">
            <a:hlinkClick r:id="" action="ppaction://noaction"/>
            <a:extLst>
              <a:ext uri="{FF2B5EF4-FFF2-40B4-BE49-F238E27FC236}">
                <a16:creationId xmlns:a16="http://schemas.microsoft.com/office/drawing/2014/main" id="{A80CA2FD-4741-49B5-83F2-95EC6736A73E}"/>
              </a:ext>
            </a:extLst>
          </p:cNvPr>
          <p:cNvSpPr txBox="1"/>
          <p:nvPr/>
        </p:nvSpPr>
        <p:spPr>
          <a:xfrm>
            <a:off x="0" y="6166965"/>
            <a:ext cx="1708911" cy="276999"/>
          </a:xfrm>
          <a:prstGeom prst="rect">
            <a:avLst/>
          </a:prstGeom>
          <a:solidFill>
            <a:srgbClr val="C00000"/>
          </a:solidFill>
        </p:spPr>
        <p:txBody>
          <a:bodyPr wrap="square" rtlCol="0">
            <a:spAutoFit/>
          </a:bodyPr>
          <a:lstStyle/>
          <a:p>
            <a:pPr algn="r"/>
            <a:r>
              <a:rPr lang="es-CL" sz="1200" b="1" dirty="0">
                <a:solidFill>
                  <a:schemeClr val="bg1"/>
                </a:solidFill>
              </a:rPr>
              <a:t>Glosario</a:t>
            </a:r>
          </a:p>
        </p:txBody>
      </p:sp>
      <p:pic>
        <p:nvPicPr>
          <p:cNvPr id="12" name="Imagen 11">
            <a:extLst>
              <a:ext uri="{FF2B5EF4-FFF2-40B4-BE49-F238E27FC236}">
                <a16:creationId xmlns:a16="http://schemas.microsoft.com/office/drawing/2014/main" id="{7196A0F5-42E7-4015-85BA-03D018D5FAAC}"/>
              </a:ext>
            </a:extLst>
          </p:cNvPr>
          <p:cNvPicPr>
            <a:picLocks noChangeAspect="1"/>
          </p:cNvPicPr>
          <p:nvPr/>
        </p:nvPicPr>
        <p:blipFill>
          <a:blip r:embed="rId5"/>
          <a:stretch>
            <a:fillRect/>
          </a:stretch>
        </p:blipFill>
        <p:spPr>
          <a:xfrm>
            <a:off x="2711662" y="1884121"/>
            <a:ext cx="5702593" cy="4635738"/>
          </a:xfrm>
          <a:prstGeom prst="rect">
            <a:avLst/>
          </a:prstGeom>
        </p:spPr>
      </p:pic>
      <p:pic>
        <p:nvPicPr>
          <p:cNvPr id="14" name="Imagen 13">
            <a:extLst>
              <a:ext uri="{FF2B5EF4-FFF2-40B4-BE49-F238E27FC236}">
                <a16:creationId xmlns:a16="http://schemas.microsoft.com/office/drawing/2014/main" id="{1BA5B0A3-EEA8-47DF-9BD4-5AA0D053CAAB}"/>
              </a:ext>
            </a:extLst>
          </p:cNvPr>
          <p:cNvPicPr>
            <a:picLocks noChangeAspect="1"/>
          </p:cNvPicPr>
          <p:nvPr/>
        </p:nvPicPr>
        <p:blipFill>
          <a:blip r:embed="rId6"/>
          <a:stretch>
            <a:fillRect/>
          </a:stretch>
        </p:blipFill>
        <p:spPr>
          <a:xfrm>
            <a:off x="8815587" y="4606891"/>
            <a:ext cx="1787466" cy="1846209"/>
          </a:xfrm>
          <a:prstGeom prst="rect">
            <a:avLst/>
          </a:prstGeom>
        </p:spPr>
      </p:pic>
      <p:graphicFrame>
        <p:nvGraphicFramePr>
          <p:cNvPr id="15" name="Tabla 14">
            <a:extLst>
              <a:ext uri="{FF2B5EF4-FFF2-40B4-BE49-F238E27FC236}">
                <a16:creationId xmlns:a16="http://schemas.microsoft.com/office/drawing/2014/main" id="{C6EEE7F6-CC5A-4785-8095-F5338823BE84}"/>
              </a:ext>
            </a:extLst>
          </p:cNvPr>
          <p:cNvGraphicFramePr>
            <a:graphicFrameLocks noGrp="1"/>
          </p:cNvGraphicFramePr>
          <p:nvPr>
            <p:extLst>
              <p:ext uri="{D42A27DB-BD31-4B8C-83A1-F6EECF244321}">
                <p14:modId xmlns:p14="http://schemas.microsoft.com/office/powerpoint/2010/main" val="1968054598"/>
              </p:ext>
            </p:extLst>
          </p:nvPr>
        </p:nvGraphicFramePr>
        <p:xfrm>
          <a:off x="9321799" y="1697078"/>
          <a:ext cx="2882900" cy="1689100"/>
        </p:xfrm>
        <a:graphic>
          <a:graphicData uri="http://schemas.openxmlformats.org/drawingml/2006/table">
            <a:tbl>
              <a:tblPr/>
              <a:tblGrid>
                <a:gridCol w="2882900">
                  <a:extLst>
                    <a:ext uri="{9D8B030D-6E8A-4147-A177-3AD203B41FA5}">
                      <a16:colId xmlns:a16="http://schemas.microsoft.com/office/drawing/2014/main" val="536839000"/>
                    </a:ext>
                  </a:extLst>
                </a:gridCol>
              </a:tblGrid>
              <a:tr h="368300">
                <a:tc>
                  <a:txBody>
                    <a:bodyPr/>
                    <a:lstStyle/>
                    <a:p>
                      <a:pPr algn="l" fontAlgn="t"/>
                      <a:r>
                        <a:rPr lang="es-CL" sz="1000" b="0" i="0" u="none" strike="noStrike" dirty="0">
                          <a:solidFill>
                            <a:srgbClr val="000000"/>
                          </a:solidFill>
                          <a:effectLst/>
                          <a:latin typeface="Calibri" panose="020F0502020204030204" pitchFamily="34" charset="0"/>
                        </a:rPr>
                        <a:t>Desplazamiento diario de personas según comuna de destino por motivos de trabajo o estudio</a:t>
                      </a:r>
                    </a:p>
                  </a:txBody>
                  <a:tcPr marL="6350" marR="6350" marT="6350" marB="0">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noFill/>
                  </a:tcPr>
                </a:tc>
                <a:extLst>
                  <a:ext uri="{0D108BD9-81ED-4DB2-BD59-A6C34878D82A}">
                    <a16:rowId xmlns:a16="http://schemas.microsoft.com/office/drawing/2014/main" val="910709552"/>
                  </a:ext>
                </a:extLst>
              </a:tr>
              <a:tr h="330200">
                <a:tc>
                  <a:txBody>
                    <a:bodyPr/>
                    <a:lstStyle/>
                    <a:p>
                      <a:pPr algn="l" fontAlgn="t"/>
                      <a:r>
                        <a:rPr lang="es-CL" sz="1000" b="0" i="0" u="none" strike="noStrike" dirty="0">
                          <a:solidFill>
                            <a:srgbClr val="000000"/>
                          </a:solidFill>
                          <a:effectLst/>
                          <a:latin typeface="Calibri" panose="020F0502020204030204" pitchFamily="34" charset="0"/>
                        </a:rPr>
                        <a:t>Desplazamiento diario de personas según comuna de origen por motivos de trabajo o estudio</a:t>
                      </a:r>
                    </a:p>
                  </a:txBody>
                  <a:tcPr marL="6350" marR="6350" marT="6350" marB="0">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noFill/>
                  </a:tcPr>
                </a:tc>
                <a:extLst>
                  <a:ext uri="{0D108BD9-81ED-4DB2-BD59-A6C34878D82A}">
                    <a16:rowId xmlns:a16="http://schemas.microsoft.com/office/drawing/2014/main" val="1248768374"/>
                  </a:ext>
                </a:extLst>
              </a:tr>
              <a:tr h="495300">
                <a:tc>
                  <a:txBody>
                    <a:bodyPr/>
                    <a:lstStyle/>
                    <a:p>
                      <a:pPr algn="l" fontAlgn="t"/>
                      <a:r>
                        <a:rPr lang="es-CL" sz="1000" b="0" i="0" u="none" strike="noStrike" dirty="0">
                          <a:solidFill>
                            <a:srgbClr val="000000"/>
                          </a:solidFill>
                          <a:effectLst/>
                          <a:latin typeface="Calibri" panose="020F0502020204030204" pitchFamily="34" charset="0"/>
                        </a:rPr>
                        <a:t>Desplazamiento diario de personas por motivos de trabajo o estudio principales flujos a la comuna de Santiago</a:t>
                      </a:r>
                    </a:p>
                  </a:txBody>
                  <a:tcPr marL="6350" marR="6350" marT="6350" marB="0">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noFill/>
                  </a:tcPr>
                </a:tc>
                <a:extLst>
                  <a:ext uri="{0D108BD9-81ED-4DB2-BD59-A6C34878D82A}">
                    <a16:rowId xmlns:a16="http://schemas.microsoft.com/office/drawing/2014/main" val="3886913712"/>
                  </a:ext>
                </a:extLst>
              </a:tr>
              <a:tr h="495300">
                <a:tc>
                  <a:txBody>
                    <a:bodyPr/>
                    <a:lstStyle/>
                    <a:p>
                      <a:pPr algn="l" fontAlgn="t"/>
                      <a:r>
                        <a:rPr lang="es-CL" sz="1000" b="0" i="0" u="none" strike="noStrike" dirty="0">
                          <a:solidFill>
                            <a:srgbClr val="000000"/>
                          </a:solidFill>
                          <a:effectLst/>
                          <a:latin typeface="Calibri" panose="020F0502020204030204" pitchFamily="34" charset="0"/>
                        </a:rPr>
                        <a:t>Desplazamiento diario de personas por motivos de trabajo o estudio principales flujos a otras comunas</a:t>
                      </a:r>
                    </a:p>
                  </a:txBody>
                  <a:tcPr marL="6350" marR="6350" marT="6350" marB="0">
                    <a:lnL w="6350" cap="flat" cmpd="sng" algn="ctr">
                      <a:solidFill>
                        <a:srgbClr val="F2F2F2"/>
                      </a:solidFill>
                      <a:prstDash val="solid"/>
                      <a:round/>
                      <a:headEnd type="none" w="med" len="med"/>
                      <a:tailEnd type="none" w="med" len="med"/>
                    </a:lnL>
                    <a:lnR w="6350" cap="flat" cmpd="sng" algn="ctr">
                      <a:solidFill>
                        <a:srgbClr val="F2F2F2"/>
                      </a:solidFill>
                      <a:prstDash val="solid"/>
                      <a:round/>
                      <a:headEnd type="none" w="med" len="med"/>
                      <a:tailEnd type="none" w="med" len="med"/>
                    </a:lnR>
                    <a:lnT w="6350" cap="flat" cmpd="sng" algn="ctr">
                      <a:solidFill>
                        <a:srgbClr val="F2F2F2"/>
                      </a:solidFill>
                      <a:prstDash val="solid"/>
                      <a:round/>
                      <a:headEnd type="none" w="med" len="med"/>
                      <a:tailEnd type="none" w="med" len="med"/>
                    </a:lnT>
                    <a:lnB w="6350" cap="flat" cmpd="sng" algn="ctr">
                      <a:solidFill>
                        <a:srgbClr val="F2F2F2"/>
                      </a:solidFill>
                      <a:prstDash val="solid"/>
                      <a:round/>
                      <a:headEnd type="none" w="med" len="med"/>
                      <a:tailEnd type="none" w="med" len="med"/>
                    </a:lnB>
                    <a:noFill/>
                  </a:tcPr>
                </a:tc>
                <a:extLst>
                  <a:ext uri="{0D108BD9-81ED-4DB2-BD59-A6C34878D82A}">
                    <a16:rowId xmlns:a16="http://schemas.microsoft.com/office/drawing/2014/main" val="1594834698"/>
                  </a:ext>
                </a:extLst>
              </a:tr>
            </a:tbl>
          </a:graphicData>
        </a:graphic>
      </p:graphicFrame>
      <p:sp>
        <p:nvSpPr>
          <p:cNvPr id="17" name="CuadroTexto 16">
            <a:extLst>
              <a:ext uri="{FF2B5EF4-FFF2-40B4-BE49-F238E27FC236}">
                <a16:creationId xmlns:a16="http://schemas.microsoft.com/office/drawing/2014/main" id="{5B5D1FBB-3526-4D7E-9267-A04DF665AE06}"/>
              </a:ext>
            </a:extLst>
          </p:cNvPr>
          <p:cNvSpPr txBox="1"/>
          <p:nvPr/>
        </p:nvSpPr>
        <p:spPr>
          <a:xfrm>
            <a:off x="10975512" y="3162060"/>
            <a:ext cx="1047750" cy="276999"/>
          </a:xfrm>
          <a:prstGeom prst="rect">
            <a:avLst/>
          </a:prstGeom>
          <a:noFill/>
        </p:spPr>
        <p:txBody>
          <a:bodyPr wrap="square" rtlCol="0">
            <a:spAutoFit/>
          </a:bodyPr>
          <a:lstStyle/>
          <a:p>
            <a:r>
              <a:rPr lang="es-CL" sz="1200" dirty="0"/>
              <a:t>Censo</a:t>
            </a:r>
          </a:p>
        </p:txBody>
      </p:sp>
      <p:grpSp>
        <p:nvGrpSpPr>
          <p:cNvPr id="48" name="Grupo 47">
            <a:extLst>
              <a:ext uri="{FF2B5EF4-FFF2-40B4-BE49-F238E27FC236}">
                <a16:creationId xmlns:a16="http://schemas.microsoft.com/office/drawing/2014/main" id="{BE7010EE-AEBC-4A83-B2AA-09BF8FC5966F}"/>
              </a:ext>
            </a:extLst>
          </p:cNvPr>
          <p:cNvGrpSpPr/>
          <p:nvPr/>
        </p:nvGrpSpPr>
        <p:grpSpPr>
          <a:xfrm>
            <a:off x="0" y="961610"/>
            <a:ext cx="1962150" cy="425758"/>
            <a:chOff x="5286375" y="2995888"/>
            <a:chExt cx="2089194" cy="354623"/>
          </a:xfrm>
        </p:grpSpPr>
        <p:pic>
          <p:nvPicPr>
            <p:cNvPr id="49" name="Imagen 48">
              <a:extLst>
                <a:ext uri="{FF2B5EF4-FFF2-40B4-BE49-F238E27FC236}">
                  <a16:creationId xmlns:a16="http://schemas.microsoft.com/office/drawing/2014/main" id="{1F31AB8F-B5B6-4768-9728-39E0D9A10FB3}"/>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50" name="CuadroTexto 49">
              <a:extLst>
                <a:ext uri="{FF2B5EF4-FFF2-40B4-BE49-F238E27FC236}">
                  <a16:creationId xmlns:a16="http://schemas.microsoft.com/office/drawing/2014/main" id="{B4BC2A6F-8BD0-430C-B6A0-0422026CEE9B}"/>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sp>
        <p:nvSpPr>
          <p:cNvPr id="54" name="CuadroTexto 53">
            <a:extLst>
              <a:ext uri="{FF2B5EF4-FFF2-40B4-BE49-F238E27FC236}">
                <a16:creationId xmlns:a16="http://schemas.microsoft.com/office/drawing/2014/main" id="{E48E0577-B39D-4AF4-9A8F-C33EC4F11EE4}"/>
              </a:ext>
            </a:extLst>
          </p:cNvPr>
          <p:cNvSpPr txBox="1"/>
          <p:nvPr/>
        </p:nvSpPr>
        <p:spPr>
          <a:xfrm>
            <a:off x="638325" y="1491895"/>
            <a:ext cx="1181100"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55" name="CuadroTexto 54">
            <a:extLst>
              <a:ext uri="{FF2B5EF4-FFF2-40B4-BE49-F238E27FC236}">
                <a16:creationId xmlns:a16="http://schemas.microsoft.com/office/drawing/2014/main" id="{A3068B16-0DA4-457A-BDFA-ABEE12AFD84A}"/>
              </a:ext>
            </a:extLst>
          </p:cNvPr>
          <p:cNvSpPr txBox="1"/>
          <p:nvPr/>
        </p:nvSpPr>
        <p:spPr>
          <a:xfrm>
            <a:off x="600075" y="2708683"/>
            <a:ext cx="11808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Cultura</a:t>
            </a:r>
          </a:p>
        </p:txBody>
      </p:sp>
      <p:sp>
        <p:nvSpPr>
          <p:cNvPr id="56" name="CuadroTexto 55">
            <a:extLst>
              <a:ext uri="{FF2B5EF4-FFF2-40B4-BE49-F238E27FC236}">
                <a16:creationId xmlns:a16="http://schemas.microsoft.com/office/drawing/2014/main" id="{381C0155-949D-4956-A471-0A77C6761FCB}"/>
              </a:ext>
            </a:extLst>
          </p:cNvPr>
          <p:cNvSpPr txBox="1"/>
          <p:nvPr/>
        </p:nvSpPr>
        <p:spPr>
          <a:xfrm>
            <a:off x="133201" y="2991621"/>
            <a:ext cx="1685924"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Gestión Municipal</a:t>
            </a:r>
          </a:p>
        </p:txBody>
      </p:sp>
      <p:sp>
        <p:nvSpPr>
          <p:cNvPr id="57" name="CuadroTexto 56">
            <a:extLst>
              <a:ext uri="{FF2B5EF4-FFF2-40B4-BE49-F238E27FC236}">
                <a16:creationId xmlns:a16="http://schemas.microsoft.com/office/drawing/2014/main" id="{B002EE38-0519-45A7-903D-3C8937258D75}"/>
              </a:ext>
            </a:extLst>
          </p:cNvPr>
          <p:cNvSpPr txBox="1"/>
          <p:nvPr/>
        </p:nvSpPr>
        <p:spPr>
          <a:xfrm>
            <a:off x="336431" y="3320726"/>
            <a:ext cx="1444444" cy="492443"/>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Ordenamiento Territorial</a:t>
            </a:r>
          </a:p>
        </p:txBody>
      </p:sp>
      <p:grpSp>
        <p:nvGrpSpPr>
          <p:cNvPr id="58" name="Grupo 57">
            <a:extLst>
              <a:ext uri="{FF2B5EF4-FFF2-40B4-BE49-F238E27FC236}">
                <a16:creationId xmlns:a16="http://schemas.microsoft.com/office/drawing/2014/main" id="{917956F5-5F3C-40DA-988B-857DD2C8260D}"/>
              </a:ext>
            </a:extLst>
          </p:cNvPr>
          <p:cNvGrpSpPr/>
          <p:nvPr/>
        </p:nvGrpSpPr>
        <p:grpSpPr>
          <a:xfrm>
            <a:off x="0" y="961610"/>
            <a:ext cx="1962150" cy="425758"/>
            <a:chOff x="5286375" y="2995888"/>
            <a:chExt cx="2089194" cy="354623"/>
          </a:xfrm>
        </p:grpSpPr>
        <p:pic>
          <p:nvPicPr>
            <p:cNvPr id="59" name="Imagen 58">
              <a:extLst>
                <a:ext uri="{FF2B5EF4-FFF2-40B4-BE49-F238E27FC236}">
                  <a16:creationId xmlns:a16="http://schemas.microsoft.com/office/drawing/2014/main" id="{8B613B11-C5C1-4083-8416-4945639AF906}"/>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0" name="CuadroTexto 59">
              <a:extLst>
                <a:ext uri="{FF2B5EF4-FFF2-40B4-BE49-F238E27FC236}">
                  <a16:creationId xmlns:a16="http://schemas.microsoft.com/office/drawing/2014/main" id="{ED5DBDBA-94B6-4D42-843D-1CE3D6B19FD4}"/>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latin typeface="+mn-lt"/>
                  <a:ea typeface="+mn-ea"/>
                  <a:cs typeface="+mn-cs"/>
                </a:rPr>
                <a:t>Caracterización</a:t>
              </a:r>
              <a:endParaRPr lang="es-CL" sz="1600" dirty="0">
                <a:solidFill>
                  <a:srgbClr val="FFC000"/>
                </a:solidFill>
              </a:endParaRPr>
            </a:p>
          </p:txBody>
        </p:sp>
      </p:grpSp>
      <p:grpSp>
        <p:nvGrpSpPr>
          <p:cNvPr id="61" name="Grupo 60">
            <a:extLst>
              <a:ext uri="{FF2B5EF4-FFF2-40B4-BE49-F238E27FC236}">
                <a16:creationId xmlns:a16="http://schemas.microsoft.com/office/drawing/2014/main" id="{BF59F949-94CE-4D0F-BD98-6957554EC9A0}"/>
              </a:ext>
            </a:extLst>
          </p:cNvPr>
          <p:cNvGrpSpPr/>
          <p:nvPr/>
        </p:nvGrpSpPr>
        <p:grpSpPr>
          <a:xfrm>
            <a:off x="0" y="4394012"/>
            <a:ext cx="1962150" cy="425758"/>
            <a:chOff x="5286375" y="2995888"/>
            <a:chExt cx="2089194" cy="354623"/>
          </a:xfrm>
        </p:grpSpPr>
        <p:pic>
          <p:nvPicPr>
            <p:cNvPr id="62" name="Imagen 61">
              <a:extLst>
                <a:ext uri="{FF2B5EF4-FFF2-40B4-BE49-F238E27FC236}">
                  <a16:creationId xmlns:a16="http://schemas.microsoft.com/office/drawing/2014/main" id="{3655B541-DB9E-469E-BEB1-12AF68D0D0CF}"/>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3" name="CuadroTexto 62">
              <a:extLst>
                <a:ext uri="{FF2B5EF4-FFF2-40B4-BE49-F238E27FC236}">
                  <a16:creationId xmlns:a16="http://schemas.microsoft.com/office/drawing/2014/main" id="{4E4FB899-75E5-4636-9409-EF300F053179}"/>
                </a:ext>
              </a:extLst>
            </p:cNvPr>
            <p:cNvSpPr txBox="1"/>
            <p:nvPr/>
          </p:nvSpPr>
          <p:spPr>
            <a:xfrm>
              <a:off x="5286375" y="3002351"/>
              <a:ext cx="1870119" cy="281989"/>
            </a:xfrm>
            <a:prstGeom prst="rect">
              <a:avLst/>
            </a:prstGeom>
            <a:solidFill>
              <a:schemeClr val="bg2"/>
            </a:solidFill>
          </p:spPr>
          <p:txBody>
            <a:bodyPr wrap="square" rtlCol="0">
              <a:spAutoFit/>
            </a:bodyPr>
            <a:lstStyle/>
            <a:p>
              <a:pPr algn="r"/>
              <a:r>
                <a:rPr lang="es-ES" sz="1600" b="1" kern="1200" dirty="0"/>
                <a:t>Integración</a:t>
              </a:r>
              <a:endParaRPr lang="es-CL" sz="1600" dirty="0"/>
            </a:p>
          </p:txBody>
        </p:sp>
      </p:grpSp>
      <p:grpSp>
        <p:nvGrpSpPr>
          <p:cNvPr id="64" name="Grupo 63">
            <a:extLst>
              <a:ext uri="{FF2B5EF4-FFF2-40B4-BE49-F238E27FC236}">
                <a16:creationId xmlns:a16="http://schemas.microsoft.com/office/drawing/2014/main" id="{7D60944E-E013-47C9-9313-352097EA74BE}"/>
              </a:ext>
            </a:extLst>
          </p:cNvPr>
          <p:cNvGrpSpPr/>
          <p:nvPr/>
        </p:nvGrpSpPr>
        <p:grpSpPr>
          <a:xfrm>
            <a:off x="-1" y="5255495"/>
            <a:ext cx="1951585" cy="425759"/>
            <a:chOff x="5286375" y="2995888"/>
            <a:chExt cx="2089194" cy="354623"/>
          </a:xfrm>
        </p:grpSpPr>
        <p:pic>
          <p:nvPicPr>
            <p:cNvPr id="65" name="Imagen 64">
              <a:extLst>
                <a:ext uri="{FF2B5EF4-FFF2-40B4-BE49-F238E27FC236}">
                  <a16:creationId xmlns:a16="http://schemas.microsoft.com/office/drawing/2014/main" id="{21B65AAF-2CEF-4F23-BFFC-325B64F92B6D}"/>
                </a:ext>
              </a:extLst>
            </p:cNvPr>
            <p:cNvPicPr>
              <a:picLocks noChangeAspect="1"/>
            </p:cNvPicPr>
            <p:nvPr/>
          </p:nvPicPr>
          <p:blipFill>
            <a:blip r:embed="rId4"/>
            <a:stretch>
              <a:fillRect/>
            </a:stretch>
          </p:blipFill>
          <p:spPr>
            <a:xfrm>
              <a:off x="5286375" y="2995888"/>
              <a:ext cx="2089194" cy="354623"/>
            </a:xfrm>
            <a:prstGeom prst="rect">
              <a:avLst/>
            </a:prstGeom>
          </p:spPr>
        </p:pic>
        <p:sp>
          <p:nvSpPr>
            <p:cNvPr id="66" name="CuadroTexto 65">
              <a:extLst>
                <a:ext uri="{FF2B5EF4-FFF2-40B4-BE49-F238E27FC236}">
                  <a16:creationId xmlns:a16="http://schemas.microsoft.com/office/drawing/2014/main" id="{D58C72B0-7258-4ED9-9D3D-09781708A838}"/>
                </a:ext>
              </a:extLst>
            </p:cNvPr>
            <p:cNvSpPr txBox="1"/>
            <p:nvPr/>
          </p:nvSpPr>
          <p:spPr>
            <a:xfrm>
              <a:off x="5286375" y="3002347"/>
              <a:ext cx="1870119" cy="281988"/>
            </a:xfrm>
            <a:prstGeom prst="rect">
              <a:avLst/>
            </a:prstGeom>
            <a:solidFill>
              <a:schemeClr val="bg2"/>
            </a:solidFill>
          </p:spPr>
          <p:txBody>
            <a:bodyPr wrap="square" rtlCol="0">
              <a:spAutoFit/>
            </a:bodyPr>
            <a:lstStyle/>
            <a:p>
              <a:pPr marL="0" algn="r" defTabSz="1219017" rtl="0" eaLnBrk="1" latinLnBrk="0" hangingPunct="1"/>
              <a:r>
                <a:rPr lang="es-ES" sz="1600" b="1" kern="1200" dirty="0">
                  <a:latin typeface="+mn-lt"/>
                  <a:ea typeface="+mn-ea"/>
                  <a:cs typeface="+mn-cs"/>
                </a:rPr>
                <a:t>Monitoreo</a:t>
              </a:r>
            </a:p>
          </p:txBody>
        </p:sp>
      </p:grpSp>
      <p:sp>
        <p:nvSpPr>
          <p:cNvPr id="67" name="CuadroTexto 66">
            <a:extLst>
              <a:ext uri="{FF2B5EF4-FFF2-40B4-BE49-F238E27FC236}">
                <a16:creationId xmlns:a16="http://schemas.microsoft.com/office/drawing/2014/main" id="{D5AF51CC-BF33-4394-A4A0-4F7F8C1230A9}"/>
              </a:ext>
            </a:extLst>
          </p:cNvPr>
          <p:cNvSpPr txBox="1"/>
          <p:nvPr/>
        </p:nvSpPr>
        <p:spPr>
          <a:xfrm>
            <a:off x="183533" y="1950796"/>
            <a:ext cx="1635592" cy="292388"/>
          </a:xfrm>
          <a:prstGeom prst="rect">
            <a:avLst/>
          </a:prstGeom>
          <a:no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68" name="CuadroTexto 67">
            <a:extLst>
              <a:ext uri="{FF2B5EF4-FFF2-40B4-BE49-F238E27FC236}">
                <a16:creationId xmlns:a16="http://schemas.microsoft.com/office/drawing/2014/main" id="{5B0CA817-11AD-4619-B36B-9C01F6F159EB}"/>
              </a:ext>
            </a:extLst>
          </p:cNvPr>
          <p:cNvSpPr txBox="1"/>
          <p:nvPr/>
        </p:nvSpPr>
        <p:spPr>
          <a:xfrm>
            <a:off x="409575" y="2317794"/>
            <a:ext cx="1371300" cy="292388"/>
          </a:xfrm>
          <a:prstGeom prst="rect">
            <a:avLst/>
          </a:prstGeom>
          <a:noFill/>
        </p:spPr>
        <p:txBody>
          <a:bodyPr wrap="square">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Competitividad </a:t>
            </a:r>
          </a:p>
        </p:txBody>
      </p:sp>
      <p:sp>
        <p:nvSpPr>
          <p:cNvPr id="40" name="Freeform 183">
            <a:extLst>
              <a:ext uri="{FF2B5EF4-FFF2-40B4-BE49-F238E27FC236}">
                <a16:creationId xmlns:a16="http://schemas.microsoft.com/office/drawing/2014/main" id="{B76C86F8-A530-4D26-8396-6F7AB56FB49F}"/>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Tree>
    <p:extLst>
      <p:ext uri="{BB962C8B-B14F-4D97-AF65-F5344CB8AC3E}">
        <p14:creationId xmlns:p14="http://schemas.microsoft.com/office/powerpoint/2010/main" val="427508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grpSp>
        <p:nvGrpSpPr>
          <p:cNvPr id="83" name="Group 414">
            <a:extLst>
              <a:ext uri="{FF2B5EF4-FFF2-40B4-BE49-F238E27FC236}">
                <a16:creationId xmlns:a16="http://schemas.microsoft.com/office/drawing/2014/main" id="{0274627D-1221-42F6-BAD1-48DE660EF0B2}"/>
              </a:ext>
            </a:extLst>
          </p:cNvPr>
          <p:cNvGrpSpPr/>
          <p:nvPr/>
        </p:nvGrpSpPr>
        <p:grpSpPr>
          <a:xfrm>
            <a:off x="1392411" y="1416574"/>
            <a:ext cx="1427165" cy="531195"/>
            <a:chOff x="7315617" y="3904145"/>
            <a:chExt cx="1427165" cy="531196"/>
          </a:xfrm>
        </p:grpSpPr>
        <p:sp>
          <p:nvSpPr>
            <p:cNvPr id="84" name="TextBox 415">
              <a:extLst>
                <a:ext uri="{FF2B5EF4-FFF2-40B4-BE49-F238E27FC236}">
                  <a16:creationId xmlns:a16="http://schemas.microsoft.com/office/drawing/2014/main" id="{1BA4440D-3062-42FF-A614-B5AD55A279D8}"/>
                </a:ext>
              </a:extLst>
            </p:cNvPr>
            <p:cNvSpPr txBox="1"/>
            <p:nvPr/>
          </p:nvSpPr>
          <p:spPr>
            <a:xfrm>
              <a:off x="7681294" y="3904145"/>
              <a:ext cx="695813" cy="288148"/>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Region </a:t>
              </a:r>
            </a:p>
          </p:txBody>
        </p:sp>
        <p:sp>
          <p:nvSpPr>
            <p:cNvPr id="85" name="TextBox 416">
              <a:extLst>
                <a:ext uri="{FF2B5EF4-FFF2-40B4-BE49-F238E27FC236}">
                  <a16:creationId xmlns:a16="http://schemas.microsoft.com/office/drawing/2014/main" id="{51A13F8C-E4F1-44EA-AF31-86440EBA1A75}"/>
                </a:ext>
              </a:extLst>
            </p:cNvPr>
            <p:cNvSpPr txBox="1"/>
            <p:nvPr/>
          </p:nvSpPr>
          <p:spPr>
            <a:xfrm>
              <a:off x="7315617" y="4177971"/>
              <a:ext cx="1427165" cy="257370"/>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Metropolitana </a:t>
              </a:r>
            </a:p>
          </p:txBody>
        </p:sp>
      </p:grpSp>
      <p:grpSp>
        <p:nvGrpSpPr>
          <p:cNvPr id="89" name="Group 414">
            <a:extLst>
              <a:ext uri="{FF2B5EF4-FFF2-40B4-BE49-F238E27FC236}">
                <a16:creationId xmlns:a16="http://schemas.microsoft.com/office/drawing/2014/main" id="{8A66C81F-4468-4C66-BA2E-FBE5A5083DE0}"/>
              </a:ext>
            </a:extLst>
          </p:cNvPr>
          <p:cNvGrpSpPr/>
          <p:nvPr/>
        </p:nvGrpSpPr>
        <p:grpSpPr>
          <a:xfrm>
            <a:off x="1423476" y="2187617"/>
            <a:ext cx="1427165" cy="531194"/>
            <a:chOff x="7315617" y="3904144"/>
            <a:chExt cx="1427165" cy="531195"/>
          </a:xfrm>
        </p:grpSpPr>
        <p:sp>
          <p:nvSpPr>
            <p:cNvPr id="90" name="TextBox 415">
              <a:extLst>
                <a:ext uri="{FF2B5EF4-FFF2-40B4-BE49-F238E27FC236}">
                  <a16:creationId xmlns:a16="http://schemas.microsoft.com/office/drawing/2014/main" id="{0AB68DA2-6F9D-40F4-BDD4-D6135FF6532A}"/>
                </a:ext>
              </a:extLst>
            </p:cNvPr>
            <p:cNvSpPr txBox="1"/>
            <p:nvPr/>
          </p:nvSpPr>
          <p:spPr>
            <a:xfrm>
              <a:off x="7592361" y="3904144"/>
              <a:ext cx="873683" cy="288148"/>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Provincia </a:t>
              </a:r>
            </a:p>
          </p:txBody>
        </p:sp>
        <p:sp>
          <p:nvSpPr>
            <p:cNvPr id="91" name="TextBox 416">
              <a:extLst>
                <a:ext uri="{FF2B5EF4-FFF2-40B4-BE49-F238E27FC236}">
                  <a16:creationId xmlns:a16="http://schemas.microsoft.com/office/drawing/2014/main" id="{F7F7CD7A-D798-4DAD-BB02-608BB938BCF3}"/>
                </a:ext>
              </a:extLst>
            </p:cNvPr>
            <p:cNvSpPr txBox="1"/>
            <p:nvPr/>
          </p:nvSpPr>
          <p:spPr>
            <a:xfrm>
              <a:off x="7315617" y="4177969"/>
              <a:ext cx="1427165" cy="257370"/>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Santiago </a:t>
              </a:r>
            </a:p>
          </p:txBody>
        </p:sp>
      </p:grpSp>
      <p:grpSp>
        <p:nvGrpSpPr>
          <p:cNvPr id="98" name="Group 136">
            <a:extLst>
              <a:ext uri="{FF2B5EF4-FFF2-40B4-BE49-F238E27FC236}">
                <a16:creationId xmlns:a16="http://schemas.microsoft.com/office/drawing/2014/main" id="{DA7EA4B6-9299-44FA-8668-A00CF576948B}"/>
              </a:ext>
            </a:extLst>
          </p:cNvPr>
          <p:cNvGrpSpPr/>
          <p:nvPr/>
        </p:nvGrpSpPr>
        <p:grpSpPr>
          <a:xfrm>
            <a:off x="1582028" y="3890973"/>
            <a:ext cx="2130848" cy="502234"/>
            <a:chOff x="8382000" y="2164122"/>
            <a:chExt cx="3212984" cy="502234"/>
          </a:xfrm>
        </p:grpSpPr>
        <p:sp>
          <p:nvSpPr>
            <p:cNvPr id="99" name="TextBox 137">
              <a:extLst>
                <a:ext uri="{FF2B5EF4-FFF2-40B4-BE49-F238E27FC236}">
                  <a16:creationId xmlns:a16="http://schemas.microsoft.com/office/drawing/2014/main" id="{3ADE841F-3330-449D-86FB-BF2C8FD04DC8}"/>
                </a:ext>
              </a:extLst>
            </p:cNvPr>
            <p:cNvSpPr txBox="1"/>
            <p:nvPr/>
          </p:nvSpPr>
          <p:spPr>
            <a:xfrm>
              <a:off x="8382000" y="2164122"/>
              <a:ext cx="1321921" cy="288147"/>
            </a:xfrm>
            <a:prstGeom prst="rect">
              <a:avLst/>
            </a:prstGeom>
            <a:noFill/>
          </p:spPr>
          <p:txBody>
            <a:bodyPr wrap="none" lIns="72000" tIns="36000" rIns="72000" bIns="36000" rtlCol="0" anchor="b">
              <a:spAutoFit/>
            </a:bodyPr>
            <a:lstStyle>
              <a:defPPr>
                <a:defRPr lang="es-CL"/>
              </a:defPPr>
              <a:lvl1pPr lvl="0" defTabSz="457200">
                <a:defRPr sz="1200" b="1">
                  <a:solidFill>
                    <a:srgbClr val="9CBE5C"/>
                  </a:solidFill>
                </a:defRPr>
              </a:lvl1pPr>
            </a:lstStyle>
            <a:p>
              <a:r>
                <a:rPr lang="en-US" sz="1400" dirty="0"/>
                <a:t>Población</a:t>
              </a:r>
              <a:endParaRPr lang="id-ID" sz="1400" dirty="0"/>
            </a:p>
          </p:txBody>
        </p:sp>
        <p:sp>
          <p:nvSpPr>
            <p:cNvPr id="100" name="TextBox 138">
              <a:extLst>
                <a:ext uri="{FF2B5EF4-FFF2-40B4-BE49-F238E27FC236}">
                  <a16:creationId xmlns:a16="http://schemas.microsoft.com/office/drawing/2014/main" id="{53C15EAD-2C71-4748-9C45-648A0E37BEDA}"/>
                </a:ext>
              </a:extLst>
            </p:cNvPr>
            <p:cNvSpPr txBox="1"/>
            <p:nvPr/>
          </p:nvSpPr>
          <p:spPr>
            <a:xfrm>
              <a:off x="8382000" y="2408987"/>
              <a:ext cx="3212984" cy="257369"/>
            </a:xfrm>
            <a:prstGeom prst="rect">
              <a:avLst/>
            </a:prstGeom>
            <a:noFill/>
          </p:spPr>
          <p:txBody>
            <a:bodyPr wrap="square" lIns="72000" tIns="36000" rIns="72000" bIns="36000" rtlCol="0" anchor="t">
              <a:spAutoFit/>
            </a:bodyPr>
            <a:lstStyle/>
            <a:p>
              <a:pPr lvl="0" defTabSz="457200">
                <a:defRPr/>
              </a:pPr>
              <a:r>
                <a:rPr lang="en-US" sz="1200" dirty="0">
                  <a:solidFill>
                    <a:prstClr val="white">
                      <a:lumMod val="50000"/>
                    </a:prstClr>
                  </a:solidFill>
                </a:rPr>
                <a:t>177,335 </a:t>
              </a:r>
              <a:r>
                <a:rPr lang="en-US" sz="1200" dirty="0" err="1">
                  <a:solidFill>
                    <a:prstClr val="white">
                      <a:lumMod val="50000"/>
                    </a:prstClr>
                  </a:solidFill>
                </a:rPr>
                <a:t>hab</a:t>
              </a:r>
              <a:endParaRPr kumimoji="0" lang="en-US" sz="1200" b="0" i="0" u="none" strike="noStrike" kern="1200" cap="none" spc="0" normalizeH="0" baseline="0" noProof="0" dirty="0">
                <a:ln>
                  <a:noFill/>
                </a:ln>
                <a:solidFill>
                  <a:prstClr val="white">
                    <a:lumMod val="50000"/>
                  </a:prstClr>
                </a:solidFill>
                <a:effectLst/>
                <a:uLnTx/>
                <a:uFillTx/>
                <a:latin typeface="Open Sans"/>
                <a:ea typeface="+mn-ea"/>
                <a:cs typeface="+mn-cs"/>
              </a:endParaRPr>
            </a:p>
          </p:txBody>
        </p:sp>
      </p:grpSp>
      <p:grpSp>
        <p:nvGrpSpPr>
          <p:cNvPr id="101" name="Group 140">
            <a:extLst>
              <a:ext uri="{FF2B5EF4-FFF2-40B4-BE49-F238E27FC236}">
                <a16:creationId xmlns:a16="http://schemas.microsoft.com/office/drawing/2014/main" id="{A28008D4-BA1D-402A-9CDA-33D96E7BF58D}"/>
              </a:ext>
            </a:extLst>
          </p:cNvPr>
          <p:cNvGrpSpPr/>
          <p:nvPr/>
        </p:nvGrpSpPr>
        <p:grpSpPr>
          <a:xfrm>
            <a:off x="1578545" y="3240417"/>
            <a:ext cx="2130849" cy="502234"/>
            <a:chOff x="8382000" y="2164122"/>
            <a:chExt cx="3212984" cy="502234"/>
          </a:xfrm>
        </p:grpSpPr>
        <p:sp>
          <p:nvSpPr>
            <p:cNvPr id="102" name="TextBox 141">
              <a:extLst>
                <a:ext uri="{FF2B5EF4-FFF2-40B4-BE49-F238E27FC236}">
                  <a16:creationId xmlns:a16="http://schemas.microsoft.com/office/drawing/2014/main" id="{9BF994B1-A4B1-42E9-A35F-CE2A10441A5A}"/>
                </a:ext>
              </a:extLst>
            </p:cNvPr>
            <p:cNvSpPr txBox="1"/>
            <p:nvPr/>
          </p:nvSpPr>
          <p:spPr>
            <a:xfrm>
              <a:off x="8382000" y="2164122"/>
              <a:ext cx="2462780" cy="288147"/>
            </a:xfrm>
            <a:prstGeom prst="rect">
              <a:avLst/>
            </a:prstGeom>
            <a:noFill/>
          </p:spPr>
          <p:txBody>
            <a:bodyPr wrap="none" lIns="72000" tIns="36000" rIns="72000" bIns="36000" rtlCol="0" anchor="b">
              <a:spAutoFit/>
            </a:bodyPr>
            <a:lstStyle/>
            <a:p>
              <a:pPr lvl="0" defTabSz="457200">
                <a:defRPr/>
              </a:pPr>
              <a:r>
                <a:rPr lang="es-CL" sz="1400" b="1" dirty="0">
                  <a:solidFill>
                    <a:srgbClr val="9CBE5C"/>
                  </a:solidFill>
                </a:rPr>
                <a:t>Extensión</a:t>
              </a:r>
              <a:r>
                <a:rPr lang="en-US" sz="1400" b="1" dirty="0">
                  <a:solidFill>
                    <a:srgbClr val="9CBE5C"/>
                  </a:solidFill>
                </a:rPr>
                <a:t> territorial</a:t>
              </a:r>
            </a:p>
          </p:txBody>
        </p:sp>
        <p:sp>
          <p:nvSpPr>
            <p:cNvPr id="103" name="TextBox 142">
              <a:extLst>
                <a:ext uri="{FF2B5EF4-FFF2-40B4-BE49-F238E27FC236}">
                  <a16:creationId xmlns:a16="http://schemas.microsoft.com/office/drawing/2014/main" id="{744F7B89-74E2-4903-9174-1AFFCC5E912F}"/>
                </a:ext>
              </a:extLst>
            </p:cNvPr>
            <p:cNvSpPr txBox="1"/>
            <p:nvPr/>
          </p:nvSpPr>
          <p:spPr>
            <a:xfrm>
              <a:off x="8382000" y="2408987"/>
              <a:ext cx="3212984" cy="257369"/>
            </a:xfrm>
            <a:prstGeom prst="rect">
              <a:avLst/>
            </a:prstGeom>
            <a:noFill/>
          </p:spPr>
          <p:txBody>
            <a:bodyPr wrap="square" lIns="72000" tIns="36000" rIns="72000" bIns="3600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lumMod val="50000"/>
                    </a:prstClr>
                  </a:solidFill>
                  <a:effectLst/>
                  <a:uLnTx/>
                  <a:uFillTx/>
                  <a:latin typeface="Open Sans"/>
                  <a:ea typeface="+mn-ea"/>
                  <a:cs typeface="+mn-cs"/>
                </a:rPr>
                <a:t>30,6 km²</a:t>
              </a:r>
            </a:p>
          </p:txBody>
        </p:sp>
      </p:grpSp>
      <p:grpSp>
        <p:nvGrpSpPr>
          <p:cNvPr id="104" name="Group 136">
            <a:extLst>
              <a:ext uri="{FF2B5EF4-FFF2-40B4-BE49-F238E27FC236}">
                <a16:creationId xmlns:a16="http://schemas.microsoft.com/office/drawing/2014/main" id="{6728D925-8F46-4965-995D-C81EFD0766B6}"/>
              </a:ext>
            </a:extLst>
          </p:cNvPr>
          <p:cNvGrpSpPr/>
          <p:nvPr/>
        </p:nvGrpSpPr>
        <p:grpSpPr>
          <a:xfrm>
            <a:off x="1578546" y="4422893"/>
            <a:ext cx="2130848" cy="502234"/>
            <a:chOff x="8382000" y="2164122"/>
            <a:chExt cx="3212984" cy="502234"/>
          </a:xfrm>
        </p:grpSpPr>
        <p:sp>
          <p:nvSpPr>
            <p:cNvPr id="105" name="TextBox 137">
              <a:extLst>
                <a:ext uri="{FF2B5EF4-FFF2-40B4-BE49-F238E27FC236}">
                  <a16:creationId xmlns:a16="http://schemas.microsoft.com/office/drawing/2014/main" id="{B92314BD-8D67-4E63-A7A2-C805EFC9B238}"/>
                </a:ext>
              </a:extLst>
            </p:cNvPr>
            <p:cNvSpPr txBox="1"/>
            <p:nvPr/>
          </p:nvSpPr>
          <p:spPr>
            <a:xfrm>
              <a:off x="8382000" y="2164122"/>
              <a:ext cx="2644061" cy="288147"/>
            </a:xfrm>
            <a:prstGeom prst="rect">
              <a:avLst/>
            </a:prstGeom>
            <a:noFill/>
          </p:spPr>
          <p:txBody>
            <a:bodyPr wrap="none" lIns="72000" tIns="36000" rIns="72000" bIns="3600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1400" b="1" dirty="0">
                  <a:solidFill>
                    <a:srgbClr val="9CBE5C"/>
                  </a:solidFill>
                </a:rPr>
                <a:t>Densidad</a:t>
              </a:r>
              <a:r>
                <a:rPr kumimoji="0" lang="es-CL" sz="1400" b="1" i="0" u="none" strike="noStrike" kern="1200" cap="none" spc="0" normalizeH="0" baseline="0" dirty="0">
                  <a:ln>
                    <a:noFill/>
                  </a:ln>
                  <a:solidFill>
                    <a:srgbClr val="3B97D3"/>
                  </a:solidFill>
                  <a:effectLst/>
                  <a:uLnTx/>
                  <a:uFillTx/>
                  <a:latin typeface="Open Sans"/>
                  <a:ea typeface="+mn-ea"/>
                  <a:cs typeface="+mn-cs"/>
                </a:rPr>
                <a:t> </a:t>
              </a:r>
              <a:r>
                <a:rPr lang="es-CL" sz="1400" b="1" dirty="0">
                  <a:solidFill>
                    <a:srgbClr val="9CBE5C"/>
                  </a:solidFill>
                </a:rPr>
                <a:t>Poblacional</a:t>
              </a:r>
            </a:p>
          </p:txBody>
        </p:sp>
        <p:sp>
          <p:nvSpPr>
            <p:cNvPr id="106" name="TextBox 138">
              <a:extLst>
                <a:ext uri="{FF2B5EF4-FFF2-40B4-BE49-F238E27FC236}">
                  <a16:creationId xmlns:a16="http://schemas.microsoft.com/office/drawing/2014/main" id="{D7785788-EE5C-4706-9F1F-54B21D882468}"/>
                </a:ext>
              </a:extLst>
            </p:cNvPr>
            <p:cNvSpPr txBox="1"/>
            <p:nvPr/>
          </p:nvSpPr>
          <p:spPr>
            <a:xfrm>
              <a:off x="8382000" y="2408987"/>
              <a:ext cx="3212984" cy="257369"/>
            </a:xfrm>
            <a:prstGeom prst="rect">
              <a:avLst/>
            </a:prstGeom>
            <a:noFill/>
          </p:spPr>
          <p:txBody>
            <a:bodyPr wrap="square" lIns="72000" tIns="36000" rIns="72000" bIns="36000" rtlCol="0" anchor="t">
              <a:spAutoFit/>
            </a:bodyPr>
            <a:lstStyle/>
            <a:p>
              <a:pPr lvl="0" defTabSz="457200">
                <a:defRPr/>
              </a:pPr>
              <a:r>
                <a:rPr lang="en-US" sz="1200" dirty="0">
                  <a:solidFill>
                    <a:prstClr val="white">
                      <a:lumMod val="50000"/>
                    </a:prstClr>
                  </a:solidFill>
                </a:rPr>
                <a:t>5,8 </a:t>
              </a:r>
              <a:r>
                <a:rPr lang="en-US" sz="1200" dirty="0" err="1">
                  <a:solidFill>
                    <a:prstClr val="white">
                      <a:lumMod val="50000"/>
                    </a:prstClr>
                  </a:solidFill>
                </a:rPr>
                <a:t>hab</a:t>
              </a:r>
              <a:r>
                <a:rPr lang="en-US" sz="1200" dirty="0">
                  <a:solidFill>
                    <a:prstClr val="white">
                      <a:lumMod val="50000"/>
                    </a:prstClr>
                  </a:solidFill>
                </a:rPr>
                <a:t>/km²</a:t>
              </a:r>
              <a:endParaRPr kumimoji="0" lang="en-US" sz="1200" b="0" i="0" u="none" strike="noStrike" kern="1200" cap="none" spc="0" normalizeH="0" baseline="0" noProof="0" dirty="0">
                <a:ln>
                  <a:noFill/>
                </a:ln>
                <a:solidFill>
                  <a:prstClr val="white">
                    <a:lumMod val="50000"/>
                  </a:prstClr>
                </a:solidFill>
                <a:effectLst/>
                <a:uLnTx/>
                <a:uFillTx/>
                <a:latin typeface="Open Sans"/>
                <a:ea typeface="+mn-ea"/>
                <a:cs typeface="+mn-cs"/>
              </a:endParaRPr>
            </a:p>
          </p:txBody>
        </p:sp>
      </p:grpSp>
      <p:sp>
        <p:nvSpPr>
          <p:cNvPr id="12" name="CuadroTexto 11">
            <a:extLst>
              <a:ext uri="{FF2B5EF4-FFF2-40B4-BE49-F238E27FC236}">
                <a16:creationId xmlns:a16="http://schemas.microsoft.com/office/drawing/2014/main" id="{FDC9DDB0-F8B6-4E48-B66C-CCEFD6EC1313}"/>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pic>
        <p:nvPicPr>
          <p:cNvPr id="9" name="Imagen 8">
            <a:extLst>
              <a:ext uri="{FF2B5EF4-FFF2-40B4-BE49-F238E27FC236}">
                <a16:creationId xmlns:a16="http://schemas.microsoft.com/office/drawing/2014/main" id="{259DB2E9-0AEB-456D-AB8B-F363D193855F}"/>
              </a:ext>
            </a:extLst>
          </p:cNvPr>
          <p:cNvPicPr>
            <a:picLocks noChangeAspect="1"/>
          </p:cNvPicPr>
          <p:nvPr/>
        </p:nvPicPr>
        <p:blipFill>
          <a:blip r:embed="rId4"/>
          <a:stretch>
            <a:fillRect/>
          </a:stretch>
        </p:blipFill>
        <p:spPr>
          <a:xfrm>
            <a:off x="4557021" y="863522"/>
            <a:ext cx="4991009" cy="5911903"/>
          </a:xfrm>
          <a:prstGeom prst="rect">
            <a:avLst/>
          </a:prstGeom>
          <a:noFill/>
        </p:spPr>
      </p:pic>
      <p:sp>
        <p:nvSpPr>
          <p:cNvPr id="11" name="CuadroTexto 10">
            <a:extLst>
              <a:ext uri="{FF2B5EF4-FFF2-40B4-BE49-F238E27FC236}">
                <a16:creationId xmlns:a16="http://schemas.microsoft.com/office/drawing/2014/main" id="{278B6F2F-02A4-43D8-83C8-764DCCAC3339}"/>
              </a:ext>
            </a:extLst>
          </p:cNvPr>
          <p:cNvSpPr txBox="1"/>
          <p:nvPr/>
        </p:nvSpPr>
        <p:spPr>
          <a:xfrm>
            <a:off x="397445" y="863522"/>
            <a:ext cx="1181100" cy="292388"/>
          </a:xfrm>
          <a:prstGeom prst="rect">
            <a:avLst/>
          </a:prstGeom>
          <a:solidFill>
            <a:schemeClr val="accent4"/>
          </a:solidFill>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Comuna</a:t>
            </a:r>
          </a:p>
        </p:txBody>
      </p:sp>
      <p:sp>
        <p:nvSpPr>
          <p:cNvPr id="43" name="Freeform 183">
            <a:extLst>
              <a:ext uri="{FF2B5EF4-FFF2-40B4-BE49-F238E27FC236}">
                <a16:creationId xmlns:a16="http://schemas.microsoft.com/office/drawing/2014/main" id="{253111AE-7B8C-47CC-8976-708179EF834E}"/>
              </a:ext>
            </a:extLst>
          </p:cNvPr>
          <p:cNvSpPr>
            <a:spLocks noEditPoints="1"/>
          </p:cNvSpPr>
          <p:nvPr/>
        </p:nvSpPr>
        <p:spPr bwMode="auto">
          <a:xfrm>
            <a:off x="-1132" y="360903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
        <p:nvSpPr>
          <p:cNvPr id="2" name="CuadroTexto 1">
            <a:extLst>
              <a:ext uri="{FF2B5EF4-FFF2-40B4-BE49-F238E27FC236}">
                <a16:creationId xmlns:a16="http://schemas.microsoft.com/office/drawing/2014/main" id="{23C7E270-0B26-420F-B8CB-AD6A2DBA55DD}"/>
              </a:ext>
            </a:extLst>
          </p:cNvPr>
          <p:cNvSpPr txBox="1"/>
          <p:nvPr/>
        </p:nvSpPr>
        <p:spPr>
          <a:xfrm>
            <a:off x="1700220" y="863383"/>
            <a:ext cx="1181100" cy="292388"/>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solidFill>
                  <a:srgbClr val="FFC000"/>
                </a:solidFill>
                <a:latin typeface="+mn-lt"/>
                <a:ea typeface="+mn-ea"/>
                <a:cs typeface="+mn-cs"/>
              </a:rPr>
              <a:t>La Pintana</a:t>
            </a:r>
          </a:p>
        </p:txBody>
      </p:sp>
      <p:pic>
        <p:nvPicPr>
          <p:cNvPr id="10" name="Imagen 9" descr="Imagen que contiene dibujo&#10;&#10;Descripción generada automáticamente">
            <a:extLst>
              <a:ext uri="{FF2B5EF4-FFF2-40B4-BE49-F238E27FC236}">
                <a16:creationId xmlns:a16="http://schemas.microsoft.com/office/drawing/2014/main" id="{719F36CF-4DA9-49CD-82F3-0F80EBAD83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54" name="CuadroTexto 53">
            <a:extLst>
              <a:ext uri="{FF2B5EF4-FFF2-40B4-BE49-F238E27FC236}">
                <a16:creationId xmlns:a16="http://schemas.microsoft.com/office/drawing/2014/main" id="{817F28FA-7AE2-4B13-84FC-C0A3F04A8936}"/>
              </a:ext>
            </a:extLst>
          </p:cNvPr>
          <p:cNvSpPr txBox="1"/>
          <p:nvPr/>
        </p:nvSpPr>
        <p:spPr>
          <a:xfrm>
            <a:off x="655831" y="5655718"/>
            <a:ext cx="6096000" cy="369332"/>
          </a:xfrm>
          <a:prstGeom prst="rect">
            <a:avLst/>
          </a:prstGeom>
          <a:noFill/>
        </p:spPr>
        <p:txBody>
          <a:bodyPr wrap="square">
            <a:spAutoFit/>
          </a:bodyPr>
          <a:lstStyle/>
          <a:p>
            <a:r>
              <a:rPr lang="es-CL" dirty="0"/>
              <a:t>Viviendas LA PINTANA 49.024 proceso 2016</a:t>
            </a:r>
          </a:p>
        </p:txBody>
      </p:sp>
    </p:spTree>
    <p:extLst>
      <p:ext uri="{BB962C8B-B14F-4D97-AF65-F5344CB8AC3E}">
        <p14:creationId xmlns:p14="http://schemas.microsoft.com/office/powerpoint/2010/main" val="183172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p:tgtEl>
                                          <p:spTgt spid="83"/>
                                        </p:tgtEl>
                                        <p:attrNameLst>
                                          <p:attrName>ppt_y</p:attrName>
                                        </p:attrNameLst>
                                      </p:cBhvr>
                                      <p:tavLst>
                                        <p:tav tm="0">
                                          <p:val>
                                            <p:strVal val="#ppt_y+#ppt_h*1.125000"/>
                                          </p:val>
                                        </p:tav>
                                        <p:tav tm="100000">
                                          <p:val>
                                            <p:strVal val="#ppt_y"/>
                                          </p:val>
                                        </p:tav>
                                      </p:tavLst>
                                    </p:anim>
                                    <p:animEffect transition="in" filter="wipe(up)">
                                      <p:cBhvr>
                                        <p:cTn id="8" dur="500"/>
                                        <p:tgtEl>
                                          <p:spTgt spid="83"/>
                                        </p:tgtEl>
                                      </p:cBhvr>
                                    </p:animEffect>
                                  </p:childTnLst>
                                </p:cTn>
                              </p:par>
                              <p:par>
                                <p:cTn id="9" presetID="12" presetClass="entr" presetSubtype="4" fill="hold" nodeType="with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p:tgtEl>
                                          <p:spTgt spid="89"/>
                                        </p:tgtEl>
                                        <p:attrNameLst>
                                          <p:attrName>ppt_y</p:attrName>
                                        </p:attrNameLst>
                                      </p:cBhvr>
                                      <p:tavLst>
                                        <p:tav tm="0">
                                          <p:val>
                                            <p:strVal val="#ppt_y+#ppt_h*1.125000"/>
                                          </p:val>
                                        </p:tav>
                                        <p:tav tm="100000">
                                          <p:val>
                                            <p:strVal val="#ppt_y"/>
                                          </p:val>
                                        </p:tav>
                                      </p:tavLst>
                                    </p:anim>
                                    <p:animEffect transition="in" filter="wipe(up)">
                                      <p:cBhvr>
                                        <p:cTn id="12" dur="500"/>
                                        <p:tgtEl>
                                          <p:spTgt spid="89"/>
                                        </p:tgtEl>
                                      </p:cBhvr>
                                    </p:animEffect>
                                  </p:childTnLst>
                                </p:cTn>
                              </p:par>
                              <p:par>
                                <p:cTn id="13" presetID="22" presetClass="entr" presetSubtype="8" fill="hold" nodeType="with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left)">
                                      <p:cBhvr>
                                        <p:cTn id="15" dur="500"/>
                                        <p:tgtEl>
                                          <p:spTgt spid="98"/>
                                        </p:tgtEl>
                                      </p:cBhvr>
                                    </p:animEffect>
                                  </p:childTnLst>
                                </p:cTn>
                              </p:par>
                              <p:par>
                                <p:cTn id="16" presetID="22" presetClass="entr" presetSubtype="8" fill="hold" nodeType="with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wipe(left)">
                                      <p:cBhvr>
                                        <p:cTn id="18" dur="500"/>
                                        <p:tgtEl>
                                          <p:spTgt spid="101"/>
                                        </p:tgtEl>
                                      </p:cBhvr>
                                    </p:animEffect>
                                  </p:childTnLst>
                                </p:cTn>
                              </p:par>
                              <p:par>
                                <p:cTn id="19" presetID="22" presetClass="entr" presetSubtype="8"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animEffect transition="in" filter="wipe(left)">
                                      <p:cBhvr>
                                        <p:cTn id="21" dur="500"/>
                                        <p:tgtEl>
                                          <p:spTgt spid="104"/>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pic>
        <p:nvPicPr>
          <p:cNvPr id="8" name="Imagen 7">
            <a:extLst>
              <a:ext uri="{FF2B5EF4-FFF2-40B4-BE49-F238E27FC236}">
                <a16:creationId xmlns:a16="http://schemas.microsoft.com/office/drawing/2014/main" id="{9BC4260F-2773-4068-8242-6A12F5B0A33D}"/>
              </a:ext>
            </a:extLst>
          </p:cNvPr>
          <p:cNvPicPr>
            <a:picLocks noChangeAspect="1"/>
          </p:cNvPicPr>
          <p:nvPr/>
        </p:nvPicPr>
        <p:blipFill rotWithShape="1">
          <a:blip r:embed="rId4"/>
          <a:srcRect l="29358"/>
          <a:stretch/>
        </p:blipFill>
        <p:spPr>
          <a:xfrm>
            <a:off x="3772003" y="1981040"/>
            <a:ext cx="4934952" cy="3480221"/>
          </a:xfrm>
          <a:prstGeom prst="rect">
            <a:avLst/>
          </a:prstGeom>
        </p:spPr>
      </p:pic>
      <p:sp>
        <p:nvSpPr>
          <p:cNvPr id="10" name="TextBox 410">
            <a:extLst>
              <a:ext uri="{FF2B5EF4-FFF2-40B4-BE49-F238E27FC236}">
                <a16:creationId xmlns:a16="http://schemas.microsoft.com/office/drawing/2014/main" id="{8024B78A-A84C-47A4-9E3D-80267BAA9443}"/>
              </a:ext>
            </a:extLst>
          </p:cNvPr>
          <p:cNvSpPr txBox="1"/>
          <p:nvPr/>
        </p:nvSpPr>
        <p:spPr>
          <a:xfrm>
            <a:off x="4616294" y="936331"/>
            <a:ext cx="3543879" cy="318924"/>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600" b="0" i="0" u="none" strike="noStrike" kern="1200" cap="none" spc="0" normalizeH="0" baseline="0" noProof="0" dirty="0">
                <a:ln>
                  <a:noFill/>
                </a:ln>
                <a:solidFill>
                  <a:prstClr val="white">
                    <a:lumMod val="50000"/>
                  </a:prstClr>
                </a:solidFill>
                <a:effectLst/>
                <a:uLnTx/>
                <a:uFillTx/>
                <a:latin typeface="Open Sans"/>
              </a:rPr>
              <a:t>Municipalidad de La </a:t>
            </a:r>
            <a:r>
              <a:rPr lang="es-CL" sz="1600" dirty="0">
                <a:solidFill>
                  <a:prstClr val="white">
                    <a:lumMod val="50000"/>
                  </a:prstClr>
                </a:solidFill>
                <a:latin typeface="Open Sans"/>
              </a:rPr>
              <a:t>Pintana</a:t>
            </a:r>
            <a:endParaRPr kumimoji="0" lang="es-CL" sz="1600" b="0" i="0" u="none" strike="noStrike" kern="1200" cap="none" spc="0" normalizeH="0" baseline="0" noProof="0" dirty="0">
              <a:ln>
                <a:noFill/>
              </a:ln>
              <a:solidFill>
                <a:prstClr val="white">
                  <a:lumMod val="50000"/>
                </a:prstClr>
              </a:solidFill>
              <a:effectLst/>
              <a:uLnTx/>
              <a:uFillTx/>
              <a:latin typeface="Open Sans"/>
            </a:endParaRPr>
          </a:p>
        </p:txBody>
      </p:sp>
      <p:grpSp>
        <p:nvGrpSpPr>
          <p:cNvPr id="77" name="Group 144">
            <a:extLst>
              <a:ext uri="{FF2B5EF4-FFF2-40B4-BE49-F238E27FC236}">
                <a16:creationId xmlns:a16="http://schemas.microsoft.com/office/drawing/2014/main" id="{4FBE230A-FC75-4C76-B351-134F8368481C}"/>
              </a:ext>
            </a:extLst>
          </p:cNvPr>
          <p:cNvGrpSpPr/>
          <p:nvPr/>
        </p:nvGrpSpPr>
        <p:grpSpPr>
          <a:xfrm>
            <a:off x="4067761" y="1366152"/>
            <a:ext cx="1790598" cy="512557"/>
            <a:chOff x="8334146" y="2133345"/>
            <a:chExt cx="1799159" cy="512557"/>
          </a:xfrm>
        </p:grpSpPr>
        <p:sp>
          <p:nvSpPr>
            <p:cNvPr id="78" name="TextBox 145">
              <a:extLst>
                <a:ext uri="{FF2B5EF4-FFF2-40B4-BE49-F238E27FC236}">
                  <a16:creationId xmlns:a16="http://schemas.microsoft.com/office/drawing/2014/main" id="{D8B917DE-1E18-4770-BEEC-2CAD283B6C05}"/>
                </a:ext>
              </a:extLst>
            </p:cNvPr>
            <p:cNvSpPr txBox="1"/>
            <p:nvPr/>
          </p:nvSpPr>
          <p:spPr>
            <a:xfrm>
              <a:off x="8381999" y="2133345"/>
              <a:ext cx="1140872" cy="318924"/>
            </a:xfrm>
            <a:prstGeom prst="rect">
              <a:avLst/>
            </a:prstGeom>
            <a:noFill/>
          </p:spPr>
          <p:txBody>
            <a:bodyPr wrap="none" lIns="72000" tIns="36000" rIns="72000" bIns="36000" rtlCol="0" anchor="b">
              <a:spAutoFit/>
            </a:bodyPr>
            <a:lstStyle/>
            <a:p>
              <a:pPr lvl="0" algn="ctr" defTabSz="457200">
                <a:defRPr/>
              </a:pPr>
              <a:r>
                <a:rPr lang="en-US" sz="1600" b="1" dirty="0">
                  <a:solidFill>
                    <a:srgbClr val="F29C1F"/>
                  </a:solidFill>
                </a:rPr>
                <a:t>Fundación</a:t>
              </a:r>
              <a:endParaRPr kumimoji="0" lang="id-ID" sz="1600" b="0" i="0" u="none" strike="noStrike" kern="1200" cap="none" spc="0" normalizeH="0" baseline="0" noProof="0" dirty="0">
                <a:ln>
                  <a:noFill/>
                </a:ln>
                <a:solidFill>
                  <a:srgbClr val="F29C1F"/>
                </a:solidFill>
                <a:effectLst/>
                <a:uLnTx/>
                <a:uFillTx/>
                <a:latin typeface="Open Sans"/>
                <a:ea typeface="+mn-ea"/>
                <a:cs typeface="+mn-cs"/>
              </a:endParaRPr>
            </a:p>
          </p:txBody>
        </p:sp>
        <p:sp>
          <p:nvSpPr>
            <p:cNvPr id="79" name="TextBox 146">
              <a:extLst>
                <a:ext uri="{FF2B5EF4-FFF2-40B4-BE49-F238E27FC236}">
                  <a16:creationId xmlns:a16="http://schemas.microsoft.com/office/drawing/2014/main" id="{000032E6-FAE5-4A9B-A5A2-19D933C9C6C4}"/>
                </a:ext>
              </a:extLst>
            </p:cNvPr>
            <p:cNvSpPr txBox="1"/>
            <p:nvPr/>
          </p:nvSpPr>
          <p:spPr>
            <a:xfrm>
              <a:off x="8334146" y="2408987"/>
              <a:ext cx="1799159" cy="236915"/>
            </a:xfrm>
            <a:prstGeom prst="rect">
              <a:avLst/>
            </a:prstGeom>
            <a:noFill/>
          </p:spPr>
          <p:txBody>
            <a:bodyPr wrap="square" lIns="72000" tIns="36000" rIns="72000" bIns="36000" rtlCol="0" anchor="t">
              <a:spAutoFit/>
            </a:bodyPr>
            <a:lstStyle/>
            <a:p>
              <a:pPr lvl="0" algn="ctr" defTabSz="457200">
                <a:defRPr/>
              </a:pPr>
              <a:r>
                <a:rPr lang="en-US" sz="1067" dirty="0">
                  <a:solidFill>
                    <a:prstClr val="white">
                      <a:lumMod val="50000"/>
                    </a:prstClr>
                  </a:solidFill>
                </a:rPr>
                <a:t>22 de </a:t>
              </a:r>
              <a:r>
                <a:rPr lang="es-CL" sz="1067" dirty="0">
                  <a:solidFill>
                    <a:prstClr val="white">
                      <a:lumMod val="50000"/>
                    </a:prstClr>
                  </a:solidFill>
                </a:rPr>
                <a:t>Noviembre</a:t>
              </a:r>
              <a:r>
                <a:rPr lang="en-US" sz="1067" dirty="0">
                  <a:solidFill>
                    <a:prstClr val="white">
                      <a:lumMod val="50000"/>
                    </a:prstClr>
                  </a:solidFill>
                </a:rPr>
                <a:t> de 1984</a:t>
              </a:r>
            </a:p>
          </p:txBody>
        </p:sp>
      </p:grpSp>
      <p:grpSp>
        <p:nvGrpSpPr>
          <p:cNvPr id="80" name="Group 144">
            <a:extLst>
              <a:ext uri="{FF2B5EF4-FFF2-40B4-BE49-F238E27FC236}">
                <a16:creationId xmlns:a16="http://schemas.microsoft.com/office/drawing/2014/main" id="{D4A6913A-7DEB-4F81-8C02-C112FA9AB79A}"/>
              </a:ext>
            </a:extLst>
          </p:cNvPr>
          <p:cNvGrpSpPr/>
          <p:nvPr/>
        </p:nvGrpSpPr>
        <p:grpSpPr>
          <a:xfrm>
            <a:off x="7106967" y="1389590"/>
            <a:ext cx="1126884" cy="508214"/>
            <a:chOff x="8382000" y="2133345"/>
            <a:chExt cx="1132271" cy="508214"/>
          </a:xfrm>
        </p:grpSpPr>
        <p:sp>
          <p:nvSpPr>
            <p:cNvPr id="81" name="TextBox 145">
              <a:extLst>
                <a:ext uri="{FF2B5EF4-FFF2-40B4-BE49-F238E27FC236}">
                  <a16:creationId xmlns:a16="http://schemas.microsoft.com/office/drawing/2014/main" id="{7B23EB8A-3B97-4CDA-8856-592963DBD63F}"/>
                </a:ext>
              </a:extLst>
            </p:cNvPr>
            <p:cNvSpPr txBox="1"/>
            <p:nvPr/>
          </p:nvSpPr>
          <p:spPr>
            <a:xfrm>
              <a:off x="8382000" y="2133345"/>
              <a:ext cx="1059119" cy="318924"/>
            </a:xfrm>
            <a:prstGeom prst="rect">
              <a:avLst/>
            </a:prstGeom>
            <a:noFill/>
          </p:spPr>
          <p:txBody>
            <a:bodyPr wrap="none" lIns="72000" tIns="36000" rIns="72000" bIns="36000" rtlCol="0" anchor="b">
              <a:spAutoFit/>
            </a:bodyPr>
            <a:lstStyle/>
            <a:p>
              <a:pPr lvl="0" algn="ctr" defTabSz="457200">
                <a:defRPr/>
              </a:pPr>
              <a:r>
                <a:rPr lang="es-CL" sz="1600" b="1" dirty="0">
                  <a:solidFill>
                    <a:srgbClr val="F29C1F"/>
                  </a:solidFill>
                </a:rPr>
                <a:t>Gentilicio</a:t>
              </a:r>
              <a:endParaRPr kumimoji="0" lang="es-CL" sz="1600" b="0" i="0" u="none" strike="noStrike" kern="1200" cap="none" spc="0" normalizeH="0" baseline="0" dirty="0">
                <a:ln>
                  <a:noFill/>
                </a:ln>
                <a:solidFill>
                  <a:srgbClr val="F29C1F"/>
                </a:solidFill>
                <a:effectLst/>
                <a:uLnTx/>
                <a:uFillTx/>
                <a:latin typeface="Open Sans"/>
                <a:ea typeface="+mn-ea"/>
                <a:cs typeface="+mn-cs"/>
              </a:endParaRPr>
            </a:p>
          </p:txBody>
        </p:sp>
        <p:sp>
          <p:nvSpPr>
            <p:cNvPr id="82" name="TextBox 146">
              <a:extLst>
                <a:ext uri="{FF2B5EF4-FFF2-40B4-BE49-F238E27FC236}">
                  <a16:creationId xmlns:a16="http://schemas.microsoft.com/office/drawing/2014/main" id="{1C8B96D6-2531-4357-A95E-CF7A38B6D3FC}"/>
                </a:ext>
              </a:extLst>
            </p:cNvPr>
            <p:cNvSpPr txBox="1"/>
            <p:nvPr/>
          </p:nvSpPr>
          <p:spPr>
            <a:xfrm>
              <a:off x="8382002" y="2404644"/>
              <a:ext cx="1132269" cy="236915"/>
            </a:xfrm>
            <a:prstGeom prst="rect">
              <a:avLst/>
            </a:prstGeom>
            <a:noFill/>
          </p:spPr>
          <p:txBody>
            <a:bodyPr wrap="square" lIns="72000" tIns="36000" rIns="72000" bIns="36000" rtlCol="0" anchor="t">
              <a:spAutoFit/>
            </a:bodyPr>
            <a:lstStyle/>
            <a:p>
              <a:pPr lvl="0" algn="ctr" defTabSz="457200">
                <a:defRPr/>
              </a:pPr>
              <a:r>
                <a:rPr lang="en-US" sz="1067" dirty="0" err="1">
                  <a:solidFill>
                    <a:prstClr val="white">
                      <a:lumMod val="50000"/>
                    </a:prstClr>
                  </a:solidFill>
                </a:rPr>
                <a:t>Pintanino</a:t>
              </a:r>
              <a:r>
                <a:rPr lang="en-US" sz="1067" dirty="0">
                  <a:solidFill>
                    <a:prstClr val="white">
                      <a:lumMod val="50000"/>
                    </a:prstClr>
                  </a:solidFill>
                </a:rPr>
                <a:t>/</a:t>
              </a:r>
              <a:r>
                <a:rPr lang="en-US" sz="1067" dirty="0" err="1">
                  <a:solidFill>
                    <a:prstClr val="white">
                      <a:lumMod val="50000"/>
                    </a:prstClr>
                  </a:solidFill>
                </a:rPr>
                <a:t>na</a:t>
              </a:r>
              <a:endParaRPr lang="en-US" sz="1067" dirty="0">
                <a:solidFill>
                  <a:prstClr val="white">
                    <a:lumMod val="50000"/>
                  </a:prstClr>
                </a:solidFill>
              </a:endParaRPr>
            </a:p>
          </p:txBody>
        </p:sp>
      </p:grpSp>
      <p:grpSp>
        <p:nvGrpSpPr>
          <p:cNvPr id="92" name="Group 414">
            <a:extLst>
              <a:ext uri="{FF2B5EF4-FFF2-40B4-BE49-F238E27FC236}">
                <a16:creationId xmlns:a16="http://schemas.microsoft.com/office/drawing/2014/main" id="{8F4CD8A4-9940-4E64-81EA-31F4D809031B}"/>
              </a:ext>
            </a:extLst>
          </p:cNvPr>
          <p:cNvGrpSpPr/>
          <p:nvPr/>
        </p:nvGrpSpPr>
        <p:grpSpPr>
          <a:xfrm>
            <a:off x="1146481" y="4455405"/>
            <a:ext cx="1427165" cy="715860"/>
            <a:chOff x="7315617" y="3904144"/>
            <a:chExt cx="1427165" cy="715861"/>
          </a:xfrm>
        </p:grpSpPr>
        <p:sp>
          <p:nvSpPr>
            <p:cNvPr id="93" name="TextBox 415">
              <a:extLst>
                <a:ext uri="{FF2B5EF4-FFF2-40B4-BE49-F238E27FC236}">
                  <a16:creationId xmlns:a16="http://schemas.microsoft.com/office/drawing/2014/main" id="{BAB8D066-1F78-4BB0-A922-1F9CE072E8E9}"/>
                </a:ext>
              </a:extLst>
            </p:cNvPr>
            <p:cNvSpPr txBox="1"/>
            <p:nvPr/>
          </p:nvSpPr>
          <p:spPr>
            <a:xfrm>
              <a:off x="7677834" y="3904144"/>
              <a:ext cx="702738" cy="288148"/>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Distrito</a:t>
              </a:r>
            </a:p>
          </p:txBody>
        </p:sp>
        <p:sp>
          <p:nvSpPr>
            <p:cNvPr id="94" name="TextBox 416">
              <a:extLst>
                <a:ext uri="{FF2B5EF4-FFF2-40B4-BE49-F238E27FC236}">
                  <a16:creationId xmlns:a16="http://schemas.microsoft.com/office/drawing/2014/main" id="{770C7B88-4AE2-4D86-95C4-E11E0FA27A3D}"/>
                </a:ext>
              </a:extLst>
            </p:cNvPr>
            <p:cNvSpPr txBox="1"/>
            <p:nvPr/>
          </p:nvSpPr>
          <p:spPr>
            <a:xfrm>
              <a:off x="7315617" y="4177969"/>
              <a:ext cx="1427165" cy="442036"/>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N°12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8° Circunscripción</a:t>
              </a:r>
            </a:p>
          </p:txBody>
        </p:sp>
      </p:grpSp>
      <p:grpSp>
        <p:nvGrpSpPr>
          <p:cNvPr id="95" name="Group 414">
            <a:extLst>
              <a:ext uri="{FF2B5EF4-FFF2-40B4-BE49-F238E27FC236}">
                <a16:creationId xmlns:a16="http://schemas.microsoft.com/office/drawing/2014/main" id="{5CFAE043-34D6-462A-A692-AE6E5FED54D7}"/>
              </a:ext>
            </a:extLst>
          </p:cNvPr>
          <p:cNvGrpSpPr/>
          <p:nvPr/>
        </p:nvGrpSpPr>
        <p:grpSpPr>
          <a:xfrm>
            <a:off x="1197225" y="3652728"/>
            <a:ext cx="1427165" cy="715857"/>
            <a:chOff x="7315617" y="3904146"/>
            <a:chExt cx="1427165" cy="715858"/>
          </a:xfrm>
        </p:grpSpPr>
        <p:sp>
          <p:nvSpPr>
            <p:cNvPr id="96" name="TextBox 415">
              <a:extLst>
                <a:ext uri="{FF2B5EF4-FFF2-40B4-BE49-F238E27FC236}">
                  <a16:creationId xmlns:a16="http://schemas.microsoft.com/office/drawing/2014/main" id="{759D7F45-5A02-4905-9C28-72C3C50562F4}"/>
                </a:ext>
              </a:extLst>
            </p:cNvPr>
            <p:cNvSpPr txBox="1"/>
            <p:nvPr/>
          </p:nvSpPr>
          <p:spPr>
            <a:xfrm>
              <a:off x="7349446" y="3904146"/>
              <a:ext cx="1359521" cy="288147"/>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Circunscripción  </a:t>
              </a:r>
            </a:p>
          </p:txBody>
        </p:sp>
        <p:sp>
          <p:nvSpPr>
            <p:cNvPr id="97" name="TextBox 416">
              <a:extLst>
                <a:ext uri="{FF2B5EF4-FFF2-40B4-BE49-F238E27FC236}">
                  <a16:creationId xmlns:a16="http://schemas.microsoft.com/office/drawing/2014/main" id="{091EFEA6-481A-4F56-9440-C9343D8D9AEA}"/>
                </a:ext>
              </a:extLst>
            </p:cNvPr>
            <p:cNvSpPr txBox="1"/>
            <p:nvPr/>
          </p:nvSpPr>
          <p:spPr>
            <a:xfrm>
              <a:off x="7315617" y="4177968"/>
              <a:ext cx="1427165" cy="442036"/>
            </a:xfrm>
            <a:prstGeom prst="rect">
              <a:avLst/>
            </a:prstGeom>
            <a:noFill/>
          </p:spPr>
          <p:txBody>
            <a:bodyPr wrap="square" lIns="72000" tIns="36000" rIns="72000" bIns="36000" rtlCol="0" anchor="t">
              <a:spAutoFit/>
            </a:bodyPr>
            <a:lstStyle/>
            <a:p>
              <a:pPr lvl="0" algn="ctr" defTabSz="457200">
                <a:defRPr/>
              </a:pPr>
              <a:r>
                <a:rPr lang="es-CL" sz="1200" dirty="0">
                  <a:solidFill>
                    <a:prstClr val="white">
                      <a:lumMod val="50000"/>
                    </a:prstClr>
                  </a:solidFill>
                </a:rPr>
                <a:t>VIII - Santiago Oriente </a:t>
              </a:r>
              <a:endParaRPr kumimoji="0" lang="es-CL" sz="1200" b="0" i="0" u="none" strike="noStrike" kern="1200" cap="none" spc="0" normalizeH="0" baseline="0" noProof="0" dirty="0">
                <a:ln>
                  <a:noFill/>
                </a:ln>
                <a:solidFill>
                  <a:prstClr val="white">
                    <a:lumMod val="50000"/>
                  </a:prstClr>
                </a:solidFill>
                <a:effectLst/>
                <a:uLnTx/>
                <a:uFillTx/>
                <a:ea typeface="+mn-ea"/>
                <a:cs typeface="+mn-cs"/>
              </a:endParaRPr>
            </a:p>
          </p:txBody>
        </p:sp>
      </p:grpSp>
      <p:grpSp>
        <p:nvGrpSpPr>
          <p:cNvPr id="64" name="Group 414">
            <a:extLst>
              <a:ext uri="{FF2B5EF4-FFF2-40B4-BE49-F238E27FC236}">
                <a16:creationId xmlns:a16="http://schemas.microsoft.com/office/drawing/2014/main" id="{8B05E7D5-6590-4AFD-AE75-B8CBE22E67FE}"/>
              </a:ext>
            </a:extLst>
          </p:cNvPr>
          <p:cNvGrpSpPr/>
          <p:nvPr/>
        </p:nvGrpSpPr>
        <p:grpSpPr>
          <a:xfrm>
            <a:off x="9529167" y="1246189"/>
            <a:ext cx="1741690" cy="674188"/>
            <a:chOff x="7315617" y="3904145"/>
            <a:chExt cx="1427165" cy="795204"/>
          </a:xfrm>
        </p:grpSpPr>
        <p:sp>
          <p:nvSpPr>
            <p:cNvPr id="65" name="TextBox 415">
              <a:extLst>
                <a:ext uri="{FF2B5EF4-FFF2-40B4-BE49-F238E27FC236}">
                  <a16:creationId xmlns:a16="http://schemas.microsoft.com/office/drawing/2014/main" id="{26A90760-1FCA-4029-B7CE-99BCBFDA1DB5}"/>
                </a:ext>
              </a:extLst>
            </p:cNvPr>
            <p:cNvSpPr txBox="1"/>
            <p:nvPr/>
          </p:nvSpPr>
          <p:spPr>
            <a:xfrm>
              <a:off x="7682901" y="3904145"/>
              <a:ext cx="692607" cy="288147"/>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Alcalde</a:t>
              </a:r>
            </a:p>
          </p:txBody>
        </p:sp>
        <p:sp>
          <p:nvSpPr>
            <p:cNvPr id="66" name="TextBox 416">
              <a:extLst>
                <a:ext uri="{FF2B5EF4-FFF2-40B4-BE49-F238E27FC236}">
                  <a16:creationId xmlns:a16="http://schemas.microsoft.com/office/drawing/2014/main" id="{B3578ABF-231A-4926-B2AD-ED607A1B86FB}"/>
                </a:ext>
              </a:extLst>
            </p:cNvPr>
            <p:cNvSpPr txBox="1"/>
            <p:nvPr/>
          </p:nvSpPr>
          <p:spPr>
            <a:xfrm>
              <a:off x="7315617" y="4177969"/>
              <a:ext cx="1427165" cy="521380"/>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Claudia Pizarro Peña</a:t>
              </a:r>
            </a:p>
            <a:p>
              <a:pPr marL="0" marR="0" lvl="0" indent="0" algn="ctr" defTabSz="457200" rtl="0" eaLnBrk="1" fontAlgn="auto" latinLnBrk="0" hangingPunct="1">
                <a:lnSpc>
                  <a:spcPct val="100000"/>
                </a:lnSpc>
                <a:spcBef>
                  <a:spcPts val="0"/>
                </a:spcBef>
                <a:spcAft>
                  <a:spcPts val="0"/>
                </a:spcAft>
                <a:buClrTx/>
                <a:buSzTx/>
                <a:buFontTx/>
                <a:buNone/>
                <a:tabLst/>
                <a:defRPr/>
              </a:pPr>
              <a:r>
                <a:rPr lang="es-CL" sz="1200" dirty="0">
                  <a:solidFill>
                    <a:prstClr val="white">
                      <a:lumMod val="50000"/>
                    </a:prstClr>
                  </a:solidFill>
                </a:rPr>
                <a:t>PDC - Nueva Mayoría</a:t>
              </a:r>
              <a:endParaRPr kumimoji="0" lang="es-CL" sz="1200" b="0" i="0" u="none" strike="noStrike" kern="1200" cap="none" spc="0" normalizeH="0" baseline="0" noProof="0" dirty="0">
                <a:ln>
                  <a:noFill/>
                </a:ln>
                <a:solidFill>
                  <a:prstClr val="white">
                    <a:lumMod val="50000"/>
                  </a:prstClr>
                </a:solidFill>
                <a:effectLst/>
                <a:uLnTx/>
                <a:uFillTx/>
                <a:ea typeface="+mn-ea"/>
                <a:cs typeface="+mn-cs"/>
              </a:endParaRPr>
            </a:p>
          </p:txBody>
        </p:sp>
      </p:grpSp>
      <p:sp>
        <p:nvSpPr>
          <p:cNvPr id="12" name="CuadroTexto 11">
            <a:extLst>
              <a:ext uri="{FF2B5EF4-FFF2-40B4-BE49-F238E27FC236}">
                <a16:creationId xmlns:a16="http://schemas.microsoft.com/office/drawing/2014/main" id="{FDC9DDB0-F8B6-4E48-B66C-CCEFD6EC1313}"/>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67" name="TextBox 34">
            <a:extLst>
              <a:ext uri="{FF2B5EF4-FFF2-40B4-BE49-F238E27FC236}">
                <a16:creationId xmlns:a16="http://schemas.microsoft.com/office/drawing/2014/main" id="{CDB304BD-16CB-4AB7-90B8-225F0E6AD056}"/>
              </a:ext>
            </a:extLst>
          </p:cNvPr>
          <p:cNvSpPr txBox="1"/>
          <p:nvPr/>
        </p:nvSpPr>
        <p:spPr>
          <a:xfrm>
            <a:off x="-1132" y="5663715"/>
            <a:ext cx="12217666"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lvl="0" algn="just">
              <a:defRPr/>
            </a:pPr>
            <a:r>
              <a:rPr kumimoji="0" lang="es-CL" sz="1200" b="1" i="0" u="none" strike="noStrike" kern="1200" cap="none" spc="0" normalizeH="0" baseline="0" dirty="0">
                <a:ln>
                  <a:noFill/>
                </a:ln>
                <a:solidFill>
                  <a:srgbClr val="C00000"/>
                </a:solidFill>
                <a:effectLst/>
                <a:uLnTx/>
                <a:uFillTx/>
                <a:latin typeface="Open Sans"/>
                <a:ea typeface="+mn-ea"/>
                <a:cs typeface="+mn-cs"/>
              </a:rPr>
              <a:t>Algo de historia</a:t>
            </a:r>
            <a:r>
              <a:rPr kumimoji="0" lang="en-US" sz="1200" b="0" i="0" u="none" strike="noStrike" kern="1200" cap="none" spc="0" normalizeH="0" baseline="0" noProof="0" dirty="0">
                <a:ln>
                  <a:noFill/>
                </a:ln>
                <a:solidFill>
                  <a:srgbClr val="C00000"/>
                </a:solidFill>
                <a:effectLst/>
                <a:uLnTx/>
                <a:uFillTx/>
                <a:latin typeface="Open Sans"/>
                <a:ea typeface="+mn-ea"/>
                <a:cs typeface="+mn-cs"/>
              </a:rPr>
              <a:t>:</a:t>
            </a:r>
            <a:r>
              <a:rPr kumimoji="0" lang="en-US" sz="1200" b="0" i="0" u="none" strike="noStrike" kern="1200" cap="none" spc="0" normalizeH="0" baseline="0" noProof="0" dirty="0">
                <a:ln>
                  <a:noFill/>
                </a:ln>
                <a:solidFill>
                  <a:prstClr val="white">
                    <a:lumMod val="65000"/>
                  </a:prstClr>
                </a:solidFill>
                <a:effectLst/>
                <a:uLnTx/>
                <a:uFillTx/>
                <a:latin typeface="Open Sans"/>
                <a:ea typeface="+mn-ea"/>
                <a:cs typeface="+mn-cs"/>
              </a:rPr>
              <a:t> </a:t>
            </a:r>
            <a:r>
              <a:rPr lang="es-CL" sz="1200" dirty="0">
                <a:solidFill>
                  <a:prstClr val="white">
                    <a:lumMod val="65000"/>
                  </a:prstClr>
                </a:solidFill>
              </a:rPr>
              <a:t>Los primeros habitantes de La Pintana fueron los picunches (subgrupo mapuche) que poblaron los territorios que más tarde serían cedidos al Gobernador de Chile y Virrey del Perú, don Ambrosio O'Higgins, como premio por su lealtad a la corona española. Más tarde, su hijo Bernardo O'Higgins subdividió estas tierras asignándolas a un grupo de colaboradores en la causa de la Independencia del país quienes se abocaron a la construcción de canales de regadío y convirtieron el sector en una rica zona agrícola apta para todo cultivo, entre los que destacaban viñedos, frutales y la utilización de terrenos para la crianza de ganado.</a:t>
            </a:r>
            <a:endParaRPr kumimoji="0" lang="en-US" sz="1200" b="0" i="0" u="none" strike="noStrike" kern="1200" cap="none" spc="0" normalizeH="0" baseline="0" noProof="0" dirty="0">
              <a:ln>
                <a:noFill/>
              </a:ln>
              <a:solidFill>
                <a:prstClr val="white">
                  <a:lumMod val="65000"/>
                </a:prstClr>
              </a:solidFill>
              <a:effectLst/>
              <a:uLnTx/>
              <a:uFillTx/>
              <a:latin typeface="Open Sans"/>
              <a:ea typeface="+mn-ea"/>
              <a:cs typeface="+mn-cs"/>
            </a:endParaRPr>
          </a:p>
        </p:txBody>
      </p:sp>
      <p:sp>
        <p:nvSpPr>
          <p:cNvPr id="61" name="Freeform 183">
            <a:extLst>
              <a:ext uri="{FF2B5EF4-FFF2-40B4-BE49-F238E27FC236}">
                <a16:creationId xmlns:a16="http://schemas.microsoft.com/office/drawing/2014/main" id="{67C08522-153B-408E-94C4-F3283E8D9003}"/>
              </a:ext>
            </a:extLst>
          </p:cNvPr>
          <p:cNvSpPr>
            <a:spLocks noEditPoints="1"/>
          </p:cNvSpPr>
          <p:nvPr/>
        </p:nvSpPr>
        <p:spPr bwMode="auto">
          <a:xfrm>
            <a:off x="-1132" y="3628083"/>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grpSp>
        <p:nvGrpSpPr>
          <p:cNvPr id="68" name="Group 414">
            <a:extLst>
              <a:ext uri="{FF2B5EF4-FFF2-40B4-BE49-F238E27FC236}">
                <a16:creationId xmlns:a16="http://schemas.microsoft.com/office/drawing/2014/main" id="{EC35377E-D989-4026-92AA-32A57459CEA7}"/>
              </a:ext>
            </a:extLst>
          </p:cNvPr>
          <p:cNvGrpSpPr/>
          <p:nvPr/>
        </p:nvGrpSpPr>
        <p:grpSpPr>
          <a:xfrm>
            <a:off x="9089633" y="2138742"/>
            <a:ext cx="2819400" cy="1823856"/>
            <a:chOff x="7315617" y="3904144"/>
            <a:chExt cx="1427165" cy="1823859"/>
          </a:xfrm>
        </p:grpSpPr>
        <p:sp>
          <p:nvSpPr>
            <p:cNvPr id="69" name="TextBox 415">
              <a:extLst>
                <a:ext uri="{FF2B5EF4-FFF2-40B4-BE49-F238E27FC236}">
                  <a16:creationId xmlns:a16="http://schemas.microsoft.com/office/drawing/2014/main" id="{222AF261-553C-48DC-B842-24F159525CE4}"/>
                </a:ext>
              </a:extLst>
            </p:cNvPr>
            <p:cNvSpPr txBox="1"/>
            <p:nvPr/>
          </p:nvSpPr>
          <p:spPr>
            <a:xfrm>
              <a:off x="7561363" y="3904144"/>
              <a:ext cx="935687" cy="288148"/>
            </a:xfrm>
            <a:prstGeom prst="rect">
              <a:avLst/>
            </a:prstGeom>
            <a:noFill/>
          </p:spPr>
          <p:txBody>
            <a:bodyPr wrap="none" lIns="72000" tIns="36000" rIns="72000" bIns="3600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400" b="1" i="0" u="none" strike="noStrike" kern="1200" cap="none" spc="0" normalizeH="0" baseline="0" noProof="0" dirty="0">
                  <a:ln>
                    <a:noFill/>
                  </a:ln>
                  <a:solidFill>
                    <a:prstClr val="black">
                      <a:lumMod val="65000"/>
                      <a:lumOff val="35000"/>
                    </a:prstClr>
                  </a:solidFill>
                  <a:effectLst/>
                  <a:uLnTx/>
                  <a:uFillTx/>
                  <a:ea typeface="+mn-ea"/>
                  <a:cs typeface="+mn-cs"/>
                </a:rPr>
                <a:t>Concejales</a:t>
              </a:r>
            </a:p>
          </p:txBody>
        </p:sp>
        <p:sp>
          <p:nvSpPr>
            <p:cNvPr id="70" name="TextBox 416">
              <a:extLst>
                <a:ext uri="{FF2B5EF4-FFF2-40B4-BE49-F238E27FC236}">
                  <a16:creationId xmlns:a16="http://schemas.microsoft.com/office/drawing/2014/main" id="{0CB009A8-C2FC-462F-A456-8041F6F4F42C}"/>
                </a:ext>
              </a:extLst>
            </p:cNvPr>
            <p:cNvSpPr txBox="1"/>
            <p:nvPr/>
          </p:nvSpPr>
          <p:spPr>
            <a:xfrm>
              <a:off x="7315617" y="4177969"/>
              <a:ext cx="1427165" cy="1550034"/>
            </a:xfrm>
            <a:prstGeom prst="rect">
              <a:avLst/>
            </a:prstGeom>
            <a:noFill/>
          </p:spPr>
          <p:txBody>
            <a:bodyPr wrap="square" lIns="72000" tIns="36000" rIns="72000" bIns="3600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Matías Felipe Muñoz Cordero PDC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err="1">
                  <a:ln>
                    <a:noFill/>
                  </a:ln>
                  <a:solidFill>
                    <a:prstClr val="white">
                      <a:lumMod val="50000"/>
                    </a:prstClr>
                  </a:solidFill>
                  <a:effectLst/>
                  <a:uLnTx/>
                  <a:uFillTx/>
                  <a:ea typeface="+mn-ea"/>
                  <a:cs typeface="+mn-cs"/>
                </a:rPr>
                <a:t>Scarlet</a:t>
              </a:r>
              <a:r>
                <a:rPr kumimoji="0" lang="es-CL" sz="1200" b="0" i="0" u="none" strike="noStrike" kern="1200" cap="none" spc="0" normalizeH="0" baseline="0" noProof="0" dirty="0">
                  <a:ln>
                    <a:noFill/>
                  </a:ln>
                  <a:solidFill>
                    <a:prstClr val="white">
                      <a:lumMod val="50000"/>
                    </a:prstClr>
                  </a:solidFill>
                  <a:effectLst/>
                  <a:uLnTx/>
                  <a:uFillTx/>
                  <a:ea typeface="+mn-ea"/>
                  <a:cs typeface="+mn-cs"/>
                </a:rPr>
                <a:t> </a:t>
              </a:r>
              <a:r>
                <a:rPr kumimoji="0" lang="es-CL" sz="1200" b="0" i="0" u="none" strike="noStrike" kern="1200" cap="none" spc="0" normalizeH="0" baseline="0" noProof="0" dirty="0" err="1">
                  <a:ln>
                    <a:noFill/>
                  </a:ln>
                  <a:solidFill>
                    <a:prstClr val="white">
                      <a:lumMod val="50000"/>
                    </a:prstClr>
                  </a:solidFill>
                  <a:effectLst/>
                  <a:uLnTx/>
                  <a:uFillTx/>
                  <a:ea typeface="+mn-ea"/>
                  <a:cs typeface="+mn-cs"/>
                </a:rPr>
                <a:t>Rohten</a:t>
              </a:r>
              <a:r>
                <a:rPr kumimoji="0" lang="es-CL" sz="1200" b="0" i="0" u="none" strike="noStrike" kern="1200" cap="none" spc="0" normalizeH="0" baseline="0" noProof="0" dirty="0">
                  <a:ln>
                    <a:noFill/>
                  </a:ln>
                  <a:solidFill>
                    <a:prstClr val="white">
                      <a:lumMod val="50000"/>
                    </a:prstClr>
                  </a:solidFill>
                  <a:effectLst/>
                  <a:uLnTx/>
                  <a:uFillTx/>
                  <a:ea typeface="+mn-ea"/>
                  <a:cs typeface="+mn-cs"/>
                </a:rPr>
                <a:t> Quilodrán PS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Rubén Urrutia Vásquez PRSD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Abigail Acosta Soto UDI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Patricia Pávez Moreno PPD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Marcelo Sandoval Tilleria PPD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Juan De Dios Bustamante </a:t>
              </a:r>
              <a:r>
                <a:rPr kumimoji="0" lang="es-CL" sz="1200" b="0" i="0" u="none" strike="noStrike" kern="1200" cap="none" spc="0" normalizeH="0" baseline="0" noProof="0" dirty="0" err="1">
                  <a:ln>
                    <a:noFill/>
                  </a:ln>
                  <a:solidFill>
                    <a:prstClr val="white">
                      <a:lumMod val="50000"/>
                    </a:prstClr>
                  </a:solidFill>
                  <a:effectLst/>
                  <a:uLnTx/>
                  <a:uFillTx/>
                  <a:ea typeface="+mn-ea"/>
                  <a:cs typeface="+mn-cs"/>
                </a:rPr>
                <a:t>Taiba</a:t>
              </a:r>
              <a:r>
                <a:rPr kumimoji="0" lang="es-CL" sz="1200" b="0" i="0" u="none" strike="noStrike" kern="1200" cap="none" spc="0" normalizeH="0" baseline="0" noProof="0" dirty="0">
                  <a:ln>
                    <a:noFill/>
                  </a:ln>
                  <a:solidFill>
                    <a:prstClr val="white">
                      <a:lumMod val="50000"/>
                    </a:prstClr>
                  </a:solidFill>
                  <a:effectLst/>
                  <a:uLnTx/>
                  <a:uFillTx/>
                  <a:ea typeface="+mn-ea"/>
                  <a:cs typeface="+mn-cs"/>
                </a:rPr>
                <a:t> PC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L" sz="1200" b="0" i="0" u="none" strike="noStrike" kern="1200" cap="none" spc="0" normalizeH="0" baseline="0" noProof="0" dirty="0">
                  <a:ln>
                    <a:noFill/>
                  </a:ln>
                  <a:solidFill>
                    <a:prstClr val="white">
                      <a:lumMod val="50000"/>
                    </a:prstClr>
                  </a:solidFill>
                  <a:effectLst/>
                  <a:uLnTx/>
                  <a:uFillTx/>
                  <a:ea typeface="+mn-ea"/>
                  <a:cs typeface="+mn-cs"/>
                </a:rPr>
                <a:t>María Eugenia Gutiérrez IND</a:t>
              </a:r>
            </a:p>
          </p:txBody>
        </p:sp>
      </p:grpSp>
      <p:sp>
        <p:nvSpPr>
          <p:cNvPr id="5" name="CuadroTexto 4">
            <a:extLst>
              <a:ext uri="{FF2B5EF4-FFF2-40B4-BE49-F238E27FC236}">
                <a16:creationId xmlns:a16="http://schemas.microsoft.com/office/drawing/2014/main" id="{51D50123-95C4-43F4-BCB4-ACE0575468CC}"/>
              </a:ext>
            </a:extLst>
          </p:cNvPr>
          <p:cNvSpPr txBox="1"/>
          <p:nvPr/>
        </p:nvSpPr>
        <p:spPr>
          <a:xfrm>
            <a:off x="397445" y="863522"/>
            <a:ext cx="1181100" cy="292388"/>
          </a:xfrm>
          <a:prstGeom prst="rect">
            <a:avLst/>
          </a:prstGeom>
          <a:solidFill>
            <a:schemeClr val="accent4"/>
          </a:solidFill>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Comuna</a:t>
            </a:r>
          </a:p>
        </p:txBody>
      </p:sp>
      <p:pic>
        <p:nvPicPr>
          <p:cNvPr id="11" name="Imagen 10" descr="Imagen que contiene dibujo&#10;&#10;Descripción generada automáticamente">
            <a:extLst>
              <a:ext uri="{FF2B5EF4-FFF2-40B4-BE49-F238E27FC236}">
                <a16:creationId xmlns:a16="http://schemas.microsoft.com/office/drawing/2014/main" id="{A43828E1-C550-43D7-A449-ECA678E86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2" name="CuadroTexto 1">
            <a:extLst>
              <a:ext uri="{FF2B5EF4-FFF2-40B4-BE49-F238E27FC236}">
                <a16:creationId xmlns:a16="http://schemas.microsoft.com/office/drawing/2014/main" id="{A9166D8E-A924-4887-8D47-B8EB10FBDDB2}"/>
              </a:ext>
            </a:extLst>
          </p:cNvPr>
          <p:cNvSpPr txBox="1"/>
          <p:nvPr/>
        </p:nvSpPr>
        <p:spPr>
          <a:xfrm>
            <a:off x="1700220" y="863383"/>
            <a:ext cx="1181100" cy="292388"/>
          </a:xfrm>
          <a:prstGeom prst="rect">
            <a:avLst/>
          </a:prstGeom>
          <a:noFill/>
          <a:ln>
            <a:solidFill>
              <a:schemeClr val="accent4"/>
            </a:solidFill>
          </a:ln>
        </p:spPr>
        <p:txBody>
          <a:bodyPr wrap="square">
            <a:spAutoFit/>
          </a:bodyPr>
          <a:lstStyle/>
          <a:p>
            <a:pPr marL="0" marR="0" indent="0" algn="ctr" defTabSz="1219017" rtl="0" eaLnBrk="1" fontAlgn="auto" latinLnBrk="0" hangingPunct="1">
              <a:lnSpc>
                <a:spcPct val="100000"/>
              </a:lnSpc>
              <a:spcBef>
                <a:spcPts val="0"/>
              </a:spcBef>
              <a:spcAft>
                <a:spcPts val="0"/>
              </a:spcAft>
              <a:buClrTx/>
              <a:buSzTx/>
              <a:buFontTx/>
              <a:buNone/>
              <a:tabLst/>
              <a:defRPr/>
            </a:pPr>
            <a:r>
              <a:rPr lang="es-ES" sz="1300" b="1" kern="1200" dirty="0">
                <a:solidFill>
                  <a:srgbClr val="FFC000"/>
                </a:solidFill>
                <a:latin typeface="+mn-lt"/>
                <a:ea typeface="+mn-ea"/>
                <a:cs typeface="+mn-cs"/>
              </a:rPr>
              <a:t>Municipio</a:t>
            </a:r>
          </a:p>
        </p:txBody>
      </p:sp>
      <p:sp>
        <p:nvSpPr>
          <p:cNvPr id="4" name="Rectangle 2">
            <a:extLst>
              <a:ext uri="{FF2B5EF4-FFF2-40B4-BE49-F238E27FC236}">
                <a16:creationId xmlns:a16="http://schemas.microsoft.com/office/drawing/2014/main" id="{323EDBC5-44F9-47C2-AFB1-40FE9EA490F5}"/>
              </a:ext>
            </a:extLst>
          </p:cNvPr>
          <p:cNvSpPr>
            <a:spLocks noChangeArrowheads="1"/>
          </p:cNvSpPr>
          <p:nvPr/>
        </p:nvSpPr>
        <p:spPr bwMode="auto">
          <a:xfrm>
            <a:off x="-1132" y="1759703"/>
            <a:ext cx="3324920" cy="1390108"/>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0" tIns="45720" rIns="63480" bIns="50784" numCol="1" anchor="ctr" anchorCtr="0" compatLnSpc="1">
            <a:prstTxWarp prst="textNoShape">
              <a:avLst/>
            </a:prstTxWarp>
            <a:spAutoFit/>
          </a:bodyPr>
          <a:lstStyle/>
          <a:p>
            <a:pPr algn="ctr" defTabSz="457200">
              <a:defRPr/>
            </a:pPr>
            <a:r>
              <a:rPr lang="es-CL" altLang="es-CL" sz="1400" b="1" dirty="0">
                <a:solidFill>
                  <a:prstClr val="black">
                    <a:lumMod val="65000"/>
                    <a:lumOff val="35000"/>
                  </a:prstClr>
                </a:solidFill>
              </a:rPr>
              <a:t>Rut:</a:t>
            </a:r>
            <a:r>
              <a:rPr lang="es-CL" altLang="es-CL" sz="1200" b="1" dirty="0"/>
              <a:t> </a:t>
            </a:r>
            <a:r>
              <a:rPr lang="es-CL" altLang="es-CL" sz="1200" dirty="0">
                <a:solidFill>
                  <a:prstClr val="white">
                    <a:lumMod val="50000"/>
                  </a:prstClr>
                </a:solidFill>
              </a:rPr>
              <a:t>69.253.800-5</a:t>
            </a:r>
          </a:p>
          <a:p>
            <a:pPr algn="ctr" defTabSz="457200">
              <a:defRPr/>
            </a:pPr>
            <a:r>
              <a:rPr lang="es-CL" altLang="es-CL" sz="1400" b="1" dirty="0">
                <a:solidFill>
                  <a:prstClr val="black">
                    <a:lumMod val="65000"/>
                    <a:lumOff val="35000"/>
                  </a:prstClr>
                </a:solidFill>
              </a:rPr>
              <a:t>Dirección: </a:t>
            </a:r>
            <a:r>
              <a:rPr lang="es-CL" altLang="es-CL" sz="1200" dirty="0">
                <a:solidFill>
                  <a:prstClr val="white">
                    <a:lumMod val="50000"/>
                  </a:prstClr>
                </a:solidFill>
              </a:rPr>
              <a:t>Av. Santa Rosa </a:t>
            </a:r>
            <a:r>
              <a:rPr lang="es-CL" altLang="es-CL" sz="1200" dirty="0" err="1">
                <a:solidFill>
                  <a:prstClr val="white">
                    <a:lumMod val="50000"/>
                  </a:prstClr>
                </a:solidFill>
              </a:rPr>
              <a:t>Nº</a:t>
            </a:r>
            <a:r>
              <a:rPr lang="es-CL" altLang="es-CL" sz="1200" dirty="0">
                <a:solidFill>
                  <a:prstClr val="white">
                    <a:lumMod val="50000"/>
                  </a:prstClr>
                </a:solidFill>
              </a:rPr>
              <a:t> 12975</a:t>
            </a:r>
          </a:p>
          <a:p>
            <a:pPr algn="ctr" defTabSz="457200">
              <a:defRPr/>
            </a:pPr>
            <a:r>
              <a:rPr lang="it-IT" altLang="es-CL" sz="1400" b="1" dirty="0">
                <a:solidFill>
                  <a:prstClr val="black">
                    <a:lumMod val="65000"/>
                    <a:lumOff val="35000"/>
                  </a:prstClr>
                </a:solidFill>
              </a:rPr>
              <a:t>Teléfono:</a:t>
            </a:r>
            <a:r>
              <a:rPr lang="it-IT" altLang="es-CL" sz="1200" dirty="0">
                <a:solidFill>
                  <a:prstClr val="white">
                    <a:lumMod val="50000"/>
                  </a:prstClr>
                </a:solidFill>
              </a:rPr>
              <a:t> (02) 23896600 - 23896701</a:t>
            </a:r>
          </a:p>
          <a:p>
            <a:pPr algn="ctr" defTabSz="457200">
              <a:defRPr/>
            </a:pPr>
            <a:r>
              <a:rPr lang="it-IT" altLang="es-CL" sz="1400" b="1" dirty="0">
                <a:solidFill>
                  <a:prstClr val="black">
                    <a:lumMod val="65000"/>
                    <a:lumOff val="35000"/>
                  </a:prstClr>
                </a:solidFill>
              </a:rPr>
              <a:t>Fax: </a:t>
            </a:r>
            <a:r>
              <a:rPr lang="it-IT" altLang="es-CL" sz="1200" dirty="0">
                <a:solidFill>
                  <a:prstClr val="white">
                    <a:lumMod val="50000"/>
                  </a:prstClr>
                </a:solidFill>
              </a:rPr>
              <a:t>(02) 23896706</a:t>
            </a:r>
          </a:p>
          <a:p>
            <a:pPr algn="ctr" defTabSz="457200">
              <a:defRPr/>
            </a:pPr>
            <a:r>
              <a:rPr lang="it-IT" altLang="es-CL" sz="1400" b="1" dirty="0">
                <a:solidFill>
                  <a:prstClr val="black">
                    <a:lumMod val="65000"/>
                    <a:lumOff val="35000"/>
                  </a:prstClr>
                </a:solidFill>
              </a:rPr>
              <a:t>Web: </a:t>
            </a:r>
            <a:r>
              <a:rPr lang="it-IT" altLang="es-CL" sz="1200" dirty="0">
                <a:solidFill>
                  <a:prstClr val="white">
                    <a:lumMod val="50000"/>
                  </a:prstClr>
                </a:solidFill>
              </a:rPr>
              <a:t>www.pintana.cl</a:t>
            </a:r>
          </a:p>
          <a:p>
            <a:pPr algn="ctr" defTabSz="457200">
              <a:defRPr/>
            </a:pPr>
            <a:r>
              <a:rPr lang="it-IT" altLang="es-CL" sz="1400" b="1" dirty="0">
                <a:solidFill>
                  <a:prstClr val="black">
                    <a:lumMod val="65000"/>
                    <a:lumOff val="35000"/>
                  </a:prstClr>
                </a:solidFill>
              </a:rPr>
              <a:t>Email: </a:t>
            </a:r>
            <a:r>
              <a:rPr lang="it-IT" altLang="es-CL" sz="1200" dirty="0">
                <a:solidFill>
                  <a:prstClr val="white">
                    <a:lumMod val="50000"/>
                  </a:prstClr>
                </a:solidFill>
              </a:rPr>
              <a:t>municipalidad@pintana.cl</a:t>
            </a:r>
            <a:endParaRPr lang="es-CL" altLang="es-CL" sz="1200" dirty="0">
              <a:solidFill>
                <a:prstClr val="white">
                  <a:lumMod val="50000"/>
                </a:prstClr>
              </a:solidFill>
            </a:endParaRPr>
          </a:p>
        </p:txBody>
      </p:sp>
      <p:pic>
        <p:nvPicPr>
          <p:cNvPr id="13" name="Imagen 12">
            <a:extLst>
              <a:ext uri="{FF2B5EF4-FFF2-40B4-BE49-F238E27FC236}">
                <a16:creationId xmlns:a16="http://schemas.microsoft.com/office/drawing/2014/main" id="{D5732E2C-5BC2-4916-86C1-0B7F715CEAE0}"/>
              </a:ext>
            </a:extLst>
          </p:cNvPr>
          <p:cNvPicPr>
            <a:picLocks noChangeAspect="1"/>
          </p:cNvPicPr>
          <p:nvPr/>
        </p:nvPicPr>
        <p:blipFill>
          <a:blip r:embed="rId6"/>
          <a:stretch>
            <a:fillRect/>
          </a:stretch>
        </p:blipFill>
        <p:spPr>
          <a:xfrm>
            <a:off x="9857479" y="4524287"/>
            <a:ext cx="1505845" cy="1139428"/>
          </a:xfrm>
          <a:prstGeom prst="rect">
            <a:avLst/>
          </a:prstGeom>
        </p:spPr>
      </p:pic>
    </p:spTree>
    <p:extLst>
      <p:ext uri="{BB962C8B-B14F-4D97-AF65-F5344CB8AC3E}">
        <p14:creationId xmlns:p14="http://schemas.microsoft.com/office/powerpoint/2010/main" val="19685178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par>
                                    <p:cTn id="8" presetID="22" presetClass="entr" presetSubtype="8"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left)">
                                          <p:cBhvr>
                                            <p:cTn id="10" dur="500"/>
                                            <p:tgtEl>
                                              <p:spTgt spid="80"/>
                                            </p:tgtEl>
                                          </p:cBhvr>
                                        </p:animEffect>
                                      </p:childTnLst>
                                    </p:cTn>
                                  </p:par>
                                  <p:par>
                                    <p:cTn id="11" presetID="12" presetClass="entr" presetSubtype="4"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additive="base">
                                            <p:cTn id="13" dur="500"/>
                                            <p:tgtEl>
                                              <p:spTgt spid="92"/>
                                            </p:tgtEl>
                                            <p:attrNameLst>
                                              <p:attrName>ppt_y</p:attrName>
                                            </p:attrNameLst>
                                          </p:cBhvr>
                                          <p:tavLst>
                                            <p:tav tm="0">
                                              <p:val>
                                                <p:strVal val="#ppt_y+#ppt_h*1.125000"/>
                                              </p:val>
                                            </p:tav>
                                            <p:tav tm="100000">
                                              <p:val>
                                                <p:strVal val="#ppt_y"/>
                                              </p:val>
                                            </p:tav>
                                          </p:tavLst>
                                        </p:anim>
                                        <p:animEffect transition="in" filter="wipe(up)">
                                          <p:cBhvr>
                                            <p:cTn id="14" dur="500"/>
                                            <p:tgtEl>
                                              <p:spTgt spid="92"/>
                                            </p:tgtEl>
                                          </p:cBhvr>
                                        </p:animEffect>
                                      </p:childTnLst>
                                    </p:cTn>
                                  </p:par>
                                  <p:par>
                                    <p:cTn id="15" presetID="12" presetClass="entr" presetSubtype="4"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p:tgtEl>
                                              <p:spTgt spid="95"/>
                                            </p:tgtEl>
                                            <p:attrNameLst>
                                              <p:attrName>ppt_y</p:attrName>
                                            </p:attrNameLst>
                                          </p:cBhvr>
                                          <p:tavLst>
                                            <p:tav tm="0">
                                              <p:val>
                                                <p:strVal val="#ppt_y+#ppt_h*1.125000"/>
                                              </p:val>
                                            </p:tav>
                                            <p:tav tm="100000">
                                              <p:val>
                                                <p:strVal val="#ppt_y"/>
                                              </p:val>
                                            </p:tav>
                                          </p:tavLst>
                                        </p:anim>
                                        <p:animEffect transition="in" filter="wipe(up)">
                                          <p:cBhvr>
                                            <p:cTn id="18" dur="500"/>
                                            <p:tgtEl>
                                              <p:spTgt spid="95"/>
                                            </p:tgtEl>
                                          </p:cBhvr>
                                        </p:animEffect>
                                      </p:childTnLst>
                                    </p:cTn>
                                  </p:par>
                                  <p:par>
                                    <p:cTn id="19" presetID="12" presetClass="entr" presetSubtype="4"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p:tgtEl>
                                              <p:spTgt spid="64"/>
                                            </p:tgtEl>
                                            <p:attrNameLst>
                                              <p:attrName>ppt_y</p:attrName>
                                            </p:attrNameLst>
                                          </p:cBhvr>
                                          <p:tavLst>
                                            <p:tav tm="0">
                                              <p:val>
                                                <p:strVal val="#ppt_y+#ppt_h*1.125000"/>
                                              </p:val>
                                            </p:tav>
                                            <p:tav tm="100000">
                                              <p:val>
                                                <p:strVal val="#ppt_y"/>
                                              </p:val>
                                            </p:tav>
                                          </p:tavLst>
                                        </p:anim>
                                        <p:animEffect transition="in" filter="wipe(up)">
                                          <p:cBhvr>
                                            <p:cTn id="22" dur="500"/>
                                            <p:tgtEl>
                                              <p:spTgt spid="64"/>
                                            </p:tgtEl>
                                          </p:cBhvr>
                                        </p:animEffect>
                                      </p:childTnLst>
                                    </p:cTn>
                                  </p:par>
                                  <p:par>
                                    <p:cTn id="23" presetID="2" presetClass="entr" presetSubtype="4" fill="hold" grpId="0" nodeType="withEffect" p14:presetBounceEnd="53333">
                                      <p:stCondLst>
                                        <p:cond delay="2500"/>
                                      </p:stCondLst>
                                      <p:childTnLst>
                                        <p:set>
                                          <p:cBhvr>
                                            <p:cTn id="24" dur="1" fill="hold">
                                              <p:stCondLst>
                                                <p:cond delay="0"/>
                                              </p:stCondLst>
                                            </p:cTn>
                                            <p:tgtEl>
                                              <p:spTgt spid="67"/>
                                            </p:tgtEl>
                                            <p:attrNameLst>
                                              <p:attrName>style.visibility</p:attrName>
                                            </p:attrNameLst>
                                          </p:cBhvr>
                                          <p:to>
                                            <p:strVal val="visible"/>
                                          </p:to>
                                        </p:set>
                                        <p:anim calcmode="lin" valueType="num" p14:bounceEnd="53333">
                                          <p:cBhvr additive="base">
                                            <p:cTn id="25" dur="750" fill="hold"/>
                                            <p:tgtEl>
                                              <p:spTgt spid="67"/>
                                            </p:tgtEl>
                                            <p:attrNameLst>
                                              <p:attrName>ppt_x</p:attrName>
                                            </p:attrNameLst>
                                          </p:cBhvr>
                                          <p:tavLst>
                                            <p:tav tm="0">
                                              <p:val>
                                                <p:strVal val="#ppt_x"/>
                                              </p:val>
                                            </p:tav>
                                            <p:tav tm="100000">
                                              <p:val>
                                                <p:strVal val="#ppt_x"/>
                                              </p:val>
                                            </p:tav>
                                          </p:tavLst>
                                        </p:anim>
                                        <p:anim calcmode="lin" valueType="num" p14:bounceEnd="53333">
                                          <p:cBhvr additive="base">
                                            <p:cTn id="26" dur="750" fill="hold"/>
                                            <p:tgtEl>
                                              <p:spTgt spid="67"/>
                                            </p:tgtEl>
                                            <p:attrNameLst>
                                              <p:attrName>ppt_y</p:attrName>
                                            </p:attrNameLst>
                                          </p:cBhvr>
                                          <p:tavLst>
                                            <p:tav tm="0">
                                              <p:val>
                                                <p:strVal val="1+#ppt_h/2"/>
                                              </p:val>
                                            </p:tav>
                                            <p:tav tm="100000">
                                              <p:val>
                                                <p:strVal val="#ppt_y"/>
                                              </p:val>
                                            </p:tav>
                                          </p:tavLst>
                                        </p:anim>
                                      </p:childTnLst>
                                    </p:cTn>
                                  </p:par>
                                </p:childTnLst>
                              </p:cTn>
                            </p:par>
                            <p:par>
                              <p:cTn id="27" fill="hold">
                                <p:stCondLst>
                                  <p:cond delay="3250"/>
                                </p:stCondLst>
                                <p:childTnLst>
                                  <p:par>
                                    <p:cTn id="28" presetID="22" presetClass="entr" presetSubtype="4" fill="hold" grpId="0" nodeType="after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down)">
                                          <p:cBhvr>
                                            <p:cTn id="30" dur="500"/>
                                            <p:tgtEl>
                                              <p:spTgt spid="61"/>
                                            </p:tgtEl>
                                          </p:cBhvr>
                                        </p:animEffect>
                                      </p:childTnLst>
                                    </p:cTn>
                                  </p:par>
                                  <p:par>
                                    <p:cTn id="31" presetID="12" presetClass="entr" presetSubtype="4" fill="hold" nodeType="with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p:tgtEl>
                                              <p:spTgt spid="68"/>
                                            </p:tgtEl>
                                            <p:attrNameLst>
                                              <p:attrName>ppt_y</p:attrName>
                                            </p:attrNameLst>
                                          </p:cBhvr>
                                          <p:tavLst>
                                            <p:tav tm="0">
                                              <p:val>
                                                <p:strVal val="#ppt_y+#ppt_h*1.125000"/>
                                              </p:val>
                                            </p:tav>
                                            <p:tav tm="100000">
                                              <p:val>
                                                <p:strVal val="#ppt_y"/>
                                              </p:val>
                                            </p:tav>
                                          </p:tavLst>
                                        </p:anim>
                                        <p:animEffect transition="in" filter="wipe(up)">
                                          <p:cBhvr>
                                            <p:cTn id="3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par>
                                    <p:cTn id="8" presetID="22" presetClass="entr" presetSubtype="8"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left)">
                                          <p:cBhvr>
                                            <p:cTn id="10" dur="500"/>
                                            <p:tgtEl>
                                              <p:spTgt spid="80"/>
                                            </p:tgtEl>
                                          </p:cBhvr>
                                        </p:animEffect>
                                      </p:childTnLst>
                                    </p:cTn>
                                  </p:par>
                                  <p:par>
                                    <p:cTn id="11" presetID="12" presetClass="entr" presetSubtype="4"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anim calcmode="lin" valueType="num">
                                          <p:cBhvr additive="base">
                                            <p:cTn id="13" dur="500"/>
                                            <p:tgtEl>
                                              <p:spTgt spid="92"/>
                                            </p:tgtEl>
                                            <p:attrNameLst>
                                              <p:attrName>ppt_y</p:attrName>
                                            </p:attrNameLst>
                                          </p:cBhvr>
                                          <p:tavLst>
                                            <p:tav tm="0">
                                              <p:val>
                                                <p:strVal val="#ppt_y+#ppt_h*1.125000"/>
                                              </p:val>
                                            </p:tav>
                                            <p:tav tm="100000">
                                              <p:val>
                                                <p:strVal val="#ppt_y"/>
                                              </p:val>
                                            </p:tav>
                                          </p:tavLst>
                                        </p:anim>
                                        <p:animEffect transition="in" filter="wipe(up)">
                                          <p:cBhvr>
                                            <p:cTn id="14" dur="500"/>
                                            <p:tgtEl>
                                              <p:spTgt spid="92"/>
                                            </p:tgtEl>
                                          </p:cBhvr>
                                        </p:animEffect>
                                      </p:childTnLst>
                                    </p:cTn>
                                  </p:par>
                                  <p:par>
                                    <p:cTn id="15" presetID="12" presetClass="entr" presetSubtype="4"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p:tgtEl>
                                              <p:spTgt spid="95"/>
                                            </p:tgtEl>
                                            <p:attrNameLst>
                                              <p:attrName>ppt_y</p:attrName>
                                            </p:attrNameLst>
                                          </p:cBhvr>
                                          <p:tavLst>
                                            <p:tav tm="0">
                                              <p:val>
                                                <p:strVal val="#ppt_y+#ppt_h*1.125000"/>
                                              </p:val>
                                            </p:tav>
                                            <p:tav tm="100000">
                                              <p:val>
                                                <p:strVal val="#ppt_y"/>
                                              </p:val>
                                            </p:tav>
                                          </p:tavLst>
                                        </p:anim>
                                        <p:animEffect transition="in" filter="wipe(up)">
                                          <p:cBhvr>
                                            <p:cTn id="18" dur="500"/>
                                            <p:tgtEl>
                                              <p:spTgt spid="95"/>
                                            </p:tgtEl>
                                          </p:cBhvr>
                                        </p:animEffect>
                                      </p:childTnLst>
                                    </p:cTn>
                                  </p:par>
                                  <p:par>
                                    <p:cTn id="19" presetID="22" presetClass="entr" presetSubtype="8"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left)">
                                          <p:cBhvr>
                                            <p:cTn id="21" dur="500"/>
                                            <p:tgtEl>
                                              <p:spTgt spid="98"/>
                                            </p:tgtEl>
                                          </p:cBhvr>
                                        </p:animEffect>
                                      </p:childTnLst>
                                    </p:cTn>
                                  </p:par>
                                  <p:par>
                                    <p:cTn id="22" presetID="22" presetClass="entr" presetSubtype="8" fill="hold" nodeType="withEffect">
                                      <p:stCondLst>
                                        <p:cond delay="0"/>
                                      </p:stCondLst>
                                      <p:childTnLst>
                                        <p:set>
                                          <p:cBhvr>
                                            <p:cTn id="23" dur="1" fill="hold">
                                              <p:stCondLst>
                                                <p:cond delay="0"/>
                                              </p:stCondLst>
                                            </p:cTn>
                                            <p:tgtEl>
                                              <p:spTgt spid="101"/>
                                            </p:tgtEl>
                                            <p:attrNameLst>
                                              <p:attrName>style.visibility</p:attrName>
                                            </p:attrNameLst>
                                          </p:cBhvr>
                                          <p:to>
                                            <p:strVal val="visible"/>
                                          </p:to>
                                        </p:set>
                                        <p:animEffect transition="in" filter="wipe(left)">
                                          <p:cBhvr>
                                            <p:cTn id="24" dur="500"/>
                                            <p:tgtEl>
                                              <p:spTgt spid="101"/>
                                            </p:tgtEl>
                                          </p:cBhvr>
                                        </p:animEffect>
                                      </p:childTnLst>
                                    </p:cTn>
                                  </p:par>
                                  <p:par>
                                    <p:cTn id="25" presetID="22" presetClass="entr" presetSubtype="8"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animEffect transition="in" filter="wipe(left)">
                                          <p:cBhvr>
                                            <p:cTn id="27" dur="500"/>
                                            <p:tgtEl>
                                              <p:spTgt spid="104"/>
                                            </p:tgtEl>
                                          </p:cBhvr>
                                        </p:animEffect>
                                      </p:childTnLst>
                                    </p:cTn>
                                  </p:par>
                                  <p:par>
                                    <p:cTn id="28" presetID="12" presetClass="entr" presetSubtype="4"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p:tgtEl>
                                              <p:spTgt spid="64"/>
                                            </p:tgtEl>
                                            <p:attrNameLst>
                                              <p:attrName>ppt_y</p:attrName>
                                            </p:attrNameLst>
                                          </p:cBhvr>
                                          <p:tavLst>
                                            <p:tav tm="0">
                                              <p:val>
                                                <p:strVal val="#ppt_y+#ppt_h*1.125000"/>
                                              </p:val>
                                            </p:tav>
                                            <p:tav tm="100000">
                                              <p:val>
                                                <p:strVal val="#ppt_y"/>
                                              </p:val>
                                            </p:tav>
                                          </p:tavLst>
                                        </p:anim>
                                        <p:animEffect transition="in" filter="wipe(up)">
                                          <p:cBhvr>
                                            <p:cTn id="31" dur="500"/>
                                            <p:tgtEl>
                                              <p:spTgt spid="64"/>
                                            </p:tgtEl>
                                          </p:cBhvr>
                                        </p:animEffect>
                                      </p:childTnLst>
                                    </p:cTn>
                                  </p:par>
                                  <p:par>
                                    <p:cTn id="32" presetID="2" presetClass="entr" presetSubtype="4" fill="hold" grpId="0" nodeType="withEffect">
                                      <p:stCondLst>
                                        <p:cond delay="2500"/>
                                      </p:stCondLst>
                                      <p:childTnLst>
                                        <p:set>
                                          <p:cBhvr>
                                            <p:cTn id="33" dur="1" fill="hold">
                                              <p:stCondLst>
                                                <p:cond delay="0"/>
                                              </p:stCondLst>
                                            </p:cTn>
                                            <p:tgtEl>
                                              <p:spTgt spid="67"/>
                                            </p:tgtEl>
                                            <p:attrNameLst>
                                              <p:attrName>style.visibility</p:attrName>
                                            </p:attrNameLst>
                                          </p:cBhvr>
                                          <p:to>
                                            <p:strVal val="visible"/>
                                          </p:to>
                                        </p:set>
                                        <p:anim calcmode="lin" valueType="num">
                                          <p:cBhvr additive="base">
                                            <p:cTn id="34" dur="750" fill="hold"/>
                                            <p:tgtEl>
                                              <p:spTgt spid="67"/>
                                            </p:tgtEl>
                                            <p:attrNameLst>
                                              <p:attrName>ppt_x</p:attrName>
                                            </p:attrNameLst>
                                          </p:cBhvr>
                                          <p:tavLst>
                                            <p:tav tm="0">
                                              <p:val>
                                                <p:strVal val="#ppt_x"/>
                                              </p:val>
                                            </p:tav>
                                            <p:tav tm="100000">
                                              <p:val>
                                                <p:strVal val="#ppt_x"/>
                                              </p:val>
                                            </p:tav>
                                          </p:tavLst>
                                        </p:anim>
                                        <p:anim calcmode="lin" valueType="num">
                                          <p:cBhvr additive="base">
                                            <p:cTn id="35" dur="750" fill="hold"/>
                                            <p:tgtEl>
                                              <p:spTgt spid="67"/>
                                            </p:tgtEl>
                                            <p:attrNameLst>
                                              <p:attrName>ppt_y</p:attrName>
                                            </p:attrNameLst>
                                          </p:cBhvr>
                                          <p:tavLst>
                                            <p:tav tm="0">
                                              <p:val>
                                                <p:strVal val="1+#ppt_h/2"/>
                                              </p:val>
                                            </p:tav>
                                            <p:tav tm="100000">
                                              <p:val>
                                                <p:strVal val="#ppt_y"/>
                                              </p:val>
                                            </p:tav>
                                          </p:tavLst>
                                        </p:anim>
                                      </p:childTnLst>
                                    </p:cTn>
                                  </p:par>
                                </p:childTnLst>
                              </p:cTn>
                            </p:par>
                            <p:par>
                              <p:cTn id="36" fill="hold">
                                <p:stCondLst>
                                  <p:cond delay="3250"/>
                                </p:stCondLst>
                                <p:childTnLst>
                                  <p:par>
                                    <p:cTn id="37" presetID="22" presetClass="entr" presetSubtype="4"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down)">
                                          <p:cBhvr>
                                            <p:cTn id="39" dur="500"/>
                                            <p:tgtEl>
                                              <p:spTgt spid="61"/>
                                            </p:tgtEl>
                                          </p:cBhvr>
                                        </p:animEffect>
                                      </p:childTnLst>
                                    </p:cTn>
                                  </p:par>
                                  <p:par>
                                    <p:cTn id="40" presetID="12" presetClass="entr" presetSubtype="4" fill="hold" nodeType="withEffect">
                                      <p:stCondLst>
                                        <p:cond delay="0"/>
                                      </p:stCondLst>
                                      <p:childTnLst>
                                        <p:set>
                                          <p:cBhvr>
                                            <p:cTn id="41" dur="1" fill="hold">
                                              <p:stCondLst>
                                                <p:cond delay="0"/>
                                              </p:stCondLst>
                                            </p:cTn>
                                            <p:tgtEl>
                                              <p:spTgt spid="68"/>
                                            </p:tgtEl>
                                            <p:attrNameLst>
                                              <p:attrName>style.visibility</p:attrName>
                                            </p:attrNameLst>
                                          </p:cBhvr>
                                          <p:to>
                                            <p:strVal val="visible"/>
                                          </p:to>
                                        </p:set>
                                        <p:anim calcmode="lin" valueType="num">
                                          <p:cBhvr additive="base">
                                            <p:cTn id="42" dur="500"/>
                                            <p:tgtEl>
                                              <p:spTgt spid="68"/>
                                            </p:tgtEl>
                                            <p:attrNameLst>
                                              <p:attrName>ppt_y</p:attrName>
                                            </p:attrNameLst>
                                          </p:cBhvr>
                                          <p:tavLst>
                                            <p:tav tm="0">
                                              <p:val>
                                                <p:strVal val="#ppt_y+#ppt_h*1.125000"/>
                                              </p:val>
                                            </p:tav>
                                            <p:tav tm="100000">
                                              <p:val>
                                                <p:strVal val="#ppt_y"/>
                                              </p:val>
                                            </p:tav>
                                          </p:tavLst>
                                        </p:anim>
                                        <p:animEffect transition="in" filter="wipe(up)">
                                          <p:cBhvr>
                                            <p:cTn id="4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5" name="CuadroTexto 24">
            <a:extLst>
              <a:ext uri="{FF2B5EF4-FFF2-40B4-BE49-F238E27FC236}">
                <a16:creationId xmlns:a16="http://schemas.microsoft.com/office/drawing/2014/main" id="{87CAC412-23DC-4A80-B41E-C6E683FDED81}"/>
              </a:ext>
            </a:extLst>
          </p:cNvPr>
          <p:cNvSpPr txBox="1"/>
          <p:nvPr/>
        </p:nvSpPr>
        <p:spPr>
          <a:xfrm>
            <a:off x="1438276" y="837730"/>
            <a:ext cx="1628775" cy="308491"/>
          </a:xfrm>
          <a:prstGeom prst="rect">
            <a:avLst/>
          </a:prstGeom>
          <a:noFill/>
          <a:ln>
            <a:solidFill>
              <a:schemeClr val="accent4"/>
            </a:solidFill>
          </a:ln>
        </p:spPr>
        <p:txBody>
          <a:bodyPr wrap="square">
            <a:spAutoFit/>
          </a:bodyPr>
          <a:lstStyle/>
          <a:p>
            <a:pPr algn="ctr"/>
            <a:r>
              <a:rPr lang="es-CL" sz="1400" dirty="0"/>
              <a:t>Demografía </a:t>
            </a:r>
          </a:p>
        </p:txBody>
      </p:sp>
      <p:sp>
        <p:nvSpPr>
          <p:cNvPr id="130" name="CuadroTexto 129">
            <a:extLst>
              <a:ext uri="{FF2B5EF4-FFF2-40B4-BE49-F238E27FC236}">
                <a16:creationId xmlns:a16="http://schemas.microsoft.com/office/drawing/2014/main" id="{B3064CBE-A4AB-443B-82DE-6971086E081F}"/>
              </a:ext>
            </a:extLst>
          </p:cNvPr>
          <p:cNvSpPr txBox="1"/>
          <p:nvPr/>
        </p:nvSpPr>
        <p:spPr>
          <a:xfrm>
            <a:off x="225038" y="3570219"/>
            <a:ext cx="2839734" cy="257369"/>
          </a:xfrm>
          <a:prstGeom prst="rect">
            <a:avLst/>
          </a:prstGeom>
          <a:noFill/>
        </p:spPr>
        <p:txBody>
          <a:bodyPr wrap="non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Índice de dependencia demográfica: </a:t>
            </a:r>
            <a:r>
              <a:rPr lang="es-CL" sz="1200" b="0" i="0" dirty="0">
                <a:solidFill>
                  <a:schemeClr val="tx1"/>
                </a:solidFill>
                <a:effectLst/>
                <a:latin typeface="gobCL"/>
              </a:rPr>
              <a:t>48,4</a:t>
            </a:r>
            <a:r>
              <a:rPr lang="es-CL" sz="1200" dirty="0">
                <a:solidFill>
                  <a:srgbClr val="388094"/>
                </a:solidFill>
              </a:rPr>
              <a:t>  </a:t>
            </a:r>
          </a:p>
        </p:txBody>
      </p:sp>
      <p:pic>
        <p:nvPicPr>
          <p:cNvPr id="34" name="Imagen 33">
            <a:extLst>
              <a:ext uri="{FF2B5EF4-FFF2-40B4-BE49-F238E27FC236}">
                <a16:creationId xmlns:a16="http://schemas.microsoft.com/office/drawing/2014/main" id="{92AD61E8-3E7D-4E51-9B95-E830D3501BB2}"/>
              </a:ext>
            </a:extLst>
          </p:cNvPr>
          <p:cNvPicPr>
            <a:picLocks noChangeAspect="1"/>
          </p:cNvPicPr>
          <p:nvPr/>
        </p:nvPicPr>
        <p:blipFill>
          <a:blip r:embed="rId4"/>
          <a:stretch>
            <a:fillRect/>
          </a:stretch>
        </p:blipFill>
        <p:spPr>
          <a:xfrm>
            <a:off x="183533" y="4763388"/>
            <a:ext cx="3474121" cy="1930984"/>
          </a:xfrm>
          <a:prstGeom prst="rect">
            <a:avLst/>
          </a:prstGeom>
        </p:spPr>
      </p:pic>
      <p:sp>
        <p:nvSpPr>
          <p:cNvPr id="134" name="CuadroTexto 133">
            <a:extLst>
              <a:ext uri="{FF2B5EF4-FFF2-40B4-BE49-F238E27FC236}">
                <a16:creationId xmlns:a16="http://schemas.microsoft.com/office/drawing/2014/main" id="{D357FA09-E16D-4CE5-AEB6-7451A18EBC42}"/>
              </a:ext>
            </a:extLst>
          </p:cNvPr>
          <p:cNvSpPr txBox="1"/>
          <p:nvPr/>
        </p:nvSpPr>
        <p:spPr>
          <a:xfrm>
            <a:off x="98656" y="857703"/>
            <a:ext cx="1181100"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35" name="Freeform 183">
            <a:extLst>
              <a:ext uri="{FF2B5EF4-FFF2-40B4-BE49-F238E27FC236}">
                <a16:creationId xmlns:a16="http://schemas.microsoft.com/office/drawing/2014/main" id="{4D8CAD5D-ACE3-408D-A02A-35B7B3A6FB63}"/>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4" name="Imagen 3">
            <a:extLst>
              <a:ext uri="{FF2B5EF4-FFF2-40B4-BE49-F238E27FC236}">
                <a16:creationId xmlns:a16="http://schemas.microsoft.com/office/drawing/2014/main" id="{A7DFD961-6E70-403A-AFF4-F09CA5FC7DDC}"/>
              </a:ext>
            </a:extLst>
          </p:cNvPr>
          <p:cNvPicPr>
            <a:picLocks noChangeAspect="1"/>
          </p:cNvPicPr>
          <p:nvPr/>
        </p:nvPicPr>
        <p:blipFill>
          <a:blip r:embed="rId5"/>
          <a:stretch>
            <a:fillRect/>
          </a:stretch>
        </p:blipFill>
        <p:spPr>
          <a:xfrm>
            <a:off x="5186959" y="2181699"/>
            <a:ext cx="3325353" cy="4191918"/>
          </a:xfrm>
          <a:prstGeom prst="rect">
            <a:avLst/>
          </a:prstGeom>
        </p:spPr>
      </p:pic>
      <p:sp>
        <p:nvSpPr>
          <p:cNvPr id="41" name="CuadroTexto 40">
            <a:extLst>
              <a:ext uri="{FF2B5EF4-FFF2-40B4-BE49-F238E27FC236}">
                <a16:creationId xmlns:a16="http://schemas.microsoft.com/office/drawing/2014/main" id="{544379C0-09D0-46DB-8848-9811CA7AAF8D}"/>
              </a:ext>
            </a:extLst>
          </p:cNvPr>
          <p:cNvSpPr txBox="1"/>
          <p:nvPr/>
        </p:nvSpPr>
        <p:spPr>
          <a:xfrm>
            <a:off x="212687" y="3236556"/>
            <a:ext cx="1929934" cy="257369"/>
          </a:xfrm>
          <a:prstGeom prst="rect">
            <a:avLst/>
          </a:prstGeom>
          <a:noFill/>
        </p:spPr>
        <p:txBody>
          <a:bodyPr wrap="non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Índice de adultos mayores:  </a:t>
            </a:r>
          </a:p>
        </p:txBody>
      </p:sp>
      <p:pic>
        <p:nvPicPr>
          <p:cNvPr id="10" name="Imagen 9">
            <a:extLst>
              <a:ext uri="{FF2B5EF4-FFF2-40B4-BE49-F238E27FC236}">
                <a16:creationId xmlns:a16="http://schemas.microsoft.com/office/drawing/2014/main" id="{B63F5C14-676F-4F82-829B-9C625B1EE678}"/>
              </a:ext>
            </a:extLst>
          </p:cNvPr>
          <p:cNvPicPr>
            <a:picLocks noChangeAspect="1"/>
          </p:cNvPicPr>
          <p:nvPr/>
        </p:nvPicPr>
        <p:blipFill rotWithShape="1">
          <a:blip r:embed="rId6"/>
          <a:srcRect l="6797" t="41666" r="72422" b="48820"/>
          <a:stretch/>
        </p:blipFill>
        <p:spPr>
          <a:xfrm>
            <a:off x="2553353" y="3345701"/>
            <a:ext cx="2071308" cy="533401"/>
          </a:xfrm>
          <a:prstGeom prst="rect">
            <a:avLst/>
          </a:prstGeom>
        </p:spPr>
      </p:pic>
      <p:sp>
        <p:nvSpPr>
          <p:cNvPr id="47" name="CuadroTexto 46">
            <a:extLst>
              <a:ext uri="{FF2B5EF4-FFF2-40B4-BE49-F238E27FC236}">
                <a16:creationId xmlns:a16="http://schemas.microsoft.com/office/drawing/2014/main" id="{09388EB1-62E3-48D1-9822-90B12681AD03}"/>
              </a:ext>
            </a:extLst>
          </p:cNvPr>
          <p:cNvSpPr txBox="1"/>
          <p:nvPr/>
        </p:nvSpPr>
        <p:spPr>
          <a:xfrm>
            <a:off x="225038" y="3908891"/>
            <a:ext cx="2407436" cy="257369"/>
          </a:xfrm>
          <a:prstGeom prst="rect">
            <a:avLst/>
          </a:prstGeom>
          <a:noFill/>
        </p:spPr>
        <p:txBody>
          <a:bodyPr wrap="non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Índice de dependencia juvenil: </a:t>
            </a:r>
            <a:r>
              <a:rPr lang="es-CL" sz="1200" b="0" dirty="0">
                <a:solidFill>
                  <a:schemeClr val="tx1"/>
                </a:solidFill>
              </a:rPr>
              <a:t>34,9</a:t>
            </a:r>
          </a:p>
        </p:txBody>
      </p:sp>
      <p:sp>
        <p:nvSpPr>
          <p:cNvPr id="16" name="CuadroTexto 15">
            <a:extLst>
              <a:ext uri="{FF2B5EF4-FFF2-40B4-BE49-F238E27FC236}">
                <a16:creationId xmlns:a16="http://schemas.microsoft.com/office/drawing/2014/main" id="{0E5FD000-C746-4D1D-923F-0E4472657482}"/>
              </a:ext>
            </a:extLst>
          </p:cNvPr>
          <p:cNvSpPr txBox="1"/>
          <p:nvPr/>
        </p:nvSpPr>
        <p:spPr>
          <a:xfrm>
            <a:off x="225038" y="2894448"/>
            <a:ext cx="2352742" cy="257369"/>
          </a:xfrm>
          <a:prstGeom prst="rect">
            <a:avLst/>
          </a:prstGeom>
          <a:noFill/>
        </p:spPr>
        <p:txBody>
          <a:bodyPr wrap="squar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388094"/>
                </a:solidFill>
              </a:defRPr>
            </a:lvl1pPr>
          </a:lstStyle>
          <a:p>
            <a:r>
              <a:rPr lang="es-CL" sz="1200" dirty="0"/>
              <a:t>Índice de Masculinidad: 96,4  </a:t>
            </a:r>
          </a:p>
        </p:txBody>
      </p:sp>
      <p:pic>
        <p:nvPicPr>
          <p:cNvPr id="19" name="Imagen 18">
            <a:extLst>
              <a:ext uri="{FF2B5EF4-FFF2-40B4-BE49-F238E27FC236}">
                <a16:creationId xmlns:a16="http://schemas.microsoft.com/office/drawing/2014/main" id="{7396AB7B-7DC5-4FA6-BAF3-6AAFA98FF3CD}"/>
              </a:ext>
            </a:extLst>
          </p:cNvPr>
          <p:cNvPicPr>
            <a:picLocks noChangeAspect="1"/>
          </p:cNvPicPr>
          <p:nvPr/>
        </p:nvPicPr>
        <p:blipFill rotWithShape="1">
          <a:blip r:embed="rId7"/>
          <a:srcRect t="24559"/>
          <a:stretch/>
        </p:blipFill>
        <p:spPr>
          <a:xfrm>
            <a:off x="21965" y="1472065"/>
            <a:ext cx="5353325" cy="1049168"/>
          </a:xfrm>
          <a:prstGeom prst="rect">
            <a:avLst/>
          </a:prstGeom>
        </p:spPr>
      </p:pic>
      <p:grpSp>
        <p:nvGrpSpPr>
          <p:cNvPr id="27" name="Grupo 26">
            <a:extLst>
              <a:ext uri="{FF2B5EF4-FFF2-40B4-BE49-F238E27FC236}">
                <a16:creationId xmlns:a16="http://schemas.microsoft.com/office/drawing/2014/main" id="{CEEB96A9-DD9E-4EDF-B2D5-77516138370F}"/>
              </a:ext>
            </a:extLst>
          </p:cNvPr>
          <p:cNvGrpSpPr/>
          <p:nvPr/>
        </p:nvGrpSpPr>
        <p:grpSpPr>
          <a:xfrm>
            <a:off x="4596853" y="741283"/>
            <a:ext cx="1437772" cy="723217"/>
            <a:chOff x="7033762" y="4756275"/>
            <a:chExt cx="1437772" cy="723217"/>
          </a:xfrm>
        </p:grpSpPr>
        <p:sp>
          <p:nvSpPr>
            <p:cNvPr id="23" name="Bocadillo: ovalado 22">
              <a:extLst>
                <a:ext uri="{FF2B5EF4-FFF2-40B4-BE49-F238E27FC236}">
                  <a16:creationId xmlns:a16="http://schemas.microsoft.com/office/drawing/2014/main" id="{696E6E12-93EB-436C-8723-7F469943BDE1}"/>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CuadroTexto 23">
              <a:extLst>
                <a:ext uri="{FF2B5EF4-FFF2-40B4-BE49-F238E27FC236}">
                  <a16:creationId xmlns:a16="http://schemas.microsoft.com/office/drawing/2014/main" id="{42ECC900-66E6-46B3-BA88-D61FD5CD02C0}"/>
                </a:ext>
              </a:extLst>
            </p:cNvPr>
            <p:cNvSpPr txBox="1"/>
            <p:nvPr/>
          </p:nvSpPr>
          <p:spPr>
            <a:xfrm>
              <a:off x="7214235" y="4924492"/>
              <a:ext cx="1257299" cy="507831"/>
            </a:xfrm>
            <a:prstGeom prst="rect">
              <a:avLst/>
            </a:prstGeom>
            <a:noFill/>
          </p:spPr>
          <p:txBody>
            <a:bodyPr wrap="square" rtlCol="0">
              <a:spAutoFit/>
            </a:bodyPr>
            <a:lstStyle/>
            <a:p>
              <a:r>
                <a:rPr lang="es-CL" sz="900" dirty="0"/>
                <a:t>Se puede presentar el ranking por comunas de la región</a:t>
              </a:r>
            </a:p>
          </p:txBody>
        </p:sp>
      </p:grpSp>
      <p:grpSp>
        <p:nvGrpSpPr>
          <p:cNvPr id="55" name="Grupo 54">
            <a:extLst>
              <a:ext uri="{FF2B5EF4-FFF2-40B4-BE49-F238E27FC236}">
                <a16:creationId xmlns:a16="http://schemas.microsoft.com/office/drawing/2014/main" id="{9812DE73-B61F-4CCE-8589-BA362326F8E6}"/>
              </a:ext>
            </a:extLst>
          </p:cNvPr>
          <p:cNvGrpSpPr/>
          <p:nvPr/>
        </p:nvGrpSpPr>
        <p:grpSpPr>
          <a:xfrm>
            <a:off x="3115329" y="2674455"/>
            <a:ext cx="1112689" cy="533401"/>
            <a:chOff x="7033762" y="4756275"/>
            <a:chExt cx="1437772" cy="723217"/>
          </a:xfrm>
        </p:grpSpPr>
        <p:sp>
          <p:nvSpPr>
            <p:cNvPr id="56" name="Bocadillo: ovalado 55">
              <a:extLst>
                <a:ext uri="{FF2B5EF4-FFF2-40B4-BE49-F238E27FC236}">
                  <a16:creationId xmlns:a16="http://schemas.microsoft.com/office/drawing/2014/main" id="{1F09A019-202C-4D82-A1DB-C85B1CEFEF45}"/>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7" name="CuadroTexto 56">
              <a:extLst>
                <a:ext uri="{FF2B5EF4-FFF2-40B4-BE49-F238E27FC236}">
                  <a16:creationId xmlns:a16="http://schemas.microsoft.com/office/drawing/2014/main" id="{2F7467A4-FB70-475C-946C-BF15CBFC98DF}"/>
                </a:ext>
              </a:extLst>
            </p:cNvPr>
            <p:cNvSpPr txBox="1"/>
            <p:nvPr/>
          </p:nvSpPr>
          <p:spPr>
            <a:xfrm>
              <a:off x="7214235" y="4924492"/>
              <a:ext cx="1257299" cy="230832"/>
            </a:xfrm>
            <a:prstGeom prst="rect">
              <a:avLst/>
            </a:prstGeom>
            <a:noFill/>
          </p:spPr>
          <p:txBody>
            <a:bodyPr wrap="square" rtlCol="0">
              <a:spAutoFit/>
            </a:bodyPr>
            <a:lstStyle/>
            <a:p>
              <a:r>
                <a:rPr lang="es-CL" sz="900" dirty="0"/>
                <a:t>SUGERENCIA</a:t>
              </a:r>
            </a:p>
          </p:txBody>
        </p:sp>
      </p:grpSp>
      <p:sp>
        <p:nvSpPr>
          <p:cNvPr id="59" name="CuadroTexto 58">
            <a:extLst>
              <a:ext uri="{FF2B5EF4-FFF2-40B4-BE49-F238E27FC236}">
                <a16:creationId xmlns:a16="http://schemas.microsoft.com/office/drawing/2014/main" id="{73B4B613-0B3D-4671-9E8D-7750F09A15C6}"/>
              </a:ext>
            </a:extLst>
          </p:cNvPr>
          <p:cNvSpPr txBox="1"/>
          <p:nvPr/>
        </p:nvSpPr>
        <p:spPr>
          <a:xfrm>
            <a:off x="212687" y="4250075"/>
            <a:ext cx="3531871" cy="257369"/>
          </a:xfrm>
          <a:prstGeom prst="rect">
            <a:avLst/>
          </a:prstGeom>
          <a:noFill/>
        </p:spPr>
        <p:txBody>
          <a:bodyPr wrap="squar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Índice de Dependencia Vejez: </a:t>
            </a:r>
            <a:r>
              <a:rPr lang="es-CL" sz="1200" b="0" dirty="0">
                <a:solidFill>
                  <a:schemeClr val="tx1"/>
                </a:solidFill>
              </a:rPr>
              <a:t>13,5</a:t>
            </a:r>
          </a:p>
        </p:txBody>
      </p:sp>
      <p:pic>
        <p:nvPicPr>
          <p:cNvPr id="30" name="Imagen 29">
            <a:extLst>
              <a:ext uri="{FF2B5EF4-FFF2-40B4-BE49-F238E27FC236}">
                <a16:creationId xmlns:a16="http://schemas.microsoft.com/office/drawing/2014/main" id="{9DA069F6-0385-4178-867E-CA9A4EEFBE7C}"/>
              </a:ext>
            </a:extLst>
          </p:cNvPr>
          <p:cNvPicPr>
            <a:picLocks noChangeAspect="1"/>
          </p:cNvPicPr>
          <p:nvPr/>
        </p:nvPicPr>
        <p:blipFill>
          <a:blip r:embed="rId8"/>
          <a:stretch>
            <a:fillRect/>
          </a:stretch>
        </p:blipFill>
        <p:spPr>
          <a:xfrm>
            <a:off x="8998204" y="1130788"/>
            <a:ext cx="3095140" cy="2272632"/>
          </a:xfrm>
          <a:prstGeom prst="rect">
            <a:avLst/>
          </a:prstGeom>
        </p:spPr>
      </p:pic>
      <p:sp>
        <p:nvSpPr>
          <p:cNvPr id="33" name="CuadroTexto 32">
            <a:extLst>
              <a:ext uri="{FF2B5EF4-FFF2-40B4-BE49-F238E27FC236}">
                <a16:creationId xmlns:a16="http://schemas.microsoft.com/office/drawing/2014/main" id="{0987247B-A209-4686-A506-A7B77F8FE975}"/>
              </a:ext>
            </a:extLst>
          </p:cNvPr>
          <p:cNvSpPr txBox="1"/>
          <p:nvPr/>
        </p:nvSpPr>
        <p:spPr>
          <a:xfrm>
            <a:off x="9263520" y="865102"/>
            <a:ext cx="2401537" cy="257369"/>
          </a:xfrm>
          <a:prstGeom prst="rect">
            <a:avLst/>
          </a:prstGeom>
          <a:noFill/>
        </p:spPr>
        <p:txBody>
          <a:bodyPr wrap="non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sz="1200" dirty="0">
                <a:solidFill>
                  <a:srgbClr val="388094"/>
                </a:solidFill>
              </a:rPr>
              <a:t>Población según pueblo originario  </a:t>
            </a:r>
          </a:p>
        </p:txBody>
      </p:sp>
      <p:pic>
        <p:nvPicPr>
          <p:cNvPr id="37" name="Imagen 36">
            <a:extLst>
              <a:ext uri="{FF2B5EF4-FFF2-40B4-BE49-F238E27FC236}">
                <a16:creationId xmlns:a16="http://schemas.microsoft.com/office/drawing/2014/main" id="{6314F8FC-41F1-461B-BE3B-CEABC05D0D9C}"/>
              </a:ext>
            </a:extLst>
          </p:cNvPr>
          <p:cNvPicPr>
            <a:picLocks noChangeAspect="1"/>
          </p:cNvPicPr>
          <p:nvPr/>
        </p:nvPicPr>
        <p:blipFill>
          <a:blip r:embed="rId9"/>
          <a:stretch>
            <a:fillRect/>
          </a:stretch>
        </p:blipFill>
        <p:spPr>
          <a:xfrm>
            <a:off x="8741026" y="3870763"/>
            <a:ext cx="3443353" cy="1992274"/>
          </a:xfrm>
          <a:prstGeom prst="rect">
            <a:avLst/>
          </a:prstGeom>
        </p:spPr>
      </p:pic>
      <p:sp>
        <p:nvSpPr>
          <p:cNvPr id="14" name="CuadroTexto 13">
            <a:extLst>
              <a:ext uri="{FF2B5EF4-FFF2-40B4-BE49-F238E27FC236}">
                <a16:creationId xmlns:a16="http://schemas.microsoft.com/office/drawing/2014/main" id="{69FC7456-8516-42E7-B1F9-A5180694466C}"/>
              </a:ext>
            </a:extLst>
          </p:cNvPr>
          <p:cNvSpPr txBox="1"/>
          <p:nvPr/>
        </p:nvSpPr>
        <p:spPr>
          <a:xfrm>
            <a:off x="6370840" y="2184661"/>
            <a:ext cx="1285589" cy="247327"/>
          </a:xfrm>
          <a:prstGeom prst="rect">
            <a:avLst/>
          </a:prstGeom>
          <a:noFill/>
        </p:spPr>
        <p:txBody>
          <a:bodyPr wrap="square" rtlCol="0">
            <a:spAutoFit/>
          </a:bodyPr>
          <a:lstStyle/>
          <a:p>
            <a:r>
              <a:rPr lang="es-CL" sz="1000" dirty="0">
                <a:solidFill>
                  <a:srgbClr val="FF0000"/>
                </a:solidFill>
              </a:rPr>
              <a:t>Video interactivo</a:t>
            </a:r>
          </a:p>
        </p:txBody>
      </p:sp>
      <p:pic>
        <p:nvPicPr>
          <p:cNvPr id="39" name="Imagen 38" descr="Imagen que contiene dibujo&#10;&#10;Descripción generada automáticamente">
            <a:extLst>
              <a:ext uri="{FF2B5EF4-FFF2-40B4-BE49-F238E27FC236}">
                <a16:creationId xmlns:a16="http://schemas.microsoft.com/office/drawing/2014/main" id="{AF9086C2-46F9-49A3-8AEB-9F89F77E7D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103188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21" name="CuadroTexto 20">
            <a:extLst>
              <a:ext uri="{FF2B5EF4-FFF2-40B4-BE49-F238E27FC236}">
                <a16:creationId xmlns:a16="http://schemas.microsoft.com/office/drawing/2014/main" id="{30DA355B-55D1-4D49-9049-32A7A9FE44E5}"/>
              </a:ext>
            </a:extLst>
          </p:cNvPr>
          <p:cNvSpPr txBox="1"/>
          <p:nvPr/>
        </p:nvSpPr>
        <p:spPr>
          <a:xfrm>
            <a:off x="224436" y="4306574"/>
            <a:ext cx="2941470" cy="288147"/>
          </a:xfrm>
          <a:prstGeom prst="rect">
            <a:avLst/>
          </a:prstGeom>
          <a:noFill/>
        </p:spPr>
        <p:txBody>
          <a:bodyPr wrap="squar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400" b="1">
                <a:solidFill>
                  <a:srgbClr val="9CBE5C"/>
                </a:solidFill>
              </a:defRPr>
            </a:lvl1pPr>
          </a:lstStyle>
          <a:p>
            <a:r>
              <a:rPr lang="es-CL" dirty="0"/>
              <a:t>Índice de Ruralidad Comunal: 22,85 </a:t>
            </a:r>
          </a:p>
        </p:txBody>
      </p:sp>
      <p:pic>
        <p:nvPicPr>
          <p:cNvPr id="5" name="Imagen 4">
            <a:extLst>
              <a:ext uri="{FF2B5EF4-FFF2-40B4-BE49-F238E27FC236}">
                <a16:creationId xmlns:a16="http://schemas.microsoft.com/office/drawing/2014/main" id="{9F7AC063-C9BA-46C3-8CA2-CFE733A8CEC8}"/>
              </a:ext>
            </a:extLst>
          </p:cNvPr>
          <p:cNvPicPr>
            <a:picLocks noChangeAspect="1"/>
          </p:cNvPicPr>
          <p:nvPr/>
        </p:nvPicPr>
        <p:blipFill>
          <a:blip r:embed="rId4"/>
          <a:stretch>
            <a:fillRect/>
          </a:stretch>
        </p:blipFill>
        <p:spPr>
          <a:xfrm>
            <a:off x="70185" y="1453968"/>
            <a:ext cx="4095877" cy="1900907"/>
          </a:xfrm>
          <a:prstGeom prst="rect">
            <a:avLst/>
          </a:prstGeom>
        </p:spPr>
      </p:pic>
      <p:sp>
        <p:nvSpPr>
          <p:cNvPr id="36" name="Freeform 183">
            <a:extLst>
              <a:ext uri="{FF2B5EF4-FFF2-40B4-BE49-F238E27FC236}">
                <a16:creationId xmlns:a16="http://schemas.microsoft.com/office/drawing/2014/main" id="{860B8175-0D53-448F-A17C-D9D8EB3AEE7D}"/>
              </a:ext>
            </a:extLst>
          </p:cNvPr>
          <p:cNvSpPr>
            <a:spLocks noEditPoints="1"/>
          </p:cNvSpPr>
          <p:nvPr/>
        </p:nvSpPr>
        <p:spPr bwMode="auto">
          <a:xfrm>
            <a:off x="0" y="3638951"/>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
        <p:nvSpPr>
          <p:cNvPr id="3" name="CuadroTexto 2">
            <a:extLst>
              <a:ext uri="{FF2B5EF4-FFF2-40B4-BE49-F238E27FC236}">
                <a16:creationId xmlns:a16="http://schemas.microsoft.com/office/drawing/2014/main" id="{0455D1E8-A5E6-4577-B8E4-D860C0E107ED}"/>
              </a:ext>
            </a:extLst>
          </p:cNvPr>
          <p:cNvSpPr txBox="1"/>
          <p:nvPr/>
        </p:nvSpPr>
        <p:spPr>
          <a:xfrm>
            <a:off x="1537131" y="868474"/>
            <a:ext cx="1628775" cy="308491"/>
          </a:xfrm>
          <a:prstGeom prst="rect">
            <a:avLst/>
          </a:prstGeom>
          <a:noFill/>
          <a:ln>
            <a:solidFill>
              <a:schemeClr val="accent4"/>
            </a:solidFill>
          </a:ln>
        </p:spPr>
        <p:txBody>
          <a:bodyPr wrap="square">
            <a:spAutoFit/>
          </a:bodyPr>
          <a:lstStyle/>
          <a:p>
            <a:pPr algn="ctr"/>
            <a:r>
              <a:rPr lang="es-CL" sz="1400" dirty="0"/>
              <a:t>Demografía </a:t>
            </a:r>
          </a:p>
        </p:txBody>
      </p:sp>
      <p:sp>
        <p:nvSpPr>
          <p:cNvPr id="6" name="CuadroTexto 5">
            <a:extLst>
              <a:ext uri="{FF2B5EF4-FFF2-40B4-BE49-F238E27FC236}">
                <a16:creationId xmlns:a16="http://schemas.microsoft.com/office/drawing/2014/main" id="{EAEE826C-BA19-4839-95DE-D5094AD237BC}"/>
              </a:ext>
            </a:extLst>
          </p:cNvPr>
          <p:cNvSpPr txBox="1"/>
          <p:nvPr/>
        </p:nvSpPr>
        <p:spPr>
          <a:xfrm>
            <a:off x="197511" y="888447"/>
            <a:ext cx="1181100"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Ciudadanos</a:t>
            </a:r>
          </a:p>
        </p:txBody>
      </p:sp>
      <p:sp>
        <p:nvSpPr>
          <p:cNvPr id="42" name="CuadroTexto 41">
            <a:extLst>
              <a:ext uri="{FF2B5EF4-FFF2-40B4-BE49-F238E27FC236}">
                <a16:creationId xmlns:a16="http://schemas.microsoft.com/office/drawing/2014/main" id="{28BF41F2-A8AF-4131-A89D-43A3E79BC340}"/>
              </a:ext>
            </a:extLst>
          </p:cNvPr>
          <p:cNvSpPr txBox="1"/>
          <p:nvPr/>
        </p:nvSpPr>
        <p:spPr>
          <a:xfrm>
            <a:off x="202727" y="3354875"/>
            <a:ext cx="2876550" cy="276999"/>
          </a:xfrm>
          <a:prstGeom prst="rect">
            <a:avLst/>
          </a:prstGeom>
          <a:noFill/>
        </p:spPr>
        <p:txBody>
          <a:bodyPr wrap="square">
            <a:spAutoFit/>
          </a:bodyPr>
          <a:lstStyle>
            <a:defPPr>
              <a:defRPr lang="es-CL"/>
            </a:defPPr>
            <a:lvl1pPr defTabSz="457200">
              <a:defRPr sz="1200" b="1">
                <a:solidFill>
                  <a:srgbClr val="9CBE5C"/>
                </a:solidFill>
              </a:defRPr>
            </a:lvl1pPr>
          </a:lstStyle>
          <a:p>
            <a:r>
              <a:rPr lang="es-CL" b="0" dirty="0">
                <a:highlight>
                  <a:srgbClr val="FFFF00"/>
                </a:highlight>
              </a:rPr>
              <a:t>Porcentaje de población rural</a:t>
            </a:r>
            <a:r>
              <a:rPr lang="es-CL" dirty="0">
                <a:highlight>
                  <a:srgbClr val="FFFF00"/>
                </a:highlight>
              </a:rPr>
              <a:t>: 0%</a:t>
            </a:r>
          </a:p>
        </p:txBody>
      </p:sp>
      <p:sp>
        <p:nvSpPr>
          <p:cNvPr id="46" name="CuadroTexto 45">
            <a:extLst>
              <a:ext uri="{FF2B5EF4-FFF2-40B4-BE49-F238E27FC236}">
                <a16:creationId xmlns:a16="http://schemas.microsoft.com/office/drawing/2014/main" id="{20FE8AE8-1B36-47D3-B511-816E50868374}"/>
              </a:ext>
            </a:extLst>
          </p:cNvPr>
          <p:cNvSpPr txBox="1"/>
          <p:nvPr/>
        </p:nvSpPr>
        <p:spPr>
          <a:xfrm>
            <a:off x="202727" y="3644466"/>
            <a:ext cx="3502498" cy="276999"/>
          </a:xfrm>
          <a:prstGeom prst="rect">
            <a:avLst/>
          </a:prstGeom>
          <a:noFill/>
        </p:spPr>
        <p:txBody>
          <a:bodyPr wrap="square">
            <a:spAutoFit/>
          </a:bodyPr>
          <a:lstStyle>
            <a:defPPr>
              <a:defRPr lang="es-CL"/>
            </a:defPPr>
            <a:lvl1pPr defTabSz="457200">
              <a:defRPr sz="1200" b="0">
                <a:solidFill>
                  <a:srgbClr val="9CBE5C"/>
                </a:solidFill>
              </a:defRPr>
            </a:lvl1pPr>
          </a:lstStyle>
          <a:p>
            <a:r>
              <a:rPr lang="es-CL" dirty="0"/>
              <a:t>Porcentaje de ocupación en sectores primarios: 0,8%</a:t>
            </a:r>
          </a:p>
        </p:txBody>
      </p:sp>
      <p:sp>
        <p:nvSpPr>
          <p:cNvPr id="47" name="CuadroTexto 46">
            <a:extLst>
              <a:ext uri="{FF2B5EF4-FFF2-40B4-BE49-F238E27FC236}">
                <a16:creationId xmlns:a16="http://schemas.microsoft.com/office/drawing/2014/main" id="{15DC2BC6-2CCB-4C53-AD7D-1A4847B0B53D}"/>
              </a:ext>
            </a:extLst>
          </p:cNvPr>
          <p:cNvSpPr txBox="1"/>
          <p:nvPr/>
        </p:nvSpPr>
        <p:spPr>
          <a:xfrm>
            <a:off x="224436" y="3975520"/>
            <a:ext cx="2433039" cy="276999"/>
          </a:xfrm>
          <a:prstGeom prst="rect">
            <a:avLst/>
          </a:prstGeom>
          <a:noFill/>
        </p:spPr>
        <p:txBody>
          <a:bodyPr wrap="square">
            <a:spAutoFit/>
          </a:bodyPr>
          <a:lstStyle>
            <a:defPPr>
              <a:defRPr lang="es-CL"/>
            </a:defPPr>
            <a:lvl1pPr defTabSz="457200">
              <a:defRPr sz="1200" b="0">
                <a:solidFill>
                  <a:srgbClr val="9CBE5C"/>
                </a:solidFill>
              </a:defRPr>
            </a:lvl1pPr>
          </a:lstStyle>
          <a:p>
            <a:r>
              <a:rPr lang="es-CL" dirty="0">
                <a:highlight>
                  <a:srgbClr val="FFFF00"/>
                </a:highlight>
              </a:rPr>
              <a:t>(Densidad poblacional: 5.795,26)</a:t>
            </a:r>
          </a:p>
        </p:txBody>
      </p:sp>
      <p:grpSp>
        <p:nvGrpSpPr>
          <p:cNvPr id="63" name="Grupo 62">
            <a:extLst>
              <a:ext uri="{FF2B5EF4-FFF2-40B4-BE49-F238E27FC236}">
                <a16:creationId xmlns:a16="http://schemas.microsoft.com/office/drawing/2014/main" id="{ABABA803-18E5-4C01-AC65-585C28033337}"/>
              </a:ext>
            </a:extLst>
          </p:cNvPr>
          <p:cNvGrpSpPr/>
          <p:nvPr/>
        </p:nvGrpSpPr>
        <p:grpSpPr>
          <a:xfrm>
            <a:off x="6187766" y="961279"/>
            <a:ext cx="1112689" cy="533401"/>
            <a:chOff x="7033762" y="4756275"/>
            <a:chExt cx="1437772" cy="723217"/>
          </a:xfrm>
        </p:grpSpPr>
        <p:sp>
          <p:nvSpPr>
            <p:cNvPr id="64" name="Bocadillo: ovalado 63">
              <a:extLst>
                <a:ext uri="{FF2B5EF4-FFF2-40B4-BE49-F238E27FC236}">
                  <a16:creationId xmlns:a16="http://schemas.microsoft.com/office/drawing/2014/main" id="{4791C1BE-C59A-40C2-86BF-C649DD09CB73}"/>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5" name="CuadroTexto 64">
              <a:extLst>
                <a:ext uri="{FF2B5EF4-FFF2-40B4-BE49-F238E27FC236}">
                  <a16:creationId xmlns:a16="http://schemas.microsoft.com/office/drawing/2014/main" id="{B82579E9-71E5-4F13-B86A-5A1FCF02561E}"/>
                </a:ext>
              </a:extLst>
            </p:cNvPr>
            <p:cNvSpPr txBox="1"/>
            <p:nvPr/>
          </p:nvSpPr>
          <p:spPr>
            <a:xfrm>
              <a:off x="7214235" y="4929997"/>
              <a:ext cx="1257299" cy="312976"/>
            </a:xfrm>
            <a:prstGeom prst="rect">
              <a:avLst/>
            </a:prstGeom>
            <a:noFill/>
          </p:spPr>
          <p:txBody>
            <a:bodyPr wrap="square" rtlCol="0">
              <a:spAutoFit/>
            </a:bodyPr>
            <a:lstStyle/>
            <a:p>
              <a:r>
                <a:rPr lang="es-CL" sz="900" dirty="0"/>
                <a:t>RANKING</a:t>
              </a:r>
            </a:p>
          </p:txBody>
        </p:sp>
      </p:grpSp>
      <p:pic>
        <p:nvPicPr>
          <p:cNvPr id="17" name="Imagen 16">
            <a:extLst>
              <a:ext uri="{FF2B5EF4-FFF2-40B4-BE49-F238E27FC236}">
                <a16:creationId xmlns:a16="http://schemas.microsoft.com/office/drawing/2014/main" id="{E85D0652-31CA-46B7-AC90-46B203D4D6EE}"/>
              </a:ext>
            </a:extLst>
          </p:cNvPr>
          <p:cNvPicPr>
            <a:picLocks noChangeAspect="1"/>
          </p:cNvPicPr>
          <p:nvPr/>
        </p:nvPicPr>
        <p:blipFill>
          <a:blip r:embed="rId5"/>
          <a:stretch>
            <a:fillRect/>
          </a:stretch>
        </p:blipFill>
        <p:spPr>
          <a:xfrm>
            <a:off x="7401691" y="1136268"/>
            <a:ext cx="4330923" cy="3511730"/>
          </a:xfrm>
          <a:prstGeom prst="rect">
            <a:avLst/>
          </a:prstGeom>
        </p:spPr>
      </p:pic>
      <p:pic>
        <p:nvPicPr>
          <p:cNvPr id="23" name="Imagen 22">
            <a:extLst>
              <a:ext uri="{FF2B5EF4-FFF2-40B4-BE49-F238E27FC236}">
                <a16:creationId xmlns:a16="http://schemas.microsoft.com/office/drawing/2014/main" id="{B20547E0-018C-4072-95A1-218ABABBF6E8}"/>
              </a:ext>
            </a:extLst>
          </p:cNvPr>
          <p:cNvPicPr>
            <a:picLocks noChangeAspect="1"/>
          </p:cNvPicPr>
          <p:nvPr/>
        </p:nvPicPr>
        <p:blipFill>
          <a:blip r:embed="rId6"/>
          <a:stretch>
            <a:fillRect/>
          </a:stretch>
        </p:blipFill>
        <p:spPr>
          <a:xfrm>
            <a:off x="5553800" y="1636718"/>
            <a:ext cx="1600282" cy="2502029"/>
          </a:xfrm>
          <a:prstGeom prst="rect">
            <a:avLst/>
          </a:prstGeom>
        </p:spPr>
      </p:pic>
      <p:pic>
        <p:nvPicPr>
          <p:cNvPr id="27" name="Imagen 26">
            <a:extLst>
              <a:ext uri="{FF2B5EF4-FFF2-40B4-BE49-F238E27FC236}">
                <a16:creationId xmlns:a16="http://schemas.microsoft.com/office/drawing/2014/main" id="{629B2FC2-B5E5-4BB8-A38B-2B3A3610A9B7}"/>
              </a:ext>
            </a:extLst>
          </p:cNvPr>
          <p:cNvPicPr>
            <a:picLocks noChangeAspect="1"/>
          </p:cNvPicPr>
          <p:nvPr/>
        </p:nvPicPr>
        <p:blipFill>
          <a:blip r:embed="rId7"/>
          <a:stretch>
            <a:fillRect/>
          </a:stretch>
        </p:blipFill>
        <p:spPr>
          <a:xfrm>
            <a:off x="5646728" y="4145824"/>
            <a:ext cx="1507354" cy="930466"/>
          </a:xfrm>
          <a:prstGeom prst="rect">
            <a:avLst/>
          </a:prstGeom>
        </p:spPr>
      </p:pic>
      <p:pic>
        <p:nvPicPr>
          <p:cNvPr id="29" name="Imagen 28">
            <a:extLst>
              <a:ext uri="{FF2B5EF4-FFF2-40B4-BE49-F238E27FC236}">
                <a16:creationId xmlns:a16="http://schemas.microsoft.com/office/drawing/2014/main" id="{93168D0F-625B-4BB0-94FF-ADC945E642A3}"/>
              </a:ext>
            </a:extLst>
          </p:cNvPr>
          <p:cNvPicPr>
            <a:picLocks noChangeAspect="1"/>
          </p:cNvPicPr>
          <p:nvPr/>
        </p:nvPicPr>
        <p:blipFill>
          <a:blip r:embed="rId8"/>
          <a:stretch>
            <a:fillRect/>
          </a:stretch>
        </p:blipFill>
        <p:spPr>
          <a:xfrm>
            <a:off x="4605221" y="4311916"/>
            <a:ext cx="1041507" cy="729056"/>
          </a:xfrm>
          <a:prstGeom prst="rect">
            <a:avLst/>
          </a:prstGeom>
        </p:spPr>
      </p:pic>
      <p:grpSp>
        <p:nvGrpSpPr>
          <p:cNvPr id="66" name="Grupo 65">
            <a:extLst>
              <a:ext uri="{FF2B5EF4-FFF2-40B4-BE49-F238E27FC236}">
                <a16:creationId xmlns:a16="http://schemas.microsoft.com/office/drawing/2014/main" id="{BE13B6F6-AA51-46CC-8F8C-54A2BE339013}"/>
              </a:ext>
            </a:extLst>
          </p:cNvPr>
          <p:cNvGrpSpPr/>
          <p:nvPr/>
        </p:nvGrpSpPr>
        <p:grpSpPr>
          <a:xfrm>
            <a:off x="4534044" y="3619460"/>
            <a:ext cx="1088200" cy="533401"/>
            <a:chOff x="7033762" y="4756275"/>
            <a:chExt cx="1406127" cy="723217"/>
          </a:xfrm>
        </p:grpSpPr>
        <p:sp>
          <p:nvSpPr>
            <p:cNvPr id="67" name="Bocadillo: ovalado 66">
              <a:extLst>
                <a:ext uri="{FF2B5EF4-FFF2-40B4-BE49-F238E27FC236}">
                  <a16:creationId xmlns:a16="http://schemas.microsoft.com/office/drawing/2014/main" id="{B2A12C98-45DA-46EA-B336-04B986724F53}"/>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8" name="CuadroTexto 67">
              <a:extLst>
                <a:ext uri="{FF2B5EF4-FFF2-40B4-BE49-F238E27FC236}">
                  <a16:creationId xmlns:a16="http://schemas.microsoft.com/office/drawing/2014/main" id="{33DCE573-4067-4835-A14A-139C0132C332}"/>
                </a:ext>
              </a:extLst>
            </p:cNvPr>
            <p:cNvSpPr txBox="1"/>
            <p:nvPr/>
          </p:nvSpPr>
          <p:spPr>
            <a:xfrm>
              <a:off x="7152696" y="4878339"/>
              <a:ext cx="1257300" cy="500762"/>
            </a:xfrm>
            <a:prstGeom prst="rect">
              <a:avLst/>
            </a:prstGeom>
            <a:noFill/>
          </p:spPr>
          <p:txBody>
            <a:bodyPr wrap="square" rtlCol="0">
              <a:spAutoFit/>
            </a:bodyPr>
            <a:lstStyle/>
            <a:p>
              <a:r>
                <a:rPr lang="es-CL" sz="900" dirty="0"/>
                <a:t>Orden inverso según leyenda</a:t>
              </a:r>
            </a:p>
          </p:txBody>
        </p:sp>
      </p:grpSp>
      <p:pic>
        <p:nvPicPr>
          <p:cNvPr id="30" name="Imagen 29" descr="Imagen que contiene dibujo&#10;&#10;Descripción generada automáticamente">
            <a:extLst>
              <a:ext uri="{FF2B5EF4-FFF2-40B4-BE49-F238E27FC236}">
                <a16:creationId xmlns:a16="http://schemas.microsoft.com/office/drawing/2014/main" id="{584DA72E-50C4-4708-BA0A-6E3AAD38A2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271263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33" name="CuadroTexto 32">
            <a:extLst>
              <a:ext uri="{FF2B5EF4-FFF2-40B4-BE49-F238E27FC236}">
                <a16:creationId xmlns:a16="http://schemas.microsoft.com/office/drawing/2014/main" id="{D8EEEC6B-CB44-4C5D-8F16-93ACCCF7CAB2}"/>
              </a:ext>
            </a:extLst>
          </p:cNvPr>
          <p:cNvSpPr txBox="1"/>
          <p:nvPr/>
        </p:nvSpPr>
        <p:spPr>
          <a:xfrm>
            <a:off x="10383302" y="4919008"/>
            <a:ext cx="1831243" cy="1938992"/>
          </a:xfrm>
          <a:prstGeom prst="rect">
            <a:avLst/>
          </a:prstGeom>
          <a:solidFill>
            <a:schemeClr val="bg1">
              <a:lumMod val="85000"/>
            </a:schemeClr>
          </a:solidFill>
        </p:spPr>
        <p:txBody>
          <a:bodyPr wrap="square">
            <a:spAutoFit/>
          </a:bodyPr>
          <a:lstStyle/>
          <a:p>
            <a:r>
              <a:rPr lang="es-CL" sz="800" dirty="0"/>
              <a:t>Dimensión salud: años de vida potencial perdidos</a:t>
            </a:r>
          </a:p>
          <a:p>
            <a:r>
              <a:rPr lang="es-CL" sz="800" dirty="0"/>
              <a:t>Dimensión educación: alfabetismo</a:t>
            </a:r>
          </a:p>
          <a:p>
            <a:r>
              <a:rPr lang="es-CL" sz="800" dirty="0"/>
              <a:t>Dimensión educación: años de escolaridad promedio</a:t>
            </a:r>
          </a:p>
          <a:p>
            <a:r>
              <a:rPr lang="es-CL" sz="800" dirty="0"/>
              <a:t>Dimensión educación: cobertura escolar preescolar, básica, media y superior</a:t>
            </a:r>
          </a:p>
          <a:p>
            <a:r>
              <a:rPr lang="es-CL" sz="800" dirty="0"/>
              <a:t>Dimensión ingresos: promedio per cápita de los ingresos autónomos del hogar</a:t>
            </a:r>
          </a:p>
          <a:p>
            <a:r>
              <a:rPr lang="es-CL" sz="800" dirty="0"/>
              <a:t>Dimensión ingresos: desigualdad en la distribución del ingreso</a:t>
            </a:r>
          </a:p>
          <a:p>
            <a:r>
              <a:rPr lang="es-CL" sz="800" dirty="0"/>
              <a:t>Dimensión ingresos:  incidencia de la pobreza de ingresos</a:t>
            </a:r>
          </a:p>
        </p:txBody>
      </p:sp>
      <p:sp>
        <p:nvSpPr>
          <p:cNvPr id="57" name="CuadroTexto 56">
            <a:extLst>
              <a:ext uri="{FF2B5EF4-FFF2-40B4-BE49-F238E27FC236}">
                <a16:creationId xmlns:a16="http://schemas.microsoft.com/office/drawing/2014/main" id="{19BEF8EF-E072-4804-8E08-A0B86EE19B0C}"/>
              </a:ext>
            </a:extLst>
          </p:cNvPr>
          <p:cNvSpPr txBox="1"/>
          <p:nvPr/>
        </p:nvSpPr>
        <p:spPr>
          <a:xfrm>
            <a:off x="238369" y="805675"/>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35" name="Freeform 183">
            <a:extLst>
              <a:ext uri="{FF2B5EF4-FFF2-40B4-BE49-F238E27FC236}">
                <a16:creationId xmlns:a16="http://schemas.microsoft.com/office/drawing/2014/main" id="{D7563390-EF18-4B5F-9334-7720263AD185}"/>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5" name="Imagen 4">
            <a:extLst>
              <a:ext uri="{FF2B5EF4-FFF2-40B4-BE49-F238E27FC236}">
                <a16:creationId xmlns:a16="http://schemas.microsoft.com/office/drawing/2014/main" id="{A1ACAE65-765A-4004-A5B3-CFC21C6D4396}"/>
              </a:ext>
            </a:extLst>
          </p:cNvPr>
          <p:cNvPicPr>
            <a:picLocks noChangeAspect="1"/>
          </p:cNvPicPr>
          <p:nvPr/>
        </p:nvPicPr>
        <p:blipFill>
          <a:blip r:embed="rId4"/>
          <a:stretch>
            <a:fillRect/>
          </a:stretch>
        </p:blipFill>
        <p:spPr>
          <a:xfrm>
            <a:off x="3354854" y="1040573"/>
            <a:ext cx="2342267" cy="3002906"/>
          </a:xfrm>
          <a:prstGeom prst="rect">
            <a:avLst/>
          </a:prstGeom>
        </p:spPr>
      </p:pic>
      <p:sp>
        <p:nvSpPr>
          <p:cNvPr id="16" name="CuadroTexto 15">
            <a:extLst>
              <a:ext uri="{FF2B5EF4-FFF2-40B4-BE49-F238E27FC236}">
                <a16:creationId xmlns:a16="http://schemas.microsoft.com/office/drawing/2014/main" id="{0E7549A6-5D67-41EF-9516-CF2CCC68CBE0}"/>
              </a:ext>
            </a:extLst>
          </p:cNvPr>
          <p:cNvSpPr txBox="1"/>
          <p:nvPr/>
        </p:nvSpPr>
        <p:spPr>
          <a:xfrm>
            <a:off x="163204" y="1256995"/>
            <a:ext cx="2484283" cy="1384995"/>
          </a:xfrm>
          <a:prstGeom prst="rect">
            <a:avLst/>
          </a:prstGeom>
          <a:solidFill>
            <a:srgbClr val="FFFF00"/>
          </a:solidFill>
        </p:spPr>
        <p:txBody>
          <a:bodyPr wrap="square">
            <a:spAutoFit/>
          </a:bodyPr>
          <a:lstStyle/>
          <a:p>
            <a:r>
              <a:rPr lang="es-CL" sz="1200" dirty="0"/>
              <a:t>Escolaridad jefe hogar	8,8</a:t>
            </a:r>
          </a:p>
          <a:p>
            <a:r>
              <a:rPr lang="es-CL" sz="1200" dirty="0"/>
              <a:t>Asistencia ed. escolar	94%</a:t>
            </a:r>
          </a:p>
          <a:p>
            <a:r>
              <a:rPr lang="es-CL" sz="1200" dirty="0"/>
              <a:t>Asistencia a preescolar	51%</a:t>
            </a:r>
          </a:p>
          <a:p>
            <a:r>
              <a:rPr lang="es-CL" sz="1200" dirty="0"/>
              <a:t>Asistencia a ed. media	71%</a:t>
            </a:r>
          </a:p>
          <a:p>
            <a:r>
              <a:rPr lang="es-CL" sz="1200" dirty="0"/>
              <a:t>Ingreso a ed. superior	12%</a:t>
            </a:r>
          </a:p>
          <a:p>
            <a:r>
              <a:rPr lang="es-CL" sz="1200" dirty="0"/>
              <a:t>Ed. superior terminada	61%</a:t>
            </a:r>
          </a:p>
          <a:p>
            <a:r>
              <a:rPr lang="es-CL" sz="1200" dirty="0"/>
              <a:t>Esc. p. originarios	8,5</a:t>
            </a:r>
          </a:p>
        </p:txBody>
      </p:sp>
      <p:pic>
        <p:nvPicPr>
          <p:cNvPr id="9" name="Imagen 8">
            <a:extLst>
              <a:ext uri="{FF2B5EF4-FFF2-40B4-BE49-F238E27FC236}">
                <a16:creationId xmlns:a16="http://schemas.microsoft.com/office/drawing/2014/main" id="{CB811844-18B3-4904-B9FB-031335EFC5CD}"/>
              </a:ext>
            </a:extLst>
          </p:cNvPr>
          <p:cNvPicPr>
            <a:picLocks noChangeAspect="1"/>
          </p:cNvPicPr>
          <p:nvPr/>
        </p:nvPicPr>
        <p:blipFill>
          <a:blip r:embed="rId5"/>
          <a:stretch>
            <a:fillRect/>
          </a:stretch>
        </p:blipFill>
        <p:spPr>
          <a:xfrm>
            <a:off x="600075" y="4623615"/>
            <a:ext cx="4552950" cy="2195172"/>
          </a:xfrm>
          <a:prstGeom prst="rect">
            <a:avLst/>
          </a:prstGeom>
        </p:spPr>
      </p:pic>
      <p:sp>
        <p:nvSpPr>
          <p:cNvPr id="10" name="CuadroTexto 9">
            <a:extLst>
              <a:ext uri="{FF2B5EF4-FFF2-40B4-BE49-F238E27FC236}">
                <a16:creationId xmlns:a16="http://schemas.microsoft.com/office/drawing/2014/main" id="{EF320F09-0E75-4AA7-A487-53EC9EA3ACD0}"/>
              </a:ext>
            </a:extLst>
          </p:cNvPr>
          <p:cNvSpPr txBox="1"/>
          <p:nvPr/>
        </p:nvSpPr>
        <p:spPr>
          <a:xfrm>
            <a:off x="2062163" y="805675"/>
            <a:ext cx="1628775" cy="308491"/>
          </a:xfrm>
          <a:prstGeom prst="rect">
            <a:avLst/>
          </a:prstGeom>
          <a:noFill/>
          <a:ln>
            <a:solidFill>
              <a:schemeClr val="accent4"/>
            </a:solidFill>
          </a:ln>
        </p:spPr>
        <p:txBody>
          <a:bodyPr wrap="square">
            <a:spAutoFit/>
          </a:bodyPr>
          <a:lstStyle/>
          <a:p>
            <a:pPr algn="ctr"/>
            <a:r>
              <a:rPr lang="es-CL" sz="1400" dirty="0"/>
              <a:t>Educación</a:t>
            </a:r>
          </a:p>
        </p:txBody>
      </p:sp>
      <p:pic>
        <p:nvPicPr>
          <p:cNvPr id="13" name="Imagen 12">
            <a:extLst>
              <a:ext uri="{FF2B5EF4-FFF2-40B4-BE49-F238E27FC236}">
                <a16:creationId xmlns:a16="http://schemas.microsoft.com/office/drawing/2014/main" id="{B488F2FB-8452-416B-AB87-6F1575AF0E8A}"/>
              </a:ext>
            </a:extLst>
          </p:cNvPr>
          <p:cNvPicPr>
            <a:picLocks noChangeAspect="1"/>
          </p:cNvPicPr>
          <p:nvPr/>
        </p:nvPicPr>
        <p:blipFill>
          <a:blip r:embed="rId6"/>
          <a:stretch>
            <a:fillRect/>
          </a:stretch>
        </p:blipFill>
        <p:spPr>
          <a:xfrm>
            <a:off x="5754232" y="4590998"/>
            <a:ext cx="4443321" cy="2230879"/>
          </a:xfrm>
          <a:prstGeom prst="rect">
            <a:avLst/>
          </a:prstGeom>
        </p:spPr>
      </p:pic>
      <p:grpSp>
        <p:nvGrpSpPr>
          <p:cNvPr id="23" name="Grupo 22">
            <a:extLst>
              <a:ext uri="{FF2B5EF4-FFF2-40B4-BE49-F238E27FC236}">
                <a16:creationId xmlns:a16="http://schemas.microsoft.com/office/drawing/2014/main" id="{3EDF744D-9760-4EAB-8010-E483DECF8920}"/>
              </a:ext>
            </a:extLst>
          </p:cNvPr>
          <p:cNvGrpSpPr/>
          <p:nvPr/>
        </p:nvGrpSpPr>
        <p:grpSpPr>
          <a:xfrm>
            <a:off x="5048394" y="4190960"/>
            <a:ext cx="1220188" cy="533401"/>
            <a:chOff x="7033762" y="4756275"/>
            <a:chExt cx="1406127" cy="723217"/>
          </a:xfrm>
        </p:grpSpPr>
        <p:sp>
          <p:nvSpPr>
            <p:cNvPr id="24" name="Bocadillo: ovalado 23">
              <a:extLst>
                <a:ext uri="{FF2B5EF4-FFF2-40B4-BE49-F238E27FC236}">
                  <a16:creationId xmlns:a16="http://schemas.microsoft.com/office/drawing/2014/main" id="{2114A9B6-F0FD-42F7-AA5C-A0AC7F5C262F}"/>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CuadroTexto 24">
              <a:extLst>
                <a:ext uri="{FF2B5EF4-FFF2-40B4-BE49-F238E27FC236}">
                  <a16:creationId xmlns:a16="http://schemas.microsoft.com/office/drawing/2014/main" id="{6CE8CC08-3444-4EF2-8A2E-2EE600710289}"/>
                </a:ext>
              </a:extLst>
            </p:cNvPr>
            <p:cNvSpPr txBox="1"/>
            <p:nvPr/>
          </p:nvSpPr>
          <p:spPr>
            <a:xfrm>
              <a:off x="7152696" y="4878339"/>
              <a:ext cx="1257300" cy="500762"/>
            </a:xfrm>
            <a:prstGeom prst="rect">
              <a:avLst/>
            </a:prstGeom>
            <a:noFill/>
          </p:spPr>
          <p:txBody>
            <a:bodyPr wrap="square" rtlCol="0">
              <a:spAutoFit/>
            </a:bodyPr>
            <a:lstStyle/>
            <a:p>
              <a:r>
                <a:rPr lang="es-CL" sz="900" dirty="0"/>
                <a:t>DATA EDUCACIÓN</a:t>
              </a:r>
            </a:p>
          </p:txBody>
        </p:sp>
      </p:grpSp>
      <p:pic>
        <p:nvPicPr>
          <p:cNvPr id="15" name="Imagen 14">
            <a:extLst>
              <a:ext uri="{FF2B5EF4-FFF2-40B4-BE49-F238E27FC236}">
                <a16:creationId xmlns:a16="http://schemas.microsoft.com/office/drawing/2014/main" id="{856378CA-57F6-47AF-8EA9-525E57E183B7}"/>
              </a:ext>
            </a:extLst>
          </p:cNvPr>
          <p:cNvPicPr>
            <a:picLocks noChangeAspect="1"/>
          </p:cNvPicPr>
          <p:nvPr/>
        </p:nvPicPr>
        <p:blipFill>
          <a:blip r:embed="rId7"/>
          <a:stretch>
            <a:fillRect/>
          </a:stretch>
        </p:blipFill>
        <p:spPr>
          <a:xfrm>
            <a:off x="5697121" y="859613"/>
            <a:ext cx="6369377" cy="2463927"/>
          </a:xfrm>
          <a:prstGeom prst="rect">
            <a:avLst/>
          </a:prstGeom>
        </p:spPr>
      </p:pic>
      <p:pic>
        <p:nvPicPr>
          <p:cNvPr id="20" name="Imagen 19">
            <a:extLst>
              <a:ext uri="{FF2B5EF4-FFF2-40B4-BE49-F238E27FC236}">
                <a16:creationId xmlns:a16="http://schemas.microsoft.com/office/drawing/2014/main" id="{F1F359EB-07FE-4230-92E9-55AFD17BECE9}"/>
              </a:ext>
            </a:extLst>
          </p:cNvPr>
          <p:cNvPicPr>
            <a:picLocks noChangeAspect="1"/>
          </p:cNvPicPr>
          <p:nvPr/>
        </p:nvPicPr>
        <p:blipFill>
          <a:blip r:embed="rId8"/>
          <a:stretch>
            <a:fillRect/>
          </a:stretch>
        </p:blipFill>
        <p:spPr>
          <a:xfrm>
            <a:off x="65763" y="2864263"/>
            <a:ext cx="3222196" cy="1527467"/>
          </a:xfrm>
          <a:prstGeom prst="rect">
            <a:avLst/>
          </a:prstGeom>
        </p:spPr>
      </p:pic>
      <p:pic>
        <p:nvPicPr>
          <p:cNvPr id="21" name="Imagen 20" descr="Imagen que contiene dibujo&#10;&#10;Descripción generada automáticamente">
            <a:extLst>
              <a:ext uri="{FF2B5EF4-FFF2-40B4-BE49-F238E27FC236}">
                <a16:creationId xmlns:a16="http://schemas.microsoft.com/office/drawing/2014/main" id="{9DA4C2C6-EDFC-4044-8515-F7B09C3EDB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Tree>
    <p:extLst>
      <p:ext uri="{BB962C8B-B14F-4D97-AF65-F5344CB8AC3E}">
        <p14:creationId xmlns:p14="http://schemas.microsoft.com/office/powerpoint/2010/main" val="67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57" name="CuadroTexto 56">
            <a:extLst>
              <a:ext uri="{FF2B5EF4-FFF2-40B4-BE49-F238E27FC236}">
                <a16:creationId xmlns:a16="http://schemas.microsoft.com/office/drawing/2014/main" id="{19BEF8EF-E072-4804-8E08-A0B86EE19B0C}"/>
              </a:ext>
            </a:extLst>
          </p:cNvPr>
          <p:cNvSpPr txBox="1"/>
          <p:nvPr/>
        </p:nvSpPr>
        <p:spPr>
          <a:xfrm>
            <a:off x="238369" y="805675"/>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35" name="Freeform 183">
            <a:extLst>
              <a:ext uri="{FF2B5EF4-FFF2-40B4-BE49-F238E27FC236}">
                <a16:creationId xmlns:a16="http://schemas.microsoft.com/office/drawing/2014/main" id="{D7563390-EF18-4B5F-9334-7720263AD185}"/>
              </a:ext>
            </a:extLst>
          </p:cNvPr>
          <p:cNvSpPr>
            <a:spLocks noEditPoints="1"/>
          </p:cNvSpPr>
          <p:nvPr/>
        </p:nvSpPr>
        <p:spPr bwMode="auto">
          <a:xfrm>
            <a:off x="0" y="3625735"/>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sp>
        <p:nvSpPr>
          <p:cNvPr id="10" name="CuadroTexto 9">
            <a:extLst>
              <a:ext uri="{FF2B5EF4-FFF2-40B4-BE49-F238E27FC236}">
                <a16:creationId xmlns:a16="http://schemas.microsoft.com/office/drawing/2014/main" id="{EF320F09-0E75-4AA7-A487-53EC9EA3ACD0}"/>
              </a:ext>
            </a:extLst>
          </p:cNvPr>
          <p:cNvSpPr txBox="1"/>
          <p:nvPr/>
        </p:nvSpPr>
        <p:spPr>
          <a:xfrm>
            <a:off x="2062163" y="805675"/>
            <a:ext cx="1628775" cy="308491"/>
          </a:xfrm>
          <a:prstGeom prst="rect">
            <a:avLst/>
          </a:prstGeom>
          <a:noFill/>
          <a:ln>
            <a:solidFill>
              <a:schemeClr val="accent4"/>
            </a:solidFill>
          </a:ln>
        </p:spPr>
        <p:txBody>
          <a:bodyPr wrap="square">
            <a:spAutoFit/>
          </a:bodyPr>
          <a:lstStyle/>
          <a:p>
            <a:pPr algn="ctr"/>
            <a:r>
              <a:rPr lang="es-CL" sz="1400" dirty="0"/>
              <a:t>Empleo</a:t>
            </a:r>
          </a:p>
        </p:txBody>
      </p:sp>
      <p:pic>
        <p:nvPicPr>
          <p:cNvPr id="2" name="Imagen 1" descr="Imagen que contiene dibujo&#10;&#10;Descripción generada automáticamente">
            <a:extLst>
              <a:ext uri="{FF2B5EF4-FFF2-40B4-BE49-F238E27FC236}">
                <a16:creationId xmlns:a16="http://schemas.microsoft.com/office/drawing/2014/main" id="{F30858BF-6857-405A-B14C-1C24E89BD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21" name="CuadroTexto 20">
            <a:extLst>
              <a:ext uri="{FF2B5EF4-FFF2-40B4-BE49-F238E27FC236}">
                <a16:creationId xmlns:a16="http://schemas.microsoft.com/office/drawing/2014/main" id="{70A22ADF-FC46-4B6B-9852-F7C6771FF987}"/>
              </a:ext>
            </a:extLst>
          </p:cNvPr>
          <p:cNvSpPr txBox="1"/>
          <p:nvPr/>
        </p:nvSpPr>
        <p:spPr>
          <a:xfrm>
            <a:off x="91766" y="5999481"/>
            <a:ext cx="6096000" cy="646331"/>
          </a:xfrm>
          <a:prstGeom prst="rect">
            <a:avLst/>
          </a:prstGeom>
          <a:noFill/>
        </p:spPr>
        <p:txBody>
          <a:bodyPr wrap="square">
            <a:spAutoFit/>
          </a:bodyPr>
          <a:lstStyle/>
          <a:p>
            <a:r>
              <a:rPr lang="es-CL" sz="1200" dirty="0"/>
              <a:t>(Es importante destacar que los datos de las preguntas de empleo de los censos no están diseñadas para generar tasas o indicadores como índices de desempleo u otros, por lo que no es aconsejable su comparación con encuestas sobre empleo.)</a:t>
            </a:r>
          </a:p>
        </p:txBody>
      </p:sp>
      <p:grpSp>
        <p:nvGrpSpPr>
          <p:cNvPr id="22" name="Grupo 21">
            <a:extLst>
              <a:ext uri="{FF2B5EF4-FFF2-40B4-BE49-F238E27FC236}">
                <a16:creationId xmlns:a16="http://schemas.microsoft.com/office/drawing/2014/main" id="{489C871E-93E5-431F-A29F-91C22B01876E}"/>
              </a:ext>
            </a:extLst>
          </p:cNvPr>
          <p:cNvGrpSpPr/>
          <p:nvPr/>
        </p:nvGrpSpPr>
        <p:grpSpPr>
          <a:xfrm>
            <a:off x="5048394" y="5314910"/>
            <a:ext cx="1220188" cy="533401"/>
            <a:chOff x="7033762" y="4756275"/>
            <a:chExt cx="1406127" cy="723217"/>
          </a:xfrm>
        </p:grpSpPr>
        <p:sp>
          <p:nvSpPr>
            <p:cNvPr id="26" name="Bocadillo: ovalado 25">
              <a:extLst>
                <a:ext uri="{FF2B5EF4-FFF2-40B4-BE49-F238E27FC236}">
                  <a16:creationId xmlns:a16="http://schemas.microsoft.com/office/drawing/2014/main" id="{DEC4803D-30E9-4F44-A076-4A403578385B}"/>
                </a:ext>
              </a:extLst>
            </p:cNvPr>
            <p:cNvSpPr/>
            <p:nvPr/>
          </p:nvSpPr>
          <p:spPr>
            <a:xfrm>
              <a:off x="7033762" y="4756275"/>
              <a:ext cx="1406127" cy="723217"/>
            </a:xfrm>
            <a:prstGeom prst="wedgeEllipseCallout">
              <a:avLst/>
            </a:prstGeom>
            <a:solidFill>
              <a:schemeClr val="bg2">
                <a:lumMod val="9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7" name="CuadroTexto 26">
              <a:extLst>
                <a:ext uri="{FF2B5EF4-FFF2-40B4-BE49-F238E27FC236}">
                  <a16:creationId xmlns:a16="http://schemas.microsoft.com/office/drawing/2014/main" id="{9EC4DD1F-83BC-4086-BA57-0806F0A73E33}"/>
                </a:ext>
              </a:extLst>
            </p:cNvPr>
            <p:cNvSpPr txBox="1"/>
            <p:nvPr/>
          </p:nvSpPr>
          <p:spPr>
            <a:xfrm>
              <a:off x="7152696" y="4878339"/>
              <a:ext cx="1257300" cy="500763"/>
            </a:xfrm>
            <a:prstGeom prst="rect">
              <a:avLst/>
            </a:prstGeom>
            <a:noFill/>
          </p:spPr>
          <p:txBody>
            <a:bodyPr wrap="square" rtlCol="0">
              <a:spAutoFit/>
            </a:bodyPr>
            <a:lstStyle/>
            <a:p>
              <a:r>
                <a:rPr lang="es-CL" sz="900" dirty="0">
                  <a:solidFill>
                    <a:srgbClr val="FF0000"/>
                  </a:solidFill>
                </a:rPr>
                <a:t>Ojo !!! Esto advierte el INE</a:t>
              </a:r>
            </a:p>
          </p:txBody>
        </p:sp>
      </p:grpSp>
      <p:sp>
        <p:nvSpPr>
          <p:cNvPr id="28" name="CuadroTexto 27">
            <a:extLst>
              <a:ext uri="{FF2B5EF4-FFF2-40B4-BE49-F238E27FC236}">
                <a16:creationId xmlns:a16="http://schemas.microsoft.com/office/drawing/2014/main" id="{D06DB35F-5499-41DA-80F0-7E12A93FFA7B}"/>
              </a:ext>
            </a:extLst>
          </p:cNvPr>
          <p:cNvSpPr txBox="1"/>
          <p:nvPr/>
        </p:nvSpPr>
        <p:spPr>
          <a:xfrm>
            <a:off x="91766" y="1321293"/>
            <a:ext cx="6096000" cy="830997"/>
          </a:xfrm>
          <a:prstGeom prst="rect">
            <a:avLst/>
          </a:prstGeom>
          <a:noFill/>
        </p:spPr>
        <p:txBody>
          <a:bodyPr wrap="square">
            <a:spAutoFit/>
          </a:bodyPr>
          <a:lstStyle/>
          <a:p>
            <a:r>
              <a:rPr lang="es-CL" sz="1200" b="1" dirty="0"/>
              <a:t>PEA:</a:t>
            </a:r>
            <a:r>
              <a:rPr lang="es-CL" sz="1200" dirty="0"/>
              <a:t> se encuentra compuesta por “personas de uno u otro sexo, (en edad de trabajar) que proporcionan la mano de obra para la producción de bienes y servicios económicos durante el período de referencia elegido para investigar las características económicas. Operacionalmente involucra tanto a ocupados como a desocupados”</a:t>
            </a:r>
          </a:p>
        </p:txBody>
      </p:sp>
      <p:sp>
        <p:nvSpPr>
          <p:cNvPr id="29" name="CuadroTexto 28">
            <a:extLst>
              <a:ext uri="{FF2B5EF4-FFF2-40B4-BE49-F238E27FC236}">
                <a16:creationId xmlns:a16="http://schemas.microsoft.com/office/drawing/2014/main" id="{1F81B29D-932B-4AE4-8CAA-D9DDC517D1C4}"/>
              </a:ext>
            </a:extLst>
          </p:cNvPr>
          <p:cNvSpPr txBox="1"/>
          <p:nvPr/>
        </p:nvSpPr>
        <p:spPr>
          <a:xfrm>
            <a:off x="91766" y="3261422"/>
            <a:ext cx="4937436" cy="1569660"/>
          </a:xfrm>
          <a:prstGeom prst="rect">
            <a:avLst/>
          </a:prstGeom>
          <a:noFill/>
        </p:spPr>
        <p:txBody>
          <a:bodyPr wrap="square" lIns="72000" tIns="36000" rIns="72000" bIns="36000" rtlCol="0" anchor="b">
            <a:spAutoFit/>
          </a:bodyPr>
          <a:lstStyle>
            <a:defPPr>
              <a:defRPr lang="es-CL"/>
            </a:defPPr>
            <a:lvl1pPr marR="0" lvl="0" indent="0" defTabSz="457200" fontAlgn="auto">
              <a:lnSpc>
                <a:spcPct val="100000"/>
              </a:lnSpc>
              <a:spcBef>
                <a:spcPts val="0"/>
              </a:spcBef>
              <a:spcAft>
                <a:spcPts val="0"/>
              </a:spcAft>
              <a:buClrTx/>
              <a:buSzTx/>
              <a:buFontTx/>
              <a:buNone/>
              <a:tabLst/>
              <a:defRPr sz="1200" b="1">
                <a:solidFill>
                  <a:srgbClr val="388094"/>
                </a:solidFill>
              </a:defRPr>
            </a:lvl1pPr>
          </a:lstStyle>
          <a:p>
            <a:r>
              <a:rPr lang="es-CL" dirty="0"/>
              <a:t>Personas que Declaran trabajar  </a:t>
            </a:r>
            <a:r>
              <a:rPr lang="es-CL" b="0" dirty="0">
                <a:solidFill>
                  <a:schemeClr val="tx1"/>
                </a:solidFill>
              </a:rPr>
              <a:t>58%</a:t>
            </a:r>
          </a:p>
          <a:p>
            <a:r>
              <a:rPr lang="es-CL" dirty="0"/>
              <a:t>promedio de Edad de personas que declaran trabajar  </a:t>
            </a:r>
            <a:r>
              <a:rPr lang="es-CL" b="0" dirty="0">
                <a:solidFill>
                  <a:schemeClr val="tx1"/>
                </a:solidFill>
              </a:rPr>
              <a:t>41,2%</a:t>
            </a:r>
          </a:p>
          <a:p>
            <a:r>
              <a:rPr lang="es-CL" dirty="0"/>
              <a:t>Personas que Declaran trabajar  y que son Mujeres  </a:t>
            </a:r>
            <a:r>
              <a:rPr lang="es-CL" b="0" dirty="0">
                <a:solidFill>
                  <a:schemeClr val="tx1"/>
                </a:solidFill>
              </a:rPr>
              <a:t>40%</a:t>
            </a:r>
          </a:p>
          <a:p>
            <a:r>
              <a:rPr lang="es-CL" dirty="0"/>
              <a:t>Personas que Declaran trabajar y asistir a la educación formal   </a:t>
            </a:r>
            <a:r>
              <a:rPr lang="es-CL" b="0" dirty="0">
                <a:solidFill>
                  <a:schemeClr val="tx1"/>
                </a:solidFill>
              </a:rPr>
              <a:t>8%</a:t>
            </a:r>
          </a:p>
          <a:p>
            <a:r>
              <a:rPr lang="es-CL" dirty="0"/>
              <a:t>Años de Escolaridad promedio de las personas que declaran trabajar </a:t>
            </a:r>
            <a:r>
              <a:rPr lang="es-CL" b="0" dirty="0">
                <a:solidFill>
                  <a:schemeClr val="tx1"/>
                </a:solidFill>
              </a:rPr>
              <a:t>10,2%</a:t>
            </a:r>
          </a:p>
          <a:p>
            <a:r>
              <a:rPr lang="es-CL" dirty="0"/>
              <a:t>Personas que trabajan en el Sector Económico primario  </a:t>
            </a:r>
            <a:r>
              <a:rPr lang="es-CL" b="0" dirty="0">
                <a:solidFill>
                  <a:schemeClr val="tx1"/>
                </a:solidFill>
              </a:rPr>
              <a:t>1%</a:t>
            </a:r>
          </a:p>
          <a:p>
            <a:r>
              <a:rPr lang="es-CL" dirty="0"/>
              <a:t>Personas que trabajan en el Sector Económico secundario	</a:t>
            </a:r>
            <a:r>
              <a:rPr lang="es-CL" b="0" dirty="0">
                <a:solidFill>
                  <a:schemeClr val="tx1"/>
                </a:solidFill>
              </a:rPr>
              <a:t>9%</a:t>
            </a:r>
          </a:p>
          <a:p>
            <a:r>
              <a:rPr lang="es-CL" dirty="0"/>
              <a:t>Personas que trabajan en el Sector Económico terciario </a:t>
            </a:r>
            <a:r>
              <a:rPr lang="es-CL" b="0" dirty="0">
                <a:solidFill>
                  <a:schemeClr val="tx1"/>
                </a:solidFill>
              </a:rPr>
              <a:t>90%</a:t>
            </a:r>
          </a:p>
        </p:txBody>
      </p:sp>
      <p:pic>
        <p:nvPicPr>
          <p:cNvPr id="11" name="Imagen 10">
            <a:extLst>
              <a:ext uri="{FF2B5EF4-FFF2-40B4-BE49-F238E27FC236}">
                <a16:creationId xmlns:a16="http://schemas.microsoft.com/office/drawing/2014/main" id="{5BF99682-FC0C-4DD0-A8D9-1F93F38CA9BF}"/>
              </a:ext>
            </a:extLst>
          </p:cNvPr>
          <p:cNvPicPr>
            <a:picLocks noChangeAspect="1"/>
          </p:cNvPicPr>
          <p:nvPr/>
        </p:nvPicPr>
        <p:blipFill>
          <a:blip r:embed="rId5"/>
          <a:stretch>
            <a:fillRect/>
          </a:stretch>
        </p:blipFill>
        <p:spPr>
          <a:xfrm>
            <a:off x="6593606" y="1288937"/>
            <a:ext cx="5539039" cy="4116000"/>
          </a:xfrm>
          <a:prstGeom prst="rect">
            <a:avLst/>
          </a:prstGeom>
        </p:spPr>
      </p:pic>
      <p:sp>
        <p:nvSpPr>
          <p:cNvPr id="34" name="CuadroTexto 33">
            <a:extLst>
              <a:ext uri="{FF2B5EF4-FFF2-40B4-BE49-F238E27FC236}">
                <a16:creationId xmlns:a16="http://schemas.microsoft.com/office/drawing/2014/main" id="{C95A878A-5A40-4CEA-8217-BC4598480CC7}"/>
              </a:ext>
            </a:extLst>
          </p:cNvPr>
          <p:cNvSpPr txBox="1"/>
          <p:nvPr/>
        </p:nvSpPr>
        <p:spPr>
          <a:xfrm>
            <a:off x="59355" y="2153043"/>
            <a:ext cx="6096000" cy="600164"/>
          </a:xfrm>
          <a:prstGeom prst="rect">
            <a:avLst/>
          </a:prstGeom>
          <a:noFill/>
        </p:spPr>
        <p:txBody>
          <a:bodyPr wrap="square">
            <a:spAutoFit/>
          </a:bodyPr>
          <a:lstStyle/>
          <a:p>
            <a:r>
              <a:rPr lang="es-CL" sz="1100" dirty="0"/>
              <a:t>Se calcula como el cociente entre la población económicamente activa y la población total, expresada en términos porcentuales (por eso se multiplica por 100). </a:t>
            </a:r>
            <a:r>
              <a:rPr lang="es-CL" sz="1100" i="1" dirty="0"/>
              <a:t>Así por ejemplo, si la TA es de 45%, entonces quiere decir que de cada 100 personas de la población total, 45 pertenecen a la PEA.</a:t>
            </a:r>
          </a:p>
        </p:txBody>
      </p:sp>
    </p:spTree>
    <p:extLst>
      <p:ext uri="{BB962C8B-B14F-4D97-AF65-F5344CB8AC3E}">
        <p14:creationId xmlns:p14="http://schemas.microsoft.com/office/powerpoint/2010/main" val="52881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n 31">
            <a:extLst>
              <a:ext uri="{FF2B5EF4-FFF2-40B4-BE49-F238E27FC236}">
                <a16:creationId xmlns:a16="http://schemas.microsoft.com/office/drawing/2014/main" id="{74FABCD1-9F3D-4EF0-859B-B97EE92F5EAB}"/>
              </a:ext>
            </a:extLst>
          </p:cNvPr>
          <p:cNvPicPr>
            <a:picLocks noChangeAspect="1"/>
          </p:cNvPicPr>
          <p:nvPr/>
        </p:nvPicPr>
        <p:blipFill>
          <a:blip r:embed="rId2"/>
          <a:stretch>
            <a:fillRect/>
          </a:stretch>
        </p:blipFill>
        <p:spPr>
          <a:xfrm>
            <a:off x="183533" y="-2941"/>
            <a:ext cx="12008467" cy="692186"/>
          </a:xfrm>
          <a:prstGeom prst="rect">
            <a:avLst/>
          </a:prstGeom>
        </p:spPr>
      </p:pic>
      <p:pic>
        <p:nvPicPr>
          <p:cNvPr id="7" name="Imagen 6">
            <a:extLst>
              <a:ext uri="{FF2B5EF4-FFF2-40B4-BE49-F238E27FC236}">
                <a16:creationId xmlns:a16="http://schemas.microsoft.com/office/drawing/2014/main" id="{E59D0FE9-8A5E-4F62-9BA3-D7FDD8F8FCA0}"/>
              </a:ext>
            </a:extLst>
          </p:cNvPr>
          <p:cNvPicPr>
            <a:picLocks noChangeAspect="1"/>
          </p:cNvPicPr>
          <p:nvPr/>
        </p:nvPicPr>
        <p:blipFill>
          <a:blip r:embed="rId3"/>
          <a:stretch>
            <a:fillRect/>
          </a:stretch>
        </p:blipFill>
        <p:spPr>
          <a:xfrm>
            <a:off x="1" y="1"/>
            <a:ext cx="2876550" cy="689244"/>
          </a:xfrm>
          <a:prstGeom prst="rect">
            <a:avLst/>
          </a:prstGeom>
        </p:spPr>
      </p:pic>
      <p:sp>
        <p:nvSpPr>
          <p:cNvPr id="18" name="CuadroTexto 17">
            <a:extLst>
              <a:ext uri="{FF2B5EF4-FFF2-40B4-BE49-F238E27FC236}">
                <a16:creationId xmlns:a16="http://schemas.microsoft.com/office/drawing/2014/main" id="{54A7EE91-D629-42DD-8880-37061C015F50}"/>
              </a:ext>
            </a:extLst>
          </p:cNvPr>
          <p:cNvSpPr txBox="1"/>
          <p:nvPr/>
        </p:nvSpPr>
        <p:spPr>
          <a:xfrm>
            <a:off x="4438650" y="104775"/>
            <a:ext cx="7562850" cy="369332"/>
          </a:xfrm>
          <a:prstGeom prst="rect">
            <a:avLst/>
          </a:prstGeom>
          <a:noFill/>
        </p:spPr>
        <p:txBody>
          <a:bodyPr wrap="square" rtlCol="0">
            <a:spAutoFit/>
          </a:bodyPr>
          <a:lstStyle/>
          <a:p>
            <a:r>
              <a:rPr lang="es-CL" dirty="0">
                <a:solidFill>
                  <a:schemeClr val="bg1"/>
                </a:solidFill>
              </a:rPr>
              <a:t>DATA MUNICIPIOS: Métricas e Índices para la Gestión Municipal</a:t>
            </a:r>
          </a:p>
        </p:txBody>
      </p:sp>
      <p:sp>
        <p:nvSpPr>
          <p:cNvPr id="57" name="CuadroTexto 56">
            <a:extLst>
              <a:ext uri="{FF2B5EF4-FFF2-40B4-BE49-F238E27FC236}">
                <a16:creationId xmlns:a16="http://schemas.microsoft.com/office/drawing/2014/main" id="{19BEF8EF-E072-4804-8E08-A0B86EE19B0C}"/>
              </a:ext>
            </a:extLst>
          </p:cNvPr>
          <p:cNvSpPr txBox="1"/>
          <p:nvPr/>
        </p:nvSpPr>
        <p:spPr>
          <a:xfrm>
            <a:off x="238369" y="805675"/>
            <a:ext cx="1635592" cy="292388"/>
          </a:xfrm>
          <a:prstGeom prst="rect">
            <a:avLst/>
          </a:prstGeom>
          <a:solidFill>
            <a:schemeClr val="accent4"/>
          </a:solidFill>
        </p:spPr>
        <p:txBody>
          <a:bodyPr wrap="square">
            <a:spAutoFit/>
          </a:bodyPr>
          <a:lstStyle/>
          <a:p>
            <a:pPr marL="0" marR="0" indent="0" algn="r" defTabSz="1219017" rtl="0" eaLnBrk="1" fontAlgn="auto" latinLnBrk="0" hangingPunct="1">
              <a:lnSpc>
                <a:spcPct val="100000"/>
              </a:lnSpc>
              <a:spcBef>
                <a:spcPts val="0"/>
              </a:spcBef>
              <a:spcAft>
                <a:spcPts val="0"/>
              </a:spcAft>
              <a:buClrTx/>
              <a:buSzTx/>
              <a:buFontTx/>
              <a:buNone/>
              <a:tabLst/>
              <a:defRPr/>
            </a:pPr>
            <a:r>
              <a:rPr lang="es-ES" sz="1300" b="1" kern="1200" dirty="0">
                <a:latin typeface="+mn-lt"/>
                <a:ea typeface="+mn-ea"/>
                <a:cs typeface="+mn-cs"/>
              </a:rPr>
              <a:t>Desarrollo y Equidad</a:t>
            </a:r>
          </a:p>
        </p:txBody>
      </p:sp>
      <p:sp>
        <p:nvSpPr>
          <p:cNvPr id="35" name="Freeform 183">
            <a:extLst>
              <a:ext uri="{FF2B5EF4-FFF2-40B4-BE49-F238E27FC236}">
                <a16:creationId xmlns:a16="http://schemas.microsoft.com/office/drawing/2014/main" id="{D7563390-EF18-4B5F-9334-7720263AD185}"/>
              </a:ext>
            </a:extLst>
          </p:cNvPr>
          <p:cNvSpPr>
            <a:spLocks noEditPoints="1"/>
          </p:cNvSpPr>
          <p:nvPr/>
        </p:nvSpPr>
        <p:spPr bwMode="auto">
          <a:xfrm>
            <a:off x="-1132" y="3618558"/>
            <a:ext cx="12185511" cy="3241789"/>
          </a:xfrm>
          <a:custGeom>
            <a:avLst/>
            <a:gdLst>
              <a:gd name="T0" fmla="*/ 3743 w 4211"/>
              <a:gd name="T1" fmla="*/ 508 h 1254"/>
              <a:gd name="T2" fmla="*/ 3617 w 4211"/>
              <a:gd name="T3" fmla="*/ 207 h 1254"/>
              <a:gd name="T4" fmla="*/ 3276 w 4211"/>
              <a:gd name="T5" fmla="*/ 492 h 1254"/>
              <a:gd name="T6" fmla="*/ 3009 w 4211"/>
              <a:gd name="T7" fmla="*/ 368 h 1254"/>
              <a:gd name="T8" fmla="*/ 2879 w 4211"/>
              <a:gd name="T9" fmla="*/ 454 h 1254"/>
              <a:gd name="T10" fmla="*/ 2692 w 4211"/>
              <a:gd name="T11" fmla="*/ 361 h 1254"/>
              <a:gd name="T12" fmla="*/ 2479 w 4211"/>
              <a:gd name="T13" fmla="*/ 311 h 1254"/>
              <a:gd name="T14" fmla="*/ 2299 w 4211"/>
              <a:gd name="T15" fmla="*/ 698 h 1254"/>
              <a:gd name="T16" fmla="*/ 1966 w 4211"/>
              <a:gd name="T17" fmla="*/ 651 h 1254"/>
              <a:gd name="T18" fmla="*/ 1625 w 4211"/>
              <a:gd name="T19" fmla="*/ 382 h 1254"/>
              <a:gd name="T20" fmla="*/ 1424 w 4211"/>
              <a:gd name="T21" fmla="*/ 558 h 1254"/>
              <a:gd name="T22" fmla="*/ 1102 w 4211"/>
              <a:gd name="T23" fmla="*/ 651 h 1254"/>
              <a:gd name="T24" fmla="*/ 842 w 4211"/>
              <a:gd name="T25" fmla="*/ 606 h 1254"/>
              <a:gd name="T26" fmla="*/ 485 w 4211"/>
              <a:gd name="T27" fmla="*/ 798 h 1254"/>
              <a:gd name="T28" fmla="*/ 11 w 4211"/>
              <a:gd name="T29" fmla="*/ 620 h 1254"/>
              <a:gd name="T30" fmla="*/ 1788 w 4211"/>
              <a:gd name="T31" fmla="*/ 979 h 1254"/>
              <a:gd name="T32" fmla="*/ 1746 w 4211"/>
              <a:gd name="T33" fmla="*/ 729 h 1254"/>
              <a:gd name="T34" fmla="*/ 1788 w 4211"/>
              <a:gd name="T35" fmla="*/ 520 h 1254"/>
              <a:gd name="T36" fmla="*/ 1746 w 4211"/>
              <a:gd name="T37" fmla="*/ 216 h 1254"/>
              <a:gd name="T38" fmla="*/ 1864 w 4211"/>
              <a:gd name="T39" fmla="*/ 881 h 1254"/>
              <a:gd name="T40" fmla="*/ 1864 w 4211"/>
              <a:gd name="T41" fmla="*/ 672 h 1254"/>
              <a:gd name="T42" fmla="*/ 1821 w 4211"/>
              <a:gd name="T43" fmla="*/ 423 h 1254"/>
              <a:gd name="T44" fmla="*/ 1864 w 4211"/>
              <a:gd name="T45" fmla="*/ 368 h 1254"/>
              <a:gd name="T46" fmla="*/ 1899 w 4211"/>
              <a:gd name="T47" fmla="*/ 979 h 1254"/>
              <a:gd name="T48" fmla="*/ 1940 w 4211"/>
              <a:gd name="T49" fmla="*/ 729 h 1254"/>
              <a:gd name="T50" fmla="*/ 1940 w 4211"/>
              <a:gd name="T51" fmla="*/ 520 h 1254"/>
              <a:gd name="T52" fmla="*/ 1899 w 4211"/>
              <a:gd name="T53" fmla="*/ 271 h 1254"/>
              <a:gd name="T54" fmla="*/ 1940 w 4211"/>
              <a:gd name="T55" fmla="*/ 216 h 1254"/>
              <a:gd name="T56" fmla="*/ 2441 w 4211"/>
              <a:gd name="T57" fmla="*/ 1138 h 1254"/>
              <a:gd name="T58" fmla="*/ 2496 w 4211"/>
              <a:gd name="T59" fmla="*/ 397 h 1254"/>
              <a:gd name="T60" fmla="*/ 2576 w 4211"/>
              <a:gd name="T61" fmla="*/ 1138 h 1254"/>
              <a:gd name="T62" fmla="*/ 2600 w 4211"/>
              <a:gd name="T63" fmla="*/ 397 h 1254"/>
              <a:gd name="T64" fmla="*/ 3518 w 4211"/>
              <a:gd name="T65" fmla="*/ 924 h 1254"/>
              <a:gd name="T66" fmla="*/ 3492 w 4211"/>
              <a:gd name="T67" fmla="*/ 803 h 1254"/>
              <a:gd name="T68" fmla="*/ 3518 w 4211"/>
              <a:gd name="T69" fmla="*/ 644 h 1254"/>
              <a:gd name="T70" fmla="*/ 3518 w 4211"/>
              <a:gd name="T71" fmla="*/ 558 h 1254"/>
              <a:gd name="T72" fmla="*/ 3492 w 4211"/>
              <a:gd name="T73" fmla="*/ 461 h 1254"/>
              <a:gd name="T74" fmla="*/ 3518 w 4211"/>
              <a:gd name="T75" fmla="*/ 437 h 1254"/>
              <a:gd name="T76" fmla="*/ 3492 w 4211"/>
              <a:gd name="T77" fmla="*/ 316 h 1254"/>
              <a:gd name="T78" fmla="*/ 3570 w 4211"/>
              <a:gd name="T79" fmla="*/ 948 h 1254"/>
              <a:gd name="T80" fmla="*/ 3570 w 4211"/>
              <a:gd name="T81" fmla="*/ 865 h 1254"/>
              <a:gd name="T82" fmla="*/ 3541 w 4211"/>
              <a:gd name="T83" fmla="*/ 765 h 1254"/>
              <a:gd name="T84" fmla="*/ 3570 w 4211"/>
              <a:gd name="T85" fmla="*/ 741 h 1254"/>
              <a:gd name="T86" fmla="*/ 3541 w 4211"/>
              <a:gd name="T87" fmla="*/ 620 h 1254"/>
              <a:gd name="T88" fmla="*/ 3570 w 4211"/>
              <a:gd name="T89" fmla="*/ 461 h 1254"/>
              <a:gd name="T90" fmla="*/ 3570 w 4211"/>
              <a:gd name="T91" fmla="*/ 378 h 1254"/>
              <a:gd name="T92" fmla="*/ 3541 w 4211"/>
              <a:gd name="T93" fmla="*/ 278 h 1254"/>
              <a:gd name="T94" fmla="*/ 3619 w 4211"/>
              <a:gd name="T95" fmla="*/ 986 h 1254"/>
              <a:gd name="T96" fmla="*/ 3593 w 4211"/>
              <a:gd name="T97" fmla="*/ 865 h 1254"/>
              <a:gd name="T98" fmla="*/ 3619 w 4211"/>
              <a:gd name="T99" fmla="*/ 765 h 1254"/>
              <a:gd name="T100" fmla="*/ 3619 w 4211"/>
              <a:gd name="T101" fmla="*/ 620 h 1254"/>
              <a:gd name="T102" fmla="*/ 3593 w 4211"/>
              <a:gd name="T103" fmla="*/ 520 h 1254"/>
              <a:gd name="T104" fmla="*/ 3619 w 4211"/>
              <a:gd name="T105" fmla="*/ 499 h 1254"/>
              <a:gd name="T106" fmla="*/ 3593 w 4211"/>
              <a:gd name="T107" fmla="*/ 378 h 1254"/>
              <a:gd name="T108" fmla="*/ 3619 w 4211"/>
              <a:gd name="T109" fmla="*/ 278 h 1254"/>
              <a:gd name="T110" fmla="*/ 3669 w 4211"/>
              <a:gd name="T111" fmla="*/ 865 h 1254"/>
              <a:gd name="T112" fmla="*/ 3643 w 4211"/>
              <a:gd name="T113" fmla="*/ 765 h 1254"/>
              <a:gd name="T114" fmla="*/ 3669 w 4211"/>
              <a:gd name="T115" fmla="*/ 741 h 1254"/>
              <a:gd name="T116" fmla="*/ 3643 w 4211"/>
              <a:gd name="T117" fmla="*/ 620 h 1254"/>
              <a:gd name="T118" fmla="*/ 3669 w 4211"/>
              <a:gd name="T119" fmla="*/ 520 h 1254"/>
              <a:gd name="T120" fmla="*/ 3669 w 4211"/>
              <a:gd name="T121" fmla="*/ 378 h 1254"/>
              <a:gd name="T122" fmla="*/ 3643 w 4211"/>
              <a:gd name="T123" fmla="*/ 278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1" h="1254">
                <a:moveTo>
                  <a:pt x="4107" y="853"/>
                </a:moveTo>
                <a:lnTo>
                  <a:pt x="4107" y="689"/>
                </a:lnTo>
                <a:lnTo>
                  <a:pt x="4038" y="689"/>
                </a:lnTo>
                <a:lnTo>
                  <a:pt x="4038" y="677"/>
                </a:lnTo>
                <a:lnTo>
                  <a:pt x="3967" y="677"/>
                </a:lnTo>
                <a:lnTo>
                  <a:pt x="3967" y="508"/>
                </a:lnTo>
                <a:lnTo>
                  <a:pt x="3743" y="508"/>
                </a:lnTo>
                <a:lnTo>
                  <a:pt x="3743" y="335"/>
                </a:lnTo>
                <a:lnTo>
                  <a:pt x="3712" y="335"/>
                </a:lnTo>
                <a:lnTo>
                  <a:pt x="3712" y="197"/>
                </a:lnTo>
                <a:lnTo>
                  <a:pt x="3653" y="197"/>
                </a:lnTo>
                <a:lnTo>
                  <a:pt x="3653" y="157"/>
                </a:lnTo>
                <a:lnTo>
                  <a:pt x="3617" y="157"/>
                </a:lnTo>
                <a:lnTo>
                  <a:pt x="3617" y="207"/>
                </a:lnTo>
                <a:lnTo>
                  <a:pt x="3440" y="207"/>
                </a:lnTo>
                <a:lnTo>
                  <a:pt x="3440" y="596"/>
                </a:lnTo>
                <a:lnTo>
                  <a:pt x="3388" y="596"/>
                </a:lnTo>
                <a:lnTo>
                  <a:pt x="3388" y="708"/>
                </a:lnTo>
                <a:lnTo>
                  <a:pt x="3362" y="708"/>
                </a:lnTo>
                <a:lnTo>
                  <a:pt x="3362" y="492"/>
                </a:lnTo>
                <a:lnTo>
                  <a:pt x="3276" y="492"/>
                </a:lnTo>
                <a:lnTo>
                  <a:pt x="3276" y="373"/>
                </a:lnTo>
                <a:lnTo>
                  <a:pt x="3146" y="373"/>
                </a:lnTo>
                <a:lnTo>
                  <a:pt x="3146" y="449"/>
                </a:lnTo>
                <a:lnTo>
                  <a:pt x="3078" y="382"/>
                </a:lnTo>
                <a:lnTo>
                  <a:pt x="3028" y="444"/>
                </a:lnTo>
                <a:lnTo>
                  <a:pt x="3009" y="444"/>
                </a:lnTo>
                <a:lnTo>
                  <a:pt x="3009" y="368"/>
                </a:lnTo>
                <a:lnTo>
                  <a:pt x="2959" y="368"/>
                </a:lnTo>
                <a:lnTo>
                  <a:pt x="2959" y="202"/>
                </a:lnTo>
                <a:lnTo>
                  <a:pt x="2924" y="202"/>
                </a:lnTo>
                <a:lnTo>
                  <a:pt x="2924" y="382"/>
                </a:lnTo>
                <a:lnTo>
                  <a:pt x="2896" y="382"/>
                </a:lnTo>
                <a:lnTo>
                  <a:pt x="2896" y="454"/>
                </a:lnTo>
                <a:lnTo>
                  <a:pt x="2879" y="454"/>
                </a:lnTo>
                <a:lnTo>
                  <a:pt x="2879" y="615"/>
                </a:lnTo>
                <a:lnTo>
                  <a:pt x="2806" y="615"/>
                </a:lnTo>
                <a:lnTo>
                  <a:pt x="2806" y="679"/>
                </a:lnTo>
                <a:lnTo>
                  <a:pt x="2746" y="679"/>
                </a:lnTo>
                <a:lnTo>
                  <a:pt x="2746" y="594"/>
                </a:lnTo>
                <a:lnTo>
                  <a:pt x="2692" y="594"/>
                </a:lnTo>
                <a:lnTo>
                  <a:pt x="2692" y="361"/>
                </a:lnTo>
                <a:lnTo>
                  <a:pt x="2626" y="361"/>
                </a:lnTo>
                <a:lnTo>
                  <a:pt x="2626" y="316"/>
                </a:lnTo>
                <a:lnTo>
                  <a:pt x="2557" y="316"/>
                </a:lnTo>
                <a:lnTo>
                  <a:pt x="2557" y="264"/>
                </a:lnTo>
                <a:lnTo>
                  <a:pt x="2522" y="264"/>
                </a:lnTo>
                <a:lnTo>
                  <a:pt x="2522" y="311"/>
                </a:lnTo>
                <a:lnTo>
                  <a:pt x="2479" y="311"/>
                </a:lnTo>
                <a:lnTo>
                  <a:pt x="2479" y="157"/>
                </a:lnTo>
                <a:lnTo>
                  <a:pt x="2413" y="157"/>
                </a:lnTo>
                <a:lnTo>
                  <a:pt x="2413" y="309"/>
                </a:lnTo>
                <a:lnTo>
                  <a:pt x="2339" y="309"/>
                </a:lnTo>
                <a:lnTo>
                  <a:pt x="2339" y="492"/>
                </a:lnTo>
                <a:lnTo>
                  <a:pt x="2299" y="492"/>
                </a:lnTo>
                <a:lnTo>
                  <a:pt x="2299" y="698"/>
                </a:lnTo>
                <a:lnTo>
                  <a:pt x="2127" y="698"/>
                </a:lnTo>
                <a:lnTo>
                  <a:pt x="2127" y="620"/>
                </a:lnTo>
                <a:lnTo>
                  <a:pt x="2018" y="620"/>
                </a:lnTo>
                <a:lnTo>
                  <a:pt x="2018" y="708"/>
                </a:lnTo>
                <a:lnTo>
                  <a:pt x="1999" y="708"/>
                </a:lnTo>
                <a:lnTo>
                  <a:pt x="1999" y="651"/>
                </a:lnTo>
                <a:lnTo>
                  <a:pt x="1966" y="651"/>
                </a:lnTo>
                <a:lnTo>
                  <a:pt x="1966" y="0"/>
                </a:lnTo>
                <a:lnTo>
                  <a:pt x="1710" y="0"/>
                </a:lnTo>
                <a:lnTo>
                  <a:pt x="1710" y="696"/>
                </a:lnTo>
                <a:lnTo>
                  <a:pt x="1632" y="696"/>
                </a:lnTo>
                <a:lnTo>
                  <a:pt x="1632" y="558"/>
                </a:lnTo>
                <a:lnTo>
                  <a:pt x="1625" y="558"/>
                </a:lnTo>
                <a:lnTo>
                  <a:pt x="1625" y="382"/>
                </a:lnTo>
                <a:lnTo>
                  <a:pt x="1554" y="283"/>
                </a:lnTo>
                <a:lnTo>
                  <a:pt x="1554" y="162"/>
                </a:lnTo>
                <a:lnTo>
                  <a:pt x="1530" y="162"/>
                </a:lnTo>
                <a:lnTo>
                  <a:pt x="1530" y="278"/>
                </a:lnTo>
                <a:lnTo>
                  <a:pt x="1469" y="387"/>
                </a:lnTo>
                <a:lnTo>
                  <a:pt x="1469" y="558"/>
                </a:lnTo>
                <a:lnTo>
                  <a:pt x="1424" y="558"/>
                </a:lnTo>
                <a:lnTo>
                  <a:pt x="1424" y="656"/>
                </a:lnTo>
                <a:lnTo>
                  <a:pt x="1388" y="656"/>
                </a:lnTo>
                <a:lnTo>
                  <a:pt x="1388" y="591"/>
                </a:lnTo>
                <a:lnTo>
                  <a:pt x="1197" y="591"/>
                </a:lnTo>
                <a:lnTo>
                  <a:pt x="1197" y="808"/>
                </a:lnTo>
                <a:lnTo>
                  <a:pt x="1102" y="808"/>
                </a:lnTo>
                <a:lnTo>
                  <a:pt x="1102" y="651"/>
                </a:lnTo>
                <a:lnTo>
                  <a:pt x="1052" y="651"/>
                </a:lnTo>
                <a:lnTo>
                  <a:pt x="1052" y="596"/>
                </a:lnTo>
                <a:lnTo>
                  <a:pt x="936" y="596"/>
                </a:lnTo>
                <a:lnTo>
                  <a:pt x="936" y="656"/>
                </a:lnTo>
                <a:lnTo>
                  <a:pt x="887" y="656"/>
                </a:lnTo>
                <a:lnTo>
                  <a:pt x="887" y="606"/>
                </a:lnTo>
                <a:lnTo>
                  <a:pt x="842" y="606"/>
                </a:lnTo>
                <a:lnTo>
                  <a:pt x="842" y="665"/>
                </a:lnTo>
                <a:lnTo>
                  <a:pt x="797" y="665"/>
                </a:lnTo>
                <a:lnTo>
                  <a:pt x="797" y="715"/>
                </a:lnTo>
                <a:lnTo>
                  <a:pt x="579" y="715"/>
                </a:lnTo>
                <a:lnTo>
                  <a:pt x="579" y="914"/>
                </a:lnTo>
                <a:lnTo>
                  <a:pt x="485" y="914"/>
                </a:lnTo>
                <a:lnTo>
                  <a:pt x="485" y="798"/>
                </a:lnTo>
                <a:lnTo>
                  <a:pt x="444" y="798"/>
                </a:lnTo>
                <a:lnTo>
                  <a:pt x="444" y="620"/>
                </a:lnTo>
                <a:lnTo>
                  <a:pt x="243" y="620"/>
                </a:lnTo>
                <a:lnTo>
                  <a:pt x="243" y="720"/>
                </a:lnTo>
                <a:lnTo>
                  <a:pt x="182" y="720"/>
                </a:lnTo>
                <a:lnTo>
                  <a:pt x="182" y="620"/>
                </a:lnTo>
                <a:lnTo>
                  <a:pt x="11" y="620"/>
                </a:lnTo>
                <a:lnTo>
                  <a:pt x="11" y="914"/>
                </a:lnTo>
                <a:lnTo>
                  <a:pt x="0" y="914"/>
                </a:lnTo>
                <a:lnTo>
                  <a:pt x="0" y="1247"/>
                </a:lnTo>
                <a:lnTo>
                  <a:pt x="4211" y="1254"/>
                </a:lnTo>
                <a:lnTo>
                  <a:pt x="4211" y="853"/>
                </a:lnTo>
                <a:lnTo>
                  <a:pt x="4107" y="853"/>
                </a:lnTo>
                <a:close/>
                <a:moveTo>
                  <a:pt x="1788" y="979"/>
                </a:moveTo>
                <a:lnTo>
                  <a:pt x="1746" y="979"/>
                </a:lnTo>
                <a:lnTo>
                  <a:pt x="1746" y="881"/>
                </a:lnTo>
                <a:lnTo>
                  <a:pt x="1788" y="881"/>
                </a:lnTo>
                <a:lnTo>
                  <a:pt x="1788" y="979"/>
                </a:lnTo>
                <a:close/>
                <a:moveTo>
                  <a:pt x="1788" y="827"/>
                </a:moveTo>
                <a:lnTo>
                  <a:pt x="1746" y="827"/>
                </a:lnTo>
                <a:lnTo>
                  <a:pt x="1746" y="729"/>
                </a:lnTo>
                <a:lnTo>
                  <a:pt x="1788" y="729"/>
                </a:lnTo>
                <a:lnTo>
                  <a:pt x="1788" y="827"/>
                </a:lnTo>
                <a:close/>
                <a:moveTo>
                  <a:pt x="1788" y="520"/>
                </a:moveTo>
                <a:lnTo>
                  <a:pt x="1746" y="520"/>
                </a:lnTo>
                <a:lnTo>
                  <a:pt x="1746" y="423"/>
                </a:lnTo>
                <a:lnTo>
                  <a:pt x="1788" y="423"/>
                </a:lnTo>
                <a:lnTo>
                  <a:pt x="1788" y="520"/>
                </a:lnTo>
                <a:close/>
                <a:moveTo>
                  <a:pt x="1788" y="368"/>
                </a:moveTo>
                <a:lnTo>
                  <a:pt x="1746" y="368"/>
                </a:lnTo>
                <a:lnTo>
                  <a:pt x="1746" y="271"/>
                </a:lnTo>
                <a:lnTo>
                  <a:pt x="1788" y="271"/>
                </a:lnTo>
                <a:lnTo>
                  <a:pt x="1788" y="368"/>
                </a:lnTo>
                <a:close/>
                <a:moveTo>
                  <a:pt x="1788" y="216"/>
                </a:moveTo>
                <a:lnTo>
                  <a:pt x="1746" y="216"/>
                </a:lnTo>
                <a:lnTo>
                  <a:pt x="1746" y="116"/>
                </a:lnTo>
                <a:lnTo>
                  <a:pt x="1788" y="116"/>
                </a:lnTo>
                <a:lnTo>
                  <a:pt x="1788" y="216"/>
                </a:lnTo>
                <a:close/>
                <a:moveTo>
                  <a:pt x="1864" y="979"/>
                </a:moveTo>
                <a:lnTo>
                  <a:pt x="1821" y="979"/>
                </a:lnTo>
                <a:lnTo>
                  <a:pt x="1821" y="881"/>
                </a:lnTo>
                <a:lnTo>
                  <a:pt x="1864" y="881"/>
                </a:lnTo>
                <a:lnTo>
                  <a:pt x="1864" y="979"/>
                </a:lnTo>
                <a:close/>
                <a:moveTo>
                  <a:pt x="1864" y="827"/>
                </a:moveTo>
                <a:lnTo>
                  <a:pt x="1821" y="827"/>
                </a:lnTo>
                <a:lnTo>
                  <a:pt x="1821" y="729"/>
                </a:lnTo>
                <a:lnTo>
                  <a:pt x="1864" y="729"/>
                </a:lnTo>
                <a:lnTo>
                  <a:pt x="1864" y="827"/>
                </a:lnTo>
                <a:close/>
                <a:moveTo>
                  <a:pt x="1864" y="672"/>
                </a:moveTo>
                <a:lnTo>
                  <a:pt x="1821" y="672"/>
                </a:lnTo>
                <a:lnTo>
                  <a:pt x="1821" y="575"/>
                </a:lnTo>
                <a:lnTo>
                  <a:pt x="1864" y="575"/>
                </a:lnTo>
                <a:lnTo>
                  <a:pt x="1864" y="672"/>
                </a:lnTo>
                <a:close/>
                <a:moveTo>
                  <a:pt x="1864" y="520"/>
                </a:moveTo>
                <a:lnTo>
                  <a:pt x="1821" y="520"/>
                </a:lnTo>
                <a:lnTo>
                  <a:pt x="1821" y="423"/>
                </a:lnTo>
                <a:lnTo>
                  <a:pt x="1864" y="423"/>
                </a:lnTo>
                <a:lnTo>
                  <a:pt x="1864" y="520"/>
                </a:lnTo>
                <a:close/>
                <a:moveTo>
                  <a:pt x="1864" y="368"/>
                </a:moveTo>
                <a:lnTo>
                  <a:pt x="1821" y="368"/>
                </a:lnTo>
                <a:lnTo>
                  <a:pt x="1821" y="271"/>
                </a:lnTo>
                <a:lnTo>
                  <a:pt x="1864" y="271"/>
                </a:lnTo>
                <a:lnTo>
                  <a:pt x="1864" y="368"/>
                </a:lnTo>
                <a:close/>
                <a:moveTo>
                  <a:pt x="1864" y="216"/>
                </a:moveTo>
                <a:lnTo>
                  <a:pt x="1821" y="216"/>
                </a:lnTo>
                <a:lnTo>
                  <a:pt x="1821" y="116"/>
                </a:lnTo>
                <a:lnTo>
                  <a:pt x="1864" y="116"/>
                </a:lnTo>
                <a:lnTo>
                  <a:pt x="1864" y="216"/>
                </a:lnTo>
                <a:close/>
                <a:moveTo>
                  <a:pt x="1940" y="979"/>
                </a:moveTo>
                <a:lnTo>
                  <a:pt x="1899" y="979"/>
                </a:lnTo>
                <a:lnTo>
                  <a:pt x="1899" y="881"/>
                </a:lnTo>
                <a:lnTo>
                  <a:pt x="1940" y="881"/>
                </a:lnTo>
                <a:lnTo>
                  <a:pt x="1940" y="979"/>
                </a:lnTo>
                <a:close/>
                <a:moveTo>
                  <a:pt x="1940" y="827"/>
                </a:moveTo>
                <a:lnTo>
                  <a:pt x="1899" y="827"/>
                </a:lnTo>
                <a:lnTo>
                  <a:pt x="1899" y="729"/>
                </a:lnTo>
                <a:lnTo>
                  <a:pt x="1940" y="729"/>
                </a:lnTo>
                <a:lnTo>
                  <a:pt x="1940" y="827"/>
                </a:lnTo>
                <a:close/>
                <a:moveTo>
                  <a:pt x="1940" y="672"/>
                </a:moveTo>
                <a:lnTo>
                  <a:pt x="1899" y="672"/>
                </a:lnTo>
                <a:lnTo>
                  <a:pt x="1899" y="575"/>
                </a:lnTo>
                <a:lnTo>
                  <a:pt x="1940" y="575"/>
                </a:lnTo>
                <a:lnTo>
                  <a:pt x="1940" y="672"/>
                </a:lnTo>
                <a:close/>
                <a:moveTo>
                  <a:pt x="1940" y="520"/>
                </a:moveTo>
                <a:lnTo>
                  <a:pt x="1899" y="520"/>
                </a:lnTo>
                <a:lnTo>
                  <a:pt x="1899" y="423"/>
                </a:lnTo>
                <a:lnTo>
                  <a:pt x="1940" y="423"/>
                </a:lnTo>
                <a:lnTo>
                  <a:pt x="1940" y="520"/>
                </a:lnTo>
                <a:close/>
                <a:moveTo>
                  <a:pt x="1940" y="368"/>
                </a:moveTo>
                <a:lnTo>
                  <a:pt x="1899" y="368"/>
                </a:lnTo>
                <a:lnTo>
                  <a:pt x="1899" y="271"/>
                </a:lnTo>
                <a:lnTo>
                  <a:pt x="1940" y="271"/>
                </a:lnTo>
                <a:lnTo>
                  <a:pt x="1940" y="368"/>
                </a:lnTo>
                <a:close/>
                <a:moveTo>
                  <a:pt x="1940" y="216"/>
                </a:moveTo>
                <a:lnTo>
                  <a:pt x="1899" y="216"/>
                </a:lnTo>
                <a:lnTo>
                  <a:pt x="1899" y="116"/>
                </a:lnTo>
                <a:lnTo>
                  <a:pt x="1940" y="116"/>
                </a:lnTo>
                <a:lnTo>
                  <a:pt x="1940" y="216"/>
                </a:lnTo>
                <a:close/>
                <a:moveTo>
                  <a:pt x="2418" y="1138"/>
                </a:moveTo>
                <a:lnTo>
                  <a:pt x="2401" y="1138"/>
                </a:lnTo>
                <a:lnTo>
                  <a:pt x="2401" y="397"/>
                </a:lnTo>
                <a:lnTo>
                  <a:pt x="2418" y="397"/>
                </a:lnTo>
                <a:lnTo>
                  <a:pt x="2418" y="1138"/>
                </a:lnTo>
                <a:close/>
                <a:moveTo>
                  <a:pt x="2458" y="1138"/>
                </a:moveTo>
                <a:lnTo>
                  <a:pt x="2441" y="1138"/>
                </a:lnTo>
                <a:lnTo>
                  <a:pt x="2441" y="397"/>
                </a:lnTo>
                <a:lnTo>
                  <a:pt x="2458" y="397"/>
                </a:lnTo>
                <a:lnTo>
                  <a:pt x="2458" y="1138"/>
                </a:lnTo>
                <a:close/>
                <a:moveTo>
                  <a:pt x="2496" y="1138"/>
                </a:moveTo>
                <a:lnTo>
                  <a:pt x="2481" y="1138"/>
                </a:lnTo>
                <a:lnTo>
                  <a:pt x="2481" y="397"/>
                </a:lnTo>
                <a:lnTo>
                  <a:pt x="2496" y="397"/>
                </a:lnTo>
                <a:lnTo>
                  <a:pt x="2496" y="1138"/>
                </a:lnTo>
                <a:close/>
                <a:moveTo>
                  <a:pt x="2536" y="1138"/>
                </a:moveTo>
                <a:lnTo>
                  <a:pt x="2522" y="1138"/>
                </a:lnTo>
                <a:lnTo>
                  <a:pt x="2522" y="397"/>
                </a:lnTo>
                <a:lnTo>
                  <a:pt x="2536" y="397"/>
                </a:lnTo>
                <a:lnTo>
                  <a:pt x="2536" y="1138"/>
                </a:lnTo>
                <a:close/>
                <a:moveTo>
                  <a:pt x="2576" y="1138"/>
                </a:moveTo>
                <a:lnTo>
                  <a:pt x="2562" y="1138"/>
                </a:lnTo>
                <a:lnTo>
                  <a:pt x="2562" y="397"/>
                </a:lnTo>
                <a:lnTo>
                  <a:pt x="2576" y="397"/>
                </a:lnTo>
                <a:lnTo>
                  <a:pt x="2576" y="1138"/>
                </a:lnTo>
                <a:close/>
                <a:moveTo>
                  <a:pt x="2616" y="1138"/>
                </a:moveTo>
                <a:lnTo>
                  <a:pt x="2600" y="1138"/>
                </a:lnTo>
                <a:lnTo>
                  <a:pt x="2600" y="397"/>
                </a:lnTo>
                <a:lnTo>
                  <a:pt x="2616" y="397"/>
                </a:lnTo>
                <a:lnTo>
                  <a:pt x="2616" y="1138"/>
                </a:lnTo>
                <a:close/>
                <a:moveTo>
                  <a:pt x="3518" y="924"/>
                </a:moveTo>
                <a:lnTo>
                  <a:pt x="3492" y="924"/>
                </a:lnTo>
                <a:lnTo>
                  <a:pt x="3492" y="886"/>
                </a:lnTo>
                <a:lnTo>
                  <a:pt x="3518" y="886"/>
                </a:lnTo>
                <a:lnTo>
                  <a:pt x="3518" y="924"/>
                </a:lnTo>
                <a:close/>
                <a:moveTo>
                  <a:pt x="3518" y="865"/>
                </a:moveTo>
                <a:lnTo>
                  <a:pt x="3492" y="865"/>
                </a:lnTo>
                <a:lnTo>
                  <a:pt x="3492" y="827"/>
                </a:lnTo>
                <a:lnTo>
                  <a:pt x="3518" y="827"/>
                </a:lnTo>
                <a:lnTo>
                  <a:pt x="3518" y="865"/>
                </a:lnTo>
                <a:close/>
                <a:moveTo>
                  <a:pt x="3518" y="803"/>
                </a:moveTo>
                <a:lnTo>
                  <a:pt x="3492" y="803"/>
                </a:lnTo>
                <a:lnTo>
                  <a:pt x="3492" y="765"/>
                </a:lnTo>
                <a:lnTo>
                  <a:pt x="3518" y="765"/>
                </a:lnTo>
                <a:lnTo>
                  <a:pt x="3518" y="803"/>
                </a:lnTo>
                <a:close/>
                <a:moveTo>
                  <a:pt x="3518" y="682"/>
                </a:moveTo>
                <a:lnTo>
                  <a:pt x="3492" y="682"/>
                </a:lnTo>
                <a:lnTo>
                  <a:pt x="3492" y="644"/>
                </a:lnTo>
                <a:lnTo>
                  <a:pt x="3518" y="644"/>
                </a:lnTo>
                <a:lnTo>
                  <a:pt x="3518" y="682"/>
                </a:lnTo>
                <a:close/>
                <a:moveTo>
                  <a:pt x="3518" y="620"/>
                </a:moveTo>
                <a:lnTo>
                  <a:pt x="3492" y="620"/>
                </a:lnTo>
                <a:lnTo>
                  <a:pt x="3492" y="582"/>
                </a:lnTo>
                <a:lnTo>
                  <a:pt x="3518" y="582"/>
                </a:lnTo>
                <a:lnTo>
                  <a:pt x="3518" y="620"/>
                </a:lnTo>
                <a:close/>
                <a:moveTo>
                  <a:pt x="3518" y="558"/>
                </a:moveTo>
                <a:lnTo>
                  <a:pt x="3492" y="558"/>
                </a:lnTo>
                <a:lnTo>
                  <a:pt x="3492" y="520"/>
                </a:lnTo>
                <a:lnTo>
                  <a:pt x="3518" y="520"/>
                </a:lnTo>
                <a:lnTo>
                  <a:pt x="3518" y="558"/>
                </a:lnTo>
                <a:close/>
                <a:moveTo>
                  <a:pt x="3518" y="499"/>
                </a:moveTo>
                <a:lnTo>
                  <a:pt x="3492" y="499"/>
                </a:lnTo>
                <a:lnTo>
                  <a:pt x="3492" y="461"/>
                </a:lnTo>
                <a:lnTo>
                  <a:pt x="3518" y="461"/>
                </a:lnTo>
                <a:lnTo>
                  <a:pt x="3518" y="499"/>
                </a:lnTo>
                <a:close/>
                <a:moveTo>
                  <a:pt x="3518" y="437"/>
                </a:moveTo>
                <a:lnTo>
                  <a:pt x="3492" y="437"/>
                </a:lnTo>
                <a:lnTo>
                  <a:pt x="3492" y="399"/>
                </a:lnTo>
                <a:lnTo>
                  <a:pt x="3518" y="399"/>
                </a:lnTo>
                <a:lnTo>
                  <a:pt x="3518" y="437"/>
                </a:lnTo>
                <a:close/>
                <a:moveTo>
                  <a:pt x="3518" y="378"/>
                </a:moveTo>
                <a:lnTo>
                  <a:pt x="3492" y="378"/>
                </a:lnTo>
                <a:lnTo>
                  <a:pt x="3492" y="337"/>
                </a:lnTo>
                <a:lnTo>
                  <a:pt x="3518" y="337"/>
                </a:lnTo>
                <a:lnTo>
                  <a:pt x="3518" y="378"/>
                </a:lnTo>
                <a:close/>
                <a:moveTo>
                  <a:pt x="3518" y="316"/>
                </a:moveTo>
                <a:lnTo>
                  <a:pt x="3492" y="316"/>
                </a:lnTo>
                <a:lnTo>
                  <a:pt x="3492" y="278"/>
                </a:lnTo>
                <a:lnTo>
                  <a:pt x="3518" y="278"/>
                </a:lnTo>
                <a:lnTo>
                  <a:pt x="3518" y="316"/>
                </a:lnTo>
                <a:close/>
                <a:moveTo>
                  <a:pt x="3570" y="986"/>
                </a:moveTo>
                <a:lnTo>
                  <a:pt x="3541" y="986"/>
                </a:lnTo>
                <a:lnTo>
                  <a:pt x="3541" y="948"/>
                </a:lnTo>
                <a:lnTo>
                  <a:pt x="3570" y="948"/>
                </a:lnTo>
                <a:lnTo>
                  <a:pt x="3570" y="986"/>
                </a:lnTo>
                <a:close/>
                <a:moveTo>
                  <a:pt x="3570" y="924"/>
                </a:moveTo>
                <a:lnTo>
                  <a:pt x="3541" y="924"/>
                </a:lnTo>
                <a:lnTo>
                  <a:pt x="3541" y="886"/>
                </a:lnTo>
                <a:lnTo>
                  <a:pt x="3570" y="886"/>
                </a:lnTo>
                <a:lnTo>
                  <a:pt x="3570" y="924"/>
                </a:lnTo>
                <a:close/>
                <a:moveTo>
                  <a:pt x="3570" y="865"/>
                </a:moveTo>
                <a:lnTo>
                  <a:pt x="3541" y="865"/>
                </a:lnTo>
                <a:lnTo>
                  <a:pt x="3541" y="827"/>
                </a:lnTo>
                <a:lnTo>
                  <a:pt x="3570" y="827"/>
                </a:lnTo>
                <a:lnTo>
                  <a:pt x="3570" y="865"/>
                </a:lnTo>
                <a:close/>
                <a:moveTo>
                  <a:pt x="3570" y="803"/>
                </a:moveTo>
                <a:lnTo>
                  <a:pt x="3541" y="803"/>
                </a:lnTo>
                <a:lnTo>
                  <a:pt x="3541" y="765"/>
                </a:lnTo>
                <a:lnTo>
                  <a:pt x="3570" y="765"/>
                </a:lnTo>
                <a:lnTo>
                  <a:pt x="3570" y="803"/>
                </a:lnTo>
                <a:close/>
                <a:moveTo>
                  <a:pt x="3570" y="741"/>
                </a:moveTo>
                <a:lnTo>
                  <a:pt x="3541" y="741"/>
                </a:lnTo>
                <a:lnTo>
                  <a:pt x="3541" y="703"/>
                </a:lnTo>
                <a:lnTo>
                  <a:pt x="3570" y="703"/>
                </a:lnTo>
                <a:lnTo>
                  <a:pt x="3570" y="741"/>
                </a:lnTo>
                <a:close/>
                <a:moveTo>
                  <a:pt x="3570" y="682"/>
                </a:moveTo>
                <a:lnTo>
                  <a:pt x="3541" y="682"/>
                </a:lnTo>
                <a:lnTo>
                  <a:pt x="3541" y="644"/>
                </a:lnTo>
                <a:lnTo>
                  <a:pt x="3570" y="644"/>
                </a:lnTo>
                <a:lnTo>
                  <a:pt x="3570" y="682"/>
                </a:lnTo>
                <a:close/>
                <a:moveTo>
                  <a:pt x="3570" y="620"/>
                </a:moveTo>
                <a:lnTo>
                  <a:pt x="3541" y="620"/>
                </a:lnTo>
                <a:lnTo>
                  <a:pt x="3541" y="582"/>
                </a:lnTo>
                <a:lnTo>
                  <a:pt x="3570" y="582"/>
                </a:lnTo>
                <a:lnTo>
                  <a:pt x="3570" y="620"/>
                </a:lnTo>
                <a:close/>
                <a:moveTo>
                  <a:pt x="3570" y="499"/>
                </a:moveTo>
                <a:lnTo>
                  <a:pt x="3541" y="499"/>
                </a:lnTo>
                <a:lnTo>
                  <a:pt x="3541" y="461"/>
                </a:lnTo>
                <a:lnTo>
                  <a:pt x="3570" y="461"/>
                </a:lnTo>
                <a:lnTo>
                  <a:pt x="3570" y="499"/>
                </a:lnTo>
                <a:close/>
                <a:moveTo>
                  <a:pt x="3570" y="437"/>
                </a:moveTo>
                <a:lnTo>
                  <a:pt x="3541" y="437"/>
                </a:lnTo>
                <a:lnTo>
                  <a:pt x="3541" y="399"/>
                </a:lnTo>
                <a:lnTo>
                  <a:pt x="3570" y="399"/>
                </a:lnTo>
                <a:lnTo>
                  <a:pt x="3570" y="437"/>
                </a:lnTo>
                <a:close/>
                <a:moveTo>
                  <a:pt x="3570" y="378"/>
                </a:moveTo>
                <a:lnTo>
                  <a:pt x="3541" y="378"/>
                </a:lnTo>
                <a:lnTo>
                  <a:pt x="3541" y="337"/>
                </a:lnTo>
                <a:lnTo>
                  <a:pt x="3570" y="337"/>
                </a:lnTo>
                <a:lnTo>
                  <a:pt x="3570" y="378"/>
                </a:lnTo>
                <a:close/>
                <a:moveTo>
                  <a:pt x="3570" y="316"/>
                </a:moveTo>
                <a:lnTo>
                  <a:pt x="3541" y="316"/>
                </a:lnTo>
                <a:lnTo>
                  <a:pt x="3541" y="278"/>
                </a:lnTo>
                <a:lnTo>
                  <a:pt x="3570" y="278"/>
                </a:lnTo>
                <a:lnTo>
                  <a:pt x="3570" y="316"/>
                </a:lnTo>
                <a:close/>
                <a:moveTo>
                  <a:pt x="3619" y="986"/>
                </a:moveTo>
                <a:lnTo>
                  <a:pt x="3593" y="986"/>
                </a:lnTo>
                <a:lnTo>
                  <a:pt x="3593" y="948"/>
                </a:lnTo>
                <a:lnTo>
                  <a:pt x="3619" y="948"/>
                </a:lnTo>
                <a:lnTo>
                  <a:pt x="3619" y="986"/>
                </a:lnTo>
                <a:close/>
                <a:moveTo>
                  <a:pt x="3619" y="924"/>
                </a:moveTo>
                <a:lnTo>
                  <a:pt x="3593" y="924"/>
                </a:lnTo>
                <a:lnTo>
                  <a:pt x="3593" y="886"/>
                </a:lnTo>
                <a:lnTo>
                  <a:pt x="3619" y="886"/>
                </a:lnTo>
                <a:lnTo>
                  <a:pt x="3619" y="924"/>
                </a:lnTo>
                <a:close/>
                <a:moveTo>
                  <a:pt x="3619" y="865"/>
                </a:moveTo>
                <a:lnTo>
                  <a:pt x="3593" y="865"/>
                </a:lnTo>
                <a:lnTo>
                  <a:pt x="3593" y="827"/>
                </a:lnTo>
                <a:lnTo>
                  <a:pt x="3619" y="827"/>
                </a:lnTo>
                <a:lnTo>
                  <a:pt x="3619" y="865"/>
                </a:lnTo>
                <a:close/>
                <a:moveTo>
                  <a:pt x="3619" y="803"/>
                </a:moveTo>
                <a:lnTo>
                  <a:pt x="3593" y="803"/>
                </a:lnTo>
                <a:lnTo>
                  <a:pt x="3593" y="765"/>
                </a:lnTo>
                <a:lnTo>
                  <a:pt x="3619" y="765"/>
                </a:lnTo>
                <a:lnTo>
                  <a:pt x="3619" y="803"/>
                </a:lnTo>
                <a:close/>
                <a:moveTo>
                  <a:pt x="3619" y="682"/>
                </a:moveTo>
                <a:lnTo>
                  <a:pt x="3593" y="682"/>
                </a:lnTo>
                <a:lnTo>
                  <a:pt x="3593" y="644"/>
                </a:lnTo>
                <a:lnTo>
                  <a:pt x="3619" y="644"/>
                </a:lnTo>
                <a:lnTo>
                  <a:pt x="3619" y="682"/>
                </a:lnTo>
                <a:close/>
                <a:moveTo>
                  <a:pt x="3619" y="620"/>
                </a:moveTo>
                <a:lnTo>
                  <a:pt x="3593" y="620"/>
                </a:lnTo>
                <a:lnTo>
                  <a:pt x="3593" y="582"/>
                </a:lnTo>
                <a:lnTo>
                  <a:pt x="3619" y="582"/>
                </a:lnTo>
                <a:lnTo>
                  <a:pt x="3619" y="620"/>
                </a:lnTo>
                <a:close/>
                <a:moveTo>
                  <a:pt x="3619" y="558"/>
                </a:moveTo>
                <a:lnTo>
                  <a:pt x="3593" y="558"/>
                </a:lnTo>
                <a:lnTo>
                  <a:pt x="3593" y="520"/>
                </a:lnTo>
                <a:lnTo>
                  <a:pt x="3619" y="520"/>
                </a:lnTo>
                <a:lnTo>
                  <a:pt x="3619" y="558"/>
                </a:lnTo>
                <a:close/>
                <a:moveTo>
                  <a:pt x="3619" y="499"/>
                </a:moveTo>
                <a:lnTo>
                  <a:pt x="3593" y="499"/>
                </a:lnTo>
                <a:lnTo>
                  <a:pt x="3593" y="461"/>
                </a:lnTo>
                <a:lnTo>
                  <a:pt x="3619" y="461"/>
                </a:lnTo>
                <a:lnTo>
                  <a:pt x="3619" y="499"/>
                </a:lnTo>
                <a:close/>
                <a:moveTo>
                  <a:pt x="3619" y="437"/>
                </a:moveTo>
                <a:lnTo>
                  <a:pt x="3593" y="437"/>
                </a:lnTo>
                <a:lnTo>
                  <a:pt x="3593" y="399"/>
                </a:lnTo>
                <a:lnTo>
                  <a:pt x="3619" y="399"/>
                </a:lnTo>
                <a:lnTo>
                  <a:pt x="3619" y="437"/>
                </a:lnTo>
                <a:close/>
                <a:moveTo>
                  <a:pt x="3619" y="378"/>
                </a:moveTo>
                <a:lnTo>
                  <a:pt x="3593" y="378"/>
                </a:lnTo>
                <a:lnTo>
                  <a:pt x="3593" y="337"/>
                </a:lnTo>
                <a:lnTo>
                  <a:pt x="3619" y="337"/>
                </a:lnTo>
                <a:lnTo>
                  <a:pt x="3619" y="378"/>
                </a:lnTo>
                <a:close/>
                <a:moveTo>
                  <a:pt x="3619" y="316"/>
                </a:moveTo>
                <a:lnTo>
                  <a:pt x="3593" y="316"/>
                </a:lnTo>
                <a:lnTo>
                  <a:pt x="3593" y="278"/>
                </a:lnTo>
                <a:lnTo>
                  <a:pt x="3619" y="278"/>
                </a:lnTo>
                <a:lnTo>
                  <a:pt x="3619" y="316"/>
                </a:lnTo>
                <a:close/>
                <a:moveTo>
                  <a:pt x="3669" y="986"/>
                </a:moveTo>
                <a:lnTo>
                  <a:pt x="3643" y="986"/>
                </a:lnTo>
                <a:lnTo>
                  <a:pt x="3643" y="948"/>
                </a:lnTo>
                <a:lnTo>
                  <a:pt x="3669" y="948"/>
                </a:lnTo>
                <a:lnTo>
                  <a:pt x="3669" y="986"/>
                </a:lnTo>
                <a:close/>
                <a:moveTo>
                  <a:pt x="3669" y="865"/>
                </a:moveTo>
                <a:lnTo>
                  <a:pt x="3643" y="865"/>
                </a:lnTo>
                <a:lnTo>
                  <a:pt x="3643" y="827"/>
                </a:lnTo>
                <a:lnTo>
                  <a:pt x="3669" y="827"/>
                </a:lnTo>
                <a:lnTo>
                  <a:pt x="3669" y="865"/>
                </a:lnTo>
                <a:close/>
                <a:moveTo>
                  <a:pt x="3669" y="803"/>
                </a:moveTo>
                <a:lnTo>
                  <a:pt x="3643" y="803"/>
                </a:lnTo>
                <a:lnTo>
                  <a:pt x="3643" y="765"/>
                </a:lnTo>
                <a:lnTo>
                  <a:pt x="3669" y="765"/>
                </a:lnTo>
                <a:lnTo>
                  <a:pt x="3669" y="803"/>
                </a:lnTo>
                <a:close/>
                <a:moveTo>
                  <a:pt x="3669" y="741"/>
                </a:moveTo>
                <a:lnTo>
                  <a:pt x="3643" y="741"/>
                </a:lnTo>
                <a:lnTo>
                  <a:pt x="3643" y="703"/>
                </a:lnTo>
                <a:lnTo>
                  <a:pt x="3669" y="703"/>
                </a:lnTo>
                <a:lnTo>
                  <a:pt x="3669" y="741"/>
                </a:lnTo>
                <a:close/>
                <a:moveTo>
                  <a:pt x="3669" y="682"/>
                </a:moveTo>
                <a:lnTo>
                  <a:pt x="3643" y="682"/>
                </a:lnTo>
                <a:lnTo>
                  <a:pt x="3643" y="644"/>
                </a:lnTo>
                <a:lnTo>
                  <a:pt x="3669" y="644"/>
                </a:lnTo>
                <a:lnTo>
                  <a:pt x="3669" y="682"/>
                </a:lnTo>
                <a:close/>
                <a:moveTo>
                  <a:pt x="3669" y="620"/>
                </a:moveTo>
                <a:lnTo>
                  <a:pt x="3643" y="620"/>
                </a:lnTo>
                <a:lnTo>
                  <a:pt x="3643" y="582"/>
                </a:lnTo>
                <a:lnTo>
                  <a:pt x="3669" y="582"/>
                </a:lnTo>
                <a:lnTo>
                  <a:pt x="3669" y="620"/>
                </a:lnTo>
                <a:close/>
                <a:moveTo>
                  <a:pt x="3669" y="558"/>
                </a:moveTo>
                <a:lnTo>
                  <a:pt x="3643" y="558"/>
                </a:lnTo>
                <a:lnTo>
                  <a:pt x="3643" y="520"/>
                </a:lnTo>
                <a:lnTo>
                  <a:pt x="3669" y="520"/>
                </a:lnTo>
                <a:lnTo>
                  <a:pt x="3669" y="558"/>
                </a:lnTo>
                <a:close/>
                <a:moveTo>
                  <a:pt x="3669" y="499"/>
                </a:moveTo>
                <a:lnTo>
                  <a:pt x="3643" y="499"/>
                </a:lnTo>
                <a:lnTo>
                  <a:pt x="3643" y="461"/>
                </a:lnTo>
                <a:lnTo>
                  <a:pt x="3669" y="461"/>
                </a:lnTo>
                <a:lnTo>
                  <a:pt x="3669" y="499"/>
                </a:lnTo>
                <a:close/>
                <a:moveTo>
                  <a:pt x="3669" y="378"/>
                </a:moveTo>
                <a:lnTo>
                  <a:pt x="3643" y="378"/>
                </a:lnTo>
                <a:lnTo>
                  <a:pt x="3643" y="337"/>
                </a:lnTo>
                <a:lnTo>
                  <a:pt x="3669" y="337"/>
                </a:lnTo>
                <a:lnTo>
                  <a:pt x="3669" y="378"/>
                </a:lnTo>
                <a:close/>
                <a:moveTo>
                  <a:pt x="3669" y="316"/>
                </a:moveTo>
                <a:lnTo>
                  <a:pt x="3643" y="316"/>
                </a:lnTo>
                <a:lnTo>
                  <a:pt x="3643" y="278"/>
                </a:lnTo>
                <a:lnTo>
                  <a:pt x="3669" y="278"/>
                </a:lnTo>
                <a:lnTo>
                  <a:pt x="3669" y="316"/>
                </a:lnTo>
                <a:close/>
              </a:path>
            </a:pathLst>
          </a:custGeom>
          <a:solidFill>
            <a:schemeClr val="tx2">
              <a:lumMod val="60000"/>
              <a:lumOff val="40000"/>
              <a:alpha val="15000"/>
            </a:schemeClr>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solidFill>
              <a:effectLst/>
              <a:uLnTx/>
              <a:uFillTx/>
              <a:latin typeface="Open Sans"/>
              <a:ea typeface="+mn-ea"/>
              <a:cs typeface="+mn-cs"/>
            </a:endParaRPr>
          </a:p>
        </p:txBody>
      </p:sp>
      <p:pic>
        <p:nvPicPr>
          <p:cNvPr id="2" name="Imagen 1" descr="Imagen que contiene dibujo&#10;&#10;Descripción generada automáticamente">
            <a:extLst>
              <a:ext uri="{FF2B5EF4-FFF2-40B4-BE49-F238E27FC236}">
                <a16:creationId xmlns:a16="http://schemas.microsoft.com/office/drawing/2014/main" id="{1771807A-2FFD-418A-83F1-E81A32245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898" y="6403147"/>
            <a:ext cx="1960951" cy="438150"/>
          </a:xfrm>
          <a:prstGeom prst="rect">
            <a:avLst/>
          </a:prstGeom>
        </p:spPr>
      </p:pic>
      <p:sp>
        <p:nvSpPr>
          <p:cNvPr id="3" name="CuadroTexto 2">
            <a:extLst>
              <a:ext uri="{FF2B5EF4-FFF2-40B4-BE49-F238E27FC236}">
                <a16:creationId xmlns:a16="http://schemas.microsoft.com/office/drawing/2014/main" id="{9F278CBD-388F-47C5-8B59-2F30A9818BFA}"/>
              </a:ext>
            </a:extLst>
          </p:cNvPr>
          <p:cNvSpPr txBox="1"/>
          <p:nvPr/>
        </p:nvSpPr>
        <p:spPr>
          <a:xfrm>
            <a:off x="2062163" y="805675"/>
            <a:ext cx="1628775" cy="308491"/>
          </a:xfrm>
          <a:prstGeom prst="rect">
            <a:avLst/>
          </a:prstGeom>
          <a:noFill/>
          <a:ln>
            <a:solidFill>
              <a:schemeClr val="accent4"/>
            </a:solidFill>
          </a:ln>
        </p:spPr>
        <p:txBody>
          <a:bodyPr wrap="square">
            <a:spAutoFit/>
          </a:bodyPr>
          <a:lstStyle/>
          <a:p>
            <a:pPr algn="ctr"/>
            <a:r>
              <a:rPr lang="es-CL" sz="1400" dirty="0"/>
              <a:t>Hogar y vivienda</a:t>
            </a:r>
          </a:p>
        </p:txBody>
      </p:sp>
      <p:sp>
        <p:nvSpPr>
          <p:cNvPr id="12" name="CuadroTexto 11">
            <a:extLst>
              <a:ext uri="{FF2B5EF4-FFF2-40B4-BE49-F238E27FC236}">
                <a16:creationId xmlns:a16="http://schemas.microsoft.com/office/drawing/2014/main" id="{2F14E5C3-6991-4BAD-B80B-E1DB5424582E}"/>
              </a:ext>
            </a:extLst>
          </p:cNvPr>
          <p:cNvSpPr txBox="1"/>
          <p:nvPr/>
        </p:nvSpPr>
        <p:spPr>
          <a:xfrm>
            <a:off x="154959" y="1349328"/>
            <a:ext cx="2538027" cy="1200329"/>
          </a:xfrm>
          <a:prstGeom prst="rect">
            <a:avLst/>
          </a:prstGeom>
          <a:noFill/>
        </p:spPr>
        <p:txBody>
          <a:bodyPr wrap="square">
            <a:spAutoFit/>
          </a:bodyPr>
          <a:lstStyle/>
          <a:p>
            <a:pPr defTabSz="457200"/>
            <a:r>
              <a:rPr lang="es-CL" sz="1200" b="1" dirty="0">
                <a:solidFill>
                  <a:srgbClr val="388094"/>
                </a:solidFill>
              </a:rPr>
              <a:t>Cantidad de hogares	</a:t>
            </a:r>
            <a:r>
              <a:rPr lang="es-CL" sz="1200" dirty="0"/>
              <a:t>2.238.179</a:t>
            </a:r>
          </a:p>
          <a:p>
            <a:pPr defTabSz="457200"/>
            <a:r>
              <a:rPr lang="es-CL" sz="1200" b="1" dirty="0">
                <a:solidFill>
                  <a:srgbClr val="388094"/>
                </a:solidFill>
              </a:rPr>
              <a:t>Viv. con más de 1 hogar </a:t>
            </a:r>
            <a:r>
              <a:rPr lang="es-CL" sz="1200" dirty="0"/>
              <a:t>2%</a:t>
            </a:r>
          </a:p>
          <a:p>
            <a:pPr defTabSz="457200"/>
            <a:r>
              <a:rPr lang="es-CL" sz="1200" b="1" dirty="0">
                <a:solidFill>
                  <a:srgbClr val="388094"/>
                </a:solidFill>
              </a:rPr>
              <a:t>Tamaño de hogares	</a:t>
            </a:r>
            <a:r>
              <a:rPr lang="es-CL" sz="1200" dirty="0"/>
              <a:t>3,1</a:t>
            </a:r>
          </a:p>
          <a:p>
            <a:pPr defTabSz="457200"/>
            <a:r>
              <a:rPr lang="es-CL" sz="1200" b="1" dirty="0">
                <a:solidFill>
                  <a:srgbClr val="388094"/>
                </a:solidFill>
              </a:rPr>
              <a:t>Jefas de hogar	 </a:t>
            </a:r>
            <a:r>
              <a:rPr lang="es-CL" sz="1200" dirty="0"/>
              <a:t>43%</a:t>
            </a:r>
          </a:p>
          <a:p>
            <a:pPr defTabSz="457200"/>
            <a:r>
              <a:rPr lang="es-CL" sz="1200" b="1" dirty="0">
                <a:solidFill>
                  <a:srgbClr val="388094"/>
                </a:solidFill>
              </a:rPr>
              <a:t>Hogares p. originarios </a:t>
            </a:r>
            <a:r>
              <a:rPr lang="es-CL" sz="1200" dirty="0"/>
              <a:t>16%</a:t>
            </a:r>
          </a:p>
          <a:p>
            <a:pPr defTabSz="457200"/>
            <a:r>
              <a:rPr lang="es-CL" sz="1200" b="1" dirty="0">
                <a:solidFill>
                  <a:srgbClr val="388094"/>
                </a:solidFill>
              </a:rPr>
              <a:t>Hogares con migrantes </a:t>
            </a:r>
            <a:r>
              <a:rPr lang="es-CL" sz="1200" dirty="0"/>
              <a:t>11%</a:t>
            </a:r>
          </a:p>
        </p:txBody>
      </p:sp>
      <p:sp>
        <p:nvSpPr>
          <p:cNvPr id="14" name="CuadroTexto 13">
            <a:extLst>
              <a:ext uri="{FF2B5EF4-FFF2-40B4-BE49-F238E27FC236}">
                <a16:creationId xmlns:a16="http://schemas.microsoft.com/office/drawing/2014/main" id="{43878935-7A81-4D0D-8F73-8DC44825FC59}"/>
              </a:ext>
            </a:extLst>
          </p:cNvPr>
          <p:cNvSpPr txBox="1"/>
          <p:nvPr/>
        </p:nvSpPr>
        <p:spPr>
          <a:xfrm>
            <a:off x="5610225" y="1346285"/>
            <a:ext cx="2143125" cy="1200329"/>
          </a:xfrm>
          <a:prstGeom prst="rect">
            <a:avLst/>
          </a:prstGeom>
          <a:noFill/>
        </p:spPr>
        <p:txBody>
          <a:bodyPr wrap="square">
            <a:spAutoFit/>
          </a:bodyPr>
          <a:lstStyle>
            <a:defPPr>
              <a:defRPr lang="es-CL"/>
            </a:defPPr>
            <a:lvl1pPr defTabSz="457200">
              <a:defRPr sz="1200" b="1">
                <a:solidFill>
                  <a:srgbClr val="388094"/>
                </a:solidFill>
              </a:defRPr>
            </a:lvl1pPr>
          </a:lstStyle>
          <a:p>
            <a:r>
              <a:rPr lang="es-CL" dirty="0"/>
              <a:t>Viviendas desocupadas </a:t>
            </a:r>
            <a:r>
              <a:rPr lang="es-CL" b="0" dirty="0">
                <a:solidFill>
                  <a:schemeClr val="tx1"/>
                </a:solidFill>
              </a:rPr>
              <a:t>5%</a:t>
            </a:r>
          </a:p>
          <a:p>
            <a:r>
              <a:rPr lang="es-CL" dirty="0"/>
              <a:t>Hacinamiento	</a:t>
            </a:r>
            <a:r>
              <a:rPr lang="es-CL" b="0" dirty="0">
                <a:solidFill>
                  <a:schemeClr val="tx1"/>
                </a:solidFill>
              </a:rPr>
              <a:t>8%</a:t>
            </a:r>
          </a:p>
          <a:p>
            <a:r>
              <a:rPr lang="es-CL" dirty="0"/>
              <a:t>Red pública de agua	</a:t>
            </a:r>
            <a:r>
              <a:rPr lang="es-CL" b="0" dirty="0">
                <a:solidFill>
                  <a:schemeClr val="tx1"/>
                </a:solidFill>
              </a:rPr>
              <a:t>98%</a:t>
            </a:r>
          </a:p>
          <a:p>
            <a:r>
              <a:rPr lang="es-CL" dirty="0"/>
              <a:t>IM Aceptable	</a:t>
            </a:r>
            <a:r>
              <a:rPr lang="es-CL" b="0" dirty="0">
                <a:solidFill>
                  <a:schemeClr val="tx1"/>
                </a:solidFill>
              </a:rPr>
              <a:t>89%</a:t>
            </a:r>
          </a:p>
          <a:p>
            <a:r>
              <a:rPr lang="es-CL" dirty="0"/>
              <a:t>IM Recuperable </a:t>
            </a:r>
            <a:r>
              <a:rPr lang="es-CL" b="0" dirty="0">
                <a:solidFill>
                  <a:schemeClr val="tx1"/>
                </a:solidFill>
              </a:rPr>
              <a:t>11%</a:t>
            </a:r>
          </a:p>
          <a:p>
            <a:r>
              <a:rPr lang="es-CL" dirty="0"/>
              <a:t>IM Irrecuperable </a:t>
            </a:r>
            <a:r>
              <a:rPr lang="es-CL" b="0" dirty="0">
                <a:solidFill>
                  <a:schemeClr val="tx1"/>
                </a:solidFill>
              </a:rPr>
              <a:t>0%</a:t>
            </a:r>
          </a:p>
        </p:txBody>
      </p:sp>
      <p:sp>
        <p:nvSpPr>
          <p:cNvPr id="9" name="CuadroTexto 8">
            <a:extLst>
              <a:ext uri="{FF2B5EF4-FFF2-40B4-BE49-F238E27FC236}">
                <a16:creationId xmlns:a16="http://schemas.microsoft.com/office/drawing/2014/main" id="{0CA67A30-3CE3-4C86-B05D-CFE549AF6917}"/>
              </a:ext>
            </a:extLst>
          </p:cNvPr>
          <p:cNvSpPr txBox="1"/>
          <p:nvPr/>
        </p:nvSpPr>
        <p:spPr>
          <a:xfrm>
            <a:off x="8365539" y="1709579"/>
            <a:ext cx="2305050" cy="600164"/>
          </a:xfrm>
          <a:prstGeom prst="rect">
            <a:avLst/>
          </a:prstGeom>
          <a:noFill/>
        </p:spPr>
        <p:txBody>
          <a:bodyPr wrap="square" rtlCol="0">
            <a:spAutoFit/>
          </a:bodyPr>
          <a:lstStyle/>
          <a:p>
            <a:r>
              <a:rPr lang="es-CL" sz="1100" dirty="0"/>
              <a:t>Tipo de Pared</a:t>
            </a:r>
          </a:p>
          <a:p>
            <a:r>
              <a:rPr lang="es-CL" sz="1100" dirty="0"/>
              <a:t>Tipo de Techo</a:t>
            </a:r>
          </a:p>
          <a:p>
            <a:r>
              <a:rPr lang="es-CL" sz="1100" dirty="0"/>
              <a:t>Tipo de Piso</a:t>
            </a:r>
          </a:p>
        </p:txBody>
      </p:sp>
      <p:cxnSp>
        <p:nvCxnSpPr>
          <p:cNvPr id="11" name="Conector: angular 10">
            <a:extLst>
              <a:ext uri="{FF2B5EF4-FFF2-40B4-BE49-F238E27FC236}">
                <a16:creationId xmlns:a16="http://schemas.microsoft.com/office/drawing/2014/main" id="{1A25BCA2-E22C-4310-A6D0-3B5DAC8D08E1}"/>
              </a:ext>
            </a:extLst>
          </p:cNvPr>
          <p:cNvCxnSpPr>
            <a:cxnSpLocks/>
          </p:cNvCxnSpPr>
          <p:nvPr/>
        </p:nvCxnSpPr>
        <p:spPr>
          <a:xfrm flipV="1">
            <a:off x="6953250" y="1805891"/>
            <a:ext cx="1412289" cy="2603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9DA7D6CD-68C2-4AA5-8D5D-F428E7956275}"/>
              </a:ext>
            </a:extLst>
          </p:cNvPr>
          <p:cNvCxnSpPr>
            <a:endCxn id="9" idx="1"/>
          </p:cNvCxnSpPr>
          <p:nvPr/>
        </p:nvCxnSpPr>
        <p:spPr>
          <a:xfrm flipV="1">
            <a:off x="6953250" y="2009661"/>
            <a:ext cx="1412289" cy="85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FFDF79F4-3CEB-4B2C-ADD8-19C1CD7775DE}"/>
              </a:ext>
            </a:extLst>
          </p:cNvPr>
          <p:cNvCxnSpPr>
            <a:cxnSpLocks/>
          </p:cNvCxnSpPr>
          <p:nvPr/>
        </p:nvCxnSpPr>
        <p:spPr>
          <a:xfrm>
            <a:off x="7019925" y="2110982"/>
            <a:ext cx="1345614" cy="1013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81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25351</TotalTime>
  <Words>3719</Words>
  <Application>Microsoft Office PowerPoint</Application>
  <PresentationFormat>Panorámica</PresentationFormat>
  <Paragraphs>436</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27</vt:i4>
      </vt:variant>
    </vt:vector>
  </HeadingPairs>
  <TitlesOfParts>
    <vt:vector size="36" baseType="lpstr">
      <vt:lpstr>Arial</vt:lpstr>
      <vt:lpstr>Calibri</vt:lpstr>
      <vt:lpstr>Calibri Light</vt:lpstr>
      <vt:lpstr>Chevin Pro DemiBold</vt:lpstr>
      <vt:lpstr>Chevin Pro Light</vt:lpstr>
      <vt:lpstr>gobCL</vt:lpstr>
      <vt:lpstr>Open Sans</vt:lpstr>
      <vt:lpstr>Tema de Office</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Astrid Holmgren</dc:creator>
  <cp:lastModifiedBy>Astrid Holmgren</cp:lastModifiedBy>
  <cp:revision>129</cp:revision>
  <dcterms:created xsi:type="dcterms:W3CDTF">2020-09-05T22:50:56Z</dcterms:created>
  <dcterms:modified xsi:type="dcterms:W3CDTF">2020-10-11T12:30:21Z</dcterms:modified>
</cp:coreProperties>
</file>