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0" r:id="rId8"/>
    <p:sldId id="821" r:id="rId9"/>
    <p:sldId id="845" r:id="rId10"/>
    <p:sldId id="854" r:id="rId11"/>
    <p:sldId id="857" r:id="rId12"/>
    <p:sldId id="855" r:id="rId13"/>
    <p:sldId id="856" r:id="rId14"/>
    <p:sldId id="848" r:id="rId15"/>
    <p:sldId id="858" r:id="rId16"/>
    <p:sldId id="859" r:id="rId17"/>
    <p:sldId id="847" r:id="rId18"/>
    <p:sldId id="849" r:id="rId19"/>
    <p:sldId id="860"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6FC6"/>
    <a:srgbClr val="14506E"/>
    <a:srgbClr val="2081B2"/>
    <a:srgbClr val="269AD4"/>
    <a:srgbClr val="1A6A92"/>
    <a:srgbClr val="0E394E"/>
    <a:srgbClr val="5CB5E2"/>
    <a:srgbClr val="75C1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22/09/2020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8.xml"/><Relationship Id="rId3" Type="http://schemas.openxmlformats.org/officeDocument/2006/relationships/slide" Target="slide5.xml"/><Relationship Id="rId21" Type="http://schemas.openxmlformats.org/officeDocument/2006/relationships/slide" Target="slide9.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7.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4.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7.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n.org/sustainabledevelopment/es/objetivos-de-desarrollo-sostenible/" TargetMode="Externa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5.png"/><Relationship Id="rId2" Type="http://schemas.openxmlformats.org/officeDocument/2006/relationships/hyperlink" Target="https://data.unescap.org/"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dg.trendscanner.online/dashboard" TargetMode="Externa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hyperlink" Target="https://unstats.un.org/sdgs/indicators/database/" TargetMode="Externa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Conjunto_indicadores_ODS_priorizados_ALC_2019.xlsx" TargetMode="Externa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genda2030lac.org/estadisticas/index-es.html" TargetMode="External"/><Relationship Id="rId1" Type="http://schemas.openxmlformats.org/officeDocument/2006/relationships/slideLayout" Target="../slideLayouts/slideLayout3.xml"/><Relationship Id="rId6" Type="http://schemas.openxmlformats.org/officeDocument/2006/relationships/hyperlink" Target="https://agenda2030lac.org/estadisticas/perfil-estadistico-ods.html?pais=cri"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hyperlink" Target="ConsultaIntegrada%20(1).xls" TargetMode="Externa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stadisticas.cepal.org/cepalstat/WEB_CEPALSTAT/openDataApi.asp?idioma=e" TargetMode="Externa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hyperlink" Target="https://unstats.un.org/sdgs/metadata/" TargetMode="External"/><Relationship Id="rId5" Type="http://schemas.openxmlformats.org/officeDocument/2006/relationships/hyperlink" Target="https://unstats.un.org/sdgs/metadata/files/SDG-indicator-metadata.zip" TargetMode="External"/><Relationship Id="rId4" Type="http://schemas.openxmlformats.org/officeDocument/2006/relationships/hyperlink" Target="https://unstats.un.org/SDGAPI/swagg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ctoglobal.cl/objetivos-de-desarrollo-sostenible-ods/cuadro-ods/" TargetMode="External"/><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hyperlink" Target="http://trends.earth/docs/en/background/understanding_indicators15.html" TargetMode="External"/><Relationship Id="rId4" Type="http://schemas.openxmlformats.org/officeDocument/2006/relationships/hyperlink" Target="https://www.mallplaza.com/noticias/mallplaza-ingresa-al-indice-de-sostenibilidad-dow-jone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hyperlink" Target="https://pnd.gt/Home/NodosP1" TargetMode="Externa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hyperlink" Target="http://190.5.135.86/KPI_FORM_QUA" TargetMode="Externa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hyperlink" Target="https://www.inec.cr/objetivos-de-desarrollo-sostenible" TargetMode="External"/><Relationship Id="rId5" Type="http://schemas.openxmlformats.org/officeDocument/2006/relationships/image" Target="../media/image22.png"/><Relationship Id="rId10" Type="http://schemas.openxmlformats.org/officeDocument/2006/relationships/hyperlink" Target="http://www.chileagenda2030.gob.cl/seguimiento/ods-1" TargetMode="External"/><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hyperlink" Target="http://ods.gob.do/Indicad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genda2030lac.org/index.php/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1786778411"/>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p>
          <a:p>
            <a:pPr defTabSz="1219017">
              <a:spcBef>
                <a:spcPts val="601"/>
              </a:spcBef>
              <a:spcAft>
                <a:spcPts val="601"/>
              </a:spcAft>
            </a:pPr>
            <a:r>
              <a:rPr lang="es-ES" sz="1067" dirty="0">
                <a:solidFill>
                  <a:srgbClr val="575756"/>
                </a:solidFill>
                <a:latin typeface="Chevin Pro DemiBold"/>
              </a:rPr>
              <a:t>Las Flechas de la derecha te conducen a las secciones correspondientes.</a:t>
            </a:r>
            <a:endParaRPr lang="en-U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https://www.un.org/sustainabledevelopment/es/objetivos-de-desarrollo-sostenible/</a:t>
            </a:r>
            <a:r>
              <a:rPr lang="en-US" sz="1400" dirty="0">
                <a:solidFill>
                  <a:schemeClr val="bg1"/>
                </a:solidFill>
              </a:rPr>
              <a:t>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2" name="Imagen 1">
            <a:extLst>
              <a:ext uri="{FF2B5EF4-FFF2-40B4-BE49-F238E27FC236}">
                <a16:creationId xmlns:a16="http://schemas.microsoft.com/office/drawing/2014/main" id="{169AC518-2E24-43DA-81AD-5FF5AA9F4B29}"/>
              </a:ext>
            </a:extLst>
          </p:cNvPr>
          <p:cNvPicPr>
            <a:picLocks noChangeAspect="1"/>
          </p:cNvPicPr>
          <p:nvPr/>
        </p:nvPicPr>
        <p:blipFill rotWithShape="1">
          <a:blip r:embed="rId4"/>
          <a:srcRect t="5427"/>
          <a:stretch/>
        </p:blipFill>
        <p:spPr>
          <a:xfrm>
            <a:off x="2200405" y="1428862"/>
            <a:ext cx="7302875" cy="5429138"/>
          </a:xfrm>
          <a:prstGeom prst="rect">
            <a:avLst/>
          </a:prstGeom>
        </p:spPr>
      </p:pic>
    </p:spTree>
    <p:extLst>
      <p:ext uri="{BB962C8B-B14F-4D97-AF65-F5344CB8AC3E}">
        <p14:creationId xmlns:p14="http://schemas.microsoft.com/office/powerpoint/2010/main" val="271679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https://data.unescap.org</a:t>
            </a:r>
            <a:endParaRPr lang="en-US" sz="1400" dirty="0">
              <a:solidFill>
                <a:schemeClr val="bg1"/>
              </a:solidFill>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AD1D1163-3DE0-45A6-BAB5-80CDA68FDDA9}"/>
              </a:ext>
            </a:extLst>
          </p:cNvPr>
          <p:cNvPicPr>
            <a:picLocks noChangeAspect="1"/>
          </p:cNvPicPr>
          <p:nvPr/>
        </p:nvPicPr>
        <p:blipFill rotWithShape="1">
          <a:blip r:embed="rId4"/>
          <a:srcRect t="6154"/>
          <a:stretch/>
        </p:blipFill>
        <p:spPr>
          <a:xfrm>
            <a:off x="6237402" y="4135700"/>
            <a:ext cx="4783248" cy="2279834"/>
          </a:xfrm>
          <a:prstGeom prst="rect">
            <a:avLst/>
          </a:prstGeom>
        </p:spPr>
      </p:pic>
      <p:pic>
        <p:nvPicPr>
          <p:cNvPr id="6" name="Imagen 5">
            <a:extLst>
              <a:ext uri="{FF2B5EF4-FFF2-40B4-BE49-F238E27FC236}">
                <a16:creationId xmlns:a16="http://schemas.microsoft.com/office/drawing/2014/main" id="{E032C9AE-F2DF-4AE2-9632-54BEE300979D}"/>
              </a:ext>
            </a:extLst>
          </p:cNvPr>
          <p:cNvPicPr>
            <a:picLocks noChangeAspect="1"/>
          </p:cNvPicPr>
          <p:nvPr/>
        </p:nvPicPr>
        <p:blipFill>
          <a:blip r:embed="rId5"/>
          <a:stretch>
            <a:fillRect/>
          </a:stretch>
        </p:blipFill>
        <p:spPr>
          <a:xfrm>
            <a:off x="717438" y="4128710"/>
            <a:ext cx="4761014" cy="2424782"/>
          </a:xfrm>
          <a:prstGeom prst="rect">
            <a:avLst/>
          </a:prstGeom>
        </p:spPr>
      </p:pic>
      <p:pic>
        <p:nvPicPr>
          <p:cNvPr id="9" name="Imagen 8">
            <a:extLst>
              <a:ext uri="{FF2B5EF4-FFF2-40B4-BE49-F238E27FC236}">
                <a16:creationId xmlns:a16="http://schemas.microsoft.com/office/drawing/2014/main" id="{37253DAD-C425-4097-AD99-2DE5226A8813}"/>
              </a:ext>
            </a:extLst>
          </p:cNvPr>
          <p:cNvPicPr>
            <a:picLocks noChangeAspect="1"/>
          </p:cNvPicPr>
          <p:nvPr/>
        </p:nvPicPr>
        <p:blipFill rotWithShape="1">
          <a:blip r:embed="rId6"/>
          <a:srcRect r="1538"/>
          <a:stretch/>
        </p:blipFill>
        <p:spPr>
          <a:xfrm>
            <a:off x="6237402" y="1528644"/>
            <a:ext cx="4783248" cy="2425006"/>
          </a:xfrm>
          <a:prstGeom prst="rect">
            <a:avLst/>
          </a:prstGeom>
        </p:spPr>
      </p:pic>
      <p:pic>
        <p:nvPicPr>
          <p:cNvPr id="11" name="Imagen 10">
            <a:extLst>
              <a:ext uri="{FF2B5EF4-FFF2-40B4-BE49-F238E27FC236}">
                <a16:creationId xmlns:a16="http://schemas.microsoft.com/office/drawing/2014/main" id="{A0C75BF2-D7FB-4F4F-94CA-00E10F83590E}"/>
              </a:ext>
            </a:extLst>
          </p:cNvPr>
          <p:cNvPicPr>
            <a:picLocks noChangeAspect="1"/>
          </p:cNvPicPr>
          <p:nvPr/>
        </p:nvPicPr>
        <p:blipFill rotWithShape="1">
          <a:blip r:embed="rId7"/>
          <a:srcRect l="6501" t="21415" r="6529"/>
          <a:stretch/>
        </p:blipFill>
        <p:spPr>
          <a:xfrm>
            <a:off x="0" y="1605761"/>
            <a:ext cx="5826242" cy="2345255"/>
          </a:xfrm>
          <a:prstGeom prst="rect">
            <a:avLst/>
          </a:prstGeom>
        </p:spPr>
      </p:pic>
    </p:spTree>
    <p:extLst>
      <p:ext uri="{BB962C8B-B14F-4D97-AF65-F5344CB8AC3E}">
        <p14:creationId xmlns:p14="http://schemas.microsoft.com/office/powerpoint/2010/main" val="37654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s-CL" sz="1800" b="1" dirty="0">
                <a:solidFill>
                  <a:schemeClr val="bg1"/>
                </a:solidFill>
              </a:rPr>
              <a:t>Logo circular como elemento central</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4" name="Imagen 3">
            <a:extLst>
              <a:ext uri="{FF2B5EF4-FFF2-40B4-BE49-F238E27FC236}">
                <a16:creationId xmlns:a16="http://schemas.microsoft.com/office/drawing/2014/main" id="{3BA1876A-FC03-48EF-A4E2-A1E2E860F2B3}"/>
              </a:ext>
            </a:extLst>
          </p:cNvPr>
          <p:cNvPicPr>
            <a:picLocks noChangeAspect="1"/>
          </p:cNvPicPr>
          <p:nvPr/>
        </p:nvPicPr>
        <p:blipFill>
          <a:blip r:embed="rId3"/>
          <a:stretch>
            <a:fillRect/>
          </a:stretch>
        </p:blipFill>
        <p:spPr>
          <a:xfrm>
            <a:off x="231803" y="1621759"/>
            <a:ext cx="6838299" cy="1094570"/>
          </a:xfrm>
          <a:prstGeom prst="rect">
            <a:avLst/>
          </a:prstGeom>
        </p:spPr>
      </p:pic>
      <p:pic>
        <p:nvPicPr>
          <p:cNvPr id="7" name="Imagen 6">
            <a:extLst>
              <a:ext uri="{FF2B5EF4-FFF2-40B4-BE49-F238E27FC236}">
                <a16:creationId xmlns:a16="http://schemas.microsoft.com/office/drawing/2014/main" id="{4CA8EEF6-DB45-49BF-832F-294EBAD1FD8C}"/>
              </a:ext>
            </a:extLst>
          </p:cNvPr>
          <p:cNvPicPr>
            <a:picLocks noChangeAspect="1"/>
          </p:cNvPicPr>
          <p:nvPr/>
        </p:nvPicPr>
        <p:blipFill rotWithShape="1">
          <a:blip r:embed="rId4"/>
          <a:srcRect l="2767"/>
          <a:stretch/>
        </p:blipFill>
        <p:spPr>
          <a:xfrm>
            <a:off x="231803" y="3255747"/>
            <a:ext cx="10928993" cy="1333569"/>
          </a:xfrm>
          <a:prstGeom prst="rect">
            <a:avLst/>
          </a:prstGeom>
        </p:spPr>
      </p:pic>
      <p:sp>
        <p:nvSpPr>
          <p:cNvPr id="18" name="CuadroTexto 17">
            <a:extLst>
              <a:ext uri="{FF2B5EF4-FFF2-40B4-BE49-F238E27FC236}">
                <a16:creationId xmlns:a16="http://schemas.microsoft.com/office/drawing/2014/main" id="{E797059C-6A66-4537-9900-746289522BF2}"/>
              </a:ext>
            </a:extLst>
          </p:cNvPr>
          <p:cNvSpPr txBox="1"/>
          <p:nvPr/>
        </p:nvSpPr>
        <p:spPr>
          <a:xfrm>
            <a:off x="6260524" y="4609074"/>
            <a:ext cx="6094854" cy="369332"/>
          </a:xfrm>
          <a:prstGeom prst="rect">
            <a:avLst/>
          </a:prstGeom>
          <a:noFill/>
        </p:spPr>
        <p:txBody>
          <a:bodyPr wrap="square">
            <a:spAutoFit/>
          </a:bodyPr>
          <a:lstStyle/>
          <a:p>
            <a:r>
              <a:rPr lang="en-US" dirty="0"/>
              <a:t>https://observatorioplanificacion.cepal.org/es/sdgs</a:t>
            </a:r>
          </a:p>
        </p:txBody>
      </p:sp>
      <p:sp>
        <p:nvSpPr>
          <p:cNvPr id="20" name="CuadroTexto 19">
            <a:extLst>
              <a:ext uri="{FF2B5EF4-FFF2-40B4-BE49-F238E27FC236}">
                <a16:creationId xmlns:a16="http://schemas.microsoft.com/office/drawing/2014/main" id="{B383D966-86A0-4C0B-89EE-17E63FA4858C}"/>
              </a:ext>
            </a:extLst>
          </p:cNvPr>
          <p:cNvSpPr txBox="1"/>
          <p:nvPr/>
        </p:nvSpPr>
        <p:spPr>
          <a:xfrm>
            <a:off x="3425175" y="2639508"/>
            <a:ext cx="6349428" cy="369332"/>
          </a:xfrm>
          <a:prstGeom prst="rect">
            <a:avLst/>
          </a:prstGeom>
          <a:noFill/>
        </p:spPr>
        <p:txBody>
          <a:bodyPr wrap="square">
            <a:spAutoFit/>
          </a:bodyPr>
          <a:lstStyle/>
          <a:p>
            <a:r>
              <a:rPr lang="en-US" dirty="0"/>
              <a:t>https://foroalc2030.cepal.org/2017/es</a:t>
            </a:r>
          </a:p>
        </p:txBody>
      </p:sp>
      <p:pic>
        <p:nvPicPr>
          <p:cNvPr id="6" name="Imagen 5">
            <a:extLst>
              <a:ext uri="{FF2B5EF4-FFF2-40B4-BE49-F238E27FC236}">
                <a16:creationId xmlns:a16="http://schemas.microsoft.com/office/drawing/2014/main" id="{417348DE-20AC-49A1-B5E2-D4871914A427}"/>
              </a:ext>
            </a:extLst>
          </p:cNvPr>
          <p:cNvPicPr>
            <a:picLocks noChangeAspect="1"/>
          </p:cNvPicPr>
          <p:nvPr/>
        </p:nvPicPr>
        <p:blipFill>
          <a:blip r:embed="rId5"/>
          <a:stretch>
            <a:fillRect/>
          </a:stretch>
        </p:blipFill>
        <p:spPr>
          <a:xfrm>
            <a:off x="404345" y="5125638"/>
            <a:ext cx="8687246" cy="1130358"/>
          </a:xfrm>
          <a:prstGeom prst="rect">
            <a:avLst/>
          </a:prstGeom>
        </p:spPr>
      </p:pic>
      <p:sp>
        <p:nvSpPr>
          <p:cNvPr id="9" name="CuadroTexto 8">
            <a:extLst>
              <a:ext uri="{FF2B5EF4-FFF2-40B4-BE49-F238E27FC236}">
                <a16:creationId xmlns:a16="http://schemas.microsoft.com/office/drawing/2014/main" id="{C41380D9-0B01-4C02-8AFB-9C084FD38B59}"/>
              </a:ext>
            </a:extLst>
          </p:cNvPr>
          <p:cNvSpPr txBox="1"/>
          <p:nvPr/>
        </p:nvSpPr>
        <p:spPr>
          <a:xfrm>
            <a:off x="4150491" y="6297395"/>
            <a:ext cx="6094854" cy="369332"/>
          </a:xfrm>
          <a:prstGeom prst="rect">
            <a:avLst/>
          </a:prstGeom>
          <a:noFill/>
        </p:spPr>
        <p:txBody>
          <a:bodyPr wrap="square">
            <a:spAutoFit/>
          </a:bodyPr>
          <a:lstStyle/>
          <a:p>
            <a:r>
              <a:rPr lang="en-US" dirty="0"/>
              <a:t>https://observatorioplanificacion.cepal.org/es/sdgs</a:t>
            </a:r>
          </a:p>
        </p:txBody>
      </p:sp>
    </p:spTree>
    <p:extLst>
      <p:ext uri="{BB962C8B-B14F-4D97-AF65-F5344CB8AC3E}">
        <p14:creationId xmlns:p14="http://schemas.microsoft.com/office/powerpoint/2010/main" val="258783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buNone/>
            </a:pPr>
            <a:r>
              <a:rPr lang="en-US" sz="1400" dirty="0">
                <a:solidFill>
                  <a:schemeClr val="bg1"/>
                </a:solidFill>
                <a:hlinkClick r:id="rId2"/>
              </a:rPr>
              <a:t>https://sdg.trendscanner.online/dashboard</a:t>
            </a:r>
            <a:endParaRPr lang="en-US" sz="1400" dirty="0">
              <a:solidFill>
                <a:schemeClr val="bg1"/>
              </a:solidFill>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712515C2-6309-4F0B-AC9C-333119A7DF75}"/>
              </a:ext>
            </a:extLst>
          </p:cNvPr>
          <p:cNvPicPr>
            <a:picLocks noChangeAspect="1"/>
          </p:cNvPicPr>
          <p:nvPr/>
        </p:nvPicPr>
        <p:blipFill>
          <a:blip r:embed="rId4"/>
          <a:stretch>
            <a:fillRect/>
          </a:stretch>
        </p:blipFill>
        <p:spPr>
          <a:xfrm>
            <a:off x="1243172" y="1744401"/>
            <a:ext cx="9237573" cy="4392448"/>
          </a:xfrm>
          <a:prstGeom prst="rect">
            <a:avLst/>
          </a:prstGeom>
        </p:spPr>
      </p:pic>
    </p:spTree>
    <p:extLst>
      <p:ext uri="{BB962C8B-B14F-4D97-AF65-F5344CB8AC3E}">
        <p14:creationId xmlns:p14="http://schemas.microsoft.com/office/powerpoint/2010/main" val="420058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200" b="1" dirty="0">
                <a:solidFill>
                  <a:srgbClr val="FFFFFF"/>
                </a:solidFill>
              </a:rPr>
              <a:t>Fuentes internacionales y fuentes nacionales. Hay que tener protocolos establecidos en el caso que las estadísticas de ambos tipos de fuentes no coincidan.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2228687465"/>
              </p:ext>
            </p:extLst>
          </p:nvPr>
        </p:nvGraphicFramePr>
        <p:xfrm>
          <a:off x="1558515" y="2191983"/>
          <a:ext cx="4313341" cy="2650322"/>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bg1"/>
                          </a:solidFill>
                          <a:latin typeface="+mn-lt"/>
                          <a:ea typeface="+mn-ea"/>
                          <a:cs typeface="+mn-cs"/>
                        </a:rPr>
                        <a:t>CEPAL STAT</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Plataforma estadística de la CEPAL</a:t>
                      </a:r>
                    </a:p>
                  </a:txBody>
                  <a:tcPr marL="0" marR="0" marT="0" marB="0" anchor="ctr">
                    <a:solidFill>
                      <a:schemeClr val="accent2">
                        <a:lumMod val="20000"/>
                        <a:lumOff val="80000"/>
                      </a:schemeClr>
                    </a:solidFill>
                  </a:tcPr>
                </a:tc>
                <a:extLst>
                  <a:ext uri="{0D108BD9-81ED-4DB2-BD59-A6C34878D82A}">
                    <a16:rowId xmlns:a16="http://schemas.microsoft.com/office/drawing/2014/main" val="2106907008"/>
                  </a:ext>
                </a:extLst>
              </a:tr>
              <a:tr h="326366">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bg1"/>
                          </a:solidFill>
                          <a:latin typeface="+mn-lt"/>
                          <a:ea typeface="+mn-ea"/>
                          <a:cs typeface="+mn-cs"/>
                        </a:rPr>
                        <a:t>Grupo de coordinación estadística para la Agenda 2030 en ALC</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Coordina el proceso de elaboración e implementación de los indicadores regionales y el desarrollo de capacidades para ello en ALC</a:t>
                      </a:r>
                    </a:p>
                  </a:txBody>
                  <a:tcPr marL="0" marR="0" marT="0" marB="0" anchor="ctr">
                    <a:solidFill>
                      <a:schemeClr val="accent2">
                        <a:lumMod val="20000"/>
                        <a:lumOff val="80000"/>
                      </a:schemeClr>
                    </a:solidFill>
                  </a:tcPr>
                </a:tc>
                <a:extLst>
                  <a:ext uri="{0D108BD9-81ED-4DB2-BD59-A6C34878D82A}">
                    <a16:rowId xmlns:a16="http://schemas.microsoft.com/office/drawing/2014/main" val="1881265809"/>
                  </a:ext>
                </a:extLst>
              </a:tr>
              <a:tr h="326366">
                <a:tc>
                  <a:txBody>
                    <a:bodyPr/>
                    <a:lstStyle/>
                    <a:p>
                      <a:pPr algn="ctr"/>
                      <a:r>
                        <a:rPr lang="es-CL" sz="800" b="1" dirty="0">
                          <a:solidFill>
                            <a:schemeClr val="bg1"/>
                          </a:solidFill>
                        </a:rPr>
                        <a:t>Agenda 2030 ALC</a:t>
                      </a:r>
                      <a:endParaRPr lang="en-US" sz="800" b="1" dirty="0">
                        <a:solidFill>
                          <a:schemeClr val="bg1"/>
                        </a:solidFill>
                      </a:endParaRPr>
                    </a:p>
                  </a:txBody>
                  <a:tcPr marL="0" marR="0" marT="0" marB="0" anchor="ctr">
                    <a:solidFill>
                      <a:schemeClr val="accent1">
                        <a:lumMod val="75000"/>
                      </a:schemeClr>
                    </a:solidFill>
                  </a:tcPr>
                </a:tc>
                <a:tc>
                  <a:txBody>
                    <a:bodyPr/>
                    <a:lstStyle/>
                    <a:p>
                      <a:pPr marL="0" algn="ctr" defTabSz="1219017" rtl="0" eaLnBrk="1" latinLnBrk="0" hangingPunct="1"/>
                      <a:r>
                        <a:rPr lang="es-CL" sz="800" b="1" kern="1200" dirty="0">
                          <a:solidFill>
                            <a:schemeClr val="tx1"/>
                          </a:solidFill>
                          <a:latin typeface="+mn-lt"/>
                          <a:ea typeface="+mn-ea"/>
                          <a:cs typeface="+mn-cs"/>
                        </a:rPr>
                        <a:t>Detalle</a:t>
                      </a:r>
                      <a:r>
                        <a:rPr lang="es-CL" sz="800" b="1" kern="1200" noProof="0" dirty="0">
                          <a:solidFill>
                            <a:schemeClr val="tx1"/>
                          </a:solidFill>
                          <a:latin typeface="+mn-lt"/>
                          <a:ea typeface="+mn-ea"/>
                          <a:cs typeface="+mn-cs"/>
                        </a:rPr>
                        <a:t> priorización de indicadores con links a CEPALSTAT</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Instituciones Nacionales de Estadísticas </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Instituciones de Estadísticas de los diferentes países </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Instituciones Nacionales a cargo de ODS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Instituciones creadas en cada país para velar por el cumplimiento de los ODS. En algunos países poseen plataformas propias con estadísticas.</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Ministerios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Distintos ministerios con atingencia a los temas que abarcan los ODS</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UNSTATS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UN Global SDG </a:t>
                      </a:r>
                      <a:r>
                        <a:rPr lang="es-ES" sz="800" b="1" kern="1200" dirty="0" err="1">
                          <a:solidFill>
                            <a:schemeClr val="tx1"/>
                          </a:solidFill>
                          <a:latin typeface="+mn-lt"/>
                          <a:ea typeface="+mn-ea"/>
                          <a:cs typeface="+mn-cs"/>
                        </a:rPr>
                        <a:t>Indicators</a:t>
                      </a:r>
                      <a:endParaRPr lang="es-ES" sz="800" b="1" kern="1200" dirty="0">
                        <a:solidFill>
                          <a:schemeClr val="tx1"/>
                        </a:solidFill>
                        <a:latin typeface="+mn-lt"/>
                        <a:ea typeface="+mn-ea"/>
                        <a:cs typeface="+mn-cs"/>
                      </a:endParaRPr>
                    </a:p>
                    <a:p>
                      <a:pPr marL="0" algn="ctr" defTabSz="1219017" rtl="0" eaLnBrk="1" latinLnBrk="0" hangingPunct="1"/>
                      <a:r>
                        <a:rPr lang="es-ES" sz="800" b="1" kern="1200" dirty="0">
                          <a:solidFill>
                            <a:schemeClr val="tx1"/>
                          </a:solidFill>
                          <a:latin typeface="+mn-lt"/>
                          <a:ea typeface="+mn-ea"/>
                          <a:cs typeface="+mn-cs"/>
                          <a:hlinkClick r:id="rId3"/>
                        </a:rPr>
                        <a:t>https://unstats.un.org/sdgs/indicators/database/</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pic>
        <p:nvPicPr>
          <p:cNvPr id="4" name="Imagen 3">
            <a:extLst>
              <a:ext uri="{FF2B5EF4-FFF2-40B4-BE49-F238E27FC236}">
                <a16:creationId xmlns:a16="http://schemas.microsoft.com/office/drawing/2014/main" id="{16632D55-1E0E-4B93-BC25-32A14652F44C}"/>
              </a:ext>
            </a:extLst>
          </p:cNvPr>
          <p:cNvPicPr>
            <a:picLocks noChangeAspect="1"/>
          </p:cNvPicPr>
          <p:nvPr/>
        </p:nvPicPr>
        <p:blipFill>
          <a:blip r:embed="rId4"/>
          <a:stretch>
            <a:fillRect/>
          </a:stretch>
        </p:blipFill>
        <p:spPr>
          <a:xfrm>
            <a:off x="6281154" y="1806877"/>
            <a:ext cx="5797848" cy="4464279"/>
          </a:xfrm>
          <a:prstGeom prst="rect">
            <a:avLst/>
          </a:prstGeom>
        </p:spPr>
      </p:pic>
      <p:pic>
        <p:nvPicPr>
          <p:cNvPr id="8" name="Imagen 7">
            <a:hlinkClick r:id="rId5" action="ppaction://hlinkfile"/>
            <a:extLst>
              <a:ext uri="{FF2B5EF4-FFF2-40B4-BE49-F238E27FC236}">
                <a16:creationId xmlns:a16="http://schemas.microsoft.com/office/drawing/2014/main" id="{D0086BC9-84FC-401B-8CAF-C09C3D695A22}"/>
              </a:ext>
            </a:extLst>
          </p:cNvPr>
          <p:cNvPicPr>
            <a:picLocks noChangeAspect="1"/>
          </p:cNvPicPr>
          <p:nvPr/>
        </p:nvPicPr>
        <p:blipFill>
          <a:blip r:embed="rId6"/>
          <a:stretch>
            <a:fillRect/>
          </a:stretch>
        </p:blipFill>
        <p:spPr>
          <a:xfrm>
            <a:off x="6240305" y="5785173"/>
            <a:ext cx="1587582" cy="438173"/>
          </a:xfrm>
          <a:prstGeom prst="rect">
            <a:avLst/>
          </a:prstGeom>
        </p:spPr>
      </p:pic>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b="1" dirty="0">
                <a:solidFill>
                  <a:srgbClr val="FFFFFF"/>
                </a:solidFill>
                <a:hlinkClick r:id="rId2"/>
              </a:rPr>
              <a:t>https://agenda2030lac.org/estadisticas/index-es.html</a:t>
            </a:r>
            <a:r>
              <a:rPr lang="es-ES" sz="1600" b="1" dirty="0">
                <a:solidFill>
                  <a:srgbClr val="FFFFFF"/>
                </a:solidFill>
              </a:rPr>
              <a:t>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18" name="Imagen 17">
            <a:extLst>
              <a:ext uri="{FF2B5EF4-FFF2-40B4-BE49-F238E27FC236}">
                <a16:creationId xmlns:a16="http://schemas.microsoft.com/office/drawing/2014/main" id="{A3C9E03D-73D4-4066-9302-C6C4C2FAB599}"/>
              </a:ext>
            </a:extLst>
          </p:cNvPr>
          <p:cNvPicPr>
            <a:picLocks noChangeAspect="1"/>
          </p:cNvPicPr>
          <p:nvPr/>
        </p:nvPicPr>
        <p:blipFill>
          <a:blip r:embed="rId4"/>
          <a:stretch>
            <a:fillRect/>
          </a:stretch>
        </p:blipFill>
        <p:spPr>
          <a:xfrm>
            <a:off x="141788" y="1881796"/>
            <a:ext cx="5954212" cy="4187092"/>
          </a:xfrm>
          <a:prstGeom prst="rect">
            <a:avLst/>
          </a:prstGeom>
        </p:spPr>
      </p:pic>
      <p:pic>
        <p:nvPicPr>
          <p:cNvPr id="20" name="Imagen 19">
            <a:extLst>
              <a:ext uri="{FF2B5EF4-FFF2-40B4-BE49-F238E27FC236}">
                <a16:creationId xmlns:a16="http://schemas.microsoft.com/office/drawing/2014/main" id="{7A4CEA1A-A3DC-4228-9478-02469FB1870D}"/>
              </a:ext>
            </a:extLst>
          </p:cNvPr>
          <p:cNvPicPr>
            <a:picLocks noChangeAspect="1"/>
          </p:cNvPicPr>
          <p:nvPr/>
        </p:nvPicPr>
        <p:blipFill rotWithShape="1">
          <a:blip r:embed="rId5"/>
          <a:srcRect t="2372"/>
          <a:stretch/>
        </p:blipFill>
        <p:spPr>
          <a:xfrm>
            <a:off x="6290181" y="1768256"/>
            <a:ext cx="5588287" cy="4414172"/>
          </a:xfrm>
          <a:prstGeom prst="rect">
            <a:avLst/>
          </a:prstGeom>
        </p:spPr>
      </p:pic>
      <p:sp>
        <p:nvSpPr>
          <p:cNvPr id="33" name="CuadroTexto 32">
            <a:extLst>
              <a:ext uri="{FF2B5EF4-FFF2-40B4-BE49-F238E27FC236}">
                <a16:creationId xmlns:a16="http://schemas.microsoft.com/office/drawing/2014/main" id="{B9009CC6-0F57-458C-ACA6-3D59B9ECC68A}"/>
              </a:ext>
            </a:extLst>
          </p:cNvPr>
          <p:cNvSpPr txBox="1"/>
          <p:nvPr/>
        </p:nvSpPr>
        <p:spPr>
          <a:xfrm>
            <a:off x="3848402" y="6184774"/>
            <a:ext cx="8074058" cy="369332"/>
          </a:xfrm>
          <a:prstGeom prst="rect">
            <a:avLst/>
          </a:prstGeom>
          <a:noFill/>
        </p:spPr>
        <p:txBody>
          <a:bodyPr wrap="square">
            <a:spAutoFit/>
          </a:bodyPr>
          <a:lstStyle/>
          <a:p>
            <a:r>
              <a:rPr lang="en-US" dirty="0">
                <a:hlinkClick r:id="rId6"/>
              </a:rPr>
              <a:t>https://agenda2030lac.org/estadisticas/perfil-estadistico-ods.html?pais=cri</a:t>
            </a:r>
            <a:endParaRPr lang="en-US" dirty="0"/>
          </a:p>
        </p:txBody>
      </p:sp>
    </p:spTree>
    <p:extLst>
      <p:ext uri="{BB962C8B-B14F-4D97-AF65-F5344CB8AC3E}">
        <p14:creationId xmlns:p14="http://schemas.microsoft.com/office/powerpoint/2010/main" val="184407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400" b="1" dirty="0">
                <a:solidFill>
                  <a:srgbClr val="FFFFFF"/>
                </a:solidFill>
              </a:rPr>
              <a:t>CEPALSTAT posee estadísticas de los indicadores priorizados para ALC.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9" name="Imagen 8">
            <a:extLst>
              <a:ext uri="{FF2B5EF4-FFF2-40B4-BE49-F238E27FC236}">
                <a16:creationId xmlns:a16="http://schemas.microsoft.com/office/drawing/2014/main" id="{EDA4CDD5-E93A-4DED-AA79-9D9DB0345BC0}"/>
              </a:ext>
            </a:extLst>
          </p:cNvPr>
          <p:cNvPicPr>
            <a:picLocks noChangeAspect="1"/>
          </p:cNvPicPr>
          <p:nvPr/>
        </p:nvPicPr>
        <p:blipFill>
          <a:blip r:embed="rId3"/>
          <a:stretch>
            <a:fillRect/>
          </a:stretch>
        </p:blipFill>
        <p:spPr>
          <a:xfrm>
            <a:off x="408332" y="2054348"/>
            <a:ext cx="5462822" cy="4094289"/>
          </a:xfrm>
          <a:prstGeom prst="rect">
            <a:avLst/>
          </a:prstGeom>
        </p:spPr>
      </p:pic>
      <p:pic>
        <p:nvPicPr>
          <p:cNvPr id="11" name="Imagen 10">
            <a:extLst>
              <a:ext uri="{FF2B5EF4-FFF2-40B4-BE49-F238E27FC236}">
                <a16:creationId xmlns:a16="http://schemas.microsoft.com/office/drawing/2014/main" id="{C02710D6-C4B1-4444-ABA2-8B37CA0AE561}"/>
              </a:ext>
            </a:extLst>
          </p:cNvPr>
          <p:cNvPicPr>
            <a:picLocks noChangeAspect="1"/>
          </p:cNvPicPr>
          <p:nvPr/>
        </p:nvPicPr>
        <p:blipFill>
          <a:blip r:embed="rId4"/>
          <a:stretch>
            <a:fillRect/>
          </a:stretch>
        </p:blipFill>
        <p:spPr>
          <a:xfrm>
            <a:off x="6096000" y="2054348"/>
            <a:ext cx="5935521" cy="3779138"/>
          </a:xfrm>
          <a:prstGeom prst="rect">
            <a:avLst/>
          </a:prstGeom>
        </p:spPr>
      </p:pic>
      <p:sp>
        <p:nvSpPr>
          <p:cNvPr id="12" name="Elipse 11">
            <a:extLst>
              <a:ext uri="{FF2B5EF4-FFF2-40B4-BE49-F238E27FC236}">
                <a16:creationId xmlns:a16="http://schemas.microsoft.com/office/drawing/2014/main" id="{44D23F6E-6F45-4BE2-82FE-065CC534A95B}"/>
              </a:ext>
            </a:extLst>
          </p:cNvPr>
          <p:cNvSpPr/>
          <p:nvPr/>
        </p:nvSpPr>
        <p:spPr>
          <a:xfrm>
            <a:off x="678730" y="5833486"/>
            <a:ext cx="810705" cy="315151"/>
          </a:xfrm>
          <a:prstGeom prst="ellipse">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recto de flecha 13">
            <a:extLst>
              <a:ext uri="{FF2B5EF4-FFF2-40B4-BE49-F238E27FC236}">
                <a16:creationId xmlns:a16="http://schemas.microsoft.com/office/drawing/2014/main" id="{8CA47C2C-0FF3-4359-A389-0E4166D04336}"/>
              </a:ext>
            </a:extLst>
          </p:cNvPr>
          <p:cNvCxnSpPr>
            <a:stCxn id="12" idx="7"/>
          </p:cNvCxnSpPr>
          <p:nvPr/>
        </p:nvCxnSpPr>
        <p:spPr>
          <a:xfrm flipV="1">
            <a:off x="1370710" y="4458878"/>
            <a:ext cx="4725290" cy="142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ipse 14">
            <a:hlinkClick r:id="rId5" action="ppaction://hlinkfile"/>
            <a:extLst>
              <a:ext uri="{FF2B5EF4-FFF2-40B4-BE49-F238E27FC236}">
                <a16:creationId xmlns:a16="http://schemas.microsoft.com/office/drawing/2014/main" id="{9B6107D2-B7D6-4BF0-A23E-6522039DFA13}"/>
              </a:ext>
            </a:extLst>
          </p:cNvPr>
          <p:cNvSpPr/>
          <p:nvPr/>
        </p:nvSpPr>
        <p:spPr>
          <a:xfrm>
            <a:off x="7058378" y="5517198"/>
            <a:ext cx="586760" cy="226243"/>
          </a:xfrm>
          <a:prstGeom prst="ellipse">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adroTexto 26">
            <a:extLst>
              <a:ext uri="{FF2B5EF4-FFF2-40B4-BE49-F238E27FC236}">
                <a16:creationId xmlns:a16="http://schemas.microsoft.com/office/drawing/2014/main" id="{8712AA9B-4A93-41CC-956A-A35DF765CA65}"/>
              </a:ext>
            </a:extLst>
          </p:cNvPr>
          <p:cNvSpPr txBox="1"/>
          <p:nvPr/>
        </p:nvSpPr>
        <p:spPr>
          <a:xfrm>
            <a:off x="296943" y="1764996"/>
            <a:ext cx="7590944" cy="261610"/>
          </a:xfrm>
          <a:prstGeom prst="rect">
            <a:avLst/>
          </a:prstGeom>
          <a:noFill/>
        </p:spPr>
        <p:txBody>
          <a:bodyPr wrap="square">
            <a:spAutoFit/>
          </a:bodyPr>
          <a:lstStyle/>
          <a:p>
            <a:r>
              <a:rPr lang="en-US" sz="1100" dirty="0"/>
              <a:t>https://agenda2030lac.org/estadisticas/indicadores-priorizados-seguimiento-ods.html#1</a:t>
            </a:r>
          </a:p>
        </p:txBody>
      </p:sp>
    </p:spTree>
    <p:extLst>
      <p:ext uri="{BB962C8B-B14F-4D97-AF65-F5344CB8AC3E}">
        <p14:creationId xmlns:p14="http://schemas.microsoft.com/office/powerpoint/2010/main" val="122816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17</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600" b="1" dirty="0">
                <a:solidFill>
                  <a:srgbClr val="FFFFFF"/>
                </a:solidFill>
              </a:rPr>
              <a:t>Relación ODS y COVID19</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02278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 grandes rasgos los ODS abarcan el desarrollo sostenible, incluyendo temas como el crecimiento económico, la inclusión social y la protección del medio ambiente. En este sentido, los ODS tienen un abanico tan amplio de variables e indicadores que los cruces podrían ser entre las mismas variables del producto. Al menos en una primera instancia, se propone NO incluir variables/indicadores externos. </a:t>
            </a:r>
          </a:p>
          <a:p>
            <a:pPr defTabSz="1219017">
              <a:spcBef>
                <a:spcPts val="601"/>
              </a:spcBef>
              <a:spcAft>
                <a:spcPts val="601"/>
              </a:spcAft>
            </a:pPr>
            <a:r>
              <a:rPr lang="es-ES" sz="1067" dirty="0">
                <a:solidFill>
                  <a:srgbClr val="575756"/>
                </a:solidFill>
                <a:latin typeface="Chevin Pro DemiBold"/>
              </a:rPr>
              <a:t>Lo que sí se contempla, y que estaría muy en línea con la contingencia mundial, es que se pueda </a:t>
            </a:r>
            <a:r>
              <a:rPr lang="es-ES" sz="1067" b="1" dirty="0">
                <a:solidFill>
                  <a:schemeClr val="accent1">
                    <a:lumMod val="75000"/>
                  </a:schemeClr>
                </a:solidFill>
                <a:latin typeface="Chevin Pro DemiBold"/>
              </a:rPr>
              <a:t>analizar la influencia del COVID 19 en el avance/retroceso del cumplimiento de los ODS (estimaciones y proyecciones de impacto).</a:t>
            </a:r>
          </a:p>
          <a:p>
            <a:pPr defTabSz="1219017">
              <a:spcBef>
                <a:spcPts val="601"/>
              </a:spcBef>
              <a:spcAft>
                <a:spcPts val="601"/>
              </a:spcAft>
            </a:pPr>
            <a:endParaRPr lang="es-ES" sz="1067" b="1" dirty="0">
              <a:solidFill>
                <a:srgbClr val="575756"/>
              </a:solidFill>
              <a:latin typeface="Chevin Pro DemiBold"/>
            </a:endParaRPr>
          </a:p>
          <a:p>
            <a:pPr defTabSz="1219017">
              <a:spcBef>
                <a:spcPts val="601"/>
              </a:spcBef>
              <a:spcAft>
                <a:spcPts val="601"/>
              </a:spcAft>
            </a:pPr>
            <a:r>
              <a:rPr lang="es-ES" sz="1067" dirty="0">
                <a:solidFill>
                  <a:srgbClr val="575756"/>
                </a:solidFill>
                <a:latin typeface="Chevin Pro DemiBold"/>
              </a:rPr>
              <a:t>En una segunda instancia, se podría explorar lo presentado por la </a:t>
            </a:r>
            <a:r>
              <a:rPr lang="es-ES" sz="1067" b="1" dirty="0">
                <a:solidFill>
                  <a:srgbClr val="575756"/>
                </a:solidFill>
                <a:latin typeface="Chevin Pro DemiBold"/>
              </a:rPr>
              <a:t>Plataforma Agenda 2030 ALC </a:t>
            </a:r>
            <a:r>
              <a:rPr lang="es-ES" sz="1067" dirty="0">
                <a:solidFill>
                  <a:srgbClr val="575756"/>
                </a:solidFill>
                <a:latin typeface="Chevin Pro DemiBold"/>
              </a:rPr>
              <a:t>sobre una serie de iniciativas de </a:t>
            </a:r>
            <a:r>
              <a:rPr lang="es-ES" sz="1100" i="0" dirty="0">
                <a:solidFill>
                  <a:srgbClr val="414042"/>
                </a:solidFill>
                <a:effectLst/>
                <a:latin typeface="SourceSansSemibold"/>
              </a:rPr>
              <a:t> </a:t>
            </a:r>
            <a:r>
              <a:rPr lang="es-ES" sz="1100" b="0" i="0" dirty="0">
                <a:solidFill>
                  <a:srgbClr val="414042"/>
                </a:solidFill>
                <a:effectLst/>
                <a:latin typeface="SourceSansSemibold"/>
              </a:rPr>
              <a:t>indicadores relacionadas con los ODS para hacer seguimiento a compromisos regionales y subregionales:</a:t>
            </a:r>
          </a:p>
          <a:p>
            <a:pPr marL="171450" indent="-171450" defTabSz="1219017">
              <a:buFont typeface="Arial" panose="020B0604020202020204" pitchFamily="34" charset="0"/>
              <a:buChar char="•"/>
            </a:pPr>
            <a:r>
              <a:rPr lang="es-ES" sz="1100" b="0" i="0" dirty="0">
                <a:solidFill>
                  <a:srgbClr val="414042"/>
                </a:solidFill>
                <a:effectLst/>
                <a:latin typeface="SourceSansSemibold"/>
              </a:rPr>
              <a:t>Agenda Regional de Género: Implementación y seguimiento</a:t>
            </a:r>
            <a:endParaRPr lang="es-ES" sz="1100" dirty="0">
              <a:solidFill>
                <a:srgbClr val="414042"/>
              </a:solidFill>
              <a:latin typeface="SourceSansSemibold"/>
            </a:endParaRPr>
          </a:p>
          <a:p>
            <a:pPr marL="171450" indent="-171450" defTabSz="1219017">
              <a:buFont typeface="Arial" panose="020B0604020202020204" pitchFamily="34" charset="0"/>
              <a:buChar char="•"/>
            </a:pPr>
            <a:r>
              <a:rPr lang="es-ES" sz="1100" b="0" i="0" dirty="0">
                <a:solidFill>
                  <a:srgbClr val="414042"/>
                </a:solidFill>
                <a:effectLst/>
                <a:latin typeface="SourceSansSemibold"/>
              </a:rPr>
              <a:t>Alineación de los indicadores para el seguimiento regional del Consenso de Montevideo sobre Población y Desarrollo con los ODS</a:t>
            </a:r>
          </a:p>
          <a:p>
            <a:pPr marL="171450" indent="-171450" defTabSz="1219017">
              <a:buFont typeface="Arial" panose="020B0604020202020204" pitchFamily="34" charset="0"/>
              <a:buChar char="•"/>
            </a:pPr>
            <a:r>
              <a:rPr lang="es-ES" sz="1100" b="0" i="0" dirty="0">
                <a:solidFill>
                  <a:srgbClr val="414042"/>
                </a:solidFill>
                <a:effectLst/>
                <a:latin typeface="SourceSansSemibold"/>
              </a:rPr>
              <a:t>Alineación de los Indicadores ambientales de la Iniciativa Latinoamericana y Caribeña para el Desarrollo Sostenible (ILAC) con los ODS</a:t>
            </a:r>
            <a:endParaRPr lang="es-ES" sz="1100" dirty="0">
              <a:solidFill>
                <a:srgbClr val="414042"/>
              </a:solidFill>
              <a:latin typeface="SourceSansSemibold"/>
            </a:endParaRPr>
          </a:p>
          <a:p>
            <a:pPr marL="171450" indent="-171450" defTabSz="1219017">
              <a:buFont typeface="Arial" panose="020B0604020202020204" pitchFamily="34" charset="0"/>
              <a:buChar char="•"/>
            </a:pPr>
            <a:r>
              <a:rPr lang="es-ES" sz="1100" b="0" i="0" dirty="0">
                <a:solidFill>
                  <a:srgbClr val="414042"/>
                </a:solidFill>
                <a:effectLst/>
                <a:latin typeface="SourceSansSemibold"/>
              </a:rPr>
              <a:t>Indicadores clave de la Comunidad del Caribe (CARICOM) para dar seguimiento a los Objetivos de Desarrollo Sostenible (ODS)</a:t>
            </a:r>
          </a:p>
          <a:p>
            <a:pPr defTabSz="1219017">
              <a:spcBef>
                <a:spcPts val="601"/>
              </a:spcBef>
              <a:spcAft>
                <a:spcPts val="601"/>
              </a:spcAft>
            </a:pPr>
            <a:endParaRPr lang="es-ES" sz="1067" b="1"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984343806"/>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VARIABLES ODS</a:t>
                      </a:r>
                    </a:p>
                  </a:txBody>
                  <a:tcPr>
                    <a:solidFill>
                      <a:schemeClr val="accent2">
                        <a:lumMod val="75000"/>
                      </a:schemeClr>
                    </a:solidFill>
                  </a:tcPr>
                </a:tc>
                <a:tc>
                  <a:txBody>
                    <a:bodyPr/>
                    <a:lstStyle/>
                    <a:p>
                      <a:pPr algn="ctr"/>
                      <a:r>
                        <a:rPr lang="es-ES" sz="1100" dirty="0">
                          <a:solidFill>
                            <a:schemeClr val="tx1"/>
                          </a:solidFill>
                        </a:rPr>
                        <a:t>VARIABLES COVID19</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dirty="0">
                          <a:solidFill>
                            <a:schemeClr val="bg1"/>
                          </a:solidFill>
                          <a:latin typeface="Chevin Pro DemiBold"/>
                        </a:rPr>
                        <a:t>Pobreza (ingresos, hacinamiento, etc.) </a:t>
                      </a:r>
                      <a:endParaRPr lang="es-ES" sz="10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dirty="0">
                          <a:solidFill>
                            <a:srgbClr val="575756"/>
                          </a:solidFill>
                          <a:latin typeface="Chevin Pro DemiBold"/>
                        </a:rPr>
                        <a:t>Cantidad de contagios</a:t>
                      </a:r>
                      <a:endParaRPr lang="es-ES" sz="10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dirty="0">
                          <a:solidFill>
                            <a:schemeClr val="bg1"/>
                          </a:solidFill>
                          <a:latin typeface="Chevin Pro DemiBold"/>
                        </a:rPr>
                        <a:t>Cobertura de salud </a:t>
                      </a:r>
                      <a:endParaRPr lang="es-ES" sz="10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dirty="0">
                          <a:solidFill>
                            <a:srgbClr val="575756"/>
                          </a:solidFill>
                          <a:latin typeface="Chevin Pro DemiBold"/>
                        </a:rPr>
                        <a:t>Tasa de mortalidad</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Estado del medio ambiente </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Duración de medidas de confinamiento</a:t>
                      </a: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Agua limpia/saneamiento </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Cantidad de contagios/fallecimientos </a:t>
                      </a: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0" kern="1200" dirty="0">
                          <a:solidFill>
                            <a:schemeClr val="bg1"/>
                          </a:solidFill>
                          <a:latin typeface="+mn-lt"/>
                          <a:ea typeface="+mn-ea"/>
                          <a:cs typeface="+mn-cs"/>
                        </a:rPr>
                        <a:t>Desempleo</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kern="1200" dirty="0">
                          <a:solidFill>
                            <a:srgbClr val="575756"/>
                          </a:solidFill>
                          <a:latin typeface="Chevin Pro DemiBold"/>
                          <a:ea typeface="+mn-ea"/>
                          <a:cs typeface="+mn-cs"/>
                        </a:rPr>
                        <a:t>Duración de medidas de confinamiento</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1000" b="0"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1000" b="0"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cxnSp>
        <p:nvCxnSpPr>
          <p:cNvPr id="3" name="Conector recto 2">
            <a:extLst>
              <a:ext uri="{FF2B5EF4-FFF2-40B4-BE49-F238E27FC236}">
                <a16:creationId xmlns:a16="http://schemas.microsoft.com/office/drawing/2014/main" id="{EF8D43FD-CDC6-4681-8A8A-F8CA428B1D72}"/>
              </a:ext>
            </a:extLst>
          </p:cNvPr>
          <p:cNvCxnSpPr/>
          <p:nvPr/>
        </p:nvCxnSpPr>
        <p:spPr>
          <a:xfrm>
            <a:off x="1640264" y="3902697"/>
            <a:ext cx="38649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14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18</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esta primera definición del DATAODS no se llegó al nivel de análisis para cada variable de interés en particular (son 150 indicadores). Por esto, la tabla a continuación presenta la información de manera general para todos los indicadores. Es probable que al hacer el análisis en particular se encuentren variables que quizás sea más interesante actualizarlas con una frecuencia distinta. </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Dada la gran cantidad de indicadores y variables, el análisis en detalle no se hizo en esta primera definición del DATAODS. No obstante, se comparte el link que habla sobre las API de CEPALSTAT.</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3489873053"/>
              </p:ext>
            </p:extLst>
          </p:nvPr>
        </p:nvGraphicFramePr>
        <p:xfrm>
          <a:off x="1483756" y="3082295"/>
          <a:ext cx="9462133" cy="2409070"/>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Lo ideal sería tener la serie histórica de los 150 indicadores priorizados para ALC. Los ODS parten oficialmente el 2015 y las metas están pensadas para cumplirse en el año 2030.</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algn="ctr"/>
                      <a:r>
                        <a:rPr lang="es-ES" sz="800" b="1" dirty="0">
                          <a:solidFill>
                            <a:srgbClr val="000000"/>
                          </a:solidFill>
                        </a:rPr>
                        <a:t>Muy necesario contar con el dato más cercano al 2020, a fin de contar con la información más actualizada posible.</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r>
                        <a:rPr lang="es-ES" sz="800" b="1" dirty="0">
                          <a:solidFill>
                            <a:srgbClr val="000000"/>
                          </a:solidFill>
                        </a:rPr>
                        <a:t>Sería interesante contar con todos los datos del año 2015, para tomarlos como Línea Base</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r>
                        <a:rPr lang="es-ES" sz="800" b="1" dirty="0">
                          <a:solidFill>
                            <a:srgbClr val="000000"/>
                          </a:solidFill>
                        </a:rPr>
                        <a:t>Se podría hacer proyecciones sobre el avance que tendrán los países tomando como base el comportamiento que han tenido hasta ahora. </a:t>
                      </a:r>
                    </a:p>
                  </a:txBody>
                  <a:tcPr marL="0" marR="0" marT="0" marB="0" anchor="ctr"/>
                </a:tc>
                <a:tc>
                  <a:txBody>
                    <a:bodyPr/>
                    <a:lstStyle/>
                    <a:p>
                      <a:pPr algn="ctr"/>
                      <a:r>
                        <a:rPr lang="es-ES" sz="800" b="1" dirty="0">
                          <a:solidFill>
                            <a:srgbClr val="000000"/>
                          </a:solidFill>
                        </a:rPr>
                        <a:t>Semestral</a:t>
                      </a:r>
                    </a:p>
                  </a:txBody>
                  <a:tcPr marL="0" marR="0" marT="0" marB="0" anchor="ctr"/>
                </a:tc>
                <a:tc>
                  <a:txBody>
                    <a:bodyPr/>
                    <a:lstStyle/>
                    <a:p>
                      <a:pPr algn="ctr"/>
                      <a:r>
                        <a:rPr lang="es-ES" sz="800" b="1" dirty="0">
                          <a:solidFill>
                            <a:srgbClr val="000000"/>
                          </a:solidFill>
                        </a:rPr>
                        <a:t>Depende de nosotros</a:t>
                      </a: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r>
                        <a:rPr lang="es-ES" sz="800" b="1" dirty="0">
                          <a:solidFill>
                            <a:srgbClr val="000000"/>
                          </a:solidFill>
                        </a:rPr>
                        <a:t>Países de ALC (territorios subnacionales dependiendo de la disponibilidad de datos)</a:t>
                      </a:r>
                    </a:p>
                  </a:txBody>
                  <a:tcPr marL="0" marR="0" marT="0" marB="0" anchor="ctr"/>
                </a:tc>
                <a:tc>
                  <a:txBody>
                    <a:bodyPr/>
                    <a:lstStyle/>
                    <a:p>
                      <a:pPr algn="ctr"/>
                      <a:r>
                        <a:rPr lang="es-ES" sz="800" b="1" dirty="0">
                          <a:solidFill>
                            <a:srgbClr val="000000"/>
                          </a:solidFill>
                        </a:rPr>
                        <a:t>No cambian</a:t>
                      </a:r>
                    </a:p>
                  </a:txBody>
                  <a:tcPr marL="0" marR="0" marT="0" marB="0" anchor="ctr"/>
                </a:tc>
                <a:tc>
                  <a:txBody>
                    <a:bodyPr/>
                    <a:lstStyle/>
                    <a:p>
                      <a:pPr algn="ctr"/>
                      <a:r>
                        <a:rPr lang="es-ES" sz="800" b="1" dirty="0">
                          <a:solidFill>
                            <a:srgbClr val="000000"/>
                          </a:solidFill>
                        </a:rPr>
                        <a:t>n/a</a:t>
                      </a: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dirty="0">
                          <a:solidFill>
                            <a:srgbClr val="000000"/>
                          </a:solidFill>
                        </a:rPr>
                        <a:t>Para el DATAODS como plataforma regional, la escala sería Global-Nacional</a:t>
                      </a:r>
                    </a:p>
                    <a:p>
                      <a:pPr algn="ctr"/>
                      <a:r>
                        <a:rPr lang="es-ES" sz="800" b="1" dirty="0">
                          <a:solidFill>
                            <a:srgbClr val="000000"/>
                          </a:solidFill>
                        </a:rPr>
                        <a:t>Para el DATAODS como plataforma nacional, la escala sería Nacional-Subnacional (regional o municipal dependiendo de la disponibilidad de datos)</a:t>
                      </a:r>
                    </a:p>
                  </a:txBody>
                  <a:tcPr marL="0" marR="0" marT="0" marB="0" anchor="ctr"/>
                </a:tc>
                <a:tc>
                  <a:txBody>
                    <a:bodyPr/>
                    <a:lstStyle/>
                    <a:p>
                      <a:pPr algn="ctr"/>
                      <a:r>
                        <a:rPr lang="es-ES" sz="800" b="1" dirty="0">
                          <a:solidFill>
                            <a:srgbClr val="000000"/>
                          </a:solidFill>
                        </a:rPr>
                        <a:t>A nivel subnacional se podría encontrar datos mensuales</a:t>
                      </a:r>
                    </a:p>
                  </a:txBody>
                  <a:tcPr marL="0" marR="0" marT="0" marB="0" anchor="ctr"/>
                </a:tc>
                <a:tc>
                  <a:txBody>
                    <a:bodyPr/>
                    <a:lstStyle/>
                    <a:p>
                      <a:pPr algn="ctr"/>
                      <a:r>
                        <a:rPr lang="es-ES" sz="800" b="1" dirty="0">
                          <a:solidFill>
                            <a:srgbClr val="000000"/>
                          </a:solidFill>
                        </a:rPr>
                        <a:t>s/i</a:t>
                      </a:r>
                    </a:p>
                  </a:txBody>
                  <a:tcPr marL="0" marR="0" marT="0" marB="0" anchor="ctr"/>
                </a:tc>
                <a:extLst>
                  <a:ext uri="{0D108BD9-81ED-4DB2-BD59-A6C34878D82A}">
                    <a16:rowId xmlns:a16="http://schemas.microsoft.com/office/drawing/2014/main" val="993332774"/>
                  </a:ext>
                </a:extLst>
              </a:tr>
            </a:tbl>
          </a:graphicData>
        </a:graphic>
      </p:graphicFrame>
      <p:sp>
        <p:nvSpPr>
          <p:cNvPr id="16" name="CuadroTexto 15">
            <a:extLst>
              <a:ext uri="{FF2B5EF4-FFF2-40B4-BE49-F238E27FC236}">
                <a16:creationId xmlns:a16="http://schemas.microsoft.com/office/drawing/2014/main" id="{09A64A94-2FDD-40D9-879C-F10830F6E317}"/>
              </a:ext>
            </a:extLst>
          </p:cNvPr>
          <p:cNvSpPr txBox="1"/>
          <p:nvPr/>
        </p:nvSpPr>
        <p:spPr>
          <a:xfrm>
            <a:off x="6214822" y="2479112"/>
            <a:ext cx="5960739" cy="276999"/>
          </a:xfrm>
          <a:prstGeom prst="rect">
            <a:avLst/>
          </a:prstGeom>
          <a:noFill/>
        </p:spPr>
        <p:txBody>
          <a:bodyPr wrap="square">
            <a:spAutoFit/>
          </a:bodyPr>
          <a:lstStyle/>
          <a:p>
            <a:r>
              <a:rPr lang="en-US" sz="1200" dirty="0">
                <a:hlinkClick r:id="rId3"/>
              </a:rPr>
              <a:t>https://estadisticas.cepal.org/cepalstat/WEB_CEPALSTAT/openDataApi.asp?idioma=e</a:t>
            </a:r>
            <a:r>
              <a:rPr lang="en-US" sz="1200" dirty="0"/>
              <a:t> </a:t>
            </a:r>
          </a:p>
        </p:txBody>
      </p:sp>
      <p:sp>
        <p:nvSpPr>
          <p:cNvPr id="17" name="CuadroTexto 16">
            <a:extLst>
              <a:ext uri="{FF2B5EF4-FFF2-40B4-BE49-F238E27FC236}">
                <a16:creationId xmlns:a16="http://schemas.microsoft.com/office/drawing/2014/main" id="{561409DF-8B3F-4C86-8620-12A659060390}"/>
              </a:ext>
            </a:extLst>
          </p:cNvPr>
          <p:cNvSpPr txBox="1"/>
          <p:nvPr/>
        </p:nvSpPr>
        <p:spPr>
          <a:xfrm>
            <a:off x="6214822" y="2705749"/>
            <a:ext cx="6097384" cy="276999"/>
          </a:xfrm>
          <a:prstGeom prst="rect">
            <a:avLst/>
          </a:prstGeom>
          <a:noFill/>
        </p:spPr>
        <p:txBody>
          <a:bodyPr wrap="square">
            <a:spAutoFit/>
          </a:bodyPr>
          <a:lstStyle/>
          <a:p>
            <a:r>
              <a:rPr lang="en-US" sz="1200" dirty="0">
                <a:hlinkClick r:id="rId4"/>
              </a:rPr>
              <a:t>https://unstats.un.org/SDGAPI/swagger/</a:t>
            </a:r>
            <a:endParaRPr lang="en-US" sz="1200" dirty="0"/>
          </a:p>
        </p:txBody>
      </p:sp>
      <p:sp>
        <p:nvSpPr>
          <p:cNvPr id="18" name="CuadroTexto 17">
            <a:extLst>
              <a:ext uri="{FF2B5EF4-FFF2-40B4-BE49-F238E27FC236}">
                <a16:creationId xmlns:a16="http://schemas.microsoft.com/office/drawing/2014/main" id="{9EEA25BE-CA0E-4C2F-A2E4-66353EB4DA2D}"/>
              </a:ext>
            </a:extLst>
          </p:cNvPr>
          <p:cNvSpPr txBox="1"/>
          <p:nvPr/>
        </p:nvSpPr>
        <p:spPr>
          <a:xfrm>
            <a:off x="1248987" y="5807509"/>
            <a:ext cx="6155574" cy="307777"/>
          </a:xfrm>
          <a:prstGeom prst="rect">
            <a:avLst/>
          </a:prstGeom>
          <a:noFill/>
        </p:spPr>
        <p:txBody>
          <a:bodyPr wrap="square">
            <a:spAutoFit/>
          </a:bodyPr>
          <a:lstStyle/>
          <a:p>
            <a:r>
              <a:rPr lang="en-US" sz="1400" dirty="0">
                <a:hlinkClick r:id="rId5"/>
              </a:rPr>
              <a:t>https://unstats.un.org/sdgs/metadata/files/SDG-indicator-metadata.zip</a:t>
            </a:r>
            <a:endParaRPr lang="en-US" sz="1400" dirty="0"/>
          </a:p>
        </p:txBody>
      </p:sp>
      <p:sp>
        <p:nvSpPr>
          <p:cNvPr id="20" name="CuadroTexto 19">
            <a:extLst>
              <a:ext uri="{FF2B5EF4-FFF2-40B4-BE49-F238E27FC236}">
                <a16:creationId xmlns:a16="http://schemas.microsoft.com/office/drawing/2014/main" id="{298A7CA3-D2C1-4714-B7F7-03F968AB0EF8}"/>
              </a:ext>
            </a:extLst>
          </p:cNvPr>
          <p:cNvSpPr txBox="1"/>
          <p:nvPr/>
        </p:nvSpPr>
        <p:spPr>
          <a:xfrm>
            <a:off x="1248987" y="6218628"/>
            <a:ext cx="6155574" cy="307777"/>
          </a:xfrm>
          <a:prstGeom prst="rect">
            <a:avLst/>
          </a:prstGeom>
          <a:noFill/>
        </p:spPr>
        <p:txBody>
          <a:bodyPr wrap="square">
            <a:spAutoFit/>
          </a:bodyPr>
          <a:lstStyle/>
          <a:p>
            <a:r>
              <a:rPr lang="en-US" sz="1400" dirty="0">
                <a:hlinkClick r:id="rId6"/>
              </a:rPr>
              <a:t>https://unstats.un.org/sdgs/metadata/</a:t>
            </a:r>
            <a:endParaRPr lang="en-US" sz="1400" dirty="0"/>
          </a:p>
        </p:txBody>
      </p:sp>
    </p:spTree>
    <p:extLst>
      <p:ext uri="{BB962C8B-B14F-4D97-AF65-F5344CB8AC3E}">
        <p14:creationId xmlns:p14="http://schemas.microsoft.com/office/powerpoint/2010/main" val="304941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15</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15. OTROS TEMAS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2" name="TextBox 139">
            <a:extLst>
              <a:ext uri="{FF2B5EF4-FFF2-40B4-BE49-F238E27FC236}">
                <a16:creationId xmlns:a16="http://schemas.microsoft.com/office/drawing/2014/main" id="{1323E8D2-3B1D-4AE0-8E9D-6F16819D9F1F}"/>
              </a:ext>
            </a:extLst>
          </p:cNvPr>
          <p:cNvSpPr txBox="1"/>
          <p:nvPr/>
        </p:nvSpPr>
        <p:spPr>
          <a:xfrm>
            <a:off x="1558517" y="1806877"/>
            <a:ext cx="4498492" cy="39198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Dow Jones </a:t>
            </a:r>
            <a:r>
              <a:rPr lang="es-ES" sz="1067" dirty="0" err="1">
                <a:solidFill>
                  <a:srgbClr val="575756"/>
                </a:solidFill>
                <a:latin typeface="Chevin Pro DemiBold"/>
              </a:rPr>
              <a:t>Sustainability</a:t>
            </a:r>
            <a:r>
              <a:rPr lang="es-ES" sz="1067" dirty="0">
                <a:solidFill>
                  <a:srgbClr val="575756"/>
                </a:solidFill>
                <a:latin typeface="Chevin Pro DemiBold"/>
              </a:rPr>
              <a:t> </a:t>
            </a:r>
            <a:r>
              <a:rPr lang="es-ES" sz="1067" dirty="0" err="1">
                <a:solidFill>
                  <a:srgbClr val="575756"/>
                </a:solidFill>
                <a:latin typeface="Chevin Pro DemiBold"/>
              </a:rPr>
              <a:t>Index</a:t>
            </a:r>
            <a:r>
              <a:rPr lang="es-ES" sz="1067" dirty="0">
                <a:solidFill>
                  <a:srgbClr val="575756"/>
                </a:solidFill>
                <a:latin typeface="Chevin Pro DemiBold"/>
              </a:rPr>
              <a:t>: DJSI</a:t>
            </a:r>
          </a:p>
          <a:p>
            <a:pPr defTabSz="1219017">
              <a:spcBef>
                <a:spcPts val="601"/>
              </a:spcBef>
              <a:spcAft>
                <a:spcPts val="601"/>
              </a:spcAft>
            </a:pPr>
            <a:r>
              <a:rPr lang="es-ES" sz="1067" dirty="0">
                <a:solidFill>
                  <a:srgbClr val="575756"/>
                </a:solidFill>
                <a:latin typeface="Chevin Pro DemiBold"/>
              </a:rPr>
              <a:t>Dow Jones “Ambiental”</a:t>
            </a: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r>
              <a:rPr lang="es-ES" sz="1067" dirty="0">
                <a:solidFill>
                  <a:srgbClr val="575756"/>
                </a:solidFill>
                <a:latin typeface="Chevin Pro DemiBold"/>
                <a:hlinkClick r:id="rId3"/>
              </a:rPr>
              <a:t>https://pactoglobal.cl/objetivos-de-desarrollo-sostenible-ods/cuadro-ods/</a:t>
            </a: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r>
              <a:rPr lang="es-ES" sz="1067" dirty="0">
                <a:solidFill>
                  <a:srgbClr val="575756"/>
                </a:solidFill>
                <a:latin typeface="Chevin Pro DemiBold"/>
              </a:rPr>
              <a:t>Caso Mall Plaza</a:t>
            </a:r>
          </a:p>
          <a:p>
            <a:pPr defTabSz="1219017">
              <a:spcBef>
                <a:spcPts val="601"/>
              </a:spcBef>
              <a:spcAft>
                <a:spcPts val="601"/>
              </a:spcAft>
            </a:pPr>
            <a:r>
              <a:rPr lang="es-ES" sz="1067" dirty="0">
                <a:solidFill>
                  <a:srgbClr val="575756"/>
                </a:solidFill>
                <a:latin typeface="Chevin Pro DemiBold"/>
                <a:hlinkClick r:id="rId4"/>
              </a:rPr>
              <a:t>https://www.mallplaza.com/noticias/mallplaza-ingresa-al-indice-de-sostenibilidad-dow-jones.html</a:t>
            </a: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r>
              <a:rPr lang="es-ES" sz="1067" dirty="0" err="1">
                <a:solidFill>
                  <a:srgbClr val="575756"/>
                </a:solidFill>
                <a:latin typeface="Chevin Pro DemiBold"/>
              </a:rPr>
              <a:t>Trends</a:t>
            </a:r>
            <a:r>
              <a:rPr lang="es-ES" sz="1067" dirty="0">
                <a:solidFill>
                  <a:srgbClr val="575756"/>
                </a:solidFill>
                <a:latin typeface="Chevin Pro DemiBold"/>
              </a:rPr>
              <a:t> Earth</a:t>
            </a:r>
          </a:p>
          <a:p>
            <a:pPr defTabSz="1219017">
              <a:spcBef>
                <a:spcPts val="601"/>
              </a:spcBef>
              <a:spcAft>
                <a:spcPts val="601"/>
              </a:spcAft>
            </a:pPr>
            <a:r>
              <a:rPr lang="es-ES" sz="1067">
                <a:solidFill>
                  <a:srgbClr val="575756"/>
                </a:solidFill>
                <a:latin typeface="Chevin Pro DemiBold"/>
                <a:hlinkClick r:id="rId5"/>
              </a:rPr>
              <a:t>http://trends.earth/docs/en/background/understanding_indicators15.html</a:t>
            </a:r>
            <a:endParaRPr lang="es-ES" sz="1067">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199778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dirty="0">
                <a:solidFill>
                  <a:schemeClr val="tx1"/>
                </a:solidFill>
                <a:latin typeface="inherit"/>
              </a:rPr>
              <a:t> </a:t>
            </a: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47477"/>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400" b="1" dirty="0">
                <a:solidFill>
                  <a:srgbClr val="FFFFFF"/>
                </a:solidFill>
              </a:rPr>
              <a:t>Poner fin a la pobreza, proteger el planeta y mejorar las vidas y perspectivas de las personas en todo el mundo.</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85296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nace de la necesidad de contar con una herramienta dinámica que permita monitorear el avance de los países en el cumplimiento de los Objetivos de Desarrollo Sostenible (ODS).</a:t>
            </a:r>
          </a:p>
          <a:p>
            <a:pPr defTabSz="1219017">
              <a:spcBef>
                <a:spcPts val="601"/>
              </a:spcBef>
              <a:spcAft>
                <a:spcPts val="601"/>
              </a:spcAft>
            </a:pPr>
            <a:r>
              <a:rPr lang="es-ES" sz="1067" dirty="0">
                <a:solidFill>
                  <a:srgbClr val="575756"/>
                </a:solidFill>
                <a:latin typeface="Chevin Pro DemiBold"/>
              </a:rPr>
              <a:t>Tal como lo describe las Naciones Unidas </a:t>
            </a:r>
            <a:r>
              <a:rPr lang="es-ES" sz="1067" b="1" i="1" dirty="0">
                <a:solidFill>
                  <a:srgbClr val="575756"/>
                </a:solidFill>
                <a:latin typeface="Chevin Pro DemiBold"/>
              </a:rPr>
              <a:t>“</a:t>
            </a:r>
            <a:r>
              <a:rPr lang="es-ES" sz="1067" b="1" i="1" dirty="0">
                <a:solidFill>
                  <a:schemeClr val="accent1">
                    <a:lumMod val="75000"/>
                  </a:schemeClr>
                </a:solidFill>
                <a:latin typeface="Chevin Pro DemiBold"/>
              </a:rPr>
              <a:t>los ODS constituyen un llamamiento universal a la acción para poner fin a la pobreza, proteger el planeta y mejorar las vidas y las perspectivas de las personas en todo el mundo</a:t>
            </a:r>
            <a:r>
              <a:rPr lang="es-ES" sz="1067" dirty="0">
                <a:solidFill>
                  <a:schemeClr val="accent1">
                    <a:lumMod val="75000"/>
                  </a:schemeClr>
                </a:solidFill>
                <a:latin typeface="Chevin Pro DemiBold"/>
              </a:rPr>
              <a:t>”</a:t>
            </a:r>
            <a:r>
              <a:rPr lang="es-ES" sz="1067" dirty="0">
                <a:solidFill>
                  <a:srgbClr val="575756"/>
                </a:solidFill>
                <a:latin typeface="Chevin Pro DemiBold"/>
              </a:rPr>
              <a:t>. </a:t>
            </a:r>
          </a:p>
          <a:p>
            <a:pPr defTabSz="1219017">
              <a:spcBef>
                <a:spcPts val="601"/>
              </a:spcBef>
              <a:spcAft>
                <a:spcPts val="601"/>
              </a:spcAft>
            </a:pPr>
            <a:r>
              <a:rPr lang="es-ES" sz="1067" dirty="0">
                <a:solidFill>
                  <a:srgbClr val="575756"/>
                </a:solidFill>
                <a:latin typeface="Chevin Pro DemiBold"/>
              </a:rPr>
              <a:t>17 Objetivos fueron aprobados  por todos los Estados Miembros de las Naciones Unidas, en 2015, como parte de la Agenda 2030 para el Desarrollo Sostenible.</a:t>
            </a:r>
          </a:p>
          <a:p>
            <a:pPr defTabSz="1219017">
              <a:spcBef>
                <a:spcPts val="601"/>
              </a:spcBef>
              <a:spcAft>
                <a:spcPts val="601"/>
              </a:spcAft>
            </a:pPr>
            <a:r>
              <a:rPr lang="es-ES" sz="1067" dirty="0">
                <a:solidFill>
                  <a:srgbClr val="575756"/>
                </a:solidFill>
                <a:latin typeface="Chevin Pro DemiBold"/>
              </a:rPr>
              <a:t>Si bien actualmente se está avanzando en muchos países, a nivel general todavía no se alcanza ni la velocidad, ni la escala necesaria para lograr los Objetivos. Por esto, el año 2020 comienza una década de acción ambiciosa para alcanzar los Objetivos para 2030.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6134994" y="1806877"/>
            <a:ext cx="5969022" cy="4181921"/>
          </a:xfrm>
          <a:prstGeom prst="rect">
            <a:avLst/>
          </a:prstGeom>
          <a:noFill/>
        </p:spPr>
        <p:txBody>
          <a:bodyPr wrap="square" numCol="2" rtlCol="0">
            <a:noAutofit/>
          </a:bodyPr>
          <a:lstStyle/>
          <a:p>
            <a:pPr defTabSz="1219017">
              <a:spcBef>
                <a:spcPts val="601"/>
              </a:spcBef>
              <a:spcAft>
                <a:spcPts val="601"/>
              </a:spcAft>
            </a:pPr>
            <a:r>
              <a:rPr lang="es-ES" sz="900" dirty="0">
                <a:solidFill>
                  <a:srgbClr val="575756"/>
                </a:solidFill>
                <a:latin typeface="Chevin Pro DemiBold"/>
              </a:rPr>
              <a:t>Los 17 ODS son los siguientes:</a:t>
            </a:r>
          </a:p>
          <a:p>
            <a:pPr marL="228600" indent="-228600" defTabSz="1219017">
              <a:spcBef>
                <a:spcPts val="601"/>
              </a:spcBef>
              <a:spcAft>
                <a:spcPts val="601"/>
              </a:spcAft>
              <a:buAutoNum type="arabicPeriod"/>
            </a:pPr>
            <a:r>
              <a:rPr lang="es-ES" sz="900" b="1" dirty="0">
                <a:solidFill>
                  <a:srgbClr val="575756"/>
                </a:solidFill>
                <a:latin typeface="Chevin Pro DemiBold"/>
              </a:rPr>
              <a:t>Fin a la pobreza: </a:t>
            </a:r>
            <a:r>
              <a:rPr lang="es-ES" sz="900" dirty="0">
                <a:solidFill>
                  <a:srgbClr val="575756"/>
                </a:solidFill>
                <a:latin typeface="Chevin Pro DemiBold"/>
              </a:rPr>
              <a:t>Poner fin a la pobreza en todas sus formas en todo el mundo.</a:t>
            </a:r>
          </a:p>
          <a:p>
            <a:pPr marL="228600" indent="-228600" defTabSz="1219017">
              <a:spcBef>
                <a:spcPts val="601"/>
              </a:spcBef>
              <a:spcAft>
                <a:spcPts val="601"/>
              </a:spcAft>
              <a:buAutoNum type="arabicPeriod"/>
            </a:pPr>
            <a:r>
              <a:rPr lang="es-ES" sz="900" b="1" dirty="0">
                <a:solidFill>
                  <a:srgbClr val="575756"/>
                </a:solidFill>
                <a:latin typeface="Chevin Pro DemiBold"/>
              </a:rPr>
              <a:t>Hambre cero: </a:t>
            </a:r>
            <a:r>
              <a:rPr lang="es-ES" sz="900" dirty="0">
                <a:solidFill>
                  <a:srgbClr val="575756"/>
                </a:solidFill>
                <a:latin typeface="Chevin Pro DemiBold"/>
              </a:rPr>
              <a:t>Poner fin al hambre.</a:t>
            </a:r>
          </a:p>
          <a:p>
            <a:pPr marL="228600" indent="-228600" defTabSz="1219017">
              <a:spcBef>
                <a:spcPts val="601"/>
              </a:spcBef>
              <a:spcAft>
                <a:spcPts val="601"/>
              </a:spcAft>
              <a:buAutoNum type="arabicPeriod"/>
            </a:pPr>
            <a:r>
              <a:rPr lang="es-ES" sz="900" b="1" dirty="0">
                <a:solidFill>
                  <a:srgbClr val="575756"/>
                </a:solidFill>
                <a:latin typeface="Chevin Pro DemiBold"/>
              </a:rPr>
              <a:t>Salud y bienestar: </a:t>
            </a:r>
            <a:r>
              <a:rPr lang="es-ES" sz="900" dirty="0">
                <a:solidFill>
                  <a:srgbClr val="575756"/>
                </a:solidFill>
                <a:latin typeface="Chevin Pro DemiBold"/>
              </a:rPr>
              <a:t>Garantizar una vida sana y promover el bienestar para todos en todas las edades.</a:t>
            </a:r>
          </a:p>
          <a:p>
            <a:pPr marL="228600" indent="-228600" defTabSz="1219017">
              <a:spcBef>
                <a:spcPts val="601"/>
              </a:spcBef>
              <a:spcAft>
                <a:spcPts val="601"/>
              </a:spcAft>
              <a:buAutoNum type="arabicPeriod"/>
            </a:pPr>
            <a:r>
              <a:rPr lang="es-ES" sz="900" b="1" dirty="0">
                <a:solidFill>
                  <a:srgbClr val="575756"/>
                </a:solidFill>
                <a:latin typeface="Chevin Pro DemiBold"/>
              </a:rPr>
              <a:t>Educación de calidad: </a:t>
            </a:r>
            <a:r>
              <a:rPr lang="es-ES" sz="900" dirty="0">
                <a:solidFill>
                  <a:srgbClr val="575756"/>
                </a:solidFill>
                <a:latin typeface="Chevin Pro DemiBold"/>
              </a:rPr>
              <a:t>Garantizar una educación inclusiva, equitativa y de calidad y promover oportunidades de aprendizaje durante toda la vida para todos</a:t>
            </a:r>
          </a:p>
          <a:p>
            <a:pPr marL="228600" indent="-228600" defTabSz="1219017">
              <a:spcBef>
                <a:spcPts val="601"/>
              </a:spcBef>
              <a:spcAft>
                <a:spcPts val="601"/>
              </a:spcAft>
              <a:buAutoNum type="arabicPeriod"/>
            </a:pPr>
            <a:r>
              <a:rPr lang="es-ES" sz="900" b="1" dirty="0">
                <a:solidFill>
                  <a:srgbClr val="575756"/>
                </a:solidFill>
                <a:latin typeface="Chevin Pro DemiBold"/>
              </a:rPr>
              <a:t>Igualdad de género: </a:t>
            </a:r>
            <a:r>
              <a:rPr lang="es-ES" sz="900" dirty="0">
                <a:solidFill>
                  <a:srgbClr val="575756"/>
                </a:solidFill>
                <a:latin typeface="Chevin Pro DemiBold"/>
              </a:rPr>
              <a:t>Lograr la igualdad entre los géneros y empoderar a todas las mujeres y las niñas</a:t>
            </a:r>
          </a:p>
          <a:p>
            <a:pPr marL="228600" indent="-228600" defTabSz="1219017">
              <a:spcBef>
                <a:spcPts val="601"/>
              </a:spcBef>
              <a:spcAft>
                <a:spcPts val="601"/>
              </a:spcAft>
              <a:buAutoNum type="arabicPeriod"/>
            </a:pPr>
            <a:r>
              <a:rPr lang="es-ES" sz="900" b="1" dirty="0">
                <a:solidFill>
                  <a:srgbClr val="575756"/>
                </a:solidFill>
                <a:latin typeface="Chevin Pro DemiBold"/>
              </a:rPr>
              <a:t>Agua limpia y saneamiento: </a:t>
            </a:r>
            <a:r>
              <a:rPr lang="es-ES" sz="900" dirty="0">
                <a:solidFill>
                  <a:srgbClr val="575756"/>
                </a:solidFill>
                <a:latin typeface="Chevin Pro DemiBold"/>
              </a:rPr>
              <a:t>Garantizar la disponibilidad de agua y su gestión sostenible y el saneamiento para todos</a:t>
            </a:r>
          </a:p>
          <a:p>
            <a:pPr marL="228600" indent="-228600" defTabSz="1219017">
              <a:spcBef>
                <a:spcPts val="601"/>
              </a:spcBef>
              <a:spcAft>
                <a:spcPts val="601"/>
              </a:spcAft>
              <a:buAutoNum type="arabicPeriod"/>
            </a:pPr>
            <a:r>
              <a:rPr lang="es-ES" sz="900" b="1" dirty="0">
                <a:solidFill>
                  <a:srgbClr val="575756"/>
                </a:solidFill>
                <a:latin typeface="Chevin Pro DemiBold"/>
              </a:rPr>
              <a:t>Energía asequible y no contaminante: </a:t>
            </a:r>
            <a:r>
              <a:rPr lang="es-ES" sz="900" dirty="0">
                <a:solidFill>
                  <a:srgbClr val="575756"/>
                </a:solidFill>
                <a:latin typeface="Chevin Pro DemiBold"/>
              </a:rPr>
              <a:t>Garantizar el acceso a una energía asequible, segura, sostenible y moderna </a:t>
            </a:r>
          </a:p>
          <a:p>
            <a:pPr marL="228600" indent="-228600" defTabSz="1219017">
              <a:spcBef>
                <a:spcPts val="601"/>
              </a:spcBef>
              <a:spcAft>
                <a:spcPts val="601"/>
              </a:spcAft>
              <a:buAutoNum type="arabicPeriod"/>
            </a:pPr>
            <a:r>
              <a:rPr lang="es-ES" sz="900" b="1" dirty="0">
                <a:solidFill>
                  <a:srgbClr val="575756"/>
                </a:solidFill>
                <a:latin typeface="Chevin Pro DemiBold"/>
              </a:rPr>
              <a:t>Trabajo decente y crecimiento económico: </a:t>
            </a:r>
            <a:r>
              <a:rPr lang="es-ES" sz="900" dirty="0">
                <a:solidFill>
                  <a:srgbClr val="575756"/>
                </a:solidFill>
                <a:latin typeface="Chevin Pro DemiBold"/>
              </a:rPr>
              <a:t>Promover el crecimiento económico inclusivo y sostenible, el empleo y el trabajo decente para todos.</a:t>
            </a:r>
          </a:p>
          <a:p>
            <a:pPr marL="228600" indent="-228600" defTabSz="1219017">
              <a:spcBef>
                <a:spcPts val="601"/>
              </a:spcBef>
              <a:spcAft>
                <a:spcPts val="601"/>
              </a:spcAft>
              <a:buAutoNum type="arabicPeriod"/>
            </a:pPr>
            <a:endParaRPr lang="es-ES" sz="900" dirty="0">
              <a:solidFill>
                <a:srgbClr val="575756"/>
              </a:solidFill>
              <a:latin typeface="Chevin Pro DemiBold"/>
            </a:endParaRPr>
          </a:p>
          <a:p>
            <a:pPr marL="228600" indent="-228600" defTabSz="1219017">
              <a:spcBef>
                <a:spcPts val="601"/>
              </a:spcBef>
              <a:spcAft>
                <a:spcPts val="601"/>
              </a:spcAft>
              <a:buAutoNum type="arabicPeriod"/>
            </a:pPr>
            <a:endParaRPr lang="es-ES" sz="900" b="1" dirty="0">
              <a:solidFill>
                <a:srgbClr val="575756"/>
              </a:solidFill>
              <a:latin typeface="Chevin Pro DemiBold"/>
            </a:endParaRPr>
          </a:p>
          <a:p>
            <a:pPr marL="228600" indent="-228600" defTabSz="1219017">
              <a:spcBef>
                <a:spcPts val="601"/>
              </a:spcBef>
              <a:spcAft>
                <a:spcPts val="601"/>
              </a:spcAft>
              <a:buAutoNum type="arabicPeriod"/>
            </a:pPr>
            <a:endParaRPr lang="es-ES" sz="900" b="1" dirty="0">
              <a:solidFill>
                <a:srgbClr val="575756"/>
              </a:solidFill>
              <a:latin typeface="Chevin Pro DemiBold"/>
            </a:endParaRPr>
          </a:p>
          <a:p>
            <a:pPr marL="228600" indent="-228600" defTabSz="1219017">
              <a:spcBef>
                <a:spcPts val="601"/>
              </a:spcBef>
              <a:spcAft>
                <a:spcPts val="601"/>
              </a:spcAft>
              <a:buAutoNum type="arabicPeriod"/>
            </a:pPr>
            <a:r>
              <a:rPr lang="es-ES" sz="900" b="1" dirty="0">
                <a:solidFill>
                  <a:srgbClr val="575756"/>
                </a:solidFill>
                <a:latin typeface="Chevin Pro DemiBold"/>
              </a:rPr>
              <a:t>Industria, innovación e infraestructura: </a:t>
            </a:r>
            <a:r>
              <a:rPr lang="es-ES" sz="900" dirty="0">
                <a:solidFill>
                  <a:srgbClr val="575756"/>
                </a:solidFill>
                <a:latin typeface="Chevin Pro DemiBold"/>
              </a:rPr>
              <a:t>Construir infraestructuras resilientes, promover la industrialización sostenible y fomentar la innovación.</a:t>
            </a:r>
          </a:p>
          <a:p>
            <a:pPr marL="228600" indent="-228600" defTabSz="1219017">
              <a:spcBef>
                <a:spcPts val="601"/>
              </a:spcBef>
              <a:spcAft>
                <a:spcPts val="601"/>
              </a:spcAft>
              <a:buAutoNum type="arabicPeriod"/>
            </a:pPr>
            <a:r>
              <a:rPr lang="es-ES" sz="900" b="1" dirty="0">
                <a:solidFill>
                  <a:srgbClr val="575756"/>
                </a:solidFill>
                <a:latin typeface="Chevin Pro DemiBold"/>
              </a:rPr>
              <a:t>Reducción de las desigualdades: </a:t>
            </a:r>
            <a:r>
              <a:rPr lang="es-ES" sz="900" dirty="0">
                <a:solidFill>
                  <a:srgbClr val="575756"/>
                </a:solidFill>
                <a:latin typeface="Chevin Pro DemiBold"/>
              </a:rPr>
              <a:t>Reducir la desigualdad en y entre los países</a:t>
            </a:r>
          </a:p>
          <a:p>
            <a:pPr marL="228600" indent="-228600" defTabSz="1219017">
              <a:spcBef>
                <a:spcPts val="601"/>
              </a:spcBef>
              <a:spcAft>
                <a:spcPts val="601"/>
              </a:spcAft>
              <a:buAutoNum type="arabicPeriod"/>
            </a:pPr>
            <a:r>
              <a:rPr lang="es-ES" sz="900" b="1" dirty="0">
                <a:solidFill>
                  <a:srgbClr val="575756"/>
                </a:solidFill>
                <a:latin typeface="Chevin Pro DemiBold"/>
              </a:rPr>
              <a:t>Ciudades y comunidades sostenibles: </a:t>
            </a:r>
            <a:r>
              <a:rPr lang="es-ES" sz="900" dirty="0">
                <a:solidFill>
                  <a:srgbClr val="575756"/>
                </a:solidFill>
                <a:latin typeface="Chevin Pro DemiBold"/>
              </a:rPr>
              <a:t>Lograr que las ciudades sean más inclusivas, seguras, resilientes y sostenibles</a:t>
            </a:r>
          </a:p>
          <a:p>
            <a:pPr marL="228600" indent="-228600" defTabSz="1219017">
              <a:spcBef>
                <a:spcPts val="601"/>
              </a:spcBef>
              <a:spcAft>
                <a:spcPts val="601"/>
              </a:spcAft>
              <a:buAutoNum type="arabicPeriod"/>
            </a:pPr>
            <a:r>
              <a:rPr lang="es-ES" sz="900" b="1" dirty="0">
                <a:solidFill>
                  <a:srgbClr val="575756"/>
                </a:solidFill>
                <a:latin typeface="Chevin Pro DemiBold"/>
              </a:rPr>
              <a:t>Producción y consumo responsables: </a:t>
            </a:r>
            <a:r>
              <a:rPr lang="es-ES" sz="900" dirty="0">
                <a:solidFill>
                  <a:srgbClr val="575756"/>
                </a:solidFill>
                <a:latin typeface="Chevin Pro DemiBold"/>
              </a:rPr>
              <a:t>Garantizar modalidades de consumo y producción sostenibles</a:t>
            </a:r>
          </a:p>
          <a:p>
            <a:pPr marL="228600" indent="-228600" defTabSz="1219017">
              <a:spcBef>
                <a:spcPts val="601"/>
              </a:spcBef>
              <a:spcAft>
                <a:spcPts val="601"/>
              </a:spcAft>
              <a:buAutoNum type="arabicPeriod"/>
            </a:pPr>
            <a:r>
              <a:rPr lang="es-ES" sz="900" b="1" dirty="0">
                <a:solidFill>
                  <a:srgbClr val="575756"/>
                </a:solidFill>
                <a:latin typeface="Chevin Pro DemiBold"/>
              </a:rPr>
              <a:t>Acción por el clima: </a:t>
            </a:r>
            <a:r>
              <a:rPr lang="es-ES" sz="900" dirty="0">
                <a:solidFill>
                  <a:srgbClr val="575756"/>
                </a:solidFill>
                <a:latin typeface="Chevin Pro DemiBold"/>
              </a:rPr>
              <a:t>Adoptar medidas urgentes para combatir el cambio climático y sus efectos</a:t>
            </a:r>
          </a:p>
          <a:p>
            <a:pPr marL="228600" indent="-228600" defTabSz="1219017">
              <a:spcBef>
                <a:spcPts val="601"/>
              </a:spcBef>
              <a:spcAft>
                <a:spcPts val="601"/>
              </a:spcAft>
              <a:buAutoNum type="arabicPeriod"/>
            </a:pPr>
            <a:r>
              <a:rPr lang="es-ES" sz="900" b="1" dirty="0">
                <a:solidFill>
                  <a:srgbClr val="575756"/>
                </a:solidFill>
                <a:latin typeface="Chevin Pro DemiBold"/>
              </a:rPr>
              <a:t>Vida submarina: </a:t>
            </a:r>
            <a:r>
              <a:rPr lang="es-ES" sz="900" dirty="0">
                <a:solidFill>
                  <a:srgbClr val="575756"/>
                </a:solidFill>
                <a:latin typeface="Chevin Pro DemiBold"/>
              </a:rPr>
              <a:t>Conservar y utilizar sosteniblemente los océanos, los mares y los recursos marinos</a:t>
            </a:r>
          </a:p>
          <a:p>
            <a:pPr marL="228600" indent="-228600" defTabSz="1219017">
              <a:spcBef>
                <a:spcPts val="601"/>
              </a:spcBef>
              <a:spcAft>
                <a:spcPts val="601"/>
              </a:spcAft>
              <a:buAutoNum type="arabicPeriod"/>
            </a:pPr>
            <a:r>
              <a:rPr lang="es-ES" sz="900" b="1" dirty="0">
                <a:solidFill>
                  <a:srgbClr val="575756"/>
                </a:solidFill>
                <a:latin typeface="Chevin Pro DemiBold"/>
              </a:rPr>
              <a:t>Vida de ecosistemas terrestres: </a:t>
            </a:r>
            <a:r>
              <a:rPr lang="es-ES" sz="900" dirty="0">
                <a:solidFill>
                  <a:srgbClr val="575756"/>
                </a:solidFill>
                <a:latin typeface="Chevin Pro DemiBold"/>
              </a:rPr>
              <a:t>Gestionar sosteniblemente los bosques, luchar contra la desertificación, detener e invertir la degradación de las tierras, detener la pérdida de biodiversidad</a:t>
            </a:r>
          </a:p>
          <a:p>
            <a:pPr marL="228600" indent="-228600" defTabSz="1219017">
              <a:spcBef>
                <a:spcPts val="601"/>
              </a:spcBef>
              <a:spcAft>
                <a:spcPts val="601"/>
              </a:spcAft>
              <a:buAutoNum type="arabicPeriod"/>
            </a:pPr>
            <a:r>
              <a:rPr lang="es-ES" sz="900" b="1" dirty="0">
                <a:solidFill>
                  <a:srgbClr val="575756"/>
                </a:solidFill>
                <a:latin typeface="Chevin Pro DemiBold"/>
              </a:rPr>
              <a:t>Paz, justicia e instituciones sólidas</a:t>
            </a:r>
            <a:r>
              <a:rPr lang="es-ES" sz="900" dirty="0">
                <a:solidFill>
                  <a:srgbClr val="575756"/>
                </a:solidFill>
                <a:latin typeface="Chevin Pro DemiBold"/>
              </a:rPr>
              <a:t>: </a:t>
            </a:r>
            <a:r>
              <a:rPr lang="pt-BR" sz="900" dirty="0">
                <a:solidFill>
                  <a:srgbClr val="575756"/>
                </a:solidFill>
                <a:latin typeface="Chevin Pro DemiBold"/>
              </a:rPr>
              <a:t>Promover sociedades justas, pacíficas e inclusivas</a:t>
            </a:r>
            <a:endParaRPr lang="es-ES" sz="900" dirty="0">
              <a:solidFill>
                <a:srgbClr val="575756"/>
              </a:solidFill>
              <a:latin typeface="Chevin Pro DemiBold"/>
            </a:endParaRPr>
          </a:p>
          <a:p>
            <a:pPr marL="228600" indent="-228600" defTabSz="1219017">
              <a:spcBef>
                <a:spcPts val="601"/>
              </a:spcBef>
              <a:spcAft>
                <a:spcPts val="601"/>
              </a:spcAft>
              <a:buAutoNum type="arabicPeriod"/>
            </a:pPr>
            <a:r>
              <a:rPr lang="es-ES" sz="900" b="1" dirty="0">
                <a:solidFill>
                  <a:srgbClr val="575756"/>
                </a:solidFill>
                <a:latin typeface="Chevin Pro DemiBold"/>
              </a:rPr>
              <a:t>Alianzas para lograr los Objetivos: </a:t>
            </a:r>
            <a:r>
              <a:rPr lang="es-ES" sz="900" dirty="0">
                <a:solidFill>
                  <a:srgbClr val="575756"/>
                </a:solidFill>
                <a:latin typeface="Chevin Pro DemiBold"/>
              </a:rPr>
              <a:t>Revitalizar la Alianza Mundial para el Desarrollo Sostenible</a:t>
            </a:r>
          </a:p>
          <a:p>
            <a:pPr marL="228600" indent="-228600" defTabSz="1219017">
              <a:spcBef>
                <a:spcPts val="601"/>
              </a:spcBef>
              <a:spcAft>
                <a:spcPts val="601"/>
              </a:spcAft>
              <a:buAutoNum type="arabicPeriod"/>
            </a:pPr>
            <a:endParaRPr lang="es-ES" sz="900"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Karen Farías</a:t>
            </a:r>
          </a:p>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María Victoria Colmenares</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245243"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2088000"/>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Gobiernos (nivel central o ministerial).</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err="1">
                <a:solidFill>
                  <a:srgbClr val="595959"/>
                </a:solidFill>
              </a:rPr>
              <a:t>ONGs</a:t>
            </a:r>
            <a:r>
              <a:rPr lang="es-ES" sz="1050" dirty="0">
                <a:solidFill>
                  <a:srgbClr val="595959"/>
                </a:solidFill>
              </a:rPr>
              <a:t> internacionales principalmente; nacionales en menor medida, que trabajen en los temas que abarcan los ODS.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Agencias de Desarrollo/Cooperación Internacional (GIZ, USAID, UKAID, etc.)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Academia (Universidades, Centros de Estudios e investigadores).</a:t>
            </a:r>
          </a:p>
          <a:p>
            <a:pPr marL="272202" indent="-272202" algn="just" fontAlgn="base">
              <a:buFont typeface="+mj-lt"/>
              <a:buAutoNum type="arabicPeriod"/>
              <a:defRPr/>
            </a:pPr>
            <a:r>
              <a:rPr lang="es-ES" sz="1050" dirty="0">
                <a:solidFill>
                  <a:srgbClr val="595959"/>
                </a:solidFill>
              </a:rPr>
              <a:t>Partidos políticos (si se cuenta con estadísticas subnacionales).</a:t>
            </a:r>
          </a:p>
          <a:p>
            <a:pPr marL="0" marR="0" lvl="0" indent="0" algn="just" defTabSz="1219017" rtl="0" eaLnBrk="1" fontAlgn="base" latinLnBrk="0" hangingPunct="1">
              <a:lnSpc>
                <a:spcPct val="120000"/>
              </a:lnSpc>
              <a:spcBef>
                <a:spcPct val="20000"/>
              </a:spcBef>
              <a:spcAft>
                <a:spcPts val="0"/>
              </a:spcAft>
              <a:buClrTx/>
              <a:buSzTx/>
              <a:buNone/>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0" marR="0" lvl="0" indent="0" algn="just" defTabSz="1219017" rtl="0" eaLnBrk="1" fontAlgn="base" latinLnBrk="0" hangingPunct="1">
              <a:lnSpc>
                <a:spcPct val="120000"/>
              </a:lnSpc>
              <a:spcBef>
                <a:spcPct val="20000"/>
              </a:spcBef>
              <a:spcAft>
                <a:spcPts val="0"/>
              </a:spcAft>
              <a:buClrTx/>
              <a:buSzTx/>
              <a:buNone/>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562281" y="2605232"/>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461" y="2605232"/>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6641" y="2605232"/>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3821" y="2605232"/>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1001" y="2605232"/>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181" y="2605232"/>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25362" y="2605232"/>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670871"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6" name="Oval 133">
            <a:extLst>
              <a:ext uri="{FF2B5EF4-FFF2-40B4-BE49-F238E27FC236}">
                <a16:creationId xmlns:a16="http://schemas.microsoft.com/office/drawing/2014/main" id="{6781009F-C851-4CBA-AFE9-C74E5E27B781}"/>
              </a:ext>
            </a:extLst>
          </p:cNvPr>
          <p:cNvSpPr/>
          <p:nvPr/>
        </p:nvSpPr>
        <p:spPr>
          <a:xfrm>
            <a:off x="7819615" y="2340136"/>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968359" y="2340136"/>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93987" y="2340136"/>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542731" y="2340136"/>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117105" y="2340136"/>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 en cuál(es) país(es) serían los prioritarios para la implementación del producto.</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2" name="Текст 11">
            <a:extLst>
              <a:ext uri="{FF2B5EF4-FFF2-40B4-BE49-F238E27FC236}">
                <a16:creationId xmlns:a16="http://schemas.microsoft.com/office/drawing/2014/main" id="{D20581F1-FC2D-497E-ACD8-39FB1B83A9ED}"/>
              </a:ext>
            </a:extLst>
          </p:cNvPr>
          <p:cNvSpPr txBox="1">
            <a:spLocks/>
          </p:cNvSpPr>
          <p:nvPr/>
        </p:nvSpPr>
        <p:spPr>
          <a:xfrm>
            <a:off x="6096000" y="3003193"/>
            <a:ext cx="5696932" cy="3503826"/>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b="1" dirty="0">
                <a:solidFill>
                  <a:srgbClr val="595959"/>
                </a:solidFill>
              </a:rPr>
              <a:t>Chile: </a:t>
            </a:r>
            <a:r>
              <a:rPr lang="es-CL" sz="1050" dirty="0">
                <a:solidFill>
                  <a:srgbClr val="595959"/>
                </a:solidFill>
              </a:rPr>
              <a:t>Posee plataforma propia, pero datos no están actualizados. Datos solo a nivel nacional.</a:t>
            </a:r>
          </a:p>
          <a:p>
            <a:pPr marL="0" lvl="0" indent="0" algn="just" fontAlgn="base">
              <a:spcBef>
                <a:spcPts val="0"/>
              </a:spcBef>
              <a:buNone/>
              <a:defRPr/>
            </a:pPr>
            <a:r>
              <a:rPr lang="en-US" sz="900" dirty="0">
                <a:hlinkClick r:id="rId10"/>
              </a:rPr>
              <a:t>http://www.chileagenda2030.gob.cl/seguimiento/ods-1</a:t>
            </a:r>
            <a:r>
              <a:rPr lang="es-CL" sz="900" dirty="0">
                <a:solidFill>
                  <a:srgbClr val="595959"/>
                </a:solidFill>
              </a:rPr>
              <a:t> </a:t>
            </a:r>
            <a:endParaRPr lang="en-US" sz="900" dirty="0"/>
          </a:p>
          <a:p>
            <a:pPr marL="0" lvl="0" indent="0" algn="just" fontAlgn="base">
              <a:buNone/>
              <a:defRPr/>
            </a:pPr>
            <a:endParaRPr lang="en-US" sz="700" dirty="0">
              <a:solidFill>
                <a:srgbClr val="595959"/>
              </a:solidFill>
            </a:endParaRPr>
          </a:p>
          <a:p>
            <a:pPr marL="0" lvl="0" indent="0" algn="just" fontAlgn="base">
              <a:buNone/>
              <a:defRPr/>
            </a:pPr>
            <a:r>
              <a:rPr lang="en-US" sz="1050" b="1" dirty="0">
                <a:solidFill>
                  <a:srgbClr val="595959"/>
                </a:solidFill>
              </a:rPr>
              <a:t>Costa Rica: </a:t>
            </a:r>
            <a:r>
              <a:rPr lang="es-CL" sz="1050" dirty="0">
                <a:solidFill>
                  <a:srgbClr val="595959"/>
                </a:solidFill>
              </a:rPr>
              <a:t>Posee Excel descargable con todos los datos anuales (periodo 2010-2018). </a:t>
            </a:r>
          </a:p>
          <a:p>
            <a:pPr marL="0" indent="0" algn="just" fontAlgn="base">
              <a:spcBef>
                <a:spcPts val="0"/>
              </a:spcBef>
              <a:buNone/>
              <a:defRPr/>
            </a:pPr>
            <a:r>
              <a:rPr lang="es-ES" sz="900" dirty="0">
                <a:hlinkClick r:id="rId11"/>
              </a:rPr>
              <a:t>https://www.inec.cr/objetivos-de-desarrollo-sostenible</a:t>
            </a:r>
            <a:r>
              <a:rPr lang="es-ES" sz="900" dirty="0"/>
              <a:t> </a:t>
            </a:r>
          </a:p>
          <a:p>
            <a:pPr marL="0" lvl="0" indent="0" algn="just" fontAlgn="base">
              <a:buNone/>
              <a:defRPr/>
            </a:pPr>
            <a:endParaRPr lang="es-ES" sz="1050" dirty="0">
              <a:solidFill>
                <a:srgbClr val="595959"/>
              </a:solidFill>
            </a:endParaRPr>
          </a:p>
          <a:p>
            <a:pPr marL="0" lvl="0" indent="0" algn="just" fontAlgn="base">
              <a:buNone/>
              <a:defRPr/>
            </a:pPr>
            <a:r>
              <a:rPr lang="es-ES" sz="1050" b="1" dirty="0">
                <a:solidFill>
                  <a:srgbClr val="595959"/>
                </a:solidFill>
              </a:rPr>
              <a:t>El Salvador: </a:t>
            </a:r>
            <a:r>
              <a:rPr lang="es-CL" sz="1050" dirty="0">
                <a:solidFill>
                  <a:srgbClr val="595959"/>
                </a:solidFill>
              </a:rPr>
              <a:t>Tiene plataforma, pero link no funciona. </a:t>
            </a:r>
            <a:r>
              <a:rPr lang="es-CL" sz="1050" dirty="0">
                <a:solidFill>
                  <a:srgbClr val="595959"/>
                </a:solidFill>
                <a:hlinkClick r:id="rId12"/>
              </a:rPr>
              <a:t>http://190.5.135.86/KPI_FORM_QUA</a:t>
            </a:r>
            <a:r>
              <a:rPr lang="es-CL" sz="1050" dirty="0">
                <a:solidFill>
                  <a:srgbClr val="595959"/>
                </a:solidFill>
              </a:rPr>
              <a:t> </a:t>
            </a:r>
            <a:endParaRPr lang="en-US" sz="700" dirty="0"/>
          </a:p>
          <a:p>
            <a:pPr marL="0" lvl="0" indent="0" algn="just" fontAlgn="base">
              <a:buNone/>
              <a:defRPr/>
            </a:pPr>
            <a:endParaRPr lang="en-US" sz="700" dirty="0">
              <a:solidFill>
                <a:srgbClr val="595959"/>
              </a:solidFill>
            </a:endParaRPr>
          </a:p>
          <a:p>
            <a:pPr marL="0" lvl="0" indent="0" algn="just" fontAlgn="base">
              <a:buNone/>
              <a:defRPr/>
            </a:pPr>
            <a:r>
              <a:rPr lang="es-ES" sz="1050" b="1" dirty="0">
                <a:solidFill>
                  <a:srgbClr val="595959"/>
                </a:solidFill>
              </a:rPr>
              <a:t>Guatemala: </a:t>
            </a:r>
            <a:r>
              <a:rPr lang="es-CL" sz="1050" dirty="0">
                <a:solidFill>
                  <a:srgbClr val="595959"/>
                </a:solidFill>
              </a:rPr>
              <a:t>Tienen plataforma con estadísticas, pero se enfocan en las Prioridades Nacionales de Desarrollo, las cuales se alinean a los ODS, pero no los abarcan todos. </a:t>
            </a:r>
          </a:p>
          <a:p>
            <a:pPr marL="0" lvl="0" indent="0" algn="just" fontAlgn="base">
              <a:buNone/>
              <a:defRPr/>
            </a:pPr>
            <a:r>
              <a:rPr lang="es-CL" sz="1050" dirty="0">
                <a:solidFill>
                  <a:srgbClr val="595959"/>
                </a:solidFill>
                <a:hlinkClick r:id="rId13"/>
              </a:rPr>
              <a:t>https://pnd.gt/Home/NodosP1</a:t>
            </a:r>
            <a:r>
              <a:rPr lang="es-CL" sz="1050" dirty="0">
                <a:solidFill>
                  <a:srgbClr val="595959"/>
                </a:solidFill>
              </a:rPr>
              <a:t> </a:t>
            </a:r>
            <a:endParaRPr lang="en-US" sz="700" dirty="0"/>
          </a:p>
          <a:p>
            <a:pPr marL="0" lvl="0" indent="0" algn="just" fontAlgn="base">
              <a:buNone/>
              <a:defRPr/>
            </a:pPr>
            <a:endParaRPr lang="en-US" sz="700" dirty="0"/>
          </a:p>
          <a:p>
            <a:pPr marL="0" lvl="0" indent="0" algn="just" fontAlgn="base">
              <a:buNone/>
              <a:defRPr/>
            </a:pPr>
            <a:r>
              <a:rPr lang="en-US" sz="1050" b="1" dirty="0"/>
              <a:t>Honduras:</a:t>
            </a:r>
            <a:r>
              <a:rPr lang="en-US" sz="1050" dirty="0"/>
              <a:t> </a:t>
            </a:r>
            <a:r>
              <a:rPr lang="es-CL" sz="1050" dirty="0"/>
              <a:t>No tiene plataforma estadística, solo documentación sobre alineación de indicadores a los principales instrumentos del Sistema Nacional de Planificación del Desarrollo. </a:t>
            </a:r>
            <a:endParaRPr lang="es-CL" sz="700" dirty="0"/>
          </a:p>
          <a:p>
            <a:pPr marL="0" lvl="0" indent="0" algn="just" fontAlgn="base">
              <a:buNone/>
              <a:defRPr/>
            </a:pPr>
            <a:endParaRPr lang="en-US" sz="700" dirty="0"/>
          </a:p>
          <a:p>
            <a:pPr marL="0" lvl="0" indent="0" algn="just" fontAlgn="base">
              <a:buNone/>
              <a:defRPr/>
            </a:pPr>
            <a:r>
              <a:rPr lang="en-US" sz="1050" b="1" dirty="0"/>
              <a:t>Panamá: </a:t>
            </a:r>
            <a:r>
              <a:rPr lang="es-ES" sz="1050" dirty="0"/>
              <a:t>No tiene plataforma estadística</a:t>
            </a:r>
          </a:p>
          <a:p>
            <a:pPr marL="0" lvl="0" indent="0" algn="just" fontAlgn="base">
              <a:buNone/>
              <a:defRPr/>
            </a:pPr>
            <a:endParaRPr lang="es-ES" sz="1050" dirty="0"/>
          </a:p>
          <a:p>
            <a:pPr marL="0" lvl="0" indent="0" algn="just" fontAlgn="base">
              <a:buNone/>
              <a:defRPr/>
            </a:pPr>
            <a:r>
              <a:rPr lang="es-ES" sz="1050" b="1" dirty="0"/>
              <a:t>República Dominicana: </a:t>
            </a:r>
            <a:r>
              <a:rPr lang="es-ES" sz="1050" dirty="0"/>
              <a:t>Tiene plataforma estadística, pero solo permite ver un gráfico a la vez.</a:t>
            </a:r>
          </a:p>
          <a:p>
            <a:pPr marL="0" lvl="0" indent="0" algn="just" fontAlgn="base">
              <a:buNone/>
              <a:defRPr/>
            </a:pPr>
            <a:r>
              <a:rPr lang="en-US" sz="1050" dirty="0">
                <a:hlinkClick r:id="rId14"/>
              </a:rPr>
              <a:t>http://ods.gob.do/Indicador</a:t>
            </a:r>
            <a:r>
              <a:rPr lang="es-ES" sz="1050" dirty="0"/>
              <a:t> </a:t>
            </a:r>
            <a:endParaRPr lang="en-US" sz="1050" dirty="0"/>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lang="es-ES" sz="1050" dirty="0">
              <a:solidFill>
                <a:srgbClr val="595959"/>
              </a:solidFill>
            </a:endParaRPr>
          </a:p>
          <a:p>
            <a:pPr marL="0" lvl="0" indent="0" algn="just" fontAlgn="base">
              <a:buNone/>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5" name="Oval 133">
            <a:extLst>
              <a:ext uri="{FF2B5EF4-FFF2-40B4-BE49-F238E27FC236}">
                <a16:creationId xmlns:a16="http://schemas.microsoft.com/office/drawing/2014/main" id="{56BA6338-B249-4276-AAD1-1E2E379358C5}"/>
              </a:ext>
            </a:extLst>
          </p:cNvPr>
          <p:cNvSpPr/>
          <p:nvPr/>
        </p:nvSpPr>
        <p:spPr>
          <a:xfrm>
            <a:off x="10976551" y="2058569"/>
            <a:ext cx="180000" cy="180000"/>
          </a:xfrm>
          <a:prstGeom prst="ellipse">
            <a:avLst/>
          </a:prstGeom>
          <a:solidFill>
            <a:schemeClr val="accent1">
              <a:lumMod val="75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6" name="Oval 133">
            <a:extLst>
              <a:ext uri="{FF2B5EF4-FFF2-40B4-BE49-F238E27FC236}">
                <a16:creationId xmlns:a16="http://schemas.microsoft.com/office/drawing/2014/main" id="{5774A668-4681-4EC7-9556-9D0856876971}"/>
              </a:ext>
            </a:extLst>
          </p:cNvPr>
          <p:cNvSpPr/>
          <p:nvPr/>
        </p:nvSpPr>
        <p:spPr>
          <a:xfrm>
            <a:off x="10976551" y="2302183"/>
            <a:ext cx="180000" cy="180000"/>
          </a:xfrm>
          <a:prstGeom prst="ellipse">
            <a:avLst/>
          </a:prstGeom>
          <a:solidFill>
            <a:schemeClr val="accent1">
              <a:lumMod val="40000"/>
              <a:lumOff val="60000"/>
            </a:schemeClr>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7" name="Oval 133">
            <a:extLst>
              <a:ext uri="{FF2B5EF4-FFF2-40B4-BE49-F238E27FC236}">
                <a16:creationId xmlns:a16="http://schemas.microsoft.com/office/drawing/2014/main" id="{3C496051-4950-4826-ADD1-6999D68857A1}"/>
              </a:ext>
            </a:extLst>
          </p:cNvPr>
          <p:cNvSpPr/>
          <p:nvPr/>
        </p:nvSpPr>
        <p:spPr>
          <a:xfrm>
            <a:off x="10976551" y="254308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8" name="TextBox 139">
            <a:extLst>
              <a:ext uri="{FF2B5EF4-FFF2-40B4-BE49-F238E27FC236}">
                <a16:creationId xmlns:a16="http://schemas.microsoft.com/office/drawing/2014/main" id="{C135B837-DCCC-41DE-A998-A8EBFE811F50}"/>
              </a:ext>
            </a:extLst>
          </p:cNvPr>
          <p:cNvSpPr txBox="1"/>
          <p:nvPr/>
        </p:nvSpPr>
        <p:spPr>
          <a:xfrm>
            <a:off x="11175009" y="2009038"/>
            <a:ext cx="241020"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1</a:t>
            </a:r>
          </a:p>
        </p:txBody>
      </p:sp>
      <p:sp>
        <p:nvSpPr>
          <p:cNvPr id="11" name="TextBox 139">
            <a:extLst>
              <a:ext uri="{FF2B5EF4-FFF2-40B4-BE49-F238E27FC236}">
                <a16:creationId xmlns:a16="http://schemas.microsoft.com/office/drawing/2014/main" id="{7D67AF61-D0B6-43CD-9144-0EAA99984331}"/>
              </a:ext>
            </a:extLst>
          </p:cNvPr>
          <p:cNvSpPr txBox="1"/>
          <p:nvPr/>
        </p:nvSpPr>
        <p:spPr>
          <a:xfrm>
            <a:off x="11173905" y="2282983"/>
            <a:ext cx="241020"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2</a:t>
            </a:r>
          </a:p>
        </p:txBody>
      </p:sp>
      <p:sp>
        <p:nvSpPr>
          <p:cNvPr id="13" name="TextBox 139">
            <a:extLst>
              <a:ext uri="{FF2B5EF4-FFF2-40B4-BE49-F238E27FC236}">
                <a16:creationId xmlns:a16="http://schemas.microsoft.com/office/drawing/2014/main" id="{D7E69060-2A4C-4317-A821-BB63357EE0D5}"/>
              </a:ext>
            </a:extLst>
          </p:cNvPr>
          <p:cNvSpPr txBox="1"/>
          <p:nvPr/>
        </p:nvSpPr>
        <p:spPr>
          <a:xfrm>
            <a:off x="11173904" y="2510088"/>
            <a:ext cx="978567"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F/I</a:t>
            </a: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793122" cy="4771884"/>
          </a:xfrm>
          <a:prstGeom prst="rect">
            <a:avLst/>
          </a:prstGeom>
          <a:noFill/>
        </p:spPr>
        <p:txBody>
          <a:bodyPr wrap="square" rtlCol="0">
            <a:spAutoFit/>
          </a:bodyPr>
          <a:lstStyle/>
          <a:p>
            <a:pPr defTabSz="1219017">
              <a:spcBef>
                <a:spcPts val="601"/>
              </a:spcBef>
              <a:spcAft>
                <a:spcPts val="601"/>
              </a:spcAft>
            </a:pPr>
            <a:r>
              <a:rPr lang="es-ES" sz="1067" b="1" dirty="0">
                <a:solidFill>
                  <a:srgbClr val="575756"/>
                </a:solidFill>
                <a:latin typeface="Chevin Pro DemiBold"/>
              </a:rPr>
              <a:t>Plataforma Regional del Conocimiento sobre la Agenda 2030 en América Latina y el Caribe (CEPAL-PNUD) </a:t>
            </a:r>
            <a:r>
              <a:rPr lang="es-ES" sz="1067" b="1" dirty="0">
                <a:solidFill>
                  <a:srgbClr val="575756"/>
                </a:solidFill>
                <a:latin typeface="Chevin Pro DemiBold"/>
                <a:hlinkClick r:id="rId2"/>
              </a:rPr>
              <a:t>https://agenda2030lac.org/index.php/es</a:t>
            </a:r>
            <a:r>
              <a:rPr lang="es-ES" sz="1067" b="1" dirty="0">
                <a:solidFill>
                  <a:srgbClr val="575756"/>
                </a:solidFill>
                <a:latin typeface="Chevin Pro DemiBold"/>
              </a:rPr>
              <a:t>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producto de la competencia</a:t>
            </a:r>
            <a:r>
              <a:rPr lang="es-ES" sz="1067" dirty="0">
                <a:solidFill>
                  <a:srgbClr val="575756"/>
                </a:solidFill>
                <a:latin typeface="Chevin Pro DemiBold"/>
              </a:rPr>
              <a:t>:  Se definen como un regional </a:t>
            </a:r>
            <a:r>
              <a:rPr lang="es-ES" sz="1067" dirty="0" err="1">
                <a:solidFill>
                  <a:srgbClr val="575756"/>
                </a:solidFill>
                <a:latin typeface="Chevin Pro DemiBold"/>
              </a:rPr>
              <a:t>knowledge</a:t>
            </a:r>
            <a:r>
              <a:rPr lang="es-ES" sz="1067" dirty="0">
                <a:solidFill>
                  <a:srgbClr val="575756"/>
                </a:solidFill>
                <a:latin typeface="Chevin Pro DemiBold"/>
              </a:rPr>
              <a:t> </a:t>
            </a:r>
            <a:r>
              <a:rPr lang="es-ES" sz="1067" dirty="0" err="1">
                <a:solidFill>
                  <a:srgbClr val="575756"/>
                </a:solidFill>
                <a:latin typeface="Chevin Pro DemiBold"/>
              </a:rPr>
              <a:t>management</a:t>
            </a:r>
            <a:r>
              <a:rPr lang="es-ES" sz="1067" dirty="0">
                <a:solidFill>
                  <a:srgbClr val="575756"/>
                </a:solidFill>
                <a:latin typeface="Chevin Pro DemiBold"/>
              </a:rPr>
              <a:t> </a:t>
            </a:r>
            <a:r>
              <a:rPr lang="es-ES" sz="1067" dirty="0" err="1">
                <a:solidFill>
                  <a:srgbClr val="575756"/>
                </a:solidFill>
                <a:latin typeface="Chevin Pro DemiBold"/>
              </a:rPr>
              <a:t>hub</a:t>
            </a:r>
            <a:r>
              <a:rPr lang="es-ES" sz="1067" dirty="0">
                <a:solidFill>
                  <a:srgbClr val="575756"/>
                </a:solidFill>
                <a:latin typeface="Chevin Pro DemiBold"/>
              </a:rPr>
              <a:t>. </a:t>
            </a:r>
            <a:r>
              <a:rPr lang="es-ES" sz="1067" i="1" dirty="0">
                <a:solidFill>
                  <a:srgbClr val="575756"/>
                </a:solidFill>
                <a:latin typeface="Chevin Pro DemiBold"/>
              </a:rPr>
              <a:t>“Punto de encuentro y referencia para toda la información relacionada con los ODS, incluidas actividades, recursos de información, estadísticas, datos regionales, instrumentos analíticos específicos y productos de conocimiento desarrollados y puestos a disposición por las Naciones Unidas en respuesta a las necesidades de los países miembros” </a:t>
            </a:r>
            <a:br>
              <a:rPr lang="es-ES" sz="1067" dirty="0">
                <a:solidFill>
                  <a:srgbClr val="575756"/>
                </a:solidFill>
                <a:latin typeface="Chevin Pro DemiBold"/>
              </a:rPr>
            </a:br>
            <a:r>
              <a:rPr lang="es-ES" sz="1067" dirty="0">
                <a:solidFill>
                  <a:srgbClr val="575756"/>
                </a:solidFill>
                <a:latin typeface="Chevin Pro DemiBold"/>
              </a:rPr>
              <a:t>Plataforma de enlaces a sitios gubernamentales/nacionales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Fortalezas de la competencia: </a:t>
            </a:r>
            <a:r>
              <a:rPr lang="es-ES" sz="1067" dirty="0">
                <a:solidFill>
                  <a:srgbClr val="575756"/>
                </a:solidFill>
                <a:latin typeface="Chevin Pro DemiBold"/>
              </a:rPr>
              <a:t>Gratuito; para toda ALC; “oficial” (CEPAL-PNUD).</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Debilidades de la competencia</a:t>
            </a:r>
            <a:r>
              <a:rPr lang="es-ES" sz="1067" dirty="0">
                <a:solidFill>
                  <a:srgbClr val="575756"/>
                </a:solidFill>
                <a:latin typeface="Chevin Pro DemiBold"/>
              </a:rPr>
              <a:t>: Tratan lo regional (ALC) y lo nacional de manera separada (BD separadas), Perfiles estadísticos nacionales/regionales son estáticos (usuario no puede modificar la información)</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cliente de la competencia:  </a:t>
            </a:r>
            <a:r>
              <a:rPr lang="es-ES" sz="1067" dirty="0">
                <a:solidFill>
                  <a:srgbClr val="575756"/>
                </a:solidFill>
                <a:latin typeface="Chevin Pro DemiBold"/>
              </a:rPr>
              <a:t>Países, </a:t>
            </a:r>
            <a:r>
              <a:rPr lang="es-ES" sz="1067" dirty="0" err="1">
                <a:solidFill>
                  <a:srgbClr val="575756"/>
                </a:solidFill>
                <a:latin typeface="Chevin Pro DemiBold"/>
              </a:rPr>
              <a:t>ONGs</a:t>
            </a:r>
            <a:r>
              <a:rPr lang="es-ES" sz="1067" dirty="0">
                <a:solidFill>
                  <a:srgbClr val="575756"/>
                </a:solidFill>
                <a:latin typeface="Chevin Pro DemiBold"/>
              </a:rPr>
              <a:t>, Academia</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Rango de precios de la competencia: </a:t>
            </a:r>
            <a:r>
              <a:rPr lang="es-ES" sz="1067" dirty="0">
                <a:solidFill>
                  <a:srgbClr val="575756"/>
                </a:solidFill>
                <a:latin typeface="Chevin Pro DemiBold"/>
              </a:rPr>
              <a:t>Gratuito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Diferencia de nuestra propuesta de valor: </a:t>
            </a:r>
            <a:r>
              <a:rPr lang="es-ES" sz="1067" dirty="0">
                <a:solidFill>
                  <a:srgbClr val="575756"/>
                </a:solidFill>
                <a:latin typeface="Chevin Pro DemiBold"/>
              </a:rPr>
              <a:t>Integración y comparación de estadísticas entre países. Customización de la información de acuerdo a necesidades/intereses del usuario.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Nuestras ventajas: </a:t>
            </a:r>
            <a:r>
              <a:rPr lang="es-ES" sz="1067" dirty="0">
                <a:solidFill>
                  <a:srgbClr val="575756"/>
                </a:solidFill>
                <a:latin typeface="Chevin Pro DemiBold"/>
              </a:rPr>
              <a:t>Manejar los datos y entregar información en la plataforma DATAODS. Escala de análisis podría ser subnacional si se cuenta con los datos.</a:t>
            </a:r>
          </a:p>
          <a:p>
            <a:pPr marL="228600" indent="-228600" defTabSz="1219017">
              <a:spcBef>
                <a:spcPts val="601"/>
              </a:spcBef>
              <a:spcAft>
                <a:spcPts val="601"/>
              </a:spcAft>
              <a:buFont typeface="Arial" panose="020B0604020202020204" pitchFamily="34" charset="0"/>
              <a:buChar char="•"/>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4" y="1804400"/>
            <a:ext cx="4120832" cy="2534861"/>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Se presenta la oportunidad para DATAODS de llenar un espacio vacío en cuanto al análisis del cumplimiento de los ODS. Si bien existen plataformas de la CEPAL/Naciones Unidas que brindan información al respecto, ésta es “estática”. El usuario no puede customizar las estadísticas según sus necesidades o intereses. </a:t>
            </a:r>
          </a:p>
          <a:p>
            <a:pPr defTabSz="1219017">
              <a:spcBef>
                <a:spcPts val="601"/>
              </a:spcBef>
              <a:spcAft>
                <a:spcPts val="601"/>
              </a:spcAft>
            </a:pPr>
            <a:r>
              <a:rPr lang="es-ES" sz="1067" dirty="0">
                <a:solidFill>
                  <a:srgbClr val="575756"/>
                </a:solidFill>
                <a:latin typeface="Chevin Pro DemiBold"/>
              </a:rPr>
              <a:t>En el caso de las plataformas de los países, las experiencias revisadas son muy distintas entre sí. Sin embargo, todas ellas carecen la perspectiva de comparativa con los otros países de ALC, la cual solo se presenta en las plataformas de la CEPAL/Naciones Unidas (con las restricciones antes mencionadas).</a:t>
            </a:r>
          </a:p>
          <a:p>
            <a:pPr defTabSz="1219017">
              <a:spcBef>
                <a:spcPts val="601"/>
              </a:spcBef>
              <a:spcAft>
                <a:spcPts val="601"/>
              </a:spcAft>
            </a:pPr>
            <a:r>
              <a:rPr lang="es-CL" sz="1067" b="1" dirty="0">
                <a:solidFill>
                  <a:srgbClr val="575756"/>
                </a:solidFill>
                <a:latin typeface="Chevin Pro DemiBold"/>
              </a:rPr>
              <a:t>DATAODS puede transformarse en LA plataforma que logre integrar todas estas variables, indicadores y metas para todos los países de ALC.</a:t>
            </a: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24335"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ctr" defTabSz="1219017">
              <a:buClr>
                <a:srgbClr val="E20613"/>
              </a:buClr>
              <a:buSzPct val="250000"/>
              <a:buNone/>
              <a:defRPr/>
            </a:pPr>
            <a:r>
              <a:rPr lang="es-ES" sz="1600" b="1" dirty="0">
                <a:solidFill>
                  <a:srgbClr val="FFFFFF"/>
                </a:solidFill>
              </a:rPr>
              <a:t>Plataforma regional (ALC) vs Plataforma nacional </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4561698"/>
          </a:xfrm>
          <a:prstGeom prst="rect">
            <a:avLst/>
          </a:prstGeom>
          <a:noFill/>
        </p:spPr>
        <p:txBody>
          <a:bodyPr wrap="square" rtlCol="0">
            <a:spAutoFit/>
          </a:bodyPr>
          <a:lstStyle/>
          <a:p>
            <a:pPr marL="228600" indent="-228600" defTabSz="1219017">
              <a:spcAft>
                <a:spcPts val="600"/>
              </a:spcAft>
              <a:buFont typeface="+mj-lt"/>
              <a:buAutoNum type="arabicPeriod"/>
            </a:pPr>
            <a:r>
              <a:rPr lang="es-ES" sz="1067" b="1" dirty="0">
                <a:solidFill>
                  <a:srgbClr val="575756"/>
                </a:solidFill>
                <a:latin typeface="Chevin Pro DemiBold"/>
              </a:rPr>
              <a:t>¿Qué es? </a:t>
            </a:r>
            <a:r>
              <a:rPr lang="es-ES" sz="1067" dirty="0">
                <a:solidFill>
                  <a:srgbClr val="575756"/>
                </a:solidFill>
                <a:latin typeface="Chevin Pro DemiBold"/>
              </a:rPr>
              <a:t>Plataforma </a:t>
            </a:r>
          </a:p>
          <a:p>
            <a:pPr marL="228600" indent="-228600" defTabSz="1219017">
              <a:spcAft>
                <a:spcPts val="600"/>
              </a:spcAft>
              <a:buFont typeface="+mj-lt"/>
              <a:buAutoNum type="arabicPeriod"/>
            </a:pPr>
            <a:r>
              <a:rPr lang="es-ES" sz="1067" b="1" dirty="0">
                <a:solidFill>
                  <a:srgbClr val="575756"/>
                </a:solidFill>
                <a:latin typeface="Chevin Pro DemiBold"/>
              </a:rPr>
              <a:t>¿Qué problema resuelve? </a:t>
            </a:r>
            <a:r>
              <a:rPr lang="es-ES" sz="1067" dirty="0">
                <a:solidFill>
                  <a:srgbClr val="575756"/>
                </a:solidFill>
                <a:latin typeface="Chevin Pro DemiBold"/>
              </a:rPr>
              <a:t>Actualmente hay que buscar para cada país por separado el estado de avance de los ODS. Solo algunos países cuentan con plataformas que presentan esta información. Las que hay son diametralmente diferentes. Falta una plataforma que integre y permita tener un panorama actualizado y que facilite la comparación.</a:t>
            </a:r>
          </a:p>
          <a:p>
            <a:pPr marL="228600" indent="-228600" defTabSz="1219017">
              <a:spcAft>
                <a:spcPts val="600"/>
              </a:spcAft>
              <a:buFont typeface="+mj-lt"/>
              <a:buAutoNum type="arabicPeriod"/>
            </a:pPr>
            <a:r>
              <a:rPr lang="es-ES" sz="1067" b="1" dirty="0">
                <a:solidFill>
                  <a:srgbClr val="575756"/>
                </a:solidFill>
                <a:latin typeface="Chevin Pro DemiBold"/>
              </a:rPr>
              <a:t>¿Por qué es necesario? </a:t>
            </a:r>
            <a:r>
              <a:rPr lang="es-ES" sz="1067" dirty="0">
                <a:solidFill>
                  <a:srgbClr val="575756"/>
                </a:solidFill>
                <a:latin typeface="Chevin Pro DemiBold"/>
              </a:rPr>
              <a:t>Transparencia de la información, actualización de datos independiente de la realización de los informes voluntarios por países. </a:t>
            </a:r>
          </a:p>
          <a:p>
            <a:pPr marL="228600" indent="-228600" defTabSz="1219017">
              <a:spcAft>
                <a:spcPts val="600"/>
              </a:spcAft>
              <a:buFont typeface="+mj-lt"/>
              <a:buAutoNum type="arabicPeriod"/>
            </a:pPr>
            <a:r>
              <a:rPr lang="es-ES" sz="1067" b="1" dirty="0">
                <a:solidFill>
                  <a:srgbClr val="575756"/>
                </a:solidFill>
                <a:latin typeface="Chevin Pro DemiBold"/>
              </a:rPr>
              <a:t>¿Qué características tiene? </a:t>
            </a:r>
            <a:r>
              <a:rPr lang="es-ES" sz="1067" dirty="0">
                <a:solidFill>
                  <a:srgbClr val="575756"/>
                </a:solidFill>
                <a:latin typeface="Chevin Pro DemiBold"/>
              </a:rPr>
              <a:t>Actualizado, comparativo, visual/gráfico, dinámico (requerimientos del usuario)</a:t>
            </a:r>
          </a:p>
          <a:p>
            <a:pPr marL="228600" indent="-228600" defTabSz="1219017">
              <a:spcAft>
                <a:spcPts val="600"/>
              </a:spcAft>
              <a:buFont typeface="+mj-lt"/>
              <a:buAutoNum type="arabicPeriod"/>
            </a:pPr>
            <a:r>
              <a:rPr lang="es-ES" sz="1067" b="1" dirty="0">
                <a:solidFill>
                  <a:srgbClr val="575756"/>
                </a:solidFill>
                <a:latin typeface="Chevin Pro DemiBold"/>
              </a:rPr>
              <a:t>¿En qué plataforma funciona? </a:t>
            </a:r>
            <a:r>
              <a:rPr lang="es-ES" sz="1067" dirty="0">
                <a:solidFill>
                  <a:srgbClr val="575756"/>
                </a:solidFill>
                <a:latin typeface="Chevin Pro DemiBold"/>
              </a:rPr>
              <a:t>Página web/</a:t>
            </a:r>
            <a:r>
              <a:rPr lang="es-ES" sz="1067" dirty="0" err="1">
                <a:solidFill>
                  <a:srgbClr val="575756"/>
                </a:solidFill>
                <a:latin typeface="Chevin Pro DemiBold"/>
              </a:rPr>
              <a:t>powerbi</a:t>
            </a:r>
            <a:endParaRPr lang="es-ES" sz="1067" dirty="0">
              <a:solidFill>
                <a:srgbClr val="575756"/>
              </a:solidFill>
              <a:latin typeface="Chevin Pro DemiBold"/>
            </a:endParaRPr>
          </a:p>
          <a:p>
            <a:pPr marL="228600" indent="-228600" defTabSz="1219017">
              <a:spcAft>
                <a:spcPts val="600"/>
              </a:spcAft>
              <a:buFont typeface="+mj-lt"/>
              <a:buAutoNum type="arabicPeriod"/>
            </a:pPr>
            <a:r>
              <a:rPr lang="es-ES" sz="1067" b="1" dirty="0">
                <a:solidFill>
                  <a:srgbClr val="575756"/>
                </a:solidFill>
                <a:latin typeface="Chevin Pro DemiBold"/>
              </a:rPr>
              <a:t>¿Cuál es su elemento diferenciador? </a:t>
            </a:r>
            <a:r>
              <a:rPr lang="es-ES" sz="1067" dirty="0">
                <a:solidFill>
                  <a:srgbClr val="575756"/>
                </a:solidFill>
                <a:latin typeface="Chevin Pro DemiBold"/>
              </a:rPr>
              <a:t>Posee las estadísticas/información  en la misma plataforma.</a:t>
            </a:r>
          </a:p>
          <a:p>
            <a:pPr marL="228600" indent="-228600" defTabSz="1219017">
              <a:spcAft>
                <a:spcPts val="600"/>
              </a:spcAft>
              <a:buFont typeface="+mj-lt"/>
              <a:buAutoNum type="arabicPeriod"/>
            </a:pPr>
            <a:r>
              <a:rPr lang="es-ES" sz="1067" b="1" dirty="0">
                <a:solidFill>
                  <a:srgbClr val="575756"/>
                </a:solidFill>
                <a:latin typeface="Chevin Pro DemiBold"/>
              </a:rPr>
              <a:t>¿Cuál es el objetivo de uso? </a:t>
            </a:r>
            <a:r>
              <a:rPr lang="es-ES" sz="1067" dirty="0">
                <a:solidFill>
                  <a:srgbClr val="575756"/>
                </a:solidFill>
                <a:latin typeface="Chevin Pro DemiBold"/>
              </a:rPr>
              <a:t>Contar de manera rápida con estadísticas nacionales actualizadas que permitan determinar el avance en el cumplimiento de los ODS.</a:t>
            </a:r>
          </a:p>
          <a:p>
            <a:pPr marL="228600" indent="-228600" defTabSz="1219017">
              <a:spcAft>
                <a:spcPts val="600"/>
              </a:spcAft>
              <a:buFont typeface="+mj-lt"/>
              <a:buAutoNum type="arabicPeriod"/>
            </a:pPr>
            <a:r>
              <a:rPr lang="es-ES" sz="1067" b="1" dirty="0">
                <a:solidFill>
                  <a:srgbClr val="575756"/>
                </a:solidFill>
                <a:latin typeface="Chevin Pro DemiBold"/>
              </a:rPr>
              <a:t>¿Qué contenidos albergaría? </a:t>
            </a:r>
            <a:r>
              <a:rPr lang="es-ES" sz="1067" dirty="0">
                <a:solidFill>
                  <a:srgbClr val="575756"/>
                </a:solidFill>
                <a:latin typeface="Chevin Pro DemiBold"/>
              </a:rPr>
              <a:t>Estadísticas e información de los indicadores y metas de los ODS por país.</a:t>
            </a:r>
          </a:p>
          <a:p>
            <a:pPr marL="228600" indent="-228600" defTabSz="1219017">
              <a:spcAft>
                <a:spcPts val="600"/>
              </a:spcAft>
              <a:buFont typeface="+mj-lt"/>
              <a:buAutoNum type="arabicPeriod"/>
            </a:pPr>
            <a:r>
              <a:rPr lang="es-ES" sz="1067" b="1" dirty="0">
                <a:solidFill>
                  <a:srgbClr val="575756"/>
                </a:solidFill>
                <a:latin typeface="Chevin Pro DemiBold"/>
              </a:rPr>
              <a:t>¿Cuál es el impacto que puede generar un producto de estas características? </a:t>
            </a:r>
            <a:r>
              <a:rPr lang="es-ES" sz="1067" dirty="0">
                <a:solidFill>
                  <a:srgbClr val="575756"/>
                </a:solidFill>
                <a:latin typeface="Chevin Pro DemiBold"/>
              </a:rPr>
              <a:t>Visibilizar el avance de los países en relación a los ODS</a:t>
            </a:r>
          </a:p>
          <a:p>
            <a:pPr marL="228600" indent="-228600" defTabSz="1219017">
              <a:spcAft>
                <a:spcPts val="600"/>
              </a:spcAft>
              <a:buFont typeface="+mj-lt"/>
              <a:buAutoNum type="arabicPeriod"/>
            </a:pPr>
            <a:r>
              <a:rPr lang="es-ES" sz="1067" b="1" dirty="0">
                <a:solidFill>
                  <a:srgbClr val="575756"/>
                </a:solidFill>
                <a:latin typeface="Chevin Pro DemiBold"/>
              </a:rPr>
              <a:t>¿Cuenta con un modelo en particular? </a:t>
            </a:r>
            <a:r>
              <a:rPr lang="es-ES" sz="1067" dirty="0">
                <a:solidFill>
                  <a:srgbClr val="575756"/>
                </a:solidFill>
                <a:latin typeface="Chevin Pro DemiBold"/>
              </a:rPr>
              <a:t>No, pero se pueden sacar varias ideas de los sitios web de la Sección 9.</a:t>
            </a:r>
            <a:endParaRPr lang="en-US" sz="1067" dirty="0">
              <a:solidFill>
                <a:srgbClr val="575756"/>
              </a:solidFill>
              <a:latin typeface="Chevin Pro DemiBold"/>
            </a:endParaRPr>
          </a:p>
        </p:txBody>
      </p:sp>
      <p:sp>
        <p:nvSpPr>
          <p:cNvPr id="6" name="TextBox 139">
            <a:extLst>
              <a:ext uri="{FF2B5EF4-FFF2-40B4-BE49-F238E27FC236}">
                <a16:creationId xmlns:a16="http://schemas.microsoft.com/office/drawing/2014/main" id="{A7C07721-3B0A-44E9-B1F4-2472D307C289}"/>
              </a:ext>
            </a:extLst>
          </p:cNvPr>
          <p:cNvSpPr txBox="1"/>
          <p:nvPr/>
        </p:nvSpPr>
        <p:spPr>
          <a:xfrm>
            <a:off x="6295308" y="1848968"/>
            <a:ext cx="5105323"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Hay 2 opciones: hacer un DATAODS como plataforma regional para ALC o hacer un DATAODS para cada país.</a:t>
            </a:r>
          </a:p>
        </p:txBody>
      </p:sp>
      <p:pic>
        <p:nvPicPr>
          <p:cNvPr id="1026" name="Picture 2">
            <a:extLst>
              <a:ext uri="{FF2B5EF4-FFF2-40B4-BE49-F238E27FC236}">
                <a16:creationId xmlns:a16="http://schemas.microsoft.com/office/drawing/2014/main" id="{86356994-402E-4057-BA22-CA2BBAF52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82" y="3011037"/>
            <a:ext cx="1484484" cy="1484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762268-0C3B-4FD7-98F8-1D36676AA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316" y="3011037"/>
            <a:ext cx="1484489" cy="1484489"/>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 la izquierda y derecha 4">
            <a:extLst>
              <a:ext uri="{FF2B5EF4-FFF2-40B4-BE49-F238E27FC236}">
                <a16:creationId xmlns:a16="http://schemas.microsoft.com/office/drawing/2014/main" id="{74A71865-6198-4F6A-BA75-58365ED2B25A}"/>
              </a:ext>
            </a:extLst>
          </p:cNvPr>
          <p:cNvSpPr/>
          <p:nvPr/>
        </p:nvSpPr>
        <p:spPr>
          <a:xfrm>
            <a:off x="8467839" y="3721221"/>
            <a:ext cx="885139" cy="136105"/>
          </a:xfrm>
          <a:prstGeom prst="leftRightArrow">
            <a:avLst/>
          </a:prstGeom>
          <a:noFill/>
          <a:ln>
            <a:solidFill>
              <a:schemeClr val="accent1"/>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708F3501-FB77-4313-A3CE-B6D0ED332D44}"/>
              </a:ext>
            </a:extLst>
          </p:cNvPr>
          <p:cNvSpPr txBox="1"/>
          <p:nvPr/>
        </p:nvSpPr>
        <p:spPr>
          <a:xfrm>
            <a:off x="6425420" y="2645542"/>
            <a:ext cx="2042419" cy="307777"/>
          </a:xfrm>
          <a:prstGeom prst="rect">
            <a:avLst/>
          </a:prstGeom>
          <a:noFill/>
        </p:spPr>
        <p:txBody>
          <a:bodyPr wrap="none" rtlCol="0">
            <a:spAutoFit/>
          </a:bodyPr>
          <a:lstStyle/>
          <a:p>
            <a:r>
              <a:rPr lang="es-CL" sz="1400" dirty="0"/>
              <a:t>Plataforma regional (ALC)</a:t>
            </a:r>
            <a:endParaRPr lang="en-US" sz="1400" dirty="0"/>
          </a:p>
        </p:txBody>
      </p:sp>
      <p:sp>
        <p:nvSpPr>
          <p:cNvPr id="8" name="CuadroTexto 7">
            <a:extLst>
              <a:ext uri="{FF2B5EF4-FFF2-40B4-BE49-F238E27FC236}">
                <a16:creationId xmlns:a16="http://schemas.microsoft.com/office/drawing/2014/main" id="{163F177B-68F7-4655-8C05-4AE98B1ED1D0}"/>
              </a:ext>
            </a:extLst>
          </p:cNvPr>
          <p:cNvSpPr txBox="1"/>
          <p:nvPr/>
        </p:nvSpPr>
        <p:spPr>
          <a:xfrm>
            <a:off x="9568982" y="2645542"/>
            <a:ext cx="1641155" cy="307777"/>
          </a:xfrm>
          <a:prstGeom prst="rect">
            <a:avLst/>
          </a:prstGeom>
          <a:noFill/>
        </p:spPr>
        <p:txBody>
          <a:bodyPr wrap="none" rtlCol="0">
            <a:spAutoFit/>
          </a:bodyPr>
          <a:lstStyle/>
          <a:p>
            <a:r>
              <a:rPr lang="es-CL" sz="1400" dirty="0"/>
              <a:t>Plataforma nacional</a:t>
            </a:r>
            <a:endParaRPr lang="en-US" sz="1400" dirty="0"/>
          </a:p>
        </p:txBody>
      </p:sp>
      <p:sp>
        <p:nvSpPr>
          <p:cNvPr id="9" name="TextBox 139">
            <a:extLst>
              <a:ext uri="{FF2B5EF4-FFF2-40B4-BE49-F238E27FC236}">
                <a16:creationId xmlns:a16="http://schemas.microsoft.com/office/drawing/2014/main" id="{35338231-F56F-450A-B25D-191680BE034F}"/>
              </a:ext>
            </a:extLst>
          </p:cNvPr>
          <p:cNvSpPr txBox="1"/>
          <p:nvPr/>
        </p:nvSpPr>
        <p:spPr>
          <a:xfrm>
            <a:off x="9541895" y="4635587"/>
            <a:ext cx="1972430"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Más fácil y rápida su puesta en marcha.</a:t>
            </a:r>
          </a:p>
        </p:txBody>
      </p:sp>
      <p:sp>
        <p:nvSpPr>
          <p:cNvPr id="10" name="TextBox 139">
            <a:extLst>
              <a:ext uri="{FF2B5EF4-FFF2-40B4-BE49-F238E27FC236}">
                <a16:creationId xmlns:a16="http://schemas.microsoft.com/office/drawing/2014/main" id="{497E0144-5AA5-4389-AFE7-9FE856AE1EAC}"/>
              </a:ext>
            </a:extLst>
          </p:cNvPr>
          <p:cNvSpPr txBox="1"/>
          <p:nvPr/>
        </p:nvSpPr>
        <p:spPr>
          <a:xfrm>
            <a:off x="6495409" y="4635587"/>
            <a:ext cx="1972430"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Permite la comparación entre países.</a:t>
            </a:r>
          </a:p>
        </p:txBody>
      </p:sp>
      <p:sp>
        <p:nvSpPr>
          <p:cNvPr id="11" name="Flecha: hacia arriba 10">
            <a:extLst>
              <a:ext uri="{FF2B5EF4-FFF2-40B4-BE49-F238E27FC236}">
                <a16:creationId xmlns:a16="http://schemas.microsoft.com/office/drawing/2014/main" id="{D75CFA7D-3FB0-45DE-AB58-A7465DE61B8B}"/>
              </a:ext>
            </a:extLst>
          </p:cNvPr>
          <p:cNvSpPr/>
          <p:nvPr/>
        </p:nvSpPr>
        <p:spPr>
          <a:xfrm>
            <a:off x="8783616" y="4693997"/>
            <a:ext cx="253584" cy="303936"/>
          </a:xfrm>
          <a:prstGeom prst="upArrow">
            <a:avLst/>
          </a:prstGeom>
          <a:solidFill>
            <a:srgbClr val="00B050"/>
          </a:solidFill>
          <a:ln>
            <a:no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hacia abajo 11">
            <a:extLst>
              <a:ext uri="{FF2B5EF4-FFF2-40B4-BE49-F238E27FC236}">
                <a16:creationId xmlns:a16="http://schemas.microsoft.com/office/drawing/2014/main" id="{C5040A3B-6D8C-4033-9193-7171A45C1C08}"/>
              </a:ext>
            </a:extLst>
          </p:cNvPr>
          <p:cNvSpPr/>
          <p:nvPr/>
        </p:nvSpPr>
        <p:spPr>
          <a:xfrm>
            <a:off x="8786544" y="5441383"/>
            <a:ext cx="253584" cy="303936"/>
          </a:xfrm>
          <a:prstGeom prst="downArrow">
            <a:avLst/>
          </a:prstGeom>
          <a:solidFill>
            <a:srgbClr val="FF0000"/>
          </a:solidFill>
          <a:ln>
            <a:no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39">
            <a:extLst>
              <a:ext uri="{FF2B5EF4-FFF2-40B4-BE49-F238E27FC236}">
                <a16:creationId xmlns:a16="http://schemas.microsoft.com/office/drawing/2014/main" id="{3A8912C5-A215-460B-A3AD-B4E028659388}"/>
              </a:ext>
            </a:extLst>
          </p:cNvPr>
          <p:cNvSpPr txBox="1"/>
          <p:nvPr/>
        </p:nvSpPr>
        <p:spPr>
          <a:xfrm>
            <a:off x="9568982" y="5349396"/>
            <a:ext cx="1972430"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Menos novedoso, porque sigue la lógica que existe hasta ahora con las plataformas oficiales nacionales.</a:t>
            </a:r>
          </a:p>
        </p:txBody>
      </p:sp>
      <p:sp>
        <p:nvSpPr>
          <p:cNvPr id="14" name="TextBox 139">
            <a:extLst>
              <a:ext uri="{FF2B5EF4-FFF2-40B4-BE49-F238E27FC236}">
                <a16:creationId xmlns:a16="http://schemas.microsoft.com/office/drawing/2014/main" id="{89EE937B-438D-49F2-9B66-E418516051C7}"/>
              </a:ext>
            </a:extLst>
          </p:cNvPr>
          <p:cNvSpPr txBox="1"/>
          <p:nvPr/>
        </p:nvSpPr>
        <p:spPr>
          <a:xfrm>
            <a:off x="6495409" y="5349396"/>
            <a:ext cx="1972430"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Existirían vacíos para los países que no cuenten con estadísticas suficientes.</a:t>
            </a: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342254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es una plataforma que busca integrar y reportar estadísticas e información sobre el estado de avance de los países en el cumplimiento de los ODS. En este sentido, tiene que ser una plataforma dinámica y muy visual, que permita gestionar de manera eficiente las estadísticas, permitiendo la comparación de metas e indicadores entre países, así como también la evolución de las estadísticas en el tiempo. </a:t>
            </a:r>
          </a:p>
          <a:p>
            <a:pPr defTabSz="1219017">
              <a:spcBef>
                <a:spcPts val="601"/>
              </a:spcBef>
              <a:spcAft>
                <a:spcPts val="601"/>
              </a:spcAft>
            </a:pPr>
            <a:r>
              <a:rPr lang="es-ES" sz="1067" dirty="0">
                <a:solidFill>
                  <a:srgbClr val="575756"/>
                </a:solidFill>
                <a:latin typeface="Chevin Pro DemiBold"/>
              </a:rPr>
              <a:t>El principal contenido que albergará este producto es sin duda información relacionada al cumplimiento de los ODS por país. No obstante, también se contempla la existencia de una categoría de contexto, donde se explique de dónde vienen los ODS y su importancia, así como también una herramienta de reporte que permita generar gráficos personalizados por el usuario de acuerdo a su interés.</a:t>
            </a:r>
          </a:p>
          <a:p>
            <a:pPr defTabSz="1219017">
              <a:spcBef>
                <a:spcPts val="601"/>
              </a:spcBef>
              <a:spcAft>
                <a:spcPts val="601"/>
              </a:spcAft>
            </a:pPr>
            <a:r>
              <a:rPr lang="es-ES" sz="1067" dirty="0">
                <a:solidFill>
                  <a:srgbClr val="575756"/>
                </a:solidFill>
                <a:latin typeface="Chevin Pro DemiBold"/>
              </a:rPr>
              <a:t>Finalmente, se contempla una categoría de ODS “al día” con el fin de difundir lo realizado en la plataforma. No obstante dada la temporalidad de cambio en las estadísticas esta sección debe tener otro nombre.</a:t>
            </a:r>
          </a:p>
          <a:p>
            <a:pPr marL="171450" indent="-171450" defTabSz="1219017">
              <a:spcBef>
                <a:spcPts val="601"/>
              </a:spcBef>
              <a:buFont typeface="Arial" panose="020B0604020202020204" pitchFamily="34" charset="0"/>
              <a:buChar char="•"/>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4936095"/>
          </a:xfrm>
          <a:prstGeom prst="rect">
            <a:avLst/>
          </a:prstGeom>
          <a:noFill/>
        </p:spPr>
        <p:txBody>
          <a:bodyPr wrap="square" rtlCol="0">
            <a:spAutoFit/>
          </a:bodyPr>
          <a:lstStyle/>
          <a:p>
            <a:pPr defTabSz="1219017">
              <a:spcBef>
                <a:spcPts val="601"/>
              </a:spcBef>
            </a:pPr>
            <a:r>
              <a:rPr lang="es-ES" sz="1067" dirty="0">
                <a:solidFill>
                  <a:srgbClr val="575756"/>
                </a:solidFill>
                <a:latin typeface="Chevin Pro DemiBold"/>
              </a:rPr>
              <a:t>Dado que se plantean 2 opciones, las categorías variarán (ver siguientes 2 </a:t>
            </a:r>
            <a:r>
              <a:rPr lang="es-ES" sz="1067" dirty="0" err="1">
                <a:solidFill>
                  <a:srgbClr val="575756"/>
                </a:solidFill>
                <a:latin typeface="Chevin Pro DemiBold"/>
              </a:rPr>
              <a:t>slide</a:t>
            </a:r>
            <a:r>
              <a:rPr lang="es-ES" sz="1067" dirty="0">
                <a:solidFill>
                  <a:srgbClr val="575756"/>
                </a:solidFill>
                <a:latin typeface="Chevin Pro DemiBold"/>
              </a:rPr>
              <a:t>), pero a grandes rasgos DATAODS debiese contar con lo siguiente: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Categorías: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Contexto</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Países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 “al día”</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Secciones: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Contexto: Agenda 2030, Documentación</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ODS: 17 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Países: Listado de países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Herramientas de Reporte (ODS/País)</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Temas: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Cada ODS: descripción y detalle de metas e indicadores (ALC/país/subnacional/comparación)</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Cada país: detalle de avance en cada ODS (país/subnacional/comparación), gobernanza (institucionalidad nacional), documentación (informes voluntarios, priorización ODS).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 (indicadores y cumplimiento de metas)</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55285"/>
            <a:ext cx="5476841" cy="791562"/>
          </a:xfrm>
        </p:spPr>
        <p:txBody>
          <a:bodyPr>
            <a:noAutofit/>
          </a:bodyPr>
          <a:lstStyle/>
          <a:p>
            <a:pPr algn="l"/>
            <a:r>
              <a:rPr lang="es-CL" sz="1400" b="1" dirty="0"/>
              <a:t>OPCIÓN 1: Plataforma regional ALC</a:t>
            </a:r>
            <a:endParaRPr lang="ru-RU" sz="1400" b="1"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DATAODS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179129468"/>
              </p:ext>
            </p:extLst>
          </p:nvPr>
        </p:nvGraphicFramePr>
        <p:xfrm>
          <a:off x="480025" y="1097424"/>
          <a:ext cx="10987072" cy="4647912"/>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CONTEXTO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AGENDA 2030 PARA EL DESARROLLO SOSTENIBLE</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57265036"/>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 ODS 2020 (ONU)</a:t>
                      </a:r>
                    </a:p>
                  </a:txBody>
                  <a:tcPr marL="0" marR="0" marT="0" marB="0" anchor="ctr"/>
                </a:tc>
                <a:tc>
                  <a:txBody>
                    <a:bodyPr/>
                    <a:lstStyle/>
                    <a:p>
                      <a:pPr algn="ctr"/>
                      <a:r>
                        <a:rPr lang="en-US" sz="800" b="1" dirty="0"/>
                        <a:t>RESOLUCIÓN ASAMBLEA GENERAL ONU </a:t>
                      </a:r>
                    </a:p>
                    <a:p>
                      <a:pPr algn="ctr"/>
                      <a:r>
                        <a:rPr lang="en-US" sz="800" b="1" dirty="0"/>
                        <a:t>A/RES/70/1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585629691"/>
                  </a:ext>
                </a:extLst>
              </a:tr>
              <a:tr h="326366">
                <a:tc rowSpan="4">
                  <a:txBody>
                    <a:bodyPr/>
                    <a:lstStyle/>
                    <a:p>
                      <a:pPr marL="0" algn="r" defTabSz="1219017" rtl="0" eaLnBrk="1" latinLnBrk="0" hangingPunct="1"/>
                      <a:r>
                        <a:rPr lang="es-ES" sz="1000" b="1" kern="1200" dirty="0">
                          <a:solidFill>
                            <a:schemeClr val="bg1"/>
                          </a:solidFill>
                          <a:latin typeface="+mn-lt"/>
                          <a:ea typeface="+mn-ea"/>
                          <a:cs typeface="+mn-cs"/>
                        </a:rPr>
                        <a:t>ODS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ODS 2</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endParaRPr lang="en-US"/>
                    </a:p>
                  </a:txBody>
                  <a:tcPr/>
                </a:tc>
                <a:tc>
                  <a:txBody>
                    <a:bodyPr/>
                    <a:lstStyle/>
                    <a:p>
                      <a:pPr marL="0" algn="l" defTabSz="1219017" rtl="0" eaLnBrk="1" latinLnBrk="0" hangingPunct="1"/>
                      <a:r>
                        <a:rPr lang="es-ES" sz="900" b="1" kern="1200" dirty="0">
                          <a:solidFill>
                            <a:schemeClr val="bg1"/>
                          </a:solidFill>
                          <a:latin typeface="+mn-lt"/>
                          <a:ea typeface="+mn-ea"/>
                          <a:cs typeface="+mn-cs"/>
                        </a:rPr>
                        <a:t>….</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8511101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ODS 17</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PAÍSES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ESTADÍSTICAS INDICADORES</a:t>
                      </a:r>
                    </a:p>
                  </a:txBody>
                  <a:tcPr marL="0" marR="0" marT="0" marB="0" anchor="ctr"/>
                </a:tc>
                <a:tc>
                  <a:txBody>
                    <a:bodyPr/>
                    <a:lstStyle/>
                    <a:p>
                      <a:pPr algn="ctr"/>
                      <a:r>
                        <a:rPr lang="es-ES" sz="800" b="1" dirty="0">
                          <a:solidFill>
                            <a:srgbClr val="000000"/>
                          </a:solidFill>
                        </a:rPr>
                        <a:t>CUMPLIMIENTO 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GOBERNANZA</a:t>
                      </a:r>
                    </a:p>
                  </a:txBody>
                  <a:tcPr marL="45720" marR="45720" anchor="ctr">
                    <a:solidFill>
                      <a:schemeClr val="accent2">
                        <a:lumMod val="75000"/>
                      </a:schemeClr>
                    </a:solidFill>
                  </a:tcPr>
                </a:tc>
                <a:tc>
                  <a:txBody>
                    <a:bodyPr/>
                    <a:lstStyle/>
                    <a:p>
                      <a:pPr algn="ctr"/>
                      <a:r>
                        <a:rPr lang="es-ES" sz="800" b="1" dirty="0">
                          <a:solidFill>
                            <a:srgbClr val="000000"/>
                          </a:solidFill>
                        </a:rPr>
                        <a:t>INSTITUCIONALIDAD NACIONAL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INFORMES VOLUNTARIOS</a:t>
                      </a:r>
                    </a:p>
                  </a:txBody>
                  <a:tcPr marL="0" marR="0" marT="0" marB="0" anchor="ctr"/>
                </a:tc>
                <a:tc>
                  <a:txBody>
                    <a:bodyPr/>
                    <a:lstStyle/>
                    <a:p>
                      <a:pPr algn="ctr"/>
                      <a:r>
                        <a:rPr lang="es-ES" sz="800" b="1" dirty="0">
                          <a:solidFill>
                            <a:srgbClr val="000000"/>
                          </a:solidFill>
                        </a:rPr>
                        <a:t>PRIORIZACIÓN ODS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HERRAMIENTA DE REPORTE</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PAÍS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ODS </a:t>
                      </a:r>
                      <a:r>
                        <a:rPr lang="es-ES" sz="1000" b="1" kern="1200" dirty="0">
                          <a:solidFill>
                            <a:srgbClr val="FF6600"/>
                          </a:solidFill>
                          <a:latin typeface="+mn-lt"/>
                          <a:ea typeface="+mn-ea"/>
                          <a:cs typeface="+mn-cs"/>
                        </a:rPr>
                        <a:t>AL DÍA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dirty="0">
                          <a:solidFill>
                            <a:srgbClr val="000000"/>
                          </a:solidFill>
                        </a:rPr>
                        <a:t>NOTICIAS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8</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55285"/>
            <a:ext cx="5510397" cy="791562"/>
          </a:xfrm>
        </p:spPr>
        <p:txBody>
          <a:bodyPr anchor="t">
            <a:noAutofit/>
          </a:bodyPr>
          <a:lstStyle/>
          <a:p>
            <a:pPr algn="l"/>
            <a:r>
              <a:rPr lang="es-ES" sz="1400" b="1" dirty="0">
                <a:solidFill>
                  <a:schemeClr val="tx1"/>
                </a:solidFill>
                <a:latin typeface="inherit"/>
              </a:rPr>
              <a:t>OPCIÓN 2: Plataforma nacional (por país)</a:t>
            </a:r>
            <a:endParaRPr lang="ru-RU" sz="1400" b="1"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DATAODS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80025" y="296910"/>
            <a:ext cx="814569" cy="461665"/>
          </a:xfrm>
          <a:prstGeom prst="rect">
            <a:avLst/>
          </a:prstGeom>
        </p:spPr>
        <p:txBody>
          <a:bodyPr wrap="square">
            <a:spAutoFit/>
          </a:bodyPr>
          <a:lstStyle/>
          <a:p>
            <a:pPr algn="r" defTabSz="1219017">
              <a:buClr>
                <a:srgbClr val="E20613"/>
              </a:buClr>
              <a:buSzPct val="250000"/>
            </a:pPr>
            <a:r>
              <a:rPr lang="es-E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474991814"/>
              </p:ext>
            </p:extLst>
          </p:nvPr>
        </p:nvGraphicFramePr>
        <p:xfrm>
          <a:off x="480025" y="1097424"/>
          <a:ext cx="10987072" cy="4395740"/>
        </p:xfrm>
        <a:graphic>
          <a:graphicData uri="http://schemas.openxmlformats.org/drawingml/2006/table">
            <a:tbl>
              <a:tblPr firstRow="1" bandRow="1">
                <a:tableStyleId>{5C22544A-7EE6-4342-B048-85BDC9FD1C3A}</a:tableStyleId>
              </a:tblPr>
              <a:tblGrid>
                <a:gridCol w="1129319">
                  <a:extLst>
                    <a:ext uri="{9D8B030D-6E8A-4147-A177-3AD203B41FA5}">
                      <a16:colId xmlns:a16="http://schemas.microsoft.com/office/drawing/2014/main" val="2103009954"/>
                    </a:ext>
                  </a:extLst>
                </a:gridCol>
                <a:gridCol w="1746251">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CONTEXTO</a:t>
                      </a:r>
                    </a:p>
                  </a:txBody>
                  <a:tcPr marL="90000" marR="90000" marT="46800" marB="46800" anchor="ctr">
                    <a:solidFill>
                      <a:schemeClr val="accent1">
                        <a:lumMod val="75000"/>
                      </a:scheme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AGENDA 2030 PARA EL DESARROLLO SOSTENIBLE</a:t>
                      </a:r>
                    </a:p>
                  </a:txBody>
                  <a:tcPr marL="46800" marR="46800" marT="46800" marB="4680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6800" marR="46800" marT="46800" marB="46800" anchor="ctr">
                    <a:solidFill>
                      <a:schemeClr val="accent2">
                        <a:lumMod val="75000"/>
                      </a:schemeClr>
                    </a:solidFill>
                  </a:tcPr>
                </a:tc>
                <a:tc>
                  <a:txBody>
                    <a:bodyPr/>
                    <a:lstStyle/>
                    <a:p>
                      <a:pPr algn="ctr"/>
                      <a:r>
                        <a:rPr lang="es-ES" sz="800" b="1" dirty="0">
                          <a:solidFill>
                            <a:srgbClr val="000000"/>
                          </a:solidFill>
                        </a:rPr>
                        <a:t>INFORME ODS 2020 (ONU)</a:t>
                      </a:r>
                    </a:p>
                  </a:txBody>
                  <a:tcPr marL="0" marR="0" marT="0" marB="0" anchor="ctr"/>
                </a:tc>
                <a:tc>
                  <a:txBody>
                    <a:bodyPr/>
                    <a:lstStyle/>
                    <a:p>
                      <a:pPr algn="ctr"/>
                      <a:r>
                        <a:rPr lang="en-US" sz="800" b="1" dirty="0"/>
                        <a:t>RESOLUCIÓN ASAMBLEA GENERAL ONU </a:t>
                      </a:r>
                    </a:p>
                    <a:p>
                      <a:pPr algn="ctr"/>
                      <a:r>
                        <a:rPr lang="en-US" sz="800" b="1" dirty="0"/>
                        <a:t>A/RES/70/1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4">
                  <a:txBody>
                    <a:bodyPr/>
                    <a:lstStyle/>
                    <a:p>
                      <a:pPr marL="0" algn="r" defTabSz="1219017" rtl="0" eaLnBrk="1" latinLnBrk="0" hangingPunct="1"/>
                      <a:r>
                        <a:rPr lang="es-ES" sz="1000" b="1" kern="1200" dirty="0">
                          <a:solidFill>
                            <a:schemeClr val="bg1"/>
                          </a:solidFill>
                          <a:latin typeface="+mn-lt"/>
                          <a:ea typeface="+mn-ea"/>
                          <a:cs typeface="+mn-cs"/>
                        </a:rPr>
                        <a:t>ODS</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2</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 17</a:t>
                      </a:r>
                    </a:p>
                  </a:txBody>
                  <a:tcPr marL="45720" marR="45720" anchor="ctr">
                    <a:solidFill>
                      <a:schemeClr val="accent2">
                        <a:lumMod val="75000"/>
                      </a:schemeClr>
                    </a:solidFill>
                  </a:tcPr>
                </a:tc>
                <a:tc>
                  <a:txBody>
                    <a:bodyPr/>
                    <a:lstStyle/>
                    <a:p>
                      <a:pPr algn="ctr"/>
                      <a:r>
                        <a:rPr lang="es-ES" sz="800" b="1" dirty="0">
                          <a:solidFill>
                            <a:srgbClr val="000000"/>
                          </a:solidFill>
                        </a:rPr>
                        <a:t>DESCRIPCIÓN</a:t>
                      </a:r>
                    </a:p>
                  </a:txBody>
                  <a:tcPr marL="0" marR="0" marT="0" marB="0" anchor="ct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PAÍS</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ODS</a:t>
                      </a:r>
                    </a:p>
                  </a:txBody>
                  <a:tcPr marL="45720" marR="45720" anchor="ctr">
                    <a:solidFill>
                      <a:schemeClr val="accent2">
                        <a:lumMod val="75000"/>
                      </a:schemeClr>
                    </a:solidFill>
                  </a:tcPr>
                </a:tc>
                <a:tc>
                  <a:txBody>
                    <a:bodyPr/>
                    <a:lstStyle/>
                    <a:p>
                      <a:pPr algn="ctr"/>
                      <a:r>
                        <a:rPr lang="es-ES" sz="800" b="1" dirty="0">
                          <a:solidFill>
                            <a:srgbClr val="000000"/>
                          </a:solidFill>
                        </a:rPr>
                        <a:t>ESTADÍSTICAS INDICADORES</a:t>
                      </a:r>
                    </a:p>
                  </a:txBody>
                  <a:tcPr marL="0" marR="0" marT="0" marB="0" anchor="ctr"/>
                </a:tc>
                <a:tc>
                  <a:txBody>
                    <a:bodyPr/>
                    <a:lstStyle/>
                    <a:p>
                      <a:pPr algn="ctr"/>
                      <a:r>
                        <a:rPr lang="es-ES" sz="800" b="1" dirty="0">
                          <a:solidFill>
                            <a:srgbClr val="000000"/>
                          </a:solidFill>
                        </a:rPr>
                        <a:t>CUMPLIMIENTO 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GOBERNANZA</a:t>
                      </a:r>
                    </a:p>
                  </a:txBody>
                  <a:tcPr marL="45720" marR="45720" anchor="ctr">
                    <a:solidFill>
                      <a:schemeClr val="accent2">
                        <a:lumMod val="75000"/>
                      </a:schemeClr>
                    </a:solidFill>
                  </a:tcPr>
                </a:tc>
                <a:tc>
                  <a:txBody>
                    <a:bodyPr/>
                    <a:lstStyle/>
                    <a:p>
                      <a:pPr algn="ctr"/>
                      <a:r>
                        <a:rPr lang="es-ES" sz="800" b="1" dirty="0">
                          <a:solidFill>
                            <a:srgbClr val="000000"/>
                          </a:solidFill>
                        </a:rPr>
                        <a:t>INSTITUCIONALIDAD NACIONAL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dirty="0">
                          <a:solidFill>
                            <a:srgbClr val="000000"/>
                          </a:solidFill>
                        </a:rPr>
                        <a:t>INFORMES VOLUNTARIOS</a:t>
                      </a:r>
                    </a:p>
                  </a:txBody>
                  <a:tcPr marL="0" marR="0" marT="0" marB="0" anchor="ctr"/>
                </a:tc>
                <a:tc>
                  <a:txBody>
                    <a:bodyPr/>
                    <a:lstStyle/>
                    <a:p>
                      <a:pPr algn="ctr"/>
                      <a:r>
                        <a:rPr lang="es-ES" sz="800" b="1" dirty="0">
                          <a:solidFill>
                            <a:srgbClr val="000000"/>
                          </a:solidFill>
                        </a:rPr>
                        <a:t>PRIORIZACIÓN ODS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666944594"/>
                  </a:ext>
                </a:extLst>
              </a:tr>
              <a:tr h="326366">
                <a:tc>
                  <a:txBody>
                    <a:bodyPr/>
                    <a:lstStyle/>
                    <a:p>
                      <a:pPr marL="0" algn="r" defTabSz="1219017" rtl="0" eaLnBrk="1" latinLnBrk="0" hangingPunct="1"/>
                      <a:r>
                        <a:rPr lang="es-ES" sz="1000" b="1" kern="1200" dirty="0">
                          <a:solidFill>
                            <a:schemeClr val="bg1"/>
                          </a:solidFill>
                          <a:latin typeface="+mn-lt"/>
                          <a:ea typeface="+mn-ea"/>
                          <a:cs typeface="+mn-cs"/>
                        </a:rPr>
                        <a:t>HERRAMIENTA DE REPORTE</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PAÍS</a:t>
                      </a:r>
                    </a:p>
                  </a:txBody>
                  <a:tcPr marL="45720" marR="45720" anchor="ctr">
                    <a:solidFill>
                      <a:schemeClr val="accent2">
                        <a:lumMod val="75000"/>
                      </a:schemeClr>
                    </a:solidFill>
                  </a:tcPr>
                </a:tc>
                <a:tc>
                  <a:txBody>
                    <a:bodyPr/>
                    <a:lstStyle/>
                    <a:p>
                      <a:pPr algn="ctr"/>
                      <a:r>
                        <a:rPr lang="es-ES" sz="800" b="1" dirty="0">
                          <a:solidFill>
                            <a:srgbClr val="000000"/>
                          </a:solidFill>
                        </a:rPr>
                        <a:t>INDICADORES</a:t>
                      </a:r>
                    </a:p>
                  </a:txBody>
                  <a:tcPr marL="0" marR="0" marT="0" marB="0" anchor="ctr"/>
                </a:tc>
                <a:tc>
                  <a:txBody>
                    <a:bodyPr/>
                    <a:lstStyle/>
                    <a:p>
                      <a:pPr algn="ctr"/>
                      <a:r>
                        <a:rPr lang="es-ES" sz="800" b="1" dirty="0">
                          <a:solidFill>
                            <a:srgbClr val="000000"/>
                          </a:solidFill>
                        </a:rPr>
                        <a:t>METAS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2">
                  <a:txBody>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000" b="1" kern="1200" dirty="0">
                          <a:solidFill>
                            <a:schemeClr val="bg1"/>
                          </a:solidFill>
                          <a:latin typeface="+mn-lt"/>
                          <a:ea typeface="+mn-ea"/>
                          <a:cs typeface="+mn-cs"/>
                        </a:rPr>
                        <a:t>ODS </a:t>
                      </a:r>
                      <a:r>
                        <a:rPr lang="es-ES" sz="1000" b="1" kern="1200" dirty="0">
                          <a:solidFill>
                            <a:srgbClr val="FF6600"/>
                          </a:solidFill>
                          <a:latin typeface="+mn-lt"/>
                          <a:ea typeface="+mn-ea"/>
                          <a:cs typeface="+mn-cs"/>
                        </a:rPr>
                        <a:t>AL DÍA</a:t>
                      </a:r>
                    </a:p>
                  </a:txBody>
                  <a:tcPr marL="90000" marR="900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marL="46800" marR="46800" marT="46800" marB="46800"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dirty="0">
                          <a:solidFill>
                            <a:srgbClr val="000000"/>
                          </a:solidFill>
                        </a:rPr>
                        <a:t>NOTICIAS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bl>
          </a:graphicData>
        </a:graphic>
      </p:graphicFrame>
      <p:sp>
        <p:nvSpPr>
          <p:cNvPr id="3" name="Rectángulo 2">
            <a:extLst>
              <a:ext uri="{FF2B5EF4-FFF2-40B4-BE49-F238E27FC236}">
                <a16:creationId xmlns:a16="http://schemas.microsoft.com/office/drawing/2014/main" id="{EBF54C0E-1FF6-4728-8D17-9E120401153C}"/>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[2/2]</a:t>
            </a:r>
          </a:p>
        </p:txBody>
      </p:sp>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169972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DATAODS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99211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DATAODS es una plataforma que permite gestionar de manera eficiente las estadísticas asociadas al cumplimiento de los ODS para distintos países de ALC.  </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¿Cuál es el look and </a:t>
            </a:r>
            <a:r>
              <a:rPr lang="es-ES" sz="1067" b="1" dirty="0" err="1">
                <a:solidFill>
                  <a:srgbClr val="575756"/>
                </a:solidFill>
                <a:latin typeface="Chevin Pro DemiBold"/>
              </a:rPr>
              <a:t>feel</a:t>
            </a:r>
            <a:r>
              <a:rPr lang="es-ES" sz="1067" b="1" dirty="0">
                <a:solidFill>
                  <a:srgbClr val="575756"/>
                </a:solidFill>
                <a:latin typeface="Chevin Pro DemiBold"/>
              </a:rPr>
              <a:t> del producto? </a:t>
            </a:r>
            <a:r>
              <a:rPr lang="es-ES" sz="1067" dirty="0">
                <a:solidFill>
                  <a:srgbClr val="575756"/>
                </a:solidFill>
                <a:latin typeface="Chevin Pro DemiBold"/>
              </a:rPr>
              <a:t>Transparencia y trazabilidad de los datos, conectado con la realidad de ALC, lo que lleva a generar una sensación de confianza en lo que entrega la plataforma.</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tipo de estilo visual debería tener? </a:t>
            </a:r>
          </a:p>
          <a:p>
            <a:pPr marL="685800" lvl="1" indent="-228600" defTabSz="1219017">
              <a:buFont typeface="Arial" panose="020B0604020202020204" pitchFamily="34" charset="0"/>
              <a:buChar char="•"/>
            </a:pPr>
            <a:r>
              <a:rPr lang="es-ES" sz="1067" dirty="0">
                <a:solidFill>
                  <a:srgbClr val="575756"/>
                </a:solidFill>
                <a:latin typeface="Chevin Pro DemiBold"/>
              </a:rPr>
              <a:t>Fondo blanco</a:t>
            </a:r>
          </a:p>
          <a:p>
            <a:pPr marL="685800" lvl="1" indent="-228600" defTabSz="1219017">
              <a:buFont typeface="Arial" panose="020B0604020202020204" pitchFamily="34" charset="0"/>
              <a:buChar char="•"/>
            </a:pPr>
            <a:r>
              <a:rPr lang="es-ES" sz="1067" dirty="0">
                <a:solidFill>
                  <a:srgbClr val="575756"/>
                </a:solidFill>
                <a:latin typeface="Chevin Pro DemiBold"/>
              </a:rPr>
              <a:t>Paleta de colores del logo ODS</a:t>
            </a:r>
          </a:p>
          <a:p>
            <a:pPr marL="685800" lvl="1" indent="-228600" defTabSz="1219017">
              <a:buFont typeface="Arial" panose="020B0604020202020204" pitchFamily="34" charset="0"/>
              <a:buChar char="•"/>
            </a:pPr>
            <a:r>
              <a:rPr lang="es-ES" sz="1067" i="1" dirty="0">
                <a:solidFill>
                  <a:srgbClr val="FF6600"/>
                </a:solidFill>
                <a:latin typeface="Chevin Pro DemiBold"/>
              </a:rPr>
              <a:t>Íconos de los ODS (</a:t>
            </a:r>
            <a:r>
              <a:rPr lang="es-ES" sz="1067" i="1" u="sng" dirty="0">
                <a:solidFill>
                  <a:srgbClr val="FF6600"/>
                </a:solidFill>
                <a:latin typeface="Chevin Pro DemiBold"/>
              </a:rPr>
              <a:t>Habría que averiguar el tema del copyright de la ONU)</a:t>
            </a:r>
          </a:p>
          <a:p>
            <a:pPr marL="685800" lvl="1" indent="-228600" defTabSz="1219017">
              <a:buFont typeface="Arial" panose="020B0604020202020204" pitchFamily="34" charset="0"/>
              <a:buChar char="•"/>
            </a:pPr>
            <a:r>
              <a:rPr lang="es-ES" sz="1067" dirty="0">
                <a:solidFill>
                  <a:srgbClr val="575756"/>
                </a:solidFill>
                <a:latin typeface="Chevin Pro DemiBold"/>
              </a:rPr>
              <a:t>Círculos</a:t>
            </a:r>
          </a:p>
          <a:p>
            <a:pPr marL="685800" lvl="1" indent="-228600" defTabSz="1219017">
              <a:buFont typeface="Arial" panose="020B0604020202020204" pitchFamily="34" charset="0"/>
              <a:buChar char="•"/>
            </a:pPr>
            <a:r>
              <a:rPr lang="es-ES" sz="1067" dirty="0">
                <a:solidFill>
                  <a:srgbClr val="575756"/>
                </a:solidFill>
                <a:latin typeface="Chevin Pro DemiBold"/>
              </a:rPr>
              <a:t>Fotografías asociadas a cada ODS, que reflejen la realidad ALC</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elementos conceptuales están asociados al producto?</a:t>
            </a:r>
          </a:p>
          <a:p>
            <a:pPr marL="685800" lvl="1" indent="-228600" defTabSz="1219017">
              <a:buFont typeface="Arial" panose="020B0604020202020204" pitchFamily="34" charset="0"/>
              <a:buChar char="•"/>
            </a:pPr>
            <a:r>
              <a:rPr lang="es-ES" sz="1067" dirty="0">
                <a:solidFill>
                  <a:srgbClr val="575756"/>
                </a:solidFill>
                <a:latin typeface="Chevin Pro DemiBold"/>
              </a:rPr>
              <a:t>Desarrollo sostenible</a:t>
            </a:r>
          </a:p>
          <a:p>
            <a:pPr marL="685800" lvl="1" indent="-228600" defTabSz="1219017">
              <a:buFont typeface="Arial" panose="020B0604020202020204" pitchFamily="34" charset="0"/>
              <a:buChar char="•"/>
            </a:pPr>
            <a:r>
              <a:rPr lang="es-ES" sz="1067" dirty="0">
                <a:solidFill>
                  <a:srgbClr val="575756"/>
                </a:solidFill>
                <a:latin typeface="Chevin Pro DemiBold"/>
              </a:rPr>
              <a:t>Crecimiento económico</a:t>
            </a:r>
          </a:p>
          <a:p>
            <a:pPr marL="685800" lvl="1" indent="-228600" defTabSz="1219017">
              <a:buFont typeface="Arial" panose="020B0604020202020204" pitchFamily="34" charset="0"/>
              <a:buChar char="•"/>
            </a:pPr>
            <a:r>
              <a:rPr lang="es-ES" sz="1067" dirty="0">
                <a:solidFill>
                  <a:srgbClr val="575756"/>
                </a:solidFill>
                <a:latin typeface="Chevin Pro DemiBold"/>
              </a:rPr>
              <a:t>Inclusión social</a:t>
            </a:r>
          </a:p>
          <a:p>
            <a:pPr marL="685800" lvl="1" indent="-228600" defTabSz="1219017">
              <a:buFont typeface="Arial" panose="020B0604020202020204" pitchFamily="34" charset="0"/>
              <a:buChar char="•"/>
            </a:pPr>
            <a:r>
              <a:rPr lang="es-ES" sz="1067" dirty="0">
                <a:solidFill>
                  <a:srgbClr val="575756"/>
                </a:solidFill>
                <a:latin typeface="Chevin Pro DemiBold"/>
              </a:rPr>
              <a:t>Protección del medio ambiente</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referentes visuales asocias a este producto? </a:t>
            </a:r>
            <a:r>
              <a:rPr lang="es-ES" sz="1067" dirty="0">
                <a:solidFill>
                  <a:srgbClr val="575756"/>
                </a:solidFill>
                <a:latin typeface="Chevin Pro DemiBold"/>
              </a:rPr>
              <a:t>ONU/ SDG Gateway Asia </a:t>
            </a:r>
            <a:r>
              <a:rPr lang="es-ES" sz="1067" dirty="0" err="1">
                <a:solidFill>
                  <a:srgbClr val="575756"/>
                </a:solidFill>
                <a:latin typeface="Chevin Pro DemiBold"/>
              </a:rPr>
              <a:t>Pacific</a:t>
            </a:r>
            <a:r>
              <a:rPr lang="es-ES" sz="1067" dirty="0">
                <a:solidFill>
                  <a:srgbClr val="575756"/>
                </a:solidFill>
                <a:latin typeface="Chevin Pro DemiBold"/>
              </a:rPr>
              <a:t>/ Foro ALC 2030</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C0B65EC8-B18A-4AB7-8D4E-D3EB8C9CD49F}"/>
              </a:ext>
            </a:extLst>
          </p:cNvPr>
          <p:cNvPicPr>
            <a:picLocks noChangeAspect="1"/>
          </p:cNvPicPr>
          <p:nvPr/>
        </p:nvPicPr>
        <p:blipFill>
          <a:blip r:embed="rId3"/>
          <a:stretch>
            <a:fillRect/>
          </a:stretch>
        </p:blipFill>
        <p:spPr>
          <a:xfrm>
            <a:off x="6688840" y="1535195"/>
            <a:ext cx="4418374" cy="2123966"/>
          </a:xfrm>
          <a:prstGeom prst="rect">
            <a:avLst/>
          </a:prstGeom>
        </p:spPr>
      </p:pic>
      <p:pic>
        <p:nvPicPr>
          <p:cNvPr id="6" name="Imagen 5">
            <a:extLst>
              <a:ext uri="{FF2B5EF4-FFF2-40B4-BE49-F238E27FC236}">
                <a16:creationId xmlns:a16="http://schemas.microsoft.com/office/drawing/2014/main" id="{DBBF1D4D-FB20-460F-86A8-6DA531D2905C}"/>
              </a:ext>
            </a:extLst>
          </p:cNvPr>
          <p:cNvPicPr>
            <a:picLocks noChangeAspect="1"/>
          </p:cNvPicPr>
          <p:nvPr/>
        </p:nvPicPr>
        <p:blipFill>
          <a:blip r:embed="rId4"/>
          <a:stretch>
            <a:fillRect/>
          </a:stretch>
        </p:blipFill>
        <p:spPr>
          <a:xfrm>
            <a:off x="8181281" y="3704961"/>
            <a:ext cx="1600282" cy="1314518"/>
          </a:xfrm>
          <a:prstGeom prst="rect">
            <a:avLst/>
          </a:prstGeom>
        </p:spPr>
      </p:pic>
      <p:pic>
        <p:nvPicPr>
          <p:cNvPr id="8" name="Imagen 7">
            <a:extLst>
              <a:ext uri="{FF2B5EF4-FFF2-40B4-BE49-F238E27FC236}">
                <a16:creationId xmlns:a16="http://schemas.microsoft.com/office/drawing/2014/main" id="{8DCEBE5B-81BB-43F2-A595-E705A7AF4192}"/>
              </a:ext>
            </a:extLst>
          </p:cNvPr>
          <p:cNvPicPr>
            <a:picLocks noChangeAspect="1"/>
          </p:cNvPicPr>
          <p:nvPr/>
        </p:nvPicPr>
        <p:blipFill>
          <a:blip r:embed="rId5"/>
          <a:stretch>
            <a:fillRect/>
          </a:stretch>
        </p:blipFill>
        <p:spPr>
          <a:xfrm>
            <a:off x="6440450" y="5065279"/>
            <a:ext cx="4915153" cy="768389"/>
          </a:xfrm>
          <a:prstGeom prst="rect">
            <a:avLst/>
          </a:prstGeom>
        </p:spPr>
      </p:pic>
      <p:sp>
        <p:nvSpPr>
          <p:cNvPr id="9" name="TextBox 139">
            <a:extLst>
              <a:ext uri="{FF2B5EF4-FFF2-40B4-BE49-F238E27FC236}">
                <a16:creationId xmlns:a16="http://schemas.microsoft.com/office/drawing/2014/main" id="{BB927B16-718B-44BA-97CB-E8501DC26AD7}"/>
              </a:ext>
            </a:extLst>
          </p:cNvPr>
          <p:cNvSpPr txBox="1"/>
          <p:nvPr/>
        </p:nvSpPr>
        <p:spPr>
          <a:xfrm>
            <a:off x="6675657" y="5966128"/>
            <a:ext cx="4456390" cy="584968"/>
          </a:xfrm>
          <a:prstGeom prst="rect">
            <a:avLst/>
          </a:prstGeom>
          <a:noFill/>
        </p:spPr>
        <p:txBody>
          <a:bodyPr wrap="square" rtlCol="0">
            <a:spAutoFit/>
          </a:bodyPr>
          <a:lstStyle/>
          <a:p>
            <a:pPr defTabSz="1219017">
              <a:spcBef>
                <a:spcPts val="601"/>
              </a:spcBef>
              <a:spcAft>
                <a:spcPts val="601"/>
              </a:spcAft>
            </a:pPr>
            <a:r>
              <a:rPr lang="es-ES" sz="1067" b="1" i="1" dirty="0">
                <a:solidFill>
                  <a:srgbClr val="FF6600"/>
                </a:solidFill>
                <a:latin typeface="Chevin Pro DemiBold"/>
              </a:rPr>
              <a:t>NOTA: Lo más probable es que todos estos diseños tengan copyright de la ONU. Lo mismo para la tipografía y el color celeste que ya deben estar institucionalizados por la ONU.</a:t>
            </a:r>
          </a:p>
        </p:txBody>
      </p:sp>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6337</TotalTime>
  <Words>3849</Words>
  <Application>Microsoft Office PowerPoint</Application>
  <PresentationFormat>Panorámica</PresentationFormat>
  <Paragraphs>463</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Chevin Pro DemiBold</vt:lpstr>
      <vt:lpstr>Chevin Pro Light</vt:lpstr>
      <vt:lpstr>inherit</vt:lpstr>
      <vt:lpstr>SourceSansSemibold</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OPCIÓN 1: Plataforma regional ALC</vt:lpstr>
      <vt:lpstr>OPCIÓN 2: Plataforma nacional (por país)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Karen Farias</cp:lastModifiedBy>
  <cp:revision>147</cp:revision>
  <dcterms:created xsi:type="dcterms:W3CDTF">2020-08-01T02:59:29Z</dcterms:created>
  <dcterms:modified xsi:type="dcterms:W3CDTF">2020-09-23T01:28:04Z</dcterms:modified>
</cp:coreProperties>
</file>