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846" r:id="rId2"/>
    <p:sldId id="823" r:id="rId3"/>
    <p:sldId id="850" r:id="rId4"/>
    <p:sldId id="851" r:id="rId5"/>
    <p:sldId id="828" r:id="rId6"/>
    <p:sldId id="852" r:id="rId7"/>
    <p:sldId id="820" r:id="rId8"/>
    <p:sldId id="821" r:id="rId9"/>
    <p:sldId id="845" r:id="rId10"/>
    <p:sldId id="854" r:id="rId11"/>
    <p:sldId id="857" r:id="rId12"/>
    <p:sldId id="855" r:id="rId13"/>
    <p:sldId id="856" r:id="rId14"/>
    <p:sldId id="848" r:id="rId15"/>
    <p:sldId id="858" r:id="rId16"/>
    <p:sldId id="859" r:id="rId17"/>
    <p:sldId id="847" r:id="rId18"/>
    <p:sldId id="849"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F6FC6"/>
    <a:srgbClr val="14506E"/>
    <a:srgbClr val="2081B2"/>
    <a:srgbClr val="269AD4"/>
    <a:srgbClr val="1A6A92"/>
    <a:srgbClr val="0E394E"/>
    <a:srgbClr val="5CB5E2"/>
    <a:srgbClr val="75C1E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8" d="100"/>
          <a:sy n="68" d="100"/>
        </p:scale>
        <p:origin x="5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7" name="Прямоугольник 6"/>
          <p:cNvSpPr/>
          <p:nvPr userDrawn="1"/>
        </p:nvSpPr>
        <p:spPr>
          <a:xfrm>
            <a:off x="11126707" y="6344986"/>
            <a:ext cx="360017" cy="513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
        <p:nvSpPr>
          <p:cNvPr id="4" name="Заголовок 1"/>
          <p:cNvSpPr>
            <a:spLocks noGrp="1"/>
          </p:cNvSpPr>
          <p:nvPr>
            <p:ph type="title" hasCustomPrompt="1"/>
          </p:nvPr>
        </p:nvSpPr>
        <p:spPr>
          <a:xfrm>
            <a:off x="717166" y="261015"/>
            <a:ext cx="10750203" cy="899995"/>
          </a:xfrm>
          <a:prstGeom prst="rect">
            <a:avLst/>
          </a:prstGeom>
        </p:spPr>
        <p:txBody>
          <a:bodyPr>
            <a:normAutofit/>
          </a:bodyPr>
          <a:lstStyle>
            <a:lvl1pPr marL="0" marR="0" indent="0" algn="ctr" defTabSz="1219017" rtl="0" eaLnBrk="1" fontAlgn="auto" latinLnBrk="0" hangingPunct="1">
              <a:lnSpc>
                <a:spcPct val="100000"/>
              </a:lnSpc>
              <a:spcBef>
                <a:spcPct val="0"/>
              </a:spcBef>
              <a:spcAft>
                <a:spcPts val="0"/>
              </a:spcAft>
              <a:buClrTx/>
              <a:buSzTx/>
              <a:buFontTx/>
              <a:buNone/>
              <a:tabLst/>
              <a:defRPr sz="2699" baseline="0">
                <a:solidFill>
                  <a:srgbClr val="5C5C5C"/>
                </a:solidFill>
                <a:latin typeface="Chevin Pro Light" pitchFamily="34" charset="0"/>
              </a:defRPr>
            </a:lvl1pPr>
          </a:lstStyle>
          <a:p>
            <a:r>
              <a:rPr lang="en-US" dirty="0"/>
              <a:t>Graphics and infographics</a:t>
            </a:r>
            <a:endParaRPr lang="ru-RU" dirty="0"/>
          </a:p>
        </p:txBody>
      </p:sp>
      <p:sp>
        <p:nvSpPr>
          <p:cNvPr id="5" name="Текст 2"/>
          <p:cNvSpPr>
            <a:spLocks noGrp="1"/>
          </p:cNvSpPr>
          <p:nvPr>
            <p:ph type="body" sz="quarter" idx="11"/>
          </p:nvPr>
        </p:nvSpPr>
        <p:spPr>
          <a:xfrm>
            <a:off x="717166" y="1196898"/>
            <a:ext cx="10757669" cy="3492096"/>
          </a:xfrm>
          <a:prstGeom prst="rect">
            <a:avLst/>
          </a:prstGeom>
        </p:spPr>
        <p:txBody>
          <a:bodyPr/>
          <a:lstStyle>
            <a:lvl1pPr>
              <a:lnSpc>
                <a:spcPct val="120000"/>
              </a:lnSpc>
              <a:defRPr sz="1200" b="0" i="0">
                <a:solidFill>
                  <a:schemeClr val="tx1">
                    <a:lumMod val="65000"/>
                    <a:lumOff val="35000"/>
                  </a:schemeClr>
                </a:solidFill>
                <a:latin typeface="Chevin Pro Light"/>
                <a:cs typeface="Chevin Pro Light"/>
              </a:defRPr>
            </a:lvl1pPr>
            <a:lvl2pPr>
              <a:lnSpc>
                <a:spcPct val="120000"/>
              </a:lnSpc>
              <a:defRPr sz="1200" b="0" i="0">
                <a:solidFill>
                  <a:schemeClr val="tx1">
                    <a:lumMod val="65000"/>
                    <a:lumOff val="35000"/>
                  </a:schemeClr>
                </a:solidFill>
                <a:latin typeface="Chevin Pro Light"/>
                <a:cs typeface="Chevin Pro Light"/>
              </a:defRPr>
            </a:lvl2pPr>
            <a:lvl3pPr>
              <a:lnSpc>
                <a:spcPct val="120000"/>
              </a:lnSpc>
              <a:defRPr sz="1200" b="0" i="0">
                <a:solidFill>
                  <a:schemeClr val="tx1">
                    <a:lumMod val="65000"/>
                    <a:lumOff val="35000"/>
                  </a:schemeClr>
                </a:solidFill>
                <a:latin typeface="Chevin Pro Light"/>
                <a:cs typeface="Chevin Pro Light"/>
              </a:defRPr>
            </a:lvl3pPr>
            <a:lvl4pPr>
              <a:lnSpc>
                <a:spcPct val="120000"/>
              </a:lnSpc>
              <a:defRPr sz="1200" b="0" i="0">
                <a:solidFill>
                  <a:schemeClr val="tx1">
                    <a:lumMod val="65000"/>
                    <a:lumOff val="35000"/>
                  </a:schemeClr>
                </a:solidFill>
                <a:latin typeface="Chevin Pro Light"/>
                <a:cs typeface="Chevin Pro Light"/>
              </a:defRPr>
            </a:lvl4pPr>
            <a:lvl5pPr>
              <a:lnSpc>
                <a:spcPct val="120000"/>
              </a:lnSpc>
              <a:defRPr sz="1200" b="0" i="0">
                <a:solidFill>
                  <a:schemeClr val="tx1">
                    <a:lumMod val="65000"/>
                    <a:lumOff val="35000"/>
                  </a:schemeClr>
                </a:solidFill>
                <a:latin typeface="Chevin Pro Light"/>
                <a:cs typeface="Chevin Pro Light"/>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омер слайда 5"/>
          <p:cNvSpPr>
            <a:spLocks noGrp="1"/>
          </p:cNvSpPr>
          <p:nvPr>
            <p:ph type="sldNum" sz="quarter" idx="4"/>
          </p:nvPr>
        </p:nvSpPr>
        <p:spPr>
          <a:xfrm>
            <a:off x="10631539" y="6384924"/>
            <a:ext cx="828708" cy="365125"/>
          </a:xfrm>
          <a:prstGeom prst="rect">
            <a:avLst/>
          </a:prstGeom>
        </p:spPr>
        <p:txBody>
          <a:bodyPr/>
          <a:lstStyle>
            <a:lvl1pPr algn="r">
              <a:defRPr sz="1200">
                <a:solidFill>
                  <a:schemeClr val="bg1"/>
                </a:solidFill>
                <a:latin typeface="Chevin Pro Light" pitchFamily="34" charset="0"/>
              </a:defRPr>
            </a:lvl1pPr>
          </a:lstStyle>
          <a:p>
            <a:fld id="{E8BBD06A-759F-43F0-9FDD-30D8801384DF}" type="slidenum">
              <a:rPr lang="ru-RU" smtClean="0"/>
              <a:pPr/>
              <a:t>‹Nº›</a:t>
            </a:fld>
            <a:endParaRPr lang="ru-RU" dirty="0"/>
          </a:p>
        </p:txBody>
      </p:sp>
    </p:spTree>
    <p:extLst>
      <p:ext uri="{BB962C8B-B14F-4D97-AF65-F5344CB8AC3E}">
        <p14:creationId xmlns:p14="http://schemas.microsoft.com/office/powerpoint/2010/main" val="234162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51002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FE509-5111-4060-89F3-45196244A9E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037708B-545E-4E84-951B-79BA2A493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169BFCA-623D-4648-BE31-BB344073765E}"/>
              </a:ext>
            </a:extLst>
          </p:cNvPr>
          <p:cNvSpPr>
            <a:spLocks noGrp="1"/>
          </p:cNvSpPr>
          <p:nvPr>
            <p:ph type="dt" sz="half" idx="10"/>
          </p:nvPr>
        </p:nvSpPr>
        <p:spPr/>
        <p:txBody>
          <a:bodyPr/>
          <a:lstStyle/>
          <a:p>
            <a:fld id="{69EEFA49-C523-45F2-8E69-FDFBF4F6CE64}" type="datetimeFigureOut">
              <a:rPr lang="es-ES" smtClean="0"/>
              <a:t>27/08/2020</a:t>
            </a:fld>
            <a:endParaRPr lang="es-ES"/>
          </a:p>
        </p:txBody>
      </p:sp>
      <p:sp>
        <p:nvSpPr>
          <p:cNvPr id="5" name="Marcador de pie de página 4">
            <a:extLst>
              <a:ext uri="{FF2B5EF4-FFF2-40B4-BE49-F238E27FC236}">
                <a16:creationId xmlns:a16="http://schemas.microsoft.com/office/drawing/2014/main" id="{A556D91B-16ED-4419-9442-7F7A2E2921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228F6D-9A69-40A5-A7F5-7D7275534280}"/>
              </a:ext>
            </a:extLst>
          </p:cNvPr>
          <p:cNvSpPr>
            <a:spLocks noGrp="1"/>
          </p:cNvSpPr>
          <p:nvPr>
            <p:ph type="sldNum" sz="quarter" idx="12"/>
          </p:nvPr>
        </p:nvSpPr>
        <p:spPr/>
        <p:txBody>
          <a:bodyPr/>
          <a:lstStyle/>
          <a:p>
            <a:fld id="{FE3BCD07-55E6-4EE7-B1F7-D06AEEB9E6D1}" type="slidenum">
              <a:rPr lang="es-ES" smtClean="0"/>
              <a:t>‹Nº›</a:t>
            </a:fld>
            <a:endParaRPr lang="es-ES"/>
          </a:p>
        </p:txBody>
      </p:sp>
    </p:spTree>
    <p:extLst>
      <p:ext uri="{BB962C8B-B14F-4D97-AF65-F5344CB8AC3E}">
        <p14:creationId xmlns:p14="http://schemas.microsoft.com/office/powerpoint/2010/main" val="1290393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40">
          <a:fgClr>
            <a:schemeClr val="bg1"/>
          </a:fgClr>
          <a:bgClr>
            <a:schemeClr val="bg1">
              <a:lumMod val="95000"/>
            </a:schemeClr>
          </a:bgClr>
        </a:pattFill>
        <a:effectLst/>
      </p:bgPr>
    </p:bg>
    <p:spTree>
      <p:nvGrpSpPr>
        <p:cNvPr id="1" name=""/>
        <p:cNvGrpSpPr/>
        <p:nvPr/>
      </p:nvGrpSpPr>
      <p:grpSpPr>
        <a:xfrm>
          <a:off x="0" y="0"/>
          <a:ext cx="0" cy="0"/>
          <a:chOff x="0" y="0"/>
          <a:chExt cx="0" cy="0"/>
        </a:xfrm>
      </p:grpSpPr>
      <p:sp>
        <p:nvSpPr>
          <p:cNvPr id="3" name="Номер слайда 5"/>
          <p:cNvSpPr>
            <a:spLocks noGrp="1"/>
          </p:cNvSpPr>
          <p:nvPr>
            <p:ph type="sldNum" sz="quarter" idx="4"/>
          </p:nvPr>
        </p:nvSpPr>
        <p:spPr>
          <a:xfrm>
            <a:off x="8643008" y="6356352"/>
            <a:ext cx="2844800" cy="365125"/>
          </a:xfrm>
          <a:prstGeom prst="rect">
            <a:avLst/>
          </a:prstGeom>
        </p:spPr>
        <p:txBody>
          <a:bodyPr/>
          <a:lstStyle>
            <a:lvl1pPr algn="r">
              <a:defRPr sz="1200">
                <a:solidFill>
                  <a:srgbClr val="7F7F7F"/>
                </a:solidFill>
                <a:latin typeface="Chevin Pro Light" pitchFamily="34" charset="0"/>
              </a:defRPr>
            </a:lvl1pPr>
          </a:lstStyle>
          <a:p>
            <a:r>
              <a:rPr lang="en-US" dirty="0">
                <a:solidFill>
                  <a:schemeClr val="bg1">
                    <a:lumMod val="75000"/>
                  </a:schemeClr>
                </a:solidFill>
              </a:rPr>
              <a:t>Your company   I   </a:t>
            </a:r>
            <a:fld id="{E8BBD06A-759F-43F0-9FDD-30D8801384DF}" type="slidenum">
              <a:rPr lang="ru-RU" smtClean="0"/>
              <a:pPr/>
              <a:t>‹Nº›</a:t>
            </a:fld>
            <a:endParaRPr lang="ru-RU" dirty="0"/>
          </a:p>
        </p:txBody>
      </p:sp>
    </p:spTree>
    <p:extLst>
      <p:ext uri="{BB962C8B-B14F-4D97-AF65-F5344CB8AC3E}">
        <p14:creationId xmlns:p14="http://schemas.microsoft.com/office/powerpoint/2010/main" val="4009557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1219017" rtl="0" eaLnBrk="1" latinLnBrk="0" hangingPunct="1">
        <a:spcBef>
          <a:spcPct val="0"/>
        </a:spcBef>
        <a:buNone/>
        <a:defRPr sz="5849" kern="1200">
          <a:solidFill>
            <a:schemeClr val="tx1"/>
          </a:solidFill>
          <a:latin typeface="+mj-lt"/>
          <a:ea typeface="+mj-ea"/>
          <a:cs typeface="+mj-cs"/>
        </a:defRPr>
      </a:lvl1pPr>
    </p:titleStyle>
    <p:bodyStyle>
      <a:lvl1pPr marL="457132" indent="-457132" algn="l" defTabSz="1219017" rtl="0" eaLnBrk="1" latinLnBrk="0" hangingPunct="1">
        <a:spcBef>
          <a:spcPct val="20000"/>
        </a:spcBef>
        <a:buFont typeface="Arial" pitchFamily="34" charset="0"/>
        <a:buChar char="•"/>
        <a:defRPr sz="4249" kern="1200">
          <a:solidFill>
            <a:schemeClr val="tx1"/>
          </a:solidFill>
          <a:latin typeface="+mn-lt"/>
          <a:ea typeface="+mn-ea"/>
          <a:cs typeface="+mn-cs"/>
        </a:defRPr>
      </a:lvl1pPr>
      <a:lvl2pPr marL="990451" indent="-380943" algn="l" defTabSz="1219017" rtl="0" eaLnBrk="1" latinLnBrk="0" hangingPunct="1">
        <a:spcBef>
          <a:spcPct val="20000"/>
        </a:spcBef>
        <a:buFont typeface="Arial" pitchFamily="34" charset="0"/>
        <a:buChar char="–"/>
        <a:defRPr sz="3749" kern="1200">
          <a:solidFill>
            <a:schemeClr val="tx1"/>
          </a:solidFill>
          <a:latin typeface="+mn-lt"/>
          <a:ea typeface="+mn-ea"/>
          <a:cs typeface="+mn-cs"/>
        </a:defRPr>
      </a:lvl2pPr>
      <a:lvl3pPr marL="1523771" indent="-304754" algn="l" defTabSz="1219017"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280"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4pPr>
      <a:lvl5pPr marL="2742788"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p:bodyStyle>
    <p:otherStyle>
      <a:defPPr>
        <a:defRPr lang="ru-RU"/>
      </a:defPPr>
      <a:lvl1pPr marL="0" algn="l" defTabSz="1219017" rtl="0" eaLnBrk="1" latinLnBrk="0" hangingPunct="1">
        <a:defRPr sz="2400" kern="1200">
          <a:solidFill>
            <a:schemeClr val="tx1"/>
          </a:solidFill>
          <a:latin typeface="+mn-lt"/>
          <a:ea typeface="+mn-ea"/>
          <a:cs typeface="+mn-cs"/>
        </a:defRPr>
      </a:lvl1pPr>
      <a:lvl2pPr marL="609509" algn="l" defTabSz="1219017" rtl="0" eaLnBrk="1" latinLnBrk="0" hangingPunct="1">
        <a:defRPr sz="2400" kern="1200">
          <a:solidFill>
            <a:schemeClr val="tx1"/>
          </a:solidFill>
          <a:latin typeface="+mn-lt"/>
          <a:ea typeface="+mn-ea"/>
          <a:cs typeface="+mn-cs"/>
        </a:defRPr>
      </a:lvl2pPr>
      <a:lvl3pPr marL="1219017" algn="l" defTabSz="1219017" rtl="0" eaLnBrk="1" latinLnBrk="0" hangingPunct="1">
        <a:defRPr sz="2400" kern="1200">
          <a:solidFill>
            <a:schemeClr val="tx1"/>
          </a:solidFill>
          <a:latin typeface="+mn-lt"/>
          <a:ea typeface="+mn-ea"/>
          <a:cs typeface="+mn-cs"/>
        </a:defRPr>
      </a:lvl3pPr>
      <a:lvl4pPr marL="1828526" algn="l" defTabSz="1219017" rtl="0" eaLnBrk="1" latinLnBrk="0" hangingPunct="1">
        <a:defRPr sz="2400" kern="1200">
          <a:solidFill>
            <a:schemeClr val="tx1"/>
          </a:solidFill>
          <a:latin typeface="+mn-lt"/>
          <a:ea typeface="+mn-ea"/>
          <a:cs typeface="+mn-cs"/>
        </a:defRPr>
      </a:lvl4pPr>
      <a:lvl5pPr marL="2438034" algn="l" defTabSz="1219017" rtl="0" eaLnBrk="1" latinLnBrk="0" hangingPunct="1">
        <a:defRPr sz="2400" kern="1200">
          <a:solidFill>
            <a:schemeClr val="tx1"/>
          </a:solidFill>
          <a:latin typeface="+mn-lt"/>
          <a:ea typeface="+mn-ea"/>
          <a:cs typeface="+mn-cs"/>
        </a:defRPr>
      </a:lvl5pPr>
      <a:lvl6pPr marL="3047543" algn="l" defTabSz="1219017" rtl="0" eaLnBrk="1" latinLnBrk="0" hangingPunct="1">
        <a:defRPr sz="2400" kern="1200">
          <a:solidFill>
            <a:schemeClr val="tx1"/>
          </a:solidFill>
          <a:latin typeface="+mn-lt"/>
          <a:ea typeface="+mn-ea"/>
          <a:cs typeface="+mn-cs"/>
        </a:defRPr>
      </a:lvl6pPr>
      <a:lvl7pPr marL="3657051" algn="l" defTabSz="1219017" rtl="0" eaLnBrk="1" latinLnBrk="0" hangingPunct="1">
        <a:defRPr sz="2400" kern="1200">
          <a:solidFill>
            <a:schemeClr val="tx1"/>
          </a:solidFill>
          <a:latin typeface="+mn-lt"/>
          <a:ea typeface="+mn-ea"/>
          <a:cs typeface="+mn-cs"/>
        </a:defRPr>
      </a:lvl7pPr>
      <a:lvl8pPr marL="4266560" algn="l" defTabSz="1219017" rtl="0" eaLnBrk="1" latinLnBrk="0" hangingPunct="1">
        <a:defRPr sz="2400" kern="1200">
          <a:solidFill>
            <a:schemeClr val="tx1"/>
          </a:solidFill>
          <a:latin typeface="+mn-lt"/>
          <a:ea typeface="+mn-ea"/>
          <a:cs typeface="+mn-cs"/>
        </a:defRPr>
      </a:lvl8pPr>
      <a:lvl9pPr marL="4876069" algn="l" defTabSz="12190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9.svg"/><Relationship Id="rId18" Type="http://schemas.openxmlformats.org/officeDocument/2006/relationships/image" Target="../media/image13.svg"/><Relationship Id="rId26" Type="http://schemas.openxmlformats.org/officeDocument/2006/relationships/slide" Target="slide18.xml"/><Relationship Id="rId3" Type="http://schemas.openxmlformats.org/officeDocument/2006/relationships/slide" Target="slide5.xml"/><Relationship Id="rId21" Type="http://schemas.openxmlformats.org/officeDocument/2006/relationships/slide" Target="slide9.xml"/><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2.png"/><Relationship Id="rId25" Type="http://schemas.openxmlformats.org/officeDocument/2006/relationships/slide" Target="slide17.xml"/><Relationship Id="rId2" Type="http://schemas.openxmlformats.org/officeDocument/2006/relationships/image" Target="../media/image1.png"/><Relationship Id="rId16" Type="http://schemas.openxmlformats.org/officeDocument/2006/relationships/slide" Target="slide4.xml"/><Relationship Id="rId20" Type="http://schemas.openxmlformats.org/officeDocument/2006/relationships/slide" Target="slide6.xml"/><Relationship Id="rId1" Type="http://schemas.openxmlformats.org/officeDocument/2006/relationships/slideLayout" Target="../slideLayouts/slideLayout3.xml"/><Relationship Id="rId6" Type="http://schemas.openxmlformats.org/officeDocument/2006/relationships/slide" Target="slide2.xml"/><Relationship Id="rId11" Type="http://schemas.openxmlformats.org/officeDocument/2006/relationships/slide" Target="slide3.xml"/><Relationship Id="rId24" Type="http://schemas.openxmlformats.org/officeDocument/2006/relationships/image" Target="../media/image16.svg"/><Relationship Id="rId5" Type="http://schemas.openxmlformats.org/officeDocument/2006/relationships/image" Target="../media/image3.svg"/><Relationship Id="rId15" Type="http://schemas.openxmlformats.org/officeDocument/2006/relationships/image" Target="../media/image11.svg"/><Relationship Id="rId23" Type="http://schemas.openxmlformats.org/officeDocument/2006/relationships/image" Target="../media/image15.png"/><Relationship Id="rId28" Type="http://schemas.openxmlformats.org/officeDocument/2006/relationships/slide" Target="slide14.xml"/><Relationship Id="rId10" Type="http://schemas.openxmlformats.org/officeDocument/2006/relationships/image" Target="../media/image7.svg"/><Relationship Id="rId19" Type="http://schemas.openxmlformats.org/officeDocument/2006/relationships/image" Target="../media/image14.sv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0.png"/><Relationship Id="rId22" Type="http://schemas.openxmlformats.org/officeDocument/2006/relationships/slide" Target="slide7.xml"/><Relationship Id="rId27" Type="http://schemas.openxmlformats.org/officeDocument/2006/relationships/image" Target="../media/image17.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un.org/sustainabledevelopment/es/objetivos-de-desarrollo-sostenible/" TargetMode="Externa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5.png"/><Relationship Id="rId2" Type="http://schemas.openxmlformats.org/officeDocument/2006/relationships/hyperlink" Target="https://data.unescap.org/" TargetMode="Externa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dg.trendscanner.online/dashboard" TargetMode="Externa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hyperlink" Target="Conjunto_indicadores_ODS_priorizados_ALC_2019.xlsx"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agenda2030lac.org/estadisticas/index-es.html" TargetMode="External"/><Relationship Id="rId1" Type="http://schemas.openxmlformats.org/officeDocument/2006/relationships/slideLayout" Target="../slideLayouts/slideLayout3.xml"/><Relationship Id="rId6" Type="http://schemas.openxmlformats.org/officeDocument/2006/relationships/hyperlink" Target="https://agenda2030lac.org/estadisticas/perfil-estadistico-ods.html?pais=cri" TargetMode="External"/><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hyperlink" Target="ConsultaIntegrada%20(1).xls" TargetMode="Externa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estadisticas.cepal.org/cepalstat/WEB_CEPALSTAT/openDataApi.asp?idioma=e" TargetMode="External"/><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hyperlink" Target="https://pnd.gt/Home/NodosP1" TargetMode="External"/><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hyperlink" Target="http://190.5.135.86/KPI_FORM_QUA" TargetMode="External"/><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hyperlink" Target="https://www.inec.cr/objetivos-de-desarrollo-sostenible" TargetMode="External"/><Relationship Id="rId5" Type="http://schemas.openxmlformats.org/officeDocument/2006/relationships/image" Target="../media/image22.png"/><Relationship Id="rId10" Type="http://schemas.openxmlformats.org/officeDocument/2006/relationships/hyperlink" Target="http://www.chileagenda2030.gob.cl/seguimiento/ods-1" TargetMode="External"/><Relationship Id="rId4" Type="http://schemas.openxmlformats.org/officeDocument/2006/relationships/image" Target="../media/image21.png"/><Relationship Id="rId9" Type="http://schemas.openxmlformats.org/officeDocument/2006/relationships/image" Target="../media/image18.png"/><Relationship Id="rId14" Type="http://schemas.openxmlformats.org/officeDocument/2006/relationships/hyperlink" Target="http://ods.gob.do/Indicado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agenda2030lac.org/index.php/e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74955" y="282372"/>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800" b="0" i="0" u="none" strike="noStrike" kern="0" cap="none" spc="0" normalizeH="0" baseline="0" noProof="0" dirty="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1669410" y="310640"/>
            <a:ext cx="8103742"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defTabSz="1219017">
              <a:buClr>
                <a:srgbClr val="E20613"/>
              </a:buClr>
              <a:buSzPct val="250000"/>
              <a:buNone/>
              <a:defRPr/>
            </a:pPr>
            <a:r>
              <a:rPr lang="es-ES" sz="2000" b="1" dirty="0">
                <a:solidFill>
                  <a:srgbClr val="FFFFFF"/>
                </a:solidFill>
              </a:rPr>
              <a:t>DISEÑO DE PLATAFORMAS DE INFORMACIÓN</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6" y="984332"/>
            <a:ext cx="4537484" cy="276999"/>
          </a:xfrm>
          <a:prstGeom prst="rect">
            <a:avLst/>
          </a:prstGeom>
        </p:spPr>
        <p:txBody>
          <a:bodyPr wrap="square">
            <a:spAutoFit/>
          </a:bodyPr>
          <a:lstStyle/>
          <a:p>
            <a:pPr lvl="0" defTabSz="1219017"/>
            <a:r>
              <a:rPr lang="es-ES" sz="1200" b="1" kern="0" dirty="0">
                <a:solidFill>
                  <a:schemeClr val="accent1"/>
                </a:solidFill>
              </a:rPr>
              <a:t>ANTECEDENTES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6" y="1295864"/>
            <a:ext cx="2870869" cy="4823500"/>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En concordancia con el cronograma de desarrollo de Data Intelligence es momento de estructurar los productos y sus servicios asociados (Plataformas) para distintas áreas temáticas.</a:t>
            </a:r>
          </a:p>
          <a:p>
            <a:pPr defTabSz="1219017">
              <a:spcBef>
                <a:spcPts val="601"/>
              </a:spcBef>
              <a:spcAft>
                <a:spcPts val="601"/>
              </a:spcAft>
            </a:pPr>
            <a:r>
              <a:rPr lang="es-ES" sz="1067" dirty="0">
                <a:solidFill>
                  <a:srgbClr val="575756"/>
                </a:solidFill>
                <a:latin typeface="Chevin Pro DemiBold"/>
              </a:rPr>
              <a:t>Las plataformas SNICC y DATACOVID nos han ayudado a dimensionar el trabajo que se requiere para la construcción de una plataforma específica. También nos ha dado luces acerca de la dificultad de obtener, gestionar y actualizar los datos existentes.</a:t>
            </a:r>
          </a:p>
          <a:p>
            <a:pPr defTabSz="1219017">
              <a:spcBef>
                <a:spcPts val="601"/>
              </a:spcBef>
              <a:spcAft>
                <a:spcPts val="601"/>
              </a:spcAft>
            </a:pPr>
            <a:r>
              <a:rPr lang="es-ES" sz="1067" dirty="0">
                <a:solidFill>
                  <a:srgbClr val="575756"/>
                </a:solidFill>
                <a:latin typeface="Chevin Pro DemiBold"/>
              </a:rPr>
              <a:t>Por otra parte, el proceso de búsqueda, sistematización y registro de fuentes de información, definición de variables y vinculación de datos ha logrado generar una experiencia relevante en relación a: dónde, cómo, cuándo y qué datos están disponibles y en qué condiciones.</a:t>
            </a:r>
          </a:p>
          <a:p>
            <a:pPr defTabSz="1219017">
              <a:spcBef>
                <a:spcPts val="601"/>
              </a:spcBef>
              <a:spcAft>
                <a:spcPts val="601"/>
              </a:spcAft>
            </a:pPr>
            <a:r>
              <a:rPr lang="es-ES" sz="1067" dirty="0">
                <a:solidFill>
                  <a:srgbClr val="575756"/>
                </a:solidFill>
                <a:latin typeface="Chevin Pro DemiBold"/>
              </a:rPr>
              <a:t>Con la breve, pero substancial experiencia recogida en los primeros 7 meses del 2020, intentaremos subir un peldaño más para cumplir con los objetivos de DATA INTELIGENCE. Se trata ahora de pensar y diseñar productos destinados dar solución a problemas y a satisfacer demandas que se han podido visualizar en este tiempo de trabajo.</a:t>
            </a:r>
          </a:p>
        </p:txBody>
      </p:sp>
      <p:sp>
        <p:nvSpPr>
          <p:cNvPr id="3" name="Rectángulo 2">
            <a:extLst>
              <a:ext uri="{FF2B5EF4-FFF2-40B4-BE49-F238E27FC236}">
                <a16:creationId xmlns:a16="http://schemas.microsoft.com/office/drawing/2014/main" id="{A630F5D0-3788-451B-9D55-899F07FF1DAD}"/>
              </a:ext>
            </a:extLst>
          </p:cNvPr>
          <p:cNvSpPr/>
          <p:nvPr/>
        </p:nvSpPr>
        <p:spPr>
          <a:xfrm>
            <a:off x="4725373" y="984332"/>
            <a:ext cx="1544642" cy="276999"/>
          </a:xfrm>
          <a:prstGeom prst="rect">
            <a:avLst/>
          </a:prstGeom>
        </p:spPr>
        <p:txBody>
          <a:bodyPr wrap="square">
            <a:spAutoFit/>
          </a:bodyPr>
          <a:lstStyle/>
          <a:p>
            <a:pPr lvl="0" defTabSz="1219017">
              <a:defRPr/>
            </a:pPr>
            <a:r>
              <a:rPr lang="es-ES" sz="1200" b="1" kern="0" dirty="0">
                <a:solidFill>
                  <a:schemeClr val="accent1"/>
                </a:solidFill>
              </a:rPr>
              <a:t>OBJETIVO</a:t>
            </a:r>
            <a:endParaRPr kumimoji="0" lang="es-ES" sz="1200" b="1" i="0" u="none" strike="noStrike" kern="0" cap="none" spc="0" normalizeH="0" baseline="0" noProof="0" dirty="0">
              <a:ln>
                <a:noFill/>
              </a:ln>
              <a:solidFill>
                <a:schemeClr val="accent1"/>
              </a:solidFill>
              <a:effectLst/>
              <a:uLnTx/>
              <a:uFillTx/>
            </a:endParaRPr>
          </a:p>
        </p:txBody>
      </p:sp>
      <p:graphicFrame>
        <p:nvGraphicFramePr>
          <p:cNvPr id="5" name="Tabla 2">
            <a:extLst>
              <a:ext uri="{FF2B5EF4-FFF2-40B4-BE49-F238E27FC236}">
                <a16:creationId xmlns:a16="http://schemas.microsoft.com/office/drawing/2014/main" id="{BD2B4929-C016-47BD-89F8-12B08AD99113}"/>
              </a:ext>
            </a:extLst>
          </p:cNvPr>
          <p:cNvGraphicFramePr>
            <a:graphicFrameLocks noGrp="1"/>
          </p:cNvGraphicFramePr>
          <p:nvPr>
            <p:extLst>
              <p:ext uri="{D42A27DB-BD31-4B8C-83A1-F6EECF244321}">
                <p14:modId xmlns:p14="http://schemas.microsoft.com/office/powerpoint/2010/main" val="1786778411"/>
              </p:ext>
            </p:extLst>
          </p:nvPr>
        </p:nvGraphicFramePr>
        <p:xfrm>
          <a:off x="8214018" y="1261331"/>
          <a:ext cx="3078759" cy="4140003"/>
        </p:xfrm>
        <a:graphic>
          <a:graphicData uri="http://schemas.openxmlformats.org/drawingml/2006/table">
            <a:tbl>
              <a:tblPr firstRow="1" bandRow="1">
                <a:tableStyleId>{5C22544A-7EE6-4342-B048-85BDC9FD1C3A}</a:tableStyleId>
              </a:tblPr>
              <a:tblGrid>
                <a:gridCol w="798790">
                  <a:extLst>
                    <a:ext uri="{9D8B030D-6E8A-4147-A177-3AD203B41FA5}">
                      <a16:colId xmlns:a16="http://schemas.microsoft.com/office/drawing/2014/main" val="1925803471"/>
                    </a:ext>
                  </a:extLst>
                </a:gridCol>
                <a:gridCol w="1439014">
                  <a:extLst>
                    <a:ext uri="{9D8B030D-6E8A-4147-A177-3AD203B41FA5}">
                      <a16:colId xmlns:a16="http://schemas.microsoft.com/office/drawing/2014/main" val="4209277347"/>
                    </a:ext>
                  </a:extLst>
                </a:gridCol>
                <a:gridCol w="840955">
                  <a:extLst>
                    <a:ext uri="{9D8B030D-6E8A-4147-A177-3AD203B41FA5}">
                      <a16:colId xmlns:a16="http://schemas.microsoft.com/office/drawing/2014/main" val="717859385"/>
                    </a:ext>
                  </a:extLst>
                </a:gridCol>
              </a:tblGrid>
              <a:tr h="383117">
                <a:tc>
                  <a:txBody>
                    <a:bodyPr/>
                    <a:lstStyle/>
                    <a:p>
                      <a:pPr algn="ctr"/>
                      <a:r>
                        <a:rPr lang="es-ES" sz="1100" dirty="0"/>
                        <a:t>PASOS</a:t>
                      </a:r>
                    </a:p>
                  </a:txBody>
                  <a:tcPr anchor="ctr">
                    <a:solidFill>
                      <a:schemeClr val="accent2">
                        <a:lumMod val="50000"/>
                      </a:schemeClr>
                    </a:solidFill>
                  </a:tcPr>
                </a:tc>
                <a:tc>
                  <a:txBody>
                    <a:bodyPr/>
                    <a:lstStyle/>
                    <a:p>
                      <a:pPr algn="l"/>
                      <a:r>
                        <a:rPr lang="es-ES" sz="1100" dirty="0"/>
                        <a:t>TAREAS </a:t>
                      </a:r>
                    </a:p>
                  </a:txBody>
                  <a:tcPr anchor="ctr">
                    <a:solidFill>
                      <a:srgbClr val="0E394E"/>
                    </a:solidFill>
                  </a:tcPr>
                </a:tc>
                <a:tc>
                  <a:txBody>
                    <a:bodyPr/>
                    <a:lstStyle/>
                    <a:p>
                      <a:pPr algn="ctr"/>
                      <a:r>
                        <a:rPr lang="es-ES" sz="1100" dirty="0"/>
                        <a:t>CHECKLIST</a:t>
                      </a:r>
                    </a:p>
                  </a:txBody>
                  <a:tcPr>
                    <a:solidFill>
                      <a:schemeClr val="accent2"/>
                    </a:solidFill>
                  </a:tcPr>
                </a:tc>
                <a:extLst>
                  <a:ext uri="{0D108BD9-81ED-4DB2-BD59-A6C34878D82A}">
                    <a16:rowId xmlns:a16="http://schemas.microsoft.com/office/drawing/2014/main" val="3633972298"/>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1</a:t>
                      </a:r>
                    </a:p>
                  </a:txBody>
                  <a:tcPr marL="45720" marR="45720" anchor="ctr">
                    <a:solidFill>
                      <a:schemeClr val="accent2">
                        <a:lumMod val="50000"/>
                      </a:schemeClr>
                    </a:solidFill>
                  </a:tcPr>
                </a:tc>
                <a:tc>
                  <a:txBody>
                    <a:bodyPr/>
                    <a:lstStyle/>
                    <a:p>
                      <a:pPr marL="0" algn="l" defTabSz="1219017" rtl="0" eaLnBrk="1" fontAlgn="ctr" latinLnBrk="0" hangingPunct="1"/>
                      <a:r>
                        <a:rPr lang="es-ES" sz="900" b="0" i="0" u="none" strike="noStrike" kern="1200" dirty="0">
                          <a:solidFill>
                            <a:schemeClr val="bg1"/>
                          </a:solidFill>
                          <a:effectLst/>
                          <a:latin typeface="Calibri" panose="020F0502020204030204" pitchFamily="34" charset="0"/>
                          <a:ea typeface="+mn-ea"/>
                          <a:cs typeface="+mn-cs"/>
                        </a:rPr>
                        <a:t>Contexto</a:t>
                      </a:r>
                    </a:p>
                  </a:txBody>
                  <a:tcPr anchor="ctr">
                    <a:solidFill>
                      <a:srgbClr val="000000"/>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965232244"/>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2</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Breve Descripción</a:t>
                      </a:r>
                    </a:p>
                  </a:txBody>
                  <a:tcPr anchor="ctr">
                    <a:solidFill>
                      <a:srgbClr val="0E394E"/>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2044707719"/>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3</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Público Objetivo</a:t>
                      </a:r>
                    </a:p>
                  </a:txBody>
                  <a:tcPr anchor="ctr">
                    <a:solidFill>
                      <a:srgbClr val="14506E"/>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190576896"/>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4</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Países Prioritarios</a:t>
                      </a:r>
                    </a:p>
                  </a:txBody>
                  <a:tcPr anchor="ctr">
                    <a:solidFill>
                      <a:srgbClr val="1A6A92"/>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548585519"/>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5</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Contexto Competitivo</a:t>
                      </a:r>
                    </a:p>
                  </a:txBody>
                  <a:tcPr anchor="ctr">
                    <a:solidFill>
                      <a:srgbClr val="269AD4"/>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850010357"/>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6</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Oportunidades</a:t>
                      </a:r>
                    </a:p>
                  </a:txBody>
                  <a:tcPr anchor="ctr">
                    <a:solidFill>
                      <a:srgbClr val="269AD4"/>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993332774"/>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7</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Caracterización del Sitio</a:t>
                      </a:r>
                    </a:p>
                  </a:txBody>
                  <a:tcPr anchor="ctr">
                    <a:solidFill>
                      <a:srgbClr val="5CB5E2"/>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1233047202"/>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8</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Estructura del Sitio</a:t>
                      </a:r>
                    </a:p>
                  </a:txBody>
                  <a:tcPr anchor="ctr">
                    <a:solidFill>
                      <a:srgbClr val="269AD4"/>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1808640980"/>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9</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Caracterización Visual</a:t>
                      </a:r>
                    </a:p>
                  </a:txBody>
                  <a:tcPr anchor="ctr">
                    <a:solidFill>
                      <a:srgbClr val="269AD4"/>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730017987"/>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10</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Fuentes de Información</a:t>
                      </a:r>
                    </a:p>
                  </a:txBody>
                  <a:tcPr anchor="ctr">
                    <a:solidFill>
                      <a:srgbClr val="2081B2"/>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912305285"/>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11</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Variables (10-20)</a:t>
                      </a:r>
                    </a:p>
                  </a:txBody>
                  <a:tcPr anchor="ctr">
                    <a:solidFill>
                      <a:srgbClr val="1A6A92"/>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562778745"/>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12</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panose="020F0502020204030204" pitchFamily="34" charset="0"/>
                        </a:rPr>
                        <a:t>Interacción de Variables</a:t>
                      </a:r>
                      <a:endParaRPr lang="es-ES" sz="900" b="0" i="0" u="none" strike="noStrike" dirty="0">
                        <a:solidFill>
                          <a:schemeClr val="bg1"/>
                        </a:solidFill>
                        <a:effectLst/>
                        <a:latin typeface="Calibri" panose="020F0502020204030204" pitchFamily="34" charset="0"/>
                      </a:endParaRPr>
                    </a:p>
                  </a:txBody>
                  <a:tcPr anchor="ctr">
                    <a:solidFill>
                      <a:srgbClr val="14506E"/>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1368164592"/>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13</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Datos</a:t>
                      </a:r>
                    </a:p>
                  </a:txBody>
                  <a:tcPr anchor="ctr">
                    <a:solidFill>
                      <a:srgbClr val="0E394E"/>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218115700"/>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14</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Tipo Datos-Actualización</a:t>
                      </a:r>
                    </a:p>
                  </a:txBody>
                  <a:tcPr anchor="ctr">
                    <a:solidFill>
                      <a:schemeClr val="bg2">
                        <a:lumMod val="10000"/>
                      </a:schemeClr>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4052222929"/>
                  </a:ext>
                </a:extLst>
              </a:tr>
            </a:tbl>
          </a:graphicData>
        </a:graphic>
      </p:graphicFrame>
      <p:pic>
        <p:nvPicPr>
          <p:cNvPr id="7" name="Imagen 6" descr="Imagen que contiene dibujo&#10;&#10;Descripción generada automáticamente">
            <a:extLst>
              <a:ext uri="{FF2B5EF4-FFF2-40B4-BE49-F238E27FC236}">
                <a16:creationId xmlns:a16="http://schemas.microsoft.com/office/drawing/2014/main" id="{B72F7DB8-7904-4EEE-A9C6-A98120D10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281" y="268425"/>
            <a:ext cx="2804719" cy="599130"/>
          </a:xfrm>
          <a:prstGeom prst="rect">
            <a:avLst/>
          </a:prstGeom>
        </p:spPr>
      </p:pic>
      <p:sp>
        <p:nvSpPr>
          <p:cNvPr id="8" name="Rectángulo 7">
            <a:extLst>
              <a:ext uri="{FF2B5EF4-FFF2-40B4-BE49-F238E27FC236}">
                <a16:creationId xmlns:a16="http://schemas.microsoft.com/office/drawing/2014/main" id="{5CC30F54-99E5-4831-80E3-E2A3C3ED0E75}"/>
              </a:ext>
            </a:extLst>
          </p:cNvPr>
          <p:cNvSpPr/>
          <p:nvPr/>
        </p:nvSpPr>
        <p:spPr>
          <a:xfrm>
            <a:off x="8214018" y="984332"/>
            <a:ext cx="3078759" cy="276999"/>
          </a:xfrm>
          <a:prstGeom prst="rect">
            <a:avLst/>
          </a:prstGeom>
        </p:spPr>
        <p:txBody>
          <a:bodyPr wrap="square">
            <a:spAutoFit/>
          </a:bodyPr>
          <a:lstStyle/>
          <a:p>
            <a:pPr lvl="0" defTabSz="1219017">
              <a:defRPr/>
            </a:pPr>
            <a:r>
              <a:rPr lang="es-ES" sz="1200" b="1" kern="0" dirty="0">
                <a:solidFill>
                  <a:schemeClr val="accent1"/>
                </a:solidFill>
              </a:rPr>
              <a:t>PASOS PREVISTOS</a:t>
            </a:r>
            <a:endParaRPr kumimoji="0" lang="es-ES" sz="1200" b="1" i="0" u="none" strike="noStrike" kern="0" cap="none" spc="0" normalizeH="0" baseline="0" noProof="0" dirty="0">
              <a:ln>
                <a:noFill/>
              </a:ln>
              <a:solidFill>
                <a:schemeClr val="accent1"/>
              </a:solidFill>
              <a:effectLst/>
              <a:uLnTx/>
              <a:uFillTx/>
            </a:endParaRPr>
          </a:p>
        </p:txBody>
      </p:sp>
      <p:cxnSp>
        <p:nvCxnSpPr>
          <p:cNvPr id="23" name="Straight Connector 136">
            <a:extLst>
              <a:ext uri="{FF2B5EF4-FFF2-40B4-BE49-F238E27FC236}">
                <a16:creationId xmlns:a16="http://schemas.microsoft.com/office/drawing/2014/main" id="{557712CB-6BE3-4853-A024-480394F2D910}"/>
              </a:ext>
            </a:extLst>
          </p:cNvPr>
          <p:cNvCxnSpPr/>
          <p:nvPr/>
        </p:nvCxnSpPr>
        <p:spPr>
          <a:xfrm>
            <a:off x="4653095" y="1395171"/>
            <a:ext cx="0" cy="4572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áfico 10" descr="Círculo con flecha a la izquierda">
            <a:hlinkClick r:id="rId3" action="ppaction://hlinksldjump"/>
            <a:extLst>
              <a:ext uri="{FF2B5EF4-FFF2-40B4-BE49-F238E27FC236}">
                <a16:creationId xmlns:a16="http://schemas.microsoft.com/office/drawing/2014/main" id="{84ECD024-0F66-4C58-B7EC-A18E8AB884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20690" y="3245945"/>
            <a:ext cx="288000" cy="288000"/>
          </a:xfrm>
          <a:prstGeom prst="rect">
            <a:avLst/>
          </a:prstGeom>
        </p:spPr>
      </p:pic>
      <p:sp>
        <p:nvSpPr>
          <p:cNvPr id="12" name="TextBox 139">
            <a:extLst>
              <a:ext uri="{FF2B5EF4-FFF2-40B4-BE49-F238E27FC236}">
                <a16:creationId xmlns:a16="http://schemas.microsoft.com/office/drawing/2014/main" id="{28A72BDD-FFDB-4EFC-87FA-597EE0239B6E}"/>
              </a:ext>
            </a:extLst>
          </p:cNvPr>
          <p:cNvSpPr txBox="1"/>
          <p:nvPr/>
        </p:nvSpPr>
        <p:spPr>
          <a:xfrm>
            <a:off x="4725373" y="1301222"/>
            <a:ext cx="2870869" cy="1077603"/>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El objetivo de este ejercicio es básicamente sentar las bases del diseño, evaluación y eventual desarrollo de plataformas y/o sistemas y/o </a:t>
            </a:r>
            <a:r>
              <a:rPr lang="es-ES" sz="1067" dirty="0" err="1">
                <a:solidFill>
                  <a:srgbClr val="575756"/>
                </a:solidFill>
                <a:latin typeface="Chevin Pro DemiBold"/>
              </a:rPr>
              <a:t>app’s</a:t>
            </a:r>
            <a:r>
              <a:rPr lang="es-ES" sz="1067" dirty="0">
                <a:solidFill>
                  <a:srgbClr val="575756"/>
                </a:solidFill>
                <a:latin typeface="Chevin Pro DemiBold"/>
              </a:rPr>
              <a:t> y/o sitios de información que cumplan con los lineamientos de DATA INTELLIGENCE, es decir, transformar </a:t>
            </a:r>
            <a:r>
              <a:rPr lang="es-ES" sz="1067" dirty="0">
                <a:solidFill>
                  <a:schemeClr val="accent1"/>
                </a:solidFill>
                <a:latin typeface="Chevin Pro DemiBold"/>
              </a:rPr>
              <a:t>“datos en información”.</a:t>
            </a:r>
          </a:p>
        </p:txBody>
      </p:sp>
      <p:sp>
        <p:nvSpPr>
          <p:cNvPr id="13" name="Rectángulo 12">
            <a:extLst>
              <a:ext uri="{FF2B5EF4-FFF2-40B4-BE49-F238E27FC236}">
                <a16:creationId xmlns:a16="http://schemas.microsoft.com/office/drawing/2014/main" id="{1969A6F9-6683-4F00-9FAE-BF728B9CAE76}"/>
              </a:ext>
            </a:extLst>
          </p:cNvPr>
          <p:cNvSpPr/>
          <p:nvPr/>
        </p:nvSpPr>
        <p:spPr>
          <a:xfrm>
            <a:off x="4758918" y="2451477"/>
            <a:ext cx="1544642" cy="276999"/>
          </a:xfrm>
          <a:prstGeom prst="rect">
            <a:avLst/>
          </a:prstGeom>
        </p:spPr>
        <p:txBody>
          <a:bodyPr wrap="square">
            <a:spAutoFit/>
          </a:bodyPr>
          <a:lstStyle/>
          <a:p>
            <a:pPr lvl="0" defTabSz="1219017">
              <a:defRPr/>
            </a:pPr>
            <a:r>
              <a:rPr lang="es-ES" sz="1200" b="1" kern="0" dirty="0">
                <a:solidFill>
                  <a:schemeClr val="accent1"/>
                </a:solidFill>
              </a:rPr>
              <a:t>MÉTODO</a:t>
            </a:r>
            <a:endParaRPr kumimoji="0" lang="es-ES" sz="1200" b="1" i="0" u="none" strike="noStrike" kern="0" cap="none" spc="0" normalizeH="0" baseline="0" noProof="0" dirty="0">
              <a:ln>
                <a:noFill/>
              </a:ln>
              <a:solidFill>
                <a:schemeClr val="accent1"/>
              </a:solidFill>
              <a:effectLst/>
              <a:uLnTx/>
              <a:uFillTx/>
            </a:endParaRPr>
          </a:p>
        </p:txBody>
      </p:sp>
      <p:sp>
        <p:nvSpPr>
          <p:cNvPr id="14" name="TextBox 139">
            <a:extLst>
              <a:ext uri="{FF2B5EF4-FFF2-40B4-BE49-F238E27FC236}">
                <a16:creationId xmlns:a16="http://schemas.microsoft.com/office/drawing/2014/main" id="{CCBC8808-42C0-4AF0-811C-3EA39EB71D3A}"/>
              </a:ext>
            </a:extLst>
          </p:cNvPr>
          <p:cNvSpPr txBox="1"/>
          <p:nvPr/>
        </p:nvSpPr>
        <p:spPr>
          <a:xfrm>
            <a:off x="4758918" y="2768367"/>
            <a:ext cx="2870869" cy="3324949"/>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El método es el que cada uno elija. La referencia es completar los pasos de la tabla de la derecha, y si es posible mejorarla o complementarla.</a:t>
            </a:r>
          </a:p>
          <a:p>
            <a:pPr defTabSz="1219017">
              <a:spcBef>
                <a:spcPts val="601"/>
              </a:spcBef>
              <a:spcAft>
                <a:spcPts val="601"/>
              </a:spcAft>
            </a:pPr>
            <a:r>
              <a:rPr lang="es-ES" sz="1067" dirty="0">
                <a:solidFill>
                  <a:srgbClr val="575756"/>
                </a:solidFill>
                <a:latin typeface="Chevin Pro DemiBold"/>
              </a:rPr>
              <a:t>Pueden preguntar a quien estimen conveniente, concertar VC con quien les plazca para aclararse o enredarse (“nunca se sabe”).</a:t>
            </a:r>
          </a:p>
          <a:p>
            <a:pPr defTabSz="1219017">
              <a:spcBef>
                <a:spcPts val="601"/>
              </a:spcBef>
              <a:spcAft>
                <a:spcPts val="601"/>
              </a:spcAft>
            </a:pPr>
            <a:r>
              <a:rPr lang="es-ES" sz="1067" dirty="0">
                <a:solidFill>
                  <a:srgbClr val="575756"/>
                </a:solidFill>
                <a:latin typeface="Chevin Pro DemiBold"/>
              </a:rPr>
              <a:t>El resultado no será sólo completar los pasos. Será entender y dominar las posibilidades, opciones, alternativas, oportunidades, barreras, soluciones, etc. de la temática abordada.</a:t>
            </a:r>
          </a:p>
          <a:p>
            <a:pPr defTabSz="1219017">
              <a:spcBef>
                <a:spcPts val="601"/>
              </a:spcBef>
              <a:spcAft>
                <a:spcPts val="601"/>
              </a:spcAft>
            </a:pPr>
            <a:r>
              <a:rPr lang="es-ES" sz="1067" dirty="0">
                <a:solidFill>
                  <a:srgbClr val="575756"/>
                </a:solidFill>
                <a:latin typeface="Chevin Pro DemiBold"/>
              </a:rPr>
              <a:t>Un par de sugerencias:</a:t>
            </a:r>
          </a:p>
          <a:p>
            <a:pPr marL="228600" indent="-228600" defTabSz="1219017">
              <a:spcBef>
                <a:spcPts val="601"/>
              </a:spcBef>
              <a:spcAft>
                <a:spcPts val="601"/>
              </a:spcAft>
              <a:buAutoNum type="arabicPeriod"/>
            </a:pPr>
            <a:r>
              <a:rPr lang="es-ES" sz="1067" dirty="0">
                <a:solidFill>
                  <a:schemeClr val="accent1"/>
                </a:solidFill>
                <a:latin typeface="Chevin Pro DemiBold"/>
              </a:rPr>
              <a:t>No es necesario </a:t>
            </a:r>
            <a:r>
              <a:rPr lang="es-ES" sz="1067" dirty="0">
                <a:solidFill>
                  <a:srgbClr val="575756"/>
                </a:solidFill>
                <a:latin typeface="Chevin Pro DemiBold"/>
              </a:rPr>
              <a:t>que cada plataforma entregue </a:t>
            </a:r>
            <a:r>
              <a:rPr lang="es-ES" sz="1067" dirty="0">
                <a:solidFill>
                  <a:schemeClr val="accent1"/>
                </a:solidFill>
                <a:latin typeface="Chevin Pro DemiBold"/>
              </a:rPr>
              <a:t>“TODO” </a:t>
            </a:r>
            <a:r>
              <a:rPr lang="es-ES" sz="1067" dirty="0">
                <a:solidFill>
                  <a:srgbClr val="575756"/>
                </a:solidFill>
                <a:latin typeface="Chevin Pro DemiBold"/>
              </a:rPr>
              <a:t>en primera instancia.</a:t>
            </a:r>
          </a:p>
          <a:p>
            <a:pPr marL="228600" indent="-228600" defTabSz="1219017">
              <a:spcBef>
                <a:spcPts val="601"/>
              </a:spcBef>
              <a:spcAft>
                <a:spcPts val="601"/>
              </a:spcAft>
              <a:buAutoNum type="arabicPeriod"/>
            </a:pPr>
            <a:r>
              <a:rPr lang="es-ES" sz="1067" dirty="0">
                <a:solidFill>
                  <a:schemeClr val="accent1"/>
                </a:solidFill>
                <a:latin typeface="Chevin Pro DemiBold"/>
              </a:rPr>
              <a:t>Lo óptimo</a:t>
            </a:r>
            <a:r>
              <a:rPr lang="es-ES" sz="1067" dirty="0">
                <a:solidFill>
                  <a:srgbClr val="575756"/>
                </a:solidFill>
                <a:latin typeface="Chevin Pro DemiBold"/>
              </a:rPr>
              <a:t>, siempre ha sido y seguirá siendo, </a:t>
            </a:r>
            <a:r>
              <a:rPr lang="es-ES" sz="1067" dirty="0">
                <a:solidFill>
                  <a:schemeClr val="accent1"/>
                </a:solidFill>
                <a:latin typeface="Chevin Pro DemiBold"/>
              </a:rPr>
              <a:t>“enemigo de lo bueno”.</a:t>
            </a:r>
          </a:p>
        </p:txBody>
      </p:sp>
      <p:sp>
        <p:nvSpPr>
          <p:cNvPr id="2" name="TextBox 139">
            <a:extLst>
              <a:ext uri="{FF2B5EF4-FFF2-40B4-BE49-F238E27FC236}">
                <a16:creationId xmlns:a16="http://schemas.microsoft.com/office/drawing/2014/main" id="{7886414A-CE95-4FF4-92BD-37E3DEEFBE7E}"/>
              </a:ext>
            </a:extLst>
          </p:cNvPr>
          <p:cNvSpPr txBox="1"/>
          <p:nvPr/>
        </p:nvSpPr>
        <p:spPr>
          <a:xfrm>
            <a:off x="8234950" y="5498175"/>
            <a:ext cx="3109693" cy="9030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Aprovecha la columna </a:t>
            </a:r>
            <a:r>
              <a:rPr lang="es-ES" sz="1067" dirty="0" err="1">
                <a:solidFill>
                  <a:srgbClr val="575756"/>
                </a:solidFill>
                <a:latin typeface="Chevin Pro DemiBold"/>
              </a:rPr>
              <a:t>Checklist</a:t>
            </a:r>
            <a:r>
              <a:rPr lang="es-ES" sz="1067" dirty="0">
                <a:solidFill>
                  <a:srgbClr val="575756"/>
                </a:solidFill>
                <a:latin typeface="Chevin Pro DemiBold"/>
              </a:rPr>
              <a:t> para ir marcando los avances.</a:t>
            </a:r>
          </a:p>
          <a:p>
            <a:pPr defTabSz="1219017">
              <a:spcBef>
                <a:spcPts val="601"/>
              </a:spcBef>
              <a:spcAft>
                <a:spcPts val="601"/>
              </a:spcAft>
            </a:pPr>
            <a:r>
              <a:rPr lang="es-ES" sz="1067" dirty="0">
                <a:solidFill>
                  <a:srgbClr val="575756"/>
                </a:solidFill>
                <a:latin typeface="Chevin Pro DemiBold"/>
              </a:rPr>
              <a:t>Las Flechas de la derecha te conducen a las secciones correspondientes.</a:t>
            </a:r>
            <a:endParaRPr lang="en-US" sz="1067" dirty="0">
              <a:solidFill>
                <a:srgbClr val="575756"/>
              </a:solidFill>
              <a:latin typeface="Chevin Pro DemiBold"/>
            </a:endParaRPr>
          </a:p>
        </p:txBody>
      </p:sp>
      <p:pic>
        <p:nvPicPr>
          <p:cNvPr id="4" name="Gráfico 3" descr="Círculo con flecha a la izquierda">
            <a:hlinkClick r:id="rId6" action="ppaction://hlinksldjump"/>
            <a:extLst>
              <a:ext uri="{FF2B5EF4-FFF2-40B4-BE49-F238E27FC236}">
                <a16:creationId xmlns:a16="http://schemas.microsoft.com/office/drawing/2014/main" id="{BA14F22A-EAF4-4A42-9E4C-CD1454185D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20690" y="1626005"/>
            <a:ext cx="288000" cy="288000"/>
          </a:xfrm>
          <a:prstGeom prst="rect">
            <a:avLst/>
          </a:prstGeom>
        </p:spPr>
      </p:pic>
      <p:pic>
        <p:nvPicPr>
          <p:cNvPr id="6" name="Gráfico 5" descr="Círculo con flecha a la izquierda">
            <a:hlinkClick r:id="rId6" action="ppaction://hlinksldjump"/>
            <a:extLst>
              <a:ext uri="{FF2B5EF4-FFF2-40B4-BE49-F238E27FC236}">
                <a16:creationId xmlns:a16="http://schemas.microsoft.com/office/drawing/2014/main" id="{A70AAF77-C8B7-4F71-8B06-97F045BEAC8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20690" y="1895995"/>
            <a:ext cx="288000" cy="288000"/>
          </a:xfrm>
          <a:prstGeom prst="rect">
            <a:avLst/>
          </a:prstGeom>
        </p:spPr>
      </p:pic>
      <p:pic>
        <p:nvPicPr>
          <p:cNvPr id="9" name="Gráfico 8" descr="Círculo con flecha a la izquierda">
            <a:hlinkClick r:id="rId11" action="ppaction://hlinksldjump"/>
            <a:extLst>
              <a:ext uri="{FF2B5EF4-FFF2-40B4-BE49-F238E27FC236}">
                <a16:creationId xmlns:a16="http://schemas.microsoft.com/office/drawing/2014/main" id="{47593DA9-B7DB-40E0-AF6B-A5F91D6F78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20690" y="2165985"/>
            <a:ext cx="288000" cy="288000"/>
          </a:xfrm>
          <a:prstGeom prst="rect">
            <a:avLst/>
          </a:prstGeom>
        </p:spPr>
      </p:pic>
      <p:pic>
        <p:nvPicPr>
          <p:cNvPr id="10" name="Gráfico 9" descr="Círculo con flecha a la izquierda">
            <a:hlinkClick r:id="rId11" action="ppaction://hlinksldjump"/>
            <a:extLst>
              <a:ext uri="{FF2B5EF4-FFF2-40B4-BE49-F238E27FC236}">
                <a16:creationId xmlns:a16="http://schemas.microsoft.com/office/drawing/2014/main" id="{2B1019AA-5A67-425E-953F-72B4C937F7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20690" y="2435975"/>
            <a:ext cx="288000" cy="288000"/>
          </a:xfrm>
          <a:prstGeom prst="rect">
            <a:avLst/>
          </a:prstGeom>
        </p:spPr>
      </p:pic>
      <p:pic>
        <p:nvPicPr>
          <p:cNvPr id="15" name="Gráfico 14" descr="Círculo con flecha a la izquierda">
            <a:hlinkClick r:id="rId16" action="ppaction://hlinksldjump"/>
            <a:extLst>
              <a:ext uri="{FF2B5EF4-FFF2-40B4-BE49-F238E27FC236}">
                <a16:creationId xmlns:a16="http://schemas.microsoft.com/office/drawing/2014/main" id="{9E1F152B-AB04-4672-AC52-3A76E584563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320690" y="2705965"/>
            <a:ext cx="288000" cy="288000"/>
          </a:xfrm>
          <a:prstGeom prst="rect">
            <a:avLst/>
          </a:prstGeom>
        </p:spPr>
      </p:pic>
      <p:pic>
        <p:nvPicPr>
          <p:cNvPr id="16" name="Gráfico 15" descr="Círculo con flecha a la izquierda">
            <a:hlinkClick r:id="rId16" action="ppaction://hlinksldjump"/>
            <a:extLst>
              <a:ext uri="{FF2B5EF4-FFF2-40B4-BE49-F238E27FC236}">
                <a16:creationId xmlns:a16="http://schemas.microsoft.com/office/drawing/2014/main" id="{8B1A36DD-EFCB-4CE2-8874-959F0C1A964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320690" y="2975955"/>
            <a:ext cx="288000" cy="288000"/>
          </a:xfrm>
          <a:prstGeom prst="rect">
            <a:avLst/>
          </a:prstGeom>
        </p:spPr>
      </p:pic>
      <p:pic>
        <p:nvPicPr>
          <p:cNvPr id="18" name="Gráfico 17" descr="Círculo con flecha a la izquierda">
            <a:hlinkClick r:id="rId20" action="ppaction://hlinksldjump"/>
            <a:extLst>
              <a:ext uri="{FF2B5EF4-FFF2-40B4-BE49-F238E27FC236}">
                <a16:creationId xmlns:a16="http://schemas.microsoft.com/office/drawing/2014/main" id="{83247FF0-1C7E-4EFA-A121-54C8313AC94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320690" y="3515935"/>
            <a:ext cx="288000" cy="288000"/>
          </a:xfrm>
          <a:prstGeom prst="rect">
            <a:avLst/>
          </a:prstGeom>
        </p:spPr>
      </p:pic>
      <p:pic>
        <p:nvPicPr>
          <p:cNvPr id="20" name="Gráfico 19" descr="Círculo con flecha a la izquierda">
            <a:hlinkClick r:id="rId21" action="ppaction://hlinksldjump"/>
            <a:extLst>
              <a:ext uri="{FF2B5EF4-FFF2-40B4-BE49-F238E27FC236}">
                <a16:creationId xmlns:a16="http://schemas.microsoft.com/office/drawing/2014/main" id="{9833DA42-367D-4035-9948-84B9816523C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320690" y="3785925"/>
            <a:ext cx="288000" cy="288000"/>
          </a:xfrm>
          <a:prstGeom prst="rect">
            <a:avLst/>
          </a:prstGeom>
        </p:spPr>
      </p:pic>
      <p:pic>
        <p:nvPicPr>
          <p:cNvPr id="22" name="Gráfico 21" descr="Círculo con flecha a la izquierda">
            <a:hlinkClick r:id="rId22" action="ppaction://hlinksldjump"/>
            <a:extLst>
              <a:ext uri="{FF2B5EF4-FFF2-40B4-BE49-F238E27FC236}">
                <a16:creationId xmlns:a16="http://schemas.microsoft.com/office/drawing/2014/main" id="{24BF10BB-5B17-4F66-A7CC-47A56EBE082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320690" y="4055915"/>
            <a:ext cx="288000" cy="288000"/>
          </a:xfrm>
          <a:prstGeom prst="rect">
            <a:avLst/>
          </a:prstGeom>
        </p:spPr>
      </p:pic>
      <p:pic>
        <p:nvPicPr>
          <p:cNvPr id="26" name="Gráfico 25" descr="Círculo con flecha a la izquierda">
            <a:hlinkClick r:id="rId25" action="ppaction://hlinksldjump"/>
            <a:extLst>
              <a:ext uri="{FF2B5EF4-FFF2-40B4-BE49-F238E27FC236}">
                <a16:creationId xmlns:a16="http://schemas.microsoft.com/office/drawing/2014/main" id="{EEFC0BF1-F6DE-4FBB-AB3C-4A8D925CF24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20690" y="4595895"/>
            <a:ext cx="288000" cy="288000"/>
          </a:xfrm>
          <a:prstGeom prst="rect">
            <a:avLst/>
          </a:prstGeom>
        </p:spPr>
      </p:pic>
      <p:pic>
        <p:nvPicPr>
          <p:cNvPr id="28" name="Gráfico 27" descr="Círculo con flecha a la izquierda">
            <a:hlinkClick r:id="rId26" action="ppaction://hlinksldjump"/>
            <a:extLst>
              <a:ext uri="{FF2B5EF4-FFF2-40B4-BE49-F238E27FC236}">
                <a16:creationId xmlns:a16="http://schemas.microsoft.com/office/drawing/2014/main" id="{223B9DA4-308E-4231-BB07-4ECDB4C490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20690" y="4865885"/>
            <a:ext cx="288000" cy="288000"/>
          </a:xfrm>
          <a:prstGeom prst="rect">
            <a:avLst/>
          </a:prstGeom>
        </p:spPr>
      </p:pic>
      <p:pic>
        <p:nvPicPr>
          <p:cNvPr id="30" name="Gráfico 29" descr="Círculo con flecha a la izquierda">
            <a:hlinkClick r:id="rId26" action="ppaction://hlinksldjump"/>
            <a:extLst>
              <a:ext uri="{FF2B5EF4-FFF2-40B4-BE49-F238E27FC236}">
                <a16:creationId xmlns:a16="http://schemas.microsoft.com/office/drawing/2014/main" id="{6CF65069-4EBE-4D74-A3C8-CE566A2A8EC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320690" y="5135880"/>
            <a:ext cx="288000" cy="288000"/>
          </a:xfrm>
          <a:prstGeom prst="rect">
            <a:avLst/>
          </a:prstGeom>
        </p:spPr>
      </p:pic>
      <p:pic>
        <p:nvPicPr>
          <p:cNvPr id="32" name="Gráfico 31" descr="Círculo con flecha a la izquierda">
            <a:hlinkClick r:id="rId28" action="ppaction://hlinksldjump"/>
            <a:extLst>
              <a:ext uri="{FF2B5EF4-FFF2-40B4-BE49-F238E27FC236}">
                <a16:creationId xmlns:a16="http://schemas.microsoft.com/office/drawing/2014/main" id="{9A075CEB-0ABE-4BE5-9E4A-33C8926C766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20690" y="4325905"/>
            <a:ext cx="288000" cy="288000"/>
          </a:xfrm>
          <a:prstGeom prst="rect">
            <a:avLst/>
          </a:prstGeom>
        </p:spPr>
      </p:pic>
    </p:spTree>
    <p:extLst>
      <p:ext uri="{BB962C8B-B14F-4D97-AF65-F5344CB8AC3E}">
        <p14:creationId xmlns:p14="http://schemas.microsoft.com/office/powerpoint/2010/main" val="107577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10</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indent="0" algn="ctr">
              <a:buNone/>
            </a:pPr>
            <a:r>
              <a:rPr lang="en-US" sz="1400" dirty="0">
                <a:solidFill>
                  <a:schemeClr val="bg1"/>
                </a:solidFill>
                <a:hlinkClick r:id="rId2"/>
              </a:rPr>
              <a:t>https://www.un.org/sustainabledevelopment/es/objetivos-de-desarrollo-sostenible/</a:t>
            </a:r>
            <a:r>
              <a:rPr lang="en-US" sz="1400" dirty="0">
                <a:solidFill>
                  <a:schemeClr val="bg1"/>
                </a:solidFill>
              </a:rPr>
              <a:t> </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2" name="Imagen 1">
            <a:extLst>
              <a:ext uri="{FF2B5EF4-FFF2-40B4-BE49-F238E27FC236}">
                <a16:creationId xmlns:a16="http://schemas.microsoft.com/office/drawing/2014/main" id="{169AC518-2E24-43DA-81AD-5FF5AA9F4B29}"/>
              </a:ext>
            </a:extLst>
          </p:cNvPr>
          <p:cNvPicPr>
            <a:picLocks noChangeAspect="1"/>
          </p:cNvPicPr>
          <p:nvPr/>
        </p:nvPicPr>
        <p:blipFill rotWithShape="1">
          <a:blip r:embed="rId4"/>
          <a:srcRect t="5427"/>
          <a:stretch/>
        </p:blipFill>
        <p:spPr>
          <a:xfrm>
            <a:off x="2200405" y="1428862"/>
            <a:ext cx="7302875" cy="5429138"/>
          </a:xfrm>
          <a:prstGeom prst="rect">
            <a:avLst/>
          </a:prstGeom>
        </p:spPr>
      </p:pic>
    </p:spTree>
    <p:extLst>
      <p:ext uri="{BB962C8B-B14F-4D97-AF65-F5344CB8AC3E}">
        <p14:creationId xmlns:p14="http://schemas.microsoft.com/office/powerpoint/2010/main" val="2716796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11</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indent="0" algn="ctr">
              <a:buNone/>
            </a:pPr>
            <a:r>
              <a:rPr lang="en-US" sz="1400" dirty="0">
                <a:solidFill>
                  <a:schemeClr val="bg1"/>
                </a:solidFill>
                <a:hlinkClick r:id="rId2"/>
              </a:rPr>
              <a:t>https://data.unescap.org</a:t>
            </a:r>
            <a:endParaRPr lang="en-US" sz="1400" dirty="0">
              <a:solidFill>
                <a:schemeClr val="bg1"/>
              </a:solidFill>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3" name="Imagen 2">
            <a:extLst>
              <a:ext uri="{FF2B5EF4-FFF2-40B4-BE49-F238E27FC236}">
                <a16:creationId xmlns:a16="http://schemas.microsoft.com/office/drawing/2014/main" id="{AD1D1163-3DE0-45A6-BAB5-80CDA68FDDA9}"/>
              </a:ext>
            </a:extLst>
          </p:cNvPr>
          <p:cNvPicPr>
            <a:picLocks noChangeAspect="1"/>
          </p:cNvPicPr>
          <p:nvPr/>
        </p:nvPicPr>
        <p:blipFill rotWithShape="1">
          <a:blip r:embed="rId4"/>
          <a:srcRect t="6154"/>
          <a:stretch/>
        </p:blipFill>
        <p:spPr>
          <a:xfrm>
            <a:off x="6237402" y="4135700"/>
            <a:ext cx="4783248" cy="2279834"/>
          </a:xfrm>
          <a:prstGeom prst="rect">
            <a:avLst/>
          </a:prstGeom>
        </p:spPr>
      </p:pic>
      <p:pic>
        <p:nvPicPr>
          <p:cNvPr id="6" name="Imagen 5">
            <a:extLst>
              <a:ext uri="{FF2B5EF4-FFF2-40B4-BE49-F238E27FC236}">
                <a16:creationId xmlns:a16="http://schemas.microsoft.com/office/drawing/2014/main" id="{E032C9AE-F2DF-4AE2-9632-54BEE300979D}"/>
              </a:ext>
            </a:extLst>
          </p:cNvPr>
          <p:cNvPicPr>
            <a:picLocks noChangeAspect="1"/>
          </p:cNvPicPr>
          <p:nvPr/>
        </p:nvPicPr>
        <p:blipFill>
          <a:blip r:embed="rId5"/>
          <a:stretch>
            <a:fillRect/>
          </a:stretch>
        </p:blipFill>
        <p:spPr>
          <a:xfrm>
            <a:off x="717438" y="4128710"/>
            <a:ext cx="4761014" cy="2424782"/>
          </a:xfrm>
          <a:prstGeom prst="rect">
            <a:avLst/>
          </a:prstGeom>
        </p:spPr>
      </p:pic>
      <p:pic>
        <p:nvPicPr>
          <p:cNvPr id="9" name="Imagen 8">
            <a:extLst>
              <a:ext uri="{FF2B5EF4-FFF2-40B4-BE49-F238E27FC236}">
                <a16:creationId xmlns:a16="http://schemas.microsoft.com/office/drawing/2014/main" id="{37253DAD-C425-4097-AD99-2DE5226A8813}"/>
              </a:ext>
            </a:extLst>
          </p:cNvPr>
          <p:cNvPicPr>
            <a:picLocks noChangeAspect="1"/>
          </p:cNvPicPr>
          <p:nvPr/>
        </p:nvPicPr>
        <p:blipFill rotWithShape="1">
          <a:blip r:embed="rId6"/>
          <a:srcRect r="1538"/>
          <a:stretch/>
        </p:blipFill>
        <p:spPr>
          <a:xfrm>
            <a:off x="6237402" y="1528644"/>
            <a:ext cx="4783248" cy="2425006"/>
          </a:xfrm>
          <a:prstGeom prst="rect">
            <a:avLst/>
          </a:prstGeom>
        </p:spPr>
      </p:pic>
      <p:pic>
        <p:nvPicPr>
          <p:cNvPr id="11" name="Imagen 10">
            <a:extLst>
              <a:ext uri="{FF2B5EF4-FFF2-40B4-BE49-F238E27FC236}">
                <a16:creationId xmlns:a16="http://schemas.microsoft.com/office/drawing/2014/main" id="{A0C75BF2-D7FB-4F4F-94CA-00E10F83590E}"/>
              </a:ext>
            </a:extLst>
          </p:cNvPr>
          <p:cNvPicPr>
            <a:picLocks noChangeAspect="1"/>
          </p:cNvPicPr>
          <p:nvPr/>
        </p:nvPicPr>
        <p:blipFill rotWithShape="1">
          <a:blip r:embed="rId7"/>
          <a:srcRect l="6501" t="21415" r="6529"/>
          <a:stretch/>
        </p:blipFill>
        <p:spPr>
          <a:xfrm>
            <a:off x="0" y="1605761"/>
            <a:ext cx="5826242" cy="2345255"/>
          </a:xfrm>
          <a:prstGeom prst="rect">
            <a:avLst/>
          </a:prstGeom>
        </p:spPr>
      </p:pic>
    </p:spTree>
    <p:extLst>
      <p:ext uri="{BB962C8B-B14F-4D97-AF65-F5344CB8AC3E}">
        <p14:creationId xmlns:p14="http://schemas.microsoft.com/office/powerpoint/2010/main" val="376547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12</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indent="0" algn="ctr">
              <a:buNone/>
            </a:pPr>
            <a:r>
              <a:rPr lang="es-CL" sz="1800" b="1" dirty="0">
                <a:solidFill>
                  <a:schemeClr val="bg1"/>
                </a:solidFill>
              </a:rPr>
              <a:t>Logo circular como elemento central</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4" name="Imagen 3">
            <a:extLst>
              <a:ext uri="{FF2B5EF4-FFF2-40B4-BE49-F238E27FC236}">
                <a16:creationId xmlns:a16="http://schemas.microsoft.com/office/drawing/2014/main" id="{3BA1876A-FC03-48EF-A4E2-A1E2E860F2B3}"/>
              </a:ext>
            </a:extLst>
          </p:cNvPr>
          <p:cNvPicPr>
            <a:picLocks noChangeAspect="1"/>
          </p:cNvPicPr>
          <p:nvPr/>
        </p:nvPicPr>
        <p:blipFill>
          <a:blip r:embed="rId3"/>
          <a:stretch>
            <a:fillRect/>
          </a:stretch>
        </p:blipFill>
        <p:spPr>
          <a:xfrm>
            <a:off x="231803" y="1621759"/>
            <a:ext cx="6838299" cy="1094570"/>
          </a:xfrm>
          <a:prstGeom prst="rect">
            <a:avLst/>
          </a:prstGeom>
        </p:spPr>
      </p:pic>
      <p:pic>
        <p:nvPicPr>
          <p:cNvPr id="7" name="Imagen 6">
            <a:extLst>
              <a:ext uri="{FF2B5EF4-FFF2-40B4-BE49-F238E27FC236}">
                <a16:creationId xmlns:a16="http://schemas.microsoft.com/office/drawing/2014/main" id="{4CA8EEF6-DB45-49BF-832F-294EBAD1FD8C}"/>
              </a:ext>
            </a:extLst>
          </p:cNvPr>
          <p:cNvPicPr>
            <a:picLocks noChangeAspect="1"/>
          </p:cNvPicPr>
          <p:nvPr/>
        </p:nvPicPr>
        <p:blipFill rotWithShape="1">
          <a:blip r:embed="rId4"/>
          <a:srcRect l="2767"/>
          <a:stretch/>
        </p:blipFill>
        <p:spPr>
          <a:xfrm>
            <a:off x="231803" y="3255747"/>
            <a:ext cx="10928993" cy="1333569"/>
          </a:xfrm>
          <a:prstGeom prst="rect">
            <a:avLst/>
          </a:prstGeom>
        </p:spPr>
      </p:pic>
      <p:sp>
        <p:nvSpPr>
          <p:cNvPr id="18" name="CuadroTexto 17">
            <a:extLst>
              <a:ext uri="{FF2B5EF4-FFF2-40B4-BE49-F238E27FC236}">
                <a16:creationId xmlns:a16="http://schemas.microsoft.com/office/drawing/2014/main" id="{E797059C-6A66-4537-9900-746289522BF2}"/>
              </a:ext>
            </a:extLst>
          </p:cNvPr>
          <p:cNvSpPr txBox="1"/>
          <p:nvPr/>
        </p:nvSpPr>
        <p:spPr>
          <a:xfrm>
            <a:off x="6260524" y="4609074"/>
            <a:ext cx="6094854" cy="369332"/>
          </a:xfrm>
          <a:prstGeom prst="rect">
            <a:avLst/>
          </a:prstGeom>
          <a:noFill/>
        </p:spPr>
        <p:txBody>
          <a:bodyPr wrap="square">
            <a:spAutoFit/>
          </a:bodyPr>
          <a:lstStyle/>
          <a:p>
            <a:r>
              <a:rPr lang="en-US" dirty="0"/>
              <a:t>https://observatorioplanificacion.cepal.org/es/sdgs</a:t>
            </a:r>
          </a:p>
        </p:txBody>
      </p:sp>
      <p:sp>
        <p:nvSpPr>
          <p:cNvPr id="20" name="CuadroTexto 19">
            <a:extLst>
              <a:ext uri="{FF2B5EF4-FFF2-40B4-BE49-F238E27FC236}">
                <a16:creationId xmlns:a16="http://schemas.microsoft.com/office/drawing/2014/main" id="{B383D966-86A0-4C0B-89EE-17E63FA4858C}"/>
              </a:ext>
            </a:extLst>
          </p:cNvPr>
          <p:cNvSpPr txBox="1"/>
          <p:nvPr/>
        </p:nvSpPr>
        <p:spPr>
          <a:xfrm>
            <a:off x="3425175" y="2639508"/>
            <a:ext cx="6349428" cy="369332"/>
          </a:xfrm>
          <a:prstGeom prst="rect">
            <a:avLst/>
          </a:prstGeom>
          <a:noFill/>
        </p:spPr>
        <p:txBody>
          <a:bodyPr wrap="square">
            <a:spAutoFit/>
          </a:bodyPr>
          <a:lstStyle/>
          <a:p>
            <a:r>
              <a:rPr lang="en-US" dirty="0"/>
              <a:t>https://foroalc2030.cepal.org/2017/es</a:t>
            </a:r>
          </a:p>
        </p:txBody>
      </p:sp>
      <p:pic>
        <p:nvPicPr>
          <p:cNvPr id="6" name="Imagen 5">
            <a:extLst>
              <a:ext uri="{FF2B5EF4-FFF2-40B4-BE49-F238E27FC236}">
                <a16:creationId xmlns:a16="http://schemas.microsoft.com/office/drawing/2014/main" id="{417348DE-20AC-49A1-B5E2-D4871914A427}"/>
              </a:ext>
            </a:extLst>
          </p:cNvPr>
          <p:cNvPicPr>
            <a:picLocks noChangeAspect="1"/>
          </p:cNvPicPr>
          <p:nvPr/>
        </p:nvPicPr>
        <p:blipFill>
          <a:blip r:embed="rId5"/>
          <a:stretch>
            <a:fillRect/>
          </a:stretch>
        </p:blipFill>
        <p:spPr>
          <a:xfrm>
            <a:off x="404345" y="5125638"/>
            <a:ext cx="8687246" cy="1130358"/>
          </a:xfrm>
          <a:prstGeom prst="rect">
            <a:avLst/>
          </a:prstGeom>
        </p:spPr>
      </p:pic>
      <p:sp>
        <p:nvSpPr>
          <p:cNvPr id="9" name="CuadroTexto 8">
            <a:extLst>
              <a:ext uri="{FF2B5EF4-FFF2-40B4-BE49-F238E27FC236}">
                <a16:creationId xmlns:a16="http://schemas.microsoft.com/office/drawing/2014/main" id="{C41380D9-0B01-4C02-8AFB-9C084FD38B59}"/>
              </a:ext>
            </a:extLst>
          </p:cNvPr>
          <p:cNvSpPr txBox="1"/>
          <p:nvPr/>
        </p:nvSpPr>
        <p:spPr>
          <a:xfrm>
            <a:off x="4150491" y="6297395"/>
            <a:ext cx="6094854" cy="369332"/>
          </a:xfrm>
          <a:prstGeom prst="rect">
            <a:avLst/>
          </a:prstGeom>
          <a:noFill/>
        </p:spPr>
        <p:txBody>
          <a:bodyPr wrap="square">
            <a:spAutoFit/>
          </a:bodyPr>
          <a:lstStyle/>
          <a:p>
            <a:r>
              <a:rPr lang="en-US" dirty="0"/>
              <a:t>https://observatorioplanificacion.cepal.org/es/sdgs</a:t>
            </a:r>
          </a:p>
        </p:txBody>
      </p:sp>
    </p:spTree>
    <p:extLst>
      <p:ext uri="{BB962C8B-B14F-4D97-AF65-F5344CB8AC3E}">
        <p14:creationId xmlns:p14="http://schemas.microsoft.com/office/powerpoint/2010/main" val="2587839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13</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indent="0" algn="ctr">
              <a:buNone/>
            </a:pPr>
            <a:r>
              <a:rPr lang="en-US" sz="1400" dirty="0">
                <a:solidFill>
                  <a:schemeClr val="bg1"/>
                </a:solidFill>
                <a:hlinkClick r:id="rId2"/>
              </a:rPr>
              <a:t>https://sdg.trendscanner.online/dashboard</a:t>
            </a:r>
            <a:endParaRPr lang="en-US" sz="1400" dirty="0">
              <a:solidFill>
                <a:schemeClr val="bg1"/>
              </a:solidFill>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3" name="Imagen 2">
            <a:extLst>
              <a:ext uri="{FF2B5EF4-FFF2-40B4-BE49-F238E27FC236}">
                <a16:creationId xmlns:a16="http://schemas.microsoft.com/office/drawing/2014/main" id="{712515C2-6309-4F0B-AC9C-333119A7DF75}"/>
              </a:ext>
            </a:extLst>
          </p:cNvPr>
          <p:cNvPicPr>
            <a:picLocks noChangeAspect="1"/>
          </p:cNvPicPr>
          <p:nvPr/>
        </p:nvPicPr>
        <p:blipFill>
          <a:blip r:embed="rId4"/>
          <a:stretch>
            <a:fillRect/>
          </a:stretch>
        </p:blipFill>
        <p:spPr>
          <a:xfrm>
            <a:off x="1243172" y="1744401"/>
            <a:ext cx="9237573" cy="4392448"/>
          </a:xfrm>
          <a:prstGeom prst="rect">
            <a:avLst/>
          </a:prstGeom>
        </p:spPr>
      </p:pic>
    </p:spTree>
    <p:extLst>
      <p:ext uri="{BB962C8B-B14F-4D97-AF65-F5344CB8AC3E}">
        <p14:creationId xmlns:p14="http://schemas.microsoft.com/office/powerpoint/2010/main" val="420058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14</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427840" y="296910"/>
            <a:ext cx="893404"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10-11</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200" b="1" dirty="0">
                <a:solidFill>
                  <a:srgbClr val="FFFFFF"/>
                </a:solidFill>
              </a:rPr>
              <a:t>Fuentes internacionales y fuentes nacionales. Hay que tener protocolos establecidos en el caso que las estadísticas de ambos tipos de fuentes no coincidan. </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10. FUENTES DE INFORMACIÓN</a:t>
            </a:r>
            <a:endParaRPr kumimoji="0" lang="es-ES" sz="1200" b="1" i="0" u="none" strike="noStrike" kern="0" cap="none" spc="0" normalizeH="0" baseline="0" noProof="0" dirty="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25654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De qué instituciones, entidades, bases de datos vendrían los datos?</a:t>
            </a:r>
          </a:p>
        </p:txBody>
      </p: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dirty="0">
                <a:solidFill>
                  <a:schemeClr val="accent1"/>
                </a:solidFill>
              </a:rPr>
              <a:t>11. VARIABLES PRINCIPALES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graphicFrame>
        <p:nvGraphicFramePr>
          <p:cNvPr id="5" name="Tabla 2">
            <a:extLst>
              <a:ext uri="{FF2B5EF4-FFF2-40B4-BE49-F238E27FC236}">
                <a16:creationId xmlns:a16="http://schemas.microsoft.com/office/drawing/2014/main" id="{24F52361-1E62-4AF9-92C6-B742A4BBFAF1}"/>
              </a:ext>
            </a:extLst>
          </p:cNvPr>
          <p:cNvGraphicFramePr>
            <a:graphicFrameLocks noGrp="1"/>
          </p:cNvGraphicFramePr>
          <p:nvPr>
            <p:extLst>
              <p:ext uri="{D42A27DB-BD31-4B8C-83A1-F6EECF244321}">
                <p14:modId xmlns:p14="http://schemas.microsoft.com/office/powerpoint/2010/main" val="1196088857"/>
              </p:ext>
            </p:extLst>
          </p:nvPr>
        </p:nvGraphicFramePr>
        <p:xfrm>
          <a:off x="1558515" y="2191983"/>
          <a:ext cx="4313341" cy="2650322"/>
        </p:xfrm>
        <a:graphic>
          <a:graphicData uri="http://schemas.openxmlformats.org/drawingml/2006/table">
            <a:tbl>
              <a:tblPr firstRow="1" bandRow="1">
                <a:tableStyleId>{5C22544A-7EE6-4342-B048-85BDC9FD1C3A}</a:tableStyleId>
              </a:tblPr>
              <a:tblGrid>
                <a:gridCol w="1276964">
                  <a:extLst>
                    <a:ext uri="{9D8B030D-6E8A-4147-A177-3AD203B41FA5}">
                      <a16:colId xmlns:a16="http://schemas.microsoft.com/office/drawing/2014/main" val="2103009954"/>
                    </a:ext>
                  </a:extLst>
                </a:gridCol>
                <a:gridCol w="3036377">
                  <a:extLst>
                    <a:ext uri="{9D8B030D-6E8A-4147-A177-3AD203B41FA5}">
                      <a16:colId xmlns:a16="http://schemas.microsoft.com/office/drawing/2014/main" val="1925803471"/>
                    </a:ext>
                  </a:extLst>
                </a:gridCol>
              </a:tblGrid>
              <a:tr h="326366">
                <a:tc>
                  <a:txBody>
                    <a:bodyPr/>
                    <a:lstStyle/>
                    <a:p>
                      <a:r>
                        <a:rPr lang="es-ES" sz="1100" dirty="0"/>
                        <a:t>FUENTE</a:t>
                      </a:r>
                    </a:p>
                  </a:txBody>
                  <a:tcPr>
                    <a:solidFill>
                      <a:schemeClr val="accent1">
                        <a:lumMod val="75000"/>
                      </a:schemeClr>
                    </a:solidFill>
                  </a:tcPr>
                </a:tc>
                <a:tc>
                  <a:txBody>
                    <a:bodyPr/>
                    <a:lstStyle/>
                    <a:p>
                      <a:r>
                        <a:rPr lang="es-ES" sz="1100" dirty="0"/>
                        <a:t>DESCRIPCIÓN (breve)</a:t>
                      </a:r>
                    </a:p>
                  </a:txBody>
                  <a:tcPr>
                    <a:solidFill>
                      <a:schemeClr val="accent1">
                        <a:lumMod val="75000"/>
                      </a:schemeClr>
                    </a:solidFill>
                  </a:tcPr>
                </a:tc>
                <a:extLst>
                  <a:ext uri="{0D108BD9-81ED-4DB2-BD59-A6C34878D82A}">
                    <a16:rowId xmlns:a16="http://schemas.microsoft.com/office/drawing/2014/main" val="3633972298"/>
                  </a:ext>
                </a:extLst>
              </a:tr>
              <a:tr h="326366">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bg1"/>
                          </a:solidFill>
                          <a:latin typeface="+mn-lt"/>
                          <a:ea typeface="+mn-ea"/>
                          <a:cs typeface="+mn-cs"/>
                        </a:rPr>
                        <a:t>CEPAL STAT</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Plataforma estadística de la CEPAL</a:t>
                      </a:r>
                    </a:p>
                  </a:txBody>
                  <a:tcPr marL="0" marR="0" marT="0" marB="0" anchor="ctr">
                    <a:solidFill>
                      <a:schemeClr val="accent2">
                        <a:lumMod val="20000"/>
                        <a:lumOff val="80000"/>
                      </a:schemeClr>
                    </a:solidFill>
                  </a:tcPr>
                </a:tc>
                <a:extLst>
                  <a:ext uri="{0D108BD9-81ED-4DB2-BD59-A6C34878D82A}">
                    <a16:rowId xmlns:a16="http://schemas.microsoft.com/office/drawing/2014/main" val="2106907008"/>
                  </a:ext>
                </a:extLst>
              </a:tr>
              <a:tr h="326366">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bg1"/>
                          </a:solidFill>
                          <a:latin typeface="+mn-lt"/>
                          <a:ea typeface="+mn-ea"/>
                          <a:cs typeface="+mn-cs"/>
                        </a:rPr>
                        <a:t>Grupo de coordinación estadística para la Agenda 2030 en ALC</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Coordina el proceso de elaboración e implementación de los indicadores regionales y el desarrollo de capacidades para ello en ALC</a:t>
                      </a:r>
                    </a:p>
                  </a:txBody>
                  <a:tcPr marL="0" marR="0" marT="0" marB="0" anchor="ctr">
                    <a:solidFill>
                      <a:schemeClr val="accent2">
                        <a:lumMod val="20000"/>
                        <a:lumOff val="80000"/>
                      </a:schemeClr>
                    </a:solidFill>
                  </a:tcPr>
                </a:tc>
                <a:extLst>
                  <a:ext uri="{0D108BD9-81ED-4DB2-BD59-A6C34878D82A}">
                    <a16:rowId xmlns:a16="http://schemas.microsoft.com/office/drawing/2014/main" val="1881265809"/>
                  </a:ext>
                </a:extLst>
              </a:tr>
              <a:tr h="326366">
                <a:tc>
                  <a:txBody>
                    <a:bodyPr/>
                    <a:lstStyle/>
                    <a:p>
                      <a:pPr algn="ctr"/>
                      <a:r>
                        <a:rPr lang="es-CL" sz="800" b="1" dirty="0">
                          <a:solidFill>
                            <a:schemeClr val="bg1"/>
                          </a:solidFill>
                        </a:rPr>
                        <a:t>Agenda 2030 ALC</a:t>
                      </a:r>
                      <a:endParaRPr lang="en-US" sz="800" b="1" dirty="0">
                        <a:solidFill>
                          <a:schemeClr val="bg1"/>
                        </a:solidFill>
                      </a:endParaRPr>
                    </a:p>
                  </a:txBody>
                  <a:tcPr marL="0" marR="0" marT="0" marB="0" anchor="ctr">
                    <a:solidFill>
                      <a:schemeClr val="accent1">
                        <a:lumMod val="75000"/>
                      </a:schemeClr>
                    </a:solidFill>
                  </a:tcPr>
                </a:tc>
                <a:tc>
                  <a:txBody>
                    <a:bodyPr/>
                    <a:lstStyle/>
                    <a:p>
                      <a:pPr marL="0" algn="ctr" defTabSz="1219017" rtl="0" eaLnBrk="1" latinLnBrk="0" hangingPunct="1"/>
                      <a:r>
                        <a:rPr lang="es-CL" sz="800" b="1" kern="1200" dirty="0">
                          <a:solidFill>
                            <a:schemeClr val="tx1"/>
                          </a:solidFill>
                          <a:latin typeface="+mn-lt"/>
                          <a:ea typeface="+mn-ea"/>
                          <a:cs typeface="+mn-cs"/>
                        </a:rPr>
                        <a:t>Detalle</a:t>
                      </a:r>
                      <a:r>
                        <a:rPr lang="es-CL" sz="800" b="1" kern="1200" noProof="0" dirty="0">
                          <a:solidFill>
                            <a:schemeClr val="tx1"/>
                          </a:solidFill>
                          <a:latin typeface="+mn-lt"/>
                          <a:ea typeface="+mn-ea"/>
                          <a:cs typeface="+mn-cs"/>
                        </a:rPr>
                        <a:t> priorización de indicadores con links a CEPALSTAT</a:t>
                      </a:r>
                    </a:p>
                  </a:txBody>
                  <a:tcPr marL="0" marR="0" marT="0" marB="0" anchor="ctr">
                    <a:solidFill>
                      <a:schemeClr val="accent2">
                        <a:lumMod val="20000"/>
                        <a:lumOff val="8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Instituciones Nacionales de Estadísticas </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Instituciones de Estadísticas de los diferentes países </a:t>
                      </a:r>
                    </a:p>
                  </a:txBody>
                  <a:tcPr marL="0" marR="0" marT="0" marB="0" anchor="ctr">
                    <a:solidFill>
                      <a:schemeClr val="accent2">
                        <a:lumMod val="20000"/>
                        <a:lumOff val="8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Instituciones Nacionales a cargo de ODS</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Instituciones creadas en cada país para velar por el cumplimiento de los ODS. En algunos países poseen plataformas propias con estadísticas.</a:t>
                      </a:r>
                    </a:p>
                  </a:txBody>
                  <a:tcPr marL="0" marR="0" marT="0" marB="0" anchor="ctr">
                    <a:solidFill>
                      <a:schemeClr val="accent2">
                        <a:lumMod val="20000"/>
                        <a:lumOff val="8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Ministerios</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Distintos ministerios con atingencia a los temas que abarcan los ODS</a:t>
                      </a:r>
                    </a:p>
                  </a:txBody>
                  <a:tcPr marL="0" marR="0" marT="0" marB="0" anchor="ctr">
                    <a:solidFill>
                      <a:schemeClr val="accent2">
                        <a:lumMod val="20000"/>
                        <a:lumOff val="8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3850010357"/>
                  </a:ext>
                </a:extLst>
              </a:tr>
            </a:tbl>
          </a:graphicData>
        </a:graphic>
      </p:graphicFrame>
      <p:pic>
        <p:nvPicPr>
          <p:cNvPr id="4" name="Imagen 3">
            <a:extLst>
              <a:ext uri="{FF2B5EF4-FFF2-40B4-BE49-F238E27FC236}">
                <a16:creationId xmlns:a16="http://schemas.microsoft.com/office/drawing/2014/main" id="{16632D55-1E0E-4B93-BC25-32A14652F44C}"/>
              </a:ext>
            </a:extLst>
          </p:cNvPr>
          <p:cNvPicPr>
            <a:picLocks noChangeAspect="1"/>
          </p:cNvPicPr>
          <p:nvPr/>
        </p:nvPicPr>
        <p:blipFill>
          <a:blip r:embed="rId3"/>
          <a:stretch>
            <a:fillRect/>
          </a:stretch>
        </p:blipFill>
        <p:spPr>
          <a:xfrm>
            <a:off x="6281154" y="1806877"/>
            <a:ext cx="5797848" cy="4464279"/>
          </a:xfrm>
          <a:prstGeom prst="rect">
            <a:avLst/>
          </a:prstGeom>
        </p:spPr>
      </p:pic>
      <p:pic>
        <p:nvPicPr>
          <p:cNvPr id="8" name="Imagen 7">
            <a:hlinkClick r:id="rId4" action="ppaction://hlinkfile"/>
            <a:extLst>
              <a:ext uri="{FF2B5EF4-FFF2-40B4-BE49-F238E27FC236}">
                <a16:creationId xmlns:a16="http://schemas.microsoft.com/office/drawing/2014/main" id="{D0086BC9-84FC-401B-8CAF-C09C3D695A22}"/>
              </a:ext>
            </a:extLst>
          </p:cNvPr>
          <p:cNvPicPr>
            <a:picLocks noChangeAspect="1"/>
          </p:cNvPicPr>
          <p:nvPr/>
        </p:nvPicPr>
        <p:blipFill>
          <a:blip r:embed="rId5"/>
          <a:stretch>
            <a:fillRect/>
          </a:stretch>
        </p:blipFill>
        <p:spPr>
          <a:xfrm>
            <a:off x="6240305" y="5785173"/>
            <a:ext cx="1587582" cy="438173"/>
          </a:xfrm>
          <a:prstGeom prst="rect">
            <a:avLst/>
          </a:prstGeom>
        </p:spPr>
      </p:pic>
    </p:spTree>
    <p:extLst>
      <p:ext uri="{BB962C8B-B14F-4D97-AF65-F5344CB8AC3E}">
        <p14:creationId xmlns:p14="http://schemas.microsoft.com/office/powerpoint/2010/main" val="264472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15</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427840" y="296910"/>
            <a:ext cx="893404"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10-11</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600" b="1" dirty="0">
                <a:solidFill>
                  <a:srgbClr val="FFFFFF"/>
                </a:solidFill>
                <a:hlinkClick r:id="rId2"/>
              </a:rPr>
              <a:t>https://agenda2030lac.org/estadisticas/index-es.html</a:t>
            </a:r>
            <a:r>
              <a:rPr lang="es-ES" sz="1600" b="1" dirty="0">
                <a:solidFill>
                  <a:srgbClr val="FFFFFF"/>
                </a:solidFill>
              </a:rPr>
              <a:t> </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18" name="Imagen 17">
            <a:extLst>
              <a:ext uri="{FF2B5EF4-FFF2-40B4-BE49-F238E27FC236}">
                <a16:creationId xmlns:a16="http://schemas.microsoft.com/office/drawing/2014/main" id="{A3C9E03D-73D4-4066-9302-C6C4C2FAB599}"/>
              </a:ext>
            </a:extLst>
          </p:cNvPr>
          <p:cNvPicPr>
            <a:picLocks noChangeAspect="1"/>
          </p:cNvPicPr>
          <p:nvPr/>
        </p:nvPicPr>
        <p:blipFill>
          <a:blip r:embed="rId4"/>
          <a:stretch>
            <a:fillRect/>
          </a:stretch>
        </p:blipFill>
        <p:spPr>
          <a:xfrm>
            <a:off x="141788" y="1881796"/>
            <a:ext cx="5954212" cy="4187092"/>
          </a:xfrm>
          <a:prstGeom prst="rect">
            <a:avLst/>
          </a:prstGeom>
        </p:spPr>
      </p:pic>
      <p:pic>
        <p:nvPicPr>
          <p:cNvPr id="20" name="Imagen 19">
            <a:extLst>
              <a:ext uri="{FF2B5EF4-FFF2-40B4-BE49-F238E27FC236}">
                <a16:creationId xmlns:a16="http://schemas.microsoft.com/office/drawing/2014/main" id="{7A4CEA1A-A3DC-4228-9478-02469FB1870D}"/>
              </a:ext>
            </a:extLst>
          </p:cNvPr>
          <p:cNvPicPr>
            <a:picLocks noChangeAspect="1"/>
          </p:cNvPicPr>
          <p:nvPr/>
        </p:nvPicPr>
        <p:blipFill rotWithShape="1">
          <a:blip r:embed="rId5"/>
          <a:srcRect t="2372"/>
          <a:stretch/>
        </p:blipFill>
        <p:spPr>
          <a:xfrm>
            <a:off x="6290181" y="1768256"/>
            <a:ext cx="5588287" cy="4414172"/>
          </a:xfrm>
          <a:prstGeom prst="rect">
            <a:avLst/>
          </a:prstGeom>
        </p:spPr>
      </p:pic>
      <p:sp>
        <p:nvSpPr>
          <p:cNvPr id="33" name="CuadroTexto 32">
            <a:extLst>
              <a:ext uri="{FF2B5EF4-FFF2-40B4-BE49-F238E27FC236}">
                <a16:creationId xmlns:a16="http://schemas.microsoft.com/office/drawing/2014/main" id="{B9009CC6-0F57-458C-ACA6-3D59B9ECC68A}"/>
              </a:ext>
            </a:extLst>
          </p:cNvPr>
          <p:cNvSpPr txBox="1"/>
          <p:nvPr/>
        </p:nvSpPr>
        <p:spPr>
          <a:xfrm>
            <a:off x="3848402" y="6184774"/>
            <a:ext cx="8074058" cy="369332"/>
          </a:xfrm>
          <a:prstGeom prst="rect">
            <a:avLst/>
          </a:prstGeom>
          <a:noFill/>
        </p:spPr>
        <p:txBody>
          <a:bodyPr wrap="square">
            <a:spAutoFit/>
          </a:bodyPr>
          <a:lstStyle/>
          <a:p>
            <a:r>
              <a:rPr lang="en-US" dirty="0">
                <a:hlinkClick r:id="rId6"/>
              </a:rPr>
              <a:t>https://agenda2030lac.org/estadisticas/perfil-estadistico-ods.html?pais=cri</a:t>
            </a:r>
            <a:endParaRPr lang="en-US" dirty="0"/>
          </a:p>
        </p:txBody>
      </p:sp>
    </p:spTree>
    <p:extLst>
      <p:ext uri="{BB962C8B-B14F-4D97-AF65-F5344CB8AC3E}">
        <p14:creationId xmlns:p14="http://schemas.microsoft.com/office/powerpoint/2010/main" val="184407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16</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427840" y="296910"/>
            <a:ext cx="893404"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10-11</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400" b="1" dirty="0">
                <a:solidFill>
                  <a:srgbClr val="FFFFFF"/>
                </a:solidFill>
              </a:rPr>
              <a:t>CEPALSTAT posee estadísticas de los indicadores priorizados para ALC. </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10. FUENTES DE INFORMACIÓN</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9" name="Imagen 8">
            <a:extLst>
              <a:ext uri="{FF2B5EF4-FFF2-40B4-BE49-F238E27FC236}">
                <a16:creationId xmlns:a16="http://schemas.microsoft.com/office/drawing/2014/main" id="{EDA4CDD5-E93A-4DED-AA79-9D9DB0345BC0}"/>
              </a:ext>
            </a:extLst>
          </p:cNvPr>
          <p:cNvPicPr>
            <a:picLocks noChangeAspect="1"/>
          </p:cNvPicPr>
          <p:nvPr/>
        </p:nvPicPr>
        <p:blipFill>
          <a:blip r:embed="rId3"/>
          <a:stretch>
            <a:fillRect/>
          </a:stretch>
        </p:blipFill>
        <p:spPr>
          <a:xfrm>
            <a:off x="408332" y="2054348"/>
            <a:ext cx="5462822" cy="4094289"/>
          </a:xfrm>
          <a:prstGeom prst="rect">
            <a:avLst/>
          </a:prstGeom>
        </p:spPr>
      </p:pic>
      <p:pic>
        <p:nvPicPr>
          <p:cNvPr id="11" name="Imagen 10">
            <a:extLst>
              <a:ext uri="{FF2B5EF4-FFF2-40B4-BE49-F238E27FC236}">
                <a16:creationId xmlns:a16="http://schemas.microsoft.com/office/drawing/2014/main" id="{C02710D6-C4B1-4444-ABA2-8B37CA0AE561}"/>
              </a:ext>
            </a:extLst>
          </p:cNvPr>
          <p:cNvPicPr>
            <a:picLocks noChangeAspect="1"/>
          </p:cNvPicPr>
          <p:nvPr/>
        </p:nvPicPr>
        <p:blipFill>
          <a:blip r:embed="rId4"/>
          <a:stretch>
            <a:fillRect/>
          </a:stretch>
        </p:blipFill>
        <p:spPr>
          <a:xfrm>
            <a:off x="6096000" y="2054348"/>
            <a:ext cx="5935521" cy="3779138"/>
          </a:xfrm>
          <a:prstGeom prst="rect">
            <a:avLst/>
          </a:prstGeom>
        </p:spPr>
      </p:pic>
      <p:sp>
        <p:nvSpPr>
          <p:cNvPr id="12" name="Elipse 11">
            <a:extLst>
              <a:ext uri="{FF2B5EF4-FFF2-40B4-BE49-F238E27FC236}">
                <a16:creationId xmlns:a16="http://schemas.microsoft.com/office/drawing/2014/main" id="{44D23F6E-6F45-4BE2-82FE-065CC534A95B}"/>
              </a:ext>
            </a:extLst>
          </p:cNvPr>
          <p:cNvSpPr/>
          <p:nvPr/>
        </p:nvSpPr>
        <p:spPr>
          <a:xfrm>
            <a:off x="678730" y="5833486"/>
            <a:ext cx="810705" cy="315151"/>
          </a:xfrm>
          <a:prstGeom prst="ellipse">
            <a:avLst/>
          </a:prstGeom>
          <a:noFill/>
          <a:ln>
            <a:solidFill>
              <a:schemeClr val="accent1"/>
            </a:solidFill>
          </a:ln>
          <a:scene3d>
            <a:camera prst="orthographicFront"/>
            <a:lightRig rig="threePt" dir="t"/>
          </a:scene3d>
          <a:sp3d>
            <a:bevelT w="2032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ector recto de flecha 13">
            <a:extLst>
              <a:ext uri="{FF2B5EF4-FFF2-40B4-BE49-F238E27FC236}">
                <a16:creationId xmlns:a16="http://schemas.microsoft.com/office/drawing/2014/main" id="{8CA47C2C-0FF3-4359-A389-0E4166D04336}"/>
              </a:ext>
            </a:extLst>
          </p:cNvPr>
          <p:cNvCxnSpPr>
            <a:stCxn id="12" idx="7"/>
          </p:cNvCxnSpPr>
          <p:nvPr/>
        </p:nvCxnSpPr>
        <p:spPr>
          <a:xfrm flipV="1">
            <a:off x="1370710" y="4458878"/>
            <a:ext cx="4725290" cy="1420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Elipse 14">
            <a:hlinkClick r:id="rId5" action="ppaction://hlinkfile"/>
            <a:extLst>
              <a:ext uri="{FF2B5EF4-FFF2-40B4-BE49-F238E27FC236}">
                <a16:creationId xmlns:a16="http://schemas.microsoft.com/office/drawing/2014/main" id="{9B6107D2-B7D6-4BF0-A23E-6522039DFA13}"/>
              </a:ext>
            </a:extLst>
          </p:cNvPr>
          <p:cNvSpPr/>
          <p:nvPr/>
        </p:nvSpPr>
        <p:spPr>
          <a:xfrm>
            <a:off x="7058378" y="5517198"/>
            <a:ext cx="586760" cy="226243"/>
          </a:xfrm>
          <a:prstGeom prst="ellipse">
            <a:avLst/>
          </a:prstGeom>
          <a:noFill/>
          <a:ln>
            <a:solidFill>
              <a:schemeClr val="accent1"/>
            </a:solidFill>
          </a:ln>
          <a:scene3d>
            <a:camera prst="orthographicFront"/>
            <a:lightRig rig="threePt" dir="t"/>
          </a:scene3d>
          <a:sp3d>
            <a:bevelT w="2032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uadroTexto 26">
            <a:extLst>
              <a:ext uri="{FF2B5EF4-FFF2-40B4-BE49-F238E27FC236}">
                <a16:creationId xmlns:a16="http://schemas.microsoft.com/office/drawing/2014/main" id="{8712AA9B-4A93-41CC-956A-A35DF765CA65}"/>
              </a:ext>
            </a:extLst>
          </p:cNvPr>
          <p:cNvSpPr txBox="1"/>
          <p:nvPr/>
        </p:nvSpPr>
        <p:spPr>
          <a:xfrm>
            <a:off x="296943" y="1764996"/>
            <a:ext cx="7590944" cy="261610"/>
          </a:xfrm>
          <a:prstGeom prst="rect">
            <a:avLst/>
          </a:prstGeom>
          <a:noFill/>
        </p:spPr>
        <p:txBody>
          <a:bodyPr wrap="square">
            <a:spAutoFit/>
          </a:bodyPr>
          <a:lstStyle/>
          <a:p>
            <a:r>
              <a:rPr lang="en-US" sz="1100" dirty="0"/>
              <a:t>https://agenda2030lac.org/estadisticas/indicadores-priorizados-seguimiento-ods.html#1</a:t>
            </a:r>
          </a:p>
        </p:txBody>
      </p:sp>
    </p:spTree>
    <p:extLst>
      <p:ext uri="{BB962C8B-B14F-4D97-AF65-F5344CB8AC3E}">
        <p14:creationId xmlns:p14="http://schemas.microsoft.com/office/powerpoint/2010/main" val="1228162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17</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12</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600" b="1" dirty="0">
                <a:solidFill>
                  <a:srgbClr val="FFFFFF"/>
                </a:solidFill>
              </a:rPr>
              <a:t>Relación ODS y COVID19</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12. INTERACCIÓN DE VARIABLES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271832" cy="502278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A grandes rasgos los ODS abarcan el desarrollo sostenible, incluyendo temas como el crecimiento económico, la inclusión social y la protección del medio ambiente. En este sentido, los ODS tienen un abanico tan amplio de variables e indicadores que los cruces podrían ser entre las mismas variables del producto. Al menos en una primera instancia, se propone NO incluir variables/indicadores externos. </a:t>
            </a:r>
          </a:p>
          <a:p>
            <a:pPr defTabSz="1219017">
              <a:spcBef>
                <a:spcPts val="601"/>
              </a:spcBef>
              <a:spcAft>
                <a:spcPts val="601"/>
              </a:spcAft>
            </a:pPr>
            <a:r>
              <a:rPr lang="es-ES" sz="1067" dirty="0">
                <a:solidFill>
                  <a:srgbClr val="575756"/>
                </a:solidFill>
                <a:latin typeface="Chevin Pro DemiBold"/>
              </a:rPr>
              <a:t>Lo que sí se contempla, y que estaría muy en línea con la contingencia mundial, es que se pueda </a:t>
            </a:r>
            <a:r>
              <a:rPr lang="es-ES" sz="1067" b="1" dirty="0">
                <a:solidFill>
                  <a:schemeClr val="accent1">
                    <a:lumMod val="75000"/>
                  </a:schemeClr>
                </a:solidFill>
                <a:latin typeface="Chevin Pro DemiBold"/>
              </a:rPr>
              <a:t>analizar la influencia del COVID 19 en el avance/retroceso del cumplimiento de los ODS (estimaciones y proyecciones de impacto).</a:t>
            </a:r>
          </a:p>
          <a:p>
            <a:pPr defTabSz="1219017">
              <a:spcBef>
                <a:spcPts val="601"/>
              </a:spcBef>
              <a:spcAft>
                <a:spcPts val="601"/>
              </a:spcAft>
            </a:pPr>
            <a:endParaRPr lang="es-ES" sz="1067" b="1" dirty="0">
              <a:solidFill>
                <a:srgbClr val="575756"/>
              </a:solidFill>
              <a:latin typeface="Chevin Pro DemiBold"/>
            </a:endParaRPr>
          </a:p>
          <a:p>
            <a:pPr defTabSz="1219017">
              <a:spcBef>
                <a:spcPts val="601"/>
              </a:spcBef>
              <a:spcAft>
                <a:spcPts val="601"/>
              </a:spcAft>
            </a:pPr>
            <a:r>
              <a:rPr lang="es-ES" sz="1067" dirty="0">
                <a:solidFill>
                  <a:srgbClr val="575756"/>
                </a:solidFill>
                <a:latin typeface="Chevin Pro DemiBold"/>
              </a:rPr>
              <a:t>En una segunda instancia, se podría explorar lo presentado por la </a:t>
            </a:r>
            <a:r>
              <a:rPr lang="es-ES" sz="1067" b="1" dirty="0">
                <a:solidFill>
                  <a:srgbClr val="575756"/>
                </a:solidFill>
                <a:latin typeface="Chevin Pro DemiBold"/>
              </a:rPr>
              <a:t>Plataforma Agenda 2030 ALC </a:t>
            </a:r>
            <a:r>
              <a:rPr lang="es-ES" sz="1067" dirty="0">
                <a:solidFill>
                  <a:srgbClr val="575756"/>
                </a:solidFill>
                <a:latin typeface="Chevin Pro DemiBold"/>
              </a:rPr>
              <a:t>sobre una serie de iniciativas de </a:t>
            </a:r>
            <a:r>
              <a:rPr lang="es-ES" sz="1100" i="0" dirty="0">
                <a:solidFill>
                  <a:srgbClr val="414042"/>
                </a:solidFill>
                <a:effectLst/>
                <a:latin typeface="SourceSansSemibold"/>
              </a:rPr>
              <a:t> </a:t>
            </a:r>
            <a:r>
              <a:rPr lang="es-ES" sz="1100" b="0" i="0" dirty="0">
                <a:solidFill>
                  <a:srgbClr val="414042"/>
                </a:solidFill>
                <a:effectLst/>
                <a:latin typeface="SourceSansSemibold"/>
              </a:rPr>
              <a:t>indicadores relacionadas con los ODS para hacer seguimiento a compromisos regionales y subregionales:</a:t>
            </a:r>
          </a:p>
          <a:p>
            <a:pPr marL="171450" indent="-171450" defTabSz="1219017">
              <a:buFont typeface="Arial" panose="020B0604020202020204" pitchFamily="34" charset="0"/>
              <a:buChar char="•"/>
            </a:pPr>
            <a:r>
              <a:rPr lang="es-ES" sz="1100" b="0" i="0" dirty="0">
                <a:solidFill>
                  <a:srgbClr val="414042"/>
                </a:solidFill>
                <a:effectLst/>
                <a:latin typeface="SourceSansSemibold"/>
              </a:rPr>
              <a:t>Agenda Regional de Género: Implementación y seguimiento</a:t>
            </a:r>
            <a:endParaRPr lang="es-ES" sz="1100" dirty="0">
              <a:solidFill>
                <a:srgbClr val="414042"/>
              </a:solidFill>
              <a:latin typeface="SourceSansSemibold"/>
            </a:endParaRPr>
          </a:p>
          <a:p>
            <a:pPr marL="171450" indent="-171450" defTabSz="1219017">
              <a:buFont typeface="Arial" panose="020B0604020202020204" pitchFamily="34" charset="0"/>
              <a:buChar char="•"/>
            </a:pPr>
            <a:r>
              <a:rPr lang="es-ES" sz="1100" b="0" i="0" dirty="0">
                <a:solidFill>
                  <a:srgbClr val="414042"/>
                </a:solidFill>
                <a:effectLst/>
                <a:latin typeface="SourceSansSemibold"/>
              </a:rPr>
              <a:t>Alineación de los indicadores para el seguimiento regional del Consenso de Montevideo sobre Población y Desarrollo con los ODS</a:t>
            </a:r>
          </a:p>
          <a:p>
            <a:pPr marL="171450" indent="-171450" defTabSz="1219017">
              <a:buFont typeface="Arial" panose="020B0604020202020204" pitchFamily="34" charset="0"/>
              <a:buChar char="•"/>
            </a:pPr>
            <a:r>
              <a:rPr lang="es-ES" sz="1100" b="0" i="0" dirty="0">
                <a:solidFill>
                  <a:srgbClr val="414042"/>
                </a:solidFill>
                <a:effectLst/>
                <a:latin typeface="SourceSansSemibold"/>
              </a:rPr>
              <a:t>Alineación de los Indicadores ambientales de la Iniciativa Latinoamericana y Caribeña para el Desarrollo Sostenible (ILAC) con los ODS</a:t>
            </a:r>
            <a:endParaRPr lang="es-ES" sz="1100" dirty="0">
              <a:solidFill>
                <a:srgbClr val="414042"/>
              </a:solidFill>
              <a:latin typeface="SourceSansSemibold"/>
            </a:endParaRPr>
          </a:p>
          <a:p>
            <a:pPr marL="171450" indent="-171450" defTabSz="1219017">
              <a:buFont typeface="Arial" panose="020B0604020202020204" pitchFamily="34" charset="0"/>
              <a:buChar char="•"/>
            </a:pPr>
            <a:r>
              <a:rPr lang="es-ES" sz="1100" b="0" i="0" dirty="0">
                <a:solidFill>
                  <a:srgbClr val="414042"/>
                </a:solidFill>
                <a:effectLst/>
                <a:latin typeface="SourceSansSemibold"/>
              </a:rPr>
              <a:t>Indicadores clave de la Comunidad del Caribe (CARICOM) para dar seguimiento a los Objetivos de Desarrollo Sostenible (ODS)</a:t>
            </a:r>
          </a:p>
          <a:p>
            <a:pPr defTabSz="1219017">
              <a:spcBef>
                <a:spcPts val="601"/>
              </a:spcBef>
              <a:spcAft>
                <a:spcPts val="601"/>
              </a:spcAft>
            </a:pPr>
            <a:endParaRPr lang="es-ES" sz="1067" b="1" dirty="0">
              <a:solidFill>
                <a:srgbClr val="575756"/>
              </a:solidFill>
              <a:latin typeface="Chevin Pro DemiBold"/>
            </a:endParaRPr>
          </a:p>
          <a:p>
            <a:pPr defTabSz="1219017">
              <a:spcBef>
                <a:spcPts val="601"/>
              </a:spcBef>
              <a:spcAft>
                <a:spcPts val="601"/>
              </a:spcAft>
            </a:pPr>
            <a:endParaRPr lang="es-ES" sz="1067" dirty="0">
              <a:solidFill>
                <a:srgbClr val="575756"/>
              </a:solidFill>
              <a:latin typeface="Chevin Pro DemiBold"/>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graphicFrame>
        <p:nvGraphicFramePr>
          <p:cNvPr id="5" name="Tabla 2">
            <a:extLst>
              <a:ext uri="{FF2B5EF4-FFF2-40B4-BE49-F238E27FC236}">
                <a16:creationId xmlns:a16="http://schemas.microsoft.com/office/drawing/2014/main" id="{AD0CF36C-53F0-4D9A-B635-855D241609D5}"/>
              </a:ext>
            </a:extLst>
          </p:cNvPr>
          <p:cNvGraphicFramePr>
            <a:graphicFrameLocks noGrp="1"/>
          </p:cNvGraphicFramePr>
          <p:nvPr>
            <p:extLst>
              <p:ext uri="{D42A27DB-BD31-4B8C-83A1-F6EECF244321}">
                <p14:modId xmlns:p14="http://schemas.microsoft.com/office/powerpoint/2010/main" val="984343806"/>
              </p:ext>
            </p:extLst>
          </p:nvPr>
        </p:nvGraphicFramePr>
        <p:xfrm>
          <a:off x="5990712" y="1864993"/>
          <a:ext cx="5307010" cy="4242758"/>
        </p:xfrm>
        <a:graphic>
          <a:graphicData uri="http://schemas.openxmlformats.org/drawingml/2006/table">
            <a:tbl>
              <a:tblPr firstRow="1" bandRow="1">
                <a:tableStyleId>{5C22544A-7EE6-4342-B048-85BDC9FD1C3A}</a:tableStyleId>
              </a:tblPr>
              <a:tblGrid>
                <a:gridCol w="2773535">
                  <a:extLst>
                    <a:ext uri="{9D8B030D-6E8A-4147-A177-3AD203B41FA5}">
                      <a16:colId xmlns:a16="http://schemas.microsoft.com/office/drawing/2014/main" val="2103009954"/>
                    </a:ext>
                  </a:extLst>
                </a:gridCol>
                <a:gridCol w="2533475">
                  <a:extLst>
                    <a:ext uri="{9D8B030D-6E8A-4147-A177-3AD203B41FA5}">
                      <a16:colId xmlns:a16="http://schemas.microsoft.com/office/drawing/2014/main" val="1925803471"/>
                    </a:ext>
                  </a:extLst>
                </a:gridCol>
              </a:tblGrid>
              <a:tr h="326366">
                <a:tc>
                  <a:txBody>
                    <a:bodyPr/>
                    <a:lstStyle/>
                    <a:p>
                      <a:pPr algn="ctr"/>
                      <a:r>
                        <a:rPr lang="es-ES" sz="1100" dirty="0"/>
                        <a:t>VARIABLES ODS</a:t>
                      </a:r>
                    </a:p>
                  </a:txBody>
                  <a:tcPr>
                    <a:solidFill>
                      <a:schemeClr val="accent2">
                        <a:lumMod val="75000"/>
                      </a:schemeClr>
                    </a:solidFill>
                  </a:tcPr>
                </a:tc>
                <a:tc>
                  <a:txBody>
                    <a:bodyPr/>
                    <a:lstStyle/>
                    <a:p>
                      <a:pPr algn="ctr"/>
                      <a:r>
                        <a:rPr lang="es-ES" sz="1100" dirty="0">
                          <a:solidFill>
                            <a:schemeClr val="tx1"/>
                          </a:solidFill>
                        </a:rPr>
                        <a:t>VARIABLES COVID19</a:t>
                      </a:r>
                    </a:p>
                  </a:txBody>
                  <a:tcPr>
                    <a:solidFill>
                      <a:schemeClr val="accent3">
                        <a:lumMod val="60000"/>
                        <a:lumOff val="40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1000" dirty="0">
                          <a:solidFill>
                            <a:schemeClr val="bg1"/>
                          </a:solidFill>
                          <a:latin typeface="Chevin Pro DemiBold"/>
                        </a:rPr>
                        <a:t>Pobreza (ingresos, hacinamiento, etc.) </a:t>
                      </a:r>
                      <a:endParaRPr lang="es-ES" sz="10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1000" dirty="0">
                          <a:solidFill>
                            <a:srgbClr val="575756"/>
                          </a:solidFill>
                          <a:latin typeface="Chevin Pro DemiBold"/>
                        </a:rPr>
                        <a:t>Cantidad de contagios</a:t>
                      </a:r>
                      <a:endParaRPr lang="es-ES" sz="10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1000" dirty="0">
                          <a:solidFill>
                            <a:schemeClr val="bg1"/>
                          </a:solidFill>
                          <a:latin typeface="Chevin Pro DemiBold"/>
                        </a:rPr>
                        <a:t>Cobertura de salud </a:t>
                      </a:r>
                      <a:endParaRPr lang="es-ES" sz="10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1000" dirty="0">
                          <a:solidFill>
                            <a:srgbClr val="575756"/>
                          </a:solidFill>
                          <a:latin typeface="Chevin Pro DemiBold"/>
                        </a:rPr>
                        <a:t>Tasa de mortalidad</a:t>
                      </a:r>
                    </a:p>
                  </a:txBody>
                  <a:tcPr marL="0" marR="0" marT="0" marB="0" anchor="ctr">
                    <a:solidFill>
                      <a:schemeClr val="accent3">
                        <a:lumMod val="60000"/>
                        <a:lumOff val="4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1000" b="0" kern="1200" dirty="0">
                          <a:solidFill>
                            <a:schemeClr val="bg1"/>
                          </a:solidFill>
                          <a:latin typeface="+mn-lt"/>
                          <a:ea typeface="+mn-ea"/>
                          <a:cs typeface="+mn-cs"/>
                        </a:rPr>
                        <a:t>Estado del medio ambiente </a:t>
                      </a:r>
                    </a:p>
                  </a:txBody>
                  <a:tcPr marL="0" marR="0" marT="0" marB="0" anchor="ctr">
                    <a:solidFill>
                      <a:schemeClr val="accent3">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1000" kern="1200" dirty="0">
                          <a:solidFill>
                            <a:srgbClr val="575756"/>
                          </a:solidFill>
                          <a:latin typeface="Chevin Pro DemiBold"/>
                          <a:ea typeface="+mn-ea"/>
                          <a:cs typeface="+mn-cs"/>
                        </a:rPr>
                        <a:t>Duración de medidas de confinamiento</a:t>
                      </a:r>
                    </a:p>
                  </a:txBody>
                  <a:tcPr marL="0" marR="0" marT="0" marB="0" anchor="ctr">
                    <a:solidFill>
                      <a:schemeClr val="accent3">
                        <a:lumMod val="60000"/>
                        <a:lumOff val="4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1000" b="0" kern="1200" dirty="0">
                          <a:solidFill>
                            <a:schemeClr val="bg1"/>
                          </a:solidFill>
                          <a:latin typeface="+mn-lt"/>
                          <a:ea typeface="+mn-ea"/>
                          <a:cs typeface="+mn-cs"/>
                        </a:rPr>
                        <a:t>Agua limpia/saneamiento </a:t>
                      </a:r>
                    </a:p>
                  </a:txBody>
                  <a:tcPr marL="0" marR="0" marT="0" marB="0" anchor="ctr">
                    <a:solidFill>
                      <a:schemeClr val="accent3">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1000" kern="1200" dirty="0">
                          <a:solidFill>
                            <a:srgbClr val="575756"/>
                          </a:solidFill>
                          <a:latin typeface="Chevin Pro DemiBold"/>
                          <a:ea typeface="+mn-ea"/>
                          <a:cs typeface="+mn-cs"/>
                        </a:rPr>
                        <a:t>Cantidad de contagios/fallecimientos </a:t>
                      </a:r>
                    </a:p>
                  </a:txBody>
                  <a:tcPr marL="0" marR="0" marT="0" marB="0" anchor="ctr">
                    <a:solidFill>
                      <a:schemeClr val="accent3">
                        <a:lumMod val="60000"/>
                        <a:lumOff val="4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1000" b="0" kern="1200" dirty="0">
                          <a:solidFill>
                            <a:schemeClr val="bg1"/>
                          </a:solidFill>
                          <a:latin typeface="+mn-lt"/>
                          <a:ea typeface="+mn-ea"/>
                          <a:cs typeface="+mn-cs"/>
                        </a:rPr>
                        <a:t>Desempleo</a:t>
                      </a:r>
                    </a:p>
                  </a:txBody>
                  <a:tcPr marL="0" marR="0" marT="0" marB="0" anchor="ctr">
                    <a:solidFill>
                      <a:schemeClr val="accent3">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1000" kern="1200" dirty="0">
                          <a:solidFill>
                            <a:srgbClr val="575756"/>
                          </a:solidFill>
                          <a:latin typeface="Chevin Pro DemiBold"/>
                          <a:ea typeface="+mn-ea"/>
                          <a:cs typeface="+mn-cs"/>
                        </a:rPr>
                        <a:t>Duración de medidas de confinamiento</a:t>
                      </a:r>
                    </a:p>
                  </a:txBody>
                  <a:tcPr marL="0" marR="0" marT="0" marB="0" anchor="ctr">
                    <a:solidFill>
                      <a:schemeClr val="accent3">
                        <a:lumMod val="60000"/>
                        <a:lumOff val="40000"/>
                      </a:schemeClr>
                    </a:solidFill>
                  </a:tcPr>
                </a:tc>
                <a:extLst>
                  <a:ext uri="{0D108BD9-81ED-4DB2-BD59-A6C34878D82A}">
                    <a16:rowId xmlns:a16="http://schemas.microsoft.com/office/drawing/2014/main" val="3850010357"/>
                  </a:ext>
                </a:extLst>
              </a:tr>
              <a:tr h="326366">
                <a:tc>
                  <a:txBody>
                    <a:bodyPr/>
                    <a:lstStyle/>
                    <a:p>
                      <a:pPr marL="0" algn="ctr" defTabSz="1219017" rtl="0" eaLnBrk="1" latinLnBrk="0" hangingPunct="1"/>
                      <a:endParaRPr lang="es-ES" sz="1000" b="0"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1000" b="0"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993332774"/>
                  </a:ext>
                </a:extLst>
              </a:tr>
              <a:tr h="326366">
                <a:tc>
                  <a:txBody>
                    <a:bodyPr/>
                    <a:lstStyle/>
                    <a:p>
                      <a:pPr marL="0" algn="ctr" defTabSz="1219017" rtl="0" eaLnBrk="1" latinLnBrk="0" hangingPunct="1"/>
                      <a:endParaRPr lang="es-ES" sz="1000" b="0"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1000" b="0"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1233047202"/>
                  </a:ext>
                </a:extLst>
              </a:tr>
              <a:tr h="326366">
                <a:tc>
                  <a:txBody>
                    <a:bodyPr/>
                    <a:lstStyle/>
                    <a:p>
                      <a:pPr marL="0" algn="ctr" defTabSz="1219017" rtl="0" eaLnBrk="1" latinLnBrk="0" hangingPunct="1"/>
                      <a:endParaRPr lang="es-ES" sz="1000" b="0"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1000" b="0"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1808640980"/>
                  </a:ext>
                </a:extLst>
              </a:tr>
              <a:tr h="326366">
                <a:tc>
                  <a:txBody>
                    <a:bodyPr/>
                    <a:lstStyle/>
                    <a:p>
                      <a:pPr marL="0" algn="ctr" defTabSz="1219017" rtl="0" eaLnBrk="1" latinLnBrk="0" hangingPunct="1"/>
                      <a:endParaRPr lang="es-ES" sz="1000" b="0"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1000" b="0"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730017987"/>
                  </a:ext>
                </a:extLst>
              </a:tr>
              <a:tr h="326366">
                <a:tc>
                  <a:txBody>
                    <a:bodyPr/>
                    <a:lstStyle/>
                    <a:p>
                      <a:pPr marL="0" algn="ctr" defTabSz="1219017" rtl="0" eaLnBrk="1" latinLnBrk="0" hangingPunct="1"/>
                      <a:endParaRPr lang="es-ES" sz="1000" b="0"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1000" b="0"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912305285"/>
                  </a:ext>
                </a:extLst>
              </a:tr>
              <a:tr h="326366">
                <a:tc>
                  <a:txBody>
                    <a:bodyPr/>
                    <a:lstStyle/>
                    <a:p>
                      <a:pPr marL="0" algn="ctr" defTabSz="1219017" rtl="0" eaLnBrk="1" latinLnBrk="0" hangingPunct="1"/>
                      <a:endParaRPr lang="es-ES" sz="1000" b="0"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1000" b="0"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749155971"/>
                  </a:ext>
                </a:extLst>
              </a:tr>
              <a:tr h="326366">
                <a:tc>
                  <a:txBody>
                    <a:bodyPr/>
                    <a:lstStyle/>
                    <a:p>
                      <a:pPr marL="0" algn="ctr" defTabSz="1219017" rtl="0" eaLnBrk="1" latinLnBrk="0" hangingPunct="1"/>
                      <a:endParaRPr lang="es-ES" sz="1000" b="0"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1000" b="0"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2705047373"/>
                  </a:ext>
                </a:extLst>
              </a:tr>
            </a:tbl>
          </a:graphicData>
        </a:graphic>
      </p:graphicFrame>
      <p:cxnSp>
        <p:nvCxnSpPr>
          <p:cNvPr id="3" name="Conector recto 2">
            <a:extLst>
              <a:ext uri="{FF2B5EF4-FFF2-40B4-BE49-F238E27FC236}">
                <a16:creationId xmlns:a16="http://schemas.microsoft.com/office/drawing/2014/main" id="{EF8D43FD-CDC6-4681-8A8A-F8CA428B1D72}"/>
              </a:ext>
            </a:extLst>
          </p:cNvPr>
          <p:cNvCxnSpPr/>
          <p:nvPr/>
        </p:nvCxnSpPr>
        <p:spPr>
          <a:xfrm>
            <a:off x="1640264" y="3902697"/>
            <a:ext cx="386499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140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18</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276838" y="270040"/>
            <a:ext cx="1044406" cy="523220"/>
          </a:xfrm>
          <a:prstGeom prst="rect">
            <a:avLst/>
          </a:prstGeom>
        </p:spPr>
        <p:txBody>
          <a:bodyPr wrap="square">
            <a:spAutoFit/>
          </a:bodyPr>
          <a:lstStyle/>
          <a:p>
            <a:pPr algn="r" defTabSz="1219017">
              <a:buClr>
                <a:srgbClr val="E20613"/>
              </a:buClr>
              <a:buSzPct val="250000"/>
            </a:pPr>
            <a:r>
              <a:rPr lang="en-US" sz="2800" dirty="0">
                <a:solidFill>
                  <a:schemeClr val="accent1"/>
                </a:solidFill>
                <a:latin typeface="Chevin Pro Light" pitchFamily="34" charset="0"/>
              </a:rPr>
              <a:t>13-14</a:t>
            </a:r>
            <a:endParaRPr lang="ru-RU" sz="28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13. DATOS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1077603"/>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En esta primera definición del DATAODS no se llegó al nivel de análisis para cada variable de interés en particular (son 150 indicadores). Por esto, la tabla a continuación presenta la información de manera general para todos los indicadores. Es probable que al hacer el análisis en particular se encuentren variables que quizás sea más interesante actualizarlas con una frecuencia distinta. </a:t>
            </a:r>
          </a:p>
        </p:txBody>
      </p: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dirty="0">
                <a:solidFill>
                  <a:schemeClr val="accent1"/>
                </a:solidFill>
              </a:rPr>
              <a:t>14. ACTUALIZACIÓN</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6214824" y="1794597"/>
            <a:ext cx="4731066" cy="5849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Dada la gran cantidad de indicadores y variables, el análisis en detalle no se hizo en esta primera definición del DATAODS. No obstante, se comparte el link que habla sobre las API de CEPALSTAT.</a:t>
            </a:r>
            <a:endParaRPr lang="en-US" sz="1067" dirty="0">
              <a:solidFill>
                <a:srgbClr val="575756"/>
              </a:solidFill>
              <a:latin typeface="Chevin Pro DemiBold"/>
            </a:endParaRPr>
          </a:p>
        </p:txBody>
      </p:sp>
      <p:graphicFrame>
        <p:nvGraphicFramePr>
          <p:cNvPr id="5" name="Tabla 2">
            <a:extLst>
              <a:ext uri="{FF2B5EF4-FFF2-40B4-BE49-F238E27FC236}">
                <a16:creationId xmlns:a16="http://schemas.microsoft.com/office/drawing/2014/main" id="{3298B43D-017E-4660-84DE-25D6CE37B1C5}"/>
              </a:ext>
            </a:extLst>
          </p:cNvPr>
          <p:cNvGraphicFramePr>
            <a:graphicFrameLocks noGrp="1"/>
          </p:cNvGraphicFramePr>
          <p:nvPr>
            <p:extLst>
              <p:ext uri="{D42A27DB-BD31-4B8C-83A1-F6EECF244321}">
                <p14:modId xmlns:p14="http://schemas.microsoft.com/office/powerpoint/2010/main" val="3489873053"/>
              </p:ext>
            </p:extLst>
          </p:nvPr>
        </p:nvGraphicFramePr>
        <p:xfrm>
          <a:off x="1483756" y="3082295"/>
          <a:ext cx="9462133" cy="2409070"/>
        </p:xfrm>
        <a:graphic>
          <a:graphicData uri="http://schemas.openxmlformats.org/drawingml/2006/table">
            <a:tbl>
              <a:tblPr firstRow="1" bandRow="1">
                <a:tableStyleId>{5C22544A-7EE6-4342-B048-85BDC9FD1C3A}</a:tableStyleId>
              </a:tblPr>
              <a:tblGrid>
                <a:gridCol w="1150387">
                  <a:extLst>
                    <a:ext uri="{9D8B030D-6E8A-4147-A177-3AD203B41FA5}">
                      <a16:colId xmlns:a16="http://schemas.microsoft.com/office/drawing/2014/main" val="2103009954"/>
                    </a:ext>
                  </a:extLst>
                </a:gridCol>
                <a:gridCol w="1208015">
                  <a:extLst>
                    <a:ext uri="{9D8B030D-6E8A-4147-A177-3AD203B41FA5}">
                      <a16:colId xmlns:a16="http://schemas.microsoft.com/office/drawing/2014/main" val="1925803471"/>
                    </a:ext>
                  </a:extLst>
                </a:gridCol>
                <a:gridCol w="3699545">
                  <a:extLst>
                    <a:ext uri="{9D8B030D-6E8A-4147-A177-3AD203B41FA5}">
                      <a16:colId xmlns:a16="http://schemas.microsoft.com/office/drawing/2014/main" val="4209277347"/>
                    </a:ext>
                  </a:extLst>
                </a:gridCol>
                <a:gridCol w="1644983">
                  <a:extLst>
                    <a:ext uri="{9D8B030D-6E8A-4147-A177-3AD203B41FA5}">
                      <a16:colId xmlns:a16="http://schemas.microsoft.com/office/drawing/2014/main" val="2334272508"/>
                    </a:ext>
                  </a:extLst>
                </a:gridCol>
                <a:gridCol w="1759203">
                  <a:extLst>
                    <a:ext uri="{9D8B030D-6E8A-4147-A177-3AD203B41FA5}">
                      <a16:colId xmlns:a16="http://schemas.microsoft.com/office/drawing/2014/main" val="2411361094"/>
                    </a:ext>
                  </a:extLst>
                </a:gridCol>
              </a:tblGrid>
              <a:tr h="326366">
                <a:tc>
                  <a:txBody>
                    <a:bodyPr/>
                    <a:lstStyle/>
                    <a:p>
                      <a:r>
                        <a:rPr lang="es-ES" sz="1100" dirty="0"/>
                        <a:t>TIPO DE DATOS</a:t>
                      </a:r>
                    </a:p>
                  </a:txBody>
                  <a:tcPr>
                    <a:solidFill>
                      <a:schemeClr val="accent1"/>
                    </a:solidFill>
                  </a:tcPr>
                </a:tc>
                <a:tc>
                  <a:txBody>
                    <a:bodyPr/>
                    <a:lstStyle/>
                    <a:p>
                      <a:r>
                        <a:rPr lang="es-ES" sz="1100" dirty="0"/>
                        <a:t>REPRESENTAN</a:t>
                      </a:r>
                    </a:p>
                  </a:txBody>
                  <a:tcPr>
                    <a:solidFill>
                      <a:schemeClr val="accent2">
                        <a:lumMod val="75000"/>
                      </a:schemeClr>
                    </a:solidFill>
                  </a:tcPr>
                </a:tc>
                <a:tc>
                  <a:txBody>
                    <a:bodyPr/>
                    <a:lstStyle/>
                    <a:p>
                      <a:pPr algn="ctr"/>
                      <a:r>
                        <a:rPr lang="es-ES" sz="1100" dirty="0"/>
                        <a:t>Descripción</a:t>
                      </a:r>
                    </a:p>
                  </a:txBody>
                  <a:tcPr>
                    <a:solidFill>
                      <a:schemeClr val="accent2"/>
                    </a:solidFill>
                  </a:tcPr>
                </a:tc>
                <a:tc>
                  <a:txBody>
                    <a:bodyPr/>
                    <a:lstStyle/>
                    <a:p>
                      <a:pPr algn="ctr"/>
                      <a:r>
                        <a:rPr lang="es-ES" sz="1100" dirty="0"/>
                        <a:t>Periodos Actualización</a:t>
                      </a:r>
                    </a:p>
                  </a:txBody>
                  <a:tcPr>
                    <a:solidFill>
                      <a:schemeClr val="accent2"/>
                    </a:solidFill>
                  </a:tcPr>
                </a:tc>
                <a:tc>
                  <a:txBody>
                    <a:bodyPr/>
                    <a:lstStyle/>
                    <a:p>
                      <a:pPr algn="ctr"/>
                      <a:r>
                        <a:rPr lang="es-ES" sz="1100" dirty="0"/>
                        <a:t>Método Actualización</a:t>
                      </a:r>
                    </a:p>
                  </a:txBody>
                  <a:tcPr>
                    <a:solidFill>
                      <a:schemeClr val="accent2"/>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EVOLUCIÓN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Series históricas?</a:t>
                      </a:r>
                    </a:p>
                  </a:txBody>
                  <a:tcPr marL="0" marR="0" marT="0" marB="0" anchor="ctr">
                    <a:solidFill>
                      <a:schemeClr val="accent2">
                        <a:lumMod val="75000"/>
                      </a:schemeClr>
                    </a:solidFill>
                  </a:tcPr>
                </a:tc>
                <a:tc>
                  <a:txBody>
                    <a:bodyPr/>
                    <a:lstStyle/>
                    <a:p>
                      <a:pPr algn="ctr"/>
                      <a:r>
                        <a:rPr lang="es-ES" sz="800" b="1" dirty="0">
                          <a:solidFill>
                            <a:srgbClr val="000000"/>
                          </a:solidFill>
                        </a:rPr>
                        <a:t>Lo ideal sería tener la serie histórica de los 150 indicadores priorizados para ALC. Los ODS parten oficialmente el 2015 y las metas están pensadas para cumplirse en el año 2030.</a:t>
                      </a:r>
                    </a:p>
                  </a:txBody>
                  <a:tcPr marL="0" marR="0" marT="0" marB="0" anchor="ctr"/>
                </a:tc>
                <a:tc>
                  <a:txBody>
                    <a:bodyPr/>
                    <a:lstStyle/>
                    <a:p>
                      <a:pPr algn="ctr"/>
                      <a:r>
                        <a:rPr lang="es-ES" sz="800" b="1" dirty="0">
                          <a:solidFill>
                            <a:srgbClr val="000000"/>
                          </a:solidFill>
                        </a:rPr>
                        <a:t>Anual</a:t>
                      </a:r>
                    </a:p>
                  </a:txBody>
                  <a:tcPr marL="0" marR="0" marT="0" marB="0" anchor="ctr"/>
                </a:tc>
                <a:tc>
                  <a:txBody>
                    <a:bodyPr/>
                    <a:lstStyle/>
                    <a:p>
                      <a:pPr algn="ctr"/>
                      <a:r>
                        <a:rPr lang="es-ES" sz="800" b="1" dirty="0">
                          <a:solidFill>
                            <a:srgbClr val="000000"/>
                          </a:solidFill>
                        </a:rPr>
                        <a:t>s/i</a:t>
                      </a:r>
                    </a:p>
                  </a:txBody>
                  <a:tcPr marL="0" marR="0" marT="0" marB="0" anchor="ct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SITUACIÓN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Estado Actual?</a:t>
                      </a:r>
                    </a:p>
                  </a:txBody>
                  <a:tcPr marL="0" marR="0" marT="0" marB="0" anchor="ctr">
                    <a:solidFill>
                      <a:schemeClr val="accent2">
                        <a:lumMod val="75000"/>
                      </a:schemeClr>
                    </a:solidFill>
                  </a:tcPr>
                </a:tc>
                <a:tc>
                  <a:txBody>
                    <a:bodyPr/>
                    <a:lstStyle/>
                    <a:p>
                      <a:pPr algn="ctr"/>
                      <a:r>
                        <a:rPr lang="es-ES" sz="800" b="1" dirty="0">
                          <a:solidFill>
                            <a:srgbClr val="000000"/>
                          </a:solidFill>
                        </a:rPr>
                        <a:t>Muy necesario contar con el dato más cercano al 2020, a fin de contar con la información más actualizada posible.</a:t>
                      </a:r>
                    </a:p>
                  </a:txBody>
                  <a:tcPr marL="0" marR="0" marT="0" marB="0" anchor="ctr"/>
                </a:tc>
                <a:tc>
                  <a:txBody>
                    <a:bodyPr/>
                    <a:lstStyle/>
                    <a:p>
                      <a:pPr algn="ctr"/>
                      <a:r>
                        <a:rPr lang="es-ES" sz="800" b="1" dirty="0">
                          <a:solidFill>
                            <a:srgbClr val="000000"/>
                          </a:solidFill>
                        </a:rPr>
                        <a:t>Anual</a:t>
                      </a:r>
                    </a:p>
                  </a:txBody>
                  <a:tcPr marL="0" marR="0" marT="0" marB="0" anchor="ctr"/>
                </a:tc>
                <a:tc>
                  <a:txBody>
                    <a:bodyPr/>
                    <a:lstStyle/>
                    <a:p>
                      <a:pPr algn="ctr"/>
                      <a:r>
                        <a:rPr lang="es-ES" sz="800" b="1" dirty="0">
                          <a:solidFill>
                            <a:srgbClr val="000000"/>
                          </a:solidFill>
                        </a:rPr>
                        <a:t>s/i</a:t>
                      </a:r>
                    </a:p>
                  </a:txBody>
                  <a:tcPr marL="0" marR="0" marT="0" marB="0" anchor="ct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SITUACIÓN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Estado Pasado?</a:t>
                      </a:r>
                    </a:p>
                  </a:txBody>
                  <a:tcPr marL="0" marR="0" marT="0" marB="0" anchor="ctr">
                    <a:solidFill>
                      <a:schemeClr val="accent2">
                        <a:lumMod val="75000"/>
                      </a:schemeClr>
                    </a:solidFill>
                  </a:tcPr>
                </a:tc>
                <a:tc>
                  <a:txBody>
                    <a:bodyPr/>
                    <a:lstStyle/>
                    <a:p>
                      <a:pPr algn="ctr"/>
                      <a:r>
                        <a:rPr lang="es-ES" sz="800" b="1" dirty="0">
                          <a:solidFill>
                            <a:srgbClr val="000000"/>
                          </a:solidFill>
                        </a:rPr>
                        <a:t>Sería interesante contar con todos los datos del año 2015, para tomarlos como Línea Base</a:t>
                      </a:r>
                    </a:p>
                  </a:txBody>
                  <a:tcPr marL="0" marR="0" marT="0" marB="0" anchor="ctr"/>
                </a:tc>
                <a:tc>
                  <a:txBody>
                    <a:bodyPr/>
                    <a:lstStyle/>
                    <a:p>
                      <a:pPr algn="ctr"/>
                      <a:r>
                        <a:rPr lang="es-ES" sz="800" b="1" dirty="0">
                          <a:solidFill>
                            <a:srgbClr val="000000"/>
                          </a:solidFill>
                        </a:rPr>
                        <a:t>Anual</a:t>
                      </a:r>
                    </a:p>
                  </a:txBody>
                  <a:tcPr marL="0" marR="0" marT="0" marB="0" anchor="ctr"/>
                </a:tc>
                <a:tc>
                  <a:txBody>
                    <a:bodyPr/>
                    <a:lstStyle/>
                    <a:p>
                      <a:pPr algn="ctr"/>
                      <a:r>
                        <a:rPr lang="es-ES" sz="800" b="1" dirty="0">
                          <a:solidFill>
                            <a:srgbClr val="000000"/>
                          </a:solidFill>
                        </a:rPr>
                        <a:t>s/i</a:t>
                      </a:r>
                    </a:p>
                  </a:txBody>
                  <a:tcPr marL="0" marR="0" marT="0" marB="0" anchor="ct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PROYECCIÓN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Se puede extender a futuro?</a:t>
                      </a:r>
                    </a:p>
                  </a:txBody>
                  <a:tcPr marL="0" marR="0" marT="0" marB="0" anchor="ctr">
                    <a:solidFill>
                      <a:schemeClr val="accent2">
                        <a:lumMod val="75000"/>
                      </a:schemeClr>
                    </a:solidFill>
                  </a:tcPr>
                </a:tc>
                <a:tc>
                  <a:txBody>
                    <a:bodyPr/>
                    <a:lstStyle/>
                    <a:p>
                      <a:pPr algn="ctr"/>
                      <a:r>
                        <a:rPr lang="es-ES" sz="800" b="1" dirty="0">
                          <a:solidFill>
                            <a:srgbClr val="000000"/>
                          </a:solidFill>
                        </a:rPr>
                        <a:t>Se podría hacer proyecciones sobre el avance que tendrán los países tomando como base el comportamiento que han tenido hasta ahora. </a:t>
                      </a:r>
                    </a:p>
                  </a:txBody>
                  <a:tcPr marL="0" marR="0" marT="0" marB="0" anchor="ctr"/>
                </a:tc>
                <a:tc>
                  <a:txBody>
                    <a:bodyPr/>
                    <a:lstStyle/>
                    <a:p>
                      <a:pPr algn="ctr"/>
                      <a:r>
                        <a:rPr lang="es-ES" sz="800" b="1" dirty="0">
                          <a:solidFill>
                            <a:srgbClr val="000000"/>
                          </a:solidFill>
                        </a:rPr>
                        <a:t>Semestral</a:t>
                      </a:r>
                    </a:p>
                  </a:txBody>
                  <a:tcPr marL="0" marR="0" marT="0" marB="0" anchor="ctr"/>
                </a:tc>
                <a:tc>
                  <a:txBody>
                    <a:bodyPr/>
                    <a:lstStyle/>
                    <a:p>
                      <a:pPr algn="ctr"/>
                      <a:r>
                        <a:rPr lang="es-ES" sz="800" b="1" dirty="0">
                          <a:solidFill>
                            <a:srgbClr val="000000"/>
                          </a:solidFill>
                        </a:rPr>
                        <a:t>Depende de nosotros</a:t>
                      </a:r>
                    </a:p>
                  </a:txBody>
                  <a:tcPr marL="0" marR="0" marT="0" marB="0" anchor="ct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UBICACIÓN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Podemos localizar geográficamente?</a:t>
                      </a:r>
                    </a:p>
                  </a:txBody>
                  <a:tcPr marL="0" marR="0" marT="0" marB="0" anchor="ctr">
                    <a:solidFill>
                      <a:schemeClr val="accent2">
                        <a:lumMod val="75000"/>
                      </a:schemeClr>
                    </a:solidFill>
                  </a:tcPr>
                </a:tc>
                <a:tc>
                  <a:txBody>
                    <a:bodyPr/>
                    <a:lstStyle/>
                    <a:p>
                      <a:pPr algn="ctr"/>
                      <a:r>
                        <a:rPr lang="es-ES" sz="800" b="1" dirty="0">
                          <a:solidFill>
                            <a:srgbClr val="000000"/>
                          </a:solidFill>
                        </a:rPr>
                        <a:t>Países de ALC (territorios subnacionales dependiendo de la disponibilidad de datos)</a:t>
                      </a:r>
                    </a:p>
                  </a:txBody>
                  <a:tcPr marL="0" marR="0" marT="0" marB="0" anchor="ctr"/>
                </a:tc>
                <a:tc>
                  <a:txBody>
                    <a:bodyPr/>
                    <a:lstStyle/>
                    <a:p>
                      <a:pPr algn="ctr"/>
                      <a:r>
                        <a:rPr lang="es-ES" sz="800" b="1" dirty="0">
                          <a:solidFill>
                            <a:srgbClr val="000000"/>
                          </a:solidFill>
                        </a:rPr>
                        <a:t>No cambian</a:t>
                      </a:r>
                    </a:p>
                  </a:txBody>
                  <a:tcPr marL="0" marR="0" marT="0" marB="0" anchor="ctr"/>
                </a:tc>
                <a:tc>
                  <a:txBody>
                    <a:bodyPr/>
                    <a:lstStyle/>
                    <a:p>
                      <a:pPr algn="ctr"/>
                      <a:r>
                        <a:rPr lang="es-ES" sz="800" b="1" dirty="0">
                          <a:solidFill>
                            <a:srgbClr val="000000"/>
                          </a:solidFill>
                        </a:rPr>
                        <a:t>n/a</a:t>
                      </a:r>
                    </a:p>
                  </a:txBody>
                  <a:tcPr marL="0" marR="0" marT="0" marB="0" anchor="ctr"/>
                </a:tc>
                <a:extLst>
                  <a:ext uri="{0D108BD9-81ED-4DB2-BD59-A6C34878D82A}">
                    <a16:rowId xmlns:a16="http://schemas.microsoft.com/office/drawing/2014/main" val="3850010357"/>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ESCALA</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Global-Nacional-Subnacional-Regional- Municipal</a:t>
                      </a:r>
                    </a:p>
                  </a:txBody>
                  <a:tcPr marL="0" marR="0" marT="0" marB="0" anchor="ctr">
                    <a:solidFill>
                      <a:schemeClr val="accent2">
                        <a:lumMod val="75000"/>
                      </a:schemeClr>
                    </a:solidFill>
                  </a:tcPr>
                </a:tc>
                <a:tc>
                  <a:txBody>
                    <a:bodyPr/>
                    <a:lstStyle/>
                    <a:p>
                      <a:pPr algn="ctr"/>
                      <a:r>
                        <a:rPr lang="es-ES" sz="800" b="1" dirty="0">
                          <a:solidFill>
                            <a:srgbClr val="000000"/>
                          </a:solidFill>
                        </a:rPr>
                        <a:t>Para el DATAODS como plataforma regional, la escala sería Global-Nacional</a:t>
                      </a:r>
                    </a:p>
                    <a:p>
                      <a:pPr algn="ctr"/>
                      <a:r>
                        <a:rPr lang="es-ES" sz="800" b="1" dirty="0">
                          <a:solidFill>
                            <a:srgbClr val="000000"/>
                          </a:solidFill>
                        </a:rPr>
                        <a:t>Para el DATAODS como plataforma nacional, la escala sería Nacional-Subnacional (regional o municipal dependiendo de la disponibilidad de datos)</a:t>
                      </a:r>
                    </a:p>
                  </a:txBody>
                  <a:tcPr marL="0" marR="0" marT="0" marB="0" anchor="ctr"/>
                </a:tc>
                <a:tc>
                  <a:txBody>
                    <a:bodyPr/>
                    <a:lstStyle/>
                    <a:p>
                      <a:pPr algn="ctr"/>
                      <a:r>
                        <a:rPr lang="es-ES" sz="800" b="1" dirty="0">
                          <a:solidFill>
                            <a:srgbClr val="000000"/>
                          </a:solidFill>
                        </a:rPr>
                        <a:t>A nivel subnacional se podría encontrar datos mensuales</a:t>
                      </a:r>
                    </a:p>
                  </a:txBody>
                  <a:tcPr marL="0" marR="0" marT="0" marB="0" anchor="ctr"/>
                </a:tc>
                <a:tc>
                  <a:txBody>
                    <a:bodyPr/>
                    <a:lstStyle/>
                    <a:p>
                      <a:pPr algn="ctr"/>
                      <a:r>
                        <a:rPr lang="es-ES" sz="800" b="1" dirty="0">
                          <a:solidFill>
                            <a:srgbClr val="000000"/>
                          </a:solidFill>
                        </a:rPr>
                        <a:t>s/i</a:t>
                      </a:r>
                    </a:p>
                  </a:txBody>
                  <a:tcPr marL="0" marR="0" marT="0" marB="0" anchor="ctr"/>
                </a:tc>
                <a:extLst>
                  <a:ext uri="{0D108BD9-81ED-4DB2-BD59-A6C34878D82A}">
                    <a16:rowId xmlns:a16="http://schemas.microsoft.com/office/drawing/2014/main" val="993332774"/>
                  </a:ext>
                </a:extLst>
              </a:tr>
            </a:tbl>
          </a:graphicData>
        </a:graphic>
      </p:graphicFrame>
      <p:sp>
        <p:nvSpPr>
          <p:cNvPr id="16" name="CuadroTexto 15">
            <a:extLst>
              <a:ext uri="{FF2B5EF4-FFF2-40B4-BE49-F238E27FC236}">
                <a16:creationId xmlns:a16="http://schemas.microsoft.com/office/drawing/2014/main" id="{09A64A94-2FDD-40D9-879C-F10830F6E317}"/>
              </a:ext>
            </a:extLst>
          </p:cNvPr>
          <p:cNvSpPr txBox="1"/>
          <p:nvPr/>
        </p:nvSpPr>
        <p:spPr>
          <a:xfrm>
            <a:off x="6214822" y="2479112"/>
            <a:ext cx="5960739" cy="276999"/>
          </a:xfrm>
          <a:prstGeom prst="rect">
            <a:avLst/>
          </a:prstGeom>
          <a:noFill/>
        </p:spPr>
        <p:txBody>
          <a:bodyPr wrap="square">
            <a:spAutoFit/>
          </a:bodyPr>
          <a:lstStyle/>
          <a:p>
            <a:r>
              <a:rPr lang="en-US" sz="1200" dirty="0">
                <a:hlinkClick r:id="rId3"/>
              </a:rPr>
              <a:t>https://estadisticas.cepal.org/cepalstat/WEB_CEPALSTAT/openDataApi.asp?idioma=e</a:t>
            </a:r>
            <a:r>
              <a:rPr lang="en-US" sz="1200" dirty="0"/>
              <a:t> </a:t>
            </a:r>
          </a:p>
        </p:txBody>
      </p:sp>
    </p:spTree>
    <p:extLst>
      <p:ext uri="{BB962C8B-B14F-4D97-AF65-F5344CB8AC3E}">
        <p14:creationId xmlns:p14="http://schemas.microsoft.com/office/powerpoint/2010/main" val="304941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2</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1321243" y="309297"/>
            <a:ext cx="9471550" cy="510887"/>
          </a:xfrm>
          <a:prstGeom prst="rect">
            <a:avLst/>
          </a:prstGeom>
        </p:spPr>
        <p:txBody>
          <a:bodyP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r>
              <a:rPr lang="es-ES" sz="1600" dirty="0">
                <a:solidFill>
                  <a:schemeClr val="tx1"/>
                </a:solidFill>
                <a:latin typeface="inherit"/>
              </a:rPr>
              <a:t> </a:t>
            </a:r>
            <a:endParaRPr kumimoji="0" lang="ru-RU" sz="2000" b="0" i="0" u="none" strike="noStrike" kern="1200" cap="none" spc="0" normalizeH="0" baseline="0" noProof="0" dirty="0">
              <a:ln>
                <a:noFill/>
              </a:ln>
              <a:solidFill>
                <a:schemeClr val="tx1"/>
              </a:solidFill>
              <a:effectLst/>
              <a:uLnTx/>
              <a:uFillTx/>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1-2</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47477"/>
            <a:ext cx="7590945" cy="48990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400" b="1" dirty="0">
                <a:solidFill>
                  <a:srgbClr val="FFFFFF"/>
                </a:solidFill>
              </a:rPr>
              <a:t>Poner fin a la pobreza, proteger el planeta y mejorar las vidas y perspectivas de las personas en todo el mundo.</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kumimoji="0" lang="es-ES" sz="1200" b="1" i="0" u="none" strike="noStrike" kern="0" cap="none" spc="0" normalizeH="0" baseline="0" noProof="0" dirty="0">
                <a:ln>
                  <a:noFill/>
                </a:ln>
                <a:solidFill>
                  <a:schemeClr val="accent1"/>
                </a:solidFill>
                <a:effectLst/>
                <a:uLnTx/>
                <a:uFillTx/>
              </a:rPr>
              <a:t>1. CONTEXTO</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a:off x="6096001" y="1864955"/>
            <a:ext cx="0" cy="36298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2852960"/>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DATAODS nace de la necesidad de contar con una herramienta dinámica que permita monitorear el avance de los países en el cumplimiento de los Objetivos de Desarrollo Sostenible (ODS).</a:t>
            </a:r>
          </a:p>
          <a:p>
            <a:pPr defTabSz="1219017">
              <a:spcBef>
                <a:spcPts val="601"/>
              </a:spcBef>
              <a:spcAft>
                <a:spcPts val="601"/>
              </a:spcAft>
            </a:pPr>
            <a:r>
              <a:rPr lang="es-ES" sz="1067" dirty="0">
                <a:solidFill>
                  <a:srgbClr val="575756"/>
                </a:solidFill>
                <a:latin typeface="Chevin Pro DemiBold"/>
              </a:rPr>
              <a:t>Tal como lo describe las Naciones Unidas </a:t>
            </a:r>
            <a:r>
              <a:rPr lang="es-ES" sz="1067" b="1" i="1" dirty="0">
                <a:solidFill>
                  <a:srgbClr val="575756"/>
                </a:solidFill>
                <a:latin typeface="Chevin Pro DemiBold"/>
              </a:rPr>
              <a:t>“</a:t>
            </a:r>
            <a:r>
              <a:rPr lang="es-ES" sz="1067" b="1" i="1" dirty="0">
                <a:solidFill>
                  <a:schemeClr val="accent1">
                    <a:lumMod val="75000"/>
                  </a:schemeClr>
                </a:solidFill>
                <a:latin typeface="Chevin Pro DemiBold"/>
              </a:rPr>
              <a:t>los ODS constituyen un llamamiento universal a la acción para poner fin a la pobreza, proteger el planeta y mejorar las vidas y las perspectivas de las personas en todo el mundo</a:t>
            </a:r>
            <a:r>
              <a:rPr lang="es-ES" sz="1067" dirty="0">
                <a:solidFill>
                  <a:schemeClr val="accent1">
                    <a:lumMod val="75000"/>
                  </a:schemeClr>
                </a:solidFill>
                <a:latin typeface="Chevin Pro DemiBold"/>
              </a:rPr>
              <a:t>”</a:t>
            </a:r>
            <a:r>
              <a:rPr lang="es-ES" sz="1067" dirty="0">
                <a:solidFill>
                  <a:srgbClr val="575756"/>
                </a:solidFill>
                <a:latin typeface="Chevin Pro DemiBold"/>
              </a:rPr>
              <a:t>. </a:t>
            </a:r>
          </a:p>
          <a:p>
            <a:pPr defTabSz="1219017">
              <a:spcBef>
                <a:spcPts val="601"/>
              </a:spcBef>
              <a:spcAft>
                <a:spcPts val="601"/>
              </a:spcAft>
            </a:pPr>
            <a:r>
              <a:rPr lang="es-ES" sz="1067" dirty="0">
                <a:solidFill>
                  <a:srgbClr val="575756"/>
                </a:solidFill>
                <a:latin typeface="Chevin Pro DemiBold"/>
              </a:rPr>
              <a:t>17 Objetivos fueron aprobados  por todos los Estados Miembros de las Naciones Unidas, en 2015, como parte de la Agenda 2030 para el Desarrollo Sostenible.</a:t>
            </a:r>
          </a:p>
          <a:p>
            <a:pPr defTabSz="1219017">
              <a:spcBef>
                <a:spcPts val="601"/>
              </a:spcBef>
              <a:spcAft>
                <a:spcPts val="601"/>
              </a:spcAft>
            </a:pPr>
            <a:r>
              <a:rPr lang="es-ES" sz="1067" dirty="0">
                <a:solidFill>
                  <a:srgbClr val="575756"/>
                </a:solidFill>
                <a:latin typeface="Chevin Pro DemiBold"/>
              </a:rPr>
              <a:t>Si bien actualmente se está avanzando en muchos países, a nivel general todavía no se alcanza ni la velocidad, ni la escala necesaria para lograr los Objetivos. Por esto, el año 2020 comienza una década de acción ambiciosa para alcanzar los Objetivos para 2030. </a:t>
            </a:r>
          </a:p>
        </p:txBody>
      </p:sp>
      <p:sp>
        <p:nvSpPr>
          <p:cNvPr id="148" name="TextBox 139">
            <a:extLst>
              <a:ext uri="{FF2B5EF4-FFF2-40B4-BE49-F238E27FC236}">
                <a16:creationId xmlns:a16="http://schemas.microsoft.com/office/drawing/2014/main" id="{98A38B01-0203-47CA-8973-AA69DA51EBF2}"/>
              </a:ext>
            </a:extLst>
          </p:cNvPr>
          <p:cNvSpPr txBox="1"/>
          <p:nvPr/>
        </p:nvSpPr>
        <p:spPr>
          <a:xfrm>
            <a:off x="6134994" y="1806877"/>
            <a:ext cx="5969022" cy="4181921"/>
          </a:xfrm>
          <a:prstGeom prst="rect">
            <a:avLst/>
          </a:prstGeom>
          <a:noFill/>
        </p:spPr>
        <p:txBody>
          <a:bodyPr wrap="square" numCol="2" rtlCol="0">
            <a:noAutofit/>
          </a:bodyPr>
          <a:lstStyle/>
          <a:p>
            <a:pPr defTabSz="1219017">
              <a:spcBef>
                <a:spcPts val="601"/>
              </a:spcBef>
              <a:spcAft>
                <a:spcPts val="601"/>
              </a:spcAft>
            </a:pPr>
            <a:r>
              <a:rPr lang="es-ES" sz="900" dirty="0">
                <a:solidFill>
                  <a:srgbClr val="575756"/>
                </a:solidFill>
                <a:latin typeface="Chevin Pro DemiBold"/>
              </a:rPr>
              <a:t>Los 17 ODS son los siguientes:</a:t>
            </a:r>
          </a:p>
          <a:p>
            <a:pPr marL="228600" indent="-228600" defTabSz="1219017">
              <a:spcBef>
                <a:spcPts val="601"/>
              </a:spcBef>
              <a:spcAft>
                <a:spcPts val="601"/>
              </a:spcAft>
              <a:buAutoNum type="arabicPeriod"/>
            </a:pPr>
            <a:r>
              <a:rPr lang="es-ES" sz="900" b="1" dirty="0">
                <a:solidFill>
                  <a:srgbClr val="575756"/>
                </a:solidFill>
                <a:latin typeface="Chevin Pro DemiBold"/>
              </a:rPr>
              <a:t>Fin a la pobreza: </a:t>
            </a:r>
            <a:r>
              <a:rPr lang="es-ES" sz="900" dirty="0">
                <a:solidFill>
                  <a:srgbClr val="575756"/>
                </a:solidFill>
                <a:latin typeface="Chevin Pro DemiBold"/>
              </a:rPr>
              <a:t>Poner fin a la pobreza en todas sus formas en todo el mundo.</a:t>
            </a:r>
          </a:p>
          <a:p>
            <a:pPr marL="228600" indent="-228600" defTabSz="1219017">
              <a:spcBef>
                <a:spcPts val="601"/>
              </a:spcBef>
              <a:spcAft>
                <a:spcPts val="601"/>
              </a:spcAft>
              <a:buAutoNum type="arabicPeriod"/>
            </a:pPr>
            <a:r>
              <a:rPr lang="es-ES" sz="900" b="1" dirty="0">
                <a:solidFill>
                  <a:srgbClr val="575756"/>
                </a:solidFill>
                <a:latin typeface="Chevin Pro DemiBold"/>
              </a:rPr>
              <a:t>Hambre cero: </a:t>
            </a:r>
            <a:r>
              <a:rPr lang="es-ES" sz="900" dirty="0">
                <a:solidFill>
                  <a:srgbClr val="575756"/>
                </a:solidFill>
                <a:latin typeface="Chevin Pro DemiBold"/>
              </a:rPr>
              <a:t>Poner fin al hambre.</a:t>
            </a:r>
          </a:p>
          <a:p>
            <a:pPr marL="228600" indent="-228600" defTabSz="1219017">
              <a:spcBef>
                <a:spcPts val="601"/>
              </a:spcBef>
              <a:spcAft>
                <a:spcPts val="601"/>
              </a:spcAft>
              <a:buAutoNum type="arabicPeriod"/>
            </a:pPr>
            <a:r>
              <a:rPr lang="es-ES" sz="900" b="1" dirty="0">
                <a:solidFill>
                  <a:srgbClr val="575756"/>
                </a:solidFill>
                <a:latin typeface="Chevin Pro DemiBold"/>
              </a:rPr>
              <a:t>Salud y bienestar: </a:t>
            </a:r>
            <a:r>
              <a:rPr lang="es-ES" sz="900" dirty="0">
                <a:solidFill>
                  <a:srgbClr val="575756"/>
                </a:solidFill>
                <a:latin typeface="Chevin Pro DemiBold"/>
              </a:rPr>
              <a:t>Garantizar una vida sana y promover el bienestar para todos en todas las edades.</a:t>
            </a:r>
          </a:p>
          <a:p>
            <a:pPr marL="228600" indent="-228600" defTabSz="1219017">
              <a:spcBef>
                <a:spcPts val="601"/>
              </a:spcBef>
              <a:spcAft>
                <a:spcPts val="601"/>
              </a:spcAft>
              <a:buAutoNum type="arabicPeriod"/>
            </a:pPr>
            <a:r>
              <a:rPr lang="es-ES" sz="900" b="1" dirty="0">
                <a:solidFill>
                  <a:srgbClr val="575756"/>
                </a:solidFill>
                <a:latin typeface="Chevin Pro DemiBold"/>
              </a:rPr>
              <a:t>Educación de calidad: </a:t>
            </a:r>
            <a:r>
              <a:rPr lang="es-ES" sz="900" dirty="0">
                <a:solidFill>
                  <a:srgbClr val="575756"/>
                </a:solidFill>
                <a:latin typeface="Chevin Pro DemiBold"/>
              </a:rPr>
              <a:t>Garantizar una educación inclusiva, equitativa y de calidad y promover oportunidades de aprendizaje durante toda la vida para todos</a:t>
            </a:r>
          </a:p>
          <a:p>
            <a:pPr marL="228600" indent="-228600" defTabSz="1219017">
              <a:spcBef>
                <a:spcPts val="601"/>
              </a:spcBef>
              <a:spcAft>
                <a:spcPts val="601"/>
              </a:spcAft>
              <a:buAutoNum type="arabicPeriod"/>
            </a:pPr>
            <a:r>
              <a:rPr lang="es-ES" sz="900" b="1" dirty="0">
                <a:solidFill>
                  <a:srgbClr val="575756"/>
                </a:solidFill>
                <a:latin typeface="Chevin Pro DemiBold"/>
              </a:rPr>
              <a:t>Igualdad de género: </a:t>
            </a:r>
            <a:r>
              <a:rPr lang="es-ES" sz="900" dirty="0">
                <a:solidFill>
                  <a:srgbClr val="575756"/>
                </a:solidFill>
                <a:latin typeface="Chevin Pro DemiBold"/>
              </a:rPr>
              <a:t>Lograr la igualdad entre los géneros y empoderar a todas las mujeres y las niñas</a:t>
            </a:r>
          </a:p>
          <a:p>
            <a:pPr marL="228600" indent="-228600" defTabSz="1219017">
              <a:spcBef>
                <a:spcPts val="601"/>
              </a:spcBef>
              <a:spcAft>
                <a:spcPts val="601"/>
              </a:spcAft>
              <a:buAutoNum type="arabicPeriod"/>
            </a:pPr>
            <a:r>
              <a:rPr lang="es-ES" sz="900" b="1" dirty="0">
                <a:solidFill>
                  <a:srgbClr val="575756"/>
                </a:solidFill>
                <a:latin typeface="Chevin Pro DemiBold"/>
              </a:rPr>
              <a:t>Agua limpia y saneamiento: </a:t>
            </a:r>
            <a:r>
              <a:rPr lang="es-ES" sz="900" dirty="0">
                <a:solidFill>
                  <a:srgbClr val="575756"/>
                </a:solidFill>
                <a:latin typeface="Chevin Pro DemiBold"/>
              </a:rPr>
              <a:t>Garantizar la disponibilidad de agua y su gestión sostenible y el saneamiento para todos</a:t>
            </a:r>
          </a:p>
          <a:p>
            <a:pPr marL="228600" indent="-228600" defTabSz="1219017">
              <a:spcBef>
                <a:spcPts val="601"/>
              </a:spcBef>
              <a:spcAft>
                <a:spcPts val="601"/>
              </a:spcAft>
              <a:buAutoNum type="arabicPeriod"/>
            </a:pPr>
            <a:r>
              <a:rPr lang="es-ES" sz="900" b="1" dirty="0">
                <a:solidFill>
                  <a:srgbClr val="575756"/>
                </a:solidFill>
                <a:latin typeface="Chevin Pro DemiBold"/>
              </a:rPr>
              <a:t>Energía asequible y no contaminante: </a:t>
            </a:r>
            <a:r>
              <a:rPr lang="es-ES" sz="900" dirty="0">
                <a:solidFill>
                  <a:srgbClr val="575756"/>
                </a:solidFill>
                <a:latin typeface="Chevin Pro DemiBold"/>
              </a:rPr>
              <a:t>Garantizar el acceso a una energía asequible, segura, sostenible y moderna </a:t>
            </a:r>
          </a:p>
          <a:p>
            <a:pPr marL="228600" indent="-228600" defTabSz="1219017">
              <a:spcBef>
                <a:spcPts val="601"/>
              </a:spcBef>
              <a:spcAft>
                <a:spcPts val="601"/>
              </a:spcAft>
              <a:buAutoNum type="arabicPeriod"/>
            </a:pPr>
            <a:r>
              <a:rPr lang="es-ES" sz="900" b="1" dirty="0">
                <a:solidFill>
                  <a:srgbClr val="575756"/>
                </a:solidFill>
                <a:latin typeface="Chevin Pro DemiBold"/>
              </a:rPr>
              <a:t>Trabajo decente y crecimiento económico: </a:t>
            </a:r>
            <a:r>
              <a:rPr lang="es-ES" sz="900" dirty="0">
                <a:solidFill>
                  <a:srgbClr val="575756"/>
                </a:solidFill>
                <a:latin typeface="Chevin Pro DemiBold"/>
              </a:rPr>
              <a:t>Promover el crecimiento económico inclusivo y sostenible, el empleo y el trabajo decente para todos.</a:t>
            </a:r>
          </a:p>
          <a:p>
            <a:pPr marL="228600" indent="-228600" defTabSz="1219017">
              <a:spcBef>
                <a:spcPts val="601"/>
              </a:spcBef>
              <a:spcAft>
                <a:spcPts val="601"/>
              </a:spcAft>
              <a:buAutoNum type="arabicPeriod"/>
            </a:pPr>
            <a:endParaRPr lang="es-ES" sz="900" dirty="0">
              <a:solidFill>
                <a:srgbClr val="575756"/>
              </a:solidFill>
              <a:latin typeface="Chevin Pro DemiBold"/>
            </a:endParaRPr>
          </a:p>
          <a:p>
            <a:pPr marL="228600" indent="-228600" defTabSz="1219017">
              <a:spcBef>
                <a:spcPts val="601"/>
              </a:spcBef>
              <a:spcAft>
                <a:spcPts val="601"/>
              </a:spcAft>
              <a:buAutoNum type="arabicPeriod"/>
            </a:pPr>
            <a:endParaRPr lang="es-ES" sz="900" b="1" dirty="0">
              <a:solidFill>
                <a:srgbClr val="575756"/>
              </a:solidFill>
              <a:latin typeface="Chevin Pro DemiBold"/>
            </a:endParaRPr>
          </a:p>
          <a:p>
            <a:pPr marL="228600" indent="-228600" defTabSz="1219017">
              <a:spcBef>
                <a:spcPts val="601"/>
              </a:spcBef>
              <a:spcAft>
                <a:spcPts val="601"/>
              </a:spcAft>
              <a:buAutoNum type="arabicPeriod"/>
            </a:pPr>
            <a:endParaRPr lang="es-ES" sz="900" b="1" dirty="0">
              <a:solidFill>
                <a:srgbClr val="575756"/>
              </a:solidFill>
              <a:latin typeface="Chevin Pro DemiBold"/>
            </a:endParaRPr>
          </a:p>
          <a:p>
            <a:pPr marL="228600" indent="-228600" defTabSz="1219017">
              <a:spcBef>
                <a:spcPts val="601"/>
              </a:spcBef>
              <a:spcAft>
                <a:spcPts val="601"/>
              </a:spcAft>
              <a:buAutoNum type="arabicPeriod"/>
            </a:pPr>
            <a:r>
              <a:rPr lang="es-ES" sz="900" b="1" dirty="0">
                <a:solidFill>
                  <a:srgbClr val="575756"/>
                </a:solidFill>
                <a:latin typeface="Chevin Pro DemiBold"/>
              </a:rPr>
              <a:t>Industria, innovación e infraestructura: </a:t>
            </a:r>
            <a:r>
              <a:rPr lang="es-ES" sz="900" dirty="0">
                <a:solidFill>
                  <a:srgbClr val="575756"/>
                </a:solidFill>
                <a:latin typeface="Chevin Pro DemiBold"/>
              </a:rPr>
              <a:t>Construir infraestructuras resilientes, promover la industrialización sostenible y fomentar la innovación.</a:t>
            </a:r>
          </a:p>
          <a:p>
            <a:pPr marL="228600" indent="-228600" defTabSz="1219017">
              <a:spcBef>
                <a:spcPts val="601"/>
              </a:spcBef>
              <a:spcAft>
                <a:spcPts val="601"/>
              </a:spcAft>
              <a:buAutoNum type="arabicPeriod"/>
            </a:pPr>
            <a:r>
              <a:rPr lang="es-ES" sz="900" b="1" dirty="0">
                <a:solidFill>
                  <a:srgbClr val="575756"/>
                </a:solidFill>
                <a:latin typeface="Chevin Pro DemiBold"/>
              </a:rPr>
              <a:t>Reducción de las desigualdades: </a:t>
            </a:r>
            <a:r>
              <a:rPr lang="es-ES" sz="900" dirty="0">
                <a:solidFill>
                  <a:srgbClr val="575756"/>
                </a:solidFill>
                <a:latin typeface="Chevin Pro DemiBold"/>
              </a:rPr>
              <a:t>Reducir la desigualdad en y entre los países</a:t>
            </a:r>
          </a:p>
          <a:p>
            <a:pPr marL="228600" indent="-228600" defTabSz="1219017">
              <a:spcBef>
                <a:spcPts val="601"/>
              </a:spcBef>
              <a:spcAft>
                <a:spcPts val="601"/>
              </a:spcAft>
              <a:buAutoNum type="arabicPeriod"/>
            </a:pPr>
            <a:r>
              <a:rPr lang="es-ES" sz="900" b="1" dirty="0">
                <a:solidFill>
                  <a:srgbClr val="575756"/>
                </a:solidFill>
                <a:latin typeface="Chevin Pro DemiBold"/>
              </a:rPr>
              <a:t>Ciudades y comunidades sostenibles: </a:t>
            </a:r>
            <a:r>
              <a:rPr lang="es-ES" sz="900" dirty="0">
                <a:solidFill>
                  <a:srgbClr val="575756"/>
                </a:solidFill>
                <a:latin typeface="Chevin Pro DemiBold"/>
              </a:rPr>
              <a:t>Lograr que las ciudades sean más inclusivas, seguras, resilientes y sostenibles</a:t>
            </a:r>
          </a:p>
          <a:p>
            <a:pPr marL="228600" indent="-228600" defTabSz="1219017">
              <a:spcBef>
                <a:spcPts val="601"/>
              </a:spcBef>
              <a:spcAft>
                <a:spcPts val="601"/>
              </a:spcAft>
              <a:buAutoNum type="arabicPeriod"/>
            </a:pPr>
            <a:r>
              <a:rPr lang="es-ES" sz="900" b="1" dirty="0">
                <a:solidFill>
                  <a:srgbClr val="575756"/>
                </a:solidFill>
                <a:latin typeface="Chevin Pro DemiBold"/>
              </a:rPr>
              <a:t>Producción y consumo responsables: </a:t>
            </a:r>
            <a:r>
              <a:rPr lang="es-ES" sz="900" dirty="0">
                <a:solidFill>
                  <a:srgbClr val="575756"/>
                </a:solidFill>
                <a:latin typeface="Chevin Pro DemiBold"/>
              </a:rPr>
              <a:t>Garantizar modalidades de consumo y producción sostenibles</a:t>
            </a:r>
          </a:p>
          <a:p>
            <a:pPr marL="228600" indent="-228600" defTabSz="1219017">
              <a:spcBef>
                <a:spcPts val="601"/>
              </a:spcBef>
              <a:spcAft>
                <a:spcPts val="601"/>
              </a:spcAft>
              <a:buAutoNum type="arabicPeriod"/>
            </a:pPr>
            <a:r>
              <a:rPr lang="es-ES" sz="900" b="1" dirty="0">
                <a:solidFill>
                  <a:srgbClr val="575756"/>
                </a:solidFill>
                <a:latin typeface="Chevin Pro DemiBold"/>
              </a:rPr>
              <a:t>Acción por el clima: </a:t>
            </a:r>
            <a:r>
              <a:rPr lang="es-ES" sz="900" dirty="0">
                <a:solidFill>
                  <a:srgbClr val="575756"/>
                </a:solidFill>
                <a:latin typeface="Chevin Pro DemiBold"/>
              </a:rPr>
              <a:t>Adoptar medidas urgentes para combatir el cambio climático y sus efectos</a:t>
            </a:r>
          </a:p>
          <a:p>
            <a:pPr marL="228600" indent="-228600" defTabSz="1219017">
              <a:spcBef>
                <a:spcPts val="601"/>
              </a:spcBef>
              <a:spcAft>
                <a:spcPts val="601"/>
              </a:spcAft>
              <a:buAutoNum type="arabicPeriod"/>
            </a:pPr>
            <a:r>
              <a:rPr lang="es-ES" sz="900" b="1" dirty="0">
                <a:solidFill>
                  <a:srgbClr val="575756"/>
                </a:solidFill>
                <a:latin typeface="Chevin Pro DemiBold"/>
              </a:rPr>
              <a:t>Vida submarina: </a:t>
            </a:r>
            <a:r>
              <a:rPr lang="es-ES" sz="900" dirty="0">
                <a:solidFill>
                  <a:srgbClr val="575756"/>
                </a:solidFill>
                <a:latin typeface="Chevin Pro DemiBold"/>
              </a:rPr>
              <a:t>Conservar y utilizar sosteniblemente los océanos, los mares y los recursos marinos</a:t>
            </a:r>
          </a:p>
          <a:p>
            <a:pPr marL="228600" indent="-228600" defTabSz="1219017">
              <a:spcBef>
                <a:spcPts val="601"/>
              </a:spcBef>
              <a:spcAft>
                <a:spcPts val="601"/>
              </a:spcAft>
              <a:buAutoNum type="arabicPeriod"/>
            </a:pPr>
            <a:r>
              <a:rPr lang="es-ES" sz="900" b="1" dirty="0">
                <a:solidFill>
                  <a:srgbClr val="575756"/>
                </a:solidFill>
                <a:latin typeface="Chevin Pro DemiBold"/>
              </a:rPr>
              <a:t>Vida de ecosistemas terrestres: </a:t>
            </a:r>
            <a:r>
              <a:rPr lang="es-ES" sz="900" dirty="0">
                <a:solidFill>
                  <a:srgbClr val="575756"/>
                </a:solidFill>
                <a:latin typeface="Chevin Pro DemiBold"/>
              </a:rPr>
              <a:t>Gestionar sosteniblemente los bosques, luchar contra la desertificación, detener e invertir la degradación de las tierras, detener la pérdida de biodiversidad</a:t>
            </a:r>
          </a:p>
          <a:p>
            <a:pPr marL="228600" indent="-228600" defTabSz="1219017">
              <a:spcBef>
                <a:spcPts val="601"/>
              </a:spcBef>
              <a:spcAft>
                <a:spcPts val="601"/>
              </a:spcAft>
              <a:buAutoNum type="arabicPeriod"/>
            </a:pPr>
            <a:r>
              <a:rPr lang="es-ES" sz="900" b="1" dirty="0">
                <a:solidFill>
                  <a:srgbClr val="575756"/>
                </a:solidFill>
                <a:latin typeface="Chevin Pro DemiBold"/>
              </a:rPr>
              <a:t>Paz, justicia e instituciones sólidas</a:t>
            </a:r>
            <a:r>
              <a:rPr lang="es-ES" sz="900" dirty="0">
                <a:solidFill>
                  <a:srgbClr val="575756"/>
                </a:solidFill>
                <a:latin typeface="Chevin Pro DemiBold"/>
              </a:rPr>
              <a:t>: </a:t>
            </a:r>
            <a:r>
              <a:rPr lang="pt-BR" sz="900" dirty="0">
                <a:solidFill>
                  <a:srgbClr val="575756"/>
                </a:solidFill>
                <a:latin typeface="Chevin Pro DemiBold"/>
              </a:rPr>
              <a:t>Promover sociedades justas, pacíficas e inclusivas</a:t>
            </a:r>
            <a:endParaRPr lang="es-ES" sz="900" dirty="0">
              <a:solidFill>
                <a:srgbClr val="575756"/>
              </a:solidFill>
              <a:latin typeface="Chevin Pro DemiBold"/>
            </a:endParaRPr>
          </a:p>
          <a:p>
            <a:pPr marL="228600" indent="-228600" defTabSz="1219017">
              <a:spcBef>
                <a:spcPts val="601"/>
              </a:spcBef>
              <a:spcAft>
                <a:spcPts val="601"/>
              </a:spcAft>
              <a:buAutoNum type="arabicPeriod"/>
            </a:pPr>
            <a:r>
              <a:rPr lang="es-ES" sz="900" b="1" dirty="0">
                <a:solidFill>
                  <a:srgbClr val="575756"/>
                </a:solidFill>
                <a:latin typeface="Chevin Pro DemiBold"/>
              </a:rPr>
              <a:t>Alianzas para lograr los Objetivos: </a:t>
            </a:r>
            <a:r>
              <a:rPr lang="es-ES" sz="900" dirty="0">
                <a:solidFill>
                  <a:srgbClr val="575756"/>
                </a:solidFill>
                <a:latin typeface="Chevin Pro DemiBold"/>
              </a:rPr>
              <a:t>Revitalizar la Alianza Mundial para el Desarrollo Sostenible</a:t>
            </a:r>
          </a:p>
          <a:p>
            <a:pPr marL="228600" indent="-228600" defTabSz="1219017">
              <a:spcBef>
                <a:spcPts val="601"/>
              </a:spcBef>
              <a:spcAft>
                <a:spcPts val="601"/>
              </a:spcAft>
              <a:buAutoNum type="arabicPeriod"/>
            </a:pPr>
            <a:endParaRPr lang="es-ES" sz="900" dirty="0">
              <a:solidFill>
                <a:srgbClr val="575756"/>
              </a:solidFill>
              <a:latin typeface="Chevin Pro DemiBold"/>
            </a:endParaRPr>
          </a:p>
        </p:txBody>
      </p:sp>
      <p:sp>
        <p:nvSpPr>
          <p:cNvPr id="2" name="Rectángulo 1">
            <a:extLst>
              <a:ext uri="{FF2B5EF4-FFF2-40B4-BE49-F238E27FC236}">
                <a16:creationId xmlns:a16="http://schemas.microsoft.com/office/drawing/2014/main" id="{B87AAC0D-F7E1-4617-A963-3BEA5411BEDB}"/>
              </a:ext>
            </a:extLst>
          </p:cNvPr>
          <p:cNvSpPr/>
          <p:nvPr/>
        </p:nvSpPr>
        <p:spPr>
          <a:xfrm>
            <a:off x="6392414" y="1501612"/>
            <a:ext cx="4338176"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2. CARACTERÍSTICAS PRINCIPALES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33" name="CuadroTexto 32">
            <a:extLst>
              <a:ext uri="{FF2B5EF4-FFF2-40B4-BE49-F238E27FC236}">
                <a16:creationId xmlns:a16="http://schemas.microsoft.com/office/drawing/2014/main" id="{2D543DD4-77C5-4C23-B492-349AEF0C9F98}"/>
              </a:ext>
            </a:extLst>
          </p:cNvPr>
          <p:cNvSpPr txBox="1"/>
          <p:nvPr/>
        </p:nvSpPr>
        <p:spPr>
          <a:xfrm>
            <a:off x="9739581" y="902129"/>
            <a:ext cx="2435980" cy="430887"/>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s-ES" sz="1100" dirty="0">
                <a:solidFill>
                  <a:schemeClr val="accent2">
                    <a:lumMod val="60000"/>
                    <a:lumOff val="40000"/>
                  </a:schemeClr>
                </a:solidFill>
                <a:latin typeface="Chevin Pro Light"/>
              </a:rPr>
              <a:t>Karen Farías</a:t>
            </a:r>
          </a:p>
          <a:p>
            <a:pPr marL="285750" indent="-285750">
              <a:buClr>
                <a:schemeClr val="accent2"/>
              </a:buClr>
              <a:buFont typeface="Arial" panose="020B0604020202020204" pitchFamily="34" charset="0"/>
              <a:buChar char="•"/>
            </a:pPr>
            <a:r>
              <a:rPr lang="es-ES" sz="1100" dirty="0">
                <a:solidFill>
                  <a:schemeClr val="accent2">
                    <a:lumMod val="60000"/>
                    <a:lumOff val="40000"/>
                  </a:schemeClr>
                </a:solidFill>
                <a:latin typeface="Chevin Pro Light"/>
              </a:rPr>
              <a:t>María Victoria Colmenares</a:t>
            </a:r>
          </a:p>
        </p:txBody>
      </p:sp>
    </p:spTree>
    <p:extLst>
      <p:ext uri="{BB962C8B-B14F-4D97-AF65-F5344CB8AC3E}">
        <p14:creationId xmlns:p14="http://schemas.microsoft.com/office/powerpoint/2010/main" val="261129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3</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3-4</a:t>
            </a:r>
            <a:endParaRPr lang="ru-RU" sz="2400" dirty="0">
              <a:solidFill>
                <a:schemeClr val="accent1"/>
              </a:solidFill>
              <a:latin typeface="Chevin Pro Light" pitchFamily="34" charset="0"/>
            </a:endParaRPr>
          </a:p>
        </p:txBody>
      </p:sp>
      <p:sp>
        <p:nvSpPr>
          <p:cNvPr id="82" name="Oval 133">
            <a:extLst>
              <a:ext uri="{FF2B5EF4-FFF2-40B4-BE49-F238E27FC236}">
                <a16:creationId xmlns:a16="http://schemas.microsoft.com/office/drawing/2014/main" id="{DD74A113-C846-46BE-BE44-3674A305326D}"/>
              </a:ext>
            </a:extLst>
          </p:cNvPr>
          <p:cNvSpPr/>
          <p:nvPr/>
        </p:nvSpPr>
        <p:spPr>
          <a:xfrm>
            <a:off x="7245243" y="2340136"/>
            <a:ext cx="180000" cy="180000"/>
          </a:xfrm>
          <a:prstGeom prst="ellipse">
            <a:avLst/>
          </a:prstGeom>
          <a:solidFill>
            <a:schemeClr val="accent1">
              <a:lumMod val="75000"/>
            </a:schemeClr>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66331"/>
            <a:ext cx="7590945" cy="48990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974012"/>
            <a:ext cx="0" cy="208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Текст 11">
            <a:extLst>
              <a:ext uri="{FF2B5EF4-FFF2-40B4-BE49-F238E27FC236}">
                <a16:creationId xmlns:a16="http://schemas.microsoft.com/office/drawing/2014/main" id="{90631CD3-427F-4E13-B56C-8CC869D79AE1}"/>
              </a:ext>
            </a:extLst>
          </p:cNvPr>
          <p:cNvSpPr txBox="1">
            <a:spLocks/>
          </p:cNvSpPr>
          <p:nvPr/>
        </p:nvSpPr>
        <p:spPr>
          <a:xfrm>
            <a:off x="1464396" y="1823111"/>
            <a:ext cx="4553501" cy="2088000"/>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0" lvl="0" indent="0" algn="just" fontAlgn="base">
              <a:buNone/>
              <a:defRPr/>
            </a:pPr>
            <a:r>
              <a:rPr lang="es-ES" sz="1050" dirty="0">
                <a:solidFill>
                  <a:srgbClr val="595959"/>
                </a:solidFill>
              </a:rPr>
              <a:t>Indicar al menos 5 potenciales clientes para este tipo de producto. Solo mencionar. </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kumimoji="0" lang="es-ES" sz="1050" b="0" i="0" u="none" strike="noStrike" kern="1200" cap="none" spc="0" normalizeH="0" baseline="0" noProof="0" dirty="0">
                <a:ln>
                  <a:noFill/>
                </a:ln>
                <a:solidFill>
                  <a:srgbClr val="595959"/>
                </a:solidFill>
                <a:effectLst/>
                <a:uLnTx/>
                <a:uFillTx/>
                <a:latin typeface="Chevin Pro Light"/>
                <a:ea typeface="+mn-ea"/>
              </a:rPr>
              <a:t>Gobiernos (nivel central o ministerial).</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err="1">
                <a:solidFill>
                  <a:srgbClr val="595959"/>
                </a:solidFill>
              </a:rPr>
              <a:t>ONGs</a:t>
            </a:r>
            <a:r>
              <a:rPr lang="es-ES" sz="1050" dirty="0">
                <a:solidFill>
                  <a:srgbClr val="595959"/>
                </a:solidFill>
              </a:rPr>
              <a:t> internacionales principalmente; nacionales en menor medida, que trabajen en los temas que abarcan los ODS.</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Agencias de Desarrollo/Cooperación Internacional (GIZ, USAID, UKAID, etc.)</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Academia (Universidades, Centros de Estudios e investigadores).</a:t>
            </a:r>
          </a:p>
          <a:p>
            <a:pPr marL="272202" indent="-272202" algn="just" fontAlgn="base">
              <a:buFont typeface="+mj-lt"/>
              <a:buAutoNum type="arabicPeriod"/>
              <a:defRPr/>
            </a:pPr>
            <a:r>
              <a:rPr lang="es-ES" sz="1050" dirty="0">
                <a:solidFill>
                  <a:srgbClr val="595959"/>
                </a:solidFill>
              </a:rPr>
              <a:t>Partidos políticos (si se cuenta con estadísticas subnacionales).</a:t>
            </a:r>
          </a:p>
          <a:p>
            <a:pPr marL="0" marR="0" lvl="0" indent="0" algn="just" defTabSz="1219017" rtl="0" eaLnBrk="1" fontAlgn="base" latinLnBrk="0" hangingPunct="1">
              <a:lnSpc>
                <a:spcPct val="120000"/>
              </a:lnSpc>
              <a:spcBef>
                <a:spcPct val="20000"/>
              </a:spcBef>
              <a:spcAft>
                <a:spcPts val="0"/>
              </a:spcAft>
              <a:buClrTx/>
              <a:buSzTx/>
              <a:buNone/>
              <a:tabLst/>
              <a:defRPr/>
            </a:pPr>
            <a:endParaRPr lang="es-ES" sz="1050" dirty="0">
              <a:solidFill>
                <a:srgbClr val="595959"/>
              </a:solidFill>
            </a:endParaRP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a:p>
            <a:pPr marL="272202" marR="0" lvl="0" indent="-272202" algn="just" defTabSz="1219017" rtl="0" eaLnBrk="1" fontAlgn="base" latinLnBrk="0" hangingPunct="1">
              <a:lnSpc>
                <a:spcPct val="120000"/>
              </a:lnSpc>
              <a:spcBef>
                <a:spcPct val="20000"/>
              </a:spcBef>
              <a:spcAft>
                <a:spcPts val="0"/>
              </a:spcAft>
              <a:buClrTx/>
              <a:buSzTx/>
              <a:buFont typeface="Arial" pitchFamily="34" charset="0"/>
              <a:buChar char="•"/>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a:p>
            <a:pPr marL="0" marR="0" lvl="0" indent="0" algn="just" defTabSz="1219017" rtl="0" eaLnBrk="1" fontAlgn="base" latinLnBrk="0" hangingPunct="1">
              <a:lnSpc>
                <a:spcPct val="120000"/>
              </a:lnSpc>
              <a:spcBef>
                <a:spcPct val="20000"/>
              </a:spcBef>
              <a:spcAft>
                <a:spcPts val="0"/>
              </a:spcAft>
              <a:buClrTx/>
              <a:buSzTx/>
              <a:buNone/>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p:txBody>
      </p:sp>
      <p:sp>
        <p:nvSpPr>
          <p:cNvPr id="3" name="Rectángulo 2">
            <a:extLst>
              <a:ext uri="{FF2B5EF4-FFF2-40B4-BE49-F238E27FC236}">
                <a16:creationId xmlns:a16="http://schemas.microsoft.com/office/drawing/2014/main" id="{A630F5D0-3788-451B-9D55-899F07FF1DAD}"/>
              </a:ext>
            </a:extLst>
          </p:cNvPr>
          <p:cNvSpPr/>
          <p:nvPr/>
        </p:nvSpPr>
        <p:spPr>
          <a:xfrm>
            <a:off x="1464397" y="1530913"/>
            <a:ext cx="4025885"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3. PÚBLICO OBJETIVO</a:t>
            </a:r>
            <a:endParaRPr kumimoji="0" lang="es-ES" sz="1200" b="1" i="0" u="none" strike="noStrike" kern="0" cap="none" spc="0" normalizeH="0" baseline="0" noProof="0" dirty="0">
              <a:ln>
                <a:noFill/>
              </a:ln>
              <a:solidFill>
                <a:schemeClr val="accent1"/>
              </a:solidFill>
              <a:effectLst/>
              <a:uLnTx/>
              <a:uFillTx/>
            </a:endParaRPr>
          </a:p>
        </p:txBody>
      </p:sp>
      <p:pic>
        <p:nvPicPr>
          <p:cNvPr id="10" name="Imagen 9">
            <a:extLst>
              <a:ext uri="{FF2B5EF4-FFF2-40B4-BE49-F238E27FC236}">
                <a16:creationId xmlns:a16="http://schemas.microsoft.com/office/drawing/2014/main" id="{12A0AEB4-83C1-4698-B9F8-FE10E0D422AA}"/>
              </a:ext>
            </a:extLst>
          </p:cNvPr>
          <p:cNvPicPr>
            <a:picLocks noChangeAspect="1"/>
          </p:cNvPicPr>
          <p:nvPr/>
        </p:nvPicPr>
        <p:blipFill>
          <a:blip r:embed="rId2"/>
          <a:stretch>
            <a:fillRect/>
          </a:stretch>
        </p:blipFill>
        <p:spPr>
          <a:xfrm>
            <a:off x="6562281" y="2605232"/>
            <a:ext cx="360000" cy="360000"/>
          </a:xfrm>
          <a:prstGeom prst="rect">
            <a:avLst/>
          </a:prstGeom>
        </p:spPr>
      </p:pic>
      <p:pic>
        <p:nvPicPr>
          <p:cNvPr id="12" name="Imagen 11" descr="Imagen que contiene computadora, teclado, botella&#10;&#10;Descripción generada automáticamente">
            <a:extLst>
              <a:ext uri="{FF2B5EF4-FFF2-40B4-BE49-F238E27FC236}">
                <a16:creationId xmlns:a16="http://schemas.microsoft.com/office/drawing/2014/main" id="{EA8335D2-03BF-42F7-BA2C-7DB574F04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461" y="2605232"/>
            <a:ext cx="360000" cy="360000"/>
          </a:xfrm>
          <a:prstGeom prst="rect">
            <a:avLst/>
          </a:prstGeom>
        </p:spPr>
      </p:pic>
      <p:pic>
        <p:nvPicPr>
          <p:cNvPr id="14" name="Imagen 13" descr="Imagen que contiene computer, computadora, pantalla, monitor&#10;&#10;Descripción generada automáticamente">
            <a:extLst>
              <a:ext uri="{FF2B5EF4-FFF2-40B4-BE49-F238E27FC236}">
                <a16:creationId xmlns:a16="http://schemas.microsoft.com/office/drawing/2014/main" id="{D5F137B0-8703-42EA-A757-02136A80E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6641" y="2605232"/>
            <a:ext cx="360000" cy="360000"/>
          </a:xfrm>
          <a:prstGeom prst="rect">
            <a:avLst/>
          </a:prstGeom>
        </p:spPr>
      </p:pic>
      <p:pic>
        <p:nvPicPr>
          <p:cNvPr id="16" name="Imagen 15" descr="Imagen que contiene monitor, computadora, pantalla, tabla&#10;&#10;Descripción generada automáticamente">
            <a:extLst>
              <a:ext uri="{FF2B5EF4-FFF2-40B4-BE49-F238E27FC236}">
                <a16:creationId xmlns:a16="http://schemas.microsoft.com/office/drawing/2014/main" id="{57D21773-D9E3-451C-A5D3-64B8BC9F80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3821" y="2605232"/>
            <a:ext cx="360000" cy="360000"/>
          </a:xfrm>
          <a:prstGeom prst="rect">
            <a:avLst/>
          </a:prstGeom>
        </p:spPr>
      </p:pic>
      <p:pic>
        <p:nvPicPr>
          <p:cNvPr id="18" name="Imagen 17" descr="Imagen que contiene computer, tabla, monitor, pantalla&#10;&#10;Descripción generada automáticamente">
            <a:extLst>
              <a:ext uri="{FF2B5EF4-FFF2-40B4-BE49-F238E27FC236}">
                <a16:creationId xmlns:a16="http://schemas.microsoft.com/office/drawing/2014/main" id="{B68953DE-22B2-44E5-8D39-07E40B0E2D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1001" y="2605232"/>
            <a:ext cx="360000" cy="360000"/>
          </a:xfrm>
          <a:prstGeom prst="rect">
            <a:avLst/>
          </a:prstGeom>
        </p:spPr>
      </p:pic>
      <p:pic>
        <p:nvPicPr>
          <p:cNvPr id="20" name="Imagen 19">
            <a:extLst>
              <a:ext uri="{FF2B5EF4-FFF2-40B4-BE49-F238E27FC236}">
                <a16:creationId xmlns:a16="http://schemas.microsoft.com/office/drawing/2014/main" id="{7428D72C-DD5A-421A-B15D-3F43D0EB69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48181" y="2605232"/>
            <a:ext cx="360000" cy="360000"/>
          </a:xfrm>
          <a:prstGeom prst="rect">
            <a:avLst/>
          </a:prstGeom>
        </p:spPr>
      </p:pic>
      <p:pic>
        <p:nvPicPr>
          <p:cNvPr id="23" name="Imagen 22" descr="Imagen que contiene tren, cuarto&#10;&#10;Descripción generada automáticamente">
            <a:extLst>
              <a:ext uri="{FF2B5EF4-FFF2-40B4-BE49-F238E27FC236}">
                <a16:creationId xmlns:a16="http://schemas.microsoft.com/office/drawing/2014/main" id="{DBABD78E-E06C-4EC3-830D-D775B96A85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25362" y="2605232"/>
            <a:ext cx="360000" cy="360000"/>
          </a:xfrm>
          <a:prstGeom prst="rect">
            <a:avLst/>
          </a:prstGeom>
        </p:spPr>
      </p:pic>
      <p:sp>
        <p:nvSpPr>
          <p:cNvPr id="24" name="Rectángulo 23">
            <a:extLst>
              <a:ext uri="{FF2B5EF4-FFF2-40B4-BE49-F238E27FC236}">
                <a16:creationId xmlns:a16="http://schemas.microsoft.com/office/drawing/2014/main" id="{B9C22E0B-5065-47C4-B96F-2092FFC488E7}"/>
              </a:ext>
            </a:extLst>
          </p:cNvPr>
          <p:cNvSpPr/>
          <p:nvPr/>
        </p:nvSpPr>
        <p:spPr>
          <a:xfrm>
            <a:off x="6311324" y="1546112"/>
            <a:ext cx="4338176"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4. PAÍSES PRIORITARIOS</a:t>
            </a:r>
            <a:endParaRPr kumimoji="0" lang="es-ES" sz="1200" b="1" i="0" u="none" strike="noStrike" kern="0" cap="none" spc="0" normalizeH="0" baseline="0" noProof="0" dirty="0">
              <a:ln>
                <a:noFill/>
              </a:ln>
              <a:solidFill>
                <a:schemeClr val="accent1"/>
              </a:solidFill>
              <a:effectLst/>
              <a:uLnTx/>
              <a:uFillTx/>
            </a:endParaRPr>
          </a:p>
        </p:txBody>
      </p:sp>
      <p:sp>
        <p:nvSpPr>
          <p:cNvPr id="25" name="Oval 133">
            <a:extLst>
              <a:ext uri="{FF2B5EF4-FFF2-40B4-BE49-F238E27FC236}">
                <a16:creationId xmlns:a16="http://schemas.microsoft.com/office/drawing/2014/main" id="{7E177D52-4FE0-469F-881C-A226BD83C922}"/>
              </a:ext>
            </a:extLst>
          </p:cNvPr>
          <p:cNvSpPr/>
          <p:nvPr/>
        </p:nvSpPr>
        <p:spPr>
          <a:xfrm>
            <a:off x="6670871" y="2340136"/>
            <a:ext cx="180000" cy="180000"/>
          </a:xfrm>
          <a:prstGeom prst="ellipse">
            <a:avLst/>
          </a:prstGeom>
          <a:solidFill>
            <a:schemeClr val="accent1">
              <a:lumMod val="75000"/>
            </a:schemeClr>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6" name="Oval 133">
            <a:extLst>
              <a:ext uri="{FF2B5EF4-FFF2-40B4-BE49-F238E27FC236}">
                <a16:creationId xmlns:a16="http://schemas.microsoft.com/office/drawing/2014/main" id="{6781009F-C851-4CBA-AFE9-C74E5E27B781}"/>
              </a:ext>
            </a:extLst>
          </p:cNvPr>
          <p:cNvSpPr/>
          <p:nvPr/>
        </p:nvSpPr>
        <p:spPr>
          <a:xfrm>
            <a:off x="7819615" y="2340136"/>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7" name="Oval 133">
            <a:extLst>
              <a:ext uri="{FF2B5EF4-FFF2-40B4-BE49-F238E27FC236}">
                <a16:creationId xmlns:a16="http://schemas.microsoft.com/office/drawing/2014/main" id="{CC5B80C1-9C65-4988-B12D-3F232A1F2585}"/>
              </a:ext>
            </a:extLst>
          </p:cNvPr>
          <p:cNvSpPr/>
          <p:nvPr/>
        </p:nvSpPr>
        <p:spPr>
          <a:xfrm>
            <a:off x="8968359" y="2340136"/>
            <a:ext cx="180000" cy="180000"/>
          </a:xfrm>
          <a:prstGeom prst="ellipse">
            <a:avLst/>
          </a:prstGeom>
          <a:solidFill>
            <a:schemeClr val="accent1">
              <a:lumMod val="40000"/>
              <a:lumOff val="60000"/>
            </a:schemeClr>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8" name="Oval 133">
            <a:extLst>
              <a:ext uri="{FF2B5EF4-FFF2-40B4-BE49-F238E27FC236}">
                <a16:creationId xmlns:a16="http://schemas.microsoft.com/office/drawing/2014/main" id="{88C51D06-58F6-413B-9CAE-2A48B109599E}"/>
              </a:ext>
            </a:extLst>
          </p:cNvPr>
          <p:cNvSpPr/>
          <p:nvPr/>
        </p:nvSpPr>
        <p:spPr>
          <a:xfrm>
            <a:off x="8393987" y="2340136"/>
            <a:ext cx="180000" cy="180000"/>
          </a:xfrm>
          <a:prstGeom prst="ellipse">
            <a:avLst/>
          </a:prstGeom>
          <a:solidFill>
            <a:schemeClr val="accent1">
              <a:lumMod val="40000"/>
              <a:lumOff val="60000"/>
            </a:schemeClr>
          </a:solidFill>
          <a:ln w="9525" cap="flat" cmpd="sng" algn="ctr">
            <a:solidFill>
              <a:schemeClr val="tx2">
                <a:lumMod val="75000"/>
              </a:schemeClr>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id-ID" sz="1351" b="0" i="0" u="none" strike="noStrike" kern="0" cap="none" spc="0" normalizeH="0" baseline="0" noProof="0">
              <a:ln>
                <a:noFill/>
              </a:ln>
              <a:solidFill>
                <a:srgbClr val="FFFFFF"/>
              </a:solidFill>
              <a:effectLst/>
              <a:uLnTx/>
              <a:uFillTx/>
              <a:latin typeface="Calibri"/>
              <a:ea typeface="+mn-ea"/>
              <a:cs typeface="+mn-cs"/>
            </a:endParaRPr>
          </a:p>
        </p:txBody>
      </p:sp>
      <p:sp>
        <p:nvSpPr>
          <p:cNvPr id="29" name="Oval 133">
            <a:extLst>
              <a:ext uri="{FF2B5EF4-FFF2-40B4-BE49-F238E27FC236}">
                <a16:creationId xmlns:a16="http://schemas.microsoft.com/office/drawing/2014/main" id="{062446E0-74D2-43EB-A230-BE184017FC60}"/>
              </a:ext>
            </a:extLst>
          </p:cNvPr>
          <p:cNvSpPr/>
          <p:nvPr/>
        </p:nvSpPr>
        <p:spPr>
          <a:xfrm>
            <a:off x="9542731" y="2340136"/>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30" name="Oval 133">
            <a:extLst>
              <a:ext uri="{FF2B5EF4-FFF2-40B4-BE49-F238E27FC236}">
                <a16:creationId xmlns:a16="http://schemas.microsoft.com/office/drawing/2014/main" id="{2827D291-F731-47E2-AC32-31FDCAC6B350}"/>
              </a:ext>
            </a:extLst>
          </p:cNvPr>
          <p:cNvSpPr/>
          <p:nvPr/>
        </p:nvSpPr>
        <p:spPr>
          <a:xfrm>
            <a:off x="10117105" y="2340136"/>
            <a:ext cx="180000" cy="180000"/>
          </a:xfrm>
          <a:prstGeom prst="ellipse">
            <a:avLst/>
          </a:prstGeom>
          <a:solidFill>
            <a:schemeClr val="accent1">
              <a:lumMod val="75000"/>
            </a:schemeClr>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Текст 11">
            <a:extLst>
              <a:ext uri="{FF2B5EF4-FFF2-40B4-BE49-F238E27FC236}">
                <a16:creationId xmlns:a16="http://schemas.microsoft.com/office/drawing/2014/main" id="{9DF9B355-EA45-42F4-BB51-E7C473EFE72C}"/>
              </a:ext>
            </a:extLst>
          </p:cNvPr>
          <p:cNvSpPr txBox="1">
            <a:spLocks/>
          </p:cNvSpPr>
          <p:nvPr/>
        </p:nvSpPr>
        <p:spPr>
          <a:xfrm>
            <a:off x="6311324" y="1803296"/>
            <a:ext cx="4416280" cy="1551067"/>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0" lvl="0" indent="0" algn="just" fontAlgn="base">
              <a:buNone/>
              <a:defRPr/>
            </a:pPr>
            <a:r>
              <a:rPr lang="es-ES" sz="1050" dirty="0">
                <a:solidFill>
                  <a:srgbClr val="595959"/>
                </a:solidFill>
              </a:rPr>
              <a:t>Indica en cuál(es) país(es) serían los prioritarios para la implementación del producto.</a:t>
            </a:r>
            <a:endParaRPr kumimoji="0" lang="es-ES" sz="1050" b="0" i="0" u="none" strike="noStrike" kern="1200" cap="none" spc="0" normalizeH="0" baseline="0" noProof="0" dirty="0">
              <a:ln>
                <a:noFill/>
              </a:ln>
              <a:solidFill>
                <a:srgbClr val="595959"/>
              </a:solidFill>
              <a:effectLst/>
              <a:uLnTx/>
              <a:uFillTx/>
              <a:latin typeface="Chevin Pro Light"/>
              <a:ea typeface="+mn-ea"/>
            </a:endParaRPr>
          </a:p>
        </p:txBody>
      </p:sp>
      <p:sp>
        <p:nvSpPr>
          <p:cNvPr id="2" name="Текст 11">
            <a:extLst>
              <a:ext uri="{FF2B5EF4-FFF2-40B4-BE49-F238E27FC236}">
                <a16:creationId xmlns:a16="http://schemas.microsoft.com/office/drawing/2014/main" id="{D20581F1-FC2D-497E-ACD8-39FB1B83A9ED}"/>
              </a:ext>
            </a:extLst>
          </p:cNvPr>
          <p:cNvSpPr txBox="1">
            <a:spLocks/>
          </p:cNvSpPr>
          <p:nvPr/>
        </p:nvSpPr>
        <p:spPr>
          <a:xfrm>
            <a:off x="6096000" y="3003193"/>
            <a:ext cx="5696932" cy="3503826"/>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0" lvl="0" indent="0" algn="just" fontAlgn="base">
              <a:buNone/>
              <a:defRPr/>
            </a:pPr>
            <a:r>
              <a:rPr lang="es-ES" sz="1050" b="1" dirty="0">
                <a:solidFill>
                  <a:srgbClr val="595959"/>
                </a:solidFill>
              </a:rPr>
              <a:t>Chile: </a:t>
            </a:r>
            <a:r>
              <a:rPr lang="es-CL" sz="1050" dirty="0">
                <a:solidFill>
                  <a:srgbClr val="595959"/>
                </a:solidFill>
              </a:rPr>
              <a:t>Posee plataforma propia, pero datos no están actualizados. Datos solo a nivel nacional.</a:t>
            </a:r>
          </a:p>
          <a:p>
            <a:pPr marL="0" lvl="0" indent="0" algn="just" fontAlgn="base">
              <a:spcBef>
                <a:spcPts val="0"/>
              </a:spcBef>
              <a:buNone/>
              <a:defRPr/>
            </a:pPr>
            <a:r>
              <a:rPr lang="en-US" sz="900" dirty="0">
                <a:hlinkClick r:id="rId10"/>
              </a:rPr>
              <a:t>http://www.chileagenda2030.gob.cl/seguimiento/ods-1</a:t>
            </a:r>
            <a:r>
              <a:rPr lang="es-CL" sz="900" dirty="0">
                <a:solidFill>
                  <a:srgbClr val="595959"/>
                </a:solidFill>
              </a:rPr>
              <a:t> </a:t>
            </a:r>
            <a:endParaRPr lang="en-US" sz="900" dirty="0"/>
          </a:p>
          <a:p>
            <a:pPr marL="0" lvl="0" indent="0" algn="just" fontAlgn="base">
              <a:buNone/>
              <a:defRPr/>
            </a:pPr>
            <a:endParaRPr lang="en-US" sz="700" dirty="0">
              <a:solidFill>
                <a:srgbClr val="595959"/>
              </a:solidFill>
            </a:endParaRPr>
          </a:p>
          <a:p>
            <a:pPr marL="0" lvl="0" indent="0" algn="just" fontAlgn="base">
              <a:buNone/>
              <a:defRPr/>
            </a:pPr>
            <a:r>
              <a:rPr lang="en-US" sz="1050" b="1" dirty="0">
                <a:solidFill>
                  <a:srgbClr val="595959"/>
                </a:solidFill>
              </a:rPr>
              <a:t>Costa Rica: </a:t>
            </a:r>
            <a:r>
              <a:rPr lang="es-CL" sz="1050" dirty="0">
                <a:solidFill>
                  <a:srgbClr val="595959"/>
                </a:solidFill>
              </a:rPr>
              <a:t>Posee Excel descargable con todos los datos anuales (periodo 2010-2018). </a:t>
            </a:r>
          </a:p>
          <a:p>
            <a:pPr marL="0" indent="0" algn="just" fontAlgn="base">
              <a:spcBef>
                <a:spcPts val="0"/>
              </a:spcBef>
              <a:buNone/>
              <a:defRPr/>
            </a:pPr>
            <a:r>
              <a:rPr lang="es-ES" sz="900" dirty="0">
                <a:hlinkClick r:id="rId11"/>
              </a:rPr>
              <a:t>https://www.inec.cr/objetivos-de-desarrollo-sostenible</a:t>
            </a:r>
            <a:r>
              <a:rPr lang="es-ES" sz="900" dirty="0"/>
              <a:t> </a:t>
            </a:r>
          </a:p>
          <a:p>
            <a:pPr marL="0" lvl="0" indent="0" algn="just" fontAlgn="base">
              <a:buNone/>
              <a:defRPr/>
            </a:pPr>
            <a:endParaRPr lang="es-ES" sz="1050" dirty="0">
              <a:solidFill>
                <a:srgbClr val="595959"/>
              </a:solidFill>
            </a:endParaRPr>
          </a:p>
          <a:p>
            <a:pPr marL="0" lvl="0" indent="0" algn="just" fontAlgn="base">
              <a:buNone/>
              <a:defRPr/>
            </a:pPr>
            <a:r>
              <a:rPr lang="es-ES" sz="1050" b="1" dirty="0">
                <a:solidFill>
                  <a:srgbClr val="595959"/>
                </a:solidFill>
              </a:rPr>
              <a:t>El Salvador: </a:t>
            </a:r>
            <a:r>
              <a:rPr lang="es-CL" sz="1050" dirty="0">
                <a:solidFill>
                  <a:srgbClr val="595959"/>
                </a:solidFill>
              </a:rPr>
              <a:t>Tiene plataforma, pero link no funciona. </a:t>
            </a:r>
            <a:r>
              <a:rPr lang="es-CL" sz="1050" dirty="0">
                <a:solidFill>
                  <a:srgbClr val="595959"/>
                </a:solidFill>
                <a:hlinkClick r:id="rId12"/>
              </a:rPr>
              <a:t>http://190.5.135.86/KPI_FORM_QUA</a:t>
            </a:r>
            <a:r>
              <a:rPr lang="es-CL" sz="1050" dirty="0">
                <a:solidFill>
                  <a:srgbClr val="595959"/>
                </a:solidFill>
              </a:rPr>
              <a:t> </a:t>
            </a:r>
            <a:endParaRPr lang="en-US" sz="700" dirty="0"/>
          </a:p>
          <a:p>
            <a:pPr marL="0" lvl="0" indent="0" algn="just" fontAlgn="base">
              <a:buNone/>
              <a:defRPr/>
            </a:pPr>
            <a:endParaRPr lang="en-US" sz="700" dirty="0">
              <a:solidFill>
                <a:srgbClr val="595959"/>
              </a:solidFill>
            </a:endParaRPr>
          </a:p>
          <a:p>
            <a:pPr marL="0" lvl="0" indent="0" algn="just" fontAlgn="base">
              <a:buNone/>
              <a:defRPr/>
            </a:pPr>
            <a:r>
              <a:rPr lang="es-ES" sz="1050" b="1" dirty="0">
                <a:solidFill>
                  <a:srgbClr val="595959"/>
                </a:solidFill>
              </a:rPr>
              <a:t>Guatemala: </a:t>
            </a:r>
            <a:r>
              <a:rPr lang="es-CL" sz="1050" dirty="0">
                <a:solidFill>
                  <a:srgbClr val="595959"/>
                </a:solidFill>
              </a:rPr>
              <a:t>Tienen plataforma con estadísticas, pero se enfocan en las Prioridades Nacionales de Desarrollo, las cuales se alinean a los ODS, pero no los abarcan todos. </a:t>
            </a:r>
          </a:p>
          <a:p>
            <a:pPr marL="0" lvl="0" indent="0" algn="just" fontAlgn="base">
              <a:buNone/>
              <a:defRPr/>
            </a:pPr>
            <a:r>
              <a:rPr lang="es-CL" sz="1050" dirty="0">
                <a:solidFill>
                  <a:srgbClr val="595959"/>
                </a:solidFill>
                <a:hlinkClick r:id="rId13"/>
              </a:rPr>
              <a:t>https://pnd.gt/Home/NodosP1</a:t>
            </a:r>
            <a:r>
              <a:rPr lang="es-CL" sz="1050" dirty="0">
                <a:solidFill>
                  <a:srgbClr val="595959"/>
                </a:solidFill>
              </a:rPr>
              <a:t> </a:t>
            </a:r>
            <a:endParaRPr lang="en-US" sz="700" dirty="0"/>
          </a:p>
          <a:p>
            <a:pPr marL="0" lvl="0" indent="0" algn="just" fontAlgn="base">
              <a:buNone/>
              <a:defRPr/>
            </a:pPr>
            <a:endParaRPr lang="en-US" sz="700" dirty="0"/>
          </a:p>
          <a:p>
            <a:pPr marL="0" lvl="0" indent="0" algn="just" fontAlgn="base">
              <a:buNone/>
              <a:defRPr/>
            </a:pPr>
            <a:r>
              <a:rPr lang="en-US" sz="1050" b="1" dirty="0"/>
              <a:t>Honduras:</a:t>
            </a:r>
            <a:r>
              <a:rPr lang="en-US" sz="1050" dirty="0"/>
              <a:t> </a:t>
            </a:r>
            <a:r>
              <a:rPr lang="es-CL" sz="1050" dirty="0"/>
              <a:t>No tiene plataforma estadística, solo documentación sobre alineación de indicadores a los principales instrumentos del Sistema Nacional de Planificación del Desarrollo. </a:t>
            </a:r>
            <a:endParaRPr lang="es-CL" sz="700" dirty="0"/>
          </a:p>
          <a:p>
            <a:pPr marL="0" lvl="0" indent="0" algn="just" fontAlgn="base">
              <a:buNone/>
              <a:defRPr/>
            </a:pPr>
            <a:endParaRPr lang="en-US" sz="700" dirty="0"/>
          </a:p>
          <a:p>
            <a:pPr marL="0" lvl="0" indent="0" algn="just" fontAlgn="base">
              <a:buNone/>
              <a:defRPr/>
            </a:pPr>
            <a:r>
              <a:rPr lang="en-US" sz="1050" b="1" dirty="0"/>
              <a:t>Panamá: </a:t>
            </a:r>
            <a:r>
              <a:rPr lang="es-ES" sz="1050" dirty="0"/>
              <a:t>No tiene plataforma estadística</a:t>
            </a:r>
          </a:p>
          <a:p>
            <a:pPr marL="0" lvl="0" indent="0" algn="just" fontAlgn="base">
              <a:buNone/>
              <a:defRPr/>
            </a:pPr>
            <a:endParaRPr lang="es-ES" sz="1050" dirty="0"/>
          </a:p>
          <a:p>
            <a:pPr marL="0" lvl="0" indent="0" algn="just" fontAlgn="base">
              <a:buNone/>
              <a:defRPr/>
            </a:pPr>
            <a:r>
              <a:rPr lang="es-ES" sz="1050" b="1" dirty="0"/>
              <a:t>República Dominicana: </a:t>
            </a:r>
            <a:r>
              <a:rPr lang="es-ES" sz="1050" dirty="0"/>
              <a:t>Tiene plataforma estadística, pero solo permite ver un gráfico a la vez.</a:t>
            </a:r>
          </a:p>
          <a:p>
            <a:pPr marL="0" lvl="0" indent="0" algn="just" fontAlgn="base">
              <a:buNone/>
              <a:defRPr/>
            </a:pPr>
            <a:r>
              <a:rPr lang="en-US" sz="1050" dirty="0">
                <a:hlinkClick r:id="rId14"/>
              </a:rPr>
              <a:t>http://ods.gob.do/Indicador</a:t>
            </a:r>
            <a:r>
              <a:rPr lang="es-ES" sz="1050" dirty="0"/>
              <a:t> </a:t>
            </a:r>
            <a:endParaRPr lang="en-US" sz="1050" dirty="0"/>
          </a:p>
          <a:p>
            <a:pPr marL="0" lvl="0" indent="0" algn="just" fontAlgn="base">
              <a:buNone/>
              <a:defRPr/>
            </a:pPr>
            <a:endParaRPr lang="es-ES" sz="1050" dirty="0">
              <a:solidFill>
                <a:srgbClr val="595959"/>
              </a:solidFill>
            </a:endParaRPr>
          </a:p>
          <a:p>
            <a:pPr marL="0" lvl="0" indent="0" algn="just" fontAlgn="base">
              <a:buNone/>
              <a:defRPr/>
            </a:pPr>
            <a:endParaRPr lang="es-ES" sz="1050" dirty="0">
              <a:solidFill>
                <a:srgbClr val="595959"/>
              </a:solidFill>
            </a:endParaRPr>
          </a:p>
          <a:p>
            <a:pPr marL="0" lvl="0" indent="0" algn="just" fontAlgn="base">
              <a:buNone/>
              <a:defRPr/>
            </a:pPr>
            <a:endParaRPr lang="es-ES" sz="1050" dirty="0">
              <a:solidFill>
                <a:srgbClr val="595959"/>
              </a:solidFill>
            </a:endParaRPr>
          </a:p>
          <a:p>
            <a:pPr marL="0" lvl="0" indent="0" algn="just" fontAlgn="base">
              <a:buNone/>
              <a:defRPr/>
            </a:pPr>
            <a:endParaRPr lang="es-ES" sz="1050" dirty="0">
              <a:solidFill>
                <a:srgbClr val="595959"/>
              </a:solidFill>
            </a:endParaRPr>
          </a:p>
          <a:p>
            <a:pPr marL="0" lvl="0" indent="0" algn="just" fontAlgn="base">
              <a:buNone/>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p:txBody>
      </p:sp>
      <p:sp>
        <p:nvSpPr>
          <p:cNvPr id="5" name="Oval 133">
            <a:extLst>
              <a:ext uri="{FF2B5EF4-FFF2-40B4-BE49-F238E27FC236}">
                <a16:creationId xmlns:a16="http://schemas.microsoft.com/office/drawing/2014/main" id="{56BA6338-B249-4276-AAD1-1E2E379358C5}"/>
              </a:ext>
            </a:extLst>
          </p:cNvPr>
          <p:cNvSpPr/>
          <p:nvPr/>
        </p:nvSpPr>
        <p:spPr>
          <a:xfrm>
            <a:off x="10976551" y="2058569"/>
            <a:ext cx="180000" cy="180000"/>
          </a:xfrm>
          <a:prstGeom prst="ellipse">
            <a:avLst/>
          </a:prstGeom>
          <a:solidFill>
            <a:schemeClr val="accent1">
              <a:lumMod val="75000"/>
            </a:schemeClr>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6" name="Oval 133">
            <a:extLst>
              <a:ext uri="{FF2B5EF4-FFF2-40B4-BE49-F238E27FC236}">
                <a16:creationId xmlns:a16="http://schemas.microsoft.com/office/drawing/2014/main" id="{5774A668-4681-4EC7-9556-9D0856876971}"/>
              </a:ext>
            </a:extLst>
          </p:cNvPr>
          <p:cNvSpPr/>
          <p:nvPr/>
        </p:nvSpPr>
        <p:spPr>
          <a:xfrm>
            <a:off x="10976551" y="2302183"/>
            <a:ext cx="180000" cy="180000"/>
          </a:xfrm>
          <a:prstGeom prst="ellipse">
            <a:avLst/>
          </a:prstGeom>
          <a:solidFill>
            <a:schemeClr val="accent1">
              <a:lumMod val="40000"/>
              <a:lumOff val="60000"/>
            </a:schemeClr>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7" name="Oval 133">
            <a:extLst>
              <a:ext uri="{FF2B5EF4-FFF2-40B4-BE49-F238E27FC236}">
                <a16:creationId xmlns:a16="http://schemas.microsoft.com/office/drawing/2014/main" id="{3C496051-4950-4826-ADD1-6999D68857A1}"/>
              </a:ext>
            </a:extLst>
          </p:cNvPr>
          <p:cNvSpPr/>
          <p:nvPr/>
        </p:nvSpPr>
        <p:spPr>
          <a:xfrm>
            <a:off x="10976551" y="254308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8" name="TextBox 139">
            <a:extLst>
              <a:ext uri="{FF2B5EF4-FFF2-40B4-BE49-F238E27FC236}">
                <a16:creationId xmlns:a16="http://schemas.microsoft.com/office/drawing/2014/main" id="{C135B837-DCCC-41DE-A998-A8EBFE811F50}"/>
              </a:ext>
            </a:extLst>
          </p:cNvPr>
          <p:cNvSpPr txBox="1"/>
          <p:nvPr/>
        </p:nvSpPr>
        <p:spPr>
          <a:xfrm>
            <a:off x="11175009" y="2009038"/>
            <a:ext cx="241020" cy="25654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1</a:t>
            </a:r>
          </a:p>
        </p:txBody>
      </p:sp>
      <p:sp>
        <p:nvSpPr>
          <p:cNvPr id="11" name="TextBox 139">
            <a:extLst>
              <a:ext uri="{FF2B5EF4-FFF2-40B4-BE49-F238E27FC236}">
                <a16:creationId xmlns:a16="http://schemas.microsoft.com/office/drawing/2014/main" id="{7D67AF61-D0B6-43CD-9144-0EAA99984331}"/>
              </a:ext>
            </a:extLst>
          </p:cNvPr>
          <p:cNvSpPr txBox="1"/>
          <p:nvPr/>
        </p:nvSpPr>
        <p:spPr>
          <a:xfrm>
            <a:off x="11173905" y="2282983"/>
            <a:ext cx="241020" cy="25654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2</a:t>
            </a:r>
          </a:p>
        </p:txBody>
      </p:sp>
      <p:sp>
        <p:nvSpPr>
          <p:cNvPr id="13" name="TextBox 139">
            <a:extLst>
              <a:ext uri="{FF2B5EF4-FFF2-40B4-BE49-F238E27FC236}">
                <a16:creationId xmlns:a16="http://schemas.microsoft.com/office/drawing/2014/main" id="{D7E69060-2A4C-4317-A821-BB63357EE0D5}"/>
              </a:ext>
            </a:extLst>
          </p:cNvPr>
          <p:cNvSpPr txBox="1"/>
          <p:nvPr/>
        </p:nvSpPr>
        <p:spPr>
          <a:xfrm>
            <a:off x="11173904" y="2510088"/>
            <a:ext cx="978567" cy="25654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F/I</a:t>
            </a:r>
          </a:p>
        </p:txBody>
      </p:sp>
    </p:spTree>
    <p:extLst>
      <p:ext uri="{BB962C8B-B14F-4D97-AF65-F5344CB8AC3E}">
        <p14:creationId xmlns:p14="http://schemas.microsoft.com/office/powerpoint/2010/main" val="354296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4</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5-6</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5. CONTEXTO COMPETITIVO</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793122" cy="4771884"/>
          </a:xfrm>
          <a:prstGeom prst="rect">
            <a:avLst/>
          </a:prstGeom>
          <a:noFill/>
        </p:spPr>
        <p:txBody>
          <a:bodyPr wrap="square" rtlCol="0">
            <a:spAutoFit/>
          </a:bodyPr>
          <a:lstStyle/>
          <a:p>
            <a:pPr defTabSz="1219017">
              <a:spcBef>
                <a:spcPts val="601"/>
              </a:spcBef>
              <a:spcAft>
                <a:spcPts val="601"/>
              </a:spcAft>
            </a:pPr>
            <a:r>
              <a:rPr lang="es-ES" sz="1067" b="1" dirty="0">
                <a:solidFill>
                  <a:srgbClr val="575756"/>
                </a:solidFill>
                <a:latin typeface="Chevin Pro DemiBold"/>
              </a:rPr>
              <a:t>Plataforma Regional del Conocimiento sobre la Agenda 2030 en América Latina y el Caribe (CEPAL-PNUD) </a:t>
            </a:r>
            <a:r>
              <a:rPr lang="es-ES" sz="1067" b="1" dirty="0">
                <a:solidFill>
                  <a:srgbClr val="575756"/>
                </a:solidFill>
                <a:latin typeface="Chevin Pro DemiBold"/>
                <a:hlinkClick r:id="rId2"/>
              </a:rPr>
              <a:t>https://agenda2030lac.org/index.php/es</a:t>
            </a:r>
            <a:r>
              <a:rPr lang="es-ES" sz="1067" b="1" dirty="0">
                <a:solidFill>
                  <a:srgbClr val="575756"/>
                </a:solidFill>
                <a:latin typeface="Chevin Pro DemiBold"/>
              </a:rPr>
              <a:t> </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Tipo de producto de la competencia</a:t>
            </a:r>
            <a:r>
              <a:rPr lang="es-ES" sz="1067" dirty="0">
                <a:solidFill>
                  <a:srgbClr val="575756"/>
                </a:solidFill>
                <a:latin typeface="Chevin Pro DemiBold"/>
              </a:rPr>
              <a:t>:  Se definen como un regional </a:t>
            </a:r>
            <a:r>
              <a:rPr lang="es-ES" sz="1067" dirty="0" err="1">
                <a:solidFill>
                  <a:srgbClr val="575756"/>
                </a:solidFill>
                <a:latin typeface="Chevin Pro DemiBold"/>
              </a:rPr>
              <a:t>knowledge</a:t>
            </a:r>
            <a:r>
              <a:rPr lang="es-ES" sz="1067" dirty="0">
                <a:solidFill>
                  <a:srgbClr val="575756"/>
                </a:solidFill>
                <a:latin typeface="Chevin Pro DemiBold"/>
              </a:rPr>
              <a:t> </a:t>
            </a:r>
            <a:r>
              <a:rPr lang="es-ES" sz="1067" dirty="0" err="1">
                <a:solidFill>
                  <a:srgbClr val="575756"/>
                </a:solidFill>
                <a:latin typeface="Chevin Pro DemiBold"/>
              </a:rPr>
              <a:t>management</a:t>
            </a:r>
            <a:r>
              <a:rPr lang="es-ES" sz="1067" dirty="0">
                <a:solidFill>
                  <a:srgbClr val="575756"/>
                </a:solidFill>
                <a:latin typeface="Chevin Pro DemiBold"/>
              </a:rPr>
              <a:t> </a:t>
            </a:r>
            <a:r>
              <a:rPr lang="es-ES" sz="1067" dirty="0" err="1">
                <a:solidFill>
                  <a:srgbClr val="575756"/>
                </a:solidFill>
                <a:latin typeface="Chevin Pro DemiBold"/>
              </a:rPr>
              <a:t>hub</a:t>
            </a:r>
            <a:r>
              <a:rPr lang="es-ES" sz="1067" dirty="0">
                <a:solidFill>
                  <a:srgbClr val="575756"/>
                </a:solidFill>
                <a:latin typeface="Chevin Pro DemiBold"/>
              </a:rPr>
              <a:t>. </a:t>
            </a:r>
            <a:r>
              <a:rPr lang="es-ES" sz="1067" i="1" dirty="0">
                <a:solidFill>
                  <a:srgbClr val="575756"/>
                </a:solidFill>
                <a:latin typeface="Chevin Pro DemiBold"/>
              </a:rPr>
              <a:t>“Punto de encuentro y referencia para toda la información relacionada con los ODS, incluidas actividades, recursos de información, estadísticas, datos regionales, instrumentos analíticos específicos y productos de conocimiento desarrollados y puestos a disposición por las Naciones Unidas en respuesta a las necesidades de los países miembros” </a:t>
            </a:r>
            <a:br>
              <a:rPr lang="es-ES" sz="1067" dirty="0">
                <a:solidFill>
                  <a:srgbClr val="575756"/>
                </a:solidFill>
                <a:latin typeface="Chevin Pro DemiBold"/>
              </a:rPr>
            </a:br>
            <a:r>
              <a:rPr lang="es-ES" sz="1067" dirty="0">
                <a:solidFill>
                  <a:srgbClr val="575756"/>
                </a:solidFill>
                <a:latin typeface="Chevin Pro DemiBold"/>
              </a:rPr>
              <a:t>Plataforma de enlaces a sitios gubernamentales/nacionales </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Fortalezas de la competencia: </a:t>
            </a:r>
            <a:r>
              <a:rPr lang="es-ES" sz="1067" dirty="0">
                <a:solidFill>
                  <a:srgbClr val="575756"/>
                </a:solidFill>
                <a:latin typeface="Chevin Pro DemiBold"/>
              </a:rPr>
              <a:t>Gratuito; para toda ALC; “oficial” (CEPAL-PNUD).</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Debilidades de la competencia</a:t>
            </a:r>
            <a:r>
              <a:rPr lang="es-ES" sz="1067" dirty="0">
                <a:solidFill>
                  <a:srgbClr val="575756"/>
                </a:solidFill>
                <a:latin typeface="Chevin Pro DemiBold"/>
              </a:rPr>
              <a:t>: Tratan lo regional (ALC) y lo nacional de manera separada (BD separadas), Perfiles estadísticos nacionales/regionales son estáticos (usuario no puede modificar la información)</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Tipo de cliente de la competencia:  </a:t>
            </a:r>
            <a:r>
              <a:rPr lang="es-ES" sz="1067" dirty="0">
                <a:solidFill>
                  <a:srgbClr val="575756"/>
                </a:solidFill>
                <a:latin typeface="Chevin Pro DemiBold"/>
              </a:rPr>
              <a:t>Países, </a:t>
            </a:r>
            <a:r>
              <a:rPr lang="es-ES" sz="1067" dirty="0" err="1">
                <a:solidFill>
                  <a:srgbClr val="575756"/>
                </a:solidFill>
                <a:latin typeface="Chevin Pro DemiBold"/>
              </a:rPr>
              <a:t>ONGs</a:t>
            </a:r>
            <a:r>
              <a:rPr lang="es-ES" sz="1067" dirty="0">
                <a:solidFill>
                  <a:srgbClr val="575756"/>
                </a:solidFill>
                <a:latin typeface="Chevin Pro DemiBold"/>
              </a:rPr>
              <a:t>, Academia</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Rango de precios de la competencia: </a:t>
            </a:r>
            <a:r>
              <a:rPr lang="es-ES" sz="1067" dirty="0">
                <a:solidFill>
                  <a:srgbClr val="575756"/>
                </a:solidFill>
                <a:latin typeface="Chevin Pro DemiBold"/>
              </a:rPr>
              <a:t>Gratuito</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Diferencia de nuestra propuesta de valor: </a:t>
            </a:r>
            <a:r>
              <a:rPr lang="es-ES" sz="1067" dirty="0">
                <a:solidFill>
                  <a:srgbClr val="575756"/>
                </a:solidFill>
                <a:latin typeface="Chevin Pro DemiBold"/>
              </a:rPr>
              <a:t>Integración y comparación de estadísticas entre países. Customización de la información de acuerdo a necesidades/intereses del usuario.</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Nuestras ventajas: </a:t>
            </a:r>
            <a:r>
              <a:rPr lang="es-ES" sz="1067" dirty="0">
                <a:solidFill>
                  <a:srgbClr val="575756"/>
                </a:solidFill>
                <a:latin typeface="Chevin Pro DemiBold"/>
              </a:rPr>
              <a:t>Manejar los datos y entregar información en la plataforma DATAODS. Escala de análisis podría ser subnacional si se cuenta con los datos.</a:t>
            </a:r>
          </a:p>
          <a:p>
            <a:pPr marL="228600" indent="-228600" defTabSz="1219017">
              <a:spcBef>
                <a:spcPts val="601"/>
              </a:spcBef>
              <a:spcAft>
                <a:spcPts val="601"/>
              </a:spcAft>
              <a:buFont typeface="Arial" panose="020B0604020202020204" pitchFamily="34" charset="0"/>
              <a:buChar char="•"/>
            </a:pPr>
            <a:endParaRPr lang="es-ES" sz="1067" dirty="0">
              <a:solidFill>
                <a:srgbClr val="575756"/>
              </a:solidFill>
              <a:latin typeface="Chevin Pro DemiBold"/>
            </a:endParaRPr>
          </a:p>
        </p:txBody>
      </p:sp>
      <p:sp>
        <p:nvSpPr>
          <p:cNvPr id="148" name="TextBox 139">
            <a:extLst>
              <a:ext uri="{FF2B5EF4-FFF2-40B4-BE49-F238E27FC236}">
                <a16:creationId xmlns:a16="http://schemas.microsoft.com/office/drawing/2014/main" id="{98A38B01-0203-47CA-8973-AA69DA51EBF2}"/>
              </a:ext>
            </a:extLst>
          </p:cNvPr>
          <p:cNvSpPr txBox="1"/>
          <p:nvPr/>
        </p:nvSpPr>
        <p:spPr>
          <a:xfrm>
            <a:off x="7145584" y="1804400"/>
            <a:ext cx="4120832" cy="2534861"/>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Se presenta la oportunidad para DATAODS de llenar un espacio vacío en cuanto al análisis del cumplimiento de los ODS. Si bien existen plataformas de la CEPAL/Naciones Unidas que brindan información al respecto, ésta es “estática”. El usuario no puede customizar las estadísticas según sus necesidades o intereses. </a:t>
            </a:r>
          </a:p>
          <a:p>
            <a:pPr defTabSz="1219017">
              <a:spcBef>
                <a:spcPts val="601"/>
              </a:spcBef>
              <a:spcAft>
                <a:spcPts val="601"/>
              </a:spcAft>
            </a:pPr>
            <a:r>
              <a:rPr lang="es-ES" sz="1067" dirty="0">
                <a:solidFill>
                  <a:srgbClr val="575756"/>
                </a:solidFill>
                <a:latin typeface="Chevin Pro DemiBold"/>
              </a:rPr>
              <a:t>En el caso de las plataformas de los países, las experiencias revisadas son muy distintas entre sí. Sin embargo, todas ellas carecen la perspectiva de comparativa con los otros países de ALC, la cual solo se presenta en las plataformas de la CEPAL/Naciones Unidas (con las restricciones antes mencionadas).</a:t>
            </a:r>
          </a:p>
          <a:p>
            <a:pPr defTabSz="1219017">
              <a:spcBef>
                <a:spcPts val="601"/>
              </a:spcBef>
              <a:spcAft>
                <a:spcPts val="601"/>
              </a:spcAft>
            </a:pPr>
            <a:r>
              <a:rPr lang="es-CL" sz="1067" b="1" dirty="0">
                <a:solidFill>
                  <a:srgbClr val="575756"/>
                </a:solidFill>
                <a:latin typeface="Chevin Pro DemiBold"/>
              </a:rPr>
              <a:t>DATAODS puede transformarse en LA plataforma que logre integrar todas estas variables, indicadores y metas para todos los países de ALC.</a:t>
            </a:r>
          </a:p>
        </p:txBody>
      </p:sp>
      <p:sp>
        <p:nvSpPr>
          <p:cNvPr id="2" name="Rectángulo 1">
            <a:extLst>
              <a:ext uri="{FF2B5EF4-FFF2-40B4-BE49-F238E27FC236}">
                <a16:creationId xmlns:a16="http://schemas.microsoft.com/office/drawing/2014/main" id="{B87AAC0D-F7E1-4617-A963-3BEA5411BEDB}"/>
              </a:ext>
            </a:extLst>
          </p:cNvPr>
          <p:cNvSpPr/>
          <p:nvPr/>
        </p:nvSpPr>
        <p:spPr>
          <a:xfrm>
            <a:off x="7145584" y="1501612"/>
            <a:ext cx="4338176" cy="276999"/>
          </a:xfrm>
          <a:prstGeom prst="rect">
            <a:avLst/>
          </a:prstGeom>
        </p:spPr>
        <p:txBody>
          <a:bodyPr wrap="square">
            <a:spAutoFit/>
          </a:bodyPr>
          <a:lstStyle/>
          <a:p>
            <a:pPr lvl="0" defTabSz="1219017">
              <a:defRPr/>
            </a:pPr>
            <a:r>
              <a:rPr lang="es-ES" sz="1200" b="1" kern="0" dirty="0">
                <a:solidFill>
                  <a:schemeClr val="accent1"/>
                </a:solidFill>
              </a:rPr>
              <a:t>6. OPORTUNIDADES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Tree>
    <p:extLst>
      <p:ext uri="{BB962C8B-B14F-4D97-AF65-F5344CB8AC3E}">
        <p14:creationId xmlns:p14="http://schemas.microsoft.com/office/powerpoint/2010/main" val="415046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5</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5" y="309297"/>
            <a:ext cx="6224335"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endParaRPr kumimoji="0" lang="ru-RU" sz="14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5782"/>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7</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ctr" defTabSz="1219017">
              <a:buClr>
                <a:srgbClr val="E20613"/>
              </a:buClr>
              <a:buSzPct val="250000"/>
              <a:buNone/>
              <a:defRPr/>
            </a:pPr>
            <a:r>
              <a:rPr lang="es-ES" sz="1600" b="1" dirty="0">
                <a:solidFill>
                  <a:srgbClr val="FFFFFF"/>
                </a:solidFill>
              </a:rPr>
              <a:t>Plataforma regional (ALC) vs Plataforma nacional </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flipH="1">
            <a:off x="6096000" y="1864955"/>
            <a:ext cx="1" cy="29374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1558517" y="1571969"/>
            <a:ext cx="4338176" cy="276999"/>
          </a:xfrm>
          <a:prstGeom prst="rect">
            <a:avLst/>
          </a:prstGeom>
        </p:spPr>
        <p:txBody>
          <a:bodyPr wrap="square">
            <a:spAutoFit/>
          </a:bodyPr>
          <a:lstStyle/>
          <a:p>
            <a:pPr lvl="0" defTabSz="1219017">
              <a:defRPr/>
            </a:pPr>
            <a:r>
              <a:rPr lang="es-ES" sz="1200" b="1" kern="0" dirty="0">
                <a:solidFill>
                  <a:schemeClr val="accent1"/>
                </a:solidFill>
              </a:rPr>
              <a:t>7. CARACTERIZACIÓN DEL PRODUCTO</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1558517" y="1864955"/>
            <a:ext cx="4397666" cy="4561698"/>
          </a:xfrm>
          <a:prstGeom prst="rect">
            <a:avLst/>
          </a:prstGeom>
          <a:noFill/>
        </p:spPr>
        <p:txBody>
          <a:bodyPr wrap="square" rtlCol="0">
            <a:spAutoFit/>
          </a:bodyPr>
          <a:lstStyle/>
          <a:p>
            <a:pPr marL="228600" indent="-228600" defTabSz="1219017">
              <a:spcAft>
                <a:spcPts val="600"/>
              </a:spcAft>
              <a:buFont typeface="+mj-lt"/>
              <a:buAutoNum type="arabicPeriod"/>
            </a:pPr>
            <a:r>
              <a:rPr lang="es-ES" sz="1067" b="1" dirty="0">
                <a:solidFill>
                  <a:srgbClr val="575756"/>
                </a:solidFill>
                <a:latin typeface="Chevin Pro DemiBold"/>
              </a:rPr>
              <a:t>¿Qué es? </a:t>
            </a:r>
            <a:r>
              <a:rPr lang="es-ES" sz="1067" dirty="0">
                <a:solidFill>
                  <a:srgbClr val="575756"/>
                </a:solidFill>
                <a:latin typeface="Chevin Pro DemiBold"/>
              </a:rPr>
              <a:t>Plataforma </a:t>
            </a:r>
          </a:p>
          <a:p>
            <a:pPr marL="228600" indent="-228600" defTabSz="1219017">
              <a:spcAft>
                <a:spcPts val="600"/>
              </a:spcAft>
              <a:buFont typeface="+mj-lt"/>
              <a:buAutoNum type="arabicPeriod"/>
            </a:pPr>
            <a:r>
              <a:rPr lang="es-ES" sz="1067" b="1" dirty="0">
                <a:solidFill>
                  <a:srgbClr val="575756"/>
                </a:solidFill>
                <a:latin typeface="Chevin Pro DemiBold"/>
              </a:rPr>
              <a:t>¿Qué problema resuelve? </a:t>
            </a:r>
            <a:r>
              <a:rPr lang="es-ES" sz="1067" dirty="0">
                <a:solidFill>
                  <a:srgbClr val="575756"/>
                </a:solidFill>
                <a:latin typeface="Chevin Pro DemiBold"/>
              </a:rPr>
              <a:t>Actualmente hay que buscar para cada país por separado el estado de avance de los ODS. Solo algunos países cuentan con plataformas que presentan esta información. Las que hay son diametralmente diferentes. Falta una plataforma que integre y permita tener un panorama actualizado y que facilite la comparación.</a:t>
            </a:r>
          </a:p>
          <a:p>
            <a:pPr marL="228600" indent="-228600" defTabSz="1219017">
              <a:spcAft>
                <a:spcPts val="600"/>
              </a:spcAft>
              <a:buFont typeface="+mj-lt"/>
              <a:buAutoNum type="arabicPeriod"/>
            </a:pPr>
            <a:r>
              <a:rPr lang="es-ES" sz="1067" b="1" dirty="0">
                <a:solidFill>
                  <a:srgbClr val="575756"/>
                </a:solidFill>
                <a:latin typeface="Chevin Pro DemiBold"/>
              </a:rPr>
              <a:t>¿Por qué es necesario? </a:t>
            </a:r>
            <a:r>
              <a:rPr lang="es-ES" sz="1067" dirty="0">
                <a:solidFill>
                  <a:srgbClr val="575756"/>
                </a:solidFill>
                <a:latin typeface="Chevin Pro DemiBold"/>
              </a:rPr>
              <a:t>Transparencia de la información, actualización de datos independiente de la realización de los informes voluntarios por países. </a:t>
            </a:r>
          </a:p>
          <a:p>
            <a:pPr marL="228600" indent="-228600" defTabSz="1219017">
              <a:spcAft>
                <a:spcPts val="600"/>
              </a:spcAft>
              <a:buFont typeface="+mj-lt"/>
              <a:buAutoNum type="arabicPeriod"/>
            </a:pPr>
            <a:r>
              <a:rPr lang="es-ES" sz="1067" b="1" dirty="0">
                <a:solidFill>
                  <a:srgbClr val="575756"/>
                </a:solidFill>
                <a:latin typeface="Chevin Pro DemiBold"/>
              </a:rPr>
              <a:t>¿Qué características tiene? </a:t>
            </a:r>
            <a:r>
              <a:rPr lang="es-ES" sz="1067" dirty="0">
                <a:solidFill>
                  <a:srgbClr val="575756"/>
                </a:solidFill>
                <a:latin typeface="Chevin Pro DemiBold"/>
              </a:rPr>
              <a:t>Actualizado, comparativo, visual/gráfico, dinámico (requerimientos del usuario)</a:t>
            </a:r>
          </a:p>
          <a:p>
            <a:pPr marL="228600" indent="-228600" defTabSz="1219017">
              <a:spcAft>
                <a:spcPts val="600"/>
              </a:spcAft>
              <a:buFont typeface="+mj-lt"/>
              <a:buAutoNum type="arabicPeriod"/>
            </a:pPr>
            <a:r>
              <a:rPr lang="es-ES" sz="1067" b="1" dirty="0">
                <a:solidFill>
                  <a:srgbClr val="575756"/>
                </a:solidFill>
                <a:latin typeface="Chevin Pro DemiBold"/>
              </a:rPr>
              <a:t>¿En qué plataforma funciona? </a:t>
            </a:r>
            <a:r>
              <a:rPr lang="es-ES" sz="1067" dirty="0">
                <a:solidFill>
                  <a:srgbClr val="575756"/>
                </a:solidFill>
                <a:latin typeface="Chevin Pro DemiBold"/>
              </a:rPr>
              <a:t>Página web/</a:t>
            </a:r>
            <a:r>
              <a:rPr lang="es-ES" sz="1067" dirty="0" err="1">
                <a:solidFill>
                  <a:srgbClr val="575756"/>
                </a:solidFill>
                <a:latin typeface="Chevin Pro DemiBold"/>
              </a:rPr>
              <a:t>powerbi</a:t>
            </a:r>
            <a:endParaRPr lang="es-ES" sz="1067" dirty="0">
              <a:solidFill>
                <a:srgbClr val="575756"/>
              </a:solidFill>
              <a:latin typeface="Chevin Pro DemiBold"/>
            </a:endParaRPr>
          </a:p>
          <a:p>
            <a:pPr marL="228600" indent="-228600" defTabSz="1219017">
              <a:spcAft>
                <a:spcPts val="600"/>
              </a:spcAft>
              <a:buFont typeface="+mj-lt"/>
              <a:buAutoNum type="arabicPeriod"/>
            </a:pPr>
            <a:r>
              <a:rPr lang="es-ES" sz="1067" b="1" dirty="0">
                <a:solidFill>
                  <a:srgbClr val="575756"/>
                </a:solidFill>
                <a:latin typeface="Chevin Pro DemiBold"/>
              </a:rPr>
              <a:t>¿Cuál es su elemento diferenciador? </a:t>
            </a:r>
            <a:r>
              <a:rPr lang="es-ES" sz="1067" dirty="0">
                <a:solidFill>
                  <a:srgbClr val="575756"/>
                </a:solidFill>
                <a:latin typeface="Chevin Pro DemiBold"/>
              </a:rPr>
              <a:t>Posee las estadísticas/información  en la misma plataforma.</a:t>
            </a:r>
          </a:p>
          <a:p>
            <a:pPr marL="228600" indent="-228600" defTabSz="1219017">
              <a:spcAft>
                <a:spcPts val="600"/>
              </a:spcAft>
              <a:buFont typeface="+mj-lt"/>
              <a:buAutoNum type="arabicPeriod"/>
            </a:pPr>
            <a:r>
              <a:rPr lang="es-ES" sz="1067" b="1" dirty="0">
                <a:solidFill>
                  <a:srgbClr val="575756"/>
                </a:solidFill>
                <a:latin typeface="Chevin Pro DemiBold"/>
              </a:rPr>
              <a:t>¿Cuál es el objetivo de uso? </a:t>
            </a:r>
            <a:r>
              <a:rPr lang="es-ES" sz="1067" dirty="0">
                <a:solidFill>
                  <a:srgbClr val="575756"/>
                </a:solidFill>
                <a:latin typeface="Chevin Pro DemiBold"/>
              </a:rPr>
              <a:t>Contar de manera rápida con estadísticas nacionales actualizadas que permitan determinar el avance en el cumplimiento de los ODS.</a:t>
            </a:r>
          </a:p>
          <a:p>
            <a:pPr marL="228600" indent="-228600" defTabSz="1219017">
              <a:spcAft>
                <a:spcPts val="600"/>
              </a:spcAft>
              <a:buFont typeface="+mj-lt"/>
              <a:buAutoNum type="arabicPeriod"/>
            </a:pPr>
            <a:r>
              <a:rPr lang="es-ES" sz="1067" b="1" dirty="0">
                <a:solidFill>
                  <a:srgbClr val="575756"/>
                </a:solidFill>
                <a:latin typeface="Chevin Pro DemiBold"/>
              </a:rPr>
              <a:t>¿Qué contenidos albergaría? </a:t>
            </a:r>
            <a:r>
              <a:rPr lang="es-ES" sz="1067" dirty="0">
                <a:solidFill>
                  <a:srgbClr val="575756"/>
                </a:solidFill>
                <a:latin typeface="Chevin Pro DemiBold"/>
              </a:rPr>
              <a:t>Estadísticas e información de los indicadores y metas de los ODS por país.</a:t>
            </a:r>
          </a:p>
          <a:p>
            <a:pPr marL="228600" indent="-228600" defTabSz="1219017">
              <a:spcAft>
                <a:spcPts val="600"/>
              </a:spcAft>
              <a:buFont typeface="+mj-lt"/>
              <a:buAutoNum type="arabicPeriod"/>
            </a:pPr>
            <a:r>
              <a:rPr lang="es-ES" sz="1067" b="1" dirty="0">
                <a:solidFill>
                  <a:srgbClr val="575756"/>
                </a:solidFill>
                <a:latin typeface="Chevin Pro DemiBold"/>
              </a:rPr>
              <a:t>¿Cuál es el impacto que puede generar un producto de estas características? </a:t>
            </a:r>
            <a:r>
              <a:rPr lang="es-ES" sz="1067" dirty="0">
                <a:solidFill>
                  <a:srgbClr val="575756"/>
                </a:solidFill>
                <a:latin typeface="Chevin Pro DemiBold"/>
              </a:rPr>
              <a:t>Visibilizar el avance de los países en relación a los ODS</a:t>
            </a:r>
          </a:p>
          <a:p>
            <a:pPr marL="228600" indent="-228600" defTabSz="1219017">
              <a:spcAft>
                <a:spcPts val="600"/>
              </a:spcAft>
              <a:buFont typeface="+mj-lt"/>
              <a:buAutoNum type="arabicPeriod"/>
            </a:pPr>
            <a:r>
              <a:rPr lang="es-ES" sz="1067" b="1" dirty="0">
                <a:solidFill>
                  <a:srgbClr val="575756"/>
                </a:solidFill>
                <a:latin typeface="Chevin Pro DemiBold"/>
              </a:rPr>
              <a:t>¿Cuenta con un modelo en particular? </a:t>
            </a:r>
            <a:r>
              <a:rPr lang="es-ES" sz="1067" dirty="0">
                <a:solidFill>
                  <a:srgbClr val="575756"/>
                </a:solidFill>
                <a:latin typeface="Chevin Pro DemiBold"/>
              </a:rPr>
              <a:t>No, pero se pueden sacar varias ideas de los sitios web de la Sección 9.</a:t>
            </a:r>
            <a:endParaRPr lang="en-US" sz="1067" dirty="0">
              <a:solidFill>
                <a:srgbClr val="575756"/>
              </a:solidFill>
              <a:latin typeface="Chevin Pro DemiBold"/>
            </a:endParaRPr>
          </a:p>
        </p:txBody>
      </p:sp>
      <p:sp>
        <p:nvSpPr>
          <p:cNvPr id="6" name="TextBox 139">
            <a:extLst>
              <a:ext uri="{FF2B5EF4-FFF2-40B4-BE49-F238E27FC236}">
                <a16:creationId xmlns:a16="http://schemas.microsoft.com/office/drawing/2014/main" id="{A7C07721-3B0A-44E9-B1F4-2472D307C289}"/>
              </a:ext>
            </a:extLst>
          </p:cNvPr>
          <p:cNvSpPr txBox="1"/>
          <p:nvPr/>
        </p:nvSpPr>
        <p:spPr>
          <a:xfrm>
            <a:off x="6295308" y="1848968"/>
            <a:ext cx="5105323" cy="420756"/>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Hay 2 opciones: hacer un DATAODS como plataforma regional para ALC o hacer un DATAODS para cada país.</a:t>
            </a:r>
          </a:p>
        </p:txBody>
      </p:sp>
      <p:pic>
        <p:nvPicPr>
          <p:cNvPr id="1026" name="Picture 2">
            <a:extLst>
              <a:ext uri="{FF2B5EF4-FFF2-40B4-BE49-F238E27FC236}">
                <a16:creationId xmlns:a16="http://schemas.microsoft.com/office/drawing/2014/main" id="{86356994-402E-4057-BA22-CA2BBAF52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082" y="3011037"/>
            <a:ext cx="1484484" cy="14844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F762268-0C3B-4FD7-98F8-1D36676AAC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7316" y="3011037"/>
            <a:ext cx="1484489" cy="1484489"/>
          </a:xfrm>
          <a:prstGeom prst="rect">
            <a:avLst/>
          </a:prstGeom>
          <a:noFill/>
          <a:extLst>
            <a:ext uri="{909E8E84-426E-40DD-AFC4-6F175D3DCCD1}">
              <a14:hiddenFill xmlns:a14="http://schemas.microsoft.com/office/drawing/2010/main">
                <a:solidFill>
                  <a:srgbClr val="FFFFFF"/>
                </a:solidFill>
              </a14:hiddenFill>
            </a:ext>
          </a:extLst>
        </p:spPr>
      </p:pic>
      <p:sp>
        <p:nvSpPr>
          <p:cNvPr id="5" name="Flecha: a la izquierda y derecha 4">
            <a:extLst>
              <a:ext uri="{FF2B5EF4-FFF2-40B4-BE49-F238E27FC236}">
                <a16:creationId xmlns:a16="http://schemas.microsoft.com/office/drawing/2014/main" id="{74A71865-6198-4F6A-BA75-58365ED2B25A}"/>
              </a:ext>
            </a:extLst>
          </p:cNvPr>
          <p:cNvSpPr/>
          <p:nvPr/>
        </p:nvSpPr>
        <p:spPr>
          <a:xfrm>
            <a:off x="8467839" y="3721221"/>
            <a:ext cx="885139" cy="136105"/>
          </a:xfrm>
          <a:prstGeom prst="leftRightArrow">
            <a:avLst/>
          </a:prstGeom>
          <a:noFill/>
          <a:ln>
            <a:solidFill>
              <a:schemeClr val="accent1"/>
            </a:solidFill>
          </a:ln>
          <a:scene3d>
            <a:camera prst="orthographicFront"/>
            <a:lightRig rig="threePt" dir="t"/>
          </a:scene3d>
          <a:sp3d>
            <a:bevelT w="2032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708F3501-FB77-4313-A3CE-B6D0ED332D44}"/>
              </a:ext>
            </a:extLst>
          </p:cNvPr>
          <p:cNvSpPr txBox="1"/>
          <p:nvPr/>
        </p:nvSpPr>
        <p:spPr>
          <a:xfrm>
            <a:off x="6425420" y="2645542"/>
            <a:ext cx="2042419" cy="307777"/>
          </a:xfrm>
          <a:prstGeom prst="rect">
            <a:avLst/>
          </a:prstGeom>
          <a:noFill/>
        </p:spPr>
        <p:txBody>
          <a:bodyPr wrap="none" rtlCol="0">
            <a:spAutoFit/>
          </a:bodyPr>
          <a:lstStyle/>
          <a:p>
            <a:r>
              <a:rPr lang="es-CL" sz="1400" dirty="0"/>
              <a:t>Plataforma regional (ALC)</a:t>
            </a:r>
            <a:endParaRPr lang="en-US" sz="1400" dirty="0"/>
          </a:p>
        </p:txBody>
      </p:sp>
      <p:sp>
        <p:nvSpPr>
          <p:cNvPr id="8" name="CuadroTexto 7">
            <a:extLst>
              <a:ext uri="{FF2B5EF4-FFF2-40B4-BE49-F238E27FC236}">
                <a16:creationId xmlns:a16="http://schemas.microsoft.com/office/drawing/2014/main" id="{163F177B-68F7-4655-8C05-4AE98B1ED1D0}"/>
              </a:ext>
            </a:extLst>
          </p:cNvPr>
          <p:cNvSpPr txBox="1"/>
          <p:nvPr/>
        </p:nvSpPr>
        <p:spPr>
          <a:xfrm>
            <a:off x="9568982" y="2645542"/>
            <a:ext cx="1641155" cy="307777"/>
          </a:xfrm>
          <a:prstGeom prst="rect">
            <a:avLst/>
          </a:prstGeom>
          <a:noFill/>
        </p:spPr>
        <p:txBody>
          <a:bodyPr wrap="none" rtlCol="0">
            <a:spAutoFit/>
          </a:bodyPr>
          <a:lstStyle/>
          <a:p>
            <a:r>
              <a:rPr lang="es-CL" sz="1400" dirty="0"/>
              <a:t>Plataforma nacional</a:t>
            </a:r>
            <a:endParaRPr lang="en-US" sz="1400" dirty="0"/>
          </a:p>
        </p:txBody>
      </p:sp>
      <p:sp>
        <p:nvSpPr>
          <p:cNvPr id="9" name="TextBox 139">
            <a:extLst>
              <a:ext uri="{FF2B5EF4-FFF2-40B4-BE49-F238E27FC236}">
                <a16:creationId xmlns:a16="http://schemas.microsoft.com/office/drawing/2014/main" id="{35338231-F56F-450A-B25D-191680BE034F}"/>
              </a:ext>
            </a:extLst>
          </p:cNvPr>
          <p:cNvSpPr txBox="1"/>
          <p:nvPr/>
        </p:nvSpPr>
        <p:spPr>
          <a:xfrm>
            <a:off x="9541895" y="4635587"/>
            <a:ext cx="1972430" cy="420756"/>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Más fácil y rápida su puesta en marcha.</a:t>
            </a:r>
          </a:p>
        </p:txBody>
      </p:sp>
      <p:sp>
        <p:nvSpPr>
          <p:cNvPr id="10" name="TextBox 139">
            <a:extLst>
              <a:ext uri="{FF2B5EF4-FFF2-40B4-BE49-F238E27FC236}">
                <a16:creationId xmlns:a16="http://schemas.microsoft.com/office/drawing/2014/main" id="{497E0144-5AA5-4389-AFE7-9FE856AE1EAC}"/>
              </a:ext>
            </a:extLst>
          </p:cNvPr>
          <p:cNvSpPr txBox="1"/>
          <p:nvPr/>
        </p:nvSpPr>
        <p:spPr>
          <a:xfrm>
            <a:off x="6495409" y="4635587"/>
            <a:ext cx="1972430" cy="420756"/>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Permite la comparación entre países.</a:t>
            </a:r>
          </a:p>
        </p:txBody>
      </p:sp>
      <p:sp>
        <p:nvSpPr>
          <p:cNvPr id="11" name="Flecha: hacia arriba 10">
            <a:extLst>
              <a:ext uri="{FF2B5EF4-FFF2-40B4-BE49-F238E27FC236}">
                <a16:creationId xmlns:a16="http://schemas.microsoft.com/office/drawing/2014/main" id="{D75CFA7D-3FB0-45DE-AB58-A7465DE61B8B}"/>
              </a:ext>
            </a:extLst>
          </p:cNvPr>
          <p:cNvSpPr/>
          <p:nvPr/>
        </p:nvSpPr>
        <p:spPr>
          <a:xfrm>
            <a:off x="8783616" y="4693997"/>
            <a:ext cx="253584" cy="303936"/>
          </a:xfrm>
          <a:prstGeom prst="upArrow">
            <a:avLst/>
          </a:prstGeom>
          <a:solidFill>
            <a:srgbClr val="00B050"/>
          </a:solidFill>
          <a:ln>
            <a:noFill/>
          </a:ln>
          <a:scene3d>
            <a:camera prst="orthographicFront"/>
            <a:lightRig rig="threePt" dir="t"/>
          </a:scene3d>
          <a:sp3d>
            <a:bevelT w="2032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echa: hacia abajo 11">
            <a:extLst>
              <a:ext uri="{FF2B5EF4-FFF2-40B4-BE49-F238E27FC236}">
                <a16:creationId xmlns:a16="http://schemas.microsoft.com/office/drawing/2014/main" id="{C5040A3B-6D8C-4033-9193-7171A45C1C08}"/>
              </a:ext>
            </a:extLst>
          </p:cNvPr>
          <p:cNvSpPr/>
          <p:nvPr/>
        </p:nvSpPr>
        <p:spPr>
          <a:xfrm>
            <a:off x="8786544" y="5441383"/>
            <a:ext cx="253584" cy="303936"/>
          </a:xfrm>
          <a:prstGeom prst="downArrow">
            <a:avLst/>
          </a:prstGeom>
          <a:solidFill>
            <a:srgbClr val="FF0000"/>
          </a:solidFill>
          <a:ln>
            <a:noFill/>
          </a:ln>
          <a:scene3d>
            <a:camera prst="orthographicFront"/>
            <a:lightRig rig="threePt" dir="t"/>
          </a:scene3d>
          <a:sp3d>
            <a:bevelT w="2032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39">
            <a:extLst>
              <a:ext uri="{FF2B5EF4-FFF2-40B4-BE49-F238E27FC236}">
                <a16:creationId xmlns:a16="http://schemas.microsoft.com/office/drawing/2014/main" id="{3A8912C5-A215-460B-A3AD-B4E028659388}"/>
              </a:ext>
            </a:extLst>
          </p:cNvPr>
          <p:cNvSpPr txBox="1"/>
          <p:nvPr/>
        </p:nvSpPr>
        <p:spPr>
          <a:xfrm>
            <a:off x="9568982" y="5349396"/>
            <a:ext cx="1972430" cy="749179"/>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Menos novedoso, porque sigue la lógica que existe hasta ahora con las plataformas oficiales nacionales.</a:t>
            </a:r>
          </a:p>
        </p:txBody>
      </p:sp>
      <p:sp>
        <p:nvSpPr>
          <p:cNvPr id="14" name="TextBox 139">
            <a:extLst>
              <a:ext uri="{FF2B5EF4-FFF2-40B4-BE49-F238E27FC236}">
                <a16:creationId xmlns:a16="http://schemas.microsoft.com/office/drawing/2014/main" id="{89EE937B-438D-49F2-9B66-E418516051C7}"/>
              </a:ext>
            </a:extLst>
          </p:cNvPr>
          <p:cNvSpPr txBox="1"/>
          <p:nvPr/>
        </p:nvSpPr>
        <p:spPr>
          <a:xfrm>
            <a:off x="6495409" y="5349396"/>
            <a:ext cx="1972430" cy="5849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Existirían vacíos para los países que no cuenten con estadísticas suficientes.</a:t>
            </a:r>
          </a:p>
        </p:txBody>
      </p:sp>
    </p:spTree>
    <p:extLst>
      <p:ext uri="{BB962C8B-B14F-4D97-AF65-F5344CB8AC3E}">
        <p14:creationId xmlns:p14="http://schemas.microsoft.com/office/powerpoint/2010/main" val="348853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6</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5782"/>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8</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flipH="1">
            <a:off x="6096000" y="1864955"/>
            <a:ext cx="1" cy="29374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1558517" y="1571969"/>
            <a:ext cx="4338176" cy="276999"/>
          </a:xfrm>
          <a:prstGeom prst="rect">
            <a:avLst/>
          </a:prstGeom>
        </p:spPr>
        <p:txBody>
          <a:bodyPr wrap="square">
            <a:spAutoFit/>
          </a:bodyPr>
          <a:lstStyle/>
          <a:p>
            <a:pPr lvl="0" defTabSz="1219017">
              <a:defRPr/>
            </a:pPr>
            <a:r>
              <a:rPr lang="es-ES" sz="1200" b="1" kern="0" dirty="0">
                <a:solidFill>
                  <a:schemeClr val="accent1"/>
                </a:solidFill>
              </a:rPr>
              <a:t>8. ESTRUCTURA </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6" name="TextBox 139">
            <a:extLst>
              <a:ext uri="{FF2B5EF4-FFF2-40B4-BE49-F238E27FC236}">
                <a16:creationId xmlns:a16="http://schemas.microsoft.com/office/drawing/2014/main" id="{A7C07721-3B0A-44E9-B1F4-2472D307C289}"/>
              </a:ext>
            </a:extLst>
          </p:cNvPr>
          <p:cNvSpPr txBox="1"/>
          <p:nvPr/>
        </p:nvSpPr>
        <p:spPr>
          <a:xfrm>
            <a:off x="1558517" y="1966413"/>
            <a:ext cx="4456390" cy="3422540"/>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DATAODS es una plataforma que busca integrar y reportar estadísticas e información sobre el estado de avance de los países en el cumplimiento de los ODS. En este sentido, tiene que ser una plataforma dinámica y muy visual, que permita gestionar de manera eficiente las estadísticas, permitiendo la comparación de metas e indicadores entre países, así como también la evolución de las estadísticas en el tiempo. </a:t>
            </a:r>
          </a:p>
          <a:p>
            <a:pPr defTabSz="1219017">
              <a:spcBef>
                <a:spcPts val="601"/>
              </a:spcBef>
              <a:spcAft>
                <a:spcPts val="601"/>
              </a:spcAft>
            </a:pPr>
            <a:r>
              <a:rPr lang="es-ES" sz="1067" dirty="0">
                <a:solidFill>
                  <a:srgbClr val="575756"/>
                </a:solidFill>
                <a:latin typeface="Chevin Pro DemiBold"/>
              </a:rPr>
              <a:t>El principal contenido que albergará este producto es sin duda información relacionada al cumplimiento de los ODS por país. No obstante, también se contempla la existencia de una categoría de contexto, donde se explique de dónde vienen los ODS y su importancia, así como también una herramienta de reporte que permita generar gráficos personalizados por el usuario de acuerdo a su interés.</a:t>
            </a:r>
          </a:p>
          <a:p>
            <a:pPr defTabSz="1219017">
              <a:spcBef>
                <a:spcPts val="601"/>
              </a:spcBef>
              <a:spcAft>
                <a:spcPts val="601"/>
              </a:spcAft>
            </a:pPr>
            <a:r>
              <a:rPr lang="es-ES" sz="1067" dirty="0">
                <a:solidFill>
                  <a:srgbClr val="575756"/>
                </a:solidFill>
                <a:latin typeface="Chevin Pro DemiBold"/>
              </a:rPr>
              <a:t>Finalmente, se contempla una categoría de ODS “al día” con el fin de difundir lo realizado en la plataforma. No obstante dada la temporalidad de cambio en las estadísticas esta sección debe tener otro nombre.</a:t>
            </a:r>
          </a:p>
          <a:p>
            <a:pPr marL="171450" indent="-171450" defTabSz="1219017">
              <a:spcBef>
                <a:spcPts val="601"/>
              </a:spcBef>
              <a:buFont typeface="Arial" panose="020B0604020202020204" pitchFamily="34" charset="0"/>
              <a:buChar char="•"/>
            </a:pPr>
            <a:endParaRPr lang="es-ES" sz="1067" dirty="0">
              <a:solidFill>
                <a:srgbClr val="575756"/>
              </a:solidFill>
              <a:latin typeface="Chevin Pro DemiBold"/>
            </a:endParaRPr>
          </a:p>
          <a:p>
            <a:pPr defTabSz="1219017">
              <a:spcBef>
                <a:spcPts val="601"/>
              </a:spcBef>
              <a:spcAft>
                <a:spcPts val="601"/>
              </a:spcAft>
            </a:pPr>
            <a:endParaRPr lang="es-ES" sz="1067" dirty="0">
              <a:solidFill>
                <a:srgbClr val="575756"/>
              </a:solidFill>
              <a:latin typeface="Chevin Pro DemiBold"/>
            </a:endParaRPr>
          </a:p>
        </p:txBody>
      </p:sp>
      <p:sp>
        <p:nvSpPr>
          <p:cNvPr id="2" name="TextBox 139">
            <a:extLst>
              <a:ext uri="{FF2B5EF4-FFF2-40B4-BE49-F238E27FC236}">
                <a16:creationId xmlns:a16="http://schemas.microsoft.com/office/drawing/2014/main" id="{970F2CB1-436D-4CD3-B9C0-8D7C372196B4}"/>
              </a:ext>
            </a:extLst>
          </p:cNvPr>
          <p:cNvSpPr txBox="1"/>
          <p:nvPr/>
        </p:nvSpPr>
        <p:spPr>
          <a:xfrm>
            <a:off x="6266139" y="1864955"/>
            <a:ext cx="4456390" cy="4936095"/>
          </a:xfrm>
          <a:prstGeom prst="rect">
            <a:avLst/>
          </a:prstGeom>
          <a:noFill/>
        </p:spPr>
        <p:txBody>
          <a:bodyPr wrap="square" rtlCol="0">
            <a:spAutoFit/>
          </a:bodyPr>
          <a:lstStyle/>
          <a:p>
            <a:pPr defTabSz="1219017">
              <a:spcBef>
                <a:spcPts val="601"/>
              </a:spcBef>
            </a:pPr>
            <a:r>
              <a:rPr lang="es-ES" sz="1067" dirty="0">
                <a:solidFill>
                  <a:srgbClr val="575756"/>
                </a:solidFill>
                <a:latin typeface="Chevin Pro DemiBold"/>
              </a:rPr>
              <a:t>Dado que se plantean 2 opciones, las categorías variarán (ver siguientes 2 </a:t>
            </a:r>
            <a:r>
              <a:rPr lang="es-ES" sz="1067" dirty="0" err="1">
                <a:solidFill>
                  <a:srgbClr val="575756"/>
                </a:solidFill>
                <a:latin typeface="Chevin Pro DemiBold"/>
              </a:rPr>
              <a:t>slide</a:t>
            </a:r>
            <a:r>
              <a:rPr lang="es-ES" sz="1067" dirty="0">
                <a:solidFill>
                  <a:srgbClr val="575756"/>
                </a:solidFill>
                <a:latin typeface="Chevin Pro DemiBold"/>
              </a:rPr>
              <a:t>), pero a grandes rasgos DATAODS debiese contar con lo siguiente: </a:t>
            </a:r>
          </a:p>
          <a:p>
            <a:pPr marL="171450" indent="-171450" defTabSz="1219017">
              <a:spcBef>
                <a:spcPts val="601"/>
              </a:spcBef>
              <a:buFont typeface="Arial" panose="020B0604020202020204" pitchFamily="34" charset="0"/>
              <a:buChar char="•"/>
            </a:pPr>
            <a:r>
              <a:rPr lang="es-ES" sz="1067" dirty="0">
                <a:solidFill>
                  <a:srgbClr val="575756"/>
                </a:solidFill>
                <a:latin typeface="Chevin Pro DemiBold"/>
              </a:rPr>
              <a:t>Categorías: </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Contexto</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ODS</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Países</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Herramienta de Reporte</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ODS “al día”</a:t>
            </a:r>
          </a:p>
          <a:p>
            <a:pPr marL="171450" indent="-171450" defTabSz="1219017">
              <a:spcBef>
                <a:spcPts val="601"/>
              </a:spcBef>
              <a:buFont typeface="Arial" panose="020B0604020202020204" pitchFamily="34" charset="0"/>
              <a:buChar char="•"/>
            </a:pPr>
            <a:r>
              <a:rPr lang="es-ES" sz="1067" dirty="0">
                <a:solidFill>
                  <a:srgbClr val="575756"/>
                </a:solidFill>
                <a:latin typeface="Chevin Pro DemiBold"/>
              </a:rPr>
              <a:t>Secciones:</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Contexto: Agenda 2030, Documentación</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ODS: 17 ODS</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Países: Listado de países</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Herramientas de Reporte (ODS/País)</a:t>
            </a:r>
          </a:p>
          <a:p>
            <a:pPr marL="171450" indent="-171450" defTabSz="1219017">
              <a:spcBef>
                <a:spcPts val="601"/>
              </a:spcBef>
              <a:buFont typeface="Arial" panose="020B0604020202020204" pitchFamily="34" charset="0"/>
              <a:buChar char="•"/>
            </a:pPr>
            <a:r>
              <a:rPr lang="es-ES" sz="1067" dirty="0">
                <a:solidFill>
                  <a:srgbClr val="575756"/>
                </a:solidFill>
                <a:latin typeface="Chevin Pro DemiBold"/>
              </a:rPr>
              <a:t>Temas: </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Cada ODS: descripción y detalle de metas e indicadores (ALC/país/subnacional/comparación)</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Cada país: detalle de avance en cada ODS (país/subnacional/comparación), gobernanza (institucionalidad nacional), documentación (informes voluntarios, priorización ODS).</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Herramienta de Reporte (indicadores y cumplimiento de metas)</a:t>
            </a:r>
          </a:p>
          <a:p>
            <a:pPr defTabSz="1219017">
              <a:spcBef>
                <a:spcPts val="601"/>
              </a:spcBef>
              <a:spcAft>
                <a:spcPts val="601"/>
              </a:spcAft>
            </a:pPr>
            <a:endParaRPr lang="es-ES" sz="1067" dirty="0">
              <a:solidFill>
                <a:srgbClr val="575756"/>
              </a:solidFill>
              <a:latin typeface="Chevin Pro DemiBold"/>
            </a:endParaRPr>
          </a:p>
        </p:txBody>
      </p:sp>
    </p:spTree>
    <p:extLst>
      <p:ext uri="{BB962C8B-B14F-4D97-AF65-F5344CB8AC3E}">
        <p14:creationId xmlns:p14="http://schemas.microsoft.com/office/powerpoint/2010/main" val="391731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fld id="{C36D633A-E9D6-4868-9F6A-A76B40F1089A}" type="slidenum">
              <a:rPr lang="ru-RU" sz="1400">
                <a:solidFill>
                  <a:srgbClr val="FFFFFF"/>
                </a:solidFill>
                <a:latin typeface="Calibri"/>
              </a:rPr>
              <a:pPr algn="ctr" defTabSz="1219017"/>
              <a:t>7</a:t>
            </a:fld>
            <a:endParaRPr lang="ru-RU" sz="1400" dirty="0">
              <a:solidFill>
                <a:srgbClr val="FFFFFF"/>
              </a:solidFill>
              <a:latin typeface="Calibri"/>
            </a:endParaRPr>
          </a:p>
        </p:txBody>
      </p:sp>
      <p:sp>
        <p:nvSpPr>
          <p:cNvPr id="115" name="Заголовок 10">
            <a:extLst>
              <a:ext uri="{FF2B5EF4-FFF2-40B4-BE49-F238E27FC236}">
                <a16:creationId xmlns:a16="http://schemas.microsoft.com/office/drawing/2014/main" id="{DD30AB27-26C3-43EC-B35B-31A519C7CF6F}"/>
              </a:ext>
            </a:extLst>
          </p:cNvPr>
          <p:cNvSpPr>
            <a:spLocks noGrp="1"/>
          </p:cNvSpPr>
          <p:nvPr>
            <p:ph type="title"/>
          </p:nvPr>
        </p:nvSpPr>
        <p:spPr>
          <a:xfrm>
            <a:off x="3700715" y="355285"/>
            <a:ext cx="5476841" cy="791562"/>
          </a:xfrm>
        </p:spPr>
        <p:txBody>
          <a:bodyPr>
            <a:noAutofit/>
          </a:bodyPr>
          <a:lstStyle/>
          <a:p>
            <a:pPr algn="l"/>
            <a:r>
              <a:rPr lang="es-CL" sz="1400" b="1" dirty="0"/>
              <a:t>OPCIÓN 1: Plataforma regional ALC</a:t>
            </a:r>
            <a:endParaRPr lang="ru-RU" sz="1400" b="1" dirty="0"/>
          </a:p>
        </p:txBody>
      </p:sp>
      <p:sp>
        <p:nvSpPr>
          <p:cNvPr id="117" name="TextBox 24">
            <a:extLst>
              <a:ext uri="{FF2B5EF4-FFF2-40B4-BE49-F238E27FC236}">
                <a16:creationId xmlns:a16="http://schemas.microsoft.com/office/drawing/2014/main" id="{A4548CF2-9278-4600-BCD8-30764F069BB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pPr>
            <a:r>
              <a:rPr lang="en-US" sz="1400" b="1" dirty="0">
                <a:solidFill>
                  <a:srgbClr val="FFFFFF"/>
                </a:solidFill>
                <a:latin typeface="Chevin Pro DemiBold" pitchFamily="34" charset="0"/>
                <a:cs typeface="Calibri"/>
              </a:rPr>
              <a:t>DATAODS</a:t>
            </a:r>
            <a:endParaRPr lang="ru-RU" sz="1400" b="1" dirty="0">
              <a:solidFill>
                <a:srgbClr val="FFFFFF"/>
              </a:solidFill>
              <a:latin typeface="Chevin Pro DemiBold" pitchFamily="34" charset="0"/>
              <a:cs typeface="Calibri"/>
            </a:endParaRPr>
          </a:p>
        </p:txBody>
      </p:sp>
      <p:sp>
        <p:nvSpPr>
          <p:cNvPr id="118" name="Прямоугольник 2">
            <a:extLst>
              <a:ext uri="{FF2B5EF4-FFF2-40B4-BE49-F238E27FC236}">
                <a16:creationId xmlns:a16="http://schemas.microsoft.com/office/drawing/2014/main" id="{A81C9DF9-00FC-4C4D-8951-61A1E7213091}"/>
              </a:ext>
            </a:extLst>
          </p:cNvPr>
          <p:cNvSpPr/>
          <p:nvPr/>
        </p:nvSpPr>
        <p:spPr>
          <a:xfrm>
            <a:off x="538748" y="296910"/>
            <a:ext cx="814569"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2</a:t>
            </a:r>
            <a:endParaRPr lang="ru-RU" sz="2400" dirty="0">
              <a:solidFill>
                <a:schemeClr val="accent1"/>
              </a:solidFill>
              <a:latin typeface="Chevin Pro Light" pitchFamily="34" charset="0"/>
            </a:endParaRPr>
          </a:p>
        </p:txBody>
      </p:sp>
      <p:graphicFrame>
        <p:nvGraphicFramePr>
          <p:cNvPr id="2" name="Tabla 2">
            <a:extLst>
              <a:ext uri="{FF2B5EF4-FFF2-40B4-BE49-F238E27FC236}">
                <a16:creationId xmlns:a16="http://schemas.microsoft.com/office/drawing/2014/main" id="{C829541C-F126-43FE-BA2E-1B4DA31BEC71}"/>
              </a:ext>
            </a:extLst>
          </p:cNvPr>
          <p:cNvGraphicFramePr>
            <a:graphicFrameLocks noGrp="1"/>
          </p:cNvGraphicFramePr>
          <p:nvPr>
            <p:extLst>
              <p:ext uri="{D42A27DB-BD31-4B8C-83A1-F6EECF244321}">
                <p14:modId xmlns:p14="http://schemas.microsoft.com/office/powerpoint/2010/main" val="3179129468"/>
              </p:ext>
            </p:extLst>
          </p:nvPr>
        </p:nvGraphicFramePr>
        <p:xfrm>
          <a:off x="480025" y="1097424"/>
          <a:ext cx="10987072" cy="4647912"/>
        </p:xfrm>
        <a:graphic>
          <a:graphicData uri="http://schemas.openxmlformats.org/drawingml/2006/table">
            <a:tbl>
              <a:tblPr firstRow="1" bandRow="1">
                <a:tableStyleId>{5C22544A-7EE6-4342-B048-85BDC9FD1C3A}</a:tableStyleId>
              </a:tblPr>
              <a:tblGrid>
                <a:gridCol w="1130661">
                  <a:extLst>
                    <a:ext uri="{9D8B030D-6E8A-4147-A177-3AD203B41FA5}">
                      <a16:colId xmlns:a16="http://schemas.microsoft.com/office/drawing/2014/main" val="2103009954"/>
                    </a:ext>
                  </a:extLst>
                </a:gridCol>
                <a:gridCol w="1744909">
                  <a:extLst>
                    <a:ext uri="{9D8B030D-6E8A-4147-A177-3AD203B41FA5}">
                      <a16:colId xmlns:a16="http://schemas.microsoft.com/office/drawing/2014/main" val="1925803471"/>
                    </a:ext>
                  </a:extLst>
                </a:gridCol>
                <a:gridCol w="1158786">
                  <a:extLst>
                    <a:ext uri="{9D8B030D-6E8A-4147-A177-3AD203B41FA5}">
                      <a16:colId xmlns:a16="http://schemas.microsoft.com/office/drawing/2014/main" val="4209277347"/>
                    </a:ext>
                  </a:extLst>
                </a:gridCol>
                <a:gridCol w="1158786">
                  <a:extLst>
                    <a:ext uri="{9D8B030D-6E8A-4147-A177-3AD203B41FA5}">
                      <a16:colId xmlns:a16="http://schemas.microsoft.com/office/drawing/2014/main" val="717859385"/>
                    </a:ext>
                  </a:extLst>
                </a:gridCol>
                <a:gridCol w="1158786">
                  <a:extLst>
                    <a:ext uri="{9D8B030D-6E8A-4147-A177-3AD203B41FA5}">
                      <a16:colId xmlns:a16="http://schemas.microsoft.com/office/drawing/2014/main" val="2180104357"/>
                    </a:ext>
                  </a:extLst>
                </a:gridCol>
                <a:gridCol w="1158786">
                  <a:extLst>
                    <a:ext uri="{9D8B030D-6E8A-4147-A177-3AD203B41FA5}">
                      <a16:colId xmlns:a16="http://schemas.microsoft.com/office/drawing/2014/main" val="777788735"/>
                    </a:ext>
                  </a:extLst>
                </a:gridCol>
                <a:gridCol w="1158786">
                  <a:extLst>
                    <a:ext uri="{9D8B030D-6E8A-4147-A177-3AD203B41FA5}">
                      <a16:colId xmlns:a16="http://schemas.microsoft.com/office/drawing/2014/main" val="385850692"/>
                    </a:ext>
                  </a:extLst>
                </a:gridCol>
                <a:gridCol w="1158786">
                  <a:extLst>
                    <a:ext uri="{9D8B030D-6E8A-4147-A177-3AD203B41FA5}">
                      <a16:colId xmlns:a16="http://schemas.microsoft.com/office/drawing/2014/main" val="125122972"/>
                    </a:ext>
                  </a:extLst>
                </a:gridCol>
                <a:gridCol w="1158786">
                  <a:extLst>
                    <a:ext uri="{9D8B030D-6E8A-4147-A177-3AD203B41FA5}">
                      <a16:colId xmlns:a16="http://schemas.microsoft.com/office/drawing/2014/main" val="1239310490"/>
                    </a:ext>
                  </a:extLst>
                </a:gridCol>
              </a:tblGrid>
              <a:tr h="326366">
                <a:tc>
                  <a:txBody>
                    <a:bodyPr/>
                    <a:lstStyle/>
                    <a:p>
                      <a:r>
                        <a:rPr lang="es-ES" sz="1100" dirty="0"/>
                        <a:t>CATEGORÍA</a:t>
                      </a:r>
                    </a:p>
                  </a:txBody>
                  <a:tcPr>
                    <a:solidFill>
                      <a:schemeClr val="accent1">
                        <a:lumMod val="75000"/>
                      </a:schemeClr>
                    </a:solidFill>
                  </a:tcPr>
                </a:tc>
                <a:tc>
                  <a:txBody>
                    <a:bodyPr/>
                    <a:lstStyle/>
                    <a:p>
                      <a:r>
                        <a:rPr lang="es-ES" sz="1100" dirty="0"/>
                        <a:t>SECCIÓN</a:t>
                      </a:r>
                    </a:p>
                  </a:txBody>
                  <a:tcPr>
                    <a:solidFill>
                      <a:schemeClr val="accent2">
                        <a:lumMod val="75000"/>
                      </a:schemeClr>
                    </a:solidFill>
                  </a:tcPr>
                </a:tc>
                <a:tc gridSpan="7">
                  <a:txBody>
                    <a:bodyPr/>
                    <a:lstStyle/>
                    <a:p>
                      <a:pPr algn="ctr"/>
                      <a:r>
                        <a:rPr lang="es-ES" sz="1100" dirty="0"/>
                        <a:t>TEMAS/VISTAS </a:t>
                      </a:r>
                    </a:p>
                  </a:txBody>
                  <a:tcPr>
                    <a:solidFill>
                      <a:schemeClr val="accent2"/>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3633972298"/>
                  </a:ext>
                </a:extLst>
              </a:tr>
              <a:tr h="326366">
                <a:tc rowSpan="2">
                  <a:txBody>
                    <a:bodyPr/>
                    <a:lstStyle/>
                    <a:p>
                      <a:pPr marL="0" algn="r" defTabSz="1219017" rtl="0" eaLnBrk="1" latinLnBrk="0" hangingPunct="1"/>
                      <a:r>
                        <a:rPr lang="es-ES" sz="1000" b="1" kern="1200" dirty="0">
                          <a:solidFill>
                            <a:schemeClr val="bg1"/>
                          </a:solidFill>
                          <a:latin typeface="+mn-lt"/>
                          <a:ea typeface="+mn-ea"/>
                          <a:cs typeface="+mn-cs"/>
                        </a:rPr>
                        <a:t>CONTEXTO</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AGENDA 2030 PARA EL DESARROLLO SOSTENIBLE</a:t>
                      </a:r>
                    </a:p>
                  </a:txBody>
                  <a:tcPr marL="45720" marR="4572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57265036"/>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DOCUMENTACIÓN</a:t>
                      </a:r>
                    </a:p>
                  </a:txBody>
                  <a:tcPr marL="45720" marR="45720" anchor="ctr">
                    <a:solidFill>
                      <a:schemeClr val="accent2">
                        <a:lumMod val="75000"/>
                      </a:schemeClr>
                    </a:solidFill>
                  </a:tcPr>
                </a:tc>
                <a:tc>
                  <a:txBody>
                    <a:bodyPr/>
                    <a:lstStyle/>
                    <a:p>
                      <a:pPr algn="ctr"/>
                      <a:r>
                        <a:rPr lang="es-ES" sz="800" b="1" dirty="0">
                          <a:solidFill>
                            <a:srgbClr val="000000"/>
                          </a:solidFill>
                        </a:rPr>
                        <a:t>INFORME ODS 2020 (ONU)</a:t>
                      </a:r>
                    </a:p>
                  </a:txBody>
                  <a:tcPr marL="0" marR="0" marT="0" marB="0" anchor="ctr"/>
                </a:tc>
                <a:tc>
                  <a:txBody>
                    <a:bodyPr/>
                    <a:lstStyle/>
                    <a:p>
                      <a:pPr algn="ctr"/>
                      <a:r>
                        <a:rPr lang="en-US" sz="800" b="1" dirty="0"/>
                        <a:t>RESOLUCIÓN ASAMBLEA GENERAL ONU </a:t>
                      </a:r>
                    </a:p>
                    <a:p>
                      <a:pPr algn="ctr"/>
                      <a:r>
                        <a:rPr lang="en-US" sz="800" b="1" dirty="0"/>
                        <a:t>A/RES/70/1 </a:t>
                      </a: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585629691"/>
                  </a:ext>
                </a:extLst>
              </a:tr>
              <a:tr h="326366">
                <a:tc rowSpan="4">
                  <a:txBody>
                    <a:bodyPr/>
                    <a:lstStyle/>
                    <a:p>
                      <a:pPr marL="0" algn="r" defTabSz="1219017" rtl="0" eaLnBrk="1" latinLnBrk="0" hangingPunct="1"/>
                      <a:r>
                        <a:rPr lang="es-ES" sz="1000" b="1" kern="1200" dirty="0">
                          <a:solidFill>
                            <a:schemeClr val="bg1"/>
                          </a:solidFill>
                          <a:latin typeface="+mn-lt"/>
                          <a:ea typeface="+mn-ea"/>
                          <a:cs typeface="+mn-cs"/>
                        </a:rPr>
                        <a:t>ODS</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ODS 1</a:t>
                      </a:r>
                    </a:p>
                  </a:txBody>
                  <a:tcPr marL="45720" marR="45720" anchor="ctr">
                    <a:solidFill>
                      <a:schemeClr val="accent2">
                        <a:lumMod val="75000"/>
                      </a:schemeClr>
                    </a:solidFill>
                  </a:tcPr>
                </a:tc>
                <a:tc>
                  <a:txBody>
                    <a:bodyPr/>
                    <a:lstStyle/>
                    <a:p>
                      <a:pPr algn="ctr"/>
                      <a:r>
                        <a:rPr lang="es-ES" sz="800" b="1" dirty="0">
                          <a:solidFill>
                            <a:srgbClr val="000000"/>
                          </a:solidFill>
                        </a:rPr>
                        <a:t>DESCRIPCIÓN</a:t>
                      </a:r>
                    </a:p>
                  </a:txBody>
                  <a:tcPr marL="0" marR="0" marT="0" marB="0" anchor="ct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65232244"/>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ODS 2</a:t>
                      </a:r>
                    </a:p>
                  </a:txBody>
                  <a:tcPr marL="45720" marR="45720" anchor="ctr">
                    <a:solidFill>
                      <a:schemeClr val="accent2">
                        <a:lumMod val="75000"/>
                      </a:schemeClr>
                    </a:solidFill>
                  </a:tcPr>
                </a:tc>
                <a:tc>
                  <a:txBody>
                    <a:bodyPr/>
                    <a:lstStyle/>
                    <a:p>
                      <a:pPr algn="ctr"/>
                      <a:r>
                        <a:rPr lang="es-ES" sz="800" b="1" dirty="0">
                          <a:solidFill>
                            <a:srgbClr val="000000"/>
                          </a:solidFill>
                        </a:rPr>
                        <a:t>DESCRIPCIÓN</a:t>
                      </a:r>
                    </a:p>
                  </a:txBody>
                  <a:tcPr marL="0" marR="0" marT="0" marB="0" anchor="ct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044707719"/>
                  </a:ext>
                </a:extLst>
              </a:tr>
              <a:tr h="326366">
                <a:tc vMerge="1">
                  <a:txBody>
                    <a:bodyPr/>
                    <a:lstStyle/>
                    <a:p>
                      <a:endParaRPr lang="en-US"/>
                    </a:p>
                  </a:txBody>
                  <a:tcPr/>
                </a:tc>
                <a:tc>
                  <a:txBody>
                    <a:bodyPr/>
                    <a:lstStyle/>
                    <a:p>
                      <a:pPr marL="0" algn="l" defTabSz="1219017" rtl="0" eaLnBrk="1" latinLnBrk="0" hangingPunct="1"/>
                      <a:r>
                        <a:rPr lang="es-ES" sz="900" b="1" kern="1200" dirty="0">
                          <a:solidFill>
                            <a:schemeClr val="bg1"/>
                          </a:solidFill>
                          <a:latin typeface="+mn-lt"/>
                          <a:ea typeface="+mn-ea"/>
                          <a:cs typeface="+mn-cs"/>
                        </a:rPr>
                        <a:t>….</a:t>
                      </a:r>
                    </a:p>
                  </a:txBody>
                  <a:tcPr marL="45720" marR="45720" anchor="ctr">
                    <a:solidFill>
                      <a:schemeClr val="accent2">
                        <a:lumMod val="75000"/>
                      </a:schemeClr>
                    </a:solidFill>
                  </a:tcPr>
                </a:tc>
                <a:tc>
                  <a:txBody>
                    <a:bodyPr/>
                    <a:lstStyle/>
                    <a:p>
                      <a:pPr algn="ctr"/>
                      <a:r>
                        <a:rPr lang="es-ES" sz="800" b="1" dirty="0">
                          <a:solidFill>
                            <a:srgbClr val="000000"/>
                          </a:solidFill>
                        </a:rPr>
                        <a:t>DESCRIPCIÓN</a:t>
                      </a:r>
                    </a:p>
                  </a:txBody>
                  <a:tcPr marL="0" marR="0" marT="0" marB="0" anchor="ct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885111014"/>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ODS 17</a:t>
                      </a:r>
                    </a:p>
                  </a:txBody>
                  <a:tcPr marL="45720" marR="45720" anchor="ctr">
                    <a:solidFill>
                      <a:schemeClr val="accent2">
                        <a:lumMod val="75000"/>
                      </a:schemeClr>
                    </a:solidFill>
                  </a:tcPr>
                </a:tc>
                <a:tc>
                  <a:txBody>
                    <a:bodyPr/>
                    <a:lstStyle/>
                    <a:p>
                      <a:pPr algn="ctr"/>
                      <a:r>
                        <a:rPr lang="es-ES" sz="800" b="1" dirty="0">
                          <a:solidFill>
                            <a:srgbClr val="000000"/>
                          </a:solidFill>
                        </a:rPr>
                        <a:t>DESCRIPCIÓN</a:t>
                      </a:r>
                    </a:p>
                  </a:txBody>
                  <a:tcPr marL="0" marR="0" marT="0" marB="0" anchor="ct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190576896"/>
                  </a:ext>
                </a:extLst>
              </a:tr>
              <a:tr h="326366">
                <a:tc rowSpan="3">
                  <a:txBody>
                    <a:bodyPr/>
                    <a:lstStyle/>
                    <a:p>
                      <a:pPr marL="0" algn="r" defTabSz="1219017" rtl="0" eaLnBrk="1" latinLnBrk="0" hangingPunct="1"/>
                      <a:r>
                        <a:rPr lang="es-ES" sz="1000" b="1" kern="1200" dirty="0">
                          <a:solidFill>
                            <a:schemeClr val="bg1"/>
                          </a:solidFill>
                          <a:latin typeface="+mn-lt"/>
                          <a:ea typeface="+mn-ea"/>
                          <a:cs typeface="+mn-cs"/>
                        </a:rPr>
                        <a:t>PAÍSES</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ODS</a:t>
                      </a:r>
                    </a:p>
                  </a:txBody>
                  <a:tcPr marL="45720" marR="45720" anchor="ctr">
                    <a:solidFill>
                      <a:schemeClr val="accent2">
                        <a:lumMod val="75000"/>
                      </a:schemeClr>
                    </a:solidFill>
                  </a:tcPr>
                </a:tc>
                <a:tc>
                  <a:txBody>
                    <a:bodyPr/>
                    <a:lstStyle/>
                    <a:p>
                      <a:pPr algn="ctr"/>
                      <a:r>
                        <a:rPr lang="es-ES" sz="800" b="1" dirty="0">
                          <a:solidFill>
                            <a:srgbClr val="000000"/>
                          </a:solidFill>
                        </a:rPr>
                        <a:t>ESTADÍSTICAS INDICADORES</a:t>
                      </a:r>
                    </a:p>
                  </a:txBody>
                  <a:tcPr marL="0" marR="0" marT="0" marB="0" anchor="ctr"/>
                </a:tc>
                <a:tc>
                  <a:txBody>
                    <a:bodyPr/>
                    <a:lstStyle/>
                    <a:p>
                      <a:pPr algn="ctr"/>
                      <a:r>
                        <a:rPr lang="es-ES" sz="800" b="1" dirty="0">
                          <a:solidFill>
                            <a:srgbClr val="000000"/>
                          </a:solidFill>
                        </a:rPr>
                        <a:t>CUMPLIMIENTO 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548585519"/>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GOBERNANZA</a:t>
                      </a:r>
                    </a:p>
                  </a:txBody>
                  <a:tcPr marL="45720" marR="45720" anchor="ctr">
                    <a:solidFill>
                      <a:schemeClr val="accent2">
                        <a:lumMod val="75000"/>
                      </a:schemeClr>
                    </a:solidFill>
                  </a:tcPr>
                </a:tc>
                <a:tc>
                  <a:txBody>
                    <a:bodyPr/>
                    <a:lstStyle/>
                    <a:p>
                      <a:pPr algn="ctr"/>
                      <a:r>
                        <a:rPr lang="es-ES" sz="800" b="1" dirty="0">
                          <a:solidFill>
                            <a:srgbClr val="000000"/>
                          </a:solidFill>
                        </a:rPr>
                        <a:t>INSTITUCIONALIDAD NACIONAL</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850010357"/>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DOCUMENTACIÓN</a:t>
                      </a:r>
                    </a:p>
                  </a:txBody>
                  <a:tcPr marL="45720" marR="45720" anchor="ctr">
                    <a:solidFill>
                      <a:schemeClr val="accent2">
                        <a:lumMod val="75000"/>
                      </a:schemeClr>
                    </a:solidFill>
                  </a:tcPr>
                </a:tc>
                <a:tc>
                  <a:txBody>
                    <a:bodyPr/>
                    <a:lstStyle/>
                    <a:p>
                      <a:pPr algn="ctr"/>
                      <a:r>
                        <a:rPr lang="es-ES" sz="800" b="1" dirty="0">
                          <a:solidFill>
                            <a:srgbClr val="000000"/>
                          </a:solidFill>
                        </a:rPr>
                        <a:t>INFORMES VOLUNTARIOS</a:t>
                      </a:r>
                    </a:p>
                  </a:txBody>
                  <a:tcPr marL="0" marR="0" marT="0" marB="0" anchor="ctr"/>
                </a:tc>
                <a:tc>
                  <a:txBody>
                    <a:bodyPr/>
                    <a:lstStyle/>
                    <a:p>
                      <a:pPr algn="ctr"/>
                      <a:r>
                        <a:rPr lang="es-ES" sz="800" b="1" dirty="0">
                          <a:solidFill>
                            <a:srgbClr val="000000"/>
                          </a:solidFill>
                        </a:rPr>
                        <a:t>PRIORIZACIÓN ODS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3332774"/>
                  </a:ext>
                </a:extLst>
              </a:tr>
              <a:tr h="326366">
                <a:tc rowSpan="2">
                  <a:txBody>
                    <a:bodyPr/>
                    <a:lstStyle/>
                    <a:p>
                      <a:pPr marL="0" algn="r" defTabSz="1219017" rtl="0" eaLnBrk="1" latinLnBrk="0" hangingPunct="1"/>
                      <a:r>
                        <a:rPr lang="es-ES" sz="1000" b="1" kern="1200" dirty="0">
                          <a:solidFill>
                            <a:schemeClr val="bg1"/>
                          </a:solidFill>
                          <a:latin typeface="+mn-lt"/>
                          <a:ea typeface="+mn-ea"/>
                          <a:cs typeface="+mn-cs"/>
                        </a:rPr>
                        <a:t>HERRAMIENTA DE REPORTE</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ODS</a:t>
                      </a:r>
                    </a:p>
                  </a:txBody>
                  <a:tcPr marL="45720" marR="45720" anchor="ctr">
                    <a:solidFill>
                      <a:schemeClr val="accent2">
                        <a:lumMod val="75000"/>
                      </a:schemeClr>
                    </a:solidFill>
                  </a:tcP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30017987"/>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dirty="0">
                          <a:solidFill>
                            <a:schemeClr val="bg1"/>
                          </a:solidFill>
                          <a:latin typeface="+mn-lt"/>
                          <a:ea typeface="+mn-ea"/>
                          <a:cs typeface="+mn-cs"/>
                        </a:rPr>
                        <a:t>PAÍS</a:t>
                      </a:r>
                    </a:p>
                  </a:txBody>
                  <a:tcPr marL="45720" marR="45720" anchor="ctr">
                    <a:solidFill>
                      <a:schemeClr val="accent2">
                        <a:lumMod val="75000"/>
                      </a:schemeClr>
                    </a:solidFill>
                  </a:tcP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12305285"/>
                  </a:ext>
                </a:extLst>
              </a:tr>
              <a:tr h="326366">
                <a:tc rowSpan="2">
                  <a:txBody>
                    <a:bodyPr/>
                    <a:lstStyle/>
                    <a:p>
                      <a:pPr marL="0" algn="r" defTabSz="1219017" rtl="0" eaLnBrk="1" latinLnBrk="0" hangingPunct="1"/>
                      <a:r>
                        <a:rPr lang="es-ES" sz="1000" b="1" kern="1200" dirty="0">
                          <a:solidFill>
                            <a:schemeClr val="bg1"/>
                          </a:solidFill>
                          <a:latin typeface="+mn-lt"/>
                          <a:ea typeface="+mn-ea"/>
                          <a:cs typeface="+mn-cs"/>
                        </a:rPr>
                        <a:t>ODS </a:t>
                      </a:r>
                      <a:r>
                        <a:rPr lang="es-ES" sz="1000" b="1" kern="1200" dirty="0">
                          <a:solidFill>
                            <a:srgbClr val="FF6600"/>
                          </a:solidFill>
                          <a:latin typeface="+mn-lt"/>
                          <a:ea typeface="+mn-ea"/>
                          <a:cs typeface="+mn-cs"/>
                        </a:rPr>
                        <a:t>AL DÍA</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RRSS</a:t>
                      </a:r>
                    </a:p>
                  </a:txBody>
                  <a:tcPr marL="45720" marR="45720" anchor="ctr">
                    <a:solidFill>
                      <a:schemeClr val="accent2">
                        <a:lumMod val="75000"/>
                      </a:schemeClr>
                    </a:solidFill>
                  </a:tcPr>
                </a:tc>
                <a:tc>
                  <a:txBody>
                    <a:bodyPr/>
                    <a:lstStyle/>
                    <a:p>
                      <a:pPr algn="ctr"/>
                      <a:r>
                        <a:rPr lang="es-ES" sz="800" b="1" dirty="0">
                          <a:solidFill>
                            <a:srgbClr val="000000"/>
                          </a:solidFill>
                        </a:rPr>
                        <a:t>RRSS ACTUALIZADAS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49155971"/>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dirty="0">
                          <a:solidFill>
                            <a:schemeClr val="bg1"/>
                          </a:solidFill>
                          <a:latin typeface="+mn-lt"/>
                          <a:ea typeface="+mn-ea"/>
                          <a:cs typeface="+mn-cs"/>
                        </a:rPr>
                        <a:t>NEWS</a:t>
                      </a:r>
                    </a:p>
                  </a:txBody>
                  <a:tcPr marL="45720" marR="45720" anchor="ctr">
                    <a:solidFill>
                      <a:schemeClr val="accent2">
                        <a:lumMod val="75000"/>
                      </a:schemeClr>
                    </a:solidFill>
                  </a:tcPr>
                </a:tc>
                <a:tc>
                  <a:txBody>
                    <a:bodyPr/>
                    <a:lstStyle/>
                    <a:p>
                      <a:pPr algn="ctr"/>
                      <a:r>
                        <a:rPr lang="es-ES" sz="800" b="1" dirty="0">
                          <a:solidFill>
                            <a:srgbClr val="000000"/>
                          </a:solidFill>
                        </a:rPr>
                        <a:t>NOTICIAS ACTUALIZADAS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5679191"/>
                  </a:ext>
                </a:extLst>
              </a:tr>
            </a:tbl>
          </a:graphicData>
        </a:graphic>
      </p:graphicFrame>
      <p:sp>
        <p:nvSpPr>
          <p:cNvPr id="6" name="Rectángulo 5">
            <a:extLst>
              <a:ext uri="{FF2B5EF4-FFF2-40B4-BE49-F238E27FC236}">
                <a16:creationId xmlns:a16="http://schemas.microsoft.com/office/drawing/2014/main" id="{FB077C6F-FF14-4E8B-B116-4ECB6EAF01B1}"/>
              </a:ext>
            </a:extLst>
          </p:cNvPr>
          <p:cNvSpPr/>
          <p:nvPr/>
        </p:nvSpPr>
        <p:spPr>
          <a:xfrm>
            <a:off x="1532007" y="775578"/>
            <a:ext cx="4537484" cy="276999"/>
          </a:xfrm>
          <a:prstGeom prst="rect">
            <a:avLst/>
          </a:prstGeom>
        </p:spPr>
        <p:txBody>
          <a:bodyPr wrap="square">
            <a:spAutoFit/>
          </a:bodyPr>
          <a:lstStyle/>
          <a:p>
            <a:pPr defTabSz="1219017"/>
            <a:r>
              <a:rPr lang="es-ES" sz="1200" b="1" kern="0" dirty="0">
                <a:solidFill>
                  <a:schemeClr val="accent1"/>
                </a:solidFill>
              </a:rPr>
              <a:t>8. CONTENIDOS [1/2]</a:t>
            </a:r>
          </a:p>
        </p:txBody>
      </p:sp>
      <p:pic>
        <p:nvPicPr>
          <p:cNvPr id="45" name="Imagen 44">
            <a:hlinkClick r:id="rId2" action="ppaction://hlinksldjump"/>
            <a:extLst>
              <a:ext uri="{FF2B5EF4-FFF2-40B4-BE49-F238E27FC236}">
                <a16:creationId xmlns:a16="http://schemas.microsoft.com/office/drawing/2014/main" id="{A5CAF5D1-8EA5-48AA-A308-BFC09A3C8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8857" y="262226"/>
            <a:ext cx="2485938" cy="531034"/>
          </a:xfrm>
          <a:prstGeom prst="rect">
            <a:avLst/>
          </a:prstGeom>
        </p:spPr>
      </p:pic>
    </p:spTree>
    <p:extLst>
      <p:ext uri="{BB962C8B-B14F-4D97-AF65-F5344CB8AC3E}">
        <p14:creationId xmlns:p14="http://schemas.microsoft.com/office/powerpoint/2010/main" val="39197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fld id="{C36D633A-E9D6-4868-9F6A-A76B40F1089A}" type="slidenum">
              <a:rPr lang="ru-RU" sz="1400">
                <a:solidFill>
                  <a:srgbClr val="FFFFFF"/>
                </a:solidFill>
                <a:latin typeface="Calibri"/>
              </a:rPr>
              <a:pPr algn="ctr" defTabSz="1219017"/>
              <a:t>8</a:t>
            </a:fld>
            <a:endParaRPr lang="ru-RU" sz="1400" dirty="0">
              <a:solidFill>
                <a:srgbClr val="FFFFFF"/>
              </a:solidFill>
              <a:latin typeface="Calibri"/>
            </a:endParaRPr>
          </a:p>
        </p:txBody>
      </p:sp>
      <p:sp>
        <p:nvSpPr>
          <p:cNvPr id="115" name="Заголовок 10">
            <a:extLst>
              <a:ext uri="{FF2B5EF4-FFF2-40B4-BE49-F238E27FC236}">
                <a16:creationId xmlns:a16="http://schemas.microsoft.com/office/drawing/2014/main" id="{DD30AB27-26C3-43EC-B35B-31A519C7CF6F}"/>
              </a:ext>
            </a:extLst>
          </p:cNvPr>
          <p:cNvSpPr>
            <a:spLocks noGrp="1"/>
          </p:cNvSpPr>
          <p:nvPr>
            <p:ph type="title"/>
          </p:nvPr>
        </p:nvSpPr>
        <p:spPr>
          <a:xfrm>
            <a:off x="3700715" y="355285"/>
            <a:ext cx="5510397" cy="791562"/>
          </a:xfrm>
        </p:spPr>
        <p:txBody>
          <a:bodyPr anchor="t">
            <a:noAutofit/>
          </a:bodyPr>
          <a:lstStyle/>
          <a:p>
            <a:pPr algn="l"/>
            <a:r>
              <a:rPr lang="es-ES" sz="1400" b="1" dirty="0">
                <a:solidFill>
                  <a:schemeClr val="tx1"/>
                </a:solidFill>
                <a:latin typeface="inherit"/>
              </a:rPr>
              <a:t>OPCIÓN 2: Plataforma nacional (por país)</a:t>
            </a:r>
            <a:endParaRPr lang="ru-RU" sz="1400" b="1" dirty="0"/>
          </a:p>
        </p:txBody>
      </p:sp>
      <p:sp>
        <p:nvSpPr>
          <p:cNvPr id="117" name="TextBox 24">
            <a:extLst>
              <a:ext uri="{FF2B5EF4-FFF2-40B4-BE49-F238E27FC236}">
                <a16:creationId xmlns:a16="http://schemas.microsoft.com/office/drawing/2014/main" id="{A4548CF2-9278-4600-BCD8-30764F069BB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pPr>
            <a:r>
              <a:rPr lang="en-US" sz="1400" b="1" dirty="0">
                <a:solidFill>
                  <a:srgbClr val="FFFFFF"/>
                </a:solidFill>
                <a:latin typeface="Chevin Pro DemiBold" pitchFamily="34" charset="0"/>
                <a:cs typeface="Calibri"/>
              </a:rPr>
              <a:t>DATAODS</a:t>
            </a:r>
            <a:endParaRPr lang="ru-RU" sz="1400" b="1" dirty="0">
              <a:solidFill>
                <a:srgbClr val="FFFFFF"/>
              </a:solidFill>
              <a:latin typeface="Chevin Pro DemiBold" pitchFamily="34" charset="0"/>
              <a:cs typeface="Calibri"/>
            </a:endParaRPr>
          </a:p>
        </p:txBody>
      </p:sp>
      <p:sp>
        <p:nvSpPr>
          <p:cNvPr id="118" name="Прямоугольник 2">
            <a:extLst>
              <a:ext uri="{FF2B5EF4-FFF2-40B4-BE49-F238E27FC236}">
                <a16:creationId xmlns:a16="http://schemas.microsoft.com/office/drawing/2014/main" id="{A81C9DF9-00FC-4C4D-8951-61A1E7213091}"/>
              </a:ext>
            </a:extLst>
          </p:cNvPr>
          <p:cNvSpPr/>
          <p:nvPr/>
        </p:nvSpPr>
        <p:spPr>
          <a:xfrm>
            <a:off x="480025" y="296910"/>
            <a:ext cx="814569" cy="461665"/>
          </a:xfrm>
          <a:prstGeom prst="rect">
            <a:avLst/>
          </a:prstGeom>
        </p:spPr>
        <p:txBody>
          <a:bodyPr wrap="square">
            <a:spAutoFit/>
          </a:bodyPr>
          <a:lstStyle/>
          <a:p>
            <a:pPr algn="r" defTabSz="1219017">
              <a:buClr>
                <a:srgbClr val="E20613"/>
              </a:buClr>
              <a:buSzPct val="250000"/>
            </a:pPr>
            <a:r>
              <a:rPr lang="es-ES" sz="2400" dirty="0">
                <a:solidFill>
                  <a:schemeClr val="accent1"/>
                </a:solidFill>
                <a:latin typeface="Chevin Pro Light" pitchFamily="34" charset="0"/>
              </a:rPr>
              <a:t>8</a:t>
            </a:r>
            <a:endParaRPr lang="ru-RU" sz="2400" dirty="0">
              <a:solidFill>
                <a:schemeClr val="accent1"/>
              </a:solidFill>
              <a:latin typeface="Chevin Pro Light" pitchFamily="34" charset="0"/>
            </a:endParaRPr>
          </a:p>
        </p:txBody>
      </p:sp>
      <p:graphicFrame>
        <p:nvGraphicFramePr>
          <p:cNvPr id="2" name="Tabla 2">
            <a:extLst>
              <a:ext uri="{FF2B5EF4-FFF2-40B4-BE49-F238E27FC236}">
                <a16:creationId xmlns:a16="http://schemas.microsoft.com/office/drawing/2014/main" id="{C829541C-F126-43FE-BA2E-1B4DA31BEC71}"/>
              </a:ext>
            </a:extLst>
          </p:cNvPr>
          <p:cNvGraphicFramePr>
            <a:graphicFrameLocks noGrp="1"/>
          </p:cNvGraphicFramePr>
          <p:nvPr>
            <p:extLst>
              <p:ext uri="{D42A27DB-BD31-4B8C-83A1-F6EECF244321}">
                <p14:modId xmlns:p14="http://schemas.microsoft.com/office/powerpoint/2010/main" val="3474991814"/>
              </p:ext>
            </p:extLst>
          </p:nvPr>
        </p:nvGraphicFramePr>
        <p:xfrm>
          <a:off x="480025" y="1097424"/>
          <a:ext cx="10987072" cy="4395740"/>
        </p:xfrm>
        <a:graphic>
          <a:graphicData uri="http://schemas.openxmlformats.org/drawingml/2006/table">
            <a:tbl>
              <a:tblPr firstRow="1" bandRow="1">
                <a:tableStyleId>{5C22544A-7EE6-4342-B048-85BDC9FD1C3A}</a:tableStyleId>
              </a:tblPr>
              <a:tblGrid>
                <a:gridCol w="1129319">
                  <a:extLst>
                    <a:ext uri="{9D8B030D-6E8A-4147-A177-3AD203B41FA5}">
                      <a16:colId xmlns:a16="http://schemas.microsoft.com/office/drawing/2014/main" val="2103009954"/>
                    </a:ext>
                  </a:extLst>
                </a:gridCol>
                <a:gridCol w="1746251">
                  <a:extLst>
                    <a:ext uri="{9D8B030D-6E8A-4147-A177-3AD203B41FA5}">
                      <a16:colId xmlns:a16="http://schemas.microsoft.com/office/drawing/2014/main" val="1925803471"/>
                    </a:ext>
                  </a:extLst>
                </a:gridCol>
                <a:gridCol w="1158786">
                  <a:extLst>
                    <a:ext uri="{9D8B030D-6E8A-4147-A177-3AD203B41FA5}">
                      <a16:colId xmlns:a16="http://schemas.microsoft.com/office/drawing/2014/main" val="4209277347"/>
                    </a:ext>
                  </a:extLst>
                </a:gridCol>
                <a:gridCol w="1158786">
                  <a:extLst>
                    <a:ext uri="{9D8B030D-6E8A-4147-A177-3AD203B41FA5}">
                      <a16:colId xmlns:a16="http://schemas.microsoft.com/office/drawing/2014/main" val="717859385"/>
                    </a:ext>
                  </a:extLst>
                </a:gridCol>
                <a:gridCol w="1158786">
                  <a:extLst>
                    <a:ext uri="{9D8B030D-6E8A-4147-A177-3AD203B41FA5}">
                      <a16:colId xmlns:a16="http://schemas.microsoft.com/office/drawing/2014/main" val="2180104357"/>
                    </a:ext>
                  </a:extLst>
                </a:gridCol>
                <a:gridCol w="1158786">
                  <a:extLst>
                    <a:ext uri="{9D8B030D-6E8A-4147-A177-3AD203B41FA5}">
                      <a16:colId xmlns:a16="http://schemas.microsoft.com/office/drawing/2014/main" val="777788735"/>
                    </a:ext>
                  </a:extLst>
                </a:gridCol>
                <a:gridCol w="1158786">
                  <a:extLst>
                    <a:ext uri="{9D8B030D-6E8A-4147-A177-3AD203B41FA5}">
                      <a16:colId xmlns:a16="http://schemas.microsoft.com/office/drawing/2014/main" val="385850692"/>
                    </a:ext>
                  </a:extLst>
                </a:gridCol>
                <a:gridCol w="1158786">
                  <a:extLst>
                    <a:ext uri="{9D8B030D-6E8A-4147-A177-3AD203B41FA5}">
                      <a16:colId xmlns:a16="http://schemas.microsoft.com/office/drawing/2014/main" val="125122972"/>
                    </a:ext>
                  </a:extLst>
                </a:gridCol>
                <a:gridCol w="1158786">
                  <a:extLst>
                    <a:ext uri="{9D8B030D-6E8A-4147-A177-3AD203B41FA5}">
                      <a16:colId xmlns:a16="http://schemas.microsoft.com/office/drawing/2014/main" val="1239310490"/>
                    </a:ext>
                  </a:extLst>
                </a:gridCol>
              </a:tblGrid>
              <a:tr h="326366">
                <a:tc>
                  <a:txBody>
                    <a:bodyPr/>
                    <a:lstStyle/>
                    <a:p>
                      <a:r>
                        <a:rPr lang="es-ES" sz="1100" dirty="0"/>
                        <a:t>CATEGORÍA</a:t>
                      </a:r>
                    </a:p>
                  </a:txBody>
                  <a:tcPr>
                    <a:solidFill>
                      <a:schemeClr val="accent1">
                        <a:lumMod val="75000"/>
                      </a:schemeClr>
                    </a:solidFill>
                  </a:tcPr>
                </a:tc>
                <a:tc>
                  <a:txBody>
                    <a:bodyPr/>
                    <a:lstStyle/>
                    <a:p>
                      <a:r>
                        <a:rPr lang="es-ES" sz="1100" dirty="0"/>
                        <a:t>SECCIÓN</a:t>
                      </a:r>
                    </a:p>
                  </a:txBody>
                  <a:tcPr>
                    <a:solidFill>
                      <a:schemeClr val="accent2">
                        <a:lumMod val="75000"/>
                      </a:schemeClr>
                    </a:solidFill>
                  </a:tcPr>
                </a:tc>
                <a:tc gridSpan="7">
                  <a:txBody>
                    <a:bodyPr/>
                    <a:lstStyle/>
                    <a:p>
                      <a:pPr algn="ctr"/>
                      <a:r>
                        <a:rPr lang="es-ES" sz="1100" dirty="0"/>
                        <a:t>TEMAS/VISTAS </a:t>
                      </a:r>
                    </a:p>
                  </a:txBody>
                  <a:tcPr>
                    <a:solidFill>
                      <a:schemeClr val="accent2"/>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3633972298"/>
                  </a:ext>
                </a:extLst>
              </a:tr>
              <a:tr h="326366">
                <a:tc rowSpan="2">
                  <a:txBody>
                    <a:bodyPr/>
                    <a:lstStyle/>
                    <a:p>
                      <a:pPr marL="0" algn="r" defTabSz="1219017" rtl="0" eaLnBrk="1" latinLnBrk="0" hangingPunct="1"/>
                      <a:r>
                        <a:rPr lang="es-ES" sz="1000" b="1" kern="1200" dirty="0">
                          <a:solidFill>
                            <a:schemeClr val="bg1"/>
                          </a:solidFill>
                          <a:latin typeface="+mn-lt"/>
                          <a:ea typeface="+mn-ea"/>
                          <a:cs typeface="+mn-cs"/>
                        </a:rPr>
                        <a:t>CONTEXTO</a:t>
                      </a:r>
                    </a:p>
                  </a:txBody>
                  <a:tcPr marL="90000" marR="90000" marT="46800" marB="46800" anchor="ctr">
                    <a:solidFill>
                      <a:schemeClr val="accent1">
                        <a:lumMod val="75000"/>
                      </a:schemeClr>
                    </a:solidFill>
                  </a:tcPr>
                </a:tc>
                <a:tc>
                  <a:txBody>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lang="es-ES" sz="900" b="1" kern="1200" dirty="0">
                          <a:solidFill>
                            <a:schemeClr val="bg1"/>
                          </a:solidFill>
                          <a:latin typeface="+mn-lt"/>
                          <a:ea typeface="+mn-ea"/>
                          <a:cs typeface="+mn-cs"/>
                        </a:rPr>
                        <a:t>AGENDA 2030 PARA EL DESARROLLO SOSTENIBLE</a:t>
                      </a:r>
                    </a:p>
                  </a:txBody>
                  <a:tcPr marL="46800" marR="46800" marT="46800" marB="4680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65232244"/>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marL="46800" marR="468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DOCUMENTACIÓN</a:t>
                      </a:r>
                    </a:p>
                  </a:txBody>
                  <a:tcPr marL="46800" marR="46800" marT="46800" marB="46800" anchor="ctr">
                    <a:solidFill>
                      <a:schemeClr val="accent2">
                        <a:lumMod val="75000"/>
                      </a:schemeClr>
                    </a:solidFill>
                  </a:tcPr>
                </a:tc>
                <a:tc>
                  <a:txBody>
                    <a:bodyPr/>
                    <a:lstStyle/>
                    <a:p>
                      <a:pPr algn="ctr"/>
                      <a:r>
                        <a:rPr lang="es-ES" sz="800" b="1" dirty="0">
                          <a:solidFill>
                            <a:srgbClr val="000000"/>
                          </a:solidFill>
                        </a:rPr>
                        <a:t>INFORME ODS 2020 (ONU)</a:t>
                      </a:r>
                    </a:p>
                  </a:txBody>
                  <a:tcPr marL="0" marR="0" marT="0" marB="0" anchor="ctr"/>
                </a:tc>
                <a:tc>
                  <a:txBody>
                    <a:bodyPr/>
                    <a:lstStyle/>
                    <a:p>
                      <a:pPr algn="ctr"/>
                      <a:r>
                        <a:rPr lang="en-US" sz="800" b="1" dirty="0"/>
                        <a:t>RESOLUCIÓN ASAMBLEA GENERAL ONU </a:t>
                      </a:r>
                    </a:p>
                    <a:p>
                      <a:pPr algn="ctr"/>
                      <a:r>
                        <a:rPr lang="en-US" sz="800" b="1" dirty="0"/>
                        <a:t>A/RES/70/1 </a:t>
                      </a: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190576896"/>
                  </a:ext>
                </a:extLst>
              </a:tr>
              <a:tr h="326366">
                <a:tc rowSpan="4">
                  <a:txBody>
                    <a:bodyPr/>
                    <a:lstStyle/>
                    <a:p>
                      <a:pPr marL="0" algn="r" defTabSz="1219017" rtl="0" eaLnBrk="1" latinLnBrk="0" hangingPunct="1"/>
                      <a:r>
                        <a:rPr lang="es-ES" sz="1000" b="1" kern="1200" dirty="0">
                          <a:solidFill>
                            <a:schemeClr val="bg1"/>
                          </a:solidFill>
                          <a:latin typeface="+mn-lt"/>
                          <a:ea typeface="+mn-ea"/>
                          <a:cs typeface="+mn-cs"/>
                        </a:rPr>
                        <a:t>ODS</a:t>
                      </a:r>
                    </a:p>
                  </a:txBody>
                  <a:tcPr marL="90000" marR="900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ODS 1</a:t>
                      </a:r>
                    </a:p>
                  </a:txBody>
                  <a:tcPr marL="45720" marR="45720" anchor="ctr">
                    <a:solidFill>
                      <a:schemeClr val="accent2">
                        <a:lumMod val="75000"/>
                      </a:schemeClr>
                    </a:solidFill>
                  </a:tcPr>
                </a:tc>
                <a:tc>
                  <a:txBody>
                    <a:bodyPr/>
                    <a:lstStyle/>
                    <a:p>
                      <a:pPr algn="ctr"/>
                      <a:r>
                        <a:rPr lang="es-ES" sz="800" b="1" dirty="0">
                          <a:solidFill>
                            <a:srgbClr val="000000"/>
                          </a:solidFill>
                        </a:rPr>
                        <a:t>DESCRIPCIÓN</a:t>
                      </a:r>
                    </a:p>
                  </a:txBody>
                  <a:tcPr marL="0" marR="0" marT="0" marB="0" anchor="ct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548585519"/>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marL="46800" marR="468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ODS 2</a:t>
                      </a:r>
                    </a:p>
                  </a:txBody>
                  <a:tcPr marL="45720" marR="45720" anchor="ctr">
                    <a:solidFill>
                      <a:schemeClr val="accent2">
                        <a:lumMod val="75000"/>
                      </a:schemeClr>
                    </a:solidFill>
                  </a:tcPr>
                </a:tc>
                <a:tc>
                  <a:txBody>
                    <a:bodyPr/>
                    <a:lstStyle/>
                    <a:p>
                      <a:pPr algn="ctr"/>
                      <a:r>
                        <a:rPr lang="es-ES" sz="800" b="1" dirty="0">
                          <a:solidFill>
                            <a:srgbClr val="000000"/>
                          </a:solidFill>
                        </a:rPr>
                        <a:t>DESCRIPCIÓN</a:t>
                      </a:r>
                    </a:p>
                  </a:txBody>
                  <a:tcPr marL="0" marR="0" marT="0" marB="0" anchor="ct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850010357"/>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marL="46800" marR="468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a:t>
                      </a:r>
                    </a:p>
                  </a:txBody>
                  <a:tcPr marL="45720" marR="45720" anchor="ctr">
                    <a:solidFill>
                      <a:schemeClr val="accent2">
                        <a:lumMod val="75000"/>
                      </a:schemeClr>
                    </a:solidFill>
                  </a:tcPr>
                </a:tc>
                <a:tc>
                  <a:txBody>
                    <a:bodyPr/>
                    <a:lstStyle/>
                    <a:p>
                      <a:pPr algn="ctr"/>
                      <a:r>
                        <a:rPr lang="es-ES" sz="800" b="1" dirty="0">
                          <a:solidFill>
                            <a:srgbClr val="000000"/>
                          </a:solidFill>
                        </a:rPr>
                        <a:t>DESCRIPCIÓN</a:t>
                      </a:r>
                    </a:p>
                  </a:txBody>
                  <a:tcPr marL="0" marR="0" marT="0" marB="0" anchor="ct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3332774"/>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marL="46800" marR="468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ODS 17</a:t>
                      </a:r>
                    </a:p>
                  </a:txBody>
                  <a:tcPr marL="45720" marR="45720" anchor="ctr">
                    <a:solidFill>
                      <a:schemeClr val="accent2">
                        <a:lumMod val="75000"/>
                      </a:schemeClr>
                    </a:solidFill>
                  </a:tcPr>
                </a:tc>
                <a:tc>
                  <a:txBody>
                    <a:bodyPr/>
                    <a:lstStyle/>
                    <a:p>
                      <a:pPr algn="ctr"/>
                      <a:r>
                        <a:rPr lang="es-ES" sz="800" b="1" dirty="0">
                          <a:solidFill>
                            <a:srgbClr val="000000"/>
                          </a:solidFill>
                        </a:rPr>
                        <a:t>DESCRIPCIÓN</a:t>
                      </a:r>
                    </a:p>
                  </a:txBody>
                  <a:tcPr marL="0" marR="0" marT="0" marB="0" anchor="ct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233047202"/>
                  </a:ext>
                </a:extLst>
              </a:tr>
              <a:tr h="326366">
                <a:tc rowSpan="3">
                  <a:txBody>
                    <a:bodyPr/>
                    <a:lstStyle/>
                    <a:p>
                      <a:pPr marL="0" algn="r" defTabSz="1219017" rtl="0" eaLnBrk="1" latinLnBrk="0" hangingPunct="1"/>
                      <a:r>
                        <a:rPr lang="es-ES" sz="1000" b="1" kern="1200" dirty="0">
                          <a:solidFill>
                            <a:schemeClr val="bg1"/>
                          </a:solidFill>
                          <a:latin typeface="+mn-lt"/>
                          <a:ea typeface="+mn-ea"/>
                          <a:cs typeface="+mn-cs"/>
                        </a:rPr>
                        <a:t>PAÍS</a:t>
                      </a:r>
                    </a:p>
                  </a:txBody>
                  <a:tcPr marL="90000" marR="900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ODS</a:t>
                      </a:r>
                    </a:p>
                  </a:txBody>
                  <a:tcPr marL="45720" marR="45720" anchor="ctr">
                    <a:solidFill>
                      <a:schemeClr val="accent2">
                        <a:lumMod val="75000"/>
                      </a:schemeClr>
                    </a:solidFill>
                  </a:tcPr>
                </a:tc>
                <a:tc>
                  <a:txBody>
                    <a:bodyPr/>
                    <a:lstStyle/>
                    <a:p>
                      <a:pPr algn="ctr"/>
                      <a:r>
                        <a:rPr lang="es-ES" sz="800" b="1" dirty="0">
                          <a:solidFill>
                            <a:srgbClr val="000000"/>
                          </a:solidFill>
                        </a:rPr>
                        <a:t>ESTADÍSTICAS INDICADORES</a:t>
                      </a:r>
                    </a:p>
                  </a:txBody>
                  <a:tcPr marL="0" marR="0" marT="0" marB="0" anchor="ctr"/>
                </a:tc>
                <a:tc>
                  <a:txBody>
                    <a:bodyPr/>
                    <a:lstStyle/>
                    <a:p>
                      <a:pPr algn="ctr"/>
                      <a:r>
                        <a:rPr lang="es-ES" sz="800" b="1" dirty="0">
                          <a:solidFill>
                            <a:srgbClr val="000000"/>
                          </a:solidFill>
                        </a:rPr>
                        <a:t>CUMPLIMIENTO 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808640980"/>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marL="46800" marR="468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GOBERNANZA</a:t>
                      </a:r>
                    </a:p>
                  </a:txBody>
                  <a:tcPr marL="45720" marR="45720" anchor="ctr">
                    <a:solidFill>
                      <a:schemeClr val="accent2">
                        <a:lumMod val="75000"/>
                      </a:schemeClr>
                    </a:solidFill>
                  </a:tcPr>
                </a:tc>
                <a:tc>
                  <a:txBody>
                    <a:bodyPr/>
                    <a:lstStyle/>
                    <a:p>
                      <a:pPr algn="ctr"/>
                      <a:r>
                        <a:rPr lang="es-ES" sz="800" b="1" dirty="0">
                          <a:solidFill>
                            <a:srgbClr val="000000"/>
                          </a:solidFill>
                        </a:rPr>
                        <a:t>INSTITUCIONALIDAD NACIONAL</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30017987"/>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marL="46800" marR="468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DOCUMENTACIÓN</a:t>
                      </a:r>
                    </a:p>
                  </a:txBody>
                  <a:tcPr marL="45720" marR="45720" anchor="ctr">
                    <a:solidFill>
                      <a:schemeClr val="accent2">
                        <a:lumMod val="75000"/>
                      </a:schemeClr>
                    </a:solidFill>
                  </a:tcPr>
                </a:tc>
                <a:tc>
                  <a:txBody>
                    <a:bodyPr/>
                    <a:lstStyle/>
                    <a:p>
                      <a:pPr algn="ctr"/>
                      <a:r>
                        <a:rPr lang="es-ES" sz="800" b="1" dirty="0">
                          <a:solidFill>
                            <a:srgbClr val="000000"/>
                          </a:solidFill>
                        </a:rPr>
                        <a:t>INFORMES VOLUNTARIOS</a:t>
                      </a:r>
                    </a:p>
                  </a:txBody>
                  <a:tcPr marL="0" marR="0" marT="0" marB="0" anchor="ctr"/>
                </a:tc>
                <a:tc>
                  <a:txBody>
                    <a:bodyPr/>
                    <a:lstStyle/>
                    <a:p>
                      <a:pPr algn="ctr"/>
                      <a:r>
                        <a:rPr lang="es-ES" sz="800" b="1" dirty="0">
                          <a:solidFill>
                            <a:srgbClr val="000000"/>
                          </a:solidFill>
                        </a:rPr>
                        <a:t>PRIORIZACIÓN ODS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666944594"/>
                  </a:ext>
                </a:extLst>
              </a:tr>
              <a:tr h="326366">
                <a:tc>
                  <a:txBody>
                    <a:bodyPr/>
                    <a:lstStyle/>
                    <a:p>
                      <a:pPr marL="0" algn="r" defTabSz="1219017" rtl="0" eaLnBrk="1" latinLnBrk="0" hangingPunct="1"/>
                      <a:r>
                        <a:rPr lang="es-ES" sz="1000" b="1" kern="1200" dirty="0">
                          <a:solidFill>
                            <a:schemeClr val="bg1"/>
                          </a:solidFill>
                          <a:latin typeface="+mn-lt"/>
                          <a:ea typeface="+mn-ea"/>
                          <a:cs typeface="+mn-cs"/>
                        </a:rPr>
                        <a:t>HERRAMIENTA DE REPORTE</a:t>
                      </a:r>
                    </a:p>
                  </a:txBody>
                  <a:tcPr marL="90000" marR="900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PAÍS</a:t>
                      </a:r>
                    </a:p>
                  </a:txBody>
                  <a:tcPr marL="45720" marR="45720" anchor="ctr">
                    <a:solidFill>
                      <a:schemeClr val="accent2">
                        <a:lumMod val="75000"/>
                      </a:schemeClr>
                    </a:solidFill>
                  </a:tcP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12305285"/>
                  </a:ext>
                </a:extLst>
              </a:tr>
              <a:tr h="326366">
                <a:tc rowSpan="2">
                  <a:txBody>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000" b="1" kern="1200" dirty="0">
                          <a:solidFill>
                            <a:schemeClr val="bg1"/>
                          </a:solidFill>
                          <a:latin typeface="+mn-lt"/>
                          <a:ea typeface="+mn-ea"/>
                          <a:cs typeface="+mn-cs"/>
                        </a:rPr>
                        <a:t>ODS </a:t>
                      </a:r>
                      <a:r>
                        <a:rPr lang="es-ES" sz="1000" b="1" kern="1200" dirty="0">
                          <a:solidFill>
                            <a:srgbClr val="FF6600"/>
                          </a:solidFill>
                          <a:latin typeface="+mn-lt"/>
                          <a:ea typeface="+mn-ea"/>
                          <a:cs typeface="+mn-cs"/>
                        </a:rPr>
                        <a:t>AL DÍA</a:t>
                      </a:r>
                    </a:p>
                  </a:txBody>
                  <a:tcPr marL="90000" marR="900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RRSS</a:t>
                      </a:r>
                    </a:p>
                  </a:txBody>
                  <a:tcPr marL="45720" marR="45720" anchor="ctr">
                    <a:solidFill>
                      <a:schemeClr val="accent2">
                        <a:lumMod val="75000"/>
                      </a:schemeClr>
                    </a:solidFill>
                  </a:tcPr>
                </a:tc>
                <a:tc>
                  <a:txBody>
                    <a:bodyPr/>
                    <a:lstStyle/>
                    <a:p>
                      <a:pPr algn="ctr"/>
                      <a:r>
                        <a:rPr lang="es-ES" sz="800" b="1" dirty="0">
                          <a:solidFill>
                            <a:srgbClr val="000000"/>
                          </a:solidFill>
                        </a:rPr>
                        <a:t>RRSS ACTUALIZADAS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49155971"/>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marL="46800" marR="468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NEWS</a:t>
                      </a:r>
                    </a:p>
                  </a:txBody>
                  <a:tcPr marL="45720" marR="45720" anchor="ctr">
                    <a:solidFill>
                      <a:schemeClr val="accent2">
                        <a:lumMod val="75000"/>
                      </a:schemeClr>
                    </a:solidFill>
                  </a:tcPr>
                </a:tc>
                <a:tc>
                  <a:txBody>
                    <a:bodyPr/>
                    <a:lstStyle/>
                    <a:p>
                      <a:pPr algn="ctr"/>
                      <a:r>
                        <a:rPr lang="es-ES" sz="800" b="1" dirty="0">
                          <a:solidFill>
                            <a:srgbClr val="000000"/>
                          </a:solidFill>
                        </a:rPr>
                        <a:t>NOTICIAS ACTUALIZADAS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5679191"/>
                  </a:ext>
                </a:extLst>
              </a:tr>
            </a:tbl>
          </a:graphicData>
        </a:graphic>
      </p:graphicFrame>
      <p:sp>
        <p:nvSpPr>
          <p:cNvPr id="3" name="Rectángulo 2">
            <a:extLst>
              <a:ext uri="{FF2B5EF4-FFF2-40B4-BE49-F238E27FC236}">
                <a16:creationId xmlns:a16="http://schemas.microsoft.com/office/drawing/2014/main" id="{EBF54C0E-1FF6-4728-8D17-9E120401153C}"/>
              </a:ext>
            </a:extLst>
          </p:cNvPr>
          <p:cNvSpPr/>
          <p:nvPr/>
        </p:nvSpPr>
        <p:spPr>
          <a:xfrm>
            <a:off x="1532007" y="775578"/>
            <a:ext cx="4537484" cy="276999"/>
          </a:xfrm>
          <a:prstGeom prst="rect">
            <a:avLst/>
          </a:prstGeom>
        </p:spPr>
        <p:txBody>
          <a:bodyPr wrap="square">
            <a:spAutoFit/>
          </a:bodyPr>
          <a:lstStyle/>
          <a:p>
            <a:pPr defTabSz="1219017"/>
            <a:r>
              <a:rPr lang="es-ES" sz="1200" b="1" kern="0" dirty="0">
                <a:solidFill>
                  <a:schemeClr val="accent1"/>
                </a:solidFill>
              </a:rPr>
              <a:t>8. CONTENIDOS [2/2]</a:t>
            </a:r>
          </a:p>
        </p:txBody>
      </p:sp>
      <p:pic>
        <p:nvPicPr>
          <p:cNvPr id="4" name="Imagen 3">
            <a:extLst>
              <a:ext uri="{FF2B5EF4-FFF2-40B4-BE49-F238E27FC236}">
                <a16:creationId xmlns:a16="http://schemas.microsoft.com/office/drawing/2014/main" id="{FEB7CA2C-A674-4982-8303-7C9057349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8857" y="262226"/>
            <a:ext cx="2485938" cy="531034"/>
          </a:xfrm>
          <a:prstGeom prst="rect">
            <a:avLst/>
          </a:prstGeom>
        </p:spPr>
      </p:pic>
    </p:spTree>
    <p:extLst>
      <p:ext uri="{BB962C8B-B14F-4D97-AF65-F5344CB8AC3E}">
        <p14:creationId xmlns:p14="http://schemas.microsoft.com/office/powerpoint/2010/main" val="1699729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9</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9. CARACTERIZACIÓN VISUAL</a:t>
            </a:r>
            <a:endParaRPr kumimoji="0" lang="es-ES" sz="1200" b="1" i="0" u="none" strike="noStrike" kern="0" cap="none" spc="0" normalizeH="0" baseline="0" noProof="0" dirty="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399211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DATAODS es una plataforma que permite gestionar de manera eficiente las estadísticas asociadas al cumplimiento de los ODS para distintos países de ALC.  </a:t>
            </a:r>
          </a:p>
          <a:p>
            <a:pPr marL="228600" indent="-228600" defTabSz="1219017">
              <a:spcBef>
                <a:spcPts val="601"/>
              </a:spcBef>
              <a:spcAft>
                <a:spcPts val="601"/>
              </a:spcAft>
              <a:buFont typeface="+mj-lt"/>
              <a:buAutoNum type="arabicPeriod"/>
            </a:pPr>
            <a:r>
              <a:rPr lang="es-ES" sz="1067" b="1" dirty="0">
                <a:solidFill>
                  <a:srgbClr val="575756"/>
                </a:solidFill>
                <a:latin typeface="Chevin Pro DemiBold"/>
              </a:rPr>
              <a:t>¿Cuál es el look and </a:t>
            </a:r>
            <a:r>
              <a:rPr lang="es-ES" sz="1067" b="1" dirty="0" err="1">
                <a:solidFill>
                  <a:srgbClr val="575756"/>
                </a:solidFill>
                <a:latin typeface="Chevin Pro DemiBold"/>
              </a:rPr>
              <a:t>feel</a:t>
            </a:r>
            <a:r>
              <a:rPr lang="es-ES" sz="1067" b="1" dirty="0">
                <a:solidFill>
                  <a:srgbClr val="575756"/>
                </a:solidFill>
                <a:latin typeface="Chevin Pro DemiBold"/>
              </a:rPr>
              <a:t> del producto? </a:t>
            </a:r>
            <a:r>
              <a:rPr lang="es-ES" sz="1067" dirty="0">
                <a:solidFill>
                  <a:srgbClr val="575756"/>
                </a:solidFill>
                <a:latin typeface="Chevin Pro DemiBold"/>
              </a:rPr>
              <a:t>Transparencia y trazabilidad de los datos, conectado con la realidad de ALC, lo que lleva a generar una sensación de confianza en lo que entrega la plataforma.</a:t>
            </a:r>
          </a:p>
          <a:p>
            <a:pPr marL="228600" indent="-228600" defTabSz="1219017">
              <a:spcBef>
                <a:spcPts val="601"/>
              </a:spcBef>
              <a:spcAft>
                <a:spcPts val="601"/>
              </a:spcAft>
              <a:buFont typeface="+mj-lt"/>
              <a:buAutoNum type="arabicPeriod"/>
            </a:pPr>
            <a:r>
              <a:rPr lang="es-ES" sz="1067" b="1" dirty="0">
                <a:solidFill>
                  <a:srgbClr val="575756"/>
                </a:solidFill>
                <a:latin typeface="Chevin Pro DemiBold"/>
              </a:rPr>
              <a:t>¿Qué tipo de estilo visual debería tener? </a:t>
            </a:r>
          </a:p>
          <a:p>
            <a:pPr marL="685800" lvl="1" indent="-228600" defTabSz="1219017">
              <a:buFont typeface="Arial" panose="020B0604020202020204" pitchFamily="34" charset="0"/>
              <a:buChar char="•"/>
            </a:pPr>
            <a:r>
              <a:rPr lang="es-ES" sz="1067" dirty="0">
                <a:solidFill>
                  <a:srgbClr val="575756"/>
                </a:solidFill>
                <a:latin typeface="Chevin Pro DemiBold"/>
              </a:rPr>
              <a:t>Fondo blanco</a:t>
            </a:r>
          </a:p>
          <a:p>
            <a:pPr marL="685800" lvl="1" indent="-228600" defTabSz="1219017">
              <a:buFont typeface="Arial" panose="020B0604020202020204" pitchFamily="34" charset="0"/>
              <a:buChar char="•"/>
            </a:pPr>
            <a:r>
              <a:rPr lang="es-ES" sz="1067" dirty="0">
                <a:solidFill>
                  <a:srgbClr val="575756"/>
                </a:solidFill>
                <a:latin typeface="Chevin Pro DemiBold"/>
              </a:rPr>
              <a:t>Paleta de colores del logo ODS</a:t>
            </a:r>
          </a:p>
          <a:p>
            <a:pPr marL="685800" lvl="1" indent="-228600" defTabSz="1219017">
              <a:buFont typeface="Arial" panose="020B0604020202020204" pitchFamily="34" charset="0"/>
              <a:buChar char="•"/>
            </a:pPr>
            <a:r>
              <a:rPr lang="es-ES" sz="1067" i="1" dirty="0">
                <a:solidFill>
                  <a:srgbClr val="FF6600"/>
                </a:solidFill>
                <a:latin typeface="Chevin Pro DemiBold"/>
              </a:rPr>
              <a:t>Íconos de los ODS (</a:t>
            </a:r>
            <a:r>
              <a:rPr lang="es-ES" sz="1067" i="1" u="sng" dirty="0">
                <a:solidFill>
                  <a:srgbClr val="FF6600"/>
                </a:solidFill>
                <a:latin typeface="Chevin Pro DemiBold"/>
              </a:rPr>
              <a:t>Habría que averiguar el tema del copyright de la ONU)</a:t>
            </a:r>
          </a:p>
          <a:p>
            <a:pPr marL="685800" lvl="1" indent="-228600" defTabSz="1219017">
              <a:buFont typeface="Arial" panose="020B0604020202020204" pitchFamily="34" charset="0"/>
              <a:buChar char="•"/>
            </a:pPr>
            <a:r>
              <a:rPr lang="es-ES" sz="1067" dirty="0">
                <a:solidFill>
                  <a:srgbClr val="575756"/>
                </a:solidFill>
                <a:latin typeface="Chevin Pro DemiBold"/>
              </a:rPr>
              <a:t>Círculos</a:t>
            </a:r>
          </a:p>
          <a:p>
            <a:pPr marL="685800" lvl="1" indent="-228600" defTabSz="1219017">
              <a:buFont typeface="Arial" panose="020B0604020202020204" pitchFamily="34" charset="0"/>
              <a:buChar char="•"/>
            </a:pPr>
            <a:r>
              <a:rPr lang="es-ES" sz="1067" dirty="0">
                <a:solidFill>
                  <a:srgbClr val="575756"/>
                </a:solidFill>
                <a:latin typeface="Chevin Pro DemiBold"/>
              </a:rPr>
              <a:t>Fotografías asociadas a cada ODS, que reflejen la realidad ALC</a:t>
            </a:r>
          </a:p>
          <a:p>
            <a:pPr marL="228600" indent="-228600" defTabSz="1219017">
              <a:spcBef>
                <a:spcPts val="601"/>
              </a:spcBef>
              <a:spcAft>
                <a:spcPts val="601"/>
              </a:spcAft>
              <a:buFont typeface="+mj-lt"/>
              <a:buAutoNum type="arabicPeriod"/>
            </a:pPr>
            <a:r>
              <a:rPr lang="es-ES" sz="1067" b="1" dirty="0">
                <a:solidFill>
                  <a:srgbClr val="575756"/>
                </a:solidFill>
                <a:latin typeface="Chevin Pro DemiBold"/>
              </a:rPr>
              <a:t>¿Qué elementos conceptuales están asociados al producto?</a:t>
            </a:r>
          </a:p>
          <a:p>
            <a:pPr marL="685800" lvl="1" indent="-228600" defTabSz="1219017">
              <a:buFont typeface="Arial" panose="020B0604020202020204" pitchFamily="34" charset="0"/>
              <a:buChar char="•"/>
            </a:pPr>
            <a:r>
              <a:rPr lang="es-ES" sz="1067" dirty="0">
                <a:solidFill>
                  <a:srgbClr val="575756"/>
                </a:solidFill>
                <a:latin typeface="Chevin Pro DemiBold"/>
              </a:rPr>
              <a:t>Desarrollo sostenible</a:t>
            </a:r>
          </a:p>
          <a:p>
            <a:pPr marL="685800" lvl="1" indent="-228600" defTabSz="1219017">
              <a:buFont typeface="Arial" panose="020B0604020202020204" pitchFamily="34" charset="0"/>
              <a:buChar char="•"/>
            </a:pPr>
            <a:r>
              <a:rPr lang="es-ES" sz="1067" dirty="0">
                <a:solidFill>
                  <a:srgbClr val="575756"/>
                </a:solidFill>
                <a:latin typeface="Chevin Pro DemiBold"/>
              </a:rPr>
              <a:t>Crecimiento económico</a:t>
            </a:r>
          </a:p>
          <a:p>
            <a:pPr marL="685800" lvl="1" indent="-228600" defTabSz="1219017">
              <a:buFont typeface="Arial" panose="020B0604020202020204" pitchFamily="34" charset="0"/>
              <a:buChar char="•"/>
            </a:pPr>
            <a:r>
              <a:rPr lang="es-ES" sz="1067" dirty="0">
                <a:solidFill>
                  <a:srgbClr val="575756"/>
                </a:solidFill>
                <a:latin typeface="Chevin Pro DemiBold"/>
              </a:rPr>
              <a:t>Inclusión social</a:t>
            </a:r>
          </a:p>
          <a:p>
            <a:pPr marL="685800" lvl="1" indent="-228600" defTabSz="1219017">
              <a:buFont typeface="Arial" panose="020B0604020202020204" pitchFamily="34" charset="0"/>
              <a:buChar char="•"/>
            </a:pPr>
            <a:r>
              <a:rPr lang="es-ES" sz="1067" dirty="0">
                <a:solidFill>
                  <a:srgbClr val="575756"/>
                </a:solidFill>
                <a:latin typeface="Chevin Pro DemiBold"/>
              </a:rPr>
              <a:t>Protección del medio ambiente</a:t>
            </a:r>
          </a:p>
          <a:p>
            <a:pPr marL="228600" indent="-228600" defTabSz="1219017">
              <a:spcBef>
                <a:spcPts val="601"/>
              </a:spcBef>
              <a:spcAft>
                <a:spcPts val="601"/>
              </a:spcAft>
              <a:buFont typeface="+mj-lt"/>
              <a:buAutoNum type="arabicPeriod"/>
            </a:pPr>
            <a:r>
              <a:rPr lang="es-ES" sz="1067" b="1" dirty="0">
                <a:solidFill>
                  <a:srgbClr val="575756"/>
                </a:solidFill>
                <a:latin typeface="Chevin Pro DemiBold"/>
              </a:rPr>
              <a:t>¿Qué referentes visuales asocias a este producto? </a:t>
            </a:r>
            <a:r>
              <a:rPr lang="es-ES" sz="1067" dirty="0">
                <a:solidFill>
                  <a:srgbClr val="575756"/>
                </a:solidFill>
                <a:latin typeface="Chevin Pro DemiBold"/>
              </a:rPr>
              <a:t>ONU/ SDG Gateway Asia </a:t>
            </a:r>
            <a:r>
              <a:rPr lang="es-ES" sz="1067" dirty="0" err="1">
                <a:solidFill>
                  <a:srgbClr val="575756"/>
                </a:solidFill>
                <a:latin typeface="Chevin Pro DemiBold"/>
              </a:rPr>
              <a:t>Pacific</a:t>
            </a:r>
            <a:r>
              <a:rPr lang="es-ES" sz="1067" dirty="0">
                <a:solidFill>
                  <a:srgbClr val="575756"/>
                </a:solidFill>
                <a:latin typeface="Chevin Pro DemiBold"/>
              </a:rPr>
              <a:t>/ Foro ALC 2030</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3" name="Imagen 2">
            <a:extLst>
              <a:ext uri="{FF2B5EF4-FFF2-40B4-BE49-F238E27FC236}">
                <a16:creationId xmlns:a16="http://schemas.microsoft.com/office/drawing/2014/main" id="{C0B65EC8-B18A-4AB7-8D4E-D3EB8C9CD49F}"/>
              </a:ext>
            </a:extLst>
          </p:cNvPr>
          <p:cNvPicPr>
            <a:picLocks noChangeAspect="1"/>
          </p:cNvPicPr>
          <p:nvPr/>
        </p:nvPicPr>
        <p:blipFill>
          <a:blip r:embed="rId3"/>
          <a:stretch>
            <a:fillRect/>
          </a:stretch>
        </p:blipFill>
        <p:spPr>
          <a:xfrm>
            <a:off x="6688840" y="1535195"/>
            <a:ext cx="4418374" cy="2123966"/>
          </a:xfrm>
          <a:prstGeom prst="rect">
            <a:avLst/>
          </a:prstGeom>
        </p:spPr>
      </p:pic>
      <p:pic>
        <p:nvPicPr>
          <p:cNvPr id="6" name="Imagen 5">
            <a:extLst>
              <a:ext uri="{FF2B5EF4-FFF2-40B4-BE49-F238E27FC236}">
                <a16:creationId xmlns:a16="http://schemas.microsoft.com/office/drawing/2014/main" id="{DBBF1D4D-FB20-460F-86A8-6DA531D2905C}"/>
              </a:ext>
            </a:extLst>
          </p:cNvPr>
          <p:cNvPicPr>
            <a:picLocks noChangeAspect="1"/>
          </p:cNvPicPr>
          <p:nvPr/>
        </p:nvPicPr>
        <p:blipFill>
          <a:blip r:embed="rId4"/>
          <a:stretch>
            <a:fillRect/>
          </a:stretch>
        </p:blipFill>
        <p:spPr>
          <a:xfrm>
            <a:off x="8181281" y="3704961"/>
            <a:ext cx="1600282" cy="1314518"/>
          </a:xfrm>
          <a:prstGeom prst="rect">
            <a:avLst/>
          </a:prstGeom>
        </p:spPr>
      </p:pic>
      <p:pic>
        <p:nvPicPr>
          <p:cNvPr id="8" name="Imagen 7">
            <a:extLst>
              <a:ext uri="{FF2B5EF4-FFF2-40B4-BE49-F238E27FC236}">
                <a16:creationId xmlns:a16="http://schemas.microsoft.com/office/drawing/2014/main" id="{8DCEBE5B-81BB-43F2-A595-E705A7AF4192}"/>
              </a:ext>
            </a:extLst>
          </p:cNvPr>
          <p:cNvPicPr>
            <a:picLocks noChangeAspect="1"/>
          </p:cNvPicPr>
          <p:nvPr/>
        </p:nvPicPr>
        <p:blipFill>
          <a:blip r:embed="rId5"/>
          <a:stretch>
            <a:fillRect/>
          </a:stretch>
        </p:blipFill>
        <p:spPr>
          <a:xfrm>
            <a:off x="6440450" y="5065279"/>
            <a:ext cx="4915153" cy="768389"/>
          </a:xfrm>
          <a:prstGeom prst="rect">
            <a:avLst/>
          </a:prstGeom>
        </p:spPr>
      </p:pic>
      <p:sp>
        <p:nvSpPr>
          <p:cNvPr id="9" name="TextBox 139">
            <a:extLst>
              <a:ext uri="{FF2B5EF4-FFF2-40B4-BE49-F238E27FC236}">
                <a16:creationId xmlns:a16="http://schemas.microsoft.com/office/drawing/2014/main" id="{BB927B16-718B-44BA-97CB-E8501DC26AD7}"/>
              </a:ext>
            </a:extLst>
          </p:cNvPr>
          <p:cNvSpPr txBox="1"/>
          <p:nvPr/>
        </p:nvSpPr>
        <p:spPr>
          <a:xfrm>
            <a:off x="6675657" y="5966128"/>
            <a:ext cx="4456390" cy="584968"/>
          </a:xfrm>
          <a:prstGeom prst="rect">
            <a:avLst/>
          </a:prstGeom>
          <a:noFill/>
        </p:spPr>
        <p:txBody>
          <a:bodyPr wrap="square" rtlCol="0">
            <a:spAutoFit/>
          </a:bodyPr>
          <a:lstStyle/>
          <a:p>
            <a:pPr defTabSz="1219017">
              <a:spcBef>
                <a:spcPts val="601"/>
              </a:spcBef>
              <a:spcAft>
                <a:spcPts val="601"/>
              </a:spcAft>
            </a:pPr>
            <a:r>
              <a:rPr lang="es-ES" sz="1067" b="1" i="1" dirty="0">
                <a:solidFill>
                  <a:srgbClr val="FF6600"/>
                </a:solidFill>
                <a:latin typeface="Chevin Pro DemiBold"/>
              </a:rPr>
              <a:t>NOTA: Lo más probable es que todos estos diseños tengan copyright de la ONU. Lo mismo para la tipografía y el color celeste que ya deben estar institucionalizados por la ONU.</a:t>
            </a:r>
          </a:p>
        </p:txBody>
      </p:sp>
    </p:spTree>
    <p:extLst>
      <p:ext uri="{BB962C8B-B14F-4D97-AF65-F5344CB8AC3E}">
        <p14:creationId xmlns:p14="http://schemas.microsoft.com/office/powerpoint/2010/main" val="239142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1"/>
          </a:solidFill>
        </a:ln>
        <a:scene3d>
          <a:camera prst="orthographicFront"/>
          <a:lightRig rig="threePt" dir="t"/>
        </a:scene3d>
        <a:sp3d>
          <a:bevelT w="203200" h="25400"/>
        </a:sp3d>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6044</TotalTime>
  <Words>3694</Words>
  <Application>Microsoft Office PowerPoint</Application>
  <PresentationFormat>Panorámica</PresentationFormat>
  <Paragraphs>441</Paragraphs>
  <Slides>18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Calibri</vt:lpstr>
      <vt:lpstr>Chevin Pro DemiBold</vt:lpstr>
      <vt:lpstr>Chevin Pro Light</vt:lpstr>
      <vt:lpstr>inherit</vt:lpstr>
      <vt:lpstr>SourceSansSemibold</vt:lpstr>
      <vt:lpstr>Тема Office</vt:lpstr>
      <vt:lpstr>Presentación de PowerPoint</vt:lpstr>
      <vt:lpstr>Presentación de PowerPoint</vt:lpstr>
      <vt:lpstr>Presentación de PowerPoint</vt:lpstr>
      <vt:lpstr>Presentación de PowerPoint</vt:lpstr>
      <vt:lpstr>Presentación de PowerPoint</vt:lpstr>
      <vt:lpstr>Presentación de PowerPoint</vt:lpstr>
      <vt:lpstr>OPCIÓN 1: Plataforma regional ALC</vt:lpstr>
      <vt:lpstr>OPCIÓN 2: Plataforma nacional (por país)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Patricio Emanuelli</dc:creator>
  <cp:lastModifiedBy>Karen Farias</cp:lastModifiedBy>
  <cp:revision>140</cp:revision>
  <dcterms:created xsi:type="dcterms:W3CDTF">2020-08-01T02:59:29Z</dcterms:created>
  <dcterms:modified xsi:type="dcterms:W3CDTF">2020-08-28T02:40:35Z</dcterms:modified>
</cp:coreProperties>
</file>