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46" r:id="rId2"/>
    <p:sldId id="823" r:id="rId3"/>
    <p:sldId id="850" r:id="rId4"/>
    <p:sldId id="851" r:id="rId5"/>
    <p:sldId id="828" r:id="rId6"/>
    <p:sldId id="852" r:id="rId7"/>
    <p:sldId id="82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6E"/>
    <a:srgbClr val="2081B2"/>
    <a:srgbClr val="269AD4"/>
    <a:srgbClr val="1A6A92"/>
    <a:srgbClr val="0E394E"/>
    <a:srgbClr val="5CB5E2"/>
    <a:srgbClr val="75C1E7"/>
    <a:srgbClr val="000000"/>
    <a:srgbClr val="B80F00"/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126707" y="6344986"/>
            <a:ext cx="360017" cy="513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7166" y="261015"/>
            <a:ext cx="10750203" cy="8999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baseline="0">
                <a:solidFill>
                  <a:srgbClr val="5C5C5C"/>
                </a:solidFill>
                <a:latin typeface="Chevin Pro Light" pitchFamily="34" charset="0"/>
              </a:defRPr>
            </a:lvl1pPr>
          </a:lstStyle>
          <a:p>
            <a:r>
              <a:rPr lang="en-US" dirty="0"/>
              <a:t>Graphics and infographics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1"/>
          </p:nvPr>
        </p:nvSpPr>
        <p:spPr>
          <a:xfrm>
            <a:off x="717166" y="1196898"/>
            <a:ext cx="10757669" cy="3492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1pPr>
            <a:lvl2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2pPr>
            <a:lvl3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3pPr>
            <a:lvl4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4pPr>
            <a:lvl5pPr>
              <a:lnSpc>
                <a:spcPct val="120000"/>
              </a:lnSpc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cs typeface="Chevin Pro Ligh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31539" y="6384924"/>
            <a:ext cx="82870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Chevin Pro Light" pitchFamily="34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FE509-5111-4060-89F3-45196244A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7708B-545E-4E84-951B-79BA2A493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9BFCA-623D-4648-BE31-BB344073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FA49-C523-45F2-8E69-FDFBF4F6CE64}" type="datetimeFigureOut">
              <a:rPr lang="es-ES" smtClean="0"/>
              <a:t>2/9/20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6D91B-16ED-4419-9442-7F7A2E2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28F6D-9A69-40A5-A7F5-7D7275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D07-55E6-4EE7-B1F7-D06AEEB9E6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430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7F7F7F"/>
                </a:solidFill>
                <a:latin typeface="Chevin Pro Light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 company   I   </a:t>
            </a:r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5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1219017" rtl="0" eaLnBrk="1" latinLnBrk="0" hangingPunct="1">
        <a:spcBef>
          <a:spcPct val="0"/>
        </a:spcBef>
        <a:buNone/>
        <a:defRPr sz="5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2" indent="-457132" algn="l" defTabSz="1219017" rtl="0" eaLnBrk="1" latinLnBrk="0" hangingPunct="1">
        <a:spcBef>
          <a:spcPct val="20000"/>
        </a:spcBef>
        <a:buFont typeface="Arial" pitchFamily="34" charset="0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990451" indent="-380943" algn="l" defTabSz="1219017" rtl="0" eaLnBrk="1" latinLnBrk="0" hangingPunct="1">
        <a:spcBef>
          <a:spcPct val="20000"/>
        </a:spcBef>
        <a:buFont typeface="Arial" pitchFamily="34" charset="0"/>
        <a:buChar char="–"/>
        <a:defRPr sz="3749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1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0" indent="-304754" algn="l" defTabSz="1219017" rtl="0" eaLnBrk="1" latinLnBrk="0" hangingPunct="1">
        <a:spcBef>
          <a:spcPct val="20000"/>
        </a:spcBef>
        <a:buFont typeface="Arial" pitchFamily="34" charset="0"/>
        <a:buChar char="–"/>
        <a:defRPr sz="264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indent="-304754" algn="l" defTabSz="1219017" rtl="0" eaLnBrk="1" latinLnBrk="0" hangingPunct="1">
        <a:spcBef>
          <a:spcPct val="20000"/>
        </a:spcBef>
        <a:buFont typeface="Arial" pitchFamily="34" charset="0"/>
        <a:buChar char="»"/>
        <a:defRPr sz="2649" kern="1200">
          <a:solidFill>
            <a:schemeClr val="tx1"/>
          </a:solidFill>
          <a:latin typeface="+mn-lt"/>
          <a:ea typeface="+mn-ea"/>
          <a:cs typeface="+mn-cs"/>
        </a:defRPr>
      </a:lvl5pPr>
      <a:lvl6pPr marL="3352297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1219017" rtl="0" eaLnBrk="1" latinLnBrk="0" hangingPunct="1">
        <a:spcBef>
          <a:spcPct val="20000"/>
        </a:spcBef>
        <a:buFont typeface="Arial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121901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svg"/><Relationship Id="rId18" Type="http://schemas.openxmlformats.org/officeDocument/2006/relationships/image" Target="../media/image13.svg"/><Relationship Id="rId3" Type="http://schemas.openxmlformats.org/officeDocument/2006/relationships/slide" Target="slide5.xml"/><Relationship Id="rId21" Type="http://schemas.openxmlformats.org/officeDocument/2006/relationships/slide" Target="slide7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slide" Target="slide3.xml"/><Relationship Id="rId24" Type="http://schemas.openxmlformats.org/officeDocument/2006/relationships/image" Target="../media/image1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23" Type="http://schemas.openxmlformats.org/officeDocument/2006/relationships/image" Target="../media/image16.svg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74955" y="282372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1669410" y="310640"/>
            <a:ext cx="8103742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2000" b="1" dirty="0">
                <a:solidFill>
                  <a:srgbClr val="FFFFFF"/>
                </a:solidFill>
              </a:rPr>
              <a:t>DISEÑO DE PLATAFORMAS DE INFORMACIÓN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6" y="98433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ANTECEDENTES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558516" y="1295864"/>
            <a:ext cx="2870869" cy="482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concordancia con el cronograma de desarrollo de Data Intelligence es momento de estructurar los productos y sus servicios asociados (Plataformas) para distintas áreas temáticas.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Las plataformas SNICC y DATACOVID nos han ayudado a dimensionar el trabajo que se requiere para la construcción de una plataforma específica. También nos ha dado luces acerca de la dificultad de obtener, gestionar y actualizar los datos existentes.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Por otra parte, el proceso de búsqueda, sistematización y registro de fuentes de información, definición de variables y vinculación de datos ha logrado generar una experiencia relevante en relación a: dónde, cómo, cuándo y qué datos están disponibles y en qué condiciones.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Con la breve, pero substancial experiencia recogida en los primeros 7 meses del 2020, intentaremos subir un peldaño más para cumplir con los objetivos de DATA INTELIGENCE. Se trata ahora de pensar y diseñar productos destinados dar solución a problemas y a satisfacer demandas que se han podido visualizar en este tiempo de trabajo.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4725373" y="984332"/>
            <a:ext cx="1544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OBJETIVO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graphicFrame>
        <p:nvGraphicFramePr>
          <p:cNvPr id="5" name="Tabla 2">
            <a:extLst>
              <a:ext uri="{FF2B5EF4-FFF2-40B4-BE49-F238E27FC236}">
                <a16:creationId xmlns:a16="http://schemas.microsoft.com/office/drawing/2014/main" id="{BD2B4929-C016-47BD-89F8-12B08AD9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08165"/>
              </p:ext>
            </p:extLst>
          </p:nvPr>
        </p:nvGraphicFramePr>
        <p:xfrm>
          <a:off x="8214018" y="1261331"/>
          <a:ext cx="3078759" cy="414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790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1439014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840955">
                  <a:extLst>
                    <a:ext uri="{9D8B030D-6E8A-4147-A177-3AD203B41FA5}">
                      <a16:colId xmlns:a16="http://schemas.microsoft.com/office/drawing/2014/main" val="717859385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PASOS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/>
                        <a:t>TAREAS 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CHECKLIST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1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fontAlgn="ctr" latinLnBrk="0" hangingPunct="1"/>
                      <a:r>
                        <a:rPr lang="es-ES" sz="9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Contexto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2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Breve Descripción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3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Público Objetivo</a:t>
                      </a:r>
                    </a:p>
                  </a:txBody>
                  <a:tcPr anchor="ctr">
                    <a:solidFill>
                      <a:srgbClr val="145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4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Países Prioritarios</a:t>
                      </a:r>
                    </a:p>
                  </a:txBody>
                  <a:tcPr anchor="ctr">
                    <a:solidFill>
                      <a:srgbClr val="1A6A9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5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Contexto Competitivo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6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Oportunidades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7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Caracterización del Sitio</a:t>
                      </a:r>
                    </a:p>
                  </a:txBody>
                  <a:tcPr anchor="ctr">
                    <a:solidFill>
                      <a:srgbClr val="5CB5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8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Estructura del Sitio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9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Caracterización Visual</a:t>
                      </a:r>
                    </a:p>
                  </a:txBody>
                  <a:tcPr anchor="ctr">
                    <a:solidFill>
                      <a:srgbClr val="269A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Paso 10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Fuentes de Información</a:t>
                      </a:r>
                    </a:p>
                  </a:txBody>
                  <a:tcPr anchor="ctr">
                    <a:solidFill>
                      <a:srgbClr val="2081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11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Variables (10-20)</a:t>
                      </a:r>
                    </a:p>
                  </a:txBody>
                  <a:tcPr anchor="ctr">
                    <a:solidFill>
                      <a:srgbClr val="1A6A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78745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12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Interacción de Variables</a:t>
                      </a:r>
                      <a:endParaRPr lang="es-E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145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4592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13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Datos</a:t>
                      </a:r>
                    </a:p>
                  </a:txBody>
                  <a:tcPr anchor="ctr">
                    <a:solidFill>
                      <a:srgbClr val="0E3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570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Paso 14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Tipo Datos-Actualización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22929"/>
                  </a:ext>
                </a:extLst>
              </a:tr>
            </a:tbl>
          </a:graphicData>
        </a:graphic>
      </p:graphicFrame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72F7DB8-7904-4EEE-A9C6-A98120D1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81" y="268425"/>
            <a:ext cx="2804719" cy="59913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CC30F54-99E5-4831-80E3-E2A3C3ED0E75}"/>
              </a:ext>
            </a:extLst>
          </p:cNvPr>
          <p:cNvSpPr/>
          <p:nvPr/>
        </p:nvSpPr>
        <p:spPr>
          <a:xfrm>
            <a:off x="8214018" y="984332"/>
            <a:ext cx="3078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PASOS PREVISTOS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136">
            <a:extLst>
              <a:ext uri="{FF2B5EF4-FFF2-40B4-BE49-F238E27FC236}">
                <a16:creationId xmlns:a16="http://schemas.microsoft.com/office/drawing/2014/main" id="{557712CB-6BE3-4853-A024-480394F2D910}"/>
              </a:ext>
            </a:extLst>
          </p:cNvPr>
          <p:cNvCxnSpPr/>
          <p:nvPr/>
        </p:nvCxnSpPr>
        <p:spPr>
          <a:xfrm>
            <a:off x="4653095" y="1395171"/>
            <a:ext cx="0" cy="457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Círculo con flecha a la izquierda">
            <a:hlinkClick r:id="rId3" action="ppaction://hlinksldjump"/>
            <a:extLst>
              <a:ext uri="{FF2B5EF4-FFF2-40B4-BE49-F238E27FC236}">
                <a16:creationId xmlns:a16="http://schemas.microsoft.com/office/drawing/2014/main" id="{84ECD024-0F66-4C58-B7EC-A18E8AB88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0690" y="3245945"/>
            <a:ext cx="288000" cy="288000"/>
          </a:xfrm>
          <a:prstGeom prst="rect">
            <a:avLst/>
          </a:prstGeom>
        </p:spPr>
      </p:pic>
      <p:sp>
        <p:nvSpPr>
          <p:cNvPr id="12" name="TextBox 139">
            <a:extLst>
              <a:ext uri="{FF2B5EF4-FFF2-40B4-BE49-F238E27FC236}">
                <a16:creationId xmlns:a16="http://schemas.microsoft.com/office/drawing/2014/main" id="{28A72BDD-FFDB-4EFC-87FA-597EE0239B6E}"/>
              </a:ext>
            </a:extLst>
          </p:cNvPr>
          <p:cNvSpPr txBox="1"/>
          <p:nvPr/>
        </p:nvSpPr>
        <p:spPr>
          <a:xfrm>
            <a:off x="4725373" y="1301222"/>
            <a:ext cx="2870869" cy="107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objetivo de este ejercicio es básicamente sentar las bases del diseño, evaluación y eventual desarrollo de plataformas y/o sistemas y/o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app’s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y/o sitios de información que cumplan con los lineamientos de DATA INTELLIGENCE, es decir, transformar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“datos en información”.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69A6F9-6683-4F00-9FAE-BF728B9CAE76}"/>
              </a:ext>
            </a:extLst>
          </p:cNvPr>
          <p:cNvSpPr/>
          <p:nvPr/>
        </p:nvSpPr>
        <p:spPr>
          <a:xfrm>
            <a:off x="4758918" y="2451477"/>
            <a:ext cx="1544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MÉTODO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TextBox 139">
            <a:extLst>
              <a:ext uri="{FF2B5EF4-FFF2-40B4-BE49-F238E27FC236}">
                <a16:creationId xmlns:a16="http://schemas.microsoft.com/office/drawing/2014/main" id="{CCBC8808-42C0-4AF0-811C-3EA39EB71D3A}"/>
              </a:ext>
            </a:extLst>
          </p:cNvPr>
          <p:cNvSpPr txBox="1"/>
          <p:nvPr/>
        </p:nvSpPr>
        <p:spPr>
          <a:xfrm>
            <a:off x="4758918" y="2768367"/>
            <a:ext cx="2870869" cy="332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método es el que cada uno elija. La referencia es completar los pasos de la tabla de la derecha, y si es posible mejorarla o complementarla.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Pueden preguntar a quien estimen conveniente, concertar VC con quien les plazca para aclararse o enredarse (“nunca se sabe”).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El resultado no será sólo completar los pasos. Será entender y dominar las posibilidades, opciones, alternativas, oportunidades, barreras, soluciones, etc. de la temática abordada.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Un par de sugerencias: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AutoNum type="arabicPeriod"/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No es necesario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que cada plataforma entregue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“TODO” 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en primera instancia.</a:t>
            </a:r>
          </a:p>
          <a:p>
            <a:pPr marL="228600" indent="-228600" defTabSz="1219017">
              <a:spcBef>
                <a:spcPts val="601"/>
              </a:spcBef>
              <a:spcAft>
                <a:spcPts val="601"/>
              </a:spcAft>
              <a:buAutoNum type="arabicPeriod"/>
            </a:pP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Lo óptimo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, siempre ha sido y seguirá siendo, </a:t>
            </a:r>
            <a:r>
              <a:rPr lang="es-ES" sz="1067" dirty="0">
                <a:solidFill>
                  <a:schemeClr val="accent1"/>
                </a:solidFill>
                <a:latin typeface="Chevin Pro DemiBold"/>
              </a:rPr>
              <a:t>“enemigo de lo bueno”.</a:t>
            </a:r>
          </a:p>
        </p:txBody>
      </p:sp>
      <p:sp>
        <p:nvSpPr>
          <p:cNvPr id="2" name="TextBox 139">
            <a:extLst>
              <a:ext uri="{FF2B5EF4-FFF2-40B4-BE49-F238E27FC236}">
                <a16:creationId xmlns:a16="http://schemas.microsoft.com/office/drawing/2014/main" id="{7886414A-CE95-4FF4-92BD-37E3DEEFBE7E}"/>
              </a:ext>
            </a:extLst>
          </p:cNvPr>
          <p:cNvSpPr txBox="1"/>
          <p:nvPr/>
        </p:nvSpPr>
        <p:spPr>
          <a:xfrm>
            <a:off x="8234950" y="5498175"/>
            <a:ext cx="3109693" cy="9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Aprovecha la columna </a:t>
            </a:r>
            <a:r>
              <a:rPr lang="es-ES" sz="1067" dirty="0" err="1">
                <a:solidFill>
                  <a:srgbClr val="575756"/>
                </a:solidFill>
                <a:latin typeface="Chevin Pro DemiBold"/>
              </a:rPr>
              <a:t>Checklist</a:t>
            </a: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 para ir marcando los avances.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067" dirty="0">
                <a:solidFill>
                  <a:srgbClr val="575756"/>
                </a:solidFill>
                <a:latin typeface="Chevin Pro DemiBold"/>
              </a:rPr>
              <a:t>Las Flechas de la derecha te conducen a las secciones correspondientes.</a:t>
            </a: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pic>
        <p:nvPicPr>
          <p:cNvPr id="4" name="Gráfico 3" descr="Círculo con flecha a la izquierda">
            <a:hlinkClick r:id="rId6" action="ppaction://hlinksldjump"/>
            <a:extLst>
              <a:ext uri="{FF2B5EF4-FFF2-40B4-BE49-F238E27FC236}">
                <a16:creationId xmlns:a16="http://schemas.microsoft.com/office/drawing/2014/main" id="{BA14F22A-EAF4-4A42-9E4C-CD1454185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20690" y="1626005"/>
            <a:ext cx="288000" cy="288000"/>
          </a:xfrm>
          <a:prstGeom prst="rect">
            <a:avLst/>
          </a:prstGeom>
        </p:spPr>
      </p:pic>
      <p:pic>
        <p:nvPicPr>
          <p:cNvPr id="6" name="Gráfico 5" descr="Círculo con flecha a la izquierda">
            <a:hlinkClick r:id="rId6" action="ppaction://hlinksldjump"/>
            <a:extLst>
              <a:ext uri="{FF2B5EF4-FFF2-40B4-BE49-F238E27FC236}">
                <a16:creationId xmlns:a16="http://schemas.microsoft.com/office/drawing/2014/main" id="{A70AAF77-C8B7-4F71-8B06-97F045BEA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690" y="1895995"/>
            <a:ext cx="288000" cy="288000"/>
          </a:xfrm>
          <a:prstGeom prst="rect">
            <a:avLst/>
          </a:prstGeom>
        </p:spPr>
      </p:pic>
      <p:pic>
        <p:nvPicPr>
          <p:cNvPr id="9" name="Gráfico 8" descr="Círculo con flecha a la izquierda">
            <a:hlinkClick r:id="rId11" action="ppaction://hlinksldjump"/>
            <a:extLst>
              <a:ext uri="{FF2B5EF4-FFF2-40B4-BE49-F238E27FC236}">
                <a16:creationId xmlns:a16="http://schemas.microsoft.com/office/drawing/2014/main" id="{47593DA9-B7DB-40E0-AF6B-A5F91D6F78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0690" y="2165985"/>
            <a:ext cx="288000" cy="288000"/>
          </a:xfrm>
          <a:prstGeom prst="rect">
            <a:avLst/>
          </a:prstGeom>
        </p:spPr>
      </p:pic>
      <p:pic>
        <p:nvPicPr>
          <p:cNvPr id="10" name="Gráfico 9" descr="Círculo con flecha a la izquierda">
            <a:hlinkClick r:id="rId11" action="ppaction://hlinksldjump"/>
            <a:extLst>
              <a:ext uri="{FF2B5EF4-FFF2-40B4-BE49-F238E27FC236}">
                <a16:creationId xmlns:a16="http://schemas.microsoft.com/office/drawing/2014/main" id="{2B1019AA-5A67-425E-953F-72B4C937F7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0690" y="2435975"/>
            <a:ext cx="288000" cy="288000"/>
          </a:xfrm>
          <a:prstGeom prst="rect">
            <a:avLst/>
          </a:prstGeom>
        </p:spPr>
      </p:pic>
      <p:pic>
        <p:nvPicPr>
          <p:cNvPr id="15" name="Gráfico 14" descr="Círculo con flecha a la izquierda">
            <a:hlinkClick r:id="rId16" action="ppaction://hlinksldjump"/>
            <a:extLst>
              <a:ext uri="{FF2B5EF4-FFF2-40B4-BE49-F238E27FC236}">
                <a16:creationId xmlns:a16="http://schemas.microsoft.com/office/drawing/2014/main" id="{9E1F152B-AB04-4672-AC52-3A76E58456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0690" y="2705965"/>
            <a:ext cx="288000" cy="288000"/>
          </a:xfrm>
          <a:prstGeom prst="rect">
            <a:avLst/>
          </a:prstGeom>
        </p:spPr>
      </p:pic>
      <p:pic>
        <p:nvPicPr>
          <p:cNvPr id="16" name="Gráfico 15" descr="Círculo con flecha a la izquierda">
            <a:hlinkClick r:id="rId16" action="ppaction://hlinksldjump"/>
            <a:extLst>
              <a:ext uri="{FF2B5EF4-FFF2-40B4-BE49-F238E27FC236}">
                <a16:creationId xmlns:a16="http://schemas.microsoft.com/office/drawing/2014/main" id="{8B1A36DD-EFCB-4CE2-8874-959F0C1A96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20690" y="2975955"/>
            <a:ext cx="288000" cy="288000"/>
          </a:xfrm>
          <a:prstGeom prst="rect">
            <a:avLst/>
          </a:prstGeom>
        </p:spPr>
      </p:pic>
      <p:pic>
        <p:nvPicPr>
          <p:cNvPr id="18" name="Gráfico 17" descr="Círculo con flecha a la izquierda">
            <a:hlinkClick r:id="rId20" action="ppaction://hlinksldjump"/>
            <a:extLst>
              <a:ext uri="{FF2B5EF4-FFF2-40B4-BE49-F238E27FC236}">
                <a16:creationId xmlns:a16="http://schemas.microsoft.com/office/drawing/2014/main" id="{83247FF0-1C7E-4EFA-A121-54C8313AC9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20690" y="3515935"/>
            <a:ext cx="288000" cy="288000"/>
          </a:xfrm>
          <a:prstGeom prst="rect">
            <a:avLst/>
          </a:prstGeom>
        </p:spPr>
      </p:pic>
      <p:pic>
        <p:nvPicPr>
          <p:cNvPr id="20" name="Gráfico 19" descr="Círculo con flecha a la izquierda">
            <a:hlinkClick r:id="" action="ppaction://noaction"/>
            <a:extLst>
              <a:ext uri="{FF2B5EF4-FFF2-40B4-BE49-F238E27FC236}">
                <a16:creationId xmlns:a16="http://schemas.microsoft.com/office/drawing/2014/main" id="{9833DA42-367D-4035-9948-84B9816523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20690" y="3785925"/>
            <a:ext cx="288000" cy="288000"/>
          </a:xfrm>
          <a:prstGeom prst="rect">
            <a:avLst/>
          </a:prstGeom>
        </p:spPr>
      </p:pic>
      <p:pic>
        <p:nvPicPr>
          <p:cNvPr id="22" name="Gráfico 21" descr="Círculo con flecha a la izquierda">
            <a:hlinkClick r:id="rId21" action="ppaction://hlinksldjump"/>
            <a:extLst>
              <a:ext uri="{FF2B5EF4-FFF2-40B4-BE49-F238E27FC236}">
                <a16:creationId xmlns:a16="http://schemas.microsoft.com/office/drawing/2014/main" id="{24BF10BB-5B17-4F66-A7CC-47A56EBE0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20690" y="4055915"/>
            <a:ext cx="288000" cy="288000"/>
          </a:xfrm>
          <a:prstGeom prst="rect">
            <a:avLst/>
          </a:prstGeom>
        </p:spPr>
      </p:pic>
      <p:pic>
        <p:nvPicPr>
          <p:cNvPr id="26" name="Gráfico 25" descr="Círculo con flecha a la izquierda">
            <a:hlinkClick r:id="" action="ppaction://noaction"/>
            <a:extLst>
              <a:ext uri="{FF2B5EF4-FFF2-40B4-BE49-F238E27FC236}">
                <a16:creationId xmlns:a16="http://schemas.microsoft.com/office/drawing/2014/main" id="{EEFC0BF1-F6DE-4FBB-AB3C-4A8D925CF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20690" y="4595895"/>
            <a:ext cx="288000" cy="288000"/>
          </a:xfrm>
          <a:prstGeom prst="rect">
            <a:avLst/>
          </a:prstGeom>
        </p:spPr>
      </p:pic>
      <p:pic>
        <p:nvPicPr>
          <p:cNvPr id="28" name="Gráfico 27" descr="Círculo con flecha a la izquierda">
            <a:hlinkClick r:id="" action="ppaction://noaction"/>
            <a:extLst>
              <a:ext uri="{FF2B5EF4-FFF2-40B4-BE49-F238E27FC236}">
                <a16:creationId xmlns:a16="http://schemas.microsoft.com/office/drawing/2014/main" id="{223B9DA4-308E-4231-BB07-4ECDB4C490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0690" y="4865885"/>
            <a:ext cx="288000" cy="288000"/>
          </a:xfrm>
          <a:prstGeom prst="rect">
            <a:avLst/>
          </a:prstGeom>
        </p:spPr>
      </p:pic>
      <p:pic>
        <p:nvPicPr>
          <p:cNvPr id="30" name="Gráfico 29" descr="Círculo con flecha a la izquierda">
            <a:hlinkClick r:id="" action="ppaction://noaction"/>
            <a:extLst>
              <a:ext uri="{FF2B5EF4-FFF2-40B4-BE49-F238E27FC236}">
                <a16:creationId xmlns:a16="http://schemas.microsoft.com/office/drawing/2014/main" id="{6CF65069-4EBE-4D74-A3C8-CE566A2A8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20690" y="5135880"/>
            <a:ext cx="288000" cy="288000"/>
          </a:xfrm>
          <a:prstGeom prst="rect">
            <a:avLst/>
          </a:prstGeom>
        </p:spPr>
      </p:pic>
      <p:pic>
        <p:nvPicPr>
          <p:cNvPr id="32" name="Gráfico 31" descr="Círculo con flecha a la izquierda">
            <a:hlinkClick r:id="" action="ppaction://noaction"/>
            <a:extLst>
              <a:ext uri="{FF2B5EF4-FFF2-40B4-BE49-F238E27FC236}">
                <a16:creationId xmlns:a16="http://schemas.microsoft.com/office/drawing/2014/main" id="{9A075CEB-0ABE-4BE5-9E4A-33C8926C7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0690" y="4325905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1321243" y="309297"/>
            <a:ext cx="9471550" cy="5108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 RIESGOS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1-2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66331"/>
            <a:ext cx="7590945" cy="48990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558518" y="1501612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 CONTEXTO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>
            <a:off x="6096001" y="1864955"/>
            <a:ext cx="0" cy="36298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39">
            <a:extLst>
              <a:ext uri="{FF2B5EF4-FFF2-40B4-BE49-F238E27FC236}">
                <a16:creationId xmlns:a16="http://schemas.microsoft.com/office/drawing/2014/main" id="{937069AA-1202-498E-B1D1-577C31744471}"/>
              </a:ext>
            </a:extLst>
          </p:cNvPr>
          <p:cNvSpPr txBox="1"/>
          <p:nvPr/>
        </p:nvSpPr>
        <p:spPr>
          <a:xfrm>
            <a:off x="1449304" y="1975911"/>
            <a:ext cx="44984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América Latina se ve enfrentada a una profunda fragilidad en diversos ámbitos. Hoy analizar un riesgo no solo se enfoca en crecer o caer económicamente, son múltiples áreas que convergen. </a:t>
            </a:r>
          </a:p>
          <a:p>
            <a:r>
              <a:rPr lang="es-ES" sz="1400" dirty="0"/>
              <a:t>¿Cómo podemos llevar de mejor manera la gestión local? ¿De qué manera me puedo anticipar a una crisis, desastre o pérdida de control? </a:t>
            </a:r>
          </a:p>
          <a:p>
            <a:endParaRPr lang="es-ES" sz="1400" dirty="0"/>
          </a:p>
          <a:p>
            <a:r>
              <a:rPr lang="es-ES" sz="1400" dirty="0"/>
              <a:t>Considerar los riesgos a los que se ve enfrentado cada territorio, es una oportunidad para definir rutas de trabajo, desarrollo y mitigación. </a:t>
            </a: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7AAC0D-F7E1-4617-A963-3BEA5411BEDB}"/>
              </a:ext>
            </a:extLst>
          </p:cNvPr>
          <p:cNvSpPr/>
          <p:nvPr/>
        </p:nvSpPr>
        <p:spPr>
          <a:xfrm>
            <a:off x="6392414" y="15016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2. CARACTERÍSTICAS PRINCIPALES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DAC64E-9F4B-F349-855E-607FAC06A2AC}"/>
              </a:ext>
            </a:extLst>
          </p:cNvPr>
          <p:cNvSpPr txBox="1"/>
          <p:nvPr/>
        </p:nvSpPr>
        <p:spPr>
          <a:xfrm>
            <a:off x="6392413" y="1975663"/>
            <a:ext cx="5208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Data Riesgos es una plataforma de visualización </a:t>
            </a:r>
          </a:p>
          <a:p>
            <a:r>
              <a:rPr lang="es-CL" sz="1400" dirty="0"/>
              <a:t>de información estratégica para la formulación de análisis, estrategias y gestión geolocalizada. </a:t>
            </a:r>
          </a:p>
          <a:p>
            <a:r>
              <a:rPr lang="es-CL" sz="1400" dirty="0"/>
              <a:t>Esta herramienta puede ser de gran utilidad para organismos públicos y privados.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12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176710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evin Pro DemiBold" pitchFamily="34" charset="0"/>
                <a:cs typeface="Calibri"/>
              </a:rPr>
              <a:t>DATA RIESGOS 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3-4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82" name="Oval 133">
            <a:extLst>
              <a:ext uri="{FF2B5EF4-FFF2-40B4-BE49-F238E27FC236}">
                <a16:creationId xmlns:a16="http://schemas.microsoft.com/office/drawing/2014/main" id="{DD74A113-C846-46BE-BE44-3674A305326D}"/>
              </a:ext>
            </a:extLst>
          </p:cNvPr>
          <p:cNvSpPr/>
          <p:nvPr/>
        </p:nvSpPr>
        <p:spPr>
          <a:xfrm>
            <a:off x="7169828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66331"/>
            <a:ext cx="7590945" cy="48990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1000" dirty="0">
                <a:solidFill>
                  <a:srgbClr val="FFFFFF"/>
                </a:solidFill>
              </a:rPr>
              <a:t>PUBLICO OBJETIVO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>
            <a:off x="6096000" y="1591624"/>
            <a:ext cx="0" cy="3152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Текст 11">
            <a:extLst>
              <a:ext uri="{FF2B5EF4-FFF2-40B4-BE49-F238E27FC236}">
                <a16:creationId xmlns:a16="http://schemas.microsoft.com/office/drawing/2014/main" id="{90631CD3-427F-4E13-B56C-8CC869D79AE1}"/>
              </a:ext>
            </a:extLst>
          </p:cNvPr>
          <p:cNvSpPr txBox="1">
            <a:spLocks/>
          </p:cNvSpPr>
          <p:nvPr/>
        </p:nvSpPr>
        <p:spPr>
          <a:xfrm>
            <a:off x="1464396" y="1823111"/>
            <a:ext cx="4553501" cy="3716298"/>
          </a:xfrm>
          <a:prstGeom prst="rect">
            <a:avLst/>
          </a:prstGeom>
        </p:spPr>
        <p:txBody>
          <a:bodyPr/>
          <a:lstStyle>
            <a:lvl1pPr marL="457132" indent="-457132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990451" indent="-380943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1523771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2133280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2742788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3352297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05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14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23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buNone/>
              <a:defRPr/>
            </a:pPr>
            <a:r>
              <a:rPr lang="es-ES" sz="1400" dirty="0">
                <a:solidFill>
                  <a:schemeClr val="tx1"/>
                </a:solidFill>
                <a:latin typeface="+mn-lt"/>
              </a:rPr>
              <a:t>Indicar al menos 5 potenciales clientes para este tipo de producto. Solo mencionar. </a:t>
            </a: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2202" lvl="0" indent="-272202" algn="just" fontAlgn="base">
              <a:buFont typeface="+mj-lt"/>
              <a:buAutoNum type="arabicPeriod"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Ministerios </a:t>
            </a:r>
          </a:p>
          <a:p>
            <a:pPr marL="272202" lvl="0" indent="-272202" algn="just" fontAlgn="base">
              <a:buFont typeface="+mj-lt"/>
              <a:buAutoNum type="arabicPeriod"/>
              <a:defRPr/>
            </a:pPr>
            <a:r>
              <a:rPr lang="es-ES" sz="1400" dirty="0">
                <a:solidFill>
                  <a:schemeClr val="tx1"/>
                </a:solidFill>
                <a:latin typeface="+mn-lt"/>
              </a:rPr>
              <a:t>Municipalidades </a:t>
            </a:r>
          </a:p>
          <a:p>
            <a:pPr marL="272202" lvl="0" indent="-272202" algn="just" fontAlgn="base">
              <a:buFont typeface="+mj-lt"/>
              <a:buAutoNum type="arabicPeriod"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Intendencias </a:t>
            </a:r>
          </a:p>
          <a:p>
            <a:pPr marL="272202" lvl="0" indent="-272202" algn="just" fontAlgn="base">
              <a:buFont typeface="+mj-lt"/>
              <a:buAutoNum type="arabicPeriod"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Grandes empresas </a:t>
            </a:r>
          </a:p>
          <a:p>
            <a:pPr marL="272202" lvl="0" indent="-272202" algn="just" fontAlgn="base">
              <a:buFont typeface="+mj-lt"/>
              <a:buAutoNum type="arabicPeriod"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  <a:p>
            <a:pPr marL="272202" marR="0" lvl="0" indent="-272202" algn="just" defTabSz="1219017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464397" y="1530913"/>
            <a:ext cx="4025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3. PÚBLICO OBJETIVO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A0AEB4-83C1-4698-B9F8-FE10E0D4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6" y="3764720"/>
            <a:ext cx="360000" cy="360000"/>
          </a:xfrm>
          <a:prstGeom prst="rect">
            <a:avLst/>
          </a:prstGeom>
        </p:spPr>
      </p:pic>
      <p:pic>
        <p:nvPicPr>
          <p:cNvPr id="12" name="Imagen 11" descr="Imagen que contiene computadora, teclado, botella&#10;&#10;Descripción generada automáticamente">
            <a:extLst>
              <a:ext uri="{FF2B5EF4-FFF2-40B4-BE49-F238E27FC236}">
                <a16:creationId xmlns:a16="http://schemas.microsoft.com/office/drawing/2014/main" id="{EA8335D2-03BF-42F7-BA2C-7DB574F04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46" y="3764720"/>
            <a:ext cx="360000" cy="360000"/>
          </a:xfrm>
          <a:prstGeom prst="rect">
            <a:avLst/>
          </a:prstGeom>
        </p:spPr>
      </p:pic>
      <p:pic>
        <p:nvPicPr>
          <p:cNvPr id="14" name="Imagen 13" descr="Imagen que contiene computer, computadora, pantalla, monitor&#10;&#10;Descripción generada automáticamente">
            <a:extLst>
              <a:ext uri="{FF2B5EF4-FFF2-40B4-BE49-F238E27FC236}">
                <a16:creationId xmlns:a16="http://schemas.microsoft.com/office/drawing/2014/main" id="{D5F137B0-8703-42EA-A757-02136A80E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26" y="3764720"/>
            <a:ext cx="360000" cy="360000"/>
          </a:xfrm>
          <a:prstGeom prst="rect">
            <a:avLst/>
          </a:prstGeom>
        </p:spPr>
      </p:pic>
      <p:pic>
        <p:nvPicPr>
          <p:cNvPr id="16" name="Imagen 15" descr="Imagen que contiene monitor, computadora, pantalla, tabla&#10;&#10;Descripción generada automáticamente">
            <a:extLst>
              <a:ext uri="{FF2B5EF4-FFF2-40B4-BE49-F238E27FC236}">
                <a16:creationId xmlns:a16="http://schemas.microsoft.com/office/drawing/2014/main" id="{57D21773-D9E3-451C-A5D3-64B8BC9F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06" y="3764720"/>
            <a:ext cx="360000" cy="360000"/>
          </a:xfrm>
          <a:prstGeom prst="rect">
            <a:avLst/>
          </a:prstGeom>
        </p:spPr>
      </p:pic>
      <p:pic>
        <p:nvPicPr>
          <p:cNvPr id="18" name="Imagen 17" descr="Imagen que contiene computer, tabla, monitor, pantalla&#10;&#10;Descripción generada automáticamente">
            <a:extLst>
              <a:ext uri="{FF2B5EF4-FFF2-40B4-BE49-F238E27FC236}">
                <a16:creationId xmlns:a16="http://schemas.microsoft.com/office/drawing/2014/main" id="{B68953DE-22B2-44E5-8D39-07E40B0E2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86" y="3764720"/>
            <a:ext cx="360000" cy="36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428D72C-DD5A-421A-B15D-3F43D0EB6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66" y="3764720"/>
            <a:ext cx="360000" cy="360000"/>
          </a:xfrm>
          <a:prstGeom prst="rect">
            <a:avLst/>
          </a:prstGeom>
        </p:spPr>
      </p:pic>
      <p:pic>
        <p:nvPicPr>
          <p:cNvPr id="23" name="Imagen 22" descr="Imagen que contiene tren, cuarto&#10;&#10;Descripción generada automáticamente">
            <a:extLst>
              <a:ext uri="{FF2B5EF4-FFF2-40B4-BE49-F238E27FC236}">
                <a16:creationId xmlns:a16="http://schemas.microsoft.com/office/drawing/2014/main" id="{DBABD78E-E06C-4EC3-830D-D775B96A8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47" y="3764720"/>
            <a:ext cx="360000" cy="3600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9C22E0B-5065-47C4-B96F-2092FFC488E7}"/>
              </a:ext>
            </a:extLst>
          </p:cNvPr>
          <p:cNvSpPr/>
          <p:nvPr/>
        </p:nvSpPr>
        <p:spPr>
          <a:xfrm>
            <a:off x="6311324" y="15461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4. PAÍSES PRIORITARIOS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5" name="Oval 133">
            <a:extLst>
              <a:ext uri="{FF2B5EF4-FFF2-40B4-BE49-F238E27FC236}">
                <a16:creationId xmlns:a16="http://schemas.microsoft.com/office/drawing/2014/main" id="{7E177D52-4FE0-469F-881C-A226BD83C922}"/>
              </a:ext>
            </a:extLst>
          </p:cNvPr>
          <p:cNvSpPr/>
          <p:nvPr/>
        </p:nvSpPr>
        <p:spPr>
          <a:xfrm>
            <a:off x="6595456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133">
            <a:extLst>
              <a:ext uri="{FF2B5EF4-FFF2-40B4-BE49-F238E27FC236}">
                <a16:creationId xmlns:a16="http://schemas.microsoft.com/office/drawing/2014/main" id="{6781009F-C851-4CBA-AFE9-C74E5E27B781}"/>
              </a:ext>
            </a:extLst>
          </p:cNvPr>
          <p:cNvSpPr/>
          <p:nvPr/>
        </p:nvSpPr>
        <p:spPr>
          <a:xfrm>
            <a:off x="7744200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Oval 133">
            <a:extLst>
              <a:ext uri="{FF2B5EF4-FFF2-40B4-BE49-F238E27FC236}">
                <a16:creationId xmlns:a16="http://schemas.microsoft.com/office/drawing/2014/main" id="{CC5B80C1-9C65-4988-B12D-3F232A1F2585}"/>
              </a:ext>
            </a:extLst>
          </p:cNvPr>
          <p:cNvSpPr/>
          <p:nvPr/>
        </p:nvSpPr>
        <p:spPr>
          <a:xfrm>
            <a:off x="8892944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Oval 133">
            <a:extLst>
              <a:ext uri="{FF2B5EF4-FFF2-40B4-BE49-F238E27FC236}">
                <a16:creationId xmlns:a16="http://schemas.microsoft.com/office/drawing/2014/main" id="{88C51D06-58F6-413B-9CAE-2A48B109599E}"/>
              </a:ext>
            </a:extLst>
          </p:cNvPr>
          <p:cNvSpPr/>
          <p:nvPr/>
        </p:nvSpPr>
        <p:spPr>
          <a:xfrm>
            <a:off x="8318572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133">
            <a:extLst>
              <a:ext uri="{FF2B5EF4-FFF2-40B4-BE49-F238E27FC236}">
                <a16:creationId xmlns:a16="http://schemas.microsoft.com/office/drawing/2014/main" id="{062446E0-74D2-43EB-A230-BE184017FC60}"/>
              </a:ext>
            </a:extLst>
          </p:cNvPr>
          <p:cNvSpPr/>
          <p:nvPr/>
        </p:nvSpPr>
        <p:spPr>
          <a:xfrm>
            <a:off x="9467316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Oval 133">
            <a:extLst>
              <a:ext uri="{FF2B5EF4-FFF2-40B4-BE49-F238E27FC236}">
                <a16:creationId xmlns:a16="http://schemas.microsoft.com/office/drawing/2014/main" id="{2827D291-F731-47E2-AC32-31FDCAC6B350}"/>
              </a:ext>
            </a:extLst>
          </p:cNvPr>
          <p:cNvSpPr/>
          <p:nvPr/>
        </p:nvSpPr>
        <p:spPr>
          <a:xfrm>
            <a:off x="10041690" y="3499624"/>
            <a:ext cx="180000" cy="180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17"/>
            <a:endParaRPr lang="id-ID" sz="1351" kern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Текст 11">
            <a:extLst>
              <a:ext uri="{FF2B5EF4-FFF2-40B4-BE49-F238E27FC236}">
                <a16:creationId xmlns:a16="http://schemas.microsoft.com/office/drawing/2014/main" id="{9DF9B355-EA45-42F4-BB51-E7C473EFE72C}"/>
              </a:ext>
            </a:extLst>
          </p:cNvPr>
          <p:cNvSpPr txBox="1">
            <a:spLocks/>
          </p:cNvSpPr>
          <p:nvPr/>
        </p:nvSpPr>
        <p:spPr>
          <a:xfrm>
            <a:off x="6311324" y="1803296"/>
            <a:ext cx="4416280" cy="1551067"/>
          </a:xfrm>
          <a:prstGeom prst="rect">
            <a:avLst/>
          </a:prstGeom>
        </p:spPr>
        <p:txBody>
          <a:bodyPr/>
          <a:lstStyle>
            <a:lvl1pPr marL="457132" indent="-457132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990451" indent="-380943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1523771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2133280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2742788" indent="-304754" algn="l" defTabSz="1219017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3352297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05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14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823" indent="-304754" algn="l" defTabSz="1219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buNone/>
              <a:defRPr/>
            </a:pPr>
            <a:r>
              <a:rPr lang="es-ES" sz="1050" dirty="0">
                <a:solidFill>
                  <a:srgbClr val="595959"/>
                </a:solidFill>
              </a:rPr>
              <a:t>Indica en cuál(es) país(es) serían los prioritarios para la implementación del producto.</a:t>
            </a:r>
            <a:endParaRPr kumimoji="0" lang="es-E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hevin Pro Ligh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9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252910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 ELECCIONES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6910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5-6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88A165F-6CF9-41D7-B6B6-11CC39C974DD}"/>
              </a:ext>
            </a:extLst>
          </p:cNvPr>
          <p:cNvSpPr/>
          <p:nvPr/>
        </p:nvSpPr>
        <p:spPr>
          <a:xfrm>
            <a:off x="1321243" y="1505728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/>
            <a:r>
              <a:rPr lang="es-ES" sz="1200" b="1" kern="0" dirty="0">
                <a:solidFill>
                  <a:schemeClr val="accent1"/>
                </a:solidFill>
              </a:rPr>
              <a:t>5. CONTEXTO COMPETITIVO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8" name="TextBox 139">
            <a:extLst>
              <a:ext uri="{FF2B5EF4-FFF2-40B4-BE49-F238E27FC236}">
                <a16:creationId xmlns:a16="http://schemas.microsoft.com/office/drawing/2014/main" id="{98A38B01-0203-47CA-8973-AA69DA51EBF2}"/>
              </a:ext>
            </a:extLst>
          </p:cNvPr>
          <p:cNvSpPr txBox="1"/>
          <p:nvPr/>
        </p:nvSpPr>
        <p:spPr>
          <a:xfrm>
            <a:off x="7145584" y="1804400"/>
            <a:ext cx="47283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/>
              <a:t>DATA RIESGOS es na herramienta de visualización acerca de los conflictos y crisis políticas, económicas, sociales, medio ambientales y de seguridad dentro de un territorio en específico.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/>
              <a:t>El monitoreo y definición de escala de riesgos permite observar las oportunidades para enfrentar una problemática de manera instantánea o para planificar estrategias de mitigación y desarrollo.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/>
              <a:t>Esta plataforma puede ser crucial para la gestión local, regional o nacional y para el sector privado.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400" dirty="0"/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87AAC0D-F7E1-4617-A963-3BEA5411BEDB}"/>
              </a:ext>
            </a:extLst>
          </p:cNvPr>
          <p:cNvSpPr/>
          <p:nvPr/>
        </p:nvSpPr>
        <p:spPr>
          <a:xfrm>
            <a:off x="7145584" y="1501612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6. OPORTUNIDADES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13" name="TextBox 139">
            <a:extLst>
              <a:ext uri="{FF2B5EF4-FFF2-40B4-BE49-F238E27FC236}">
                <a16:creationId xmlns:a16="http://schemas.microsoft.com/office/drawing/2014/main" id="{5805C12A-C397-6341-A5B3-C38E202F325A}"/>
              </a:ext>
            </a:extLst>
          </p:cNvPr>
          <p:cNvSpPr txBox="1"/>
          <p:nvPr/>
        </p:nvSpPr>
        <p:spPr>
          <a:xfrm>
            <a:off x="1336533" y="1912754"/>
            <a:ext cx="47283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 err="1"/>
              <a:t>Deloitte</a:t>
            </a:r>
            <a:r>
              <a:rPr lang="es-ES" sz="1400" dirty="0"/>
              <a:t>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 err="1"/>
              <a:t>Tironi</a:t>
            </a:r>
            <a:r>
              <a:rPr lang="es-ES" sz="1400" dirty="0"/>
              <a:t>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 err="1"/>
              <a:t>Accenture</a:t>
            </a:r>
            <a:r>
              <a:rPr lang="es-ES" sz="1400" dirty="0"/>
              <a:t>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/>
              <a:t>Las empresas que se encuentran en el área de crisis </a:t>
            </a:r>
            <a:r>
              <a:rPr lang="es-ES" sz="1400" dirty="0" err="1"/>
              <a:t>management</a:t>
            </a:r>
            <a:r>
              <a:rPr lang="es-ES" sz="1400" dirty="0"/>
              <a:t> trabajan bajo una perspectiva de consultoría. Por tanto, las grandes empresas o entidades con alto presupuesto tienen la capacidad de acceder a sus servicios.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504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224335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lvl="0" algn="l"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 RIESGOS 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5782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7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321243" y="915361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1321243" y="1145658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1000" dirty="0">
                <a:solidFill>
                  <a:srgbClr val="FFFFFF"/>
                </a:solidFill>
              </a:rPr>
              <a:t>CARACTERIZACIÓN PRODUCTO 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 flipH="1">
            <a:off x="6826134" y="2260506"/>
            <a:ext cx="1" cy="29374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187456" y="1610888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7. CARACTERIZACIÓN DEL PRODUCTO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id="{AE0EDE74-994E-46B4-A862-1E0024AA9F56}"/>
              </a:ext>
            </a:extLst>
          </p:cNvPr>
          <p:cNvSpPr txBox="1"/>
          <p:nvPr/>
        </p:nvSpPr>
        <p:spPr>
          <a:xfrm>
            <a:off x="1187455" y="2623761"/>
            <a:ext cx="5160331" cy="199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Aft>
                <a:spcPts val="600"/>
              </a:spcAft>
            </a:pPr>
            <a:r>
              <a:rPr lang="en-US" sz="1400" dirty="0"/>
              <a:t>Este </a:t>
            </a:r>
            <a:r>
              <a:rPr lang="en-US" sz="1400" dirty="0" err="1"/>
              <a:t>sistema</a:t>
            </a:r>
            <a:r>
              <a:rPr lang="en-US" sz="1400" dirty="0"/>
              <a:t> se </a:t>
            </a:r>
            <a:r>
              <a:rPr lang="en-US" sz="1400" dirty="0" err="1"/>
              <a:t>enfoca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geolocalizar</a:t>
            </a:r>
            <a:r>
              <a:rPr lang="en-US" sz="1400" dirty="0"/>
              <a:t> </a:t>
            </a:r>
            <a:r>
              <a:rPr lang="en-US" sz="1400" dirty="0" err="1"/>
              <a:t>conflictos</a:t>
            </a:r>
            <a:r>
              <a:rPr lang="en-US" sz="1400" dirty="0"/>
              <a:t>, crisis y </a:t>
            </a:r>
            <a:r>
              <a:rPr lang="en-US" sz="1400" dirty="0" err="1"/>
              <a:t>oportunidades</a:t>
            </a:r>
            <a:r>
              <a:rPr lang="en-US" sz="1400" dirty="0"/>
              <a:t> de </a:t>
            </a:r>
            <a:r>
              <a:rPr lang="en-US" sz="1400" dirty="0" err="1"/>
              <a:t>mejora</a:t>
            </a:r>
            <a:r>
              <a:rPr lang="en-US" sz="1400" dirty="0"/>
              <a:t> de </a:t>
            </a:r>
            <a:r>
              <a:rPr lang="en-US" sz="1400" dirty="0" err="1"/>
              <a:t>acuerdo</a:t>
            </a:r>
            <a:r>
              <a:rPr lang="en-US" sz="1400" dirty="0"/>
              <a:t> a un </a:t>
            </a:r>
            <a:r>
              <a:rPr lang="en-US" sz="1400" dirty="0" err="1"/>
              <a:t>territorio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específico</a:t>
            </a:r>
            <a:r>
              <a:rPr lang="en-US" sz="1400" dirty="0"/>
              <a:t>.  </a:t>
            </a:r>
          </a:p>
          <a:p>
            <a:pPr defTabSz="1219017">
              <a:spcAft>
                <a:spcPts val="600"/>
              </a:spcAft>
            </a:pPr>
            <a:r>
              <a:rPr lang="en-US" sz="1400" dirty="0" err="1"/>
              <a:t>Estas</a:t>
            </a:r>
            <a:r>
              <a:rPr lang="en-US" sz="1400" dirty="0"/>
              <a:t> 3 </a:t>
            </a:r>
            <a:r>
              <a:rPr lang="en-US" sz="1400" dirty="0" err="1"/>
              <a:t>categorías</a:t>
            </a:r>
            <a:r>
              <a:rPr lang="en-US" sz="1400" dirty="0"/>
              <a:t> </a:t>
            </a:r>
            <a:r>
              <a:rPr lang="en-US" sz="1400" dirty="0" err="1"/>
              <a:t>estarán</a:t>
            </a:r>
            <a:r>
              <a:rPr lang="en-US" sz="1400" dirty="0"/>
              <a:t> </a:t>
            </a:r>
            <a:r>
              <a:rPr lang="en-US" sz="1400" dirty="0" err="1"/>
              <a:t>presentadas</a:t>
            </a:r>
            <a:r>
              <a:rPr lang="en-US" sz="1400" dirty="0"/>
              <a:t> de </a:t>
            </a:r>
            <a:r>
              <a:rPr lang="en-US" sz="1400" dirty="0" err="1"/>
              <a:t>acuerdo</a:t>
            </a:r>
            <a:r>
              <a:rPr lang="en-US" sz="1400" dirty="0"/>
              <a:t> a </a:t>
            </a:r>
            <a:r>
              <a:rPr lang="en-US" sz="1400" dirty="0" err="1"/>
              <a:t>índices</a:t>
            </a:r>
            <a:r>
              <a:rPr lang="en-US" sz="1400" dirty="0"/>
              <a:t>, que </a:t>
            </a:r>
            <a:r>
              <a:rPr lang="en-US" sz="1400" dirty="0" err="1"/>
              <a:t>permiten</a:t>
            </a:r>
            <a:r>
              <a:rPr lang="en-US" sz="1400" dirty="0"/>
              <a:t> observer la </a:t>
            </a:r>
            <a:r>
              <a:rPr lang="en-US" sz="1400" dirty="0" err="1"/>
              <a:t>magnitud</a:t>
            </a:r>
            <a:r>
              <a:rPr lang="en-US" sz="1400" dirty="0"/>
              <a:t> de </a:t>
            </a:r>
            <a:r>
              <a:rPr lang="en-US" sz="1400" dirty="0" err="1"/>
              <a:t>algún</a:t>
            </a:r>
            <a:r>
              <a:rPr lang="en-US" sz="1400" dirty="0"/>
              <a:t> </a:t>
            </a:r>
            <a:r>
              <a:rPr lang="en-US" sz="1400" dirty="0" err="1"/>
              <a:t>tema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particular. </a:t>
            </a:r>
          </a:p>
          <a:p>
            <a:pPr defTabSz="1219017">
              <a:spcAft>
                <a:spcPts val="600"/>
              </a:spcAft>
            </a:pPr>
            <a:r>
              <a:rPr lang="en-US" sz="1400" dirty="0"/>
              <a:t>El </a:t>
            </a:r>
            <a:r>
              <a:rPr lang="en-US" sz="1400" dirty="0" err="1"/>
              <a:t>objetivo</a:t>
            </a:r>
            <a:r>
              <a:rPr lang="en-US" sz="1400" dirty="0"/>
              <a:t> principal es </a:t>
            </a:r>
            <a:r>
              <a:rPr lang="en-US" sz="1400" dirty="0" err="1"/>
              <a:t>contar</a:t>
            </a:r>
            <a:r>
              <a:rPr lang="en-US" sz="1400" dirty="0"/>
              <a:t> con una </a:t>
            </a:r>
            <a:r>
              <a:rPr lang="en-US" sz="1400" dirty="0" err="1"/>
              <a:t>herramienta</a:t>
            </a:r>
            <a:r>
              <a:rPr lang="en-US" sz="1400" dirty="0"/>
              <a:t> de alto </a:t>
            </a:r>
            <a:r>
              <a:rPr lang="en-US" sz="1400" dirty="0" err="1"/>
              <a:t>estándar</a:t>
            </a:r>
            <a:r>
              <a:rPr lang="en-US" sz="1400" dirty="0"/>
              <a:t> de </a:t>
            </a:r>
            <a:r>
              <a:rPr lang="en-US" sz="1400" dirty="0" err="1"/>
              <a:t>análisis</a:t>
            </a:r>
            <a:r>
              <a:rPr lang="en-US" sz="1400" dirty="0"/>
              <a:t> y </a:t>
            </a:r>
            <a:r>
              <a:rPr lang="en-US" sz="1400" dirty="0" err="1"/>
              <a:t>monitoreo</a:t>
            </a:r>
            <a:r>
              <a:rPr lang="en-US" sz="1400" dirty="0"/>
              <a:t> para </a:t>
            </a:r>
            <a:r>
              <a:rPr lang="en-US" sz="1400" dirty="0" err="1"/>
              <a:t>definir</a:t>
            </a:r>
            <a:r>
              <a:rPr lang="en-US" sz="1400" dirty="0"/>
              <a:t> </a:t>
            </a:r>
            <a:r>
              <a:rPr lang="en-US" sz="1400" dirty="0" err="1"/>
              <a:t>rutas</a:t>
            </a:r>
            <a:r>
              <a:rPr lang="en-US" sz="1400" dirty="0"/>
              <a:t> </a:t>
            </a:r>
            <a:r>
              <a:rPr lang="en-US" sz="1400" dirty="0" err="1"/>
              <a:t>estratégicas</a:t>
            </a:r>
            <a:r>
              <a:rPr lang="en-US" sz="1400" dirty="0"/>
              <a:t> dentro de la gestion local o para </a:t>
            </a:r>
            <a:r>
              <a:rPr lang="en-US" sz="1400" dirty="0" err="1"/>
              <a:t>proyectos</a:t>
            </a:r>
            <a:r>
              <a:rPr lang="en-US" sz="1400" dirty="0"/>
              <a:t> de </a:t>
            </a:r>
            <a:r>
              <a:rPr lang="en-US" sz="1400" dirty="0" err="1"/>
              <a:t>diversa</a:t>
            </a:r>
            <a:r>
              <a:rPr lang="en-US" sz="1400" dirty="0"/>
              <a:t> </a:t>
            </a:r>
            <a:r>
              <a:rPr lang="en-US" sz="1400" dirty="0" err="1"/>
              <a:t>índole</a:t>
            </a:r>
            <a:r>
              <a:rPr lang="en-US" sz="1400" dirty="0"/>
              <a:t>. </a:t>
            </a:r>
            <a:endParaRPr lang="en-US" sz="1400" dirty="0">
              <a:solidFill>
                <a:srgbClr val="575756"/>
              </a:solidFill>
              <a:latin typeface="Chevin Pro DemiBold"/>
            </a:endParaRP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14" name="TextBox 139">
            <a:extLst>
              <a:ext uri="{FF2B5EF4-FFF2-40B4-BE49-F238E27FC236}">
                <a16:creationId xmlns:a16="http://schemas.microsoft.com/office/drawing/2014/main" id="{509DE5AE-0F26-3E45-98A3-1A36202B1041}"/>
              </a:ext>
            </a:extLst>
          </p:cNvPr>
          <p:cNvSpPr txBox="1"/>
          <p:nvPr/>
        </p:nvSpPr>
        <p:spPr>
          <a:xfrm>
            <a:off x="7118003" y="2178333"/>
            <a:ext cx="5160331" cy="347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Aft>
                <a:spcPts val="600"/>
              </a:spcAft>
            </a:pPr>
            <a:r>
              <a:rPr lang="en-US" sz="1400" dirty="0" err="1"/>
              <a:t>Temáticas</a:t>
            </a:r>
            <a:r>
              <a:rPr lang="en-US" sz="1400" dirty="0"/>
              <a:t> </a:t>
            </a:r>
            <a:r>
              <a:rPr lang="en-US" sz="1400" dirty="0" err="1"/>
              <a:t>abordadas</a:t>
            </a:r>
            <a:r>
              <a:rPr lang="en-US" sz="1400" dirty="0"/>
              <a:t>: </a:t>
            </a:r>
          </a:p>
          <a:p>
            <a:pPr defTabSz="1219017">
              <a:spcAft>
                <a:spcPts val="600"/>
              </a:spcAft>
            </a:pPr>
            <a:endParaRPr lang="en-US" sz="1400" dirty="0">
              <a:solidFill>
                <a:srgbClr val="575756"/>
              </a:solidFill>
              <a:latin typeface="Chevin Pro DemiBold"/>
            </a:endParaRP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 err="1">
                <a:latin typeface="Chevin Pro DemiBold"/>
              </a:rPr>
              <a:t>Políticas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 err="1">
                <a:latin typeface="Chevin Pro DemiBold"/>
              </a:rPr>
              <a:t>Sociales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 err="1">
                <a:latin typeface="Chevin Pro DemiBold"/>
              </a:rPr>
              <a:t>Seguridad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 err="1">
                <a:latin typeface="Chevin Pro DemiBold"/>
              </a:rPr>
              <a:t>Salud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>
                <a:latin typeface="Chevin Pro DemiBold"/>
              </a:rPr>
              <a:t>Medio </a:t>
            </a:r>
            <a:r>
              <a:rPr lang="en-US" sz="1400" dirty="0" err="1">
                <a:latin typeface="Chevin Pro DemiBold"/>
              </a:rPr>
              <a:t>Ambiente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 err="1">
                <a:latin typeface="Chevin Pro DemiBold"/>
              </a:rPr>
              <a:t>Economía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r>
              <a:rPr lang="en-US" sz="1400" dirty="0" err="1">
                <a:latin typeface="Chevin Pro DemiBold"/>
              </a:rPr>
              <a:t>Inversión</a:t>
            </a:r>
            <a:r>
              <a:rPr lang="en-US" sz="1400" dirty="0">
                <a:latin typeface="Chevin Pro DemiBold"/>
              </a:rPr>
              <a:t> </a:t>
            </a: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endParaRPr lang="en-US" sz="1400" dirty="0">
              <a:solidFill>
                <a:srgbClr val="575756"/>
              </a:solidFill>
              <a:latin typeface="Chevin Pro DemiBold"/>
            </a:endParaRPr>
          </a:p>
          <a:p>
            <a:pPr marL="285750" indent="-285750" defTabSz="1219017">
              <a:spcAft>
                <a:spcPts val="600"/>
              </a:spcAft>
              <a:buFontTx/>
              <a:buChar char="-"/>
            </a:pPr>
            <a:endParaRPr lang="en-US" sz="1400" dirty="0">
              <a:solidFill>
                <a:srgbClr val="575756"/>
              </a:solidFill>
              <a:latin typeface="Chevin Pro DemiBold"/>
            </a:endParaRPr>
          </a:p>
          <a:p>
            <a:pPr marL="228600" indent="-228600" defTabSz="1219017">
              <a:spcAft>
                <a:spcPts val="600"/>
              </a:spcAft>
              <a:buFont typeface="+mj-lt"/>
              <a:buAutoNum type="arabicPeriod"/>
            </a:pPr>
            <a:endParaRPr lang="en-US" sz="1067" dirty="0">
              <a:solidFill>
                <a:srgbClr val="575756"/>
              </a:solidFill>
              <a:latin typeface="Chevin Pro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885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>
            <a:extLst>
              <a:ext uri="{FF2B5EF4-FFF2-40B4-BE49-F238E27FC236}">
                <a16:creationId xmlns:a16="http://schemas.microsoft.com/office/drawing/2014/main" id="{F703E628-9133-4171-93AA-34850B73E3B5}"/>
              </a:ext>
            </a:extLst>
          </p:cNvPr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D633A-E9D6-4868-9F6A-A76B40F1089A}" type="slidenum">
              <a:rPr kumimoji="0" lang="ru-RU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1219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Заголовок 10">
            <a:extLst>
              <a:ext uri="{FF2B5EF4-FFF2-40B4-BE49-F238E27FC236}">
                <a16:creationId xmlns:a16="http://schemas.microsoft.com/office/drawing/2014/main" id="{95BFFB14-7980-453C-B1C8-08B281C5EB29}"/>
              </a:ext>
            </a:extLst>
          </p:cNvPr>
          <p:cNvSpPr txBox="1">
            <a:spLocks/>
          </p:cNvSpPr>
          <p:nvPr/>
        </p:nvSpPr>
        <p:spPr>
          <a:xfrm>
            <a:off x="3700715" y="309297"/>
            <a:ext cx="6164738" cy="510887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0" marR="0" indent="0" algn="ct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9" kern="1200" baseline="0">
                <a:solidFill>
                  <a:srgbClr val="5C5C5C"/>
                </a:solidFill>
                <a:latin typeface="Chevin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8A740EFA-8242-4EC9-9C28-2A44286421FE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marL="0" marR="0" lvl="0" indent="0" algn="ctr" defTabSz="1219017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 RIEGOS</a:t>
            </a:r>
            <a:endParaRPr kumimoji="0" lang="ru-RU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evin Pro DemiBold" pitchFamily="34" charset="0"/>
              <a:cs typeface="Calibri"/>
            </a:endParaRPr>
          </a:p>
        </p:txBody>
      </p:sp>
      <p:sp>
        <p:nvSpPr>
          <p:cNvPr id="70" name="Прямоугольник 2">
            <a:extLst>
              <a:ext uri="{FF2B5EF4-FFF2-40B4-BE49-F238E27FC236}">
                <a16:creationId xmlns:a16="http://schemas.microsoft.com/office/drawing/2014/main" id="{85CBC2BD-2A14-442D-97E2-3FDF4AC560DB}"/>
              </a:ext>
            </a:extLst>
          </p:cNvPr>
          <p:cNvSpPr/>
          <p:nvPr/>
        </p:nvSpPr>
        <p:spPr>
          <a:xfrm>
            <a:off x="717438" y="295782"/>
            <a:ext cx="60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8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sp>
        <p:nvSpPr>
          <p:cNvPr id="124" name="Прямоугольник 36">
            <a:extLst>
              <a:ext uri="{FF2B5EF4-FFF2-40B4-BE49-F238E27FC236}">
                <a16:creationId xmlns:a16="http://schemas.microsoft.com/office/drawing/2014/main" id="{392BDA1C-C959-45EE-86AB-ECE453EE1C41}"/>
              </a:ext>
            </a:extLst>
          </p:cNvPr>
          <p:cNvSpPr/>
          <p:nvPr/>
        </p:nvSpPr>
        <p:spPr>
          <a:xfrm>
            <a:off x="1558516" y="852114"/>
            <a:ext cx="10617045" cy="510888"/>
          </a:xfrm>
          <a:prstGeom prst="rect">
            <a:avLst/>
          </a:prstGeom>
          <a:pattFill prst="pct90">
            <a:fgClr>
              <a:srgbClr val="5A6378">
                <a:lumMod val="50000"/>
              </a:srgbClr>
            </a:fgClr>
            <a:bgClr>
              <a:srgbClr val="5A6378">
                <a:lumMod val="75000"/>
              </a:srgbClr>
            </a:bgClr>
          </a:pattFill>
          <a:ln w="25400" cap="flat" cmpd="sng" algn="ctr">
            <a:solidFill>
              <a:srgbClr val="5757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Прямоугольник 17">
            <a:extLst>
              <a:ext uri="{FF2B5EF4-FFF2-40B4-BE49-F238E27FC236}">
                <a16:creationId xmlns:a16="http://schemas.microsoft.com/office/drawing/2014/main" id="{65644ACE-3A31-426D-950F-0C97D5AEC5E6}"/>
              </a:ext>
            </a:extLst>
          </p:cNvPr>
          <p:cNvSpPr/>
          <p:nvPr/>
        </p:nvSpPr>
        <p:spPr>
          <a:xfrm rot="5400000">
            <a:off x="1693860" y="917381"/>
            <a:ext cx="227167" cy="125068"/>
          </a:xfrm>
          <a:custGeom>
            <a:avLst/>
            <a:gdLst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104456 w 4104456"/>
              <a:gd name="connsiteY2" fmla="*/ 864096 h 864096"/>
              <a:gd name="connsiteX3" fmla="*/ 0 w 4104456"/>
              <a:gd name="connsiteY3" fmla="*/ 864096 h 864096"/>
              <a:gd name="connsiteX4" fmla="*/ 0 w 4104456"/>
              <a:gd name="connsiteY4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4084628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  <a:gd name="connsiteX0" fmla="*/ 0 w 4104456"/>
              <a:gd name="connsiteY0" fmla="*/ 0 h 864096"/>
              <a:gd name="connsiteX1" fmla="*/ 4104456 w 4104456"/>
              <a:gd name="connsiteY1" fmla="*/ 0 h 864096"/>
              <a:gd name="connsiteX2" fmla="*/ 3852399 w 4104456"/>
              <a:gd name="connsiteY2" fmla="*/ 442444 h 864096"/>
              <a:gd name="connsiteX3" fmla="*/ 4104456 w 4104456"/>
              <a:gd name="connsiteY3" fmla="*/ 864096 h 864096"/>
              <a:gd name="connsiteX4" fmla="*/ 0 w 4104456"/>
              <a:gd name="connsiteY4" fmla="*/ 864096 h 864096"/>
              <a:gd name="connsiteX5" fmla="*/ 0 w 4104456"/>
              <a:gd name="connsiteY5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56" h="864096">
                <a:moveTo>
                  <a:pt x="0" y="0"/>
                </a:moveTo>
                <a:lnTo>
                  <a:pt x="4104456" y="0"/>
                </a:lnTo>
                <a:lnTo>
                  <a:pt x="3852399" y="442444"/>
                </a:lnTo>
                <a:lnTo>
                  <a:pt x="410445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/>
          <a:lstStyle/>
          <a:p>
            <a:pPr marL="0" marR="0" lvl="0" indent="0" algn="ctr" defTabSz="1219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Текст 11">
            <a:extLst>
              <a:ext uri="{FF2B5EF4-FFF2-40B4-BE49-F238E27FC236}">
                <a16:creationId xmlns:a16="http://schemas.microsoft.com/office/drawing/2014/main" id="{376CE0E7-1CC8-478A-A8C6-8932EF6A9518}"/>
              </a:ext>
            </a:extLst>
          </p:cNvPr>
          <p:cNvSpPr txBox="1">
            <a:spLocks/>
          </p:cNvSpPr>
          <p:nvPr/>
        </p:nvSpPr>
        <p:spPr>
          <a:xfrm>
            <a:off x="2056371" y="853740"/>
            <a:ext cx="7590945" cy="510886"/>
          </a:xfrm>
          <a:prstGeom prst="rect">
            <a:avLst/>
          </a:prstGeom>
        </p:spPr>
        <p:txBody>
          <a:bodyPr numCol="1" spcCol="720000"/>
          <a:lstStyle>
            <a:lvl1pPr marL="914446" indent="-914446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1pPr>
            <a:lvl2pPr marL="1981299" indent="-762038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2pPr>
            <a:lvl3pPr marL="3048152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3pPr>
            <a:lvl4pPr marL="4267413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4pPr>
            <a:lvl5pPr marL="5486674" indent="-609630" algn="l" defTabSz="2438522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hevin Pro Light"/>
                <a:ea typeface="+mn-ea"/>
                <a:cs typeface="Chevin Pro Light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1219017">
              <a:buClr>
                <a:srgbClr val="E20613"/>
              </a:buClr>
              <a:buSzPct val="250000"/>
              <a:buNone/>
              <a:defRPr/>
            </a:pPr>
            <a:r>
              <a:rPr lang="es-ES" sz="1000" dirty="0">
                <a:solidFill>
                  <a:srgbClr val="FFFFFF"/>
                </a:solidFill>
              </a:rPr>
              <a:t>CARACTERIZACIÓN PRODUCTO </a:t>
            </a:r>
          </a:p>
        </p:txBody>
      </p:sp>
      <p:cxnSp>
        <p:nvCxnSpPr>
          <p:cNvPr id="146" name="Straight Connector 136">
            <a:extLst>
              <a:ext uri="{FF2B5EF4-FFF2-40B4-BE49-F238E27FC236}">
                <a16:creationId xmlns:a16="http://schemas.microsoft.com/office/drawing/2014/main" id="{A5E31865-5335-4BA5-81E4-ACEB52F5FCA7}"/>
              </a:ext>
            </a:extLst>
          </p:cNvPr>
          <p:cNvCxnSpPr>
            <a:cxnSpLocks/>
          </p:cNvCxnSpPr>
          <p:nvPr/>
        </p:nvCxnSpPr>
        <p:spPr>
          <a:xfrm flipH="1">
            <a:off x="6096000" y="1864955"/>
            <a:ext cx="1" cy="29374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0F5D0-3788-451B-9D55-899F07FF1DAD}"/>
              </a:ext>
            </a:extLst>
          </p:cNvPr>
          <p:cNvSpPr/>
          <p:nvPr/>
        </p:nvSpPr>
        <p:spPr>
          <a:xfrm>
            <a:off x="1558517" y="1571969"/>
            <a:ext cx="43381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017">
              <a:defRPr/>
            </a:pPr>
            <a:r>
              <a:rPr lang="es-ES" sz="1200" b="1" kern="0" dirty="0">
                <a:solidFill>
                  <a:schemeClr val="accent1"/>
                </a:solidFill>
              </a:rPr>
              <a:t>8. ESTRUCTURA </a:t>
            </a:r>
            <a:endParaRPr kumimoji="0" lang="es-E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1557B0C8-9451-418A-B2D3-52F028DA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69" y="262226"/>
            <a:ext cx="2485938" cy="531034"/>
          </a:xfrm>
          <a:prstGeom prst="rect">
            <a:avLst/>
          </a:prstGeom>
        </p:spPr>
      </p:pic>
      <p:sp>
        <p:nvSpPr>
          <p:cNvPr id="6" name="TextBox 139">
            <a:extLst>
              <a:ext uri="{FF2B5EF4-FFF2-40B4-BE49-F238E27FC236}">
                <a16:creationId xmlns:a16="http://schemas.microsoft.com/office/drawing/2014/main" id="{A7C07721-3B0A-44E9-B1F4-2472D307C289}"/>
              </a:ext>
            </a:extLst>
          </p:cNvPr>
          <p:cNvSpPr txBox="1"/>
          <p:nvPr/>
        </p:nvSpPr>
        <p:spPr>
          <a:xfrm>
            <a:off x="1558517" y="1966413"/>
            <a:ext cx="4456390" cy="265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/>
              <a:t>La plataforma será una web interactiva que donde el usuario podrá visualizar diversas opciones posibles. </a:t>
            </a:r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>
                <a:solidFill>
                  <a:srgbClr val="575756"/>
                </a:solidFill>
                <a:latin typeface="Chevin Pro DemiBold"/>
              </a:rPr>
              <a:t> </a:t>
            </a:r>
            <a:r>
              <a:rPr lang="es-ES" sz="1400" dirty="0"/>
              <a:t>El contenido albergará datos recopilados por Data </a:t>
            </a:r>
            <a:r>
              <a:rPr lang="es-ES" sz="1400" dirty="0" err="1"/>
              <a:t>Intelligence</a:t>
            </a:r>
            <a:r>
              <a:rPr lang="es-ES" sz="1400" dirty="0"/>
              <a:t>, públicos y de fuentes abiertas. A demás de generar su propio repositorio de información en caso de uso de apps. </a:t>
            </a:r>
            <a:endParaRPr lang="es-CL" sz="1400" dirty="0"/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r>
              <a:rPr lang="es-ES" sz="1400" dirty="0"/>
              <a:t>En una plataforma con servidor de Data </a:t>
            </a:r>
            <a:r>
              <a:rPr lang="es-ES" sz="1400" dirty="0" err="1"/>
              <a:t>Intelligence</a:t>
            </a:r>
            <a:r>
              <a:rPr lang="es-ES" sz="1400" dirty="0"/>
              <a:t>, con diferentes herramientas dentro de ellas, desde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bi</a:t>
            </a:r>
            <a:r>
              <a:rPr lang="es-ES" sz="1400" dirty="0"/>
              <a:t>, </a:t>
            </a:r>
            <a:r>
              <a:rPr lang="es-ES" sz="1400" dirty="0" err="1"/>
              <a:t>Argis</a:t>
            </a:r>
            <a:r>
              <a:rPr lang="es-ES" sz="1400" dirty="0"/>
              <a:t>, Google </a:t>
            </a:r>
            <a:r>
              <a:rPr lang="es-ES" sz="1400" dirty="0" err="1"/>
              <a:t>Earth</a:t>
            </a:r>
            <a:r>
              <a:rPr lang="es-ES" sz="1400" dirty="0"/>
              <a:t> </a:t>
            </a:r>
            <a:r>
              <a:rPr lang="es-ES" sz="1400" dirty="0" err="1"/>
              <a:t>Engine</a:t>
            </a:r>
            <a:r>
              <a:rPr lang="es-ES" sz="1400" dirty="0"/>
              <a:t>, etc. </a:t>
            </a:r>
            <a:endParaRPr lang="es-CL" sz="1400" dirty="0"/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  <p:sp>
        <p:nvSpPr>
          <p:cNvPr id="2" name="TextBox 139">
            <a:extLst>
              <a:ext uri="{FF2B5EF4-FFF2-40B4-BE49-F238E27FC236}">
                <a16:creationId xmlns:a16="http://schemas.microsoft.com/office/drawing/2014/main" id="{970F2CB1-436D-4CD3-B9C0-8D7C372196B4}"/>
              </a:ext>
            </a:extLst>
          </p:cNvPr>
          <p:cNvSpPr txBox="1"/>
          <p:nvPr/>
        </p:nvSpPr>
        <p:spPr>
          <a:xfrm>
            <a:off x="6484748" y="2831589"/>
            <a:ext cx="4456390" cy="125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El modelo de DI, tiene un enfoque multidimensional. Esto quiere decir desde diferentes temas se buscan puntos de interés de acuerdo al potencial electorado. </a:t>
            </a:r>
          </a:p>
          <a:p>
            <a:endParaRPr lang="es-ES" dirty="0"/>
          </a:p>
          <a:p>
            <a:pPr defTabSz="1219017">
              <a:spcBef>
                <a:spcPts val="601"/>
              </a:spcBef>
              <a:spcAft>
                <a:spcPts val="601"/>
              </a:spcAft>
            </a:pPr>
            <a:endParaRPr lang="es-ES" sz="1067" dirty="0">
              <a:solidFill>
                <a:srgbClr val="575756"/>
              </a:solidFill>
              <a:latin typeface="Chevin Pro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173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Номер слайда 3"/>
          <p:cNvSpPr txBox="1">
            <a:spLocks/>
          </p:cNvSpPr>
          <p:nvPr/>
        </p:nvSpPr>
        <p:spPr>
          <a:xfrm>
            <a:off x="11020650" y="6403228"/>
            <a:ext cx="554145" cy="301757"/>
          </a:xfrm>
          <a:prstGeom prst="rect">
            <a:avLst/>
          </a:prstGeom>
        </p:spPr>
        <p:txBody>
          <a:bodyPr lIns="45705" tIns="22852" rIns="45705" bIns="22852"/>
          <a:lstStyle>
            <a:defPPr>
              <a:defRPr lang="ru-RU"/>
            </a:defPPr>
            <a:lvl1pPr marL="0" algn="l" defTabSz="2438522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017"/>
            <a:fld id="{C36D633A-E9D6-4868-9F6A-A76B40F1089A}" type="slidenum">
              <a:rPr lang="ru-RU" sz="1400">
                <a:solidFill>
                  <a:srgbClr val="FFFFFF"/>
                </a:solidFill>
                <a:latin typeface="Calibri"/>
              </a:rPr>
              <a:pPr algn="ctr" defTabSz="1219017"/>
              <a:t>7</a:t>
            </a:fld>
            <a:endParaRPr lang="ru-RU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TextBox 24">
            <a:extLst>
              <a:ext uri="{FF2B5EF4-FFF2-40B4-BE49-F238E27FC236}">
                <a16:creationId xmlns:a16="http://schemas.microsoft.com/office/drawing/2014/main" id="{A4548CF2-9278-4600-BCD8-30764F069BB6}"/>
              </a:ext>
            </a:extLst>
          </p:cNvPr>
          <p:cNvSpPr txBox="1"/>
          <p:nvPr/>
        </p:nvSpPr>
        <p:spPr>
          <a:xfrm>
            <a:off x="1558728" y="369014"/>
            <a:ext cx="2141987" cy="317459"/>
          </a:xfrm>
          <a:prstGeom prst="rect">
            <a:avLst/>
          </a:prstGeom>
          <a:solidFill>
            <a:schemeClr val="accent1"/>
          </a:solidFill>
        </p:spPr>
        <p:txBody>
          <a:bodyPr wrap="square" numCol="1" spcCol="720000" rtlCol="0">
            <a:spAutoFit/>
          </a:bodyPr>
          <a:lstStyle/>
          <a:p>
            <a:pPr algn="ctr" defTabSz="1219017"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DATA </a:t>
            </a:r>
            <a:r>
              <a:rPr lang="en-US" sz="1400" b="1" dirty="0" err="1">
                <a:solidFill>
                  <a:srgbClr val="FFFFFF"/>
                </a:solidFill>
                <a:latin typeface="Chevin Pro DemiBold" pitchFamily="34" charset="0"/>
                <a:cs typeface="Calibri"/>
              </a:rPr>
              <a:t>Riesgos</a:t>
            </a:r>
            <a:endParaRPr lang="ru-RU" sz="1400" b="1" dirty="0">
              <a:solidFill>
                <a:srgbClr val="FFFFFF"/>
              </a:solidFill>
              <a:latin typeface="Chevin Pro DemiBold" pitchFamily="34" charset="0"/>
              <a:cs typeface="Calibri"/>
            </a:endParaRPr>
          </a:p>
        </p:txBody>
      </p:sp>
      <p:sp>
        <p:nvSpPr>
          <p:cNvPr id="118" name="Прямоугольник 2">
            <a:extLst>
              <a:ext uri="{FF2B5EF4-FFF2-40B4-BE49-F238E27FC236}">
                <a16:creationId xmlns:a16="http://schemas.microsoft.com/office/drawing/2014/main" id="{A81C9DF9-00FC-4C4D-8951-61A1E7213091}"/>
              </a:ext>
            </a:extLst>
          </p:cNvPr>
          <p:cNvSpPr/>
          <p:nvPr/>
        </p:nvSpPr>
        <p:spPr>
          <a:xfrm>
            <a:off x="538748" y="296910"/>
            <a:ext cx="814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017">
              <a:buClr>
                <a:srgbClr val="E20613"/>
              </a:buClr>
              <a:buSzPct val="250000"/>
            </a:pPr>
            <a:r>
              <a:rPr lang="en-US" sz="2400" dirty="0">
                <a:solidFill>
                  <a:schemeClr val="accent1"/>
                </a:solidFill>
                <a:latin typeface="Chevin Pro Light" pitchFamily="34" charset="0"/>
              </a:rPr>
              <a:t>2</a:t>
            </a:r>
            <a:endParaRPr lang="ru-RU" sz="2400" dirty="0">
              <a:solidFill>
                <a:schemeClr val="accent1"/>
              </a:solidFill>
              <a:latin typeface="Chevin Pro Light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829541C-F126-43FE-BA2E-1B4DA31B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7800"/>
              </p:ext>
            </p:extLst>
          </p:nvPr>
        </p:nvGraphicFramePr>
        <p:xfrm>
          <a:off x="0" y="1141682"/>
          <a:ext cx="12099235" cy="532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96">
                  <a:extLst>
                    <a:ext uri="{9D8B030D-6E8A-4147-A177-3AD203B41FA5}">
                      <a16:colId xmlns:a16="http://schemas.microsoft.com/office/drawing/2014/main" val="2103009954"/>
                    </a:ext>
                  </a:extLst>
                </a:gridCol>
                <a:gridCol w="1733151">
                  <a:extLst>
                    <a:ext uri="{9D8B030D-6E8A-4147-A177-3AD203B41FA5}">
                      <a16:colId xmlns:a16="http://schemas.microsoft.com/office/drawing/2014/main" val="1925803471"/>
                    </a:ext>
                  </a:extLst>
                </a:gridCol>
                <a:gridCol w="1392101">
                  <a:extLst>
                    <a:ext uri="{9D8B030D-6E8A-4147-A177-3AD203B41FA5}">
                      <a16:colId xmlns:a16="http://schemas.microsoft.com/office/drawing/2014/main" val="4209277347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717859385"/>
                    </a:ext>
                  </a:extLst>
                </a:gridCol>
                <a:gridCol w="1084429">
                  <a:extLst>
                    <a:ext uri="{9D8B030D-6E8A-4147-A177-3AD203B41FA5}">
                      <a16:colId xmlns:a16="http://schemas.microsoft.com/office/drawing/2014/main" val="2180104357"/>
                    </a:ext>
                  </a:extLst>
                </a:gridCol>
                <a:gridCol w="1276084">
                  <a:extLst>
                    <a:ext uri="{9D8B030D-6E8A-4147-A177-3AD203B41FA5}">
                      <a16:colId xmlns:a16="http://schemas.microsoft.com/office/drawing/2014/main" val="777788735"/>
                    </a:ext>
                  </a:extLst>
                </a:gridCol>
                <a:gridCol w="1276084">
                  <a:extLst>
                    <a:ext uri="{9D8B030D-6E8A-4147-A177-3AD203B41FA5}">
                      <a16:colId xmlns:a16="http://schemas.microsoft.com/office/drawing/2014/main" val="385850692"/>
                    </a:ext>
                  </a:extLst>
                </a:gridCol>
                <a:gridCol w="1276084">
                  <a:extLst>
                    <a:ext uri="{9D8B030D-6E8A-4147-A177-3AD203B41FA5}">
                      <a16:colId xmlns:a16="http://schemas.microsoft.com/office/drawing/2014/main" val="125122972"/>
                    </a:ext>
                  </a:extLst>
                </a:gridCol>
                <a:gridCol w="1276084">
                  <a:extLst>
                    <a:ext uri="{9D8B030D-6E8A-4147-A177-3AD203B41FA5}">
                      <a16:colId xmlns:a16="http://schemas.microsoft.com/office/drawing/2014/main" val="1239310490"/>
                    </a:ext>
                  </a:extLst>
                </a:gridCol>
              </a:tblGrid>
              <a:tr h="284389">
                <a:tc>
                  <a:txBody>
                    <a:bodyPr/>
                    <a:lstStyle/>
                    <a:p>
                      <a:r>
                        <a:rPr lang="es-ES" sz="1100" dirty="0"/>
                        <a:t>CATEGORÍA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SECCIÓN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TEMAS/VISTAS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2298"/>
                  </a:ext>
                </a:extLst>
              </a:tr>
              <a:tr h="284389">
                <a:tc rowSpan="3">
                  <a:txBody>
                    <a:bodyPr/>
                    <a:lstStyle/>
                    <a:p>
                      <a:pPr marL="0" algn="ct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Crisis  y Conflictos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Financiera – Económica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Nacional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Local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Empleo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Internacional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232244"/>
                  </a:ext>
                </a:extLst>
              </a:tr>
              <a:tr h="284389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Seguridad 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Índice socio-delictual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Tenencia y porte de armas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Vulnerabilidad social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Narcotráfico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err="1">
                          <a:solidFill>
                            <a:srgbClr val="000000"/>
                          </a:solidFill>
                        </a:rPr>
                        <a:t>Cibercrimen</a:t>
                      </a: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VIF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Violencia política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707719"/>
                  </a:ext>
                </a:extLst>
              </a:tr>
              <a:tr h="417047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Salud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Epidemias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COVID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Crecimiento enfermedades crónicas.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0576896"/>
                  </a:ext>
                </a:extLst>
              </a:tr>
              <a:tr h="335693">
                <a:tc rowSpan="3">
                  <a:txBody>
                    <a:bodyPr/>
                    <a:lstStyle/>
                    <a:p>
                      <a:pPr marL="0" algn="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Medio Ambiente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Bosques  (Pérdida)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Agua  y Océanos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Aire  (contaminación)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Biodiversidad  (impacto)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Seguridad alimentaria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Desastres naturales (Terremotos, </a:t>
                      </a:r>
                      <a:r>
                        <a:rPr lang="es-ES" sz="800" b="1" dirty="0" err="1">
                          <a:solidFill>
                            <a:srgbClr val="000000"/>
                          </a:solidFill>
                        </a:rPr>
                        <a:t>Huracanes,etc</a:t>
                      </a:r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Mapeo de conflictos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8585519"/>
                  </a:ext>
                </a:extLst>
              </a:tr>
              <a:tr h="284389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Infancia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010357"/>
                  </a:ext>
                </a:extLst>
              </a:tr>
              <a:tr h="398161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Vivienda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Déficit habitacional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Hogares en situación de pobreza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Acceso a servicios básicos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332774"/>
                  </a:ext>
                </a:extLst>
              </a:tr>
              <a:tr h="386350">
                <a:tc rowSpan="2">
                  <a:txBody>
                    <a:bodyPr/>
                    <a:lstStyle/>
                    <a:p>
                      <a:pPr marL="0" marR="0" lvl="0" indent="0" algn="r" defTabSz="1219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Infraestructura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Seguridad pública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IPT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Vulnerabilidad de espacio público.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047202"/>
                  </a:ext>
                </a:extLst>
              </a:tr>
              <a:tr h="498894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Educación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Acceso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Infraestructura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rgbClr val="000000"/>
                          </a:solidFill>
                        </a:rPr>
                        <a:t>Accesibilidad digital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640980"/>
                  </a:ext>
                </a:extLst>
              </a:tr>
              <a:tr h="284389">
                <a:tc rowSpan="2">
                  <a:txBody>
                    <a:bodyPr/>
                    <a:lstStyle/>
                    <a:p>
                      <a:pPr marL="0" algn="l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017987"/>
                  </a:ext>
                </a:extLst>
              </a:tr>
              <a:tr h="284389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2305285"/>
                  </a:ext>
                </a:extLst>
              </a:tr>
              <a:tr h="441355">
                <a:tc rowSpan="3">
                  <a:txBody>
                    <a:bodyPr/>
                    <a:lstStyle/>
                    <a:p>
                      <a:pPr marL="0" algn="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9155971"/>
                  </a:ext>
                </a:extLst>
              </a:tr>
              <a:tr h="284389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5679191"/>
                  </a:ext>
                </a:extLst>
              </a:tr>
              <a:tr h="284389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endParaRPr lang="es-E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3649822"/>
                  </a:ext>
                </a:extLst>
              </a:tr>
              <a:tr h="284389">
                <a:tc rowSpan="2">
                  <a:txBody>
                    <a:bodyPr/>
                    <a:lstStyle/>
                    <a:p>
                      <a:pPr marL="0" algn="r" defTabSz="1219017" rtl="0" eaLnBrk="1" latinLnBrk="0" hangingPunct="1"/>
                      <a:r>
                        <a:rPr lang="es-E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Oportunidades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Innovación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4392919"/>
                  </a:ext>
                </a:extLst>
              </a:tr>
              <a:tr h="284389">
                <a:tc vMerge="1">
                  <a:txBody>
                    <a:bodyPr/>
                    <a:lstStyle/>
                    <a:p>
                      <a:pPr marL="0" algn="ctr" defTabSz="1219017" rtl="0" eaLnBrk="1" latinLnBrk="0" hangingPunct="1"/>
                      <a:endParaRPr lang="es-E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B80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017" rtl="0" eaLnBrk="1" latinLnBrk="0" hangingPunct="1"/>
                      <a:r>
                        <a:rPr lang="es-E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Desarrollo 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65180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FB077C6F-FF14-4E8B-B116-4ECB6EAF01B1}"/>
              </a:ext>
            </a:extLst>
          </p:cNvPr>
          <p:cNvSpPr/>
          <p:nvPr/>
        </p:nvSpPr>
        <p:spPr>
          <a:xfrm>
            <a:off x="1532007" y="775578"/>
            <a:ext cx="453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17"/>
            <a:r>
              <a:rPr lang="es-ES" sz="1200" b="1" kern="0" dirty="0">
                <a:solidFill>
                  <a:schemeClr val="accent1"/>
                </a:solidFill>
              </a:rPr>
              <a:t>8. CONTENIDOS [1/2]</a:t>
            </a:r>
          </a:p>
        </p:txBody>
      </p:sp>
      <p:pic>
        <p:nvPicPr>
          <p:cNvPr id="45" name="Imagen 44">
            <a:hlinkClick r:id="rId2" action="ppaction://hlinksldjump"/>
            <a:extLst>
              <a:ext uri="{FF2B5EF4-FFF2-40B4-BE49-F238E27FC236}">
                <a16:creationId xmlns:a16="http://schemas.microsoft.com/office/drawing/2014/main" id="{A5CAF5D1-8EA5-48AA-A308-BFC09A3C8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57" y="262226"/>
            <a:ext cx="2485938" cy="5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2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scene3d>
          <a:camera prst="orthographicFront"/>
          <a:lightRig rig="threePt" dir="t"/>
        </a:scene3d>
        <a:sp3d>
          <a:bevelT w="203200" h="254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1074</Words>
  <Application>Microsoft Macintosh PowerPoint</Application>
  <PresentationFormat>Panorámica</PresentationFormat>
  <Paragraphs>166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Chevin Pro DemiBold</vt:lpstr>
      <vt:lpstr>Chevin Pro Light</vt:lpstr>
      <vt:lpstr>Тема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Microsoft Office User</cp:lastModifiedBy>
  <cp:revision>97</cp:revision>
  <dcterms:created xsi:type="dcterms:W3CDTF">2020-08-01T02:59:29Z</dcterms:created>
  <dcterms:modified xsi:type="dcterms:W3CDTF">2020-09-02T21:08:14Z</dcterms:modified>
</cp:coreProperties>
</file>