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846" r:id="rId2"/>
    <p:sldId id="823" r:id="rId3"/>
    <p:sldId id="850" r:id="rId4"/>
    <p:sldId id="851" r:id="rId5"/>
    <p:sldId id="828" r:id="rId6"/>
    <p:sldId id="852" r:id="rId7"/>
    <p:sldId id="820" r:id="rId8"/>
    <p:sldId id="853" r:id="rId9"/>
    <p:sldId id="845" r:id="rId10"/>
    <p:sldId id="848" r:id="rId11"/>
    <p:sldId id="847" r:id="rId12"/>
    <p:sldId id="849" r:id="rId13"/>
    <p:sldId id="844"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506E"/>
    <a:srgbClr val="2081B2"/>
    <a:srgbClr val="269AD4"/>
    <a:srgbClr val="1A6A92"/>
    <a:srgbClr val="0E394E"/>
    <a:srgbClr val="5CB5E2"/>
    <a:srgbClr val="75C1E7"/>
    <a:srgbClr val="000000"/>
    <a:srgbClr val="B80F00"/>
    <a:srgbClr val="E206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8" d="100"/>
          <a:sy n="68"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7" name="Прямоугольник 6"/>
          <p:cNvSpPr/>
          <p:nvPr userDrawn="1"/>
        </p:nvSpPr>
        <p:spPr>
          <a:xfrm>
            <a:off x="11126707" y="6344986"/>
            <a:ext cx="360017" cy="5130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
        <p:nvSpPr>
          <p:cNvPr id="4" name="Заголовок 1"/>
          <p:cNvSpPr>
            <a:spLocks noGrp="1"/>
          </p:cNvSpPr>
          <p:nvPr>
            <p:ph type="title" hasCustomPrompt="1"/>
          </p:nvPr>
        </p:nvSpPr>
        <p:spPr>
          <a:xfrm>
            <a:off x="717166" y="261015"/>
            <a:ext cx="10750203" cy="899995"/>
          </a:xfrm>
          <a:prstGeom prst="rect">
            <a:avLst/>
          </a:prstGeom>
        </p:spPr>
        <p:txBody>
          <a:bodyPr>
            <a:normAutofit/>
          </a:bodyPr>
          <a:lstStyle>
            <a:lvl1pPr marL="0" marR="0" indent="0" algn="ctr" defTabSz="1219017" rtl="0" eaLnBrk="1" fontAlgn="auto" latinLnBrk="0" hangingPunct="1">
              <a:lnSpc>
                <a:spcPct val="100000"/>
              </a:lnSpc>
              <a:spcBef>
                <a:spcPct val="0"/>
              </a:spcBef>
              <a:spcAft>
                <a:spcPts val="0"/>
              </a:spcAft>
              <a:buClrTx/>
              <a:buSzTx/>
              <a:buFontTx/>
              <a:buNone/>
              <a:tabLst/>
              <a:defRPr sz="2699" baseline="0">
                <a:solidFill>
                  <a:srgbClr val="5C5C5C"/>
                </a:solidFill>
                <a:latin typeface="Chevin Pro Light" pitchFamily="34" charset="0"/>
              </a:defRPr>
            </a:lvl1pPr>
          </a:lstStyle>
          <a:p>
            <a:r>
              <a:rPr lang="en-US" dirty="0"/>
              <a:t>Graphics and infographics</a:t>
            </a:r>
            <a:endParaRPr lang="ru-RU" dirty="0"/>
          </a:p>
        </p:txBody>
      </p:sp>
      <p:sp>
        <p:nvSpPr>
          <p:cNvPr id="5" name="Текст 2"/>
          <p:cNvSpPr>
            <a:spLocks noGrp="1"/>
          </p:cNvSpPr>
          <p:nvPr>
            <p:ph type="body" sz="quarter" idx="11"/>
          </p:nvPr>
        </p:nvSpPr>
        <p:spPr>
          <a:xfrm>
            <a:off x="717166" y="1196898"/>
            <a:ext cx="10757669" cy="3492096"/>
          </a:xfrm>
          <a:prstGeom prst="rect">
            <a:avLst/>
          </a:prstGeom>
        </p:spPr>
        <p:txBody>
          <a:bodyPr/>
          <a:lstStyle>
            <a:lvl1pPr>
              <a:lnSpc>
                <a:spcPct val="120000"/>
              </a:lnSpc>
              <a:defRPr sz="1200" b="0" i="0">
                <a:solidFill>
                  <a:schemeClr val="tx1">
                    <a:lumMod val="65000"/>
                    <a:lumOff val="35000"/>
                  </a:schemeClr>
                </a:solidFill>
                <a:latin typeface="Chevin Pro Light"/>
                <a:cs typeface="Chevin Pro Light"/>
              </a:defRPr>
            </a:lvl1pPr>
            <a:lvl2pPr>
              <a:lnSpc>
                <a:spcPct val="120000"/>
              </a:lnSpc>
              <a:defRPr sz="1200" b="0" i="0">
                <a:solidFill>
                  <a:schemeClr val="tx1">
                    <a:lumMod val="65000"/>
                    <a:lumOff val="35000"/>
                  </a:schemeClr>
                </a:solidFill>
                <a:latin typeface="Chevin Pro Light"/>
                <a:cs typeface="Chevin Pro Light"/>
              </a:defRPr>
            </a:lvl2pPr>
            <a:lvl3pPr>
              <a:lnSpc>
                <a:spcPct val="120000"/>
              </a:lnSpc>
              <a:defRPr sz="1200" b="0" i="0">
                <a:solidFill>
                  <a:schemeClr val="tx1">
                    <a:lumMod val="65000"/>
                    <a:lumOff val="35000"/>
                  </a:schemeClr>
                </a:solidFill>
                <a:latin typeface="Chevin Pro Light"/>
                <a:cs typeface="Chevin Pro Light"/>
              </a:defRPr>
            </a:lvl3pPr>
            <a:lvl4pPr>
              <a:lnSpc>
                <a:spcPct val="120000"/>
              </a:lnSpc>
              <a:defRPr sz="1200" b="0" i="0">
                <a:solidFill>
                  <a:schemeClr val="tx1">
                    <a:lumMod val="65000"/>
                    <a:lumOff val="35000"/>
                  </a:schemeClr>
                </a:solidFill>
                <a:latin typeface="Chevin Pro Light"/>
                <a:cs typeface="Chevin Pro Light"/>
              </a:defRPr>
            </a:lvl4pPr>
            <a:lvl5pPr>
              <a:lnSpc>
                <a:spcPct val="120000"/>
              </a:lnSpc>
              <a:defRPr sz="1200" b="0" i="0">
                <a:solidFill>
                  <a:schemeClr val="tx1">
                    <a:lumMod val="65000"/>
                    <a:lumOff val="35000"/>
                  </a:schemeClr>
                </a:solidFill>
                <a:latin typeface="Chevin Pro Light"/>
                <a:cs typeface="Chevin Pro Light"/>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6" name="Номер слайда 5"/>
          <p:cNvSpPr>
            <a:spLocks noGrp="1"/>
          </p:cNvSpPr>
          <p:nvPr>
            <p:ph type="sldNum" sz="quarter" idx="4"/>
          </p:nvPr>
        </p:nvSpPr>
        <p:spPr>
          <a:xfrm>
            <a:off x="10631539" y="6384924"/>
            <a:ext cx="828708" cy="365125"/>
          </a:xfrm>
          <a:prstGeom prst="rect">
            <a:avLst/>
          </a:prstGeom>
        </p:spPr>
        <p:txBody>
          <a:bodyPr/>
          <a:lstStyle>
            <a:lvl1pPr algn="r">
              <a:defRPr sz="1200">
                <a:solidFill>
                  <a:schemeClr val="bg1"/>
                </a:solidFill>
                <a:latin typeface="Chevin Pro Light" pitchFamily="34" charset="0"/>
              </a:defRPr>
            </a:lvl1pPr>
          </a:lstStyle>
          <a:p>
            <a:fld id="{E8BBD06A-759F-43F0-9FDD-30D8801384DF}" type="slidenum">
              <a:rPr lang="ru-RU" smtClean="0"/>
              <a:pPr/>
              <a:t>‹Nº›</a:t>
            </a:fld>
            <a:endParaRPr lang="ru-RU" dirty="0"/>
          </a:p>
        </p:txBody>
      </p:sp>
    </p:spTree>
    <p:extLst>
      <p:ext uri="{BB962C8B-B14F-4D97-AF65-F5344CB8AC3E}">
        <p14:creationId xmlns:p14="http://schemas.microsoft.com/office/powerpoint/2010/main" val="2341623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651002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FE509-5111-4060-89F3-45196244A9E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037708B-545E-4E84-951B-79BA2A493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169BFCA-623D-4648-BE31-BB344073765E}"/>
              </a:ext>
            </a:extLst>
          </p:cNvPr>
          <p:cNvSpPr>
            <a:spLocks noGrp="1"/>
          </p:cNvSpPr>
          <p:nvPr>
            <p:ph type="dt" sz="half" idx="10"/>
          </p:nvPr>
        </p:nvSpPr>
        <p:spPr/>
        <p:txBody>
          <a:bodyPr/>
          <a:lstStyle/>
          <a:p>
            <a:fld id="{69EEFA49-C523-45F2-8E69-FDFBF4F6CE64}" type="datetimeFigureOut">
              <a:rPr lang="es-ES" smtClean="0"/>
              <a:t>16/09/2020</a:t>
            </a:fld>
            <a:endParaRPr lang="es-ES"/>
          </a:p>
        </p:txBody>
      </p:sp>
      <p:sp>
        <p:nvSpPr>
          <p:cNvPr id="5" name="Marcador de pie de página 4">
            <a:extLst>
              <a:ext uri="{FF2B5EF4-FFF2-40B4-BE49-F238E27FC236}">
                <a16:creationId xmlns:a16="http://schemas.microsoft.com/office/drawing/2014/main" id="{A556D91B-16ED-4419-9442-7F7A2E29213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7228F6D-9A69-40A5-A7F5-7D7275534280}"/>
              </a:ext>
            </a:extLst>
          </p:cNvPr>
          <p:cNvSpPr>
            <a:spLocks noGrp="1"/>
          </p:cNvSpPr>
          <p:nvPr>
            <p:ph type="sldNum" sz="quarter" idx="12"/>
          </p:nvPr>
        </p:nvSpPr>
        <p:spPr/>
        <p:txBody>
          <a:bodyPr/>
          <a:lstStyle/>
          <a:p>
            <a:fld id="{FE3BCD07-55E6-4EE7-B1F7-D06AEEB9E6D1}" type="slidenum">
              <a:rPr lang="es-ES" smtClean="0"/>
              <a:t>‹Nº›</a:t>
            </a:fld>
            <a:endParaRPr lang="es-ES"/>
          </a:p>
        </p:txBody>
      </p:sp>
    </p:spTree>
    <p:extLst>
      <p:ext uri="{BB962C8B-B14F-4D97-AF65-F5344CB8AC3E}">
        <p14:creationId xmlns:p14="http://schemas.microsoft.com/office/powerpoint/2010/main" val="1290393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40">
          <a:fgClr>
            <a:schemeClr val="bg1"/>
          </a:fgClr>
          <a:bgClr>
            <a:schemeClr val="bg1">
              <a:lumMod val="95000"/>
            </a:schemeClr>
          </a:bgClr>
        </a:pattFill>
        <a:effectLst/>
      </p:bgPr>
    </p:bg>
    <p:spTree>
      <p:nvGrpSpPr>
        <p:cNvPr id="1" name=""/>
        <p:cNvGrpSpPr/>
        <p:nvPr/>
      </p:nvGrpSpPr>
      <p:grpSpPr>
        <a:xfrm>
          <a:off x="0" y="0"/>
          <a:ext cx="0" cy="0"/>
          <a:chOff x="0" y="0"/>
          <a:chExt cx="0" cy="0"/>
        </a:xfrm>
      </p:grpSpPr>
      <p:sp>
        <p:nvSpPr>
          <p:cNvPr id="3" name="Номер слайда 5"/>
          <p:cNvSpPr>
            <a:spLocks noGrp="1"/>
          </p:cNvSpPr>
          <p:nvPr>
            <p:ph type="sldNum" sz="quarter" idx="4"/>
          </p:nvPr>
        </p:nvSpPr>
        <p:spPr>
          <a:xfrm>
            <a:off x="8643008" y="6356352"/>
            <a:ext cx="2844800" cy="365125"/>
          </a:xfrm>
          <a:prstGeom prst="rect">
            <a:avLst/>
          </a:prstGeom>
        </p:spPr>
        <p:txBody>
          <a:bodyPr/>
          <a:lstStyle>
            <a:lvl1pPr algn="r">
              <a:defRPr sz="1200">
                <a:solidFill>
                  <a:srgbClr val="7F7F7F"/>
                </a:solidFill>
                <a:latin typeface="Chevin Pro Light" pitchFamily="34" charset="0"/>
              </a:defRPr>
            </a:lvl1pPr>
          </a:lstStyle>
          <a:p>
            <a:r>
              <a:rPr lang="en-US" dirty="0">
                <a:solidFill>
                  <a:schemeClr val="bg1">
                    <a:lumMod val="75000"/>
                  </a:schemeClr>
                </a:solidFill>
              </a:rPr>
              <a:t>Your company   I   </a:t>
            </a:r>
            <a:fld id="{E8BBD06A-759F-43F0-9FDD-30D8801384DF}" type="slidenum">
              <a:rPr lang="ru-RU" smtClean="0"/>
              <a:pPr/>
              <a:t>‹Nº›</a:t>
            </a:fld>
            <a:endParaRPr lang="ru-RU" dirty="0"/>
          </a:p>
        </p:txBody>
      </p:sp>
    </p:spTree>
    <p:extLst>
      <p:ext uri="{BB962C8B-B14F-4D97-AF65-F5344CB8AC3E}">
        <p14:creationId xmlns:p14="http://schemas.microsoft.com/office/powerpoint/2010/main" val="4009557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ctr" defTabSz="1219017" rtl="0" eaLnBrk="1" latinLnBrk="0" hangingPunct="1">
        <a:spcBef>
          <a:spcPct val="0"/>
        </a:spcBef>
        <a:buNone/>
        <a:defRPr sz="5849" kern="1200">
          <a:solidFill>
            <a:schemeClr val="tx1"/>
          </a:solidFill>
          <a:latin typeface="+mj-lt"/>
          <a:ea typeface="+mj-ea"/>
          <a:cs typeface="+mj-cs"/>
        </a:defRPr>
      </a:lvl1pPr>
    </p:titleStyle>
    <p:bodyStyle>
      <a:lvl1pPr marL="457132" indent="-457132" algn="l" defTabSz="1219017" rtl="0" eaLnBrk="1" latinLnBrk="0" hangingPunct="1">
        <a:spcBef>
          <a:spcPct val="20000"/>
        </a:spcBef>
        <a:buFont typeface="Arial" pitchFamily="34" charset="0"/>
        <a:buChar char="•"/>
        <a:defRPr sz="4249" kern="1200">
          <a:solidFill>
            <a:schemeClr val="tx1"/>
          </a:solidFill>
          <a:latin typeface="+mn-lt"/>
          <a:ea typeface="+mn-ea"/>
          <a:cs typeface="+mn-cs"/>
        </a:defRPr>
      </a:lvl1pPr>
      <a:lvl2pPr marL="990451" indent="-380943" algn="l" defTabSz="1219017" rtl="0" eaLnBrk="1" latinLnBrk="0" hangingPunct="1">
        <a:spcBef>
          <a:spcPct val="20000"/>
        </a:spcBef>
        <a:buFont typeface="Arial" pitchFamily="34" charset="0"/>
        <a:buChar char="–"/>
        <a:defRPr sz="3749" kern="1200">
          <a:solidFill>
            <a:schemeClr val="tx1"/>
          </a:solidFill>
          <a:latin typeface="+mn-lt"/>
          <a:ea typeface="+mn-ea"/>
          <a:cs typeface="+mn-cs"/>
        </a:defRPr>
      </a:lvl2pPr>
      <a:lvl3pPr marL="1523771" indent="-304754" algn="l" defTabSz="1219017"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280"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4pPr>
      <a:lvl5pPr marL="2742788"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p:bodyStyle>
    <p:otherStyle>
      <a:defPPr>
        <a:defRPr lang="ru-RU"/>
      </a:defPPr>
      <a:lvl1pPr marL="0" algn="l" defTabSz="1219017" rtl="0" eaLnBrk="1" latinLnBrk="0" hangingPunct="1">
        <a:defRPr sz="2400" kern="1200">
          <a:solidFill>
            <a:schemeClr val="tx1"/>
          </a:solidFill>
          <a:latin typeface="+mn-lt"/>
          <a:ea typeface="+mn-ea"/>
          <a:cs typeface="+mn-cs"/>
        </a:defRPr>
      </a:lvl1pPr>
      <a:lvl2pPr marL="609509" algn="l" defTabSz="1219017" rtl="0" eaLnBrk="1" latinLnBrk="0" hangingPunct="1">
        <a:defRPr sz="2400" kern="1200">
          <a:solidFill>
            <a:schemeClr val="tx1"/>
          </a:solidFill>
          <a:latin typeface="+mn-lt"/>
          <a:ea typeface="+mn-ea"/>
          <a:cs typeface="+mn-cs"/>
        </a:defRPr>
      </a:lvl2pPr>
      <a:lvl3pPr marL="1219017" algn="l" defTabSz="1219017" rtl="0" eaLnBrk="1" latinLnBrk="0" hangingPunct="1">
        <a:defRPr sz="2400" kern="1200">
          <a:solidFill>
            <a:schemeClr val="tx1"/>
          </a:solidFill>
          <a:latin typeface="+mn-lt"/>
          <a:ea typeface="+mn-ea"/>
          <a:cs typeface="+mn-cs"/>
        </a:defRPr>
      </a:lvl3pPr>
      <a:lvl4pPr marL="1828526" algn="l" defTabSz="1219017" rtl="0" eaLnBrk="1" latinLnBrk="0" hangingPunct="1">
        <a:defRPr sz="2400" kern="1200">
          <a:solidFill>
            <a:schemeClr val="tx1"/>
          </a:solidFill>
          <a:latin typeface="+mn-lt"/>
          <a:ea typeface="+mn-ea"/>
          <a:cs typeface="+mn-cs"/>
        </a:defRPr>
      </a:lvl4pPr>
      <a:lvl5pPr marL="2438034" algn="l" defTabSz="1219017" rtl="0" eaLnBrk="1" latinLnBrk="0" hangingPunct="1">
        <a:defRPr sz="2400" kern="1200">
          <a:solidFill>
            <a:schemeClr val="tx1"/>
          </a:solidFill>
          <a:latin typeface="+mn-lt"/>
          <a:ea typeface="+mn-ea"/>
          <a:cs typeface="+mn-cs"/>
        </a:defRPr>
      </a:lvl5pPr>
      <a:lvl6pPr marL="3047543" algn="l" defTabSz="1219017" rtl="0" eaLnBrk="1" latinLnBrk="0" hangingPunct="1">
        <a:defRPr sz="2400" kern="1200">
          <a:solidFill>
            <a:schemeClr val="tx1"/>
          </a:solidFill>
          <a:latin typeface="+mn-lt"/>
          <a:ea typeface="+mn-ea"/>
          <a:cs typeface="+mn-cs"/>
        </a:defRPr>
      </a:lvl6pPr>
      <a:lvl7pPr marL="3657051" algn="l" defTabSz="1219017" rtl="0" eaLnBrk="1" latinLnBrk="0" hangingPunct="1">
        <a:defRPr sz="2400" kern="1200">
          <a:solidFill>
            <a:schemeClr val="tx1"/>
          </a:solidFill>
          <a:latin typeface="+mn-lt"/>
          <a:ea typeface="+mn-ea"/>
          <a:cs typeface="+mn-cs"/>
        </a:defRPr>
      </a:lvl7pPr>
      <a:lvl8pPr marL="4266560" algn="l" defTabSz="1219017" rtl="0" eaLnBrk="1" latinLnBrk="0" hangingPunct="1">
        <a:defRPr sz="2400" kern="1200">
          <a:solidFill>
            <a:schemeClr val="tx1"/>
          </a:solidFill>
          <a:latin typeface="+mn-lt"/>
          <a:ea typeface="+mn-ea"/>
          <a:cs typeface="+mn-cs"/>
        </a:defRPr>
      </a:lvl8pPr>
      <a:lvl9pPr marL="4876069" algn="l" defTabSz="121901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svg"/><Relationship Id="rId3" Type="http://schemas.openxmlformats.org/officeDocument/2006/relationships/slide" Target="slide7.xml"/><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svg"/><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5" Type="http://schemas.openxmlformats.org/officeDocument/2006/relationships/image" Target="../media/image13.sv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74955" y="282372"/>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800" b="0" i="0" u="none" strike="noStrike" kern="0" cap="none" spc="0" normalizeH="0" baseline="0" noProof="0" dirty="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1669410" y="310640"/>
            <a:ext cx="8103742"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defTabSz="1219017">
              <a:buClr>
                <a:srgbClr val="E20613"/>
              </a:buClr>
              <a:buSzPct val="250000"/>
              <a:buNone/>
              <a:defRPr/>
            </a:pPr>
            <a:r>
              <a:rPr lang="es-ES" sz="2000" b="1" dirty="0">
                <a:solidFill>
                  <a:srgbClr val="FFFFFF"/>
                </a:solidFill>
              </a:rPr>
              <a:t>DISEÑO DE PLATAFORMAS DE INFORMACIÓN</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6" y="984332"/>
            <a:ext cx="4537484" cy="276999"/>
          </a:xfrm>
          <a:prstGeom prst="rect">
            <a:avLst/>
          </a:prstGeom>
        </p:spPr>
        <p:txBody>
          <a:bodyPr wrap="square">
            <a:spAutoFit/>
          </a:bodyPr>
          <a:lstStyle/>
          <a:p>
            <a:pPr lvl="0" defTabSz="1219017"/>
            <a:r>
              <a:rPr lang="es-ES" sz="1200" b="1" kern="0" dirty="0">
                <a:solidFill>
                  <a:schemeClr val="accent1"/>
                </a:solidFill>
              </a:rPr>
              <a:t>ANTECEDENTES</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6" y="1295864"/>
            <a:ext cx="2870869" cy="4823500"/>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En concordancia con el cronograma de desarrollo de Data Intelligence es momento de estructurar los productos y sus servicios asociados (Plataformas) para distintas áreas temáticas.</a:t>
            </a:r>
          </a:p>
          <a:p>
            <a:pPr defTabSz="1219017">
              <a:spcBef>
                <a:spcPts val="601"/>
              </a:spcBef>
              <a:spcAft>
                <a:spcPts val="601"/>
              </a:spcAft>
            </a:pPr>
            <a:r>
              <a:rPr lang="es-ES" sz="1067" dirty="0">
                <a:solidFill>
                  <a:srgbClr val="575756"/>
                </a:solidFill>
                <a:latin typeface="Chevin Pro DemiBold"/>
              </a:rPr>
              <a:t>Las plataformas SNICC y DATACOVID nos han ayudado a dimensionar el trabajo que se requiere para la construcción de una plataforma específica. También nos ha dado luces acerca de la dificultad de obtener, gestionar y actualizar los datos existentes.</a:t>
            </a:r>
          </a:p>
          <a:p>
            <a:pPr defTabSz="1219017">
              <a:spcBef>
                <a:spcPts val="601"/>
              </a:spcBef>
              <a:spcAft>
                <a:spcPts val="601"/>
              </a:spcAft>
            </a:pPr>
            <a:r>
              <a:rPr lang="es-ES" sz="1067" dirty="0">
                <a:solidFill>
                  <a:srgbClr val="575756"/>
                </a:solidFill>
                <a:latin typeface="Chevin Pro DemiBold"/>
              </a:rPr>
              <a:t>Por otra parte, el proceso de búsqueda, sistematización y registro de fuentes de información, definición de variables y vinculación de datos ha logrado generar una experiencia relevante en relación a: dónde, cómo, cuándo y qué datos están disponibles y en qué condiciones.</a:t>
            </a:r>
          </a:p>
          <a:p>
            <a:pPr defTabSz="1219017">
              <a:spcBef>
                <a:spcPts val="601"/>
              </a:spcBef>
              <a:spcAft>
                <a:spcPts val="601"/>
              </a:spcAft>
            </a:pPr>
            <a:r>
              <a:rPr lang="es-ES" sz="1067" dirty="0">
                <a:solidFill>
                  <a:srgbClr val="575756"/>
                </a:solidFill>
                <a:latin typeface="Chevin Pro DemiBold"/>
              </a:rPr>
              <a:t>Con la breve, pero substancial experiencia recogida en los primeros 7 meses del 2020, intentaremos escalar un peldaño más para cumplir con los objetivos de DATA INTELIGENCE. Se trata ahora de pensar y diseñar productos destinados dar solución a problemas y a satisfacer demandas que se han podido visualizar en este tiempo de trabajo.</a:t>
            </a:r>
          </a:p>
        </p:txBody>
      </p:sp>
      <p:sp>
        <p:nvSpPr>
          <p:cNvPr id="3" name="Rectángulo 2">
            <a:extLst>
              <a:ext uri="{FF2B5EF4-FFF2-40B4-BE49-F238E27FC236}">
                <a16:creationId xmlns:a16="http://schemas.microsoft.com/office/drawing/2014/main" id="{A630F5D0-3788-451B-9D55-899F07FF1DAD}"/>
              </a:ext>
            </a:extLst>
          </p:cNvPr>
          <p:cNvSpPr/>
          <p:nvPr/>
        </p:nvSpPr>
        <p:spPr>
          <a:xfrm>
            <a:off x="4725373" y="984332"/>
            <a:ext cx="1544642" cy="276999"/>
          </a:xfrm>
          <a:prstGeom prst="rect">
            <a:avLst/>
          </a:prstGeom>
        </p:spPr>
        <p:txBody>
          <a:bodyPr wrap="square">
            <a:spAutoFit/>
          </a:bodyPr>
          <a:lstStyle/>
          <a:p>
            <a:pPr lvl="0" defTabSz="1219017">
              <a:defRPr/>
            </a:pPr>
            <a:r>
              <a:rPr lang="es-ES" sz="1200" b="1" kern="0" dirty="0">
                <a:solidFill>
                  <a:schemeClr val="accent1"/>
                </a:solidFill>
              </a:rPr>
              <a:t>OBJETIVO</a:t>
            </a:r>
            <a:endParaRPr kumimoji="0" lang="es-ES" sz="1200" b="1" i="0" u="none" strike="noStrike" kern="0" cap="none" spc="0" normalizeH="0" baseline="0" noProof="0" dirty="0">
              <a:ln>
                <a:noFill/>
              </a:ln>
              <a:solidFill>
                <a:schemeClr val="accent1"/>
              </a:solidFill>
              <a:effectLst/>
              <a:uLnTx/>
              <a:uFillTx/>
            </a:endParaRPr>
          </a:p>
        </p:txBody>
      </p:sp>
      <p:graphicFrame>
        <p:nvGraphicFramePr>
          <p:cNvPr id="5" name="Tabla 2">
            <a:extLst>
              <a:ext uri="{FF2B5EF4-FFF2-40B4-BE49-F238E27FC236}">
                <a16:creationId xmlns:a16="http://schemas.microsoft.com/office/drawing/2014/main" id="{BD2B4929-C016-47BD-89F8-12B08AD99113}"/>
              </a:ext>
            </a:extLst>
          </p:cNvPr>
          <p:cNvGraphicFramePr>
            <a:graphicFrameLocks noGrp="1"/>
          </p:cNvGraphicFramePr>
          <p:nvPr>
            <p:extLst>
              <p:ext uri="{D42A27DB-BD31-4B8C-83A1-F6EECF244321}">
                <p14:modId xmlns:p14="http://schemas.microsoft.com/office/powerpoint/2010/main" val="3870620037"/>
              </p:ext>
            </p:extLst>
          </p:nvPr>
        </p:nvGraphicFramePr>
        <p:xfrm>
          <a:off x="8214018" y="1261331"/>
          <a:ext cx="3078759" cy="4140003"/>
        </p:xfrm>
        <a:graphic>
          <a:graphicData uri="http://schemas.openxmlformats.org/drawingml/2006/table">
            <a:tbl>
              <a:tblPr firstRow="1" bandRow="1">
                <a:tableStyleId>{5C22544A-7EE6-4342-B048-85BDC9FD1C3A}</a:tableStyleId>
              </a:tblPr>
              <a:tblGrid>
                <a:gridCol w="798790">
                  <a:extLst>
                    <a:ext uri="{9D8B030D-6E8A-4147-A177-3AD203B41FA5}">
                      <a16:colId xmlns:a16="http://schemas.microsoft.com/office/drawing/2014/main" val="1925803471"/>
                    </a:ext>
                  </a:extLst>
                </a:gridCol>
                <a:gridCol w="1439014">
                  <a:extLst>
                    <a:ext uri="{9D8B030D-6E8A-4147-A177-3AD203B41FA5}">
                      <a16:colId xmlns:a16="http://schemas.microsoft.com/office/drawing/2014/main" val="4209277347"/>
                    </a:ext>
                  </a:extLst>
                </a:gridCol>
                <a:gridCol w="840955">
                  <a:extLst>
                    <a:ext uri="{9D8B030D-6E8A-4147-A177-3AD203B41FA5}">
                      <a16:colId xmlns:a16="http://schemas.microsoft.com/office/drawing/2014/main" val="717859385"/>
                    </a:ext>
                  </a:extLst>
                </a:gridCol>
              </a:tblGrid>
              <a:tr h="383117">
                <a:tc>
                  <a:txBody>
                    <a:bodyPr/>
                    <a:lstStyle/>
                    <a:p>
                      <a:pPr algn="ctr"/>
                      <a:r>
                        <a:rPr lang="es-ES" sz="1100" dirty="0"/>
                        <a:t>PASOS</a:t>
                      </a:r>
                    </a:p>
                  </a:txBody>
                  <a:tcPr anchor="ctr">
                    <a:solidFill>
                      <a:schemeClr val="accent2">
                        <a:lumMod val="50000"/>
                      </a:schemeClr>
                    </a:solidFill>
                  </a:tcPr>
                </a:tc>
                <a:tc>
                  <a:txBody>
                    <a:bodyPr/>
                    <a:lstStyle/>
                    <a:p>
                      <a:pPr algn="l"/>
                      <a:r>
                        <a:rPr lang="es-ES" sz="1100" dirty="0"/>
                        <a:t>TAREAS </a:t>
                      </a:r>
                    </a:p>
                  </a:txBody>
                  <a:tcPr anchor="ctr">
                    <a:solidFill>
                      <a:srgbClr val="0E394E"/>
                    </a:solidFill>
                  </a:tcPr>
                </a:tc>
                <a:tc>
                  <a:txBody>
                    <a:bodyPr/>
                    <a:lstStyle/>
                    <a:p>
                      <a:pPr algn="ctr"/>
                      <a:r>
                        <a:rPr lang="es-ES" sz="1100" dirty="0"/>
                        <a:t>CHECKLIST</a:t>
                      </a:r>
                    </a:p>
                  </a:txBody>
                  <a:tcPr>
                    <a:solidFill>
                      <a:schemeClr val="accent2"/>
                    </a:solidFill>
                  </a:tcPr>
                </a:tc>
                <a:extLst>
                  <a:ext uri="{0D108BD9-81ED-4DB2-BD59-A6C34878D82A}">
                    <a16:rowId xmlns:a16="http://schemas.microsoft.com/office/drawing/2014/main" val="3633972298"/>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1</a:t>
                      </a:r>
                    </a:p>
                  </a:txBody>
                  <a:tcPr marL="45720" marR="45720" anchor="ctr">
                    <a:solidFill>
                      <a:schemeClr val="accent2">
                        <a:lumMod val="50000"/>
                      </a:schemeClr>
                    </a:solidFill>
                  </a:tcPr>
                </a:tc>
                <a:tc>
                  <a:txBody>
                    <a:bodyPr/>
                    <a:lstStyle/>
                    <a:p>
                      <a:pPr marL="0" algn="l" defTabSz="1219017" rtl="0" eaLnBrk="1" fontAlgn="ctr" latinLnBrk="0" hangingPunct="1"/>
                      <a:r>
                        <a:rPr lang="es-ES" sz="900" b="0" i="0" u="none" strike="noStrike" kern="1200" dirty="0">
                          <a:solidFill>
                            <a:schemeClr val="bg1"/>
                          </a:solidFill>
                          <a:effectLst/>
                          <a:latin typeface="Calibri" panose="020F0502020204030204" pitchFamily="34" charset="0"/>
                          <a:ea typeface="+mn-ea"/>
                          <a:cs typeface="+mn-cs"/>
                        </a:rPr>
                        <a:t>Contexto</a:t>
                      </a:r>
                    </a:p>
                  </a:txBody>
                  <a:tcPr anchor="ctr">
                    <a:solidFill>
                      <a:srgbClr val="000000"/>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965232244"/>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2</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Breve Descripción</a:t>
                      </a:r>
                    </a:p>
                  </a:txBody>
                  <a:tcPr anchor="ctr">
                    <a:solidFill>
                      <a:srgbClr val="0E394E"/>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2044707719"/>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3</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Público Objetivo</a:t>
                      </a:r>
                    </a:p>
                  </a:txBody>
                  <a:tcPr anchor="ctr">
                    <a:solidFill>
                      <a:srgbClr val="14506E"/>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190576896"/>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4</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Países Prioritarios</a:t>
                      </a:r>
                    </a:p>
                  </a:txBody>
                  <a:tcPr anchor="ctr">
                    <a:solidFill>
                      <a:srgbClr val="1A6A92"/>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548585519"/>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5</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Contexto Competitivo</a:t>
                      </a:r>
                    </a:p>
                  </a:txBody>
                  <a:tcPr anchor="ctr">
                    <a:solidFill>
                      <a:srgbClr val="269AD4"/>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850010357"/>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6</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Oportunidades</a:t>
                      </a:r>
                    </a:p>
                  </a:txBody>
                  <a:tcPr anchor="ctr">
                    <a:solidFill>
                      <a:srgbClr val="269AD4"/>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993332774"/>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7</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Caracterización del Sitio</a:t>
                      </a:r>
                    </a:p>
                  </a:txBody>
                  <a:tcPr anchor="ctr">
                    <a:solidFill>
                      <a:srgbClr val="5CB5E2"/>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1233047202"/>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8</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Estructura del Sitio</a:t>
                      </a:r>
                    </a:p>
                  </a:txBody>
                  <a:tcPr anchor="ctr">
                    <a:solidFill>
                      <a:srgbClr val="269AD4"/>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1808640980"/>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9</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Caracterización Visual</a:t>
                      </a:r>
                    </a:p>
                  </a:txBody>
                  <a:tcPr anchor="ctr">
                    <a:solidFill>
                      <a:srgbClr val="269AD4"/>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730017987"/>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10</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Fuentes Información</a:t>
                      </a:r>
                    </a:p>
                  </a:txBody>
                  <a:tcPr anchor="ctr">
                    <a:solidFill>
                      <a:srgbClr val="2081B2"/>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912305285"/>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11</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Variables (10-20)</a:t>
                      </a:r>
                    </a:p>
                  </a:txBody>
                  <a:tcPr anchor="ctr">
                    <a:solidFill>
                      <a:srgbClr val="1A6A92"/>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562778745"/>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12</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Interacción Variables</a:t>
                      </a:r>
                    </a:p>
                  </a:txBody>
                  <a:tcPr anchor="ctr">
                    <a:solidFill>
                      <a:srgbClr val="14506E"/>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1368164592"/>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13</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Datos</a:t>
                      </a:r>
                    </a:p>
                  </a:txBody>
                  <a:tcPr anchor="ctr">
                    <a:solidFill>
                      <a:srgbClr val="0E394E"/>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218115700"/>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14</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Tipo Datos-Actualización</a:t>
                      </a:r>
                    </a:p>
                  </a:txBody>
                  <a:tcPr anchor="ctr">
                    <a:solidFill>
                      <a:schemeClr val="bg2">
                        <a:lumMod val="10000"/>
                      </a:schemeClr>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4052222929"/>
                  </a:ext>
                </a:extLst>
              </a:tr>
            </a:tbl>
          </a:graphicData>
        </a:graphic>
      </p:graphicFrame>
      <p:pic>
        <p:nvPicPr>
          <p:cNvPr id="7" name="Imagen 6" descr="Imagen que contiene dibujo&#10;&#10;Descripción generada automáticamente">
            <a:extLst>
              <a:ext uri="{FF2B5EF4-FFF2-40B4-BE49-F238E27FC236}">
                <a16:creationId xmlns:a16="http://schemas.microsoft.com/office/drawing/2014/main" id="{B72F7DB8-7904-4EEE-A9C6-A98120D10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7281" y="268425"/>
            <a:ext cx="2804719" cy="599130"/>
          </a:xfrm>
          <a:prstGeom prst="rect">
            <a:avLst/>
          </a:prstGeom>
        </p:spPr>
      </p:pic>
      <p:sp>
        <p:nvSpPr>
          <p:cNvPr id="8" name="Rectángulo 7">
            <a:extLst>
              <a:ext uri="{FF2B5EF4-FFF2-40B4-BE49-F238E27FC236}">
                <a16:creationId xmlns:a16="http://schemas.microsoft.com/office/drawing/2014/main" id="{5CC30F54-99E5-4831-80E3-E2A3C3ED0E75}"/>
              </a:ext>
            </a:extLst>
          </p:cNvPr>
          <p:cNvSpPr/>
          <p:nvPr/>
        </p:nvSpPr>
        <p:spPr>
          <a:xfrm>
            <a:off x="8214018" y="984332"/>
            <a:ext cx="3078759" cy="276999"/>
          </a:xfrm>
          <a:prstGeom prst="rect">
            <a:avLst/>
          </a:prstGeom>
        </p:spPr>
        <p:txBody>
          <a:bodyPr wrap="square">
            <a:spAutoFit/>
          </a:bodyPr>
          <a:lstStyle/>
          <a:p>
            <a:pPr lvl="0" defTabSz="1219017">
              <a:defRPr/>
            </a:pPr>
            <a:r>
              <a:rPr lang="es-ES" sz="1200" b="1" kern="0" dirty="0">
                <a:solidFill>
                  <a:schemeClr val="accent1"/>
                </a:solidFill>
              </a:rPr>
              <a:t>PASOS PREVISTOS</a:t>
            </a:r>
            <a:endParaRPr kumimoji="0" lang="es-ES" sz="1200" b="1" i="0" u="none" strike="noStrike" kern="0" cap="none" spc="0" normalizeH="0" baseline="0" noProof="0" dirty="0">
              <a:ln>
                <a:noFill/>
              </a:ln>
              <a:solidFill>
                <a:schemeClr val="accent1"/>
              </a:solidFill>
              <a:effectLst/>
              <a:uLnTx/>
              <a:uFillTx/>
            </a:endParaRPr>
          </a:p>
        </p:txBody>
      </p:sp>
      <p:cxnSp>
        <p:nvCxnSpPr>
          <p:cNvPr id="23" name="Straight Connector 136">
            <a:extLst>
              <a:ext uri="{FF2B5EF4-FFF2-40B4-BE49-F238E27FC236}">
                <a16:creationId xmlns:a16="http://schemas.microsoft.com/office/drawing/2014/main" id="{557712CB-6BE3-4853-A024-480394F2D910}"/>
              </a:ext>
            </a:extLst>
          </p:cNvPr>
          <p:cNvCxnSpPr/>
          <p:nvPr/>
        </p:nvCxnSpPr>
        <p:spPr>
          <a:xfrm>
            <a:off x="4653095" y="1395171"/>
            <a:ext cx="0" cy="4572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áfico 10" descr="Círculo con flecha a la izquierda">
            <a:hlinkClick r:id="rId3" action="ppaction://hlinksldjump"/>
            <a:extLst>
              <a:ext uri="{FF2B5EF4-FFF2-40B4-BE49-F238E27FC236}">
                <a16:creationId xmlns:a16="http://schemas.microsoft.com/office/drawing/2014/main" id="{84ECD024-0F66-4C58-B7EC-A18E8AB884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320690" y="3245945"/>
            <a:ext cx="288000" cy="288000"/>
          </a:xfrm>
          <a:prstGeom prst="rect">
            <a:avLst/>
          </a:prstGeom>
        </p:spPr>
      </p:pic>
      <p:sp>
        <p:nvSpPr>
          <p:cNvPr id="12" name="TextBox 139">
            <a:extLst>
              <a:ext uri="{FF2B5EF4-FFF2-40B4-BE49-F238E27FC236}">
                <a16:creationId xmlns:a16="http://schemas.microsoft.com/office/drawing/2014/main" id="{28A72BDD-FFDB-4EFC-87FA-597EE0239B6E}"/>
              </a:ext>
            </a:extLst>
          </p:cNvPr>
          <p:cNvSpPr txBox="1"/>
          <p:nvPr/>
        </p:nvSpPr>
        <p:spPr>
          <a:xfrm>
            <a:off x="4725373" y="1301222"/>
            <a:ext cx="2870869" cy="1077603"/>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El objetivo de este ejercicio es básicamente sentar las bases del diseño, evaluación y eventual desarrollo de plataformas y/o sistemas y/o </a:t>
            </a:r>
            <a:r>
              <a:rPr lang="es-ES" sz="1067" dirty="0" err="1">
                <a:solidFill>
                  <a:srgbClr val="575756"/>
                </a:solidFill>
                <a:latin typeface="Chevin Pro DemiBold"/>
              </a:rPr>
              <a:t>app’s</a:t>
            </a:r>
            <a:r>
              <a:rPr lang="es-ES" sz="1067" dirty="0">
                <a:solidFill>
                  <a:srgbClr val="575756"/>
                </a:solidFill>
                <a:latin typeface="Chevin Pro DemiBold"/>
              </a:rPr>
              <a:t> y/o sitios de información que cumplan con los lineamientos de DATA INTELLIGENCE, es decir, transformar </a:t>
            </a:r>
            <a:r>
              <a:rPr lang="es-ES" sz="1067" dirty="0">
                <a:solidFill>
                  <a:schemeClr val="accent1"/>
                </a:solidFill>
                <a:latin typeface="Chevin Pro DemiBold"/>
              </a:rPr>
              <a:t>“datos en información”.</a:t>
            </a:r>
          </a:p>
        </p:txBody>
      </p:sp>
      <p:sp>
        <p:nvSpPr>
          <p:cNvPr id="13" name="Rectángulo 12">
            <a:extLst>
              <a:ext uri="{FF2B5EF4-FFF2-40B4-BE49-F238E27FC236}">
                <a16:creationId xmlns:a16="http://schemas.microsoft.com/office/drawing/2014/main" id="{1969A6F9-6683-4F00-9FAE-BF728B9CAE76}"/>
              </a:ext>
            </a:extLst>
          </p:cNvPr>
          <p:cNvSpPr/>
          <p:nvPr/>
        </p:nvSpPr>
        <p:spPr>
          <a:xfrm>
            <a:off x="4758918" y="2451477"/>
            <a:ext cx="1544642" cy="276999"/>
          </a:xfrm>
          <a:prstGeom prst="rect">
            <a:avLst/>
          </a:prstGeom>
        </p:spPr>
        <p:txBody>
          <a:bodyPr wrap="square">
            <a:spAutoFit/>
          </a:bodyPr>
          <a:lstStyle/>
          <a:p>
            <a:pPr lvl="0" defTabSz="1219017">
              <a:defRPr/>
            </a:pPr>
            <a:r>
              <a:rPr lang="es-ES" sz="1200" b="1" kern="0" dirty="0">
                <a:solidFill>
                  <a:schemeClr val="accent1"/>
                </a:solidFill>
              </a:rPr>
              <a:t>MÉTODO</a:t>
            </a:r>
            <a:endParaRPr kumimoji="0" lang="es-ES" sz="1200" b="1" i="0" u="none" strike="noStrike" kern="0" cap="none" spc="0" normalizeH="0" baseline="0" noProof="0" dirty="0">
              <a:ln>
                <a:noFill/>
              </a:ln>
              <a:solidFill>
                <a:schemeClr val="accent1"/>
              </a:solidFill>
              <a:effectLst/>
              <a:uLnTx/>
              <a:uFillTx/>
            </a:endParaRPr>
          </a:p>
        </p:txBody>
      </p:sp>
      <p:sp>
        <p:nvSpPr>
          <p:cNvPr id="14" name="TextBox 139">
            <a:extLst>
              <a:ext uri="{FF2B5EF4-FFF2-40B4-BE49-F238E27FC236}">
                <a16:creationId xmlns:a16="http://schemas.microsoft.com/office/drawing/2014/main" id="{CCBC8808-42C0-4AF0-811C-3EA39EB71D3A}"/>
              </a:ext>
            </a:extLst>
          </p:cNvPr>
          <p:cNvSpPr txBox="1"/>
          <p:nvPr/>
        </p:nvSpPr>
        <p:spPr>
          <a:xfrm>
            <a:off x="4758918" y="2768367"/>
            <a:ext cx="2870869" cy="3489160"/>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El método es el que cada uno elija. La referencia es completar los pasos de la tabla de la derecha, y si es posible mejorarla o complementarla, mejor aún.</a:t>
            </a:r>
          </a:p>
          <a:p>
            <a:pPr defTabSz="1219017">
              <a:spcBef>
                <a:spcPts val="601"/>
              </a:spcBef>
              <a:spcAft>
                <a:spcPts val="601"/>
              </a:spcAft>
            </a:pPr>
            <a:r>
              <a:rPr lang="es-ES" sz="1067" dirty="0">
                <a:solidFill>
                  <a:srgbClr val="575756"/>
                </a:solidFill>
                <a:latin typeface="Chevin Pro DemiBold"/>
              </a:rPr>
              <a:t>Pueden preguntar a quien estimen conveniente, concertar VC con quien les plazca para aclararse o enredarse (“nunca se sabe”).</a:t>
            </a:r>
          </a:p>
          <a:p>
            <a:pPr defTabSz="1219017">
              <a:spcBef>
                <a:spcPts val="601"/>
              </a:spcBef>
              <a:spcAft>
                <a:spcPts val="601"/>
              </a:spcAft>
            </a:pPr>
            <a:r>
              <a:rPr lang="es-ES" sz="1067" dirty="0">
                <a:solidFill>
                  <a:srgbClr val="575756"/>
                </a:solidFill>
                <a:latin typeface="Chevin Pro DemiBold"/>
              </a:rPr>
              <a:t>El resultado no será sólo completar los pasos. Será entender y dominar las posibilidades, opciones, alternativas, oportunidades, barreras, soluciones, etc. de la temática abordada.</a:t>
            </a:r>
          </a:p>
          <a:p>
            <a:pPr defTabSz="1219017">
              <a:spcBef>
                <a:spcPts val="601"/>
              </a:spcBef>
              <a:spcAft>
                <a:spcPts val="601"/>
              </a:spcAft>
            </a:pPr>
            <a:r>
              <a:rPr lang="es-ES" sz="1067" dirty="0">
                <a:solidFill>
                  <a:srgbClr val="575756"/>
                </a:solidFill>
                <a:latin typeface="Chevin Pro DemiBold"/>
              </a:rPr>
              <a:t>Un par de sugerencias:</a:t>
            </a:r>
          </a:p>
          <a:p>
            <a:pPr marL="228600" indent="-228600" defTabSz="1219017">
              <a:spcBef>
                <a:spcPts val="601"/>
              </a:spcBef>
              <a:spcAft>
                <a:spcPts val="601"/>
              </a:spcAft>
              <a:buAutoNum type="arabicPeriod"/>
            </a:pPr>
            <a:r>
              <a:rPr lang="es-ES" sz="1067" dirty="0">
                <a:solidFill>
                  <a:schemeClr val="accent1"/>
                </a:solidFill>
                <a:latin typeface="Chevin Pro DemiBold"/>
              </a:rPr>
              <a:t>No es necesario </a:t>
            </a:r>
            <a:r>
              <a:rPr lang="es-ES" sz="1067" dirty="0">
                <a:solidFill>
                  <a:srgbClr val="575756"/>
                </a:solidFill>
                <a:latin typeface="Chevin Pro DemiBold"/>
              </a:rPr>
              <a:t>que cada plataforma entregue </a:t>
            </a:r>
            <a:r>
              <a:rPr lang="es-ES" sz="1067" dirty="0">
                <a:solidFill>
                  <a:schemeClr val="accent1"/>
                </a:solidFill>
                <a:latin typeface="Chevin Pro DemiBold"/>
              </a:rPr>
              <a:t>“TODO” </a:t>
            </a:r>
            <a:r>
              <a:rPr lang="es-ES" sz="1067" dirty="0">
                <a:solidFill>
                  <a:srgbClr val="575756"/>
                </a:solidFill>
                <a:latin typeface="Chevin Pro DemiBold"/>
              </a:rPr>
              <a:t>en primera instancia.</a:t>
            </a:r>
          </a:p>
          <a:p>
            <a:pPr marL="228600" indent="-228600" defTabSz="1219017">
              <a:spcBef>
                <a:spcPts val="601"/>
              </a:spcBef>
              <a:spcAft>
                <a:spcPts val="601"/>
              </a:spcAft>
              <a:buAutoNum type="arabicPeriod"/>
            </a:pPr>
            <a:r>
              <a:rPr lang="es-ES" sz="1067" dirty="0">
                <a:solidFill>
                  <a:schemeClr val="accent1"/>
                </a:solidFill>
                <a:latin typeface="Chevin Pro DemiBold"/>
              </a:rPr>
              <a:t>Lo óptimo</a:t>
            </a:r>
            <a:r>
              <a:rPr lang="es-ES" sz="1067" dirty="0">
                <a:solidFill>
                  <a:srgbClr val="575756"/>
                </a:solidFill>
                <a:latin typeface="Chevin Pro DemiBold"/>
              </a:rPr>
              <a:t>, siempre ha sido y seguirá siendo, </a:t>
            </a:r>
            <a:r>
              <a:rPr lang="es-ES" sz="1067" dirty="0">
                <a:solidFill>
                  <a:schemeClr val="accent1"/>
                </a:solidFill>
                <a:latin typeface="Chevin Pro DemiBold"/>
              </a:rPr>
              <a:t>“enemigo de lo bueno”.</a:t>
            </a:r>
          </a:p>
        </p:txBody>
      </p:sp>
      <p:sp>
        <p:nvSpPr>
          <p:cNvPr id="2" name="TextBox 139">
            <a:extLst>
              <a:ext uri="{FF2B5EF4-FFF2-40B4-BE49-F238E27FC236}">
                <a16:creationId xmlns:a16="http://schemas.microsoft.com/office/drawing/2014/main" id="{7886414A-CE95-4FF4-92BD-37E3DEEFBE7E}"/>
              </a:ext>
            </a:extLst>
          </p:cNvPr>
          <p:cNvSpPr txBox="1"/>
          <p:nvPr/>
        </p:nvSpPr>
        <p:spPr>
          <a:xfrm>
            <a:off x="8234950" y="5498175"/>
            <a:ext cx="3109693" cy="420756"/>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Aprovecha la columna </a:t>
            </a:r>
            <a:r>
              <a:rPr lang="es-ES" sz="1067" dirty="0" err="1">
                <a:solidFill>
                  <a:srgbClr val="575756"/>
                </a:solidFill>
                <a:latin typeface="Chevin Pro DemiBold"/>
              </a:rPr>
              <a:t>Checklist</a:t>
            </a:r>
            <a:r>
              <a:rPr lang="es-ES" sz="1067" dirty="0">
                <a:solidFill>
                  <a:srgbClr val="575756"/>
                </a:solidFill>
                <a:latin typeface="Chevin Pro DemiBold"/>
              </a:rPr>
              <a:t> para ir marcando los avances.</a:t>
            </a:r>
            <a:endParaRPr lang="en-US" sz="1067" dirty="0">
              <a:solidFill>
                <a:srgbClr val="575756"/>
              </a:solidFill>
              <a:latin typeface="Chevin Pro DemiBold"/>
            </a:endParaRPr>
          </a:p>
        </p:txBody>
      </p:sp>
      <p:pic>
        <p:nvPicPr>
          <p:cNvPr id="4" name="Gráfico 3" descr="Círculo con flecha a la izquierda">
            <a:hlinkClick r:id="rId3" action="ppaction://hlinksldjump"/>
            <a:extLst>
              <a:ext uri="{FF2B5EF4-FFF2-40B4-BE49-F238E27FC236}">
                <a16:creationId xmlns:a16="http://schemas.microsoft.com/office/drawing/2014/main" id="{BA14F22A-EAF4-4A42-9E4C-CD1454185D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20690" y="1626005"/>
            <a:ext cx="288000" cy="288000"/>
          </a:xfrm>
          <a:prstGeom prst="rect">
            <a:avLst/>
          </a:prstGeom>
        </p:spPr>
      </p:pic>
      <p:pic>
        <p:nvPicPr>
          <p:cNvPr id="6" name="Gráfico 5" descr="Círculo con flecha a la izquierda">
            <a:hlinkClick r:id="rId3" action="ppaction://hlinksldjump"/>
            <a:extLst>
              <a:ext uri="{FF2B5EF4-FFF2-40B4-BE49-F238E27FC236}">
                <a16:creationId xmlns:a16="http://schemas.microsoft.com/office/drawing/2014/main" id="{A70AAF77-C8B7-4F71-8B06-97F045BEAC8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20690" y="1895995"/>
            <a:ext cx="288000" cy="288000"/>
          </a:xfrm>
          <a:prstGeom prst="rect">
            <a:avLst/>
          </a:prstGeom>
        </p:spPr>
      </p:pic>
      <p:pic>
        <p:nvPicPr>
          <p:cNvPr id="9" name="Gráfico 8" descr="Círculo con flecha a la izquierda">
            <a:hlinkClick r:id="rId3" action="ppaction://hlinksldjump"/>
            <a:extLst>
              <a:ext uri="{FF2B5EF4-FFF2-40B4-BE49-F238E27FC236}">
                <a16:creationId xmlns:a16="http://schemas.microsoft.com/office/drawing/2014/main" id="{47593DA9-B7DB-40E0-AF6B-A5F91D6F78B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320690" y="2165985"/>
            <a:ext cx="288000" cy="288000"/>
          </a:xfrm>
          <a:prstGeom prst="rect">
            <a:avLst/>
          </a:prstGeom>
        </p:spPr>
      </p:pic>
      <p:pic>
        <p:nvPicPr>
          <p:cNvPr id="10" name="Gráfico 9" descr="Círculo con flecha a la izquierda">
            <a:hlinkClick r:id="rId3" action="ppaction://hlinksldjump"/>
            <a:extLst>
              <a:ext uri="{FF2B5EF4-FFF2-40B4-BE49-F238E27FC236}">
                <a16:creationId xmlns:a16="http://schemas.microsoft.com/office/drawing/2014/main" id="{2B1019AA-5A67-425E-953F-72B4C937F79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320690" y="2435975"/>
            <a:ext cx="288000" cy="288000"/>
          </a:xfrm>
          <a:prstGeom prst="rect">
            <a:avLst/>
          </a:prstGeom>
        </p:spPr>
      </p:pic>
      <p:pic>
        <p:nvPicPr>
          <p:cNvPr id="15" name="Gráfico 14" descr="Círculo con flecha a la izquierda">
            <a:hlinkClick r:id="rId3" action="ppaction://hlinksldjump"/>
            <a:extLst>
              <a:ext uri="{FF2B5EF4-FFF2-40B4-BE49-F238E27FC236}">
                <a16:creationId xmlns:a16="http://schemas.microsoft.com/office/drawing/2014/main" id="{9E1F152B-AB04-4672-AC52-3A76E584563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320690" y="2705965"/>
            <a:ext cx="288000" cy="288000"/>
          </a:xfrm>
          <a:prstGeom prst="rect">
            <a:avLst/>
          </a:prstGeom>
        </p:spPr>
      </p:pic>
      <p:pic>
        <p:nvPicPr>
          <p:cNvPr id="16" name="Gráfico 15" descr="Círculo con flecha a la izquierda">
            <a:hlinkClick r:id="rId3" action="ppaction://hlinksldjump"/>
            <a:extLst>
              <a:ext uri="{FF2B5EF4-FFF2-40B4-BE49-F238E27FC236}">
                <a16:creationId xmlns:a16="http://schemas.microsoft.com/office/drawing/2014/main" id="{8B1A36DD-EFCB-4CE2-8874-959F0C1A964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320690" y="2975955"/>
            <a:ext cx="288000" cy="288000"/>
          </a:xfrm>
          <a:prstGeom prst="rect">
            <a:avLst/>
          </a:prstGeom>
        </p:spPr>
      </p:pic>
      <p:pic>
        <p:nvPicPr>
          <p:cNvPr id="18" name="Gráfico 17" descr="Círculo con flecha a la izquierda">
            <a:hlinkClick r:id="rId3" action="ppaction://hlinksldjump"/>
            <a:extLst>
              <a:ext uri="{FF2B5EF4-FFF2-40B4-BE49-F238E27FC236}">
                <a16:creationId xmlns:a16="http://schemas.microsoft.com/office/drawing/2014/main" id="{83247FF0-1C7E-4EFA-A121-54C8313AC94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320690" y="3515935"/>
            <a:ext cx="288000" cy="288000"/>
          </a:xfrm>
          <a:prstGeom prst="rect">
            <a:avLst/>
          </a:prstGeom>
        </p:spPr>
      </p:pic>
      <p:pic>
        <p:nvPicPr>
          <p:cNvPr id="20" name="Gráfico 19" descr="Círculo con flecha a la izquierda">
            <a:hlinkClick r:id="rId3" action="ppaction://hlinksldjump"/>
            <a:extLst>
              <a:ext uri="{FF2B5EF4-FFF2-40B4-BE49-F238E27FC236}">
                <a16:creationId xmlns:a16="http://schemas.microsoft.com/office/drawing/2014/main" id="{9833DA42-367D-4035-9948-84B9816523C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320690" y="3785925"/>
            <a:ext cx="288000" cy="288000"/>
          </a:xfrm>
          <a:prstGeom prst="rect">
            <a:avLst/>
          </a:prstGeom>
        </p:spPr>
      </p:pic>
      <p:pic>
        <p:nvPicPr>
          <p:cNvPr id="22" name="Gráfico 21" descr="Círculo con flecha a la izquierda">
            <a:hlinkClick r:id="rId3" action="ppaction://hlinksldjump"/>
            <a:extLst>
              <a:ext uri="{FF2B5EF4-FFF2-40B4-BE49-F238E27FC236}">
                <a16:creationId xmlns:a16="http://schemas.microsoft.com/office/drawing/2014/main" id="{24BF10BB-5B17-4F66-A7CC-47A56EBE082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320690" y="4055915"/>
            <a:ext cx="288000" cy="288000"/>
          </a:xfrm>
          <a:prstGeom prst="rect">
            <a:avLst/>
          </a:prstGeom>
        </p:spPr>
      </p:pic>
      <p:pic>
        <p:nvPicPr>
          <p:cNvPr id="26" name="Gráfico 25" descr="Círculo con flecha a la izquierda">
            <a:hlinkClick r:id="rId3" action="ppaction://hlinksldjump"/>
            <a:extLst>
              <a:ext uri="{FF2B5EF4-FFF2-40B4-BE49-F238E27FC236}">
                <a16:creationId xmlns:a16="http://schemas.microsoft.com/office/drawing/2014/main" id="{EEFC0BF1-F6DE-4FBB-AB3C-4A8D925CF24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320690" y="4595895"/>
            <a:ext cx="288000" cy="288000"/>
          </a:xfrm>
          <a:prstGeom prst="rect">
            <a:avLst/>
          </a:prstGeom>
        </p:spPr>
      </p:pic>
      <p:pic>
        <p:nvPicPr>
          <p:cNvPr id="28" name="Gráfico 27" descr="Círculo con flecha a la izquierda">
            <a:hlinkClick r:id="rId3" action="ppaction://hlinksldjump"/>
            <a:extLst>
              <a:ext uri="{FF2B5EF4-FFF2-40B4-BE49-F238E27FC236}">
                <a16:creationId xmlns:a16="http://schemas.microsoft.com/office/drawing/2014/main" id="{223B9DA4-308E-4231-BB07-4ECDB4C4905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20690" y="4865885"/>
            <a:ext cx="288000" cy="288000"/>
          </a:xfrm>
          <a:prstGeom prst="rect">
            <a:avLst/>
          </a:prstGeom>
        </p:spPr>
      </p:pic>
      <p:pic>
        <p:nvPicPr>
          <p:cNvPr id="30" name="Gráfico 29" descr="Círculo con flecha a la izquierda">
            <a:hlinkClick r:id="rId3" action="ppaction://hlinksldjump"/>
            <a:extLst>
              <a:ext uri="{FF2B5EF4-FFF2-40B4-BE49-F238E27FC236}">
                <a16:creationId xmlns:a16="http://schemas.microsoft.com/office/drawing/2014/main" id="{6CF65069-4EBE-4D74-A3C8-CE566A2A8E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320690" y="5135880"/>
            <a:ext cx="288000" cy="288000"/>
          </a:xfrm>
          <a:prstGeom prst="rect">
            <a:avLst/>
          </a:prstGeom>
        </p:spPr>
      </p:pic>
      <p:pic>
        <p:nvPicPr>
          <p:cNvPr id="32" name="Gráfico 31" descr="Círculo con flecha a la izquierda">
            <a:hlinkClick r:id="rId3" action="ppaction://hlinksldjump"/>
            <a:extLst>
              <a:ext uri="{FF2B5EF4-FFF2-40B4-BE49-F238E27FC236}">
                <a16:creationId xmlns:a16="http://schemas.microsoft.com/office/drawing/2014/main" id="{9A075CEB-0ABE-4BE5-9E4A-33C8926C766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320690" y="4325905"/>
            <a:ext cx="288000" cy="288000"/>
          </a:xfrm>
          <a:prstGeom prst="rect">
            <a:avLst/>
          </a:prstGeom>
        </p:spPr>
      </p:pic>
    </p:spTree>
    <p:extLst>
      <p:ext uri="{BB962C8B-B14F-4D97-AF65-F5344CB8AC3E}">
        <p14:creationId xmlns:p14="http://schemas.microsoft.com/office/powerpoint/2010/main" val="107577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10</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1321243" y="309297"/>
            <a:ext cx="9471550" cy="510887"/>
          </a:xfrm>
          <a:prstGeom prst="rect">
            <a:avLst/>
          </a:prstGeom>
        </p:spPr>
        <p:txBody>
          <a:bodyP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marL="0" marR="0" lvl="0" indent="0" algn="l" defTabSz="1219017"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rgbClr val="575756"/>
                </a:solidFill>
                <a:effectLst/>
                <a:uLnTx/>
                <a:uFillTx/>
                <a:latin typeface="inherit"/>
                <a:ea typeface="+mj-ea"/>
                <a:cs typeface="+mj-cs"/>
              </a:rPr>
              <a:t>                                               </a:t>
            </a:r>
            <a:r>
              <a:rPr kumimoji="0" lang="es-ES" sz="1600" b="0" i="0" u="none" strike="noStrike" kern="1200" cap="none" spc="0" normalizeH="0" baseline="0" noProof="0" dirty="0">
                <a:ln>
                  <a:noFill/>
                </a:ln>
                <a:solidFill>
                  <a:srgbClr val="575756"/>
                </a:solidFill>
                <a:effectLst/>
                <a:uLnTx/>
                <a:uFillTx/>
                <a:latin typeface="inherit"/>
                <a:ea typeface="+mj-ea"/>
                <a:cs typeface="+mj-cs"/>
              </a:rPr>
              <a:t>SISTEMA DE INFORMACIÓN DE SALVAGUARDAS</a:t>
            </a:r>
            <a:endParaRPr kumimoji="0" lang="ru-RU" sz="2000" b="0" i="0" u="none" strike="noStrike" kern="1200" cap="none" spc="0" normalizeH="0" baseline="0" noProof="0" dirty="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DATASIS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427840" y="296910"/>
            <a:ext cx="893404"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10-11</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8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800" dirty="0">
                <a:solidFill>
                  <a:srgbClr val="FFFFFF"/>
                </a:solidFill>
              </a:rPr>
              <a:t>Sistema de Salvaguardas para el Mecanismo REDD+</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10. FUENTES DE INFORMACIÓN</a:t>
            </a:r>
            <a:endParaRPr kumimoji="0" lang="es-ES" sz="1200" b="1" i="0" u="none" strike="noStrike" kern="0" cap="none" spc="0" normalizeH="0" baseline="0" noProof="0" dirty="0">
              <a:ln>
                <a:noFill/>
              </a:ln>
              <a:solidFill>
                <a:schemeClr val="accent1"/>
              </a:solidFill>
              <a:effectLst/>
              <a:uLnTx/>
              <a:uFillTx/>
            </a:endParaRP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864955"/>
            <a:ext cx="0" cy="273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256545"/>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De qué instituciones, entidades, bases de datos vendrían los datos?</a:t>
            </a:r>
          </a:p>
        </p:txBody>
      </p:sp>
      <p:sp>
        <p:nvSpPr>
          <p:cNvPr id="3" name="Rectángulo 2">
            <a:extLst>
              <a:ext uri="{FF2B5EF4-FFF2-40B4-BE49-F238E27FC236}">
                <a16:creationId xmlns:a16="http://schemas.microsoft.com/office/drawing/2014/main" id="{A630F5D0-3788-451B-9D55-899F07FF1DAD}"/>
              </a:ext>
            </a:extLst>
          </p:cNvPr>
          <p:cNvSpPr/>
          <p:nvPr/>
        </p:nvSpPr>
        <p:spPr>
          <a:xfrm>
            <a:off x="6214824" y="1501611"/>
            <a:ext cx="4338176" cy="276999"/>
          </a:xfrm>
          <a:prstGeom prst="rect">
            <a:avLst/>
          </a:prstGeom>
        </p:spPr>
        <p:txBody>
          <a:bodyPr wrap="square">
            <a:spAutoFit/>
          </a:bodyPr>
          <a:lstStyle/>
          <a:p>
            <a:pPr lvl="0" defTabSz="1219017">
              <a:defRPr/>
            </a:pPr>
            <a:r>
              <a:rPr lang="es-ES" sz="1200" b="1" kern="0" dirty="0">
                <a:solidFill>
                  <a:schemeClr val="accent1"/>
                </a:solidFill>
              </a:rPr>
              <a:t>11. VARIABLES PRINCIPALES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TextBox 139">
            <a:extLst>
              <a:ext uri="{FF2B5EF4-FFF2-40B4-BE49-F238E27FC236}">
                <a16:creationId xmlns:a16="http://schemas.microsoft.com/office/drawing/2014/main" id="{AE0EDE74-994E-46B4-A862-1E0024AA9F56}"/>
              </a:ext>
            </a:extLst>
          </p:cNvPr>
          <p:cNvSpPr txBox="1"/>
          <p:nvPr/>
        </p:nvSpPr>
        <p:spPr>
          <a:xfrm>
            <a:off x="6214823" y="1794597"/>
            <a:ext cx="5359963" cy="256545"/>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Qué variables deberían estar “Sí o Sí” en el producto?</a:t>
            </a:r>
            <a:endParaRPr lang="en-US" sz="1067" dirty="0">
              <a:solidFill>
                <a:srgbClr val="575756"/>
              </a:solidFill>
              <a:latin typeface="Chevin Pro DemiBold"/>
            </a:endParaRPr>
          </a:p>
        </p:txBody>
      </p:sp>
      <p:graphicFrame>
        <p:nvGraphicFramePr>
          <p:cNvPr id="5" name="Tabla 2">
            <a:extLst>
              <a:ext uri="{FF2B5EF4-FFF2-40B4-BE49-F238E27FC236}">
                <a16:creationId xmlns:a16="http://schemas.microsoft.com/office/drawing/2014/main" id="{24F52361-1E62-4AF9-92C6-B742A4BBFAF1}"/>
              </a:ext>
            </a:extLst>
          </p:cNvPr>
          <p:cNvGraphicFramePr>
            <a:graphicFrameLocks noGrp="1"/>
          </p:cNvGraphicFramePr>
          <p:nvPr>
            <p:extLst>
              <p:ext uri="{D42A27DB-BD31-4B8C-83A1-F6EECF244321}">
                <p14:modId xmlns:p14="http://schemas.microsoft.com/office/powerpoint/2010/main" val="1511605649"/>
              </p:ext>
            </p:extLst>
          </p:nvPr>
        </p:nvGraphicFramePr>
        <p:xfrm>
          <a:off x="1558515" y="2191983"/>
          <a:ext cx="4313341" cy="2937294"/>
        </p:xfrm>
        <a:graphic>
          <a:graphicData uri="http://schemas.openxmlformats.org/drawingml/2006/table">
            <a:tbl>
              <a:tblPr firstRow="1" bandRow="1">
                <a:tableStyleId>{5C22544A-7EE6-4342-B048-85BDC9FD1C3A}</a:tableStyleId>
              </a:tblPr>
              <a:tblGrid>
                <a:gridCol w="1276964">
                  <a:extLst>
                    <a:ext uri="{9D8B030D-6E8A-4147-A177-3AD203B41FA5}">
                      <a16:colId xmlns:a16="http://schemas.microsoft.com/office/drawing/2014/main" val="2103009954"/>
                    </a:ext>
                  </a:extLst>
                </a:gridCol>
                <a:gridCol w="3036377">
                  <a:extLst>
                    <a:ext uri="{9D8B030D-6E8A-4147-A177-3AD203B41FA5}">
                      <a16:colId xmlns:a16="http://schemas.microsoft.com/office/drawing/2014/main" val="1925803471"/>
                    </a:ext>
                  </a:extLst>
                </a:gridCol>
              </a:tblGrid>
              <a:tr h="326366">
                <a:tc>
                  <a:txBody>
                    <a:bodyPr/>
                    <a:lstStyle/>
                    <a:p>
                      <a:r>
                        <a:rPr lang="es-ES" sz="1100" dirty="0"/>
                        <a:t>FUENTE</a:t>
                      </a:r>
                    </a:p>
                  </a:txBody>
                  <a:tcPr>
                    <a:solidFill>
                      <a:schemeClr val="accent1">
                        <a:lumMod val="75000"/>
                      </a:schemeClr>
                    </a:solidFill>
                  </a:tcPr>
                </a:tc>
                <a:tc>
                  <a:txBody>
                    <a:bodyPr/>
                    <a:lstStyle/>
                    <a:p>
                      <a:r>
                        <a:rPr lang="es-ES" sz="1100" dirty="0"/>
                        <a:t>DESCRIPCIÓN (breve)</a:t>
                      </a:r>
                    </a:p>
                  </a:txBody>
                  <a:tcPr>
                    <a:solidFill>
                      <a:schemeClr val="accent1">
                        <a:lumMod val="75000"/>
                      </a:schemeClr>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CMNUCC</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Salvaguardas de Cancún. Son las salvaguardas sociales y ambientales para EEDD+.</a:t>
                      </a:r>
                    </a:p>
                  </a:txBody>
                  <a:tcPr marL="0" marR="0" marT="0" marB="0" anchor="ctr">
                    <a:solidFill>
                      <a:schemeClr val="accent2">
                        <a:lumMod val="20000"/>
                        <a:lumOff val="80000"/>
                      </a:schemeClr>
                    </a:solidFill>
                  </a:tcP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BM</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Estándar ambiental y social del Marco Ambiental y Social.</a:t>
                      </a:r>
                    </a:p>
                  </a:txBody>
                  <a:tcPr marL="0" marR="0" marT="0" marB="0" anchor="ctr">
                    <a:solidFill>
                      <a:schemeClr val="accent2">
                        <a:lumMod val="20000"/>
                        <a:lumOff val="80000"/>
                      </a:schemeClr>
                    </a:solidFill>
                  </a:tcP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GCF</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Salvaguardas ambientales y sociales. Políticas de Género y Política de Pueblos Indígenas. </a:t>
                      </a:r>
                    </a:p>
                  </a:txBody>
                  <a:tcPr marL="0" marR="0" marT="0" marB="0" anchor="ctr">
                    <a:solidFill>
                      <a:schemeClr val="accent2">
                        <a:lumMod val="20000"/>
                        <a:lumOff val="80000"/>
                      </a:schemeClr>
                    </a:solidFill>
                  </a:tcP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BID</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Políticas de Medio Ambiente y Salvaguardas. </a:t>
                      </a:r>
                    </a:p>
                  </a:txBody>
                  <a:tcPr marL="0" marR="0" marT="0" marB="0" anchor="ctr">
                    <a:solidFill>
                      <a:schemeClr val="accent2">
                        <a:lumMod val="20000"/>
                        <a:lumOff val="80000"/>
                      </a:schemeClr>
                    </a:solidFill>
                  </a:tcPr>
                </a:tc>
                <a:extLst>
                  <a:ext uri="{0D108BD9-81ED-4DB2-BD59-A6C34878D82A}">
                    <a16:rowId xmlns:a16="http://schemas.microsoft.com/office/drawing/2014/main" val="35485855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ONUREDD</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Consentimiento Libre, Previo e Informado. </a:t>
                      </a:r>
                    </a:p>
                  </a:txBody>
                  <a:tcPr marL="0" marR="0" marT="0" marB="0" anchor="ctr">
                    <a:solidFill>
                      <a:schemeClr val="accent2">
                        <a:lumMod val="20000"/>
                        <a:lumOff val="80000"/>
                      </a:schemeClr>
                    </a:solidFill>
                  </a:tcPr>
                </a:tc>
                <a:extLst>
                  <a:ext uri="{0D108BD9-81ED-4DB2-BD59-A6C34878D82A}">
                    <a16:rowId xmlns:a16="http://schemas.microsoft.com/office/drawing/2014/main" val="3850010357"/>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FCPF</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Salvaguardas del Fondo: SESA, MGAS, Participación.</a:t>
                      </a:r>
                    </a:p>
                  </a:txBody>
                  <a:tcPr marL="0" marR="0" marT="0" marB="0" anchor="ctr">
                    <a:solidFill>
                      <a:schemeClr val="accent2">
                        <a:lumMod val="20000"/>
                        <a:lumOff val="80000"/>
                      </a:schemeClr>
                    </a:solidFill>
                  </a:tcPr>
                </a:tc>
                <a:extLst>
                  <a:ext uri="{0D108BD9-81ED-4DB2-BD59-A6C34878D82A}">
                    <a16:rowId xmlns:a16="http://schemas.microsoft.com/office/drawing/2014/main" val="4282908743"/>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Nacionales</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Leyes, políticas, programas y proyectos nacionales.</a:t>
                      </a:r>
                    </a:p>
                  </a:txBody>
                  <a:tcPr marL="0" marR="0" marT="0" marB="0" anchor="ctr">
                    <a:solidFill>
                      <a:schemeClr val="accent2">
                        <a:lumMod val="20000"/>
                        <a:lumOff val="80000"/>
                      </a:schemeClr>
                    </a:solidFill>
                  </a:tcPr>
                </a:tc>
                <a:extLst>
                  <a:ext uri="{0D108BD9-81ED-4DB2-BD59-A6C34878D82A}">
                    <a16:rowId xmlns:a16="http://schemas.microsoft.com/office/drawing/2014/main" val="247507854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Indicadores</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Construcción de un marco de indicadores ambientales y sociales, ya sea por parte del Data o del país. </a:t>
                      </a:r>
                    </a:p>
                  </a:txBody>
                  <a:tcPr marL="0" marR="0" marT="0" marB="0" anchor="ctr">
                    <a:solidFill>
                      <a:schemeClr val="accent2">
                        <a:lumMod val="20000"/>
                        <a:lumOff val="80000"/>
                      </a:schemeClr>
                    </a:solidFill>
                  </a:tcPr>
                </a:tc>
                <a:extLst>
                  <a:ext uri="{0D108BD9-81ED-4DB2-BD59-A6C34878D82A}">
                    <a16:rowId xmlns:a16="http://schemas.microsoft.com/office/drawing/2014/main" val="1621406210"/>
                  </a:ext>
                </a:extLst>
              </a:tr>
            </a:tbl>
          </a:graphicData>
        </a:graphic>
      </p:graphicFrame>
      <p:graphicFrame>
        <p:nvGraphicFramePr>
          <p:cNvPr id="6" name="Tabla 2">
            <a:extLst>
              <a:ext uri="{FF2B5EF4-FFF2-40B4-BE49-F238E27FC236}">
                <a16:creationId xmlns:a16="http://schemas.microsoft.com/office/drawing/2014/main" id="{31B2BE59-9F98-485F-9112-E0A4D0C958AA}"/>
              </a:ext>
            </a:extLst>
          </p:cNvPr>
          <p:cNvGraphicFramePr>
            <a:graphicFrameLocks noGrp="1"/>
          </p:cNvGraphicFramePr>
          <p:nvPr>
            <p:extLst>
              <p:ext uri="{D42A27DB-BD31-4B8C-83A1-F6EECF244321}">
                <p14:modId xmlns:p14="http://schemas.microsoft.com/office/powerpoint/2010/main" val="3147216151"/>
              </p:ext>
            </p:extLst>
          </p:nvPr>
        </p:nvGraphicFramePr>
        <p:xfrm>
          <a:off x="6320131" y="2167189"/>
          <a:ext cx="4963062" cy="4242758"/>
        </p:xfrm>
        <a:graphic>
          <a:graphicData uri="http://schemas.openxmlformats.org/drawingml/2006/table">
            <a:tbl>
              <a:tblPr firstRow="1" bandRow="1">
                <a:tableStyleId>{5C22544A-7EE6-4342-B048-85BDC9FD1C3A}</a:tableStyleId>
              </a:tblPr>
              <a:tblGrid>
                <a:gridCol w="1246739">
                  <a:extLst>
                    <a:ext uri="{9D8B030D-6E8A-4147-A177-3AD203B41FA5}">
                      <a16:colId xmlns:a16="http://schemas.microsoft.com/office/drawing/2014/main" val="2103009954"/>
                    </a:ext>
                  </a:extLst>
                </a:gridCol>
                <a:gridCol w="3716323">
                  <a:extLst>
                    <a:ext uri="{9D8B030D-6E8A-4147-A177-3AD203B41FA5}">
                      <a16:colId xmlns:a16="http://schemas.microsoft.com/office/drawing/2014/main" val="1925803471"/>
                    </a:ext>
                  </a:extLst>
                </a:gridCol>
              </a:tblGrid>
              <a:tr h="326366">
                <a:tc>
                  <a:txBody>
                    <a:bodyPr/>
                    <a:lstStyle/>
                    <a:p>
                      <a:r>
                        <a:rPr lang="es-ES" sz="1100" dirty="0"/>
                        <a:t>VARIABLE</a:t>
                      </a:r>
                    </a:p>
                  </a:txBody>
                  <a:tcPr>
                    <a:solidFill>
                      <a:schemeClr val="accent2">
                        <a:lumMod val="75000"/>
                      </a:schemeClr>
                    </a:solidFill>
                  </a:tcPr>
                </a:tc>
                <a:tc>
                  <a:txBody>
                    <a:bodyPr/>
                    <a:lstStyle/>
                    <a:p>
                      <a:r>
                        <a:rPr lang="es-ES" sz="1100" dirty="0"/>
                        <a:t>DESCRIPCIÓN (breve también)</a:t>
                      </a:r>
                    </a:p>
                  </a:txBody>
                  <a:tcPr>
                    <a:solidFill>
                      <a:schemeClr val="accent2">
                        <a:lumMod val="75000"/>
                      </a:schemeClr>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Salvaguardas</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Diferentes salvaguardas aplicable al proyecto o al país</a:t>
                      </a:r>
                    </a:p>
                  </a:txBody>
                  <a:tcPr marL="0" marR="0" marT="0" marB="0" anchor="ctr">
                    <a:solidFill>
                      <a:schemeClr val="accent3">
                        <a:lumMod val="20000"/>
                        <a:lumOff val="80000"/>
                      </a:schemeClr>
                    </a:solidFill>
                  </a:tcP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Indicadores</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Marco de indicadores sociales y ambientales.</a:t>
                      </a:r>
                    </a:p>
                  </a:txBody>
                  <a:tcPr marL="0" marR="0" marT="0" marB="0" anchor="ctr">
                    <a:solidFill>
                      <a:schemeClr val="accent3">
                        <a:lumMod val="20000"/>
                        <a:lumOff val="80000"/>
                      </a:schemeClr>
                    </a:solidFill>
                  </a:tcP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Marco legal y político</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Marco legal del país así como las políticas, programas y proyectos.</a:t>
                      </a:r>
                    </a:p>
                  </a:txBody>
                  <a:tcPr marL="0" marR="0" marT="0" marB="0" anchor="ctr">
                    <a:solidFill>
                      <a:schemeClr val="accent3">
                        <a:lumMod val="20000"/>
                        <a:lumOff val="80000"/>
                      </a:schemeClr>
                    </a:solidFill>
                  </a:tcP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Noticias</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Noticias vinculadas al tema</a:t>
                      </a:r>
                    </a:p>
                  </a:txBody>
                  <a:tcPr marL="0" marR="0" marT="0" marB="0" anchor="ctr">
                    <a:solidFill>
                      <a:schemeClr val="accent3">
                        <a:lumMod val="20000"/>
                        <a:lumOff val="80000"/>
                      </a:schemeClr>
                    </a:solidFill>
                  </a:tcPr>
                </a:tc>
                <a:extLst>
                  <a:ext uri="{0D108BD9-81ED-4DB2-BD59-A6C34878D82A}">
                    <a16:rowId xmlns:a16="http://schemas.microsoft.com/office/drawing/2014/main" val="35485855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Reporte</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Un espacio para el reporte de la información compilada en el sistema.</a:t>
                      </a:r>
                    </a:p>
                  </a:txBody>
                  <a:tcPr marL="0" marR="0" marT="0" marB="0" anchor="ctr">
                    <a:solidFill>
                      <a:schemeClr val="accent3">
                        <a:lumMod val="20000"/>
                        <a:lumOff val="80000"/>
                      </a:schemeClr>
                    </a:solidFill>
                  </a:tcPr>
                </a:tc>
                <a:extLst>
                  <a:ext uri="{0D108BD9-81ED-4DB2-BD59-A6C34878D82A}">
                    <a16:rowId xmlns:a16="http://schemas.microsoft.com/office/drawing/2014/main" val="3850010357"/>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993332774"/>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1233047202"/>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1808640980"/>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3730017987"/>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3912305285"/>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3749155971"/>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2705047373"/>
                  </a:ext>
                </a:extLst>
              </a:tr>
            </a:tbl>
          </a:graphicData>
        </a:graphic>
      </p:graphicFrame>
    </p:spTree>
    <p:extLst>
      <p:ext uri="{BB962C8B-B14F-4D97-AF65-F5344CB8AC3E}">
        <p14:creationId xmlns:p14="http://schemas.microsoft.com/office/powerpoint/2010/main" val="264472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11</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1321243" y="309297"/>
            <a:ext cx="9471550" cy="510887"/>
          </a:xfrm>
          <a:prstGeom prst="rect">
            <a:avLst/>
          </a:prstGeom>
        </p:spPr>
        <p:txBody>
          <a:bodyP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marL="0" marR="0" lvl="0" indent="0" algn="l" defTabSz="1219017"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rgbClr val="575756"/>
                </a:solidFill>
                <a:effectLst/>
                <a:uLnTx/>
                <a:uFillTx/>
                <a:latin typeface="inherit"/>
                <a:ea typeface="+mj-ea"/>
                <a:cs typeface="+mj-cs"/>
              </a:rPr>
              <a:t>                                               </a:t>
            </a:r>
            <a:r>
              <a:rPr kumimoji="0" lang="es-ES" sz="1600" b="0" i="0" u="none" strike="noStrike" kern="1200" cap="none" spc="0" normalizeH="0" baseline="0" noProof="0" dirty="0">
                <a:ln>
                  <a:noFill/>
                </a:ln>
                <a:solidFill>
                  <a:srgbClr val="575756"/>
                </a:solidFill>
                <a:effectLst/>
                <a:uLnTx/>
                <a:uFillTx/>
                <a:latin typeface="inherit"/>
                <a:ea typeface="+mj-ea"/>
                <a:cs typeface="+mj-cs"/>
              </a:rPr>
              <a:t>SISTEMA DE INFORMACIÓN DE SALVAGUARDAS</a:t>
            </a:r>
            <a:endParaRPr kumimoji="0" lang="ru-RU" sz="2000" b="0" i="0" u="none" strike="noStrike" kern="1200" cap="none" spc="0" normalizeH="0" baseline="0" noProof="0" dirty="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DATASIS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12</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indent="0" algn="just" defTabSz="1219017">
              <a:buClr>
                <a:srgbClr val="E20613"/>
              </a:buClr>
              <a:buSzPct val="250000"/>
              <a:buNone/>
              <a:defRPr/>
            </a:pPr>
            <a:r>
              <a:rPr lang="es-ES" sz="1800" dirty="0">
                <a:solidFill>
                  <a:srgbClr val="FFFFFF"/>
                </a:solidFill>
              </a:rPr>
              <a:t>Sistema de Salvaguardas para el Mecanismo REDD+</a:t>
            </a:r>
          </a:p>
          <a:p>
            <a:pPr marL="0" lvl="0" indent="0" algn="just" defTabSz="1219017">
              <a:buClr>
                <a:srgbClr val="E20613"/>
              </a:buClr>
              <a:buSzPct val="250000"/>
              <a:buNone/>
              <a:defRPr/>
            </a:pPr>
            <a:endParaRPr lang="es-ES" sz="1800" dirty="0">
              <a:solidFill>
                <a:srgbClr val="FFFFFF"/>
              </a:solidFill>
            </a:endParaRP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12. INTERACCIÓN DE VARIABLES</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271832" cy="584968"/>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Teniendo como base las variables definidas en el paso anterior, con qué otras variables generales se podrían cruzar para enriquecer el análisis o interpretación posterior?????</a:t>
            </a: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graphicFrame>
        <p:nvGraphicFramePr>
          <p:cNvPr id="5" name="Tabla 2">
            <a:extLst>
              <a:ext uri="{FF2B5EF4-FFF2-40B4-BE49-F238E27FC236}">
                <a16:creationId xmlns:a16="http://schemas.microsoft.com/office/drawing/2014/main" id="{AD0CF36C-53F0-4D9A-B635-855D241609D5}"/>
              </a:ext>
            </a:extLst>
          </p:cNvPr>
          <p:cNvGraphicFramePr>
            <a:graphicFrameLocks noGrp="1"/>
          </p:cNvGraphicFramePr>
          <p:nvPr>
            <p:extLst>
              <p:ext uri="{D42A27DB-BD31-4B8C-83A1-F6EECF244321}">
                <p14:modId xmlns:p14="http://schemas.microsoft.com/office/powerpoint/2010/main" val="4057816541"/>
              </p:ext>
            </p:extLst>
          </p:nvPr>
        </p:nvGraphicFramePr>
        <p:xfrm>
          <a:off x="5990712" y="1864993"/>
          <a:ext cx="5307010" cy="4282152"/>
        </p:xfrm>
        <a:graphic>
          <a:graphicData uri="http://schemas.openxmlformats.org/drawingml/2006/table">
            <a:tbl>
              <a:tblPr firstRow="1" bandRow="1">
                <a:tableStyleId>{5C22544A-7EE6-4342-B048-85BDC9FD1C3A}</a:tableStyleId>
              </a:tblPr>
              <a:tblGrid>
                <a:gridCol w="2773535">
                  <a:extLst>
                    <a:ext uri="{9D8B030D-6E8A-4147-A177-3AD203B41FA5}">
                      <a16:colId xmlns:a16="http://schemas.microsoft.com/office/drawing/2014/main" val="2103009954"/>
                    </a:ext>
                  </a:extLst>
                </a:gridCol>
                <a:gridCol w="2533475">
                  <a:extLst>
                    <a:ext uri="{9D8B030D-6E8A-4147-A177-3AD203B41FA5}">
                      <a16:colId xmlns:a16="http://schemas.microsoft.com/office/drawing/2014/main" val="1925803471"/>
                    </a:ext>
                  </a:extLst>
                </a:gridCol>
              </a:tblGrid>
              <a:tr h="326366">
                <a:tc>
                  <a:txBody>
                    <a:bodyPr/>
                    <a:lstStyle/>
                    <a:p>
                      <a:pPr algn="ctr"/>
                      <a:r>
                        <a:rPr lang="es-ES" sz="1100" dirty="0"/>
                        <a:t>VARIABLE DEL PRODUCTO</a:t>
                      </a:r>
                    </a:p>
                  </a:txBody>
                  <a:tcPr>
                    <a:solidFill>
                      <a:schemeClr val="accent2">
                        <a:lumMod val="75000"/>
                      </a:schemeClr>
                    </a:solidFill>
                  </a:tcPr>
                </a:tc>
                <a:tc>
                  <a:txBody>
                    <a:bodyPr/>
                    <a:lstStyle/>
                    <a:p>
                      <a:pPr algn="ctr"/>
                      <a:r>
                        <a:rPr lang="es-ES" sz="1100" dirty="0">
                          <a:solidFill>
                            <a:schemeClr val="tx1"/>
                          </a:solidFill>
                        </a:rPr>
                        <a:t>OTRAS VARIABLES GENERALES</a:t>
                      </a:r>
                    </a:p>
                  </a:txBody>
                  <a:tcPr>
                    <a:solidFill>
                      <a:schemeClr val="accent3">
                        <a:lumMod val="60000"/>
                        <a:lumOff val="40000"/>
                      </a:schemeClr>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Salvaguarda de pueblos indígenas</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Patrimonio cultural físico, Áreas protegidas, </a:t>
                      </a:r>
                      <a:r>
                        <a:rPr lang="es-ES" sz="800" b="1" kern="1200" dirty="0" err="1">
                          <a:solidFill>
                            <a:schemeClr val="tx1"/>
                          </a:solidFill>
                          <a:latin typeface="+mn-lt"/>
                          <a:ea typeface="+mn-ea"/>
                          <a:cs typeface="+mn-cs"/>
                        </a:rPr>
                        <a:t>hotspod</a:t>
                      </a:r>
                      <a:r>
                        <a:rPr lang="es-ES" sz="800" b="1" kern="1200" dirty="0">
                          <a:solidFill>
                            <a:schemeClr val="tx1"/>
                          </a:solidFill>
                          <a:latin typeface="+mn-lt"/>
                          <a:ea typeface="+mn-ea"/>
                          <a:cs typeface="+mn-cs"/>
                        </a:rPr>
                        <a:t> biodiversidad, cobertura forestal, crecimiento económico</a:t>
                      </a:r>
                    </a:p>
                  </a:txBody>
                  <a:tcPr marL="0" marR="0" marT="0" marB="0" anchor="ctr">
                    <a:solidFill>
                      <a:schemeClr val="accent3">
                        <a:lumMod val="60000"/>
                        <a:lumOff val="40000"/>
                      </a:schemeClr>
                    </a:solidFill>
                  </a:tcP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Salvaguarda de bosques</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Pueblos indígenas, mujeres, mujeres indígenas, minería, agricultura, ganadería, recursos hídricos</a:t>
                      </a:r>
                    </a:p>
                  </a:txBody>
                  <a:tcPr marL="0" marR="0" marT="0" marB="0" anchor="ctr">
                    <a:solidFill>
                      <a:schemeClr val="accent3">
                        <a:lumMod val="60000"/>
                        <a:lumOff val="40000"/>
                      </a:schemeClr>
                    </a:solidFill>
                  </a:tcP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Salvaguardas género</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Pueblos Indígenas, bosques, biodiversidad, patrimonio cultural físico, pobreza</a:t>
                      </a:r>
                    </a:p>
                  </a:txBody>
                  <a:tcPr marL="0" marR="0" marT="0" marB="0" anchor="ctr">
                    <a:solidFill>
                      <a:schemeClr val="accent3">
                        <a:lumMod val="60000"/>
                        <a:lumOff val="40000"/>
                      </a:schemeClr>
                    </a:solidFill>
                  </a:tcP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Salvaguardas de políticas</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Programas nacionales, pobreza, programas sociales, programas ambientales, pueblos indígenas, mujeres. Crecimiento económico. </a:t>
                      </a:r>
                    </a:p>
                  </a:txBody>
                  <a:tcPr marL="0" marR="0" marT="0" marB="0" anchor="ctr">
                    <a:solidFill>
                      <a:schemeClr val="accent3">
                        <a:lumMod val="60000"/>
                        <a:lumOff val="40000"/>
                      </a:schemeClr>
                    </a:solidFill>
                  </a:tcPr>
                </a:tc>
                <a:extLst>
                  <a:ext uri="{0D108BD9-81ED-4DB2-BD59-A6C34878D82A}">
                    <a16:rowId xmlns:a16="http://schemas.microsoft.com/office/drawing/2014/main" val="35485855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Salvaguarda de participación </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Programas sociales, programas nacionales, deforestación.</a:t>
                      </a:r>
                    </a:p>
                  </a:txBody>
                  <a:tcPr marL="0" marR="0" marT="0" marB="0" anchor="ctr">
                    <a:solidFill>
                      <a:schemeClr val="accent3">
                        <a:lumMod val="60000"/>
                        <a:lumOff val="40000"/>
                      </a:schemeClr>
                    </a:solidFill>
                  </a:tcPr>
                </a:tc>
                <a:extLst>
                  <a:ext uri="{0D108BD9-81ED-4DB2-BD59-A6C34878D82A}">
                    <a16:rowId xmlns:a16="http://schemas.microsoft.com/office/drawing/2014/main" val="3850010357"/>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Salvaguarda de biodiversidad</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Proyecciones del IPCC de los impactos del cambio climático. </a:t>
                      </a:r>
                    </a:p>
                  </a:txBody>
                  <a:tcPr marL="0" marR="0" marT="0" marB="0" anchor="ctr">
                    <a:solidFill>
                      <a:schemeClr val="accent3">
                        <a:lumMod val="60000"/>
                        <a:lumOff val="40000"/>
                      </a:schemeClr>
                    </a:solidFill>
                  </a:tcPr>
                </a:tc>
                <a:extLst>
                  <a:ext uri="{0D108BD9-81ED-4DB2-BD59-A6C34878D82A}">
                    <a16:rowId xmlns:a16="http://schemas.microsoft.com/office/drawing/2014/main" val="99333277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Salvaguardas</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Desembolso financiero de los proyectos</a:t>
                      </a:r>
                    </a:p>
                  </a:txBody>
                  <a:tcPr marL="0" marR="0" marT="0" marB="0" anchor="ctr">
                    <a:solidFill>
                      <a:schemeClr val="accent3">
                        <a:lumMod val="60000"/>
                        <a:lumOff val="40000"/>
                      </a:schemeClr>
                    </a:solidFill>
                  </a:tcPr>
                </a:tc>
                <a:extLst>
                  <a:ext uri="{0D108BD9-81ED-4DB2-BD59-A6C34878D82A}">
                    <a16:rowId xmlns:a16="http://schemas.microsoft.com/office/drawing/2014/main" val="1233047202"/>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Salvaguardas</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Implementación de proyectos REDD+. </a:t>
                      </a:r>
                    </a:p>
                  </a:txBody>
                  <a:tcPr marL="0" marR="0" marT="0" marB="0" anchor="ctr">
                    <a:solidFill>
                      <a:schemeClr val="accent3">
                        <a:lumMod val="60000"/>
                        <a:lumOff val="40000"/>
                      </a:schemeClr>
                    </a:solidFill>
                  </a:tcPr>
                </a:tc>
                <a:extLst>
                  <a:ext uri="{0D108BD9-81ED-4DB2-BD59-A6C34878D82A}">
                    <a16:rowId xmlns:a16="http://schemas.microsoft.com/office/drawing/2014/main" val="1808640980"/>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730017987"/>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912305285"/>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749155971"/>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2705047373"/>
                  </a:ext>
                </a:extLst>
              </a:tr>
            </a:tbl>
          </a:graphicData>
        </a:graphic>
      </p:graphicFrame>
    </p:spTree>
    <p:extLst>
      <p:ext uri="{BB962C8B-B14F-4D97-AF65-F5344CB8AC3E}">
        <p14:creationId xmlns:p14="http://schemas.microsoft.com/office/powerpoint/2010/main" val="2518140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12</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1321243" y="309297"/>
            <a:ext cx="9471550" cy="510887"/>
          </a:xfrm>
          <a:prstGeom prst="rect">
            <a:avLst/>
          </a:prstGeom>
        </p:spPr>
        <p:txBody>
          <a:bodyP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marL="0" marR="0" lvl="0" indent="0" algn="l" defTabSz="1219017"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rgbClr val="575756"/>
                </a:solidFill>
                <a:effectLst/>
                <a:uLnTx/>
                <a:uFillTx/>
                <a:latin typeface="inherit"/>
                <a:ea typeface="+mj-ea"/>
                <a:cs typeface="+mj-cs"/>
              </a:rPr>
              <a:t>                                               </a:t>
            </a:r>
            <a:r>
              <a:rPr kumimoji="0" lang="es-ES" sz="1600" b="0" i="0" u="none" strike="noStrike" kern="1200" cap="none" spc="0" normalizeH="0" baseline="0" noProof="0" dirty="0">
                <a:ln>
                  <a:noFill/>
                </a:ln>
                <a:solidFill>
                  <a:srgbClr val="575756"/>
                </a:solidFill>
                <a:effectLst/>
                <a:uLnTx/>
                <a:uFillTx/>
                <a:latin typeface="inherit"/>
                <a:ea typeface="+mj-ea"/>
                <a:cs typeface="+mj-cs"/>
              </a:rPr>
              <a:t>SISTEMA DE INFORMACIÓN DE SALVAGUARDAS</a:t>
            </a:r>
            <a:endParaRPr kumimoji="0" lang="ru-RU" sz="2000" b="0" i="0" u="none" strike="noStrike" kern="1200" cap="none" spc="0" normalizeH="0" baseline="0" noProof="0" dirty="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DATASIS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276838" y="270040"/>
            <a:ext cx="1044406" cy="523220"/>
          </a:xfrm>
          <a:prstGeom prst="rect">
            <a:avLst/>
          </a:prstGeom>
        </p:spPr>
        <p:txBody>
          <a:bodyPr wrap="square">
            <a:spAutoFit/>
          </a:bodyPr>
          <a:lstStyle/>
          <a:p>
            <a:pPr algn="r" defTabSz="1219017">
              <a:buClr>
                <a:srgbClr val="E20613"/>
              </a:buClr>
              <a:buSzPct val="250000"/>
            </a:pPr>
            <a:r>
              <a:rPr lang="en-US" sz="2800" dirty="0">
                <a:solidFill>
                  <a:schemeClr val="accent1"/>
                </a:solidFill>
                <a:latin typeface="Chevin Pro Light" pitchFamily="34" charset="0"/>
              </a:rPr>
              <a:t>13-14</a:t>
            </a:r>
            <a:endParaRPr lang="ru-RU" sz="28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indent="0" algn="just" defTabSz="1219017">
              <a:buClr>
                <a:srgbClr val="E20613"/>
              </a:buClr>
              <a:buSzPct val="250000"/>
              <a:buNone/>
              <a:defRPr/>
            </a:pPr>
            <a:r>
              <a:rPr lang="es-ES" sz="1600" dirty="0">
                <a:solidFill>
                  <a:srgbClr val="FFFFFF"/>
                </a:solidFill>
              </a:rPr>
              <a:t>Sistema de Salvaguardas para el Mecanismo REDD+</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13. DATOS</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903068"/>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Los datos vinculados a las variables de interés estarán definidos por algunos atributos que son específicos para cada conjunto de datos.</a:t>
            </a:r>
          </a:p>
          <a:p>
            <a:pPr defTabSz="1219017">
              <a:spcBef>
                <a:spcPts val="601"/>
              </a:spcBef>
              <a:spcAft>
                <a:spcPts val="601"/>
              </a:spcAft>
            </a:pPr>
            <a:r>
              <a:rPr lang="es-ES" sz="1067" dirty="0">
                <a:solidFill>
                  <a:srgbClr val="575756"/>
                </a:solidFill>
                <a:latin typeface="Chevin Pro DemiBold"/>
              </a:rPr>
              <a:t>En la siguiente tabla se puede sistematizar esta información y la del siguiente punto.</a:t>
            </a:r>
          </a:p>
        </p:txBody>
      </p:sp>
      <p:sp>
        <p:nvSpPr>
          <p:cNvPr id="3" name="Rectángulo 2">
            <a:extLst>
              <a:ext uri="{FF2B5EF4-FFF2-40B4-BE49-F238E27FC236}">
                <a16:creationId xmlns:a16="http://schemas.microsoft.com/office/drawing/2014/main" id="{A630F5D0-3788-451B-9D55-899F07FF1DAD}"/>
              </a:ext>
            </a:extLst>
          </p:cNvPr>
          <p:cNvSpPr/>
          <p:nvPr/>
        </p:nvSpPr>
        <p:spPr>
          <a:xfrm>
            <a:off x="6214824" y="1501611"/>
            <a:ext cx="4338176" cy="276999"/>
          </a:xfrm>
          <a:prstGeom prst="rect">
            <a:avLst/>
          </a:prstGeom>
        </p:spPr>
        <p:txBody>
          <a:bodyPr wrap="square">
            <a:spAutoFit/>
          </a:bodyPr>
          <a:lstStyle/>
          <a:p>
            <a:pPr lvl="0" defTabSz="1219017">
              <a:defRPr/>
            </a:pPr>
            <a:r>
              <a:rPr lang="es-ES" sz="1200" b="1" kern="0" dirty="0">
                <a:solidFill>
                  <a:schemeClr val="accent1"/>
                </a:solidFill>
              </a:rPr>
              <a:t>14. ACTUALIZACIÓN</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TextBox 139">
            <a:extLst>
              <a:ext uri="{FF2B5EF4-FFF2-40B4-BE49-F238E27FC236}">
                <a16:creationId xmlns:a16="http://schemas.microsoft.com/office/drawing/2014/main" id="{AE0EDE74-994E-46B4-A862-1E0024AA9F56}"/>
              </a:ext>
            </a:extLst>
          </p:cNvPr>
          <p:cNvSpPr txBox="1"/>
          <p:nvPr/>
        </p:nvSpPr>
        <p:spPr>
          <a:xfrm>
            <a:off x="6214824" y="1794597"/>
            <a:ext cx="4731066" cy="1067280"/>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Necesitamos tener una noción respecto de la periodicidad de actualización que requerirían los datos. Podría ser continua, diaria, semanal, mensual, etc.</a:t>
            </a:r>
          </a:p>
          <a:p>
            <a:pPr defTabSz="1219017">
              <a:spcBef>
                <a:spcPts val="601"/>
              </a:spcBef>
              <a:spcAft>
                <a:spcPts val="601"/>
              </a:spcAft>
            </a:pPr>
            <a:r>
              <a:rPr lang="es-ES" sz="1067" dirty="0">
                <a:solidFill>
                  <a:srgbClr val="575756"/>
                </a:solidFill>
                <a:latin typeface="Chevin Pro DemiBold"/>
              </a:rPr>
              <a:t>Además, si es posible identificar el o los métodos de actualización que se visualicen para los datos, sería de gran ayuda para evaluar el esfuerzo que eso requeriría.</a:t>
            </a:r>
            <a:endParaRPr lang="en-US" sz="1067" dirty="0">
              <a:solidFill>
                <a:srgbClr val="575756"/>
              </a:solidFill>
              <a:latin typeface="Chevin Pro DemiBold"/>
            </a:endParaRPr>
          </a:p>
        </p:txBody>
      </p:sp>
      <p:graphicFrame>
        <p:nvGraphicFramePr>
          <p:cNvPr id="5" name="Tabla 2">
            <a:extLst>
              <a:ext uri="{FF2B5EF4-FFF2-40B4-BE49-F238E27FC236}">
                <a16:creationId xmlns:a16="http://schemas.microsoft.com/office/drawing/2014/main" id="{3298B43D-017E-4660-84DE-25D6CE37B1C5}"/>
              </a:ext>
            </a:extLst>
          </p:cNvPr>
          <p:cNvGraphicFramePr>
            <a:graphicFrameLocks noGrp="1"/>
          </p:cNvGraphicFramePr>
          <p:nvPr>
            <p:extLst>
              <p:ext uri="{D42A27DB-BD31-4B8C-83A1-F6EECF244321}">
                <p14:modId xmlns:p14="http://schemas.microsoft.com/office/powerpoint/2010/main" val="853629736"/>
              </p:ext>
            </p:extLst>
          </p:nvPr>
        </p:nvGraphicFramePr>
        <p:xfrm>
          <a:off x="1483756" y="3082295"/>
          <a:ext cx="9462133" cy="3466956"/>
        </p:xfrm>
        <a:graphic>
          <a:graphicData uri="http://schemas.openxmlformats.org/drawingml/2006/table">
            <a:tbl>
              <a:tblPr firstRow="1" bandRow="1">
                <a:tableStyleId>{5C22544A-7EE6-4342-B048-85BDC9FD1C3A}</a:tableStyleId>
              </a:tblPr>
              <a:tblGrid>
                <a:gridCol w="1150387">
                  <a:extLst>
                    <a:ext uri="{9D8B030D-6E8A-4147-A177-3AD203B41FA5}">
                      <a16:colId xmlns:a16="http://schemas.microsoft.com/office/drawing/2014/main" val="2103009954"/>
                    </a:ext>
                  </a:extLst>
                </a:gridCol>
                <a:gridCol w="1208015">
                  <a:extLst>
                    <a:ext uri="{9D8B030D-6E8A-4147-A177-3AD203B41FA5}">
                      <a16:colId xmlns:a16="http://schemas.microsoft.com/office/drawing/2014/main" val="1925803471"/>
                    </a:ext>
                  </a:extLst>
                </a:gridCol>
                <a:gridCol w="3699545">
                  <a:extLst>
                    <a:ext uri="{9D8B030D-6E8A-4147-A177-3AD203B41FA5}">
                      <a16:colId xmlns:a16="http://schemas.microsoft.com/office/drawing/2014/main" val="4209277347"/>
                    </a:ext>
                  </a:extLst>
                </a:gridCol>
                <a:gridCol w="1644983">
                  <a:extLst>
                    <a:ext uri="{9D8B030D-6E8A-4147-A177-3AD203B41FA5}">
                      <a16:colId xmlns:a16="http://schemas.microsoft.com/office/drawing/2014/main" val="2334272508"/>
                    </a:ext>
                  </a:extLst>
                </a:gridCol>
                <a:gridCol w="1759203">
                  <a:extLst>
                    <a:ext uri="{9D8B030D-6E8A-4147-A177-3AD203B41FA5}">
                      <a16:colId xmlns:a16="http://schemas.microsoft.com/office/drawing/2014/main" val="2411361094"/>
                    </a:ext>
                  </a:extLst>
                </a:gridCol>
              </a:tblGrid>
              <a:tr h="326366">
                <a:tc>
                  <a:txBody>
                    <a:bodyPr/>
                    <a:lstStyle/>
                    <a:p>
                      <a:r>
                        <a:rPr lang="es-ES" sz="1100" dirty="0"/>
                        <a:t>TIPO DE DATOS</a:t>
                      </a:r>
                    </a:p>
                  </a:txBody>
                  <a:tcPr>
                    <a:solidFill>
                      <a:schemeClr val="accent1"/>
                    </a:solidFill>
                  </a:tcPr>
                </a:tc>
                <a:tc>
                  <a:txBody>
                    <a:bodyPr/>
                    <a:lstStyle/>
                    <a:p>
                      <a:r>
                        <a:rPr lang="es-ES" sz="1100" dirty="0"/>
                        <a:t>REPRESENTAN</a:t>
                      </a:r>
                    </a:p>
                  </a:txBody>
                  <a:tcPr>
                    <a:solidFill>
                      <a:schemeClr val="accent2">
                        <a:lumMod val="75000"/>
                      </a:schemeClr>
                    </a:solidFill>
                  </a:tcPr>
                </a:tc>
                <a:tc>
                  <a:txBody>
                    <a:bodyPr/>
                    <a:lstStyle/>
                    <a:p>
                      <a:pPr algn="ctr"/>
                      <a:r>
                        <a:rPr lang="es-ES" sz="1100" dirty="0"/>
                        <a:t>Descripción</a:t>
                      </a:r>
                    </a:p>
                  </a:txBody>
                  <a:tcPr>
                    <a:solidFill>
                      <a:schemeClr val="accent2"/>
                    </a:solidFill>
                  </a:tcPr>
                </a:tc>
                <a:tc>
                  <a:txBody>
                    <a:bodyPr/>
                    <a:lstStyle/>
                    <a:p>
                      <a:pPr algn="ctr"/>
                      <a:r>
                        <a:rPr lang="es-ES" sz="1100" dirty="0"/>
                        <a:t>Periodos Actualización</a:t>
                      </a:r>
                    </a:p>
                  </a:txBody>
                  <a:tcPr>
                    <a:solidFill>
                      <a:schemeClr val="accent2"/>
                    </a:solidFill>
                  </a:tcPr>
                </a:tc>
                <a:tc>
                  <a:txBody>
                    <a:bodyPr/>
                    <a:lstStyle/>
                    <a:p>
                      <a:pPr algn="ctr"/>
                      <a:r>
                        <a:rPr lang="es-ES" sz="1100" dirty="0"/>
                        <a:t>Método Actualización</a:t>
                      </a:r>
                    </a:p>
                  </a:txBody>
                  <a:tcPr>
                    <a:solidFill>
                      <a:schemeClr val="accent2"/>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EVOLUCIÓN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Series históricas?</a:t>
                      </a:r>
                    </a:p>
                  </a:txBody>
                  <a:tcPr marL="0" marR="0" marT="0" marB="0" anchor="ctr">
                    <a:solidFill>
                      <a:schemeClr val="accent2">
                        <a:lumMod val="75000"/>
                      </a:schemeClr>
                    </a:solidFill>
                  </a:tcPr>
                </a:tc>
                <a:tc>
                  <a:txBody>
                    <a:bodyPr/>
                    <a:lstStyle/>
                    <a:p>
                      <a:pPr algn="ctr"/>
                      <a:r>
                        <a:rPr lang="es-ES" sz="800" b="1" dirty="0">
                          <a:solidFill>
                            <a:srgbClr val="000000"/>
                          </a:solidFill>
                        </a:rPr>
                        <a:t>Seguimiento periódico de las salvaguardas</a:t>
                      </a:r>
                    </a:p>
                  </a:txBody>
                  <a:tcPr marL="0" marR="0" marT="0" marB="0" anchor="ctr"/>
                </a:tc>
                <a:tc>
                  <a:txBody>
                    <a:bodyPr/>
                    <a:lstStyle/>
                    <a:p>
                      <a:pPr algn="ctr"/>
                      <a:r>
                        <a:rPr lang="es-ES" sz="800" b="1" dirty="0">
                          <a:solidFill>
                            <a:srgbClr val="000000"/>
                          </a:solidFill>
                        </a:rPr>
                        <a:t>Semestrales o lo que defina el país</a:t>
                      </a:r>
                    </a:p>
                  </a:txBody>
                  <a:tcPr marL="0" marR="0" marT="0" marB="0" anchor="ctr"/>
                </a:tc>
                <a:tc>
                  <a:txBody>
                    <a:bodyPr/>
                    <a:lstStyle/>
                    <a:p>
                      <a:pPr algn="ctr"/>
                      <a:r>
                        <a:rPr lang="es-ES" sz="800" b="1" dirty="0">
                          <a:solidFill>
                            <a:srgbClr val="000000"/>
                          </a:solidFill>
                        </a:rPr>
                        <a:t>Institucional y en campo 8se requiere diseñar plantillas)</a:t>
                      </a:r>
                    </a:p>
                  </a:txBody>
                  <a:tcPr marL="0" marR="0" marT="0" marB="0" anchor="ct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SITUACIÓN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Estado Actual?</a:t>
                      </a:r>
                    </a:p>
                  </a:txBody>
                  <a:tcPr marL="0" marR="0" marT="0" marB="0" anchor="ctr">
                    <a:solidFill>
                      <a:schemeClr val="accent2">
                        <a:lumMod val="75000"/>
                      </a:schemeClr>
                    </a:solidFill>
                  </a:tcPr>
                </a:tc>
                <a:tc>
                  <a:txBody>
                    <a:bodyPr/>
                    <a:lstStyle/>
                    <a:p>
                      <a:pPr algn="ctr"/>
                      <a:r>
                        <a:rPr lang="es-ES" sz="800" b="1" dirty="0">
                          <a:solidFill>
                            <a:srgbClr val="000000"/>
                          </a:solidFill>
                        </a:rPr>
                        <a:t>Se tienen información oficial de los países y se podría hacer una línea base de la información</a:t>
                      </a:r>
                    </a:p>
                  </a:txBody>
                  <a:tcPr marL="0" marR="0" marT="0" marB="0" anchor="ctr"/>
                </a:tc>
                <a:tc>
                  <a:txBody>
                    <a:bodyPr/>
                    <a:lstStyle/>
                    <a:p>
                      <a:pPr algn="ctr"/>
                      <a:r>
                        <a:rPr lang="es-ES" sz="800" b="1" dirty="0">
                          <a:solidFill>
                            <a:srgbClr val="000000"/>
                          </a:solidFill>
                        </a:rPr>
                        <a:t>Semestral, dependiendo de la variable</a:t>
                      </a: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dirty="0">
                          <a:solidFill>
                            <a:srgbClr val="000000"/>
                          </a:solidFill>
                        </a:rPr>
                        <a:t>Institucional y en campo 8se requiere diseñar plantillas)</a:t>
                      </a:r>
                    </a:p>
                    <a:p>
                      <a:pPr algn="ctr"/>
                      <a:endParaRPr lang="es-ES" sz="800" b="1" dirty="0">
                        <a:solidFill>
                          <a:srgbClr val="000000"/>
                        </a:solidFill>
                      </a:endParaRPr>
                    </a:p>
                  </a:txBody>
                  <a:tcPr marL="0" marR="0" marT="0" marB="0" anchor="ct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SITUACIÓN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Estado Pasado?</a:t>
                      </a:r>
                    </a:p>
                  </a:txBody>
                  <a:tcPr marL="0" marR="0" marT="0" marB="0" anchor="ctr">
                    <a:solidFill>
                      <a:schemeClr val="accent2">
                        <a:lumMod val="75000"/>
                      </a:schemeClr>
                    </a:solidFill>
                  </a:tcPr>
                </a:tc>
                <a:tc>
                  <a:txBody>
                    <a:bodyPr/>
                    <a:lstStyle/>
                    <a:p>
                      <a:pPr algn="ctr"/>
                      <a:r>
                        <a:rPr lang="es-ES" sz="800" b="1" dirty="0">
                          <a:solidFill>
                            <a:srgbClr val="000000"/>
                          </a:solidFill>
                        </a:rPr>
                        <a:t>La información en salvaguarda a nivel de América Latina se cuenta con información oficial de los países </a:t>
                      </a: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dirty="0">
                          <a:solidFill>
                            <a:srgbClr val="000000"/>
                          </a:solidFill>
                        </a:rPr>
                        <a:t>Semestral, dependiendo de la variable</a:t>
                      </a:r>
                    </a:p>
                    <a:p>
                      <a:pPr algn="ctr"/>
                      <a:endParaRPr lang="es-ES" sz="800" b="1" dirty="0">
                        <a:solidFill>
                          <a:srgbClr val="000000"/>
                        </a:solidFill>
                      </a:endParaRP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dirty="0">
                          <a:solidFill>
                            <a:srgbClr val="000000"/>
                          </a:solidFill>
                        </a:rPr>
                        <a:t>Institucional y en campo 8se requiere diseñar plantillas)</a:t>
                      </a:r>
                    </a:p>
                    <a:p>
                      <a:pPr algn="ctr"/>
                      <a:endParaRPr lang="es-ES" sz="800" b="1" dirty="0">
                        <a:solidFill>
                          <a:srgbClr val="000000"/>
                        </a:solidFill>
                      </a:endParaRPr>
                    </a:p>
                  </a:txBody>
                  <a:tcPr marL="0" marR="0" marT="0" marB="0" anchor="ct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PROYECCIÓN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Se puede extender a futuro?</a:t>
                      </a:r>
                    </a:p>
                  </a:txBody>
                  <a:tcPr marL="0" marR="0" marT="0" marB="0" anchor="ctr">
                    <a:solidFill>
                      <a:schemeClr val="accent2">
                        <a:lumMod val="75000"/>
                      </a:schemeClr>
                    </a:solidFill>
                  </a:tcPr>
                </a:tc>
                <a:tc>
                  <a:txBody>
                    <a:bodyPr/>
                    <a:lstStyle/>
                    <a:p>
                      <a:pPr algn="ctr"/>
                      <a:r>
                        <a:rPr lang="es-ES" sz="800" b="1" dirty="0">
                          <a:solidFill>
                            <a:srgbClr val="000000"/>
                          </a:solidFill>
                        </a:rPr>
                        <a:t>El SIS puede proyectarse por toda la duración del mecanismo REDD+ en los países</a:t>
                      </a: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dirty="0">
                          <a:solidFill>
                            <a:srgbClr val="000000"/>
                          </a:solidFill>
                        </a:rPr>
                        <a:t>Define el país</a:t>
                      </a:r>
                    </a:p>
                    <a:p>
                      <a:pPr algn="ctr"/>
                      <a:endParaRPr lang="es-ES" sz="800" b="1" dirty="0">
                        <a:solidFill>
                          <a:srgbClr val="000000"/>
                        </a:solidFill>
                      </a:endParaRP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dirty="0">
                          <a:solidFill>
                            <a:srgbClr val="000000"/>
                          </a:solidFill>
                        </a:rPr>
                        <a:t>Institucional y en campo 8se requiere diseñar plantillas)</a:t>
                      </a:r>
                    </a:p>
                    <a:p>
                      <a:pPr algn="ctr"/>
                      <a:endParaRPr lang="es-ES" sz="800" b="1" dirty="0">
                        <a:solidFill>
                          <a:srgbClr val="000000"/>
                        </a:solidFill>
                      </a:endParaRPr>
                    </a:p>
                  </a:txBody>
                  <a:tcPr marL="0" marR="0" marT="0" marB="0" anchor="ctr"/>
                </a:tc>
                <a:extLst>
                  <a:ext uri="{0D108BD9-81ED-4DB2-BD59-A6C34878D82A}">
                    <a16:rowId xmlns:a16="http://schemas.microsoft.com/office/drawing/2014/main" val="3548585519"/>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UBICACIÓN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Podemos localizar geográficamente?</a:t>
                      </a:r>
                    </a:p>
                  </a:txBody>
                  <a:tcPr marL="0" marR="0" marT="0" marB="0" anchor="ctr">
                    <a:solidFill>
                      <a:schemeClr val="accent2">
                        <a:lumMod val="75000"/>
                      </a:schemeClr>
                    </a:solidFill>
                  </a:tcPr>
                </a:tc>
                <a:tc>
                  <a:txBody>
                    <a:bodyPr/>
                    <a:lstStyle/>
                    <a:p>
                      <a:pPr algn="ctr"/>
                      <a:r>
                        <a:rPr lang="es-ES" sz="800" b="1" dirty="0">
                          <a:solidFill>
                            <a:srgbClr val="000000"/>
                          </a:solidFill>
                        </a:rPr>
                        <a:t>Ubicación geográfica de proyectos REDD+ </a:t>
                      </a:r>
                    </a:p>
                  </a:txBody>
                  <a:tcPr marL="0" marR="0" marT="0" marB="0" anchor="ctr"/>
                </a:tc>
                <a:tc>
                  <a:txBody>
                    <a:bodyPr/>
                    <a:lstStyle/>
                    <a:p>
                      <a:pPr algn="ctr"/>
                      <a:r>
                        <a:rPr lang="es-ES" sz="800" b="1" dirty="0">
                          <a:solidFill>
                            <a:srgbClr val="000000"/>
                          </a:solidFill>
                        </a:rPr>
                        <a:t>Al inicio y cierre de proyectos</a:t>
                      </a:r>
                    </a:p>
                  </a:txBody>
                  <a:tcPr marL="0" marR="0" marT="0" marB="0" anchor="ctr"/>
                </a:tc>
                <a:tc>
                  <a:txBody>
                    <a:bodyPr/>
                    <a:lstStyle/>
                    <a:p>
                      <a:pPr algn="ctr"/>
                      <a:r>
                        <a:rPr lang="es-ES" sz="800" b="1" dirty="0">
                          <a:solidFill>
                            <a:srgbClr val="000000"/>
                          </a:solidFill>
                        </a:rPr>
                        <a:t>Levantamiento de información en cambio o de las fuentes institucionales.</a:t>
                      </a:r>
                    </a:p>
                  </a:txBody>
                  <a:tcPr marL="0" marR="0" marT="0" marB="0" anchor="ctr"/>
                </a:tc>
                <a:extLst>
                  <a:ext uri="{0D108BD9-81ED-4DB2-BD59-A6C34878D82A}">
                    <a16:rowId xmlns:a16="http://schemas.microsoft.com/office/drawing/2014/main" val="3850010357"/>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ESCALA</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Global-Nacional-Subnacional-Regional- Municipal</a:t>
                      </a:r>
                    </a:p>
                  </a:txBody>
                  <a:tcPr marL="0" marR="0" marT="0" marB="0" anchor="ctr">
                    <a:solidFill>
                      <a:schemeClr val="accent2">
                        <a:lumMod val="75000"/>
                      </a:schemeClr>
                    </a:solidFill>
                  </a:tcPr>
                </a:tc>
                <a:tc>
                  <a:txBody>
                    <a:bodyPr/>
                    <a:lstStyle/>
                    <a:p>
                      <a:pPr algn="ctr"/>
                      <a:r>
                        <a:rPr lang="es-ES" sz="800" b="1" dirty="0">
                          <a:solidFill>
                            <a:srgbClr val="000000"/>
                          </a:solidFill>
                        </a:rPr>
                        <a:t>Nacional, regional, local, proyecto</a:t>
                      </a:r>
                    </a:p>
                  </a:txBody>
                  <a:tcPr marL="0" marR="0" marT="0" marB="0" anchor="ctr"/>
                </a:tc>
                <a:tc>
                  <a:txBody>
                    <a:bodyPr/>
                    <a:lstStyle/>
                    <a:p>
                      <a:pPr algn="ctr"/>
                      <a:r>
                        <a:rPr lang="es-ES" sz="800" b="1" dirty="0">
                          <a:solidFill>
                            <a:srgbClr val="000000"/>
                          </a:solidFill>
                        </a:rPr>
                        <a:t>Define el país</a:t>
                      </a:r>
                    </a:p>
                  </a:txBody>
                  <a:tcPr marL="0" marR="0" marT="0" marB="0" anchor="ctr"/>
                </a:tc>
                <a:tc>
                  <a:txBody>
                    <a:bodyPr/>
                    <a:lstStyle/>
                    <a:p>
                      <a:pPr algn="ctr"/>
                      <a:r>
                        <a:rPr lang="es-ES" sz="800" b="1" dirty="0">
                          <a:solidFill>
                            <a:srgbClr val="000000"/>
                          </a:solidFill>
                        </a:rPr>
                        <a:t>Levantamiento de información en campo o de las instituciones del Estado</a:t>
                      </a:r>
                    </a:p>
                  </a:txBody>
                  <a:tcPr marL="0" marR="0" marT="0" marB="0" anchor="ctr"/>
                </a:tc>
                <a:extLst>
                  <a:ext uri="{0D108BD9-81ED-4DB2-BD59-A6C34878D82A}">
                    <a16:rowId xmlns:a16="http://schemas.microsoft.com/office/drawing/2014/main" val="993332774"/>
                  </a:ext>
                </a:extLst>
              </a:tr>
              <a:tr h="326366">
                <a:tc>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endParaRPr lang="es-ES" sz="9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233047202"/>
                  </a:ext>
                </a:extLst>
              </a:tr>
              <a:tr h="326366">
                <a:tc>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endParaRPr lang="es-ES" sz="9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808640980"/>
                  </a:ext>
                </a:extLst>
              </a:tr>
              <a:tr h="326366">
                <a:tc>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endParaRPr lang="es-ES" sz="9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730017987"/>
                  </a:ext>
                </a:extLst>
              </a:tr>
            </a:tbl>
          </a:graphicData>
        </a:graphic>
      </p:graphicFrame>
    </p:spTree>
    <p:extLst>
      <p:ext uri="{BB962C8B-B14F-4D97-AF65-F5344CB8AC3E}">
        <p14:creationId xmlns:p14="http://schemas.microsoft.com/office/powerpoint/2010/main" val="3049415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13</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1321243" y="309297"/>
            <a:ext cx="9471550" cy="510887"/>
          </a:xfrm>
          <a:prstGeom prst="rect">
            <a:avLst/>
          </a:prstGeom>
        </p:spPr>
        <p:txBody>
          <a:bodyP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marL="0" marR="0" lvl="0" indent="0" algn="l" defTabSz="1219017"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rgbClr val="575756"/>
                </a:solidFill>
                <a:effectLst/>
                <a:uLnTx/>
                <a:uFillTx/>
                <a:latin typeface="inherit"/>
                <a:ea typeface="+mj-ea"/>
                <a:cs typeface="+mj-cs"/>
              </a:rPr>
              <a:t>                                               </a:t>
            </a:r>
            <a:r>
              <a:rPr kumimoji="0" lang="es-ES" sz="1600" b="0" i="0" u="none" strike="noStrike" kern="1200" cap="none" spc="0" normalizeH="0" baseline="0" noProof="0" dirty="0">
                <a:ln>
                  <a:noFill/>
                </a:ln>
                <a:solidFill>
                  <a:srgbClr val="575756"/>
                </a:solidFill>
                <a:effectLst/>
                <a:uLnTx/>
                <a:uFillTx/>
                <a:latin typeface="inherit"/>
                <a:ea typeface="+mj-ea"/>
                <a:cs typeface="+mj-cs"/>
              </a:rPr>
              <a:t>SISTEMA DE INFORMACIÓN DE SALVAGUARDAS</a:t>
            </a:r>
            <a:endParaRPr kumimoji="0" lang="ru-RU" sz="2000" b="0" i="0" u="none" strike="noStrike" kern="1200" cap="none" spc="0" normalizeH="0" baseline="0" noProof="0" dirty="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DATASIS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05783" y="180019"/>
            <a:ext cx="603805" cy="769441"/>
          </a:xfrm>
          <a:prstGeom prst="rect">
            <a:avLst/>
          </a:prstGeom>
        </p:spPr>
        <p:txBody>
          <a:bodyPr wrap="square">
            <a:spAutoFit/>
          </a:bodyPr>
          <a:lstStyle/>
          <a:p>
            <a:pPr algn="r" defTabSz="1219017">
              <a:buClr>
                <a:srgbClr val="E20613"/>
              </a:buClr>
              <a:buSzPct val="250000"/>
            </a:pPr>
            <a:r>
              <a:rPr lang="en-US" sz="4400" dirty="0">
                <a:solidFill>
                  <a:schemeClr val="accent1"/>
                </a:solidFill>
                <a:latin typeface="Chevin Pro Light" pitchFamily="34" charset="0"/>
              </a:rPr>
              <a:t>2</a:t>
            </a:r>
            <a:endParaRPr lang="ru-RU" sz="4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En estos recuadros negros puedes agregar algún texto que te parezca relevante de lo expuesto en este </a:t>
            </a:r>
            <a:r>
              <a:rPr lang="es-ES" sz="1000" dirty="0" err="1">
                <a:solidFill>
                  <a:srgbClr val="FFFFFF"/>
                </a:solidFill>
              </a:rPr>
              <a:t>slide</a:t>
            </a:r>
            <a:r>
              <a:rPr lang="es-ES" sz="1000" dirty="0">
                <a:solidFill>
                  <a:srgbClr val="FFFFFF"/>
                </a:solidFill>
              </a:rPr>
              <a:t>… si no lo hay, no te preocupes, sólo déjalo así.</a:t>
            </a: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Complemento 4" title="Visor web">
                <a:extLst>
                  <a:ext uri="{FF2B5EF4-FFF2-40B4-BE49-F238E27FC236}">
                    <a16:creationId xmlns:a16="http://schemas.microsoft.com/office/drawing/2014/main" id="{8104384B-BC91-43C0-9B49-BB51DD039FC2}"/>
                  </a:ext>
                </a:extLst>
              </p:cNvPr>
              <p:cNvGraphicFramePr>
                <a:graphicFrameLocks noGrp="1"/>
              </p:cNvGraphicFramePr>
              <p:nvPr>
                <p:extLst>
                  <p:ext uri="{D42A27DB-BD31-4B8C-83A1-F6EECF244321}">
                    <p14:modId xmlns:p14="http://schemas.microsoft.com/office/powerpoint/2010/main" val="3184431567"/>
                  </p:ext>
                </p:extLst>
              </p:nvPr>
            </p:nvGraphicFramePr>
            <p:xfrm>
              <a:off x="-1" y="1363002"/>
              <a:ext cx="12184107" cy="5494997"/>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5" name="Complemento 4" title="Visor web">
                <a:extLst>
                  <a:ext uri="{FF2B5EF4-FFF2-40B4-BE49-F238E27FC236}">
                    <a16:creationId xmlns:a16="http://schemas.microsoft.com/office/drawing/2014/main" id="{8104384B-BC91-43C0-9B49-BB51DD039FC2}"/>
                  </a:ext>
                </a:extLst>
              </p:cNvPr>
              <p:cNvPicPr>
                <a:picLocks noGrp="1" noRot="1" noChangeAspect="1" noMove="1" noResize="1" noEditPoints="1" noAdjustHandles="1" noChangeArrowheads="1" noChangeShapeType="1"/>
              </p:cNvPicPr>
              <p:nvPr/>
            </p:nvPicPr>
            <p:blipFill>
              <a:blip r:embed="rId4"/>
              <a:stretch>
                <a:fillRect/>
              </a:stretch>
            </p:blipFill>
            <p:spPr>
              <a:xfrm>
                <a:off x="-1" y="1363002"/>
                <a:ext cx="12184107" cy="5494997"/>
              </a:xfrm>
              <a:prstGeom prst="rect">
                <a:avLst/>
              </a:prstGeom>
            </p:spPr>
          </p:pic>
        </mc:Fallback>
      </mc:AlternateContent>
    </p:spTree>
    <p:extLst>
      <p:ext uri="{BB962C8B-B14F-4D97-AF65-F5344CB8AC3E}">
        <p14:creationId xmlns:p14="http://schemas.microsoft.com/office/powerpoint/2010/main" val="47414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2</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1321243" y="309297"/>
            <a:ext cx="9471550" cy="510887"/>
          </a:xfrm>
          <a:prstGeom prst="rect">
            <a:avLst/>
          </a:prstGeom>
        </p:spPr>
        <p:txBody>
          <a:bodyPr>
            <a:normAutofit fontScale="900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lvl="0" algn="l">
              <a:defRPr/>
            </a:pPr>
            <a:r>
              <a:rPr kumimoji="0" lang="es-ES" sz="2000" b="0" i="0" u="none" strike="noStrike" kern="1200" cap="none" spc="0" normalizeH="0" baseline="0" noProof="0" dirty="0">
                <a:ln>
                  <a:noFill/>
                </a:ln>
                <a:solidFill>
                  <a:srgbClr val="575756"/>
                </a:solidFill>
                <a:effectLst/>
                <a:uLnTx/>
                <a:uFillTx/>
                <a:latin typeface="inherit"/>
                <a:ea typeface="+mj-ea"/>
                <a:cs typeface="+mj-cs"/>
              </a:rPr>
              <a:t>                                               </a:t>
            </a:r>
            <a:r>
              <a:rPr lang="es-ES" sz="1600" dirty="0">
                <a:solidFill>
                  <a:schemeClr val="tx1"/>
                </a:solidFill>
                <a:latin typeface="inherit"/>
              </a:rPr>
              <a:t>Señalar qué nombre previo ya tiene el producto o si te gustaría recomendar otro. </a:t>
            </a:r>
            <a:endParaRPr kumimoji="0" lang="ru-RU" sz="2000" b="0" i="0" u="none" strike="noStrike" kern="1200" cap="none" spc="0" normalizeH="0" baseline="0" noProof="0" dirty="0">
              <a:ln>
                <a:noFill/>
              </a:ln>
              <a:solidFill>
                <a:schemeClr val="tx1"/>
              </a:solidFill>
              <a:effectLst/>
              <a:uLnTx/>
              <a:uFillTx/>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DATASIS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1-2</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66331"/>
            <a:ext cx="7590945" cy="48990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600" dirty="0">
                <a:solidFill>
                  <a:srgbClr val="FFFFFF"/>
                </a:solidFill>
              </a:rPr>
              <a:t>Sistema de Salvaguardas para el Mecanismo REDD+</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kumimoji="0" lang="es-ES" sz="1200" b="1" i="0" u="none" strike="noStrike" kern="0" cap="none" spc="0" normalizeH="0" baseline="0" noProof="0" dirty="0">
                <a:ln>
                  <a:noFill/>
                </a:ln>
                <a:solidFill>
                  <a:schemeClr val="accent1"/>
                </a:solidFill>
                <a:effectLst/>
                <a:uLnTx/>
                <a:uFillTx/>
              </a:rPr>
              <a:t>1. CONTEXTO</a:t>
            </a:r>
          </a:p>
        </p:txBody>
      </p:sp>
      <p:cxnSp>
        <p:nvCxnSpPr>
          <p:cNvPr id="146" name="Straight Connector 136">
            <a:extLst>
              <a:ext uri="{FF2B5EF4-FFF2-40B4-BE49-F238E27FC236}">
                <a16:creationId xmlns:a16="http://schemas.microsoft.com/office/drawing/2014/main" id="{A5E31865-5335-4BA5-81E4-ACEB52F5FCA7}"/>
              </a:ext>
            </a:extLst>
          </p:cNvPr>
          <p:cNvCxnSpPr>
            <a:cxnSpLocks/>
          </p:cNvCxnSpPr>
          <p:nvPr/>
        </p:nvCxnSpPr>
        <p:spPr>
          <a:xfrm>
            <a:off x="6096001" y="1864955"/>
            <a:ext cx="0" cy="36298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749179"/>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Un </a:t>
            </a:r>
            <a:r>
              <a:rPr lang="es-ES" sz="1067" dirty="0">
                <a:solidFill>
                  <a:schemeClr val="accent1"/>
                </a:solidFill>
                <a:latin typeface="Chevin Pro DemiBold"/>
              </a:rPr>
              <a:t>Sistema de Información de Salvaguardas </a:t>
            </a:r>
            <a:r>
              <a:rPr lang="es-ES" sz="1067" dirty="0">
                <a:solidFill>
                  <a:srgbClr val="575756"/>
                </a:solidFill>
                <a:latin typeface="Chevin Pro DemiBold"/>
              </a:rPr>
              <a:t>es requerido por FCPF para cada país que accede a Pagos por Resultados en el Mecanismo REDD+. Hasta ahora, son escasas (o nulas) los SIS que integren Salvaguardas con variables cuantitativas.</a:t>
            </a:r>
          </a:p>
        </p:txBody>
      </p:sp>
      <p:sp>
        <p:nvSpPr>
          <p:cNvPr id="148" name="TextBox 139">
            <a:extLst>
              <a:ext uri="{FF2B5EF4-FFF2-40B4-BE49-F238E27FC236}">
                <a16:creationId xmlns:a16="http://schemas.microsoft.com/office/drawing/2014/main" id="{98A38B01-0203-47CA-8973-AA69DA51EBF2}"/>
              </a:ext>
            </a:extLst>
          </p:cNvPr>
          <p:cNvSpPr txBox="1"/>
          <p:nvPr/>
        </p:nvSpPr>
        <p:spPr>
          <a:xfrm>
            <a:off x="6392413" y="1804400"/>
            <a:ext cx="5099977" cy="2185791"/>
          </a:xfrm>
          <a:prstGeom prst="rect">
            <a:avLst/>
          </a:prstGeom>
          <a:noFill/>
        </p:spPr>
        <p:txBody>
          <a:bodyPr wrap="square" rtlCol="0">
            <a:spAutoFit/>
          </a:bodyPr>
          <a:lstStyle/>
          <a:p>
            <a:pPr defTabSz="1219017">
              <a:spcBef>
                <a:spcPts val="601"/>
              </a:spcBef>
              <a:spcAft>
                <a:spcPts val="601"/>
              </a:spcAft>
            </a:pPr>
            <a:r>
              <a:rPr lang="es-CL" sz="1067" dirty="0">
                <a:solidFill>
                  <a:srgbClr val="575756"/>
                </a:solidFill>
                <a:latin typeface="Chevin Pro DemiBold"/>
              </a:rPr>
              <a:t>Es un Sistema flexible a los requerimientos del país.</a:t>
            </a:r>
          </a:p>
          <a:p>
            <a:pPr defTabSz="1219017">
              <a:spcBef>
                <a:spcPts val="601"/>
              </a:spcBef>
              <a:spcAft>
                <a:spcPts val="601"/>
              </a:spcAft>
            </a:pPr>
            <a:r>
              <a:rPr lang="es-CL" sz="1067" dirty="0">
                <a:solidFill>
                  <a:srgbClr val="575756"/>
                </a:solidFill>
                <a:latin typeface="Chevin Pro DemiBold"/>
              </a:rPr>
              <a:t>Compila información para la verificación del abordaje y respeto de las salvaguardas sociales y ambientales aplicables al mecanismo REDD+ del país.</a:t>
            </a:r>
          </a:p>
          <a:p>
            <a:pPr defTabSz="1219017">
              <a:spcBef>
                <a:spcPts val="601"/>
              </a:spcBef>
              <a:spcAft>
                <a:spcPts val="601"/>
              </a:spcAft>
            </a:pPr>
            <a:r>
              <a:rPr lang="es-CL" sz="1067" dirty="0">
                <a:solidFill>
                  <a:srgbClr val="575756"/>
                </a:solidFill>
                <a:latin typeface="Chevin Pro DemiBold"/>
              </a:rPr>
              <a:t>Proporciona información sobre la forma en que se están abordando y respetando las salvaguardas sociales y ambientales</a:t>
            </a:r>
          </a:p>
          <a:p>
            <a:pPr defTabSz="1219017">
              <a:spcBef>
                <a:spcPts val="601"/>
              </a:spcBef>
              <a:spcAft>
                <a:spcPts val="601"/>
              </a:spcAft>
            </a:pPr>
            <a:r>
              <a:rPr lang="es-CL" sz="1067" dirty="0">
                <a:solidFill>
                  <a:srgbClr val="575756"/>
                </a:solidFill>
                <a:latin typeface="Chevin Pro DemiBold"/>
              </a:rPr>
              <a:t>Presenta información amigable que facilita la toma de decisiones en materia de salvaguardas.</a:t>
            </a:r>
          </a:p>
          <a:p>
            <a:pPr defTabSz="1219017">
              <a:spcBef>
                <a:spcPts val="601"/>
              </a:spcBef>
              <a:spcAft>
                <a:spcPts val="601"/>
              </a:spcAft>
            </a:pPr>
            <a:r>
              <a:rPr lang="es-CL" sz="1067" dirty="0">
                <a:solidFill>
                  <a:srgbClr val="575756"/>
                </a:solidFill>
                <a:latin typeface="Chevin Pro DemiBold"/>
              </a:rPr>
              <a:t>Es un Sistema en que se </a:t>
            </a:r>
            <a:r>
              <a:rPr lang="es-CL" sz="1067" dirty="0" err="1">
                <a:solidFill>
                  <a:srgbClr val="575756"/>
                </a:solidFill>
                <a:latin typeface="Chevin Pro DemiBold"/>
              </a:rPr>
              <a:t>se</a:t>
            </a:r>
            <a:r>
              <a:rPr lang="es-CL" sz="1067" dirty="0">
                <a:solidFill>
                  <a:srgbClr val="575756"/>
                </a:solidFill>
                <a:latin typeface="Chevin Pro DemiBold"/>
              </a:rPr>
              <a:t> puede dar seguimiento y monitoreo a las salvaguardas sociales y ambientales aplicables al mecanismo REDD+ </a:t>
            </a:r>
          </a:p>
        </p:txBody>
      </p:sp>
      <p:sp>
        <p:nvSpPr>
          <p:cNvPr id="2" name="Rectángulo 1">
            <a:extLst>
              <a:ext uri="{FF2B5EF4-FFF2-40B4-BE49-F238E27FC236}">
                <a16:creationId xmlns:a16="http://schemas.microsoft.com/office/drawing/2014/main" id="{B87AAC0D-F7E1-4617-A963-3BEA5411BEDB}"/>
              </a:ext>
            </a:extLst>
          </p:cNvPr>
          <p:cNvSpPr/>
          <p:nvPr/>
        </p:nvSpPr>
        <p:spPr>
          <a:xfrm>
            <a:off x="6392414" y="1501612"/>
            <a:ext cx="4338176"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lang="es-ES" sz="1200" b="1" kern="0" dirty="0">
                <a:solidFill>
                  <a:schemeClr val="accent1"/>
                </a:solidFill>
              </a:rPr>
              <a:t>2. CARACTERÍSTICAS PRINCIPALES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33" name="CuadroTexto 32">
            <a:extLst>
              <a:ext uri="{FF2B5EF4-FFF2-40B4-BE49-F238E27FC236}">
                <a16:creationId xmlns:a16="http://schemas.microsoft.com/office/drawing/2014/main" id="{2D543DD4-77C5-4C23-B492-349AEF0C9F98}"/>
              </a:ext>
            </a:extLst>
          </p:cNvPr>
          <p:cNvSpPr txBox="1"/>
          <p:nvPr/>
        </p:nvSpPr>
        <p:spPr>
          <a:xfrm>
            <a:off x="9739581" y="902129"/>
            <a:ext cx="2435980" cy="430887"/>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s-ES" sz="1100" dirty="0">
                <a:solidFill>
                  <a:schemeClr val="accent2">
                    <a:lumMod val="60000"/>
                    <a:lumOff val="40000"/>
                  </a:schemeClr>
                </a:solidFill>
                <a:latin typeface="Chevin Pro Light"/>
              </a:rPr>
              <a:t>María Victoria Colmenares</a:t>
            </a:r>
          </a:p>
          <a:p>
            <a:pPr marL="285750" indent="-285750">
              <a:buClr>
                <a:schemeClr val="accent2"/>
              </a:buClr>
              <a:buFont typeface="Arial" panose="020B0604020202020204" pitchFamily="34" charset="0"/>
              <a:buChar char="•"/>
            </a:pPr>
            <a:r>
              <a:rPr lang="es-ES" sz="1100" dirty="0">
                <a:solidFill>
                  <a:schemeClr val="accent2">
                    <a:lumMod val="60000"/>
                    <a:lumOff val="40000"/>
                  </a:schemeClr>
                </a:solidFill>
                <a:latin typeface="Chevin Pro Light"/>
              </a:rPr>
              <a:t>Patricio Emanuelli</a:t>
            </a:r>
          </a:p>
        </p:txBody>
      </p:sp>
    </p:spTree>
    <p:extLst>
      <p:ext uri="{BB962C8B-B14F-4D97-AF65-F5344CB8AC3E}">
        <p14:creationId xmlns:p14="http://schemas.microsoft.com/office/powerpoint/2010/main" val="261129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3</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1321243" y="309297"/>
            <a:ext cx="9471550" cy="510887"/>
          </a:xfrm>
          <a:prstGeom prst="rect">
            <a:avLst/>
          </a:prstGeom>
        </p:spPr>
        <p:txBody>
          <a:bodyP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marL="0" marR="0" lvl="0" indent="0" algn="l" defTabSz="1219017"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rgbClr val="575756"/>
                </a:solidFill>
                <a:effectLst/>
                <a:uLnTx/>
                <a:uFillTx/>
                <a:latin typeface="inherit"/>
                <a:ea typeface="+mj-ea"/>
                <a:cs typeface="+mj-cs"/>
              </a:rPr>
              <a:t>                                               </a:t>
            </a:r>
            <a:r>
              <a:rPr kumimoji="0" lang="es-ES" sz="1600" b="0" i="0" u="none" strike="noStrike" kern="1200" cap="none" spc="0" normalizeH="0" baseline="0" noProof="0" dirty="0">
                <a:ln>
                  <a:noFill/>
                </a:ln>
                <a:solidFill>
                  <a:srgbClr val="575756"/>
                </a:solidFill>
                <a:effectLst/>
                <a:uLnTx/>
                <a:uFillTx/>
                <a:latin typeface="inherit"/>
                <a:ea typeface="+mj-ea"/>
                <a:cs typeface="+mj-cs"/>
              </a:rPr>
              <a:t>SISTEMA DE INFORMACIÓN DE SALVAGUARDAS</a:t>
            </a:r>
            <a:endParaRPr kumimoji="0" lang="ru-RU" sz="2000" b="0" i="0" u="none" strike="noStrike" kern="1200" cap="none" spc="0" normalizeH="0" baseline="0" noProof="0" dirty="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DATASIS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3-4</a:t>
            </a:r>
            <a:endParaRPr lang="ru-RU" sz="2400" dirty="0">
              <a:solidFill>
                <a:schemeClr val="accent1"/>
              </a:solidFill>
              <a:latin typeface="Chevin Pro Light" pitchFamily="34" charset="0"/>
            </a:endParaRPr>
          </a:p>
        </p:txBody>
      </p:sp>
      <p:sp>
        <p:nvSpPr>
          <p:cNvPr id="82" name="Oval 133">
            <a:extLst>
              <a:ext uri="{FF2B5EF4-FFF2-40B4-BE49-F238E27FC236}">
                <a16:creationId xmlns:a16="http://schemas.microsoft.com/office/drawing/2014/main" id="{DD74A113-C846-46BE-BE44-3674A305326D}"/>
              </a:ext>
            </a:extLst>
          </p:cNvPr>
          <p:cNvSpPr/>
          <p:nvPr/>
        </p:nvSpPr>
        <p:spPr>
          <a:xfrm>
            <a:off x="7169828" y="3499624"/>
            <a:ext cx="180000" cy="180000"/>
          </a:xfrm>
          <a:prstGeom prst="ellipse">
            <a:avLst/>
          </a:prstGeom>
          <a:solidFill>
            <a:schemeClr val="tx2"/>
          </a:solidFill>
          <a:ln w="9525" cap="flat" cmpd="sng" algn="ctr">
            <a:solidFill>
              <a:schemeClr val="tx2">
                <a:lumMod val="75000"/>
              </a:schemeClr>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id-ID" sz="1351" b="0" i="0" u="none" strike="noStrike" kern="0" cap="none" spc="0" normalizeH="0" baseline="0" noProof="0">
              <a:ln>
                <a:noFill/>
              </a:ln>
              <a:solidFill>
                <a:srgbClr val="FFFFFF"/>
              </a:solidFill>
              <a:effectLst/>
              <a:uLnTx/>
              <a:uFillTx/>
              <a:latin typeface="Calibri"/>
              <a:ea typeface="+mn-ea"/>
              <a:cs typeface="+mn-cs"/>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defTabSz="1219017">
              <a:defRPr/>
            </a:pPr>
            <a:r>
              <a:rPr lang="es-ES" sz="1400" dirty="0">
                <a:solidFill>
                  <a:srgbClr val="FFFFFF"/>
                </a:solidFill>
              </a:rPr>
              <a:t>           Sistema de Salvaguardas para el Mecanismo REDD+</a:t>
            </a:r>
          </a:p>
          <a:p>
            <a:pPr marL="0" marR="0" lvl="0" indent="0" defTabSz="1219017" eaLnBrk="1" fontAlgn="auto" latinLnBrk="0" hangingPunct="1">
              <a:lnSpc>
                <a:spcPct val="100000"/>
              </a:lnSpc>
              <a:spcBef>
                <a:spcPts val="0"/>
              </a:spcBef>
              <a:spcAft>
                <a:spcPts val="0"/>
              </a:spcAft>
              <a:buClrTx/>
              <a:buSzTx/>
              <a:buFontTx/>
              <a:buNone/>
              <a:tabLst/>
              <a:defRPr/>
            </a:pPr>
            <a:endParaRPr kumimoji="0" lang="ru-RU" sz="1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66331"/>
            <a:ext cx="7590945" cy="48990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endParaRPr lang="es-ES" sz="1000" dirty="0">
              <a:solidFill>
                <a:srgbClr val="FFFFFF"/>
              </a:solidFill>
            </a:endParaRP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974012"/>
            <a:ext cx="0" cy="208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Текст 11">
            <a:extLst>
              <a:ext uri="{FF2B5EF4-FFF2-40B4-BE49-F238E27FC236}">
                <a16:creationId xmlns:a16="http://schemas.microsoft.com/office/drawing/2014/main" id="{90631CD3-427F-4E13-B56C-8CC869D79AE1}"/>
              </a:ext>
            </a:extLst>
          </p:cNvPr>
          <p:cNvSpPr txBox="1">
            <a:spLocks/>
          </p:cNvSpPr>
          <p:nvPr/>
        </p:nvSpPr>
        <p:spPr>
          <a:xfrm>
            <a:off x="1464396" y="1823111"/>
            <a:ext cx="4553501" cy="1551067"/>
          </a:xfrm>
          <a:prstGeom prst="rect">
            <a:avLst/>
          </a:prstGeom>
        </p:spPr>
        <p:txBody>
          <a:bodyPr/>
          <a:lstStyle>
            <a:lvl1pPr marL="457132" indent="-457132"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1pPr>
            <a:lvl2pPr marL="990451" indent="-380943"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2pPr>
            <a:lvl3pPr marL="1523771"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3pPr>
            <a:lvl4pPr marL="2133280"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4pPr>
            <a:lvl5pPr marL="2742788"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a:lstStyle>
          <a:p>
            <a:pPr marL="0" lvl="0" indent="0" algn="just" fontAlgn="base">
              <a:buNone/>
              <a:defRPr/>
            </a:pPr>
            <a:r>
              <a:rPr lang="es-ES" sz="1050" dirty="0">
                <a:solidFill>
                  <a:srgbClr val="595959"/>
                </a:solidFill>
              </a:rPr>
              <a:t>Indicar al menos 5 potenciales clientes para este tipo de producto. Solo mencionar. </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kumimoji="0" lang="es-ES" sz="1050" b="0" i="0" u="none" strike="noStrike" kern="1200" cap="none" spc="0" normalizeH="0" baseline="0" noProof="0" dirty="0">
                <a:ln>
                  <a:noFill/>
                </a:ln>
                <a:solidFill>
                  <a:srgbClr val="595959"/>
                </a:solidFill>
                <a:effectLst/>
                <a:uLnTx/>
                <a:uFillTx/>
                <a:latin typeface="Chevin Pro Light"/>
                <a:ea typeface="+mn-ea"/>
              </a:rPr>
              <a:t>Puntos Focales REDD+ de los países LAC</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kumimoji="0" lang="es-ES" sz="1050" b="0" i="0" u="none" strike="noStrike" kern="1200" cap="none" spc="0" normalizeH="0" baseline="0" noProof="0" dirty="0">
                <a:ln>
                  <a:noFill/>
                </a:ln>
                <a:solidFill>
                  <a:srgbClr val="595959"/>
                </a:solidFill>
                <a:effectLst/>
                <a:uLnTx/>
                <a:uFillTx/>
                <a:latin typeface="Chevin Pro Light"/>
                <a:ea typeface="+mn-ea"/>
              </a:rPr>
              <a:t>Cooperaciones Internacionales relacionadas con FCPF y FVC</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lang="es-ES" sz="1050" dirty="0">
                <a:solidFill>
                  <a:srgbClr val="595959"/>
                </a:solidFill>
              </a:rPr>
              <a:t>Organismos Intergubernamentales como el BID, BM, </a:t>
            </a:r>
            <a:r>
              <a:rPr lang="es-ES" sz="1050" dirty="0" err="1">
                <a:solidFill>
                  <a:srgbClr val="595959"/>
                </a:solidFill>
              </a:rPr>
              <a:t>etc</a:t>
            </a:r>
            <a:r>
              <a:rPr lang="es-ES" sz="1050" dirty="0">
                <a:solidFill>
                  <a:srgbClr val="595959"/>
                </a:solidFill>
              </a:rPr>
              <a:t> </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kumimoji="0" lang="es-ES" sz="1050" b="0" i="0" u="none" strike="noStrike" kern="1200" cap="none" spc="0" normalizeH="0" baseline="0" noProof="0" dirty="0">
                <a:ln>
                  <a:noFill/>
                </a:ln>
                <a:solidFill>
                  <a:srgbClr val="595959"/>
                </a:solidFill>
                <a:effectLst/>
                <a:uLnTx/>
                <a:uFillTx/>
                <a:latin typeface="Chevin Pro Light"/>
                <a:ea typeface="+mn-ea"/>
              </a:rPr>
              <a:t>ONG</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kumimoji="0" lang="es-ES" sz="1050" b="0" i="0" u="none" strike="noStrike" kern="1200" cap="none" spc="0" normalizeH="0" baseline="0" noProof="0" dirty="0">
                <a:ln>
                  <a:noFill/>
                </a:ln>
                <a:solidFill>
                  <a:srgbClr val="595959"/>
                </a:solidFill>
                <a:effectLst/>
                <a:uLnTx/>
                <a:uFillTx/>
                <a:latin typeface="Chevin Pro Light"/>
                <a:ea typeface="+mn-ea"/>
              </a:rPr>
              <a:t>Consultoras internacionales. </a:t>
            </a:r>
          </a:p>
          <a:p>
            <a:pPr marL="272202" marR="0" lvl="0" indent="-272202" algn="just" defTabSz="1219017" rtl="0" eaLnBrk="1" fontAlgn="base" latinLnBrk="0" hangingPunct="1">
              <a:lnSpc>
                <a:spcPct val="120000"/>
              </a:lnSpc>
              <a:spcBef>
                <a:spcPct val="20000"/>
              </a:spcBef>
              <a:spcAft>
                <a:spcPts val="0"/>
              </a:spcAft>
              <a:buClrTx/>
              <a:buSzTx/>
              <a:buFont typeface="Arial" pitchFamily="34" charset="0"/>
              <a:buChar char="•"/>
              <a:tabLst/>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a:p>
            <a:pPr marL="272202" marR="0" lvl="0" indent="-272202" algn="just" defTabSz="1219017" rtl="0" eaLnBrk="1" fontAlgn="base" latinLnBrk="0" hangingPunct="1">
              <a:lnSpc>
                <a:spcPct val="120000"/>
              </a:lnSpc>
              <a:spcBef>
                <a:spcPct val="20000"/>
              </a:spcBef>
              <a:spcAft>
                <a:spcPts val="0"/>
              </a:spcAft>
              <a:buClrTx/>
              <a:buSzTx/>
              <a:buFont typeface="Arial" pitchFamily="34" charset="0"/>
              <a:buChar char="•"/>
              <a:tabLst/>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p:txBody>
      </p:sp>
      <p:sp>
        <p:nvSpPr>
          <p:cNvPr id="3" name="Rectángulo 2">
            <a:extLst>
              <a:ext uri="{FF2B5EF4-FFF2-40B4-BE49-F238E27FC236}">
                <a16:creationId xmlns:a16="http://schemas.microsoft.com/office/drawing/2014/main" id="{A630F5D0-3788-451B-9D55-899F07FF1DAD}"/>
              </a:ext>
            </a:extLst>
          </p:cNvPr>
          <p:cNvSpPr/>
          <p:nvPr/>
        </p:nvSpPr>
        <p:spPr>
          <a:xfrm>
            <a:off x="1464397" y="1530913"/>
            <a:ext cx="4025885"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lang="es-ES" sz="1200" b="1" kern="0" dirty="0">
                <a:solidFill>
                  <a:schemeClr val="accent1"/>
                </a:solidFill>
              </a:rPr>
              <a:t>3. PÚBLICO OBJETIVO</a:t>
            </a:r>
            <a:endParaRPr kumimoji="0" lang="es-ES" sz="1200" b="1" i="0" u="none" strike="noStrike" kern="0" cap="none" spc="0" normalizeH="0" baseline="0" noProof="0" dirty="0">
              <a:ln>
                <a:noFill/>
              </a:ln>
              <a:solidFill>
                <a:schemeClr val="accent1"/>
              </a:solidFill>
              <a:effectLst/>
              <a:uLnTx/>
              <a:uFillTx/>
            </a:endParaRPr>
          </a:p>
        </p:txBody>
      </p:sp>
      <p:pic>
        <p:nvPicPr>
          <p:cNvPr id="10" name="Imagen 9">
            <a:extLst>
              <a:ext uri="{FF2B5EF4-FFF2-40B4-BE49-F238E27FC236}">
                <a16:creationId xmlns:a16="http://schemas.microsoft.com/office/drawing/2014/main" id="{12A0AEB4-83C1-4698-B9F8-FE10E0D422AA}"/>
              </a:ext>
            </a:extLst>
          </p:cNvPr>
          <p:cNvPicPr>
            <a:picLocks noChangeAspect="1"/>
          </p:cNvPicPr>
          <p:nvPr/>
        </p:nvPicPr>
        <p:blipFill>
          <a:blip r:embed="rId2"/>
          <a:stretch>
            <a:fillRect/>
          </a:stretch>
        </p:blipFill>
        <p:spPr>
          <a:xfrm>
            <a:off x="6486866" y="3764720"/>
            <a:ext cx="360000" cy="360000"/>
          </a:xfrm>
          <a:prstGeom prst="rect">
            <a:avLst/>
          </a:prstGeom>
        </p:spPr>
      </p:pic>
      <p:pic>
        <p:nvPicPr>
          <p:cNvPr id="12" name="Imagen 11" descr="Imagen que contiene computadora, teclado, botella&#10;&#10;Descripción generada automáticamente">
            <a:extLst>
              <a:ext uri="{FF2B5EF4-FFF2-40B4-BE49-F238E27FC236}">
                <a16:creationId xmlns:a16="http://schemas.microsoft.com/office/drawing/2014/main" id="{EA8335D2-03BF-42F7-BA2C-7DB574F04E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046" y="3764720"/>
            <a:ext cx="360000" cy="360000"/>
          </a:xfrm>
          <a:prstGeom prst="rect">
            <a:avLst/>
          </a:prstGeom>
        </p:spPr>
      </p:pic>
      <p:pic>
        <p:nvPicPr>
          <p:cNvPr id="14" name="Imagen 13" descr="Imagen que contiene computer, computadora, pantalla, monitor&#10;&#10;Descripción generada automáticamente">
            <a:extLst>
              <a:ext uri="{FF2B5EF4-FFF2-40B4-BE49-F238E27FC236}">
                <a16:creationId xmlns:a16="http://schemas.microsoft.com/office/drawing/2014/main" id="{D5F137B0-8703-42EA-A757-02136A80E6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1226" y="3764720"/>
            <a:ext cx="360000" cy="360000"/>
          </a:xfrm>
          <a:prstGeom prst="rect">
            <a:avLst/>
          </a:prstGeom>
        </p:spPr>
      </p:pic>
      <p:pic>
        <p:nvPicPr>
          <p:cNvPr id="16" name="Imagen 15" descr="Imagen que contiene monitor, computadora, pantalla, tabla&#10;&#10;Descripción generada automáticamente">
            <a:extLst>
              <a:ext uri="{FF2B5EF4-FFF2-40B4-BE49-F238E27FC236}">
                <a16:creationId xmlns:a16="http://schemas.microsoft.com/office/drawing/2014/main" id="{57D21773-D9E3-451C-A5D3-64B8BC9F80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8406" y="3764720"/>
            <a:ext cx="360000" cy="360000"/>
          </a:xfrm>
          <a:prstGeom prst="rect">
            <a:avLst/>
          </a:prstGeom>
        </p:spPr>
      </p:pic>
      <p:pic>
        <p:nvPicPr>
          <p:cNvPr id="18" name="Imagen 17" descr="Imagen que contiene computer, tabla, monitor, pantalla&#10;&#10;Descripción generada automáticamente">
            <a:extLst>
              <a:ext uri="{FF2B5EF4-FFF2-40B4-BE49-F238E27FC236}">
                <a16:creationId xmlns:a16="http://schemas.microsoft.com/office/drawing/2014/main" id="{B68953DE-22B2-44E5-8D39-07E40B0E2D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95586" y="3764720"/>
            <a:ext cx="360000" cy="360000"/>
          </a:xfrm>
          <a:prstGeom prst="rect">
            <a:avLst/>
          </a:prstGeom>
        </p:spPr>
      </p:pic>
      <p:pic>
        <p:nvPicPr>
          <p:cNvPr id="20" name="Imagen 19">
            <a:extLst>
              <a:ext uri="{FF2B5EF4-FFF2-40B4-BE49-F238E27FC236}">
                <a16:creationId xmlns:a16="http://schemas.microsoft.com/office/drawing/2014/main" id="{7428D72C-DD5A-421A-B15D-3F43D0EB69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72766" y="3764720"/>
            <a:ext cx="360000" cy="360000"/>
          </a:xfrm>
          <a:prstGeom prst="rect">
            <a:avLst/>
          </a:prstGeom>
        </p:spPr>
      </p:pic>
      <p:pic>
        <p:nvPicPr>
          <p:cNvPr id="23" name="Imagen 22" descr="Imagen que contiene tren, cuarto&#10;&#10;Descripción generada automáticamente">
            <a:extLst>
              <a:ext uri="{FF2B5EF4-FFF2-40B4-BE49-F238E27FC236}">
                <a16:creationId xmlns:a16="http://schemas.microsoft.com/office/drawing/2014/main" id="{DBABD78E-E06C-4EC3-830D-D775B96A85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49947" y="3764720"/>
            <a:ext cx="360000" cy="360000"/>
          </a:xfrm>
          <a:prstGeom prst="rect">
            <a:avLst/>
          </a:prstGeom>
        </p:spPr>
      </p:pic>
      <p:sp>
        <p:nvSpPr>
          <p:cNvPr id="24" name="Rectángulo 23">
            <a:extLst>
              <a:ext uri="{FF2B5EF4-FFF2-40B4-BE49-F238E27FC236}">
                <a16:creationId xmlns:a16="http://schemas.microsoft.com/office/drawing/2014/main" id="{B9C22E0B-5065-47C4-B96F-2092FFC488E7}"/>
              </a:ext>
            </a:extLst>
          </p:cNvPr>
          <p:cNvSpPr/>
          <p:nvPr/>
        </p:nvSpPr>
        <p:spPr>
          <a:xfrm>
            <a:off x="6311324" y="1546112"/>
            <a:ext cx="4338176"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lang="es-ES" sz="1200" b="1" kern="0" dirty="0">
                <a:solidFill>
                  <a:schemeClr val="accent1"/>
                </a:solidFill>
              </a:rPr>
              <a:t>4. PAÍSES PRIORITARIOS</a:t>
            </a:r>
            <a:endParaRPr kumimoji="0" lang="es-ES" sz="1200" b="1" i="0" u="none" strike="noStrike" kern="0" cap="none" spc="0" normalizeH="0" baseline="0" noProof="0" dirty="0">
              <a:ln>
                <a:noFill/>
              </a:ln>
              <a:solidFill>
                <a:schemeClr val="accent1"/>
              </a:solidFill>
              <a:effectLst/>
              <a:uLnTx/>
              <a:uFillTx/>
            </a:endParaRPr>
          </a:p>
        </p:txBody>
      </p:sp>
      <p:sp>
        <p:nvSpPr>
          <p:cNvPr id="25" name="Oval 133">
            <a:extLst>
              <a:ext uri="{FF2B5EF4-FFF2-40B4-BE49-F238E27FC236}">
                <a16:creationId xmlns:a16="http://schemas.microsoft.com/office/drawing/2014/main" id="{7E177D52-4FE0-469F-881C-A226BD83C922}"/>
              </a:ext>
            </a:extLst>
          </p:cNvPr>
          <p:cNvSpPr/>
          <p:nvPr/>
        </p:nvSpPr>
        <p:spPr>
          <a:xfrm>
            <a:off x="6595456"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id-ID" sz="1351" b="0" i="0" u="none" strike="noStrike" kern="0" cap="none" spc="0" normalizeH="0" baseline="0" noProof="0">
              <a:ln>
                <a:noFill/>
              </a:ln>
              <a:solidFill>
                <a:srgbClr val="FFFFFF"/>
              </a:solidFill>
              <a:effectLst/>
              <a:uLnTx/>
              <a:uFillTx/>
              <a:latin typeface="Calibri"/>
              <a:ea typeface="+mn-ea"/>
              <a:cs typeface="+mn-cs"/>
            </a:endParaRPr>
          </a:p>
        </p:txBody>
      </p:sp>
      <p:sp>
        <p:nvSpPr>
          <p:cNvPr id="26" name="Oval 133">
            <a:extLst>
              <a:ext uri="{FF2B5EF4-FFF2-40B4-BE49-F238E27FC236}">
                <a16:creationId xmlns:a16="http://schemas.microsoft.com/office/drawing/2014/main" id="{6781009F-C851-4CBA-AFE9-C74E5E27B781}"/>
              </a:ext>
            </a:extLst>
          </p:cNvPr>
          <p:cNvSpPr/>
          <p:nvPr/>
        </p:nvSpPr>
        <p:spPr>
          <a:xfrm>
            <a:off x="7744200" y="3499624"/>
            <a:ext cx="180000" cy="180000"/>
          </a:xfrm>
          <a:prstGeom prst="ellipse">
            <a:avLst/>
          </a:prstGeom>
          <a:solidFill>
            <a:schemeClr val="tx2"/>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27" name="Oval 133">
            <a:extLst>
              <a:ext uri="{FF2B5EF4-FFF2-40B4-BE49-F238E27FC236}">
                <a16:creationId xmlns:a16="http://schemas.microsoft.com/office/drawing/2014/main" id="{CC5B80C1-9C65-4988-B12D-3F232A1F2585}"/>
              </a:ext>
            </a:extLst>
          </p:cNvPr>
          <p:cNvSpPr/>
          <p:nvPr/>
        </p:nvSpPr>
        <p:spPr>
          <a:xfrm>
            <a:off x="8892944" y="3499624"/>
            <a:ext cx="180000" cy="180000"/>
          </a:xfrm>
          <a:prstGeom prst="ellipse">
            <a:avLst/>
          </a:prstGeom>
          <a:solidFill>
            <a:schemeClr val="tx2">
              <a:lumMod val="20000"/>
              <a:lumOff val="80000"/>
            </a:schemeClr>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28" name="Oval 133">
            <a:extLst>
              <a:ext uri="{FF2B5EF4-FFF2-40B4-BE49-F238E27FC236}">
                <a16:creationId xmlns:a16="http://schemas.microsoft.com/office/drawing/2014/main" id="{88C51D06-58F6-413B-9CAE-2A48B109599E}"/>
              </a:ext>
            </a:extLst>
          </p:cNvPr>
          <p:cNvSpPr/>
          <p:nvPr/>
        </p:nvSpPr>
        <p:spPr>
          <a:xfrm>
            <a:off x="8318572"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id-ID" sz="1351" b="0" i="0" u="none" strike="noStrike" kern="0" cap="none" spc="0" normalizeH="0" baseline="0" noProof="0">
              <a:ln>
                <a:noFill/>
              </a:ln>
              <a:solidFill>
                <a:srgbClr val="FFFFFF"/>
              </a:solidFill>
              <a:effectLst/>
              <a:uLnTx/>
              <a:uFillTx/>
              <a:latin typeface="Calibri"/>
              <a:ea typeface="+mn-ea"/>
              <a:cs typeface="+mn-cs"/>
            </a:endParaRPr>
          </a:p>
        </p:txBody>
      </p:sp>
      <p:sp>
        <p:nvSpPr>
          <p:cNvPr id="29" name="Oval 133">
            <a:extLst>
              <a:ext uri="{FF2B5EF4-FFF2-40B4-BE49-F238E27FC236}">
                <a16:creationId xmlns:a16="http://schemas.microsoft.com/office/drawing/2014/main" id="{062446E0-74D2-43EB-A230-BE184017FC60}"/>
              </a:ext>
            </a:extLst>
          </p:cNvPr>
          <p:cNvSpPr/>
          <p:nvPr/>
        </p:nvSpPr>
        <p:spPr>
          <a:xfrm>
            <a:off x="9467316" y="3499624"/>
            <a:ext cx="180000" cy="180000"/>
          </a:xfrm>
          <a:prstGeom prst="ellipse">
            <a:avLst/>
          </a:prstGeom>
          <a:solidFill>
            <a:schemeClr val="tx2">
              <a:lumMod val="20000"/>
              <a:lumOff val="80000"/>
            </a:schemeClr>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30" name="Oval 133">
            <a:extLst>
              <a:ext uri="{FF2B5EF4-FFF2-40B4-BE49-F238E27FC236}">
                <a16:creationId xmlns:a16="http://schemas.microsoft.com/office/drawing/2014/main" id="{2827D291-F731-47E2-AC32-31FDCAC6B350}"/>
              </a:ext>
            </a:extLst>
          </p:cNvPr>
          <p:cNvSpPr/>
          <p:nvPr/>
        </p:nvSpPr>
        <p:spPr>
          <a:xfrm>
            <a:off x="10041690" y="3499624"/>
            <a:ext cx="180000" cy="180000"/>
          </a:xfrm>
          <a:prstGeom prst="ellipse">
            <a:avLst/>
          </a:prstGeom>
          <a:solidFill>
            <a:schemeClr val="accent1">
              <a:lumMod val="60000"/>
              <a:lumOff val="40000"/>
            </a:schemeClr>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33" name="CuadroTexto 32">
            <a:extLst>
              <a:ext uri="{FF2B5EF4-FFF2-40B4-BE49-F238E27FC236}">
                <a16:creationId xmlns:a16="http://schemas.microsoft.com/office/drawing/2014/main" id="{2D543DD4-77C5-4C23-B492-349AEF0C9F98}"/>
              </a:ext>
            </a:extLst>
          </p:cNvPr>
          <p:cNvSpPr txBox="1"/>
          <p:nvPr/>
        </p:nvSpPr>
        <p:spPr>
          <a:xfrm>
            <a:off x="9739581" y="902129"/>
            <a:ext cx="2435980" cy="430887"/>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s-ES" sz="1100" dirty="0">
                <a:solidFill>
                  <a:schemeClr val="accent2">
                    <a:lumMod val="60000"/>
                    <a:lumOff val="40000"/>
                  </a:schemeClr>
                </a:solidFill>
                <a:latin typeface="Chevin Pro Light"/>
              </a:rPr>
              <a:t>María Victoria Colmenares</a:t>
            </a:r>
          </a:p>
          <a:p>
            <a:pPr marL="285750" indent="-285750">
              <a:buClr>
                <a:schemeClr val="accent2"/>
              </a:buClr>
              <a:buFont typeface="Arial" panose="020B0604020202020204" pitchFamily="34" charset="0"/>
              <a:buChar char="•"/>
            </a:pPr>
            <a:r>
              <a:rPr lang="es-ES" sz="1100" dirty="0">
                <a:solidFill>
                  <a:schemeClr val="accent2">
                    <a:lumMod val="60000"/>
                    <a:lumOff val="40000"/>
                  </a:schemeClr>
                </a:solidFill>
                <a:latin typeface="Chevin Pro Light"/>
              </a:rPr>
              <a:t>Patricio Emanuelli</a:t>
            </a:r>
          </a:p>
        </p:txBody>
      </p:sp>
      <p:sp>
        <p:nvSpPr>
          <p:cNvPr id="4" name="Текст 11">
            <a:extLst>
              <a:ext uri="{FF2B5EF4-FFF2-40B4-BE49-F238E27FC236}">
                <a16:creationId xmlns:a16="http://schemas.microsoft.com/office/drawing/2014/main" id="{9DF9B355-EA45-42F4-BB51-E7C473EFE72C}"/>
              </a:ext>
            </a:extLst>
          </p:cNvPr>
          <p:cNvSpPr txBox="1">
            <a:spLocks/>
          </p:cNvSpPr>
          <p:nvPr/>
        </p:nvSpPr>
        <p:spPr>
          <a:xfrm>
            <a:off x="6311324" y="1803296"/>
            <a:ext cx="4416280" cy="1551067"/>
          </a:xfrm>
          <a:prstGeom prst="rect">
            <a:avLst/>
          </a:prstGeom>
        </p:spPr>
        <p:txBody>
          <a:bodyPr/>
          <a:lstStyle>
            <a:lvl1pPr marL="457132" indent="-457132"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1pPr>
            <a:lvl2pPr marL="990451" indent="-380943"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2pPr>
            <a:lvl3pPr marL="1523771"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3pPr>
            <a:lvl4pPr marL="2133280"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4pPr>
            <a:lvl5pPr marL="2742788"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a:lstStyle>
          <a:p>
            <a:pPr marL="0" lvl="0" indent="0" algn="just" fontAlgn="base">
              <a:buNone/>
              <a:defRPr/>
            </a:pPr>
            <a:r>
              <a:rPr lang="es-ES" sz="1050" dirty="0">
                <a:solidFill>
                  <a:srgbClr val="595959"/>
                </a:solidFill>
              </a:rPr>
              <a:t>Indicar al menos 5 potenciales clientes para este tipo de producto. Solo mencionar. </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kumimoji="0" lang="es-ES" sz="1050" b="0" i="0" u="none" strike="noStrike" kern="1200" cap="none" spc="0" normalizeH="0" baseline="0" noProof="0" dirty="0">
                <a:ln>
                  <a:noFill/>
                </a:ln>
                <a:solidFill>
                  <a:srgbClr val="595959"/>
                </a:solidFill>
                <a:effectLst/>
                <a:uLnTx/>
                <a:uFillTx/>
                <a:latin typeface="Chevin Pro Light"/>
                <a:ea typeface="+mn-ea"/>
              </a:rPr>
              <a:t>República Dominicana</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lang="es-ES" sz="1050" dirty="0">
                <a:solidFill>
                  <a:srgbClr val="595959"/>
                </a:solidFill>
              </a:rPr>
              <a:t>Panamá</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kumimoji="0" lang="es-ES" sz="1050" b="0" i="0" u="none" strike="noStrike" kern="1200" cap="none" spc="0" normalizeH="0" baseline="0" noProof="0" dirty="0">
                <a:ln>
                  <a:noFill/>
                </a:ln>
                <a:solidFill>
                  <a:srgbClr val="595959"/>
                </a:solidFill>
                <a:effectLst/>
                <a:uLnTx/>
                <a:uFillTx/>
                <a:latin typeface="Chevin Pro Light"/>
                <a:ea typeface="+mn-ea"/>
              </a:rPr>
              <a:t>Uruguay</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lang="es-ES" sz="1050" dirty="0">
                <a:solidFill>
                  <a:srgbClr val="595959"/>
                </a:solidFill>
              </a:rPr>
              <a:t>El Salvador</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kumimoji="0" lang="es-ES" sz="1050" b="0" i="0" u="none" strike="noStrike" kern="1200" cap="none" spc="0" normalizeH="0" baseline="0" noProof="0" dirty="0">
                <a:ln>
                  <a:noFill/>
                </a:ln>
                <a:solidFill>
                  <a:srgbClr val="595959"/>
                </a:solidFill>
                <a:effectLst/>
                <a:uLnTx/>
                <a:uFillTx/>
                <a:latin typeface="Chevin Pro Light"/>
                <a:ea typeface="+mn-ea"/>
              </a:rPr>
              <a:t>Paraguay</a:t>
            </a:r>
          </a:p>
        </p:txBody>
      </p:sp>
    </p:spTree>
    <p:extLst>
      <p:ext uri="{BB962C8B-B14F-4D97-AF65-F5344CB8AC3E}">
        <p14:creationId xmlns:p14="http://schemas.microsoft.com/office/powerpoint/2010/main" val="354296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4</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1321243" y="309297"/>
            <a:ext cx="9471550" cy="510887"/>
          </a:xfrm>
          <a:prstGeom prst="rect">
            <a:avLst/>
          </a:prstGeom>
        </p:spPr>
        <p:txBody>
          <a:bodyP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marL="0" marR="0" lvl="0" indent="0" algn="l" defTabSz="1219017"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rgbClr val="575756"/>
                </a:solidFill>
                <a:effectLst/>
                <a:uLnTx/>
                <a:uFillTx/>
                <a:latin typeface="inherit"/>
                <a:ea typeface="+mj-ea"/>
                <a:cs typeface="+mj-cs"/>
              </a:rPr>
              <a:t>                                               </a:t>
            </a:r>
            <a:r>
              <a:rPr kumimoji="0" lang="es-ES" sz="1600" b="0" i="0" u="none" strike="noStrike" kern="1200" cap="none" spc="0" normalizeH="0" baseline="0" noProof="0" dirty="0">
                <a:ln>
                  <a:noFill/>
                </a:ln>
                <a:solidFill>
                  <a:srgbClr val="575756"/>
                </a:solidFill>
                <a:effectLst/>
                <a:uLnTx/>
                <a:uFillTx/>
                <a:latin typeface="inherit"/>
                <a:ea typeface="+mj-ea"/>
                <a:cs typeface="+mj-cs"/>
              </a:rPr>
              <a:t>SISTEMA DE INFORMACIÓN DE SALVAGUARDAS</a:t>
            </a:r>
            <a:endParaRPr kumimoji="0" lang="ru-RU" sz="2000" b="0" i="0" u="none" strike="noStrike" kern="1200" cap="none" spc="0" normalizeH="0" baseline="0" noProof="0" dirty="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DATASIS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5-6</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600" dirty="0">
                <a:solidFill>
                  <a:srgbClr val="FFFFFF"/>
                </a:solidFill>
              </a:rPr>
              <a:t>Sistema de Salvaguardas para el Mecanismo REDD+</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5. CONTEXTO COMPETITIVO</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14726" y="1816092"/>
            <a:ext cx="6394358" cy="5541325"/>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En la caracterización de la competencia debes señalar cuáles serían los productos que competirían con el nuestro, con el fin de potenciar la propuesta de mercado. Se sugiere complementar lo siguiente: </a:t>
            </a:r>
          </a:p>
          <a:p>
            <a:pPr defTabSz="1219017">
              <a:spcBef>
                <a:spcPts val="601"/>
              </a:spcBef>
              <a:spcAft>
                <a:spcPts val="601"/>
              </a:spcAft>
            </a:pPr>
            <a:r>
              <a:rPr lang="es-ES" sz="1067" dirty="0">
                <a:solidFill>
                  <a:srgbClr val="575756"/>
                </a:solidFill>
                <a:latin typeface="Chevin Pro DemiBold"/>
              </a:rPr>
              <a:t>1. ¿Qué tipo de producto tiene la competencia principal? </a:t>
            </a:r>
          </a:p>
          <a:p>
            <a:pPr defTabSz="1219017">
              <a:spcBef>
                <a:spcPts val="601"/>
              </a:spcBef>
              <a:spcAft>
                <a:spcPts val="601"/>
              </a:spcAft>
            </a:pPr>
            <a:r>
              <a:rPr lang="es-ES" sz="1067" dirty="0">
                <a:solidFill>
                  <a:srgbClr val="575756"/>
                </a:solidFill>
                <a:latin typeface="Chevin Pro DemiBold"/>
              </a:rPr>
              <a:t>Sistemas en páginas web que muestran elementos cualitativos en términos generales del mecanismo REDD+. </a:t>
            </a:r>
          </a:p>
          <a:p>
            <a:pPr defTabSz="1219017">
              <a:spcBef>
                <a:spcPts val="601"/>
              </a:spcBef>
              <a:spcAft>
                <a:spcPts val="601"/>
              </a:spcAft>
            </a:pPr>
            <a:r>
              <a:rPr lang="es-ES" sz="1067" dirty="0">
                <a:solidFill>
                  <a:srgbClr val="575756"/>
                </a:solidFill>
                <a:latin typeface="Chevin Pro DemiBold"/>
              </a:rPr>
              <a:t>2. ¿Cuáles son sus fortalezas y debilidades? </a:t>
            </a:r>
          </a:p>
          <a:p>
            <a:pPr defTabSz="1219017">
              <a:spcBef>
                <a:spcPts val="601"/>
              </a:spcBef>
              <a:spcAft>
                <a:spcPts val="601"/>
              </a:spcAft>
            </a:pPr>
            <a:r>
              <a:rPr lang="es-ES" sz="1067" dirty="0">
                <a:solidFill>
                  <a:srgbClr val="575756"/>
                </a:solidFill>
                <a:latin typeface="Chevin Pro DemiBold"/>
              </a:rPr>
              <a:t>Las fortalezas de esos sistemas es que se puede visualizar el marco legal de las salvaguardas aplicables al país. Entre las debilidades se encuentran la falta de información cuantitativa de para el seguimiento y monitoreo de las salvaguardas.</a:t>
            </a:r>
          </a:p>
          <a:p>
            <a:pPr defTabSz="1219017">
              <a:spcBef>
                <a:spcPts val="601"/>
              </a:spcBef>
              <a:spcAft>
                <a:spcPts val="601"/>
              </a:spcAft>
            </a:pPr>
            <a:r>
              <a:rPr lang="es-ES" sz="1067" dirty="0">
                <a:solidFill>
                  <a:srgbClr val="575756"/>
                </a:solidFill>
                <a:latin typeface="Chevin Pro DemiBold"/>
              </a:rPr>
              <a:t>3. ¿Cómo se diferencia nuestra propuesta de valor?</a:t>
            </a:r>
          </a:p>
          <a:p>
            <a:pPr defTabSz="1219017">
              <a:spcBef>
                <a:spcPts val="601"/>
              </a:spcBef>
              <a:spcAft>
                <a:spcPts val="601"/>
              </a:spcAft>
            </a:pPr>
            <a:r>
              <a:rPr lang="es-ES" sz="1067" dirty="0">
                <a:solidFill>
                  <a:srgbClr val="575756"/>
                </a:solidFill>
                <a:latin typeface="Chevin Pro DemiBold"/>
              </a:rPr>
              <a:t>Nuestro sistema integra elementos cuantitativos y cualitativos de las salvaguardas aplicables al mecanismo REDD+ con la flexibilidad para integrar la información que sea necesaria para la toma de decisiones, seguimiento y monitoreo, proporcionar información para los reportes en materia de salvaguardas sociales y ambientales.  </a:t>
            </a:r>
          </a:p>
          <a:p>
            <a:pPr defTabSz="1219017">
              <a:spcBef>
                <a:spcPts val="601"/>
              </a:spcBef>
              <a:spcAft>
                <a:spcPts val="601"/>
              </a:spcAft>
            </a:pPr>
            <a:r>
              <a:rPr lang="es-ES" sz="1067" dirty="0">
                <a:solidFill>
                  <a:srgbClr val="575756"/>
                </a:solidFill>
                <a:latin typeface="Chevin Pro DemiBold"/>
              </a:rPr>
              <a:t>4. ¿Qué tipo de cliente tiene nuestra competencia? </a:t>
            </a:r>
          </a:p>
          <a:p>
            <a:pPr defTabSz="1219017">
              <a:spcBef>
                <a:spcPts val="601"/>
              </a:spcBef>
              <a:spcAft>
                <a:spcPts val="601"/>
              </a:spcAft>
            </a:pPr>
            <a:r>
              <a:rPr lang="es-ES" sz="1067" dirty="0">
                <a:solidFill>
                  <a:srgbClr val="575756"/>
                </a:solidFill>
                <a:latin typeface="Chevin Pro DemiBold"/>
              </a:rPr>
              <a:t>Hasta el momento no se ha encontrado en el mercado una empresa que proporcione una propuesta para el diseño e implementación del SIS. </a:t>
            </a:r>
          </a:p>
          <a:p>
            <a:pPr defTabSz="1219017">
              <a:spcBef>
                <a:spcPts val="601"/>
              </a:spcBef>
              <a:spcAft>
                <a:spcPts val="601"/>
              </a:spcAft>
            </a:pPr>
            <a:r>
              <a:rPr lang="es-ES" sz="1067" dirty="0">
                <a:solidFill>
                  <a:srgbClr val="575756"/>
                </a:solidFill>
                <a:latin typeface="Chevin Pro DemiBold"/>
              </a:rPr>
              <a:t>5. ¿Cuál es nuestra ventaja?</a:t>
            </a:r>
          </a:p>
          <a:p>
            <a:pPr defTabSz="1219017">
              <a:spcBef>
                <a:spcPts val="601"/>
              </a:spcBef>
              <a:spcAft>
                <a:spcPts val="601"/>
              </a:spcAft>
            </a:pPr>
            <a:r>
              <a:rPr lang="es-ES" sz="1067" dirty="0">
                <a:solidFill>
                  <a:srgbClr val="575756"/>
                </a:solidFill>
                <a:latin typeface="Chevin Pro DemiBold"/>
              </a:rPr>
              <a:t>Tenemos experiencia en diseños de SIS en países como Chile, Guatemala y otros países de Centroamérica, lo que ha permitido tener lecciones aprendidas que aportan a las mejoras del SIS.  </a:t>
            </a:r>
          </a:p>
          <a:p>
            <a:pPr defTabSz="1219017">
              <a:spcBef>
                <a:spcPts val="601"/>
              </a:spcBef>
              <a:spcAft>
                <a:spcPts val="601"/>
              </a:spcAft>
            </a:pPr>
            <a:r>
              <a:rPr lang="es-ES" sz="1067" dirty="0">
                <a:solidFill>
                  <a:srgbClr val="575756"/>
                </a:solidFill>
                <a:latin typeface="Chevin Pro DemiBold"/>
              </a:rPr>
              <a:t>6. ¿Qué rango de precios tienen sus productos? </a:t>
            </a:r>
          </a:p>
          <a:p>
            <a:pPr defTabSz="1219017">
              <a:spcBef>
                <a:spcPts val="601"/>
              </a:spcBef>
              <a:spcAft>
                <a:spcPts val="601"/>
              </a:spcAft>
            </a:pPr>
            <a:endParaRPr lang="es-ES" sz="1067" dirty="0">
              <a:solidFill>
                <a:srgbClr val="575756"/>
              </a:solidFill>
              <a:latin typeface="Chevin Pro DemiBold"/>
            </a:endParaRPr>
          </a:p>
          <a:p>
            <a:pPr defTabSz="1219017">
              <a:spcBef>
                <a:spcPts val="601"/>
              </a:spcBef>
              <a:spcAft>
                <a:spcPts val="601"/>
              </a:spcAft>
            </a:pPr>
            <a:endParaRPr lang="es-ES" sz="1067" dirty="0">
              <a:solidFill>
                <a:srgbClr val="575756"/>
              </a:solidFill>
              <a:latin typeface="Chevin Pro DemiBold"/>
            </a:endParaRPr>
          </a:p>
        </p:txBody>
      </p:sp>
      <p:sp>
        <p:nvSpPr>
          <p:cNvPr id="148" name="TextBox 139">
            <a:extLst>
              <a:ext uri="{FF2B5EF4-FFF2-40B4-BE49-F238E27FC236}">
                <a16:creationId xmlns:a16="http://schemas.microsoft.com/office/drawing/2014/main" id="{98A38B01-0203-47CA-8973-AA69DA51EBF2}"/>
              </a:ext>
            </a:extLst>
          </p:cNvPr>
          <p:cNvSpPr txBox="1"/>
          <p:nvPr/>
        </p:nvSpPr>
        <p:spPr>
          <a:xfrm>
            <a:off x="7049332" y="1806877"/>
            <a:ext cx="4120832" cy="2052550"/>
          </a:xfrm>
          <a:prstGeom prst="rect">
            <a:avLst/>
          </a:prstGeom>
          <a:noFill/>
        </p:spPr>
        <p:txBody>
          <a:bodyPr wrap="square" rtlCol="0">
            <a:spAutoFit/>
          </a:bodyPr>
          <a:lstStyle/>
          <a:p>
            <a:pPr defTabSz="1219017">
              <a:spcBef>
                <a:spcPts val="601"/>
              </a:spcBef>
              <a:spcAft>
                <a:spcPts val="601"/>
              </a:spcAft>
            </a:pPr>
            <a:r>
              <a:rPr lang="es-CL" sz="1067" dirty="0">
                <a:solidFill>
                  <a:srgbClr val="575756"/>
                </a:solidFill>
                <a:latin typeface="Chevin Pro DemiBold"/>
              </a:rPr>
              <a:t>Al contar con un Sistema de Información de Salvaguardas se podrá facilitar el seguimiento y monitoreo, en términos cuantitativos de su abordaje, respeto y cumplimiento, así como la obtención de datos para la elaboración de los reportes a instancias nacionales e internacionales.</a:t>
            </a:r>
          </a:p>
          <a:p>
            <a:pPr defTabSz="1219017">
              <a:spcBef>
                <a:spcPts val="601"/>
              </a:spcBef>
              <a:spcAft>
                <a:spcPts val="601"/>
              </a:spcAft>
            </a:pPr>
            <a:r>
              <a:rPr lang="es-CL" sz="1067" dirty="0">
                <a:solidFill>
                  <a:srgbClr val="575756"/>
                </a:solidFill>
                <a:latin typeface="Chevin Pro DemiBold"/>
              </a:rPr>
              <a:t>Actualmente, no se cuenta con una empresa que provea los servicios para  el diseño de este tipo de Sistemas, dado que requiere del levantamiento de información y su adaptación a los requerimientos internacionales. Gracias a la experiencia y herramientas que posee Data </a:t>
            </a:r>
            <a:r>
              <a:rPr lang="es-CL" sz="1067" dirty="0" err="1">
                <a:solidFill>
                  <a:srgbClr val="575756"/>
                </a:solidFill>
                <a:latin typeface="Chevin Pro DemiBold"/>
              </a:rPr>
              <a:t>Intelligence</a:t>
            </a:r>
            <a:r>
              <a:rPr lang="es-CL" sz="1067" dirty="0">
                <a:solidFill>
                  <a:srgbClr val="575756"/>
                </a:solidFill>
                <a:latin typeface="Chevin Pro DemiBold"/>
              </a:rPr>
              <a:t>, ahora se puede disponer de una herramienta en salvaguardas que cumpla con los estándares internacionales y el marco legal e institucional de los países que lo que requieran. </a:t>
            </a:r>
          </a:p>
        </p:txBody>
      </p:sp>
      <p:sp>
        <p:nvSpPr>
          <p:cNvPr id="2" name="Rectángulo 1">
            <a:extLst>
              <a:ext uri="{FF2B5EF4-FFF2-40B4-BE49-F238E27FC236}">
                <a16:creationId xmlns:a16="http://schemas.microsoft.com/office/drawing/2014/main" id="{B87AAC0D-F7E1-4617-A963-3BEA5411BEDB}"/>
              </a:ext>
            </a:extLst>
          </p:cNvPr>
          <p:cNvSpPr/>
          <p:nvPr/>
        </p:nvSpPr>
        <p:spPr>
          <a:xfrm>
            <a:off x="7145584" y="1501612"/>
            <a:ext cx="4338176" cy="276999"/>
          </a:xfrm>
          <a:prstGeom prst="rect">
            <a:avLst/>
          </a:prstGeom>
        </p:spPr>
        <p:txBody>
          <a:bodyPr wrap="square">
            <a:spAutoFit/>
          </a:bodyPr>
          <a:lstStyle/>
          <a:p>
            <a:pPr lvl="0" defTabSz="1219017">
              <a:defRPr/>
            </a:pPr>
            <a:r>
              <a:rPr lang="es-ES" sz="1200" b="1" kern="0" dirty="0">
                <a:solidFill>
                  <a:schemeClr val="accent1"/>
                </a:solidFill>
              </a:rPr>
              <a:t>6. OPORTUNIDADES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Tree>
    <p:extLst>
      <p:ext uri="{BB962C8B-B14F-4D97-AF65-F5344CB8AC3E}">
        <p14:creationId xmlns:p14="http://schemas.microsoft.com/office/powerpoint/2010/main" val="415046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5</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1321243" y="309297"/>
            <a:ext cx="9471550" cy="510887"/>
          </a:xfrm>
          <a:prstGeom prst="rect">
            <a:avLst/>
          </a:prstGeom>
        </p:spPr>
        <p:txBody>
          <a:bodyP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marL="0" marR="0" lvl="0" indent="0" algn="l" defTabSz="1219017"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rgbClr val="575756"/>
                </a:solidFill>
                <a:effectLst/>
                <a:uLnTx/>
                <a:uFillTx/>
                <a:latin typeface="inherit"/>
                <a:ea typeface="+mj-ea"/>
                <a:cs typeface="+mj-cs"/>
              </a:rPr>
              <a:t>                                               </a:t>
            </a:r>
            <a:r>
              <a:rPr kumimoji="0" lang="es-ES" sz="1600" b="0" i="0" u="none" strike="noStrike" kern="1200" cap="none" spc="0" normalizeH="0" baseline="0" noProof="0" dirty="0">
                <a:ln>
                  <a:noFill/>
                </a:ln>
                <a:solidFill>
                  <a:srgbClr val="575756"/>
                </a:solidFill>
                <a:effectLst/>
                <a:uLnTx/>
                <a:uFillTx/>
                <a:latin typeface="inherit"/>
                <a:ea typeface="+mj-ea"/>
                <a:cs typeface="+mj-cs"/>
              </a:rPr>
              <a:t>SISTEMA DE INFORMACIÓN DE SALVAGUARDAS</a:t>
            </a:r>
            <a:endParaRPr kumimoji="0" lang="ru-RU" sz="2000" b="0" i="0" u="none" strike="noStrike" kern="1200" cap="none" spc="0" normalizeH="0" baseline="0" noProof="0" dirty="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DATASIS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5782"/>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7</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Sistema de Salvaguardas para el Mecanismo REDD+</a:t>
            </a:r>
          </a:p>
        </p:txBody>
      </p:sp>
      <p:cxnSp>
        <p:nvCxnSpPr>
          <p:cNvPr id="146" name="Straight Connector 136">
            <a:extLst>
              <a:ext uri="{FF2B5EF4-FFF2-40B4-BE49-F238E27FC236}">
                <a16:creationId xmlns:a16="http://schemas.microsoft.com/office/drawing/2014/main" id="{A5E31865-5335-4BA5-81E4-ACEB52F5FCA7}"/>
              </a:ext>
            </a:extLst>
          </p:cNvPr>
          <p:cNvCxnSpPr>
            <a:cxnSpLocks/>
          </p:cNvCxnSpPr>
          <p:nvPr/>
        </p:nvCxnSpPr>
        <p:spPr>
          <a:xfrm flipH="1">
            <a:off x="6096000" y="1864955"/>
            <a:ext cx="1" cy="29374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A630F5D0-3788-451B-9D55-899F07FF1DAD}"/>
              </a:ext>
            </a:extLst>
          </p:cNvPr>
          <p:cNvSpPr/>
          <p:nvPr/>
        </p:nvSpPr>
        <p:spPr>
          <a:xfrm>
            <a:off x="1558517" y="1571969"/>
            <a:ext cx="4338176" cy="276999"/>
          </a:xfrm>
          <a:prstGeom prst="rect">
            <a:avLst/>
          </a:prstGeom>
        </p:spPr>
        <p:txBody>
          <a:bodyPr wrap="square">
            <a:spAutoFit/>
          </a:bodyPr>
          <a:lstStyle/>
          <a:p>
            <a:pPr lvl="0" defTabSz="1219017">
              <a:defRPr/>
            </a:pPr>
            <a:r>
              <a:rPr lang="es-ES" sz="1200" b="1" kern="0" dirty="0">
                <a:solidFill>
                  <a:schemeClr val="accent1"/>
                </a:solidFill>
              </a:rPr>
              <a:t>7. CARACTERIZACIÓN DEL PRODUCTO</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TextBox 139">
            <a:extLst>
              <a:ext uri="{FF2B5EF4-FFF2-40B4-BE49-F238E27FC236}">
                <a16:creationId xmlns:a16="http://schemas.microsoft.com/office/drawing/2014/main" id="{AE0EDE74-994E-46B4-A862-1E0024AA9F56}"/>
              </a:ext>
            </a:extLst>
          </p:cNvPr>
          <p:cNvSpPr txBox="1"/>
          <p:nvPr/>
        </p:nvSpPr>
        <p:spPr>
          <a:xfrm>
            <a:off x="1558517" y="1864955"/>
            <a:ext cx="4397666" cy="2591159"/>
          </a:xfrm>
          <a:prstGeom prst="rect">
            <a:avLst/>
          </a:prstGeom>
          <a:noFill/>
        </p:spPr>
        <p:txBody>
          <a:bodyPr wrap="square" rtlCol="0">
            <a:spAutoFit/>
          </a:bodyPr>
          <a:lstStyle/>
          <a:p>
            <a:pPr marL="228600" indent="-228600" defTabSz="1219017">
              <a:spcAft>
                <a:spcPts val="600"/>
              </a:spcAft>
              <a:buFont typeface="+mj-lt"/>
              <a:buAutoNum type="arabicPeriod"/>
            </a:pPr>
            <a:r>
              <a:rPr lang="es-ES" sz="1067" dirty="0">
                <a:solidFill>
                  <a:srgbClr val="575756"/>
                </a:solidFill>
                <a:latin typeface="Chevin Pro DemiBold"/>
              </a:rPr>
              <a:t>¿Qué es? </a:t>
            </a:r>
          </a:p>
          <a:p>
            <a:pPr marL="228600" indent="-228600" defTabSz="1219017">
              <a:spcAft>
                <a:spcPts val="600"/>
              </a:spcAft>
              <a:buFont typeface="+mj-lt"/>
              <a:buAutoNum type="arabicPeriod"/>
            </a:pPr>
            <a:r>
              <a:rPr lang="es-ES" sz="1067" dirty="0">
                <a:solidFill>
                  <a:srgbClr val="575756"/>
                </a:solidFill>
                <a:latin typeface="Chevin Pro DemiBold"/>
              </a:rPr>
              <a:t>¿Qué problema resuelve? </a:t>
            </a:r>
          </a:p>
          <a:p>
            <a:pPr marL="228600" indent="-228600" defTabSz="1219017">
              <a:spcAft>
                <a:spcPts val="600"/>
              </a:spcAft>
              <a:buFont typeface="+mj-lt"/>
              <a:buAutoNum type="arabicPeriod"/>
            </a:pPr>
            <a:r>
              <a:rPr lang="es-ES" sz="1067" dirty="0">
                <a:solidFill>
                  <a:srgbClr val="575756"/>
                </a:solidFill>
                <a:latin typeface="Chevin Pro DemiBold"/>
              </a:rPr>
              <a:t>¿Por qué es necesario? </a:t>
            </a:r>
          </a:p>
          <a:p>
            <a:pPr marL="228600" indent="-228600" defTabSz="1219017">
              <a:spcAft>
                <a:spcPts val="600"/>
              </a:spcAft>
              <a:buFont typeface="+mj-lt"/>
              <a:buAutoNum type="arabicPeriod"/>
            </a:pPr>
            <a:r>
              <a:rPr lang="es-ES" sz="1067" dirty="0">
                <a:solidFill>
                  <a:srgbClr val="575756"/>
                </a:solidFill>
                <a:latin typeface="Chevin Pro DemiBold"/>
              </a:rPr>
              <a:t>¿Qué características tiene? </a:t>
            </a:r>
          </a:p>
          <a:p>
            <a:pPr marL="228600" indent="-228600" defTabSz="1219017">
              <a:spcAft>
                <a:spcPts val="600"/>
              </a:spcAft>
              <a:buFont typeface="+mj-lt"/>
              <a:buAutoNum type="arabicPeriod"/>
            </a:pPr>
            <a:r>
              <a:rPr lang="es-ES" sz="1067" dirty="0">
                <a:solidFill>
                  <a:srgbClr val="575756"/>
                </a:solidFill>
                <a:latin typeface="Chevin Pro DemiBold"/>
              </a:rPr>
              <a:t>¿En qué plataforma funciona? </a:t>
            </a:r>
          </a:p>
          <a:p>
            <a:pPr marL="228600" indent="-228600" defTabSz="1219017">
              <a:spcAft>
                <a:spcPts val="600"/>
              </a:spcAft>
              <a:buFont typeface="+mj-lt"/>
              <a:buAutoNum type="arabicPeriod"/>
            </a:pPr>
            <a:r>
              <a:rPr lang="es-ES" sz="1067" dirty="0">
                <a:solidFill>
                  <a:srgbClr val="575756"/>
                </a:solidFill>
                <a:latin typeface="Chevin Pro DemiBold"/>
              </a:rPr>
              <a:t>¿Cuál es su elemento diferenciador? </a:t>
            </a:r>
          </a:p>
          <a:p>
            <a:pPr marL="228600" indent="-228600" defTabSz="1219017">
              <a:spcAft>
                <a:spcPts val="600"/>
              </a:spcAft>
              <a:buFont typeface="+mj-lt"/>
              <a:buAutoNum type="arabicPeriod"/>
            </a:pPr>
            <a:r>
              <a:rPr lang="es-ES" sz="1067" dirty="0">
                <a:solidFill>
                  <a:srgbClr val="575756"/>
                </a:solidFill>
                <a:latin typeface="Chevin Pro DemiBold"/>
              </a:rPr>
              <a:t>¿Cuál es el objetivo de uso? </a:t>
            </a:r>
          </a:p>
          <a:p>
            <a:pPr marL="228600" indent="-228600" defTabSz="1219017">
              <a:spcAft>
                <a:spcPts val="600"/>
              </a:spcAft>
              <a:buFont typeface="+mj-lt"/>
              <a:buAutoNum type="arabicPeriod"/>
            </a:pPr>
            <a:r>
              <a:rPr lang="es-ES" sz="1067" dirty="0">
                <a:solidFill>
                  <a:srgbClr val="575756"/>
                </a:solidFill>
                <a:latin typeface="Chevin Pro DemiBold"/>
              </a:rPr>
              <a:t>¿Qué contenidos albergaría? </a:t>
            </a:r>
          </a:p>
          <a:p>
            <a:pPr marL="228600" indent="-228600" defTabSz="1219017">
              <a:spcAft>
                <a:spcPts val="600"/>
              </a:spcAft>
              <a:buFont typeface="+mj-lt"/>
              <a:buAutoNum type="arabicPeriod"/>
            </a:pPr>
            <a:r>
              <a:rPr lang="es-ES" sz="1067" dirty="0">
                <a:solidFill>
                  <a:srgbClr val="575756"/>
                </a:solidFill>
                <a:latin typeface="Chevin Pro DemiBold"/>
              </a:rPr>
              <a:t>¿Cuál es el impacto que puede generar un producto de estas características? </a:t>
            </a:r>
          </a:p>
          <a:p>
            <a:pPr marL="228600" indent="-228600" defTabSz="1219017">
              <a:spcAft>
                <a:spcPts val="600"/>
              </a:spcAft>
              <a:buFont typeface="+mj-lt"/>
              <a:buAutoNum type="arabicPeriod"/>
            </a:pPr>
            <a:r>
              <a:rPr lang="es-ES" sz="1067" dirty="0">
                <a:solidFill>
                  <a:srgbClr val="575756"/>
                </a:solidFill>
                <a:latin typeface="Chevin Pro DemiBold"/>
              </a:rPr>
              <a:t>¿Cuenta con un modelo en particular? </a:t>
            </a:r>
            <a:endParaRPr lang="en-US" sz="1067" dirty="0">
              <a:solidFill>
                <a:srgbClr val="575756"/>
              </a:solidFill>
              <a:latin typeface="Chevin Pro DemiBold"/>
            </a:endParaRPr>
          </a:p>
        </p:txBody>
      </p:sp>
      <p:sp>
        <p:nvSpPr>
          <p:cNvPr id="6" name="TextBox 139">
            <a:extLst>
              <a:ext uri="{FF2B5EF4-FFF2-40B4-BE49-F238E27FC236}">
                <a16:creationId xmlns:a16="http://schemas.microsoft.com/office/drawing/2014/main" id="{A7C07721-3B0A-44E9-B1F4-2472D307C289}"/>
              </a:ext>
            </a:extLst>
          </p:cNvPr>
          <p:cNvSpPr txBox="1"/>
          <p:nvPr/>
        </p:nvSpPr>
        <p:spPr>
          <a:xfrm>
            <a:off x="6295308" y="1848968"/>
            <a:ext cx="5784395" cy="3930178"/>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1. Un sistema que proporciona información sobre la forma en que se abordan y respetan las salvaguardas sociales y ambientales para el mecanismo REDD+..</a:t>
            </a:r>
          </a:p>
          <a:p>
            <a:pPr defTabSz="1219017">
              <a:spcBef>
                <a:spcPts val="601"/>
              </a:spcBef>
              <a:spcAft>
                <a:spcPts val="601"/>
              </a:spcAft>
            </a:pPr>
            <a:r>
              <a:rPr lang="es-ES" sz="1067" dirty="0">
                <a:solidFill>
                  <a:srgbClr val="575756"/>
                </a:solidFill>
                <a:latin typeface="Chevin Pro DemiBold"/>
              </a:rPr>
              <a:t>2.  Las plataformas digitales y las estructura para el diseño del SIS.</a:t>
            </a:r>
          </a:p>
          <a:p>
            <a:pPr defTabSz="1219017">
              <a:spcBef>
                <a:spcPts val="601"/>
              </a:spcBef>
              <a:spcAft>
                <a:spcPts val="601"/>
              </a:spcAft>
            </a:pPr>
            <a:r>
              <a:rPr lang="es-ES" sz="1067" dirty="0">
                <a:solidFill>
                  <a:srgbClr val="575756"/>
                </a:solidFill>
                <a:latin typeface="Chevin Pro DemiBold"/>
              </a:rPr>
              <a:t>3. Porque es un requerimiento de las instancias internacionales para el pago por resultado.</a:t>
            </a:r>
          </a:p>
          <a:p>
            <a:pPr defTabSz="1219017">
              <a:spcBef>
                <a:spcPts val="601"/>
              </a:spcBef>
              <a:spcAft>
                <a:spcPts val="601"/>
              </a:spcAft>
            </a:pPr>
            <a:r>
              <a:rPr lang="es-ES" sz="1067" dirty="0">
                <a:solidFill>
                  <a:srgbClr val="575756"/>
                </a:solidFill>
                <a:latin typeface="Chevin Pro DemiBold"/>
              </a:rPr>
              <a:t>4. Es flexible lo que facilita el cumplimiento los requerimientos nacionales e internacionales.</a:t>
            </a:r>
            <a:endParaRPr lang="es-ES" sz="1067" dirty="0">
              <a:solidFill>
                <a:srgbClr val="575756"/>
              </a:solidFill>
              <a:highlight>
                <a:srgbClr val="FFFF00"/>
              </a:highlight>
              <a:latin typeface="Chevin Pro DemiBold"/>
            </a:endParaRPr>
          </a:p>
          <a:p>
            <a:pPr defTabSz="1219017">
              <a:spcBef>
                <a:spcPts val="601"/>
              </a:spcBef>
              <a:spcAft>
                <a:spcPts val="601"/>
              </a:spcAft>
            </a:pPr>
            <a:r>
              <a:rPr lang="es-ES" sz="1067" dirty="0">
                <a:solidFill>
                  <a:srgbClr val="575756"/>
                </a:solidFill>
                <a:highlight>
                  <a:srgbClr val="FFFF00"/>
                </a:highlight>
                <a:latin typeface="Chevin Pro DemiBold"/>
              </a:rPr>
              <a:t>5. </a:t>
            </a:r>
            <a:r>
              <a:rPr lang="es-ES" sz="1067" dirty="0" err="1">
                <a:solidFill>
                  <a:srgbClr val="575756"/>
                </a:solidFill>
                <a:highlight>
                  <a:srgbClr val="FFFF00"/>
                </a:highlight>
                <a:latin typeface="Chevin Pro DemiBold"/>
              </a:rPr>
              <a:t>Power</a:t>
            </a:r>
            <a:r>
              <a:rPr lang="es-ES" sz="1067" dirty="0">
                <a:solidFill>
                  <a:srgbClr val="575756"/>
                </a:solidFill>
                <a:highlight>
                  <a:srgbClr val="FFFF00"/>
                </a:highlight>
                <a:latin typeface="Chevin Pro DemiBold"/>
              </a:rPr>
              <a:t> BI</a:t>
            </a:r>
          </a:p>
          <a:p>
            <a:pPr defTabSz="1219017">
              <a:spcBef>
                <a:spcPts val="601"/>
              </a:spcBef>
              <a:spcAft>
                <a:spcPts val="601"/>
              </a:spcAft>
            </a:pPr>
            <a:r>
              <a:rPr lang="es-ES" sz="1067" dirty="0">
                <a:solidFill>
                  <a:srgbClr val="575756"/>
                </a:solidFill>
                <a:latin typeface="Chevin Pro DemiBold"/>
              </a:rPr>
              <a:t>6. Que contiene elementos cuantitativos y gráficos en materia de salvaguardas.</a:t>
            </a:r>
          </a:p>
          <a:p>
            <a:pPr defTabSz="1219017">
              <a:spcBef>
                <a:spcPts val="601"/>
              </a:spcBef>
              <a:spcAft>
                <a:spcPts val="601"/>
              </a:spcAft>
            </a:pPr>
            <a:r>
              <a:rPr lang="es-ES" sz="1067" dirty="0">
                <a:solidFill>
                  <a:srgbClr val="575756"/>
                </a:solidFill>
                <a:latin typeface="Chevin Pro DemiBold"/>
              </a:rPr>
              <a:t>7. Proporcionar internación sobre la forma en que se aborda y respeta las salvaguardas sociales y ambientales para REDD+.</a:t>
            </a:r>
          </a:p>
          <a:p>
            <a:pPr defTabSz="1219017">
              <a:spcBef>
                <a:spcPts val="601"/>
              </a:spcBef>
              <a:spcAft>
                <a:spcPts val="601"/>
              </a:spcAft>
            </a:pPr>
            <a:r>
              <a:rPr lang="es-ES" sz="1067" dirty="0">
                <a:solidFill>
                  <a:srgbClr val="575756"/>
                </a:solidFill>
                <a:latin typeface="Chevin Pro DemiBold"/>
              </a:rPr>
              <a:t>8. Salvaguardas de instancias nacionales e internacionales.</a:t>
            </a:r>
          </a:p>
          <a:p>
            <a:pPr defTabSz="1219017">
              <a:spcBef>
                <a:spcPts val="601"/>
              </a:spcBef>
              <a:spcAft>
                <a:spcPts val="601"/>
              </a:spcAft>
            </a:pPr>
            <a:r>
              <a:rPr lang="es-ES" sz="1067" dirty="0">
                <a:solidFill>
                  <a:srgbClr val="575756"/>
                </a:solidFill>
                <a:latin typeface="Chevin Pro DemiBold"/>
              </a:rPr>
              <a:t>9. Puede facilitar el diseño de los SIS y proporcionar una estructura para las sinergias entre las salvaguardas.</a:t>
            </a:r>
          </a:p>
          <a:p>
            <a:pPr defTabSz="1219017">
              <a:spcBef>
                <a:spcPts val="601"/>
              </a:spcBef>
              <a:spcAft>
                <a:spcPts val="601"/>
              </a:spcAft>
            </a:pPr>
            <a:r>
              <a:rPr lang="es-ES" sz="1067" dirty="0">
                <a:solidFill>
                  <a:srgbClr val="575756"/>
                </a:solidFill>
                <a:latin typeface="Chevin Pro DemiBold"/>
              </a:rPr>
              <a:t>10. Data </a:t>
            </a:r>
            <a:r>
              <a:rPr lang="es-ES" sz="1067" dirty="0" err="1">
                <a:solidFill>
                  <a:srgbClr val="575756"/>
                </a:solidFill>
                <a:latin typeface="Chevin Pro DemiBold"/>
              </a:rPr>
              <a:t>Intelligence</a:t>
            </a:r>
            <a:r>
              <a:rPr lang="es-ES" sz="1067" dirty="0">
                <a:solidFill>
                  <a:srgbClr val="575756"/>
                </a:solidFill>
                <a:latin typeface="Chevin Pro DemiBold"/>
              </a:rPr>
              <a:t> cuenta con un modelo de SIS y se tiene la experiencia del SIS Guatemala.  </a:t>
            </a:r>
          </a:p>
          <a:p>
            <a:pPr defTabSz="1219017">
              <a:spcBef>
                <a:spcPts val="601"/>
              </a:spcBef>
              <a:spcAft>
                <a:spcPts val="601"/>
              </a:spcAft>
            </a:pPr>
            <a:endParaRPr lang="es-ES" sz="1067" dirty="0">
              <a:solidFill>
                <a:srgbClr val="575756"/>
              </a:solidFill>
              <a:latin typeface="Chevin Pro DemiBold"/>
            </a:endParaRPr>
          </a:p>
        </p:txBody>
      </p:sp>
    </p:spTree>
    <p:extLst>
      <p:ext uri="{BB962C8B-B14F-4D97-AF65-F5344CB8AC3E}">
        <p14:creationId xmlns:p14="http://schemas.microsoft.com/office/powerpoint/2010/main" val="348853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6</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1321243" y="309297"/>
            <a:ext cx="9471550" cy="510887"/>
          </a:xfrm>
          <a:prstGeom prst="rect">
            <a:avLst/>
          </a:prstGeom>
        </p:spPr>
        <p:txBody>
          <a:bodyP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marL="0" marR="0" lvl="0" indent="0" algn="l" defTabSz="1219017"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rgbClr val="575756"/>
                </a:solidFill>
                <a:effectLst/>
                <a:uLnTx/>
                <a:uFillTx/>
                <a:latin typeface="inherit"/>
                <a:ea typeface="+mj-ea"/>
                <a:cs typeface="+mj-cs"/>
              </a:rPr>
              <a:t>                                               </a:t>
            </a:r>
            <a:r>
              <a:rPr kumimoji="0" lang="es-ES" sz="1600" b="0" i="0" u="none" strike="noStrike" kern="1200" cap="none" spc="0" normalizeH="0" baseline="0" noProof="0" dirty="0">
                <a:ln>
                  <a:noFill/>
                </a:ln>
                <a:solidFill>
                  <a:srgbClr val="575756"/>
                </a:solidFill>
                <a:effectLst/>
                <a:uLnTx/>
                <a:uFillTx/>
                <a:latin typeface="inherit"/>
                <a:ea typeface="+mj-ea"/>
                <a:cs typeface="+mj-cs"/>
              </a:rPr>
              <a:t>SISTEMA DE INFORMACIÓN DE SALVAGUARDAS</a:t>
            </a:r>
            <a:endParaRPr kumimoji="0" lang="ru-RU" sz="2000" b="0" i="0" u="none" strike="noStrike" kern="1200" cap="none" spc="0" normalizeH="0" baseline="0" noProof="0" dirty="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DATASIS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5782"/>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8</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600" dirty="0">
                <a:solidFill>
                  <a:srgbClr val="FFFFFF"/>
                </a:solidFill>
              </a:rPr>
              <a:t>Sistema de Salvaguardas para el Mecanismo REDD+</a:t>
            </a:r>
          </a:p>
        </p:txBody>
      </p:sp>
      <p:cxnSp>
        <p:nvCxnSpPr>
          <p:cNvPr id="146" name="Straight Connector 136">
            <a:extLst>
              <a:ext uri="{FF2B5EF4-FFF2-40B4-BE49-F238E27FC236}">
                <a16:creationId xmlns:a16="http://schemas.microsoft.com/office/drawing/2014/main" id="{A5E31865-5335-4BA5-81E4-ACEB52F5FCA7}"/>
              </a:ext>
            </a:extLst>
          </p:cNvPr>
          <p:cNvCxnSpPr>
            <a:cxnSpLocks/>
          </p:cNvCxnSpPr>
          <p:nvPr/>
        </p:nvCxnSpPr>
        <p:spPr>
          <a:xfrm flipH="1">
            <a:off x="6096000" y="1864955"/>
            <a:ext cx="1" cy="29374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A630F5D0-3788-451B-9D55-899F07FF1DAD}"/>
              </a:ext>
            </a:extLst>
          </p:cNvPr>
          <p:cNvSpPr/>
          <p:nvPr/>
        </p:nvSpPr>
        <p:spPr>
          <a:xfrm>
            <a:off x="1558517" y="1571969"/>
            <a:ext cx="4338176" cy="276999"/>
          </a:xfrm>
          <a:prstGeom prst="rect">
            <a:avLst/>
          </a:prstGeom>
        </p:spPr>
        <p:txBody>
          <a:bodyPr wrap="square">
            <a:spAutoFit/>
          </a:bodyPr>
          <a:lstStyle/>
          <a:p>
            <a:pPr lvl="0" defTabSz="1219017">
              <a:defRPr/>
            </a:pPr>
            <a:r>
              <a:rPr lang="es-ES" sz="1200" b="1" kern="0" dirty="0">
                <a:solidFill>
                  <a:schemeClr val="accent1"/>
                </a:solidFill>
              </a:rPr>
              <a:t>8. ESTRUCTURA </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6" name="TextBox 139">
            <a:extLst>
              <a:ext uri="{FF2B5EF4-FFF2-40B4-BE49-F238E27FC236}">
                <a16:creationId xmlns:a16="http://schemas.microsoft.com/office/drawing/2014/main" id="{A7C07721-3B0A-44E9-B1F4-2472D307C289}"/>
              </a:ext>
            </a:extLst>
          </p:cNvPr>
          <p:cNvSpPr txBox="1"/>
          <p:nvPr/>
        </p:nvSpPr>
        <p:spPr>
          <a:xfrm>
            <a:off x="1558517" y="1966413"/>
            <a:ext cx="4456390" cy="3083793"/>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El primer lugar indícanos si el producto es un sistema, una plataforma de información, una aplicación, una web interactiva, etc. </a:t>
            </a:r>
          </a:p>
          <a:p>
            <a:pPr defTabSz="1219017">
              <a:spcBef>
                <a:spcPts val="601"/>
              </a:spcBef>
              <a:spcAft>
                <a:spcPts val="601"/>
              </a:spcAft>
            </a:pPr>
            <a:r>
              <a:rPr lang="es-ES" sz="1067" dirty="0">
                <a:solidFill>
                  <a:srgbClr val="575756"/>
                </a:solidFill>
                <a:latin typeface="Chevin Pro DemiBold"/>
              </a:rPr>
              <a:t>Cuéntanos acerca del contenido que albergará este producto. En caso de que tengas secciones o categorías, lo puedes indicar de la siguiente manera: </a:t>
            </a:r>
          </a:p>
          <a:p>
            <a:pPr marL="171450" indent="-171450" defTabSz="1219017">
              <a:spcBef>
                <a:spcPts val="601"/>
              </a:spcBef>
              <a:buFont typeface="Arial" panose="020B0604020202020204" pitchFamily="34" charset="0"/>
              <a:buChar char="•"/>
            </a:pPr>
            <a:r>
              <a:rPr lang="es-ES" sz="1067" dirty="0">
                <a:solidFill>
                  <a:srgbClr val="575756"/>
                </a:solidFill>
                <a:latin typeface="Chevin Pro DemiBold"/>
              </a:rPr>
              <a:t>Identificación de categorías: Cuéntanos cuáles son los macro temas que se abarcan en este producto. </a:t>
            </a:r>
          </a:p>
          <a:p>
            <a:pPr marL="171450" indent="-171450" defTabSz="1219017">
              <a:spcBef>
                <a:spcPts val="601"/>
              </a:spcBef>
              <a:buFont typeface="Arial" panose="020B0604020202020204" pitchFamily="34" charset="0"/>
              <a:buChar char="•"/>
            </a:pPr>
            <a:r>
              <a:rPr lang="es-ES" sz="1067" dirty="0">
                <a:solidFill>
                  <a:srgbClr val="575756"/>
                </a:solidFill>
                <a:latin typeface="Chevin Pro DemiBold"/>
              </a:rPr>
              <a:t>Identificación de secciones. Cuéntanos cuáles son los contenidos que se desprenden de cada categoría. </a:t>
            </a:r>
          </a:p>
          <a:p>
            <a:pPr marL="171450" indent="-171450" defTabSz="1219017">
              <a:spcBef>
                <a:spcPts val="601"/>
              </a:spcBef>
              <a:buFont typeface="Arial" panose="020B0604020202020204" pitchFamily="34" charset="0"/>
              <a:buChar char="•"/>
            </a:pPr>
            <a:r>
              <a:rPr lang="es-ES" sz="1067" dirty="0">
                <a:solidFill>
                  <a:srgbClr val="575756"/>
                </a:solidFill>
                <a:latin typeface="Chevin Pro DemiBold"/>
              </a:rPr>
              <a:t>Identificación de temas: Cada sección cuenta con un desglose de temas para exponer. </a:t>
            </a:r>
          </a:p>
          <a:p>
            <a:pPr marL="171450" indent="-171450" defTabSz="1219017">
              <a:spcBef>
                <a:spcPts val="601"/>
              </a:spcBef>
              <a:buFont typeface="Arial" panose="020B0604020202020204" pitchFamily="34" charset="0"/>
              <a:buChar char="•"/>
            </a:pPr>
            <a:endParaRPr lang="es-ES" sz="1067" dirty="0">
              <a:solidFill>
                <a:srgbClr val="575756"/>
              </a:solidFill>
              <a:latin typeface="Chevin Pro DemiBold"/>
            </a:endParaRPr>
          </a:p>
          <a:p>
            <a:pPr defTabSz="1219017">
              <a:spcBef>
                <a:spcPts val="601"/>
              </a:spcBef>
            </a:pPr>
            <a:r>
              <a:rPr lang="es-ES" sz="1067" dirty="0">
                <a:solidFill>
                  <a:schemeClr val="accent1"/>
                </a:solidFill>
                <a:latin typeface="Chevin Pro DemiBold"/>
              </a:rPr>
              <a:t>En los 2 siguientes </a:t>
            </a:r>
            <a:r>
              <a:rPr lang="es-ES" sz="1067" dirty="0" err="1">
                <a:solidFill>
                  <a:schemeClr val="accent1"/>
                </a:solidFill>
                <a:latin typeface="Chevin Pro DemiBold"/>
              </a:rPr>
              <a:t>slides</a:t>
            </a:r>
            <a:r>
              <a:rPr lang="es-ES" sz="1067" dirty="0">
                <a:solidFill>
                  <a:schemeClr val="accent1"/>
                </a:solidFill>
                <a:latin typeface="Chevin Pro DemiBold"/>
              </a:rPr>
              <a:t> encontrarás una tabla que permite organizar visualmente la estructura/modelo del producto.</a:t>
            </a:r>
          </a:p>
          <a:p>
            <a:pPr defTabSz="1219017">
              <a:spcBef>
                <a:spcPts val="601"/>
              </a:spcBef>
              <a:spcAft>
                <a:spcPts val="601"/>
              </a:spcAft>
            </a:pPr>
            <a:endParaRPr lang="es-ES" sz="1067" dirty="0">
              <a:solidFill>
                <a:srgbClr val="575756"/>
              </a:solidFill>
              <a:latin typeface="Chevin Pro DemiBold"/>
            </a:endParaRPr>
          </a:p>
        </p:txBody>
      </p:sp>
      <p:sp>
        <p:nvSpPr>
          <p:cNvPr id="2" name="TextBox 139">
            <a:extLst>
              <a:ext uri="{FF2B5EF4-FFF2-40B4-BE49-F238E27FC236}">
                <a16:creationId xmlns:a16="http://schemas.microsoft.com/office/drawing/2014/main" id="{970F2CB1-436D-4CD3-B9C0-8D7C372196B4}"/>
              </a:ext>
            </a:extLst>
          </p:cNvPr>
          <p:cNvSpPr txBox="1"/>
          <p:nvPr/>
        </p:nvSpPr>
        <p:spPr>
          <a:xfrm>
            <a:off x="6266139" y="1864955"/>
            <a:ext cx="4456390" cy="574644"/>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Por si falta espacio…..</a:t>
            </a:r>
          </a:p>
          <a:p>
            <a:pPr defTabSz="1219017">
              <a:spcBef>
                <a:spcPts val="601"/>
              </a:spcBef>
              <a:spcAft>
                <a:spcPts val="601"/>
              </a:spcAft>
            </a:pPr>
            <a:endParaRPr lang="es-ES" sz="1067" dirty="0">
              <a:solidFill>
                <a:srgbClr val="575756"/>
              </a:solidFill>
              <a:latin typeface="Chevin Pro DemiBold"/>
            </a:endParaRPr>
          </a:p>
        </p:txBody>
      </p:sp>
    </p:spTree>
    <p:extLst>
      <p:ext uri="{BB962C8B-B14F-4D97-AF65-F5344CB8AC3E}">
        <p14:creationId xmlns:p14="http://schemas.microsoft.com/office/powerpoint/2010/main" val="391731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Номер слайда 3"/>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ctr" defTabSz="1219017"/>
            <a:fld id="{C36D633A-E9D6-4868-9F6A-A76B40F1089A}" type="slidenum">
              <a:rPr lang="ru-RU" sz="1400">
                <a:solidFill>
                  <a:srgbClr val="FFFFFF"/>
                </a:solidFill>
                <a:latin typeface="Calibri"/>
              </a:rPr>
              <a:pPr algn="ctr" defTabSz="1219017"/>
              <a:t>7</a:t>
            </a:fld>
            <a:endParaRPr lang="ru-RU" sz="1400" dirty="0">
              <a:solidFill>
                <a:srgbClr val="FFFFFF"/>
              </a:solidFill>
              <a:latin typeface="Calibri"/>
            </a:endParaRPr>
          </a:p>
        </p:txBody>
      </p:sp>
      <p:sp>
        <p:nvSpPr>
          <p:cNvPr id="115" name="Заголовок 10">
            <a:extLst>
              <a:ext uri="{FF2B5EF4-FFF2-40B4-BE49-F238E27FC236}">
                <a16:creationId xmlns:a16="http://schemas.microsoft.com/office/drawing/2014/main" id="{DD30AB27-26C3-43EC-B35B-31A519C7CF6F}"/>
              </a:ext>
            </a:extLst>
          </p:cNvPr>
          <p:cNvSpPr>
            <a:spLocks noGrp="1"/>
          </p:cNvSpPr>
          <p:nvPr>
            <p:ph type="title"/>
          </p:nvPr>
        </p:nvSpPr>
        <p:spPr>
          <a:xfrm>
            <a:off x="717438" y="261015"/>
            <a:ext cx="10749659" cy="791562"/>
          </a:xfrm>
        </p:spPr>
        <p:txBody>
          <a:bodyPr/>
          <a:lstStyle/>
          <a:p>
            <a:pPr algn="l"/>
            <a:r>
              <a:rPr lang="es-ES" dirty="0">
                <a:solidFill>
                  <a:schemeClr val="tx1"/>
                </a:solidFill>
                <a:latin typeface="inherit"/>
              </a:rPr>
              <a:t>                                               </a:t>
            </a:r>
            <a:r>
              <a:rPr lang="es-ES" sz="1600" dirty="0">
                <a:solidFill>
                  <a:schemeClr val="tx1"/>
                </a:solidFill>
                <a:latin typeface="inherit"/>
              </a:rPr>
              <a:t>ESTRUCTURA DE CONTENIDOS DEL SITIO</a:t>
            </a:r>
            <a:endParaRPr lang="ru-RU" dirty="0"/>
          </a:p>
        </p:txBody>
      </p:sp>
      <p:sp>
        <p:nvSpPr>
          <p:cNvPr id="117" name="TextBox 24">
            <a:extLst>
              <a:ext uri="{FF2B5EF4-FFF2-40B4-BE49-F238E27FC236}">
                <a16:creationId xmlns:a16="http://schemas.microsoft.com/office/drawing/2014/main" id="{A4548CF2-9278-4600-BCD8-30764F069BB6}"/>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algn="ctr" defTabSz="1219017">
              <a:lnSpc>
                <a:spcPct val="110000"/>
              </a:lnSpc>
            </a:pPr>
            <a:r>
              <a:rPr lang="en-US" sz="1400" b="1" dirty="0">
                <a:solidFill>
                  <a:srgbClr val="FFFFFF"/>
                </a:solidFill>
                <a:latin typeface="Chevin Pro DemiBold" pitchFamily="34" charset="0"/>
                <a:cs typeface="Calibri"/>
              </a:rPr>
              <a:t>DATASIS</a:t>
            </a:r>
            <a:endParaRPr lang="ru-RU" sz="1400" b="1" dirty="0">
              <a:solidFill>
                <a:srgbClr val="FFFFFF"/>
              </a:solidFill>
              <a:latin typeface="Chevin Pro DemiBold" pitchFamily="34" charset="0"/>
              <a:cs typeface="Calibri"/>
            </a:endParaRPr>
          </a:p>
        </p:txBody>
      </p:sp>
      <p:sp>
        <p:nvSpPr>
          <p:cNvPr id="118" name="Прямоугольник 2">
            <a:extLst>
              <a:ext uri="{FF2B5EF4-FFF2-40B4-BE49-F238E27FC236}">
                <a16:creationId xmlns:a16="http://schemas.microsoft.com/office/drawing/2014/main" id="{A81C9DF9-00FC-4C4D-8951-61A1E7213091}"/>
              </a:ext>
            </a:extLst>
          </p:cNvPr>
          <p:cNvSpPr/>
          <p:nvPr/>
        </p:nvSpPr>
        <p:spPr>
          <a:xfrm>
            <a:off x="538748" y="296910"/>
            <a:ext cx="814569"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2</a:t>
            </a:r>
            <a:endParaRPr lang="ru-RU" sz="2400" dirty="0">
              <a:solidFill>
                <a:schemeClr val="accent1"/>
              </a:solidFill>
              <a:latin typeface="Chevin Pro Light" pitchFamily="34" charset="0"/>
            </a:endParaRPr>
          </a:p>
        </p:txBody>
      </p:sp>
      <p:graphicFrame>
        <p:nvGraphicFramePr>
          <p:cNvPr id="2" name="Tabla 2">
            <a:extLst>
              <a:ext uri="{FF2B5EF4-FFF2-40B4-BE49-F238E27FC236}">
                <a16:creationId xmlns:a16="http://schemas.microsoft.com/office/drawing/2014/main" id="{C829541C-F126-43FE-BA2E-1B4DA31BEC71}"/>
              </a:ext>
            </a:extLst>
          </p:cNvPr>
          <p:cNvGraphicFramePr>
            <a:graphicFrameLocks noGrp="1"/>
          </p:cNvGraphicFramePr>
          <p:nvPr>
            <p:extLst>
              <p:ext uri="{D42A27DB-BD31-4B8C-83A1-F6EECF244321}">
                <p14:modId xmlns:p14="http://schemas.microsoft.com/office/powerpoint/2010/main" val="956826645"/>
              </p:ext>
            </p:extLst>
          </p:nvPr>
        </p:nvGraphicFramePr>
        <p:xfrm>
          <a:off x="480025" y="1097424"/>
          <a:ext cx="10987072" cy="5709536"/>
        </p:xfrm>
        <a:graphic>
          <a:graphicData uri="http://schemas.openxmlformats.org/drawingml/2006/table">
            <a:tbl>
              <a:tblPr firstRow="1" bandRow="1">
                <a:tableStyleId>{5C22544A-7EE6-4342-B048-85BDC9FD1C3A}</a:tableStyleId>
              </a:tblPr>
              <a:tblGrid>
                <a:gridCol w="1130661">
                  <a:extLst>
                    <a:ext uri="{9D8B030D-6E8A-4147-A177-3AD203B41FA5}">
                      <a16:colId xmlns:a16="http://schemas.microsoft.com/office/drawing/2014/main" val="2103009954"/>
                    </a:ext>
                  </a:extLst>
                </a:gridCol>
                <a:gridCol w="1744909">
                  <a:extLst>
                    <a:ext uri="{9D8B030D-6E8A-4147-A177-3AD203B41FA5}">
                      <a16:colId xmlns:a16="http://schemas.microsoft.com/office/drawing/2014/main" val="1925803471"/>
                    </a:ext>
                  </a:extLst>
                </a:gridCol>
                <a:gridCol w="1158786">
                  <a:extLst>
                    <a:ext uri="{9D8B030D-6E8A-4147-A177-3AD203B41FA5}">
                      <a16:colId xmlns:a16="http://schemas.microsoft.com/office/drawing/2014/main" val="4209277347"/>
                    </a:ext>
                  </a:extLst>
                </a:gridCol>
                <a:gridCol w="1158786">
                  <a:extLst>
                    <a:ext uri="{9D8B030D-6E8A-4147-A177-3AD203B41FA5}">
                      <a16:colId xmlns:a16="http://schemas.microsoft.com/office/drawing/2014/main" val="717859385"/>
                    </a:ext>
                  </a:extLst>
                </a:gridCol>
                <a:gridCol w="1158786">
                  <a:extLst>
                    <a:ext uri="{9D8B030D-6E8A-4147-A177-3AD203B41FA5}">
                      <a16:colId xmlns:a16="http://schemas.microsoft.com/office/drawing/2014/main" val="2180104357"/>
                    </a:ext>
                  </a:extLst>
                </a:gridCol>
                <a:gridCol w="1158786">
                  <a:extLst>
                    <a:ext uri="{9D8B030D-6E8A-4147-A177-3AD203B41FA5}">
                      <a16:colId xmlns:a16="http://schemas.microsoft.com/office/drawing/2014/main" val="777788735"/>
                    </a:ext>
                  </a:extLst>
                </a:gridCol>
                <a:gridCol w="1158786">
                  <a:extLst>
                    <a:ext uri="{9D8B030D-6E8A-4147-A177-3AD203B41FA5}">
                      <a16:colId xmlns:a16="http://schemas.microsoft.com/office/drawing/2014/main" val="385850692"/>
                    </a:ext>
                  </a:extLst>
                </a:gridCol>
                <a:gridCol w="1158786">
                  <a:extLst>
                    <a:ext uri="{9D8B030D-6E8A-4147-A177-3AD203B41FA5}">
                      <a16:colId xmlns:a16="http://schemas.microsoft.com/office/drawing/2014/main" val="125122972"/>
                    </a:ext>
                  </a:extLst>
                </a:gridCol>
                <a:gridCol w="1158786">
                  <a:extLst>
                    <a:ext uri="{9D8B030D-6E8A-4147-A177-3AD203B41FA5}">
                      <a16:colId xmlns:a16="http://schemas.microsoft.com/office/drawing/2014/main" val="1239310490"/>
                    </a:ext>
                  </a:extLst>
                </a:gridCol>
              </a:tblGrid>
              <a:tr h="326366">
                <a:tc>
                  <a:txBody>
                    <a:bodyPr/>
                    <a:lstStyle/>
                    <a:p>
                      <a:r>
                        <a:rPr lang="es-ES" sz="1100" dirty="0"/>
                        <a:t>CATEGORÍA</a:t>
                      </a:r>
                    </a:p>
                  </a:txBody>
                  <a:tcPr>
                    <a:solidFill>
                      <a:schemeClr val="accent1">
                        <a:lumMod val="75000"/>
                      </a:schemeClr>
                    </a:solidFill>
                  </a:tcPr>
                </a:tc>
                <a:tc>
                  <a:txBody>
                    <a:bodyPr/>
                    <a:lstStyle/>
                    <a:p>
                      <a:r>
                        <a:rPr lang="es-ES" sz="1100" dirty="0"/>
                        <a:t>SECCIÓN</a:t>
                      </a:r>
                    </a:p>
                  </a:txBody>
                  <a:tcPr>
                    <a:solidFill>
                      <a:schemeClr val="accent2">
                        <a:lumMod val="75000"/>
                      </a:schemeClr>
                    </a:solidFill>
                  </a:tcPr>
                </a:tc>
                <a:tc gridSpan="7">
                  <a:txBody>
                    <a:bodyPr/>
                    <a:lstStyle/>
                    <a:p>
                      <a:pPr algn="ctr"/>
                      <a:r>
                        <a:rPr lang="es-ES" sz="1100" dirty="0"/>
                        <a:t>TEMAS/VISTAS </a:t>
                      </a:r>
                    </a:p>
                  </a:txBody>
                  <a:tcPr>
                    <a:solidFill>
                      <a:schemeClr val="accent2"/>
                    </a:solidFill>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3633972298"/>
                  </a:ext>
                </a:extLst>
              </a:tr>
              <a:tr h="326366">
                <a:tc>
                  <a:txBody>
                    <a:bodyPr/>
                    <a:lstStyle/>
                    <a:p>
                      <a:pPr marL="0" algn="r" defTabSz="1219017" rtl="0" eaLnBrk="1" latinLnBrk="0" hangingPunct="1"/>
                      <a:r>
                        <a:rPr lang="es-ES" sz="1000" b="1" kern="1200" dirty="0">
                          <a:solidFill>
                            <a:schemeClr val="bg1"/>
                          </a:solidFill>
                          <a:latin typeface="+mn-lt"/>
                          <a:ea typeface="+mn-ea"/>
                          <a:cs typeface="+mn-cs"/>
                        </a:rPr>
                        <a:t>Contexto</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Glosario y contexto </a:t>
                      </a:r>
                    </a:p>
                  </a:txBody>
                  <a:tcPr marL="45720" marR="4572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079296250"/>
                  </a:ext>
                </a:extLst>
              </a:tr>
              <a:tr h="326366">
                <a:tc rowSpan="3">
                  <a:txBody>
                    <a:bodyPr/>
                    <a:lstStyle/>
                    <a:p>
                      <a:pPr marL="0" algn="r" defTabSz="1219017" rtl="0" eaLnBrk="1" latinLnBrk="0" hangingPunct="1"/>
                      <a:r>
                        <a:rPr lang="es-ES" sz="1000" b="1" kern="1200" dirty="0">
                          <a:solidFill>
                            <a:schemeClr val="bg1"/>
                          </a:solidFill>
                          <a:latin typeface="+mn-lt"/>
                          <a:ea typeface="+mn-ea"/>
                          <a:cs typeface="+mn-cs"/>
                        </a:rPr>
                        <a:t>SALVAGUARDAS</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CONTEXTO</a:t>
                      </a:r>
                    </a:p>
                  </a:txBody>
                  <a:tcPr marL="45720" marR="45720" anchor="ctr">
                    <a:solidFill>
                      <a:schemeClr val="accent2">
                        <a:lumMod val="75000"/>
                      </a:schemeClr>
                    </a:solidFill>
                  </a:tcPr>
                </a:tc>
                <a:tc>
                  <a:txBody>
                    <a:bodyPr/>
                    <a:lstStyle/>
                    <a:p>
                      <a:pPr algn="ctr"/>
                      <a:r>
                        <a:rPr lang="es-ES" sz="800" b="1" dirty="0">
                          <a:solidFill>
                            <a:srgbClr val="000000"/>
                          </a:solidFill>
                        </a:rPr>
                        <a:t>CONTEXTO</a:t>
                      </a:r>
                    </a:p>
                  </a:txBody>
                  <a:tcPr marL="0" marR="0" marT="0" marB="0" anchor="ctr"/>
                </a:tc>
                <a:tc>
                  <a:txBody>
                    <a:bodyPr/>
                    <a:lstStyle/>
                    <a:p>
                      <a:pPr algn="ctr"/>
                      <a:r>
                        <a:rPr lang="es-ES" sz="800" b="1" dirty="0">
                          <a:solidFill>
                            <a:srgbClr val="000000"/>
                          </a:solidFill>
                        </a:rPr>
                        <a:t>REQUISITOS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65232244"/>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algn="l" defTabSz="1219017" rtl="0" eaLnBrk="1" latinLnBrk="0" hangingPunct="1"/>
                      <a:r>
                        <a:rPr lang="es-ES" sz="900" b="1" kern="1200" dirty="0">
                          <a:solidFill>
                            <a:schemeClr val="bg1"/>
                          </a:solidFill>
                          <a:latin typeface="+mn-lt"/>
                          <a:ea typeface="+mn-ea"/>
                          <a:cs typeface="+mn-cs"/>
                        </a:rPr>
                        <a:t>ORGANIZACIONES</a:t>
                      </a:r>
                    </a:p>
                  </a:txBody>
                  <a:tcPr marL="45720" marR="45720" anchor="ctr">
                    <a:solidFill>
                      <a:schemeClr val="accent2">
                        <a:lumMod val="75000"/>
                      </a:schemeClr>
                    </a:solidFill>
                  </a:tcPr>
                </a:tc>
                <a:tc>
                  <a:txBody>
                    <a:bodyPr/>
                    <a:lstStyle/>
                    <a:p>
                      <a:pPr algn="ctr"/>
                      <a:r>
                        <a:rPr lang="es-ES" sz="800" b="1" dirty="0">
                          <a:solidFill>
                            <a:srgbClr val="000000"/>
                          </a:solidFill>
                          <a:highlight>
                            <a:srgbClr val="FFFF00"/>
                          </a:highlight>
                        </a:rPr>
                        <a:t>CMNUCC (quienes tienen reportes) </a:t>
                      </a:r>
                    </a:p>
                  </a:txBody>
                  <a:tcPr marL="0" marR="0" marT="0" marB="0" anchor="ctr"/>
                </a:tc>
                <a:tc>
                  <a:txBody>
                    <a:bodyPr/>
                    <a:lstStyle/>
                    <a:p>
                      <a:pPr algn="ctr"/>
                      <a:r>
                        <a:rPr lang="es-ES" sz="800" b="1" dirty="0">
                          <a:solidFill>
                            <a:srgbClr val="000000"/>
                          </a:solidFill>
                          <a:highlight>
                            <a:srgbClr val="FFFF00"/>
                          </a:highlight>
                        </a:rPr>
                        <a:t>BM</a:t>
                      </a:r>
                    </a:p>
                  </a:txBody>
                  <a:tcPr marL="0" marR="0" marT="0" marB="0" anchor="ctr"/>
                </a:tc>
                <a:tc>
                  <a:txBody>
                    <a:bodyPr/>
                    <a:lstStyle/>
                    <a:p>
                      <a:pPr algn="ctr"/>
                      <a:r>
                        <a:rPr lang="es-ES" sz="800" b="1" dirty="0">
                          <a:solidFill>
                            <a:srgbClr val="000000"/>
                          </a:solidFill>
                          <a:highlight>
                            <a:srgbClr val="FFFF00"/>
                          </a:highlight>
                        </a:rPr>
                        <a:t>BID</a:t>
                      </a:r>
                    </a:p>
                  </a:txBody>
                  <a:tcPr marL="0" marR="0" marT="0" marB="0" anchor="ctr"/>
                </a:tc>
                <a:tc>
                  <a:txBody>
                    <a:bodyPr/>
                    <a:lstStyle/>
                    <a:p>
                      <a:pPr algn="ctr"/>
                      <a:r>
                        <a:rPr lang="es-ES" sz="800" b="1" dirty="0">
                          <a:solidFill>
                            <a:srgbClr val="000000"/>
                          </a:solidFill>
                          <a:highlight>
                            <a:srgbClr val="FFFF00"/>
                          </a:highlight>
                        </a:rPr>
                        <a:t>FVC</a:t>
                      </a:r>
                    </a:p>
                  </a:txBody>
                  <a:tcPr marL="0" marR="0" marT="0" marB="0" anchor="ctr"/>
                </a:tc>
                <a:tc>
                  <a:txBody>
                    <a:bodyPr/>
                    <a:lstStyle/>
                    <a:p>
                      <a:pPr algn="ctr"/>
                      <a:r>
                        <a:rPr lang="es-ES" sz="800" b="1" dirty="0">
                          <a:solidFill>
                            <a:srgbClr val="000000"/>
                          </a:solidFill>
                          <a:highlight>
                            <a:srgbClr val="FFFF00"/>
                          </a:highlight>
                        </a:rPr>
                        <a:t>GEF</a:t>
                      </a:r>
                    </a:p>
                  </a:txBody>
                  <a:tcPr marL="0" marR="0" marT="0" marB="0" anchor="ctr"/>
                </a:tc>
                <a:tc>
                  <a:txBody>
                    <a:bodyPr/>
                    <a:lstStyle/>
                    <a:p>
                      <a:pPr algn="ctr"/>
                      <a:r>
                        <a:rPr lang="es-ES" sz="800" b="1" dirty="0">
                          <a:solidFill>
                            <a:srgbClr val="000000"/>
                          </a:solidFill>
                          <a:highlight>
                            <a:srgbClr val="FFFF00"/>
                          </a:highlight>
                        </a:rPr>
                        <a:t>Banco Centroamericano de Integración</a:t>
                      </a:r>
                    </a:p>
                  </a:txBody>
                  <a:tcPr marL="0" marR="0" marT="0" marB="0" anchor="ctr"/>
                </a:tc>
                <a:tc>
                  <a:txBody>
                    <a:bodyPr/>
                    <a:lstStyle/>
                    <a:p>
                      <a:pPr algn="ctr"/>
                      <a:r>
                        <a:rPr lang="es-ES" sz="800" b="1" dirty="0">
                          <a:solidFill>
                            <a:srgbClr val="000000"/>
                          </a:solidFill>
                          <a:highlight>
                            <a:srgbClr val="FFFF00"/>
                          </a:highlight>
                        </a:rPr>
                        <a:t>CAF (Revisar ) PNUD ONUMUJERES  (Detalles de salvaguardas y categorizarlos) </a:t>
                      </a:r>
                    </a:p>
                  </a:txBody>
                  <a:tcPr marL="0" marR="0" marT="0" marB="0" anchor="ctr"/>
                </a:tc>
                <a:extLst>
                  <a:ext uri="{0D108BD9-81ED-4DB2-BD59-A6C34878D82A}">
                    <a16:rowId xmlns:a16="http://schemas.microsoft.com/office/drawing/2014/main" val="2044707719"/>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algn="l" defTabSz="1219017" rtl="0" eaLnBrk="1" latinLnBrk="0" hangingPunct="1"/>
                      <a:r>
                        <a:rPr lang="es-ES" sz="900" b="1" kern="1200" dirty="0">
                          <a:solidFill>
                            <a:schemeClr val="bg1"/>
                          </a:solidFill>
                          <a:latin typeface="+mn-lt"/>
                          <a:ea typeface="+mn-ea"/>
                          <a:cs typeface="+mn-cs"/>
                        </a:rPr>
                        <a:t>NACIONAL</a:t>
                      </a:r>
                    </a:p>
                  </a:txBody>
                  <a:tcPr marL="45720" marR="45720" anchor="ctr">
                    <a:solidFill>
                      <a:schemeClr val="accent2">
                        <a:lumMod val="75000"/>
                      </a:schemeClr>
                    </a:solidFill>
                  </a:tcPr>
                </a:tc>
                <a:tc>
                  <a:txBody>
                    <a:bodyPr/>
                    <a:lstStyle/>
                    <a:p>
                      <a:pPr algn="ctr"/>
                      <a:r>
                        <a:rPr lang="es-ES" sz="800" b="1" dirty="0">
                          <a:solidFill>
                            <a:srgbClr val="000000"/>
                          </a:solidFill>
                        </a:rPr>
                        <a:t>LEYES</a:t>
                      </a:r>
                    </a:p>
                  </a:txBody>
                  <a:tcPr marL="0" marR="0" marT="0" marB="0" anchor="ctr"/>
                </a:tc>
                <a:tc>
                  <a:txBody>
                    <a:bodyPr/>
                    <a:lstStyle/>
                    <a:p>
                      <a:pPr algn="ctr"/>
                      <a:r>
                        <a:rPr lang="es-ES" sz="800" b="1" dirty="0">
                          <a:solidFill>
                            <a:srgbClr val="000000"/>
                          </a:solidFill>
                        </a:rPr>
                        <a:t>POLÍTICAS</a:t>
                      </a:r>
                    </a:p>
                  </a:txBody>
                  <a:tcPr marL="0" marR="0" marT="0" marB="0" anchor="ctr"/>
                </a:tc>
                <a:tc>
                  <a:txBody>
                    <a:bodyPr/>
                    <a:lstStyle/>
                    <a:p>
                      <a:pPr algn="ctr"/>
                      <a:r>
                        <a:rPr lang="es-ES" sz="800" b="1" dirty="0">
                          <a:solidFill>
                            <a:srgbClr val="000000"/>
                          </a:solidFill>
                        </a:rPr>
                        <a:t>INSTITUCIONES</a:t>
                      </a:r>
                    </a:p>
                  </a:txBody>
                  <a:tcPr marL="0" marR="0" marT="0" marB="0" anchor="ctr"/>
                </a:tc>
                <a:tc>
                  <a:txBody>
                    <a:bodyPr/>
                    <a:lstStyle/>
                    <a:p>
                      <a:pPr algn="ctr"/>
                      <a:r>
                        <a:rPr lang="es-ES" sz="800" b="1" dirty="0" err="1">
                          <a:solidFill>
                            <a:srgbClr val="000000"/>
                          </a:solidFill>
                        </a:rPr>
                        <a:t>Bilateriales</a:t>
                      </a:r>
                      <a:r>
                        <a:rPr lang="es-ES" sz="800" b="1" dirty="0">
                          <a:solidFill>
                            <a:srgbClr val="000000"/>
                          </a:solidFill>
                        </a:rPr>
                        <a:t> (</a:t>
                      </a:r>
                      <a:r>
                        <a:rPr lang="es-ES" sz="800" b="1" dirty="0" err="1">
                          <a:solidFill>
                            <a:srgbClr val="000000"/>
                          </a:solidFill>
                        </a:rPr>
                        <a:t>coorperación</a:t>
                      </a:r>
                      <a:r>
                        <a:rPr lang="es-ES" sz="800" b="1" dirty="0">
                          <a:solidFill>
                            <a:srgbClr val="000000"/>
                          </a:solidFill>
                        </a:rPr>
                        <a:t> </a:t>
                      </a:r>
                      <a:r>
                        <a:rPr lang="es-ES" sz="800" b="1" dirty="0" err="1">
                          <a:solidFill>
                            <a:srgbClr val="000000"/>
                          </a:solidFill>
                        </a:rPr>
                        <a:t>bilaterial</a:t>
                      </a:r>
                      <a:r>
                        <a:rPr lang="es-ES" sz="800" b="1" dirty="0">
                          <a:solidFill>
                            <a:srgbClr val="000000"/>
                          </a:solidFill>
                        </a:rPr>
                        <a:t>) </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190576896"/>
                  </a:ext>
                </a:extLst>
              </a:tr>
              <a:tr h="326366">
                <a:tc rowSpan="3">
                  <a:txBody>
                    <a:bodyPr/>
                    <a:lstStyle/>
                    <a:p>
                      <a:pPr marL="0" algn="r" defTabSz="1219017" rtl="0" eaLnBrk="1" latinLnBrk="0" hangingPunct="1"/>
                      <a:r>
                        <a:rPr lang="es-ES" sz="1000" b="1" kern="1200" dirty="0">
                          <a:solidFill>
                            <a:schemeClr val="bg1"/>
                          </a:solidFill>
                          <a:latin typeface="+mn-lt"/>
                          <a:ea typeface="+mn-ea"/>
                          <a:cs typeface="+mn-cs"/>
                        </a:rPr>
                        <a:t>INDICADORES</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BASES CONCEPTUALES</a:t>
                      </a:r>
                    </a:p>
                  </a:txBody>
                  <a:tcPr marL="45720" marR="45720" anchor="ctr">
                    <a:solidFill>
                      <a:schemeClr val="accent2">
                        <a:lumMod val="75000"/>
                      </a:schemeClr>
                    </a:solidFill>
                  </a:tcPr>
                </a:tc>
                <a:tc>
                  <a:txBody>
                    <a:bodyPr/>
                    <a:lstStyle/>
                    <a:p>
                      <a:pPr algn="ctr"/>
                      <a:r>
                        <a:rPr lang="es-ES" sz="800" b="1" dirty="0">
                          <a:solidFill>
                            <a:srgbClr val="000000"/>
                          </a:solidFill>
                        </a:rPr>
                        <a:t>SMART</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548585519"/>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algn="l" defTabSz="1219017" rtl="0" eaLnBrk="1" latinLnBrk="0" hangingPunct="1"/>
                      <a:r>
                        <a:rPr lang="es-ES" sz="900" b="1" kern="1200" dirty="0">
                          <a:solidFill>
                            <a:schemeClr val="bg1"/>
                          </a:solidFill>
                          <a:latin typeface="+mn-lt"/>
                          <a:ea typeface="+mn-ea"/>
                          <a:cs typeface="+mn-cs"/>
                        </a:rPr>
                        <a:t>AMBITO</a:t>
                      </a:r>
                    </a:p>
                  </a:txBody>
                  <a:tcPr marL="45720" marR="45720" anchor="ctr">
                    <a:solidFill>
                      <a:schemeClr val="accent2">
                        <a:lumMod val="75000"/>
                      </a:schemeClr>
                    </a:solidFill>
                  </a:tcPr>
                </a:tc>
                <a:tc>
                  <a:txBody>
                    <a:bodyPr/>
                    <a:lstStyle/>
                    <a:p>
                      <a:pPr algn="ctr"/>
                      <a:r>
                        <a:rPr lang="es-ES" sz="800" b="1" dirty="0">
                          <a:solidFill>
                            <a:srgbClr val="000000"/>
                          </a:solidFill>
                        </a:rPr>
                        <a:t>AMBIENTAL</a:t>
                      </a:r>
                    </a:p>
                  </a:txBody>
                  <a:tcPr marL="0" marR="0" marT="0" marB="0" anchor="ctr"/>
                </a:tc>
                <a:tc>
                  <a:txBody>
                    <a:bodyPr/>
                    <a:lstStyle/>
                    <a:p>
                      <a:pPr algn="ctr"/>
                      <a:r>
                        <a:rPr lang="es-ES" sz="800" b="1" dirty="0">
                          <a:solidFill>
                            <a:srgbClr val="000000"/>
                          </a:solidFill>
                        </a:rPr>
                        <a:t>SOCIAL</a:t>
                      </a:r>
                    </a:p>
                  </a:txBody>
                  <a:tcPr marL="0" marR="0" marT="0" marB="0" anchor="ctr"/>
                </a:tc>
                <a:tc>
                  <a:txBody>
                    <a:bodyPr/>
                    <a:lstStyle/>
                    <a:p>
                      <a:pPr algn="ctr"/>
                      <a:r>
                        <a:rPr lang="es-ES" sz="800" b="1" dirty="0">
                          <a:solidFill>
                            <a:srgbClr val="000000"/>
                          </a:solidFill>
                        </a:rPr>
                        <a:t>GÉNERO</a:t>
                      </a:r>
                    </a:p>
                  </a:txBody>
                  <a:tcPr marL="0" marR="0" marT="0" marB="0" anchor="ctr"/>
                </a:tc>
                <a:tc>
                  <a:txBody>
                    <a:bodyPr/>
                    <a:lstStyle/>
                    <a:p>
                      <a:pPr algn="ctr"/>
                      <a:r>
                        <a:rPr lang="es-ES" sz="800" b="1" dirty="0">
                          <a:solidFill>
                            <a:srgbClr val="000000"/>
                          </a:solidFill>
                        </a:rPr>
                        <a:t>PI</a:t>
                      </a:r>
                    </a:p>
                  </a:txBody>
                  <a:tcPr marL="0" marR="0" marT="0" marB="0" anchor="ctr"/>
                </a:tc>
                <a:tc>
                  <a:txBody>
                    <a:bodyPr/>
                    <a:lstStyle/>
                    <a:p>
                      <a:pPr algn="ctr"/>
                      <a:r>
                        <a:rPr lang="es-ES" sz="800" b="1" dirty="0">
                          <a:solidFill>
                            <a:srgbClr val="000000"/>
                          </a:solidFill>
                        </a:rPr>
                        <a:t>MRV</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850010357"/>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algn="l" defTabSz="1219017" rtl="0" eaLnBrk="1" latinLnBrk="0" hangingPunct="1"/>
                      <a:r>
                        <a:rPr lang="es-ES" sz="900" b="1" kern="1200" dirty="0">
                          <a:solidFill>
                            <a:schemeClr val="bg1"/>
                          </a:solidFill>
                          <a:latin typeface="+mn-lt"/>
                          <a:ea typeface="+mn-ea"/>
                          <a:cs typeface="+mn-cs"/>
                        </a:rPr>
                        <a:t>COMPONENTES</a:t>
                      </a:r>
                    </a:p>
                  </a:txBody>
                  <a:tcPr marL="45720" marR="45720" anchor="ctr">
                    <a:solidFill>
                      <a:schemeClr val="accent2">
                        <a:lumMod val="75000"/>
                      </a:schemeClr>
                    </a:solidFill>
                  </a:tcPr>
                </a:tc>
                <a:tc>
                  <a:txBody>
                    <a:bodyPr/>
                    <a:lstStyle/>
                    <a:p>
                      <a:pPr algn="ctr"/>
                      <a:r>
                        <a:rPr lang="es-ES" sz="800" b="1" dirty="0">
                          <a:solidFill>
                            <a:srgbClr val="000000"/>
                          </a:solidFill>
                        </a:rPr>
                        <a:t>BIODIVERSIDAD</a:t>
                      </a:r>
                    </a:p>
                  </a:txBody>
                  <a:tcPr marL="0" marR="0" marT="0" marB="0" anchor="ctr"/>
                </a:tc>
                <a:tc>
                  <a:txBody>
                    <a:bodyPr/>
                    <a:lstStyle/>
                    <a:p>
                      <a:pPr algn="ctr"/>
                      <a:r>
                        <a:rPr lang="es-ES" sz="800" b="1" dirty="0">
                          <a:solidFill>
                            <a:srgbClr val="000000"/>
                          </a:solidFill>
                        </a:rPr>
                        <a:t>PARTICIPACIÓN</a:t>
                      </a:r>
                    </a:p>
                  </a:txBody>
                  <a:tcPr marL="0" marR="0" marT="0" marB="0" anchor="ctr"/>
                </a:tc>
                <a:tc>
                  <a:txBody>
                    <a:bodyPr/>
                    <a:lstStyle/>
                    <a:p>
                      <a:pPr algn="ctr"/>
                      <a:r>
                        <a:rPr lang="es-ES" sz="800" b="1" dirty="0">
                          <a:solidFill>
                            <a:srgbClr val="000000"/>
                          </a:solidFill>
                        </a:rPr>
                        <a:t>MUJERES</a:t>
                      </a:r>
                    </a:p>
                  </a:txBody>
                  <a:tcPr marL="0" marR="0" marT="0" marB="0" anchor="ctr"/>
                </a:tc>
                <a:tc>
                  <a:txBody>
                    <a:bodyPr/>
                    <a:lstStyle/>
                    <a:p>
                      <a:pPr algn="ctr"/>
                      <a:r>
                        <a:rPr lang="es-ES" sz="800" b="1" dirty="0">
                          <a:solidFill>
                            <a:srgbClr val="000000"/>
                          </a:solidFill>
                        </a:rPr>
                        <a:t>DERECHOSY CONOCIMIENTOS</a:t>
                      </a:r>
                    </a:p>
                  </a:txBody>
                  <a:tcPr marL="0" marR="0" marT="0" marB="0" anchor="ctr"/>
                </a:tc>
                <a:tc>
                  <a:txBody>
                    <a:bodyPr/>
                    <a:lstStyle/>
                    <a:p>
                      <a:pPr algn="ctr"/>
                      <a:r>
                        <a:rPr lang="es-ES" sz="800" b="1" dirty="0">
                          <a:solidFill>
                            <a:srgbClr val="000000"/>
                          </a:solidFill>
                        </a:rPr>
                        <a:t>DESPLAZAMIENTO Y REVERSIÓN</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993332774"/>
                  </a:ext>
                </a:extLst>
              </a:tr>
              <a:tr h="326366">
                <a:tc rowSpan="2">
                  <a:txBody>
                    <a:bodyPr/>
                    <a:lstStyle/>
                    <a:p>
                      <a:pPr marL="0" algn="r" defTabSz="1219017" rtl="0" eaLnBrk="1" latinLnBrk="0" hangingPunct="1"/>
                      <a:r>
                        <a:rPr lang="es-ES" sz="1000" b="1" kern="1200" dirty="0">
                          <a:solidFill>
                            <a:schemeClr val="bg1"/>
                          </a:solidFill>
                          <a:latin typeface="+mn-lt"/>
                          <a:ea typeface="+mn-ea"/>
                          <a:cs typeface="+mn-cs"/>
                        </a:rPr>
                        <a:t>CONFIGURACIÓN</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INSTITUCIONES</a:t>
                      </a:r>
                    </a:p>
                  </a:txBody>
                  <a:tcPr marL="45720" marR="45720" anchor="ctr">
                    <a:solidFill>
                      <a:schemeClr val="accent2">
                        <a:lumMod val="75000"/>
                      </a:schemeClr>
                    </a:solidFill>
                  </a:tcPr>
                </a:tc>
                <a:tc>
                  <a:txBody>
                    <a:bodyPr/>
                    <a:lstStyle/>
                    <a:p>
                      <a:pPr algn="ctr"/>
                      <a:r>
                        <a:rPr lang="es-ES" sz="800" b="1" dirty="0">
                          <a:solidFill>
                            <a:srgbClr val="000000"/>
                          </a:solidFill>
                        </a:rPr>
                        <a:t>CMNUCC</a:t>
                      </a:r>
                    </a:p>
                  </a:txBody>
                  <a:tcPr marL="0" marR="0" marT="0" marB="0" anchor="ctr"/>
                </a:tc>
                <a:tc>
                  <a:txBody>
                    <a:bodyPr/>
                    <a:lstStyle/>
                    <a:p>
                      <a:pPr algn="ctr"/>
                      <a:r>
                        <a:rPr lang="es-ES" sz="800" b="1" dirty="0">
                          <a:solidFill>
                            <a:srgbClr val="000000"/>
                          </a:solidFill>
                        </a:rPr>
                        <a:t>BM</a:t>
                      </a:r>
                    </a:p>
                  </a:txBody>
                  <a:tcPr marL="0" marR="0" marT="0" marB="0" anchor="ctr"/>
                </a:tc>
                <a:tc>
                  <a:txBody>
                    <a:bodyPr/>
                    <a:lstStyle/>
                    <a:p>
                      <a:pPr algn="ctr"/>
                      <a:r>
                        <a:rPr lang="es-ES" sz="800" b="1" dirty="0">
                          <a:solidFill>
                            <a:srgbClr val="000000"/>
                          </a:solidFill>
                        </a:rPr>
                        <a:t>BID</a:t>
                      </a:r>
                    </a:p>
                  </a:txBody>
                  <a:tcPr marL="0" marR="0" marT="0" marB="0" anchor="ctr"/>
                </a:tc>
                <a:tc>
                  <a:txBody>
                    <a:bodyPr/>
                    <a:lstStyle/>
                    <a:p>
                      <a:pPr algn="ctr"/>
                      <a:r>
                        <a:rPr lang="es-ES" sz="800" b="1" dirty="0">
                          <a:solidFill>
                            <a:srgbClr val="000000"/>
                          </a:solidFill>
                        </a:rPr>
                        <a:t>FVC</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233047202"/>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solidFill>
                  </a:tcPr>
                </a:tc>
                <a:tc>
                  <a:txBody>
                    <a:bodyPr/>
                    <a:lstStyle/>
                    <a:p>
                      <a:pPr marL="0" algn="l" defTabSz="1219017" rtl="0" eaLnBrk="1" latinLnBrk="0" hangingPunct="1"/>
                      <a:r>
                        <a:rPr lang="es-ES" sz="900" b="1" kern="1200" dirty="0">
                          <a:solidFill>
                            <a:schemeClr val="bg1"/>
                          </a:solidFill>
                          <a:latin typeface="+mn-lt"/>
                          <a:ea typeface="+mn-ea"/>
                          <a:cs typeface="+mn-cs"/>
                        </a:rPr>
                        <a:t>AMBITO</a:t>
                      </a:r>
                    </a:p>
                  </a:txBody>
                  <a:tcPr marL="45720" marR="45720" anchor="ctr">
                    <a:solidFill>
                      <a:schemeClr val="accent2">
                        <a:lumMod val="75000"/>
                      </a:schemeClr>
                    </a:solidFill>
                  </a:tcPr>
                </a:tc>
                <a:tc>
                  <a:txBody>
                    <a:bodyPr/>
                    <a:lstStyle/>
                    <a:p>
                      <a:pPr algn="ctr"/>
                      <a:r>
                        <a:rPr lang="es-ES" sz="800" b="1" dirty="0">
                          <a:solidFill>
                            <a:srgbClr val="000000"/>
                          </a:solidFill>
                        </a:rPr>
                        <a:t>AMBIENTAL</a:t>
                      </a:r>
                    </a:p>
                  </a:txBody>
                  <a:tcPr marL="0" marR="0" marT="0" marB="0" anchor="ctr"/>
                </a:tc>
                <a:tc>
                  <a:txBody>
                    <a:bodyPr/>
                    <a:lstStyle/>
                    <a:p>
                      <a:pPr algn="ctr"/>
                      <a:r>
                        <a:rPr lang="es-ES" sz="800" b="1" dirty="0">
                          <a:solidFill>
                            <a:srgbClr val="000000"/>
                          </a:solidFill>
                        </a:rPr>
                        <a:t>SOCIAL</a:t>
                      </a:r>
                    </a:p>
                  </a:txBody>
                  <a:tcPr marL="0" marR="0" marT="0" marB="0" anchor="ctr"/>
                </a:tc>
                <a:tc>
                  <a:txBody>
                    <a:bodyPr/>
                    <a:lstStyle/>
                    <a:p>
                      <a:pPr algn="ctr"/>
                      <a:r>
                        <a:rPr lang="es-ES" sz="800" b="1" dirty="0">
                          <a:solidFill>
                            <a:srgbClr val="000000"/>
                          </a:solidFill>
                        </a:rPr>
                        <a:t>GÉNERO</a:t>
                      </a:r>
                    </a:p>
                  </a:txBody>
                  <a:tcPr marL="0" marR="0" marT="0" marB="0" anchor="ctr"/>
                </a:tc>
                <a:tc>
                  <a:txBody>
                    <a:bodyPr/>
                    <a:lstStyle/>
                    <a:p>
                      <a:pPr algn="ctr"/>
                      <a:r>
                        <a:rPr lang="es-ES" sz="800" b="1" dirty="0">
                          <a:solidFill>
                            <a:srgbClr val="000000"/>
                          </a:solidFill>
                        </a:rPr>
                        <a:t>PI</a:t>
                      </a:r>
                    </a:p>
                  </a:txBody>
                  <a:tcPr marL="0" marR="0" marT="0" marB="0" anchor="ctr"/>
                </a:tc>
                <a:tc>
                  <a:txBody>
                    <a:bodyPr/>
                    <a:lstStyle/>
                    <a:p>
                      <a:pPr algn="ctr"/>
                      <a:r>
                        <a:rPr lang="es-ES" sz="800" b="1" dirty="0">
                          <a:solidFill>
                            <a:srgbClr val="000000"/>
                          </a:solidFill>
                        </a:rPr>
                        <a:t>PATRIMONIO CULTURAL FÍSICO</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808640980"/>
                  </a:ext>
                </a:extLst>
              </a:tr>
              <a:tr h="326366">
                <a:tc rowSpan="2">
                  <a:txBody>
                    <a:bodyPr/>
                    <a:lstStyle/>
                    <a:p>
                      <a:pPr marL="0" algn="r" defTabSz="1219017" rtl="0" eaLnBrk="1" latinLnBrk="0" hangingPunct="1"/>
                      <a:r>
                        <a:rPr lang="es-ES" sz="1000" b="1" kern="1200" dirty="0">
                          <a:solidFill>
                            <a:schemeClr val="bg1"/>
                          </a:solidFill>
                          <a:latin typeface="+mn-lt"/>
                          <a:ea typeface="+mn-ea"/>
                          <a:cs typeface="+mn-cs"/>
                        </a:rPr>
                        <a:t>REPORTE</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SALVAGUARDAS</a:t>
                      </a:r>
                    </a:p>
                  </a:txBody>
                  <a:tcPr marL="45720" marR="45720" anchor="ctr">
                    <a:solidFill>
                      <a:schemeClr val="accent2">
                        <a:lumMod val="75000"/>
                      </a:schemeClr>
                    </a:solidFill>
                  </a:tcPr>
                </a:tc>
                <a:tc>
                  <a:txBody>
                    <a:bodyPr/>
                    <a:lstStyle/>
                    <a:p>
                      <a:pPr algn="ctr"/>
                      <a:r>
                        <a:rPr lang="es-ES" sz="800" b="1" dirty="0">
                          <a:solidFill>
                            <a:srgbClr val="000000"/>
                          </a:solidFill>
                        </a:rPr>
                        <a:t>CMNUCC</a:t>
                      </a:r>
                    </a:p>
                  </a:txBody>
                  <a:tcPr marL="0" marR="0" marT="0" marB="0" anchor="ctr"/>
                </a:tc>
                <a:tc>
                  <a:txBody>
                    <a:bodyPr/>
                    <a:lstStyle/>
                    <a:p>
                      <a:pPr algn="ctr"/>
                      <a:r>
                        <a:rPr lang="es-ES" sz="800" b="1" dirty="0">
                          <a:solidFill>
                            <a:srgbClr val="000000"/>
                          </a:solidFill>
                        </a:rPr>
                        <a:t>BID</a:t>
                      </a:r>
                    </a:p>
                  </a:txBody>
                  <a:tcPr marL="0" marR="0" marT="0" marB="0" anchor="ctr"/>
                </a:tc>
                <a:tc>
                  <a:txBody>
                    <a:bodyPr/>
                    <a:lstStyle/>
                    <a:p>
                      <a:pPr algn="ctr"/>
                      <a:r>
                        <a:rPr lang="es-ES" sz="800" b="1" dirty="0">
                          <a:solidFill>
                            <a:srgbClr val="000000"/>
                          </a:solidFill>
                        </a:rPr>
                        <a:t>BM</a:t>
                      </a:r>
                    </a:p>
                  </a:txBody>
                  <a:tcPr marL="0" marR="0" marT="0" marB="0" anchor="ctr"/>
                </a:tc>
                <a:tc>
                  <a:txBody>
                    <a:bodyPr/>
                    <a:lstStyle/>
                    <a:p>
                      <a:pPr algn="ctr"/>
                      <a:r>
                        <a:rPr lang="es-ES" sz="800" b="1" dirty="0">
                          <a:solidFill>
                            <a:srgbClr val="000000"/>
                          </a:solidFill>
                        </a:rPr>
                        <a:t>FVC</a:t>
                      </a:r>
                    </a:p>
                  </a:txBody>
                  <a:tcPr marL="0" marR="0" marT="0" marB="0" anchor="ctr"/>
                </a:tc>
                <a:tc>
                  <a:txBody>
                    <a:bodyPr/>
                    <a:lstStyle/>
                    <a:p>
                      <a:pPr algn="ctr"/>
                      <a:r>
                        <a:rPr lang="es-ES" sz="800" b="1" dirty="0">
                          <a:solidFill>
                            <a:srgbClr val="000000"/>
                          </a:solidFill>
                        </a:rPr>
                        <a:t>FCPF</a:t>
                      </a:r>
                    </a:p>
                  </a:txBody>
                  <a:tcPr marL="0" marR="0" marT="0" marB="0" anchor="ctr"/>
                </a:tc>
                <a:tc>
                  <a:txBody>
                    <a:bodyPr/>
                    <a:lstStyle/>
                    <a:p>
                      <a:pPr algn="ctr"/>
                      <a:r>
                        <a:rPr lang="es-ES" sz="800" b="1" dirty="0">
                          <a:solidFill>
                            <a:srgbClr val="000000"/>
                          </a:solidFill>
                        </a:rPr>
                        <a:t>NACIONALES</a:t>
                      </a: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730017987"/>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solidFill>
                  </a:tcPr>
                </a:tc>
                <a:tc>
                  <a:txBody>
                    <a:bodyPr/>
                    <a:lstStyle/>
                    <a:p>
                      <a:pPr marL="0" algn="l" defTabSz="1219017" rtl="0" eaLnBrk="1" latinLnBrk="0" hangingPunct="1"/>
                      <a:r>
                        <a:rPr lang="es-ES" sz="900" b="1" kern="1200" dirty="0">
                          <a:solidFill>
                            <a:schemeClr val="bg1"/>
                          </a:solidFill>
                          <a:latin typeface="+mn-lt"/>
                          <a:ea typeface="+mn-ea"/>
                          <a:cs typeface="+mn-cs"/>
                        </a:rPr>
                        <a:t>INDICADORES</a:t>
                      </a:r>
                    </a:p>
                  </a:txBody>
                  <a:tcPr marL="45720" marR="45720" anchor="ctr">
                    <a:solidFill>
                      <a:schemeClr val="accent2">
                        <a:lumMod val="75000"/>
                      </a:schemeClr>
                    </a:solidFill>
                  </a:tcPr>
                </a:tc>
                <a:tc>
                  <a:txBody>
                    <a:bodyPr/>
                    <a:lstStyle/>
                    <a:p>
                      <a:pPr algn="ctr"/>
                      <a:r>
                        <a:rPr lang="es-ES" sz="800" b="1" dirty="0">
                          <a:solidFill>
                            <a:srgbClr val="000000"/>
                          </a:solidFill>
                        </a:rPr>
                        <a:t>SALVAGUARDAS</a:t>
                      </a:r>
                    </a:p>
                  </a:txBody>
                  <a:tcPr marL="0" marR="0" marT="0" marB="0" anchor="ctr"/>
                </a:tc>
                <a:tc>
                  <a:txBody>
                    <a:bodyPr/>
                    <a:lstStyle/>
                    <a:p>
                      <a:pPr algn="ctr"/>
                      <a:r>
                        <a:rPr lang="es-ES" sz="800" b="1" dirty="0">
                          <a:solidFill>
                            <a:srgbClr val="000000"/>
                          </a:solidFill>
                        </a:rPr>
                        <a:t>ÁMBITO</a:t>
                      </a:r>
                    </a:p>
                  </a:txBody>
                  <a:tcPr marL="0" marR="0" marT="0" marB="0" anchor="ctr"/>
                </a:tc>
                <a:tc>
                  <a:txBody>
                    <a:bodyPr/>
                    <a:lstStyle/>
                    <a:p>
                      <a:pPr algn="ctr"/>
                      <a:r>
                        <a:rPr lang="es-ES" sz="800" b="1" dirty="0">
                          <a:solidFill>
                            <a:srgbClr val="000000"/>
                          </a:solidFill>
                        </a:rPr>
                        <a:t>COMPONENTES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12305285"/>
                  </a:ext>
                </a:extLst>
              </a:tr>
              <a:tr h="326366">
                <a:tc rowSpan="3">
                  <a:txBody>
                    <a:bodyPr/>
                    <a:lstStyle/>
                    <a:p>
                      <a:pPr marL="0" algn="r" defTabSz="1219017" rtl="0" eaLnBrk="1" latinLnBrk="0" hangingPunct="1"/>
                      <a:r>
                        <a:rPr lang="es-ES" sz="1000" b="1" kern="1200" dirty="0">
                          <a:solidFill>
                            <a:schemeClr val="bg1"/>
                          </a:solidFill>
                          <a:latin typeface="+mn-lt"/>
                          <a:ea typeface="+mn-ea"/>
                          <a:cs typeface="+mn-cs"/>
                        </a:rPr>
                        <a:t>SIS AL DÍA</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RRSS</a:t>
                      </a:r>
                    </a:p>
                  </a:txBody>
                  <a:tcPr marL="45720" marR="45720" anchor="ctr">
                    <a:solidFill>
                      <a:schemeClr val="accent2">
                        <a:lumMod val="75000"/>
                      </a:schemeClr>
                    </a:solidFill>
                  </a:tcPr>
                </a:tc>
                <a:tc>
                  <a:txBody>
                    <a:bodyPr/>
                    <a:lstStyle/>
                    <a:p>
                      <a:pPr algn="ctr"/>
                      <a:r>
                        <a:rPr lang="es-ES" sz="800" b="1" dirty="0">
                          <a:solidFill>
                            <a:srgbClr val="000000"/>
                          </a:solidFill>
                        </a:rPr>
                        <a:t>RRSS ACTUALIZADAS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749155971"/>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solidFill>
                  </a:tcPr>
                </a:tc>
                <a:tc>
                  <a:txBody>
                    <a:bodyPr/>
                    <a:lstStyle/>
                    <a:p>
                      <a:pPr marL="0" algn="l" defTabSz="1219017" rtl="0" eaLnBrk="1" latinLnBrk="0" hangingPunct="1"/>
                      <a:r>
                        <a:rPr lang="es-ES" sz="900" b="1" kern="1200" dirty="0">
                          <a:solidFill>
                            <a:schemeClr val="bg1"/>
                          </a:solidFill>
                          <a:latin typeface="+mn-lt"/>
                          <a:ea typeface="+mn-ea"/>
                          <a:cs typeface="+mn-cs"/>
                        </a:rPr>
                        <a:t>NEWS</a:t>
                      </a:r>
                    </a:p>
                  </a:txBody>
                  <a:tcPr marL="45720" marR="45720" anchor="ctr">
                    <a:solidFill>
                      <a:schemeClr val="accent2">
                        <a:lumMod val="75000"/>
                      </a:schemeClr>
                    </a:solidFill>
                  </a:tcPr>
                </a:tc>
                <a:tc>
                  <a:txBody>
                    <a:bodyPr/>
                    <a:lstStyle/>
                    <a:p>
                      <a:pPr algn="ctr"/>
                      <a:r>
                        <a:rPr lang="es-ES" sz="800" b="1" dirty="0">
                          <a:solidFill>
                            <a:srgbClr val="000000"/>
                          </a:solidFill>
                        </a:rPr>
                        <a:t>NOTICIAS ACTUALIZADAS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995679191"/>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solidFill>
                  </a:tcPr>
                </a:tc>
                <a:tc>
                  <a:txBody>
                    <a:bodyPr/>
                    <a:lstStyle/>
                    <a:p>
                      <a:pPr marL="0" algn="l" defTabSz="1219017" rtl="0" eaLnBrk="1" latinLnBrk="0" hangingPunct="1"/>
                      <a:r>
                        <a:rPr lang="es-ES" sz="900" b="1" kern="1200" dirty="0">
                          <a:solidFill>
                            <a:schemeClr val="bg1"/>
                          </a:solidFill>
                          <a:latin typeface="+mn-lt"/>
                          <a:ea typeface="+mn-ea"/>
                          <a:cs typeface="+mn-cs"/>
                        </a:rPr>
                        <a:t>DOCUMENTACIÓN</a:t>
                      </a:r>
                    </a:p>
                  </a:txBody>
                  <a:tcPr marL="45720" marR="45720" anchor="ctr">
                    <a:solidFill>
                      <a:schemeClr val="accent2">
                        <a:lumMod val="75000"/>
                      </a:schemeClr>
                    </a:solidFill>
                  </a:tcPr>
                </a:tc>
                <a:tc>
                  <a:txBody>
                    <a:bodyPr/>
                    <a:lstStyle/>
                    <a:p>
                      <a:pPr algn="ctr"/>
                      <a:r>
                        <a:rPr lang="es-ES" sz="800" b="1" dirty="0">
                          <a:solidFill>
                            <a:srgbClr val="000000"/>
                          </a:solidFill>
                        </a:rPr>
                        <a:t>NACIONAL</a:t>
                      </a:r>
                    </a:p>
                  </a:txBody>
                  <a:tcPr marL="0" marR="0" marT="0" marB="0" anchor="ctr"/>
                </a:tc>
                <a:tc>
                  <a:txBody>
                    <a:bodyPr/>
                    <a:lstStyle/>
                    <a:p>
                      <a:pPr algn="ctr"/>
                      <a:r>
                        <a:rPr lang="es-ES" sz="800" b="1" dirty="0">
                          <a:solidFill>
                            <a:srgbClr val="000000"/>
                          </a:solidFill>
                        </a:rPr>
                        <a:t>INTERNACIONALES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2843649822"/>
                  </a:ext>
                </a:extLst>
              </a:tr>
              <a:tr h="326366">
                <a:tc rowSpan="2">
                  <a:txBody>
                    <a:bodyPr/>
                    <a:lstStyle/>
                    <a:p>
                      <a:pPr marL="0" algn="r" defTabSz="1219017" rtl="0" eaLnBrk="1" latinLnBrk="0" hangingPunct="1"/>
                      <a:r>
                        <a:rPr lang="es-ES" sz="1000" b="1" kern="1200" dirty="0">
                          <a:solidFill>
                            <a:schemeClr val="bg1"/>
                          </a:solidFill>
                          <a:latin typeface="+mn-lt"/>
                          <a:ea typeface="+mn-ea"/>
                          <a:cs typeface="+mn-cs"/>
                        </a:rPr>
                        <a:t>HERRAMIENTAS</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SISTEMA</a:t>
                      </a:r>
                    </a:p>
                  </a:txBody>
                  <a:tcPr marL="45720" marR="45720" anchor="ctr">
                    <a:solidFill>
                      <a:schemeClr val="accent2">
                        <a:lumMod val="75000"/>
                      </a:schemeClr>
                    </a:solidFill>
                  </a:tcPr>
                </a:tc>
                <a:tc>
                  <a:txBody>
                    <a:bodyPr/>
                    <a:lstStyle/>
                    <a:p>
                      <a:pPr algn="ctr"/>
                      <a:r>
                        <a:rPr lang="es-ES" sz="800" b="1" dirty="0">
                          <a:solidFill>
                            <a:srgbClr val="000000"/>
                          </a:solidFill>
                        </a:rPr>
                        <a:t>ROLES Y USUARIOS</a:t>
                      </a:r>
                    </a:p>
                  </a:txBody>
                  <a:tcPr marL="0" marR="0" marT="0" marB="0" anchor="ctr"/>
                </a:tc>
                <a:tc>
                  <a:txBody>
                    <a:bodyPr/>
                    <a:lstStyle/>
                    <a:p>
                      <a:pPr algn="ctr"/>
                      <a:r>
                        <a:rPr lang="es-ES" sz="800" b="1" dirty="0">
                          <a:solidFill>
                            <a:srgbClr val="000000"/>
                          </a:solidFill>
                        </a:rPr>
                        <a:t>REGISTRO INFORMACIÓN</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174392919"/>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solidFill>
                  </a:tcPr>
                </a:tc>
                <a:tc>
                  <a:txBody>
                    <a:bodyPr/>
                    <a:lstStyle/>
                    <a:p>
                      <a:pPr marL="0" algn="l" defTabSz="1219017" rtl="0" eaLnBrk="1" latinLnBrk="0" hangingPunct="1"/>
                      <a:r>
                        <a:rPr lang="es-ES" sz="900" b="1" kern="1200" dirty="0">
                          <a:solidFill>
                            <a:schemeClr val="bg1"/>
                          </a:solidFill>
                          <a:latin typeface="+mn-lt"/>
                          <a:ea typeface="+mn-ea"/>
                          <a:cs typeface="+mn-cs"/>
                        </a:rPr>
                        <a:t>APP CAPTURA</a:t>
                      </a:r>
                    </a:p>
                  </a:txBody>
                  <a:tcPr marL="45720" marR="45720" anchor="ctr">
                    <a:solidFill>
                      <a:schemeClr val="accent2">
                        <a:lumMod val="75000"/>
                      </a:schemeClr>
                    </a:solidFill>
                  </a:tcPr>
                </a:tc>
                <a:tc>
                  <a:txBody>
                    <a:bodyPr/>
                    <a:lstStyle/>
                    <a:p>
                      <a:pPr algn="ctr"/>
                      <a:r>
                        <a:rPr lang="es-ES" sz="800" b="1" dirty="0">
                          <a:solidFill>
                            <a:srgbClr val="000000"/>
                          </a:solidFill>
                        </a:rPr>
                        <a:t>ROLES Y USUARIOS</a:t>
                      </a:r>
                    </a:p>
                  </a:txBody>
                  <a:tcPr marL="0" marR="0" marT="0" marB="0" anchor="ctr"/>
                </a:tc>
                <a:tc>
                  <a:txBody>
                    <a:bodyPr/>
                    <a:lstStyle/>
                    <a:p>
                      <a:pPr algn="ctr"/>
                      <a:r>
                        <a:rPr lang="es-ES" sz="800" b="1" dirty="0">
                          <a:solidFill>
                            <a:srgbClr val="000000"/>
                          </a:solidFill>
                        </a:rPr>
                        <a:t>REGISTRO INFORMACIÓN</a:t>
                      </a: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892651802"/>
                  </a:ext>
                </a:extLst>
              </a:tr>
            </a:tbl>
          </a:graphicData>
        </a:graphic>
      </p:graphicFrame>
      <p:sp>
        <p:nvSpPr>
          <p:cNvPr id="6" name="Rectángulo 5">
            <a:extLst>
              <a:ext uri="{FF2B5EF4-FFF2-40B4-BE49-F238E27FC236}">
                <a16:creationId xmlns:a16="http://schemas.microsoft.com/office/drawing/2014/main" id="{FB077C6F-FF14-4E8B-B116-4ECB6EAF01B1}"/>
              </a:ext>
            </a:extLst>
          </p:cNvPr>
          <p:cNvSpPr/>
          <p:nvPr/>
        </p:nvSpPr>
        <p:spPr>
          <a:xfrm>
            <a:off x="1532007" y="775578"/>
            <a:ext cx="4537484" cy="276999"/>
          </a:xfrm>
          <a:prstGeom prst="rect">
            <a:avLst/>
          </a:prstGeom>
        </p:spPr>
        <p:txBody>
          <a:bodyPr wrap="square">
            <a:spAutoFit/>
          </a:bodyPr>
          <a:lstStyle/>
          <a:p>
            <a:pPr defTabSz="1219017"/>
            <a:r>
              <a:rPr lang="es-ES" sz="1200" b="1" kern="0" dirty="0">
                <a:solidFill>
                  <a:schemeClr val="accent1"/>
                </a:solidFill>
              </a:rPr>
              <a:t>8. CONTENIDOS [1/2]</a:t>
            </a:r>
          </a:p>
        </p:txBody>
      </p:sp>
      <p:pic>
        <p:nvPicPr>
          <p:cNvPr id="45" name="Imagen 44">
            <a:hlinkClick r:id="rId2" action="ppaction://hlinksldjump"/>
            <a:extLst>
              <a:ext uri="{FF2B5EF4-FFF2-40B4-BE49-F238E27FC236}">
                <a16:creationId xmlns:a16="http://schemas.microsoft.com/office/drawing/2014/main" id="{A5CAF5D1-8EA5-48AA-A308-BFC09A3C8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8857" y="262226"/>
            <a:ext cx="2485938" cy="531034"/>
          </a:xfrm>
          <a:prstGeom prst="rect">
            <a:avLst/>
          </a:prstGeom>
        </p:spPr>
      </p:pic>
    </p:spTree>
    <p:extLst>
      <p:ext uri="{BB962C8B-B14F-4D97-AF65-F5344CB8AC3E}">
        <p14:creationId xmlns:p14="http://schemas.microsoft.com/office/powerpoint/2010/main" val="39197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5E51274-D5BF-4043-A396-69DC927B2B66}"/>
              </a:ext>
            </a:extLst>
          </p:cNvPr>
          <p:cNvSpPr/>
          <p:nvPr/>
        </p:nvSpPr>
        <p:spPr>
          <a:xfrm>
            <a:off x="886265" y="520504"/>
            <a:ext cx="2504049" cy="900333"/>
          </a:xfrm>
          <a:prstGeom prst="rect">
            <a:avLst/>
          </a:prstGeom>
          <a:noFill/>
          <a:ln>
            <a:solidFill>
              <a:schemeClr val="accent1"/>
            </a:solidFill>
          </a:ln>
          <a:scene3d>
            <a:camera prst="orthographicFront"/>
            <a:lightRig rig="threePt" dir="t"/>
          </a:scene3d>
          <a:sp3d>
            <a:bevelT w="2032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CuadroTexto 2">
            <a:extLst>
              <a:ext uri="{FF2B5EF4-FFF2-40B4-BE49-F238E27FC236}">
                <a16:creationId xmlns:a16="http://schemas.microsoft.com/office/drawing/2014/main" id="{A8076923-896A-46F4-9CAE-F6C9AFC84AF7}"/>
              </a:ext>
            </a:extLst>
          </p:cNvPr>
          <p:cNvSpPr txBox="1"/>
          <p:nvPr/>
        </p:nvSpPr>
        <p:spPr>
          <a:xfrm>
            <a:off x="1181686" y="773723"/>
            <a:ext cx="2039816" cy="369332"/>
          </a:xfrm>
          <a:prstGeom prst="rect">
            <a:avLst/>
          </a:prstGeom>
          <a:noFill/>
        </p:spPr>
        <p:txBody>
          <a:bodyPr wrap="square" rtlCol="0">
            <a:spAutoFit/>
          </a:bodyPr>
          <a:lstStyle/>
          <a:p>
            <a:r>
              <a:rPr lang="es-ES" dirty="0"/>
              <a:t>Contexto </a:t>
            </a:r>
            <a:endParaRPr lang="es-CL" dirty="0"/>
          </a:p>
        </p:txBody>
      </p:sp>
      <p:sp>
        <p:nvSpPr>
          <p:cNvPr id="5" name="Rectángulo 4">
            <a:extLst>
              <a:ext uri="{FF2B5EF4-FFF2-40B4-BE49-F238E27FC236}">
                <a16:creationId xmlns:a16="http://schemas.microsoft.com/office/drawing/2014/main" id="{6D8ACF09-AF33-4DC0-968A-934E2B2C6D31}"/>
              </a:ext>
            </a:extLst>
          </p:cNvPr>
          <p:cNvSpPr/>
          <p:nvPr/>
        </p:nvSpPr>
        <p:spPr>
          <a:xfrm>
            <a:off x="886265" y="1725636"/>
            <a:ext cx="2504049" cy="900333"/>
          </a:xfrm>
          <a:prstGeom prst="rect">
            <a:avLst/>
          </a:prstGeom>
          <a:noFill/>
          <a:ln>
            <a:solidFill>
              <a:schemeClr val="accent1"/>
            </a:solidFill>
          </a:ln>
          <a:scene3d>
            <a:camera prst="orthographicFront"/>
            <a:lightRig rig="threePt" dir="t"/>
          </a:scene3d>
          <a:sp3d>
            <a:bevelT w="2032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 name="CuadroTexto 6">
            <a:extLst>
              <a:ext uri="{FF2B5EF4-FFF2-40B4-BE49-F238E27FC236}">
                <a16:creationId xmlns:a16="http://schemas.microsoft.com/office/drawing/2014/main" id="{82757D60-28D7-45A6-9082-655D3986D7DE}"/>
              </a:ext>
            </a:extLst>
          </p:cNvPr>
          <p:cNvSpPr txBox="1"/>
          <p:nvPr/>
        </p:nvSpPr>
        <p:spPr>
          <a:xfrm>
            <a:off x="1181686" y="1978855"/>
            <a:ext cx="2039816" cy="369332"/>
          </a:xfrm>
          <a:prstGeom prst="rect">
            <a:avLst/>
          </a:prstGeom>
          <a:noFill/>
        </p:spPr>
        <p:txBody>
          <a:bodyPr wrap="square" rtlCol="0">
            <a:spAutoFit/>
          </a:bodyPr>
          <a:lstStyle/>
          <a:p>
            <a:r>
              <a:rPr lang="es-ES" dirty="0"/>
              <a:t>Salvaguardas</a:t>
            </a:r>
            <a:endParaRPr lang="es-CL" dirty="0"/>
          </a:p>
        </p:txBody>
      </p:sp>
      <p:sp>
        <p:nvSpPr>
          <p:cNvPr id="9" name="Rectángulo 8">
            <a:extLst>
              <a:ext uri="{FF2B5EF4-FFF2-40B4-BE49-F238E27FC236}">
                <a16:creationId xmlns:a16="http://schemas.microsoft.com/office/drawing/2014/main" id="{1A5C5951-955C-456E-B52F-4D1BCCA40A43}"/>
              </a:ext>
            </a:extLst>
          </p:cNvPr>
          <p:cNvSpPr/>
          <p:nvPr/>
        </p:nvSpPr>
        <p:spPr>
          <a:xfrm>
            <a:off x="886265" y="4215618"/>
            <a:ext cx="2504049" cy="900333"/>
          </a:xfrm>
          <a:prstGeom prst="rect">
            <a:avLst/>
          </a:prstGeom>
          <a:noFill/>
          <a:ln>
            <a:solidFill>
              <a:schemeClr val="accent1"/>
            </a:solidFill>
          </a:ln>
          <a:scene3d>
            <a:camera prst="orthographicFront"/>
            <a:lightRig rig="threePt" dir="t"/>
          </a:scene3d>
          <a:sp3d>
            <a:bevelT w="2032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CuadroTexto 10">
            <a:extLst>
              <a:ext uri="{FF2B5EF4-FFF2-40B4-BE49-F238E27FC236}">
                <a16:creationId xmlns:a16="http://schemas.microsoft.com/office/drawing/2014/main" id="{B50A0DCD-0397-4E0A-916A-17B38E84CFC6}"/>
              </a:ext>
            </a:extLst>
          </p:cNvPr>
          <p:cNvSpPr txBox="1"/>
          <p:nvPr/>
        </p:nvSpPr>
        <p:spPr>
          <a:xfrm>
            <a:off x="1181686" y="4468837"/>
            <a:ext cx="2039816" cy="369332"/>
          </a:xfrm>
          <a:prstGeom prst="rect">
            <a:avLst/>
          </a:prstGeom>
          <a:noFill/>
        </p:spPr>
        <p:txBody>
          <a:bodyPr wrap="square" rtlCol="0">
            <a:spAutoFit/>
          </a:bodyPr>
          <a:lstStyle/>
          <a:p>
            <a:r>
              <a:rPr lang="es-ES" dirty="0"/>
              <a:t>Tipos/ Categorías </a:t>
            </a:r>
            <a:endParaRPr lang="es-CL" dirty="0"/>
          </a:p>
        </p:txBody>
      </p:sp>
      <p:sp>
        <p:nvSpPr>
          <p:cNvPr id="13" name="Rectángulo 12">
            <a:extLst>
              <a:ext uri="{FF2B5EF4-FFF2-40B4-BE49-F238E27FC236}">
                <a16:creationId xmlns:a16="http://schemas.microsoft.com/office/drawing/2014/main" id="{3DC2E5CF-A612-4F10-8532-F5E729F3C8CD}"/>
              </a:ext>
            </a:extLst>
          </p:cNvPr>
          <p:cNvSpPr/>
          <p:nvPr/>
        </p:nvSpPr>
        <p:spPr>
          <a:xfrm>
            <a:off x="886265" y="2970627"/>
            <a:ext cx="2504049" cy="900333"/>
          </a:xfrm>
          <a:prstGeom prst="rect">
            <a:avLst/>
          </a:prstGeom>
          <a:noFill/>
          <a:ln>
            <a:solidFill>
              <a:schemeClr val="accent1"/>
            </a:solidFill>
          </a:ln>
          <a:scene3d>
            <a:camera prst="orthographicFront"/>
            <a:lightRig rig="threePt" dir="t"/>
          </a:scene3d>
          <a:sp3d>
            <a:bevelT w="2032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CuadroTexto 14">
            <a:extLst>
              <a:ext uri="{FF2B5EF4-FFF2-40B4-BE49-F238E27FC236}">
                <a16:creationId xmlns:a16="http://schemas.microsoft.com/office/drawing/2014/main" id="{E9471E56-8B6D-4789-86EC-A6E52A952895}"/>
              </a:ext>
            </a:extLst>
          </p:cNvPr>
          <p:cNvSpPr txBox="1"/>
          <p:nvPr/>
        </p:nvSpPr>
        <p:spPr>
          <a:xfrm>
            <a:off x="1181686" y="3223846"/>
            <a:ext cx="2039816" cy="369332"/>
          </a:xfrm>
          <a:prstGeom prst="rect">
            <a:avLst/>
          </a:prstGeom>
          <a:noFill/>
        </p:spPr>
        <p:txBody>
          <a:bodyPr wrap="square" rtlCol="0">
            <a:spAutoFit/>
          </a:bodyPr>
          <a:lstStyle/>
          <a:p>
            <a:r>
              <a:rPr lang="es-ES" dirty="0"/>
              <a:t>Organismo</a:t>
            </a:r>
            <a:endParaRPr lang="es-CL" dirty="0"/>
          </a:p>
        </p:txBody>
      </p:sp>
      <p:sp>
        <p:nvSpPr>
          <p:cNvPr id="17" name="Rectángulo 16">
            <a:extLst>
              <a:ext uri="{FF2B5EF4-FFF2-40B4-BE49-F238E27FC236}">
                <a16:creationId xmlns:a16="http://schemas.microsoft.com/office/drawing/2014/main" id="{A8454479-3309-4B05-9907-66B66533F4FD}"/>
              </a:ext>
            </a:extLst>
          </p:cNvPr>
          <p:cNvSpPr/>
          <p:nvPr/>
        </p:nvSpPr>
        <p:spPr>
          <a:xfrm>
            <a:off x="886265" y="5523914"/>
            <a:ext cx="2504049" cy="900333"/>
          </a:xfrm>
          <a:prstGeom prst="rect">
            <a:avLst/>
          </a:prstGeom>
          <a:noFill/>
          <a:ln>
            <a:solidFill>
              <a:schemeClr val="accent1"/>
            </a:solidFill>
          </a:ln>
          <a:scene3d>
            <a:camera prst="orthographicFront"/>
            <a:lightRig rig="threePt" dir="t"/>
          </a:scene3d>
          <a:sp3d>
            <a:bevelT w="2032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CuadroTexto 18">
            <a:extLst>
              <a:ext uri="{FF2B5EF4-FFF2-40B4-BE49-F238E27FC236}">
                <a16:creationId xmlns:a16="http://schemas.microsoft.com/office/drawing/2014/main" id="{90C165B9-678E-4B19-9D0E-678CFB0154E8}"/>
              </a:ext>
            </a:extLst>
          </p:cNvPr>
          <p:cNvSpPr txBox="1"/>
          <p:nvPr/>
        </p:nvSpPr>
        <p:spPr>
          <a:xfrm>
            <a:off x="1181686" y="5777133"/>
            <a:ext cx="2039816" cy="646331"/>
          </a:xfrm>
          <a:prstGeom prst="rect">
            <a:avLst/>
          </a:prstGeom>
          <a:noFill/>
        </p:spPr>
        <p:txBody>
          <a:bodyPr wrap="square" rtlCol="0">
            <a:spAutoFit/>
          </a:bodyPr>
          <a:lstStyle/>
          <a:p>
            <a:r>
              <a:rPr lang="es-ES" dirty="0"/>
              <a:t>Ejemplos de países (Links) Reportes </a:t>
            </a:r>
            <a:endParaRPr lang="es-CL" dirty="0"/>
          </a:p>
        </p:txBody>
      </p:sp>
      <p:sp>
        <p:nvSpPr>
          <p:cNvPr id="20" name="CuadroTexto 19">
            <a:extLst>
              <a:ext uri="{FF2B5EF4-FFF2-40B4-BE49-F238E27FC236}">
                <a16:creationId xmlns:a16="http://schemas.microsoft.com/office/drawing/2014/main" id="{DC29E22B-FC5C-46D7-AE19-2ADD01A7AF3F}"/>
              </a:ext>
            </a:extLst>
          </p:cNvPr>
          <p:cNvSpPr txBox="1"/>
          <p:nvPr/>
        </p:nvSpPr>
        <p:spPr>
          <a:xfrm>
            <a:off x="3742006" y="661182"/>
            <a:ext cx="5556739" cy="369332"/>
          </a:xfrm>
          <a:prstGeom prst="rect">
            <a:avLst/>
          </a:prstGeom>
          <a:noFill/>
        </p:spPr>
        <p:txBody>
          <a:bodyPr wrap="square" rtlCol="0">
            <a:spAutoFit/>
          </a:bodyPr>
          <a:lstStyle/>
          <a:p>
            <a:r>
              <a:rPr lang="es-ES" dirty="0"/>
              <a:t>¿Qué son? ¿quiénes las exigen? </a:t>
            </a:r>
            <a:endParaRPr lang="es-CL" dirty="0"/>
          </a:p>
        </p:txBody>
      </p:sp>
      <p:sp>
        <p:nvSpPr>
          <p:cNvPr id="22" name="Rectángulo 21">
            <a:extLst>
              <a:ext uri="{FF2B5EF4-FFF2-40B4-BE49-F238E27FC236}">
                <a16:creationId xmlns:a16="http://schemas.microsoft.com/office/drawing/2014/main" id="{993FCA75-7A0B-41E3-AD8B-594694BAA78F}"/>
              </a:ext>
            </a:extLst>
          </p:cNvPr>
          <p:cNvSpPr/>
          <p:nvPr/>
        </p:nvSpPr>
        <p:spPr>
          <a:xfrm>
            <a:off x="8159262" y="1724853"/>
            <a:ext cx="2504049" cy="900333"/>
          </a:xfrm>
          <a:prstGeom prst="rect">
            <a:avLst/>
          </a:prstGeom>
          <a:noFill/>
          <a:ln>
            <a:solidFill>
              <a:schemeClr val="accent1"/>
            </a:solidFill>
          </a:ln>
          <a:scene3d>
            <a:camera prst="orthographicFront"/>
            <a:lightRig rig="threePt" dir="t"/>
          </a:scene3d>
          <a:sp3d>
            <a:bevelT w="2032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4" name="CuadroTexto 23">
            <a:extLst>
              <a:ext uri="{FF2B5EF4-FFF2-40B4-BE49-F238E27FC236}">
                <a16:creationId xmlns:a16="http://schemas.microsoft.com/office/drawing/2014/main" id="{50456389-439F-46C0-91C2-7F3D1D8710E9}"/>
              </a:ext>
            </a:extLst>
          </p:cNvPr>
          <p:cNvSpPr txBox="1"/>
          <p:nvPr/>
        </p:nvSpPr>
        <p:spPr>
          <a:xfrm>
            <a:off x="8278837" y="1762366"/>
            <a:ext cx="2039816" cy="646331"/>
          </a:xfrm>
          <a:prstGeom prst="rect">
            <a:avLst/>
          </a:prstGeom>
          <a:noFill/>
        </p:spPr>
        <p:txBody>
          <a:bodyPr wrap="square" rtlCol="0">
            <a:spAutoFit/>
          </a:bodyPr>
          <a:lstStyle/>
          <a:p>
            <a:r>
              <a:rPr lang="es-ES" dirty="0"/>
              <a:t>Salvaguardas por proyectos </a:t>
            </a:r>
            <a:endParaRPr lang="es-CL" dirty="0"/>
          </a:p>
        </p:txBody>
      </p:sp>
      <p:sp>
        <p:nvSpPr>
          <p:cNvPr id="26" name="Rectángulo 25">
            <a:extLst>
              <a:ext uri="{FF2B5EF4-FFF2-40B4-BE49-F238E27FC236}">
                <a16:creationId xmlns:a16="http://schemas.microsoft.com/office/drawing/2014/main" id="{7104D89E-8A08-4F09-B99A-1407086D8552}"/>
              </a:ext>
            </a:extLst>
          </p:cNvPr>
          <p:cNvSpPr/>
          <p:nvPr/>
        </p:nvSpPr>
        <p:spPr>
          <a:xfrm>
            <a:off x="4219135" y="1751420"/>
            <a:ext cx="2504049" cy="900333"/>
          </a:xfrm>
          <a:prstGeom prst="rect">
            <a:avLst/>
          </a:prstGeom>
          <a:noFill/>
          <a:ln>
            <a:solidFill>
              <a:schemeClr val="accent1"/>
            </a:solidFill>
          </a:ln>
          <a:scene3d>
            <a:camera prst="orthographicFront"/>
            <a:lightRig rig="threePt" dir="t"/>
          </a:scene3d>
          <a:sp3d>
            <a:bevelT w="2032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CuadroTexto 27">
            <a:extLst>
              <a:ext uri="{FF2B5EF4-FFF2-40B4-BE49-F238E27FC236}">
                <a16:creationId xmlns:a16="http://schemas.microsoft.com/office/drawing/2014/main" id="{ACC01A01-D07F-4D44-8786-20D80D856D4A}"/>
              </a:ext>
            </a:extLst>
          </p:cNvPr>
          <p:cNvSpPr txBox="1"/>
          <p:nvPr/>
        </p:nvSpPr>
        <p:spPr>
          <a:xfrm>
            <a:off x="4338710" y="1788933"/>
            <a:ext cx="2039816" cy="369332"/>
          </a:xfrm>
          <a:prstGeom prst="rect">
            <a:avLst/>
          </a:prstGeom>
          <a:noFill/>
        </p:spPr>
        <p:txBody>
          <a:bodyPr wrap="square" rtlCol="0">
            <a:spAutoFit/>
          </a:bodyPr>
          <a:lstStyle/>
          <a:p>
            <a:r>
              <a:rPr lang="es-ES" dirty="0" err="1"/>
              <a:t>Check</a:t>
            </a:r>
            <a:r>
              <a:rPr lang="es-ES" dirty="0"/>
              <a:t> </a:t>
            </a:r>
            <a:r>
              <a:rPr lang="es-ES" dirty="0" err="1"/>
              <a:t>list</a:t>
            </a:r>
            <a:endParaRPr lang="es-CL" dirty="0"/>
          </a:p>
        </p:txBody>
      </p:sp>
    </p:spTree>
    <p:extLst>
      <p:ext uri="{BB962C8B-B14F-4D97-AF65-F5344CB8AC3E}">
        <p14:creationId xmlns:p14="http://schemas.microsoft.com/office/powerpoint/2010/main" val="1332886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9</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1321243" y="309297"/>
            <a:ext cx="9471550" cy="510887"/>
          </a:xfrm>
          <a:prstGeom prst="rect">
            <a:avLst/>
          </a:prstGeom>
        </p:spPr>
        <p:txBody>
          <a:bodyP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marL="0" marR="0" lvl="0" indent="0" algn="l" defTabSz="1219017" rtl="0" eaLnBrk="1" fontAlgn="auto" latinLnBrk="0" hangingPunct="1">
              <a:lnSpc>
                <a:spcPct val="100000"/>
              </a:lnSpc>
              <a:spcBef>
                <a:spcPct val="0"/>
              </a:spcBef>
              <a:spcAft>
                <a:spcPts val="0"/>
              </a:spcAft>
              <a:buClrTx/>
              <a:buSzTx/>
              <a:buFontTx/>
              <a:buNone/>
              <a:tabLst/>
              <a:defRPr/>
            </a:pPr>
            <a:r>
              <a:rPr kumimoji="0" lang="es-ES" sz="2000" b="0" i="0" u="none" strike="noStrike" kern="1200" cap="none" spc="0" normalizeH="0" baseline="0" noProof="0" dirty="0">
                <a:ln>
                  <a:noFill/>
                </a:ln>
                <a:solidFill>
                  <a:srgbClr val="575756"/>
                </a:solidFill>
                <a:effectLst/>
                <a:uLnTx/>
                <a:uFillTx/>
                <a:latin typeface="inherit"/>
                <a:ea typeface="+mj-ea"/>
                <a:cs typeface="+mj-cs"/>
              </a:rPr>
              <a:t>                                               </a:t>
            </a:r>
            <a:r>
              <a:rPr kumimoji="0" lang="es-ES" sz="1600" b="0" i="0" u="none" strike="noStrike" kern="1200" cap="none" spc="0" normalizeH="0" baseline="0" noProof="0" dirty="0">
                <a:ln>
                  <a:noFill/>
                </a:ln>
                <a:solidFill>
                  <a:srgbClr val="575756"/>
                </a:solidFill>
                <a:effectLst/>
                <a:uLnTx/>
                <a:uFillTx/>
                <a:latin typeface="inherit"/>
                <a:ea typeface="+mj-ea"/>
                <a:cs typeface="+mj-cs"/>
              </a:rPr>
              <a:t>SISTEMA DE INFORMACIÓN DE SALVAGUARDAS</a:t>
            </a:r>
            <a:endParaRPr kumimoji="0" lang="ru-RU" sz="2000" b="0" i="0" u="none" strike="noStrike" kern="1200" cap="none" spc="0" normalizeH="0" baseline="0" noProof="0" dirty="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DATASIS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9</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600" dirty="0">
                <a:solidFill>
                  <a:srgbClr val="FFFFFF"/>
                </a:solidFill>
              </a:rPr>
              <a:t>Sistema de Salvaguardas para el Mecanismo REDD+</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9. CARACTERIZACIÓN VISUAL</a:t>
            </a:r>
            <a:endParaRPr kumimoji="0" lang="es-ES" sz="1200" b="1" i="0" u="none" strike="noStrike" kern="0" cap="none" spc="0" normalizeH="0" baseline="0" noProof="0" dirty="0">
              <a:ln>
                <a:noFill/>
              </a:ln>
              <a:solidFill>
                <a:schemeClr val="accent1"/>
              </a:solidFill>
              <a:effectLst/>
              <a:uLnTx/>
              <a:uFillTx/>
            </a:endParaRP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864955"/>
            <a:ext cx="0" cy="273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4802853"/>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En la caracterización visual debes señalar qué elementos visuales pueden estar asociados al producto a nivel conceptual. Esto quiere decir que debes llevarlo a una tendencia, idea o dirección estética. Por ejemplo; “Un sistema enfocado a reportar información asociada a la inversión, a los impuestos, </a:t>
            </a:r>
            <a:r>
              <a:rPr lang="es-ES" sz="1067" dirty="0" err="1">
                <a:solidFill>
                  <a:srgbClr val="575756"/>
                </a:solidFill>
                <a:latin typeface="Chevin Pro DemiBold"/>
              </a:rPr>
              <a:t>etc</a:t>
            </a:r>
            <a:r>
              <a:rPr lang="es-ES" sz="1067" dirty="0">
                <a:solidFill>
                  <a:srgbClr val="575756"/>
                </a:solidFill>
                <a:latin typeface="Chevin Pro DemiBold"/>
              </a:rPr>
              <a:t>; debiese tener una línea corporativa, que evoque transparencia, seguridad y seriedad”  </a:t>
            </a:r>
          </a:p>
          <a:p>
            <a:pPr defTabSz="1219017">
              <a:spcBef>
                <a:spcPts val="601"/>
              </a:spcBef>
              <a:spcAft>
                <a:spcPts val="601"/>
              </a:spcAft>
            </a:pPr>
            <a:r>
              <a:rPr lang="es-ES" sz="1067" dirty="0">
                <a:solidFill>
                  <a:srgbClr val="575756"/>
                </a:solidFill>
                <a:latin typeface="Chevin Pro DemiBold"/>
              </a:rPr>
              <a:t>Se sugiere complementar lo siguiente: </a:t>
            </a:r>
          </a:p>
          <a:p>
            <a:pPr marL="228600" indent="-228600" defTabSz="1219017">
              <a:spcBef>
                <a:spcPts val="601"/>
              </a:spcBef>
              <a:spcAft>
                <a:spcPts val="601"/>
              </a:spcAft>
              <a:buFont typeface="+mj-lt"/>
              <a:buAutoNum type="arabicPeriod"/>
            </a:pPr>
            <a:r>
              <a:rPr lang="es-ES" sz="1067" dirty="0">
                <a:solidFill>
                  <a:srgbClr val="575756"/>
                </a:solidFill>
                <a:latin typeface="Chevin Pro DemiBold"/>
              </a:rPr>
              <a:t>¿Cuál es el look and </a:t>
            </a:r>
            <a:r>
              <a:rPr lang="es-ES" sz="1067" dirty="0" err="1">
                <a:solidFill>
                  <a:srgbClr val="575756"/>
                </a:solidFill>
                <a:latin typeface="Chevin Pro DemiBold"/>
              </a:rPr>
              <a:t>feel</a:t>
            </a:r>
            <a:r>
              <a:rPr lang="es-ES" sz="1067" dirty="0">
                <a:solidFill>
                  <a:srgbClr val="575756"/>
                </a:solidFill>
                <a:latin typeface="Chevin Pro DemiBold"/>
              </a:rPr>
              <a:t> del producto? [Por ejemplo; corporativo, alta tecnología, seguridad privacidad, </a:t>
            </a:r>
            <a:r>
              <a:rPr lang="es-ES" sz="1067" dirty="0" err="1">
                <a:solidFill>
                  <a:srgbClr val="575756"/>
                </a:solidFill>
                <a:latin typeface="Chevin Pro DemiBold"/>
              </a:rPr>
              <a:t>etc</a:t>
            </a:r>
            <a:r>
              <a:rPr lang="es-ES" sz="1067" dirty="0">
                <a:solidFill>
                  <a:srgbClr val="575756"/>
                </a:solidFill>
                <a:latin typeface="Chevin Pro DemiBold"/>
              </a:rPr>
              <a:t>- aspecto/estilo y percepción/sentimiento] Es un sistema enfocado en reportar información en materia de salvaguardas sociales y ambientales. Debiese ser de fácil comprensión de la información para así facilitar los reportes que se vayan a realizar a nivel de proyectos o de país. Debe ser flexible y además con niveles de seguridad para el acceso de la información, según el requerimiento del país. </a:t>
            </a:r>
          </a:p>
          <a:p>
            <a:pPr marL="228600" indent="-228600" defTabSz="1219017">
              <a:spcBef>
                <a:spcPts val="601"/>
              </a:spcBef>
              <a:spcAft>
                <a:spcPts val="601"/>
              </a:spcAft>
              <a:buFont typeface="+mj-lt"/>
              <a:buAutoNum type="arabicPeriod"/>
            </a:pPr>
            <a:r>
              <a:rPr lang="es-ES" sz="1067" dirty="0">
                <a:solidFill>
                  <a:srgbClr val="575756"/>
                </a:solidFill>
                <a:latin typeface="Chevin Pro DemiBold"/>
              </a:rPr>
              <a:t>¿Qué tipo de estilo visual debería tener? Debiese tener información del contexto del país. Indicadores sociales y ambientales. Leyes, normales y reglamentos del país o aquellos aplicables al proyecto. Compilar las políticas y programas nacionales que apliquen al contexto del proyecto o del país. </a:t>
            </a:r>
          </a:p>
          <a:p>
            <a:pPr marL="228600" indent="-228600" defTabSz="1219017">
              <a:spcBef>
                <a:spcPts val="601"/>
              </a:spcBef>
              <a:spcAft>
                <a:spcPts val="601"/>
              </a:spcAft>
              <a:buFont typeface="+mj-lt"/>
              <a:buAutoNum type="arabicPeriod"/>
            </a:pPr>
            <a:r>
              <a:rPr lang="es-ES" sz="1067" dirty="0">
                <a:solidFill>
                  <a:srgbClr val="575756"/>
                </a:solidFill>
                <a:latin typeface="Chevin Pro DemiBold"/>
              </a:rPr>
              <a:t>¿Qué elementos conceptuales están asociados al producto? Personas, comunidades, recursos naturales, edificaciones. </a:t>
            </a:r>
          </a:p>
          <a:p>
            <a:pPr marL="228600" indent="-228600" defTabSz="1219017">
              <a:spcBef>
                <a:spcPts val="601"/>
              </a:spcBef>
              <a:spcAft>
                <a:spcPts val="601"/>
              </a:spcAft>
              <a:buFont typeface="+mj-lt"/>
              <a:buAutoNum type="arabicPeriod"/>
            </a:pPr>
            <a:r>
              <a:rPr lang="es-ES" sz="1067" dirty="0">
                <a:solidFill>
                  <a:srgbClr val="575756"/>
                </a:solidFill>
                <a:latin typeface="Chevin Pro DemiBold"/>
              </a:rPr>
              <a:t>¿Qué referentes visuales asocias a este producto? Hombres, mujeres, Pueblos indígenas, patrimonio cultural, bosques, químicos, etc. </a:t>
            </a: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5" name="TextBox 139">
            <a:extLst>
              <a:ext uri="{FF2B5EF4-FFF2-40B4-BE49-F238E27FC236}">
                <a16:creationId xmlns:a16="http://schemas.microsoft.com/office/drawing/2014/main" id="{5F714737-8C46-4D19-AC51-36D0A5010DC1}"/>
              </a:ext>
            </a:extLst>
          </p:cNvPr>
          <p:cNvSpPr txBox="1"/>
          <p:nvPr/>
        </p:nvSpPr>
        <p:spPr>
          <a:xfrm>
            <a:off x="6294301" y="1864955"/>
            <a:ext cx="4498492" cy="584968"/>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Es un sistema que presenta información compleja de observar en un página web, sin embargo, esto representará el plus del DATA. Por ende, se busca que sea una herramienta que la información contenida sea de fácil comprensión. </a:t>
            </a:r>
          </a:p>
        </p:txBody>
      </p:sp>
    </p:spTree>
    <p:extLst>
      <p:ext uri="{BB962C8B-B14F-4D97-AF65-F5344CB8AC3E}">
        <p14:creationId xmlns:p14="http://schemas.microsoft.com/office/powerpoint/2010/main" val="239142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1"/>
          </a:solidFill>
        </a:ln>
        <a:scene3d>
          <a:camera prst="orthographicFront"/>
          <a:lightRig rig="threePt" dir="t"/>
        </a:scene3d>
        <a:sp3d>
          <a:bevelT w="203200" h="25400"/>
        </a:sp3d>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6.png"/></Relationships>
</file>

<file path=ppt/webextensions/webextension1.xml><?xml version="1.0" encoding="utf-8"?>
<we:webextension xmlns:we="http://schemas.microsoft.com/office/webextensions/webextension/2010/11" id="{F05C682F-3F44-4C96-A94C-CB0C1FCABD55}">
  <we:reference id="wa104295828" version="1.6.0.0" store="es-E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snicc.azurewebsites.net/Busqueda/Resultado?powerbi=https://app.powerbi.com/view?r=eyJrIjoiOTRkMzI1YTUtYzFlZi00ZjViLTkxOWQtYWJjMTdhNTdiNmRlIiwidCI6IjhmYmFhNWJmLTJlY2MtNGRjOC1iNTZiLThmOTJlMzA3ZjA3NiIsImMiOjR9&quot;,&quot;values&quot;:{},&quot;data&quot;:{&quot;uri&quot;:&quot;snicc.azurewebsites.net/Busqueda/Resultado?powerbi=https://app.powerbi.com/view?r=eyJrIjoiOTRkMzI1YTUtYzFlZi00ZjViLTkxOWQtYWJjMTdhNTdiNmRlIiwidCI6IjhmYmFhNWJmLTJlY2MtNGRjOC1iNTZiLThmOTJlMzA3ZjA3NiIsImMiOjR9&quot;},&quot;secure&quot;:false}],&quot;name&quot;:&quot;snicc.azurewebsites.net/Busqueda/Resultado?powerbi=https://app.powerbi.com/view?r=eyJrIjoiOTRkMzI1YTUtYzFlZi00ZjViLTkxOWQtYWJjMTdhNTdiNmRlIiwidCI6IjhmYmFhNWJmLTJlY2MtNGRjOC1iNTZiLThmOTJlMzA3ZjA3NiIsImMiOjR9&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10951</TotalTime>
  <Words>2721</Words>
  <Application>Microsoft Office PowerPoint</Application>
  <PresentationFormat>Panorámica</PresentationFormat>
  <Paragraphs>377</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Chevin Pro DemiBold</vt:lpstr>
      <vt:lpstr>Chevin Pro Light</vt:lpstr>
      <vt:lpstr>inherit</vt:lpstr>
      <vt:lpstr>Тема Office</vt:lpstr>
      <vt:lpstr>Presentación de PowerPoint</vt:lpstr>
      <vt:lpstr>Presentación de PowerPoint</vt:lpstr>
      <vt:lpstr>Presentación de PowerPoint</vt:lpstr>
      <vt:lpstr>Presentación de PowerPoint</vt:lpstr>
      <vt:lpstr>Presentación de PowerPoint</vt:lpstr>
      <vt:lpstr>Presentación de PowerPoint</vt:lpstr>
      <vt:lpstr>                                               ESTRUCTURA DE CONTENIDOS DEL SITIO</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Patricio Emanuelli</dc:creator>
  <cp:lastModifiedBy>Maria Victoria Colmenares Macia</cp:lastModifiedBy>
  <cp:revision>41</cp:revision>
  <dcterms:created xsi:type="dcterms:W3CDTF">2020-08-01T02:59:29Z</dcterms:created>
  <dcterms:modified xsi:type="dcterms:W3CDTF">2020-09-18T02:09:18Z</dcterms:modified>
</cp:coreProperties>
</file>