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1" r:id="rId6"/>
    <p:sldId id="262" r:id="rId7"/>
    <p:sldId id="270" r:id="rId8"/>
    <p:sldId id="264" r:id="rId9"/>
    <p:sldId id="265" r:id="rId10"/>
    <p:sldId id="266" r:id="rId11"/>
    <p:sldId id="275" r:id="rId12"/>
    <p:sldId id="276" r:id="rId13"/>
    <p:sldId id="271" r:id="rId14"/>
    <p:sldId id="273" r:id="rId15"/>
    <p:sldId id="278" r:id="rId16"/>
    <p:sldId id="277" r:id="rId17"/>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9D9D9"/>
    <a:srgbClr val="E4E4E4"/>
    <a:srgbClr val="C9C9C9"/>
    <a:srgbClr val="F1F5E7"/>
    <a:srgbClr val="FCEEE0"/>
    <a:srgbClr val="FEF9F4"/>
    <a:srgbClr val="FBF4F3"/>
    <a:srgbClr val="F7EAE9"/>
    <a:srgbClr val="E7E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929F9F4-4A8F-4326-A1B4-22849713DDAB}" styleName="Estilo oscuro 1 - Énfasis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dPt>
            <c:idx val="0"/>
            <c:bubble3D val="0"/>
            <c:spPr>
              <a:pattFill prst="pct60">
                <a:fgClr>
                  <a:schemeClr val="accent6">
                    <a:lumMod val="40000"/>
                    <a:lumOff val="60000"/>
                  </a:schemeClr>
                </a:fgClr>
                <a:bgClr>
                  <a:schemeClr val="bg1"/>
                </a:bgClr>
              </a:pattFill>
              <a:ln w="3175">
                <a:solidFill>
                  <a:schemeClr val="bg1">
                    <a:lumMod val="65000"/>
                  </a:schemeClr>
                </a:solidFill>
                <a:prstDash val="sysDash"/>
              </a:ln>
            </c:spPr>
          </c:dPt>
          <c:dPt>
            <c:idx val="1"/>
            <c:bubble3D val="0"/>
            <c:spPr>
              <a:solidFill>
                <a:schemeClr val="accent6"/>
              </a:solidFill>
              <a:ln>
                <a:solidFill>
                  <a:schemeClr val="bg1">
                    <a:lumMod val="65000"/>
                  </a:schemeClr>
                </a:solidFill>
              </a:ln>
            </c:spPr>
          </c:dPt>
          <c:cat>
            <c:strRef>
              <c:f>Hoja1!$A$2:$A$3</c:f>
              <c:strCache>
                <c:ptCount val="2"/>
                <c:pt idx="0">
                  <c:v>No cumple</c:v>
                </c:pt>
                <c:pt idx="1">
                  <c:v>Cumple</c:v>
                </c:pt>
              </c:strCache>
            </c:strRef>
          </c:cat>
          <c:val>
            <c:numRef>
              <c:f>Hoja1!$B$2:$B$3</c:f>
              <c:numCache>
                <c:formatCode>General</c:formatCode>
                <c:ptCount val="2"/>
                <c:pt idx="0">
                  <c:v>67.73</c:v>
                </c:pt>
                <c:pt idx="1">
                  <c:v>35.270000000000003</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s-CL"/>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ln>
              <a:solidFill>
                <a:schemeClr val="bg1">
                  <a:lumMod val="65000"/>
                </a:schemeClr>
              </a:solidFill>
            </a:ln>
          </c:spPr>
          <c:dPt>
            <c:idx val="0"/>
            <c:bubble3D val="0"/>
            <c:spPr>
              <a:pattFill prst="pct60">
                <a:fgClr>
                  <a:schemeClr val="accent6">
                    <a:lumMod val="40000"/>
                    <a:lumOff val="60000"/>
                  </a:schemeClr>
                </a:fgClr>
                <a:bgClr>
                  <a:schemeClr val="bg1"/>
                </a:bgClr>
              </a:pattFill>
              <a:ln>
                <a:solidFill>
                  <a:schemeClr val="bg1">
                    <a:lumMod val="65000"/>
                  </a:schemeClr>
                </a:solidFill>
              </a:ln>
            </c:spPr>
          </c:dPt>
          <c:dPt>
            <c:idx val="1"/>
            <c:bubble3D val="0"/>
            <c:spPr>
              <a:solidFill>
                <a:schemeClr val="accent6"/>
              </a:solidFill>
              <a:ln>
                <a:solidFill>
                  <a:schemeClr val="bg1">
                    <a:lumMod val="65000"/>
                  </a:schemeClr>
                </a:solidFill>
              </a:ln>
            </c:spPr>
          </c:dPt>
          <c:cat>
            <c:strRef>
              <c:f>Hoja1!$A$2:$A$3</c:f>
              <c:strCache>
                <c:ptCount val="2"/>
                <c:pt idx="0">
                  <c:v>No cumple</c:v>
                </c:pt>
                <c:pt idx="1">
                  <c:v>Cumple</c:v>
                </c:pt>
              </c:strCache>
            </c:strRef>
          </c:cat>
          <c:val>
            <c:numRef>
              <c:f>Hoja1!$B$2:$B$3</c:f>
              <c:numCache>
                <c:formatCode>General</c:formatCode>
                <c:ptCount val="2"/>
                <c:pt idx="0">
                  <c:v>42.54</c:v>
                </c:pt>
                <c:pt idx="1">
                  <c:v>57.46</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s-C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C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ln>
              <a:solidFill>
                <a:schemeClr val="bg1">
                  <a:lumMod val="65000"/>
                </a:schemeClr>
              </a:solidFill>
            </a:ln>
          </c:spPr>
          <c:dPt>
            <c:idx val="0"/>
            <c:bubble3D val="0"/>
            <c:spPr>
              <a:pattFill prst="pct60">
                <a:fgClr>
                  <a:schemeClr val="accent6">
                    <a:lumMod val="40000"/>
                    <a:lumOff val="60000"/>
                  </a:schemeClr>
                </a:fgClr>
                <a:bgClr>
                  <a:schemeClr val="bg1"/>
                </a:bgClr>
              </a:pattFill>
              <a:ln>
                <a:solidFill>
                  <a:schemeClr val="bg1">
                    <a:lumMod val="65000"/>
                  </a:schemeClr>
                </a:solidFill>
              </a:ln>
            </c:spPr>
          </c:dPt>
          <c:dPt>
            <c:idx val="1"/>
            <c:bubble3D val="0"/>
            <c:spPr>
              <a:solidFill>
                <a:schemeClr val="accent6"/>
              </a:solidFill>
              <a:ln>
                <a:solidFill>
                  <a:schemeClr val="bg1">
                    <a:lumMod val="65000"/>
                  </a:schemeClr>
                </a:solidFill>
              </a:ln>
            </c:spPr>
          </c:dPt>
          <c:cat>
            <c:strRef>
              <c:f>Hoja1!$A$2:$A$3</c:f>
              <c:strCache>
                <c:ptCount val="2"/>
                <c:pt idx="0">
                  <c:v>No cumple</c:v>
                </c:pt>
                <c:pt idx="1">
                  <c:v>Cumple</c:v>
                </c:pt>
              </c:strCache>
            </c:strRef>
          </c:cat>
          <c:val>
            <c:numRef>
              <c:f>Hoja1!$B$2:$B$3</c:f>
              <c:numCache>
                <c:formatCode>General</c:formatCode>
                <c:ptCount val="2"/>
                <c:pt idx="0">
                  <c:v>24.84</c:v>
                </c:pt>
                <c:pt idx="1">
                  <c:v>75.16</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s-CL"/>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C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789764100285156E-2"/>
          <c:y val="1.0789407775211398E-2"/>
          <c:w val="0.90761608498526614"/>
          <c:h val="0.9555516684357479"/>
        </c:manualLayout>
      </c:layout>
      <c:barChart>
        <c:barDir val="col"/>
        <c:grouping val="clustered"/>
        <c:varyColors val="0"/>
        <c:ser>
          <c:idx val="0"/>
          <c:order val="0"/>
          <c:tx>
            <c:strRef>
              <c:f>Hoja1!$B$1</c:f>
              <c:strCache>
                <c:ptCount val="1"/>
                <c:pt idx="0">
                  <c:v>Serie 1</c:v>
                </c:pt>
              </c:strCache>
            </c:strRef>
          </c:tx>
          <c:spPr>
            <a:solidFill>
              <a:schemeClr val="accent2">
                <a:lumMod val="40000"/>
                <a:lumOff val="60000"/>
              </a:schemeClr>
            </a:solidFill>
          </c:spPr>
          <c:invertIfNegative val="0"/>
          <c:dLbls>
            <c:txPr>
              <a:bodyPr/>
              <a:lstStyle/>
              <a:p>
                <a:pPr>
                  <a:defRPr sz="1400" b="1">
                    <a:latin typeface="Century Gothic" panose="020B0502020202020204" pitchFamily="34" charset="0"/>
                  </a:defRPr>
                </a:pPr>
                <a:endParaRPr lang="es-CL"/>
              </a:p>
            </c:txPr>
            <c:showLegendKey val="0"/>
            <c:showVal val="1"/>
            <c:showCatName val="0"/>
            <c:showSerName val="0"/>
            <c:showPercent val="0"/>
            <c:showBubbleSize val="0"/>
            <c:showLeaderLines val="0"/>
          </c:dLbls>
          <c:cat>
            <c:numRef>
              <c:f>Hoja1!$A$2:$A$4</c:f>
              <c:numCache>
                <c:formatCode>General</c:formatCode>
                <c:ptCount val="3"/>
                <c:pt idx="0">
                  <c:v>2014</c:v>
                </c:pt>
                <c:pt idx="1">
                  <c:v>2015</c:v>
                </c:pt>
                <c:pt idx="2">
                  <c:v>2016</c:v>
                </c:pt>
              </c:numCache>
            </c:numRef>
          </c:cat>
          <c:val>
            <c:numRef>
              <c:f>Hoja1!$B$2:$B$4</c:f>
              <c:numCache>
                <c:formatCode>General</c:formatCode>
                <c:ptCount val="3"/>
                <c:pt idx="0">
                  <c:v>10</c:v>
                </c:pt>
                <c:pt idx="1">
                  <c:v>4</c:v>
                </c:pt>
                <c:pt idx="2">
                  <c:v>0</c:v>
                </c:pt>
              </c:numCache>
            </c:numRef>
          </c:val>
        </c:ser>
        <c:dLbls>
          <c:showLegendKey val="0"/>
          <c:showVal val="0"/>
          <c:showCatName val="0"/>
          <c:showSerName val="0"/>
          <c:showPercent val="0"/>
          <c:showBubbleSize val="0"/>
        </c:dLbls>
        <c:gapWidth val="150"/>
        <c:axId val="538444288"/>
        <c:axId val="268809280"/>
      </c:barChart>
      <c:catAx>
        <c:axId val="538444288"/>
        <c:scaling>
          <c:orientation val="minMax"/>
        </c:scaling>
        <c:delete val="1"/>
        <c:axPos val="b"/>
        <c:numFmt formatCode="General" sourceLinked="1"/>
        <c:majorTickMark val="out"/>
        <c:minorTickMark val="none"/>
        <c:tickLblPos val="nextTo"/>
        <c:crossAx val="268809280"/>
        <c:crosses val="autoZero"/>
        <c:auto val="1"/>
        <c:lblAlgn val="ctr"/>
        <c:lblOffset val="100"/>
        <c:noMultiLvlLbl val="0"/>
      </c:catAx>
      <c:valAx>
        <c:axId val="268809280"/>
        <c:scaling>
          <c:orientation val="minMax"/>
          <c:max val="20"/>
        </c:scaling>
        <c:delete val="1"/>
        <c:axPos val="l"/>
        <c:numFmt formatCode="General" sourceLinked="1"/>
        <c:majorTickMark val="out"/>
        <c:minorTickMark val="none"/>
        <c:tickLblPos val="nextTo"/>
        <c:crossAx val="538444288"/>
        <c:crosses val="autoZero"/>
        <c:crossBetween val="between"/>
      </c:valAx>
    </c:plotArea>
    <c:plotVisOnly val="1"/>
    <c:dispBlanksAs val="gap"/>
    <c:showDLblsOverMax val="0"/>
  </c:chart>
  <c:txPr>
    <a:bodyPr/>
    <a:lstStyle/>
    <a:p>
      <a:pPr>
        <a:defRPr sz="1800"/>
      </a:pPr>
      <a:endParaRPr lang="es-CL"/>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C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789764100285156E-2"/>
          <c:y val="1.0789407775211398E-2"/>
          <c:w val="0.90761608498526614"/>
          <c:h val="0.9555516684357479"/>
        </c:manualLayout>
      </c:layout>
      <c:barChart>
        <c:barDir val="col"/>
        <c:grouping val="clustered"/>
        <c:varyColors val="0"/>
        <c:ser>
          <c:idx val="0"/>
          <c:order val="0"/>
          <c:tx>
            <c:strRef>
              <c:f>Hoja1!$B$1</c:f>
              <c:strCache>
                <c:ptCount val="1"/>
                <c:pt idx="0">
                  <c:v>Serie 1</c:v>
                </c:pt>
              </c:strCache>
            </c:strRef>
          </c:tx>
          <c:spPr>
            <a:solidFill>
              <a:schemeClr val="accent3">
                <a:lumMod val="40000"/>
                <a:lumOff val="60000"/>
              </a:schemeClr>
            </a:solidFill>
          </c:spPr>
          <c:invertIfNegative val="0"/>
          <c:dLbls>
            <c:txPr>
              <a:bodyPr/>
              <a:lstStyle/>
              <a:p>
                <a:pPr>
                  <a:defRPr sz="1400" b="1">
                    <a:latin typeface="Century Gothic" panose="020B0502020202020204" pitchFamily="34" charset="0"/>
                  </a:defRPr>
                </a:pPr>
                <a:endParaRPr lang="es-CL"/>
              </a:p>
            </c:txPr>
            <c:showLegendKey val="0"/>
            <c:showVal val="1"/>
            <c:showCatName val="0"/>
            <c:showSerName val="0"/>
            <c:showPercent val="0"/>
            <c:showBubbleSize val="0"/>
            <c:showLeaderLines val="0"/>
          </c:dLbls>
          <c:cat>
            <c:numRef>
              <c:f>Hoja1!$A$2:$A$4</c:f>
              <c:numCache>
                <c:formatCode>General</c:formatCode>
                <c:ptCount val="3"/>
                <c:pt idx="0">
                  <c:v>2014</c:v>
                </c:pt>
                <c:pt idx="1">
                  <c:v>2015</c:v>
                </c:pt>
                <c:pt idx="2">
                  <c:v>2016</c:v>
                </c:pt>
              </c:numCache>
            </c:numRef>
          </c:cat>
          <c:val>
            <c:numRef>
              <c:f>Hoja1!$B$2:$B$4</c:f>
              <c:numCache>
                <c:formatCode>General</c:formatCode>
                <c:ptCount val="3"/>
                <c:pt idx="0">
                  <c:v>5</c:v>
                </c:pt>
                <c:pt idx="1">
                  <c:v>11</c:v>
                </c:pt>
                <c:pt idx="2">
                  <c:v>12</c:v>
                </c:pt>
              </c:numCache>
            </c:numRef>
          </c:val>
        </c:ser>
        <c:dLbls>
          <c:showLegendKey val="0"/>
          <c:showVal val="0"/>
          <c:showCatName val="0"/>
          <c:showSerName val="0"/>
          <c:showPercent val="0"/>
          <c:showBubbleSize val="0"/>
        </c:dLbls>
        <c:gapWidth val="150"/>
        <c:axId val="241865728"/>
        <c:axId val="320339968"/>
      </c:barChart>
      <c:catAx>
        <c:axId val="241865728"/>
        <c:scaling>
          <c:orientation val="minMax"/>
        </c:scaling>
        <c:delete val="1"/>
        <c:axPos val="b"/>
        <c:numFmt formatCode="General" sourceLinked="1"/>
        <c:majorTickMark val="out"/>
        <c:minorTickMark val="none"/>
        <c:tickLblPos val="nextTo"/>
        <c:crossAx val="320339968"/>
        <c:crosses val="autoZero"/>
        <c:auto val="1"/>
        <c:lblAlgn val="ctr"/>
        <c:lblOffset val="100"/>
        <c:noMultiLvlLbl val="0"/>
      </c:catAx>
      <c:valAx>
        <c:axId val="320339968"/>
        <c:scaling>
          <c:orientation val="minMax"/>
          <c:max val="20"/>
        </c:scaling>
        <c:delete val="1"/>
        <c:axPos val="l"/>
        <c:numFmt formatCode="General" sourceLinked="1"/>
        <c:majorTickMark val="out"/>
        <c:minorTickMark val="none"/>
        <c:tickLblPos val="nextTo"/>
        <c:crossAx val="241865728"/>
        <c:crosses val="autoZero"/>
        <c:crossBetween val="between"/>
      </c:valAx>
      <c:spPr>
        <a:noFill/>
      </c:spPr>
    </c:plotArea>
    <c:plotVisOnly val="1"/>
    <c:dispBlanksAs val="gap"/>
    <c:showDLblsOverMax val="0"/>
  </c:chart>
  <c:spPr>
    <a:noFill/>
  </c:spPr>
  <c:txPr>
    <a:bodyPr/>
    <a:lstStyle/>
    <a:p>
      <a:pPr>
        <a:defRPr sz="1800"/>
      </a:pPr>
      <a:endParaRPr lang="es-CL"/>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C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789764100285156E-2"/>
          <c:y val="1.0789407775211398E-2"/>
          <c:w val="0.90761608498526614"/>
          <c:h val="0.9555516684357479"/>
        </c:manualLayout>
      </c:layout>
      <c:barChart>
        <c:barDir val="col"/>
        <c:grouping val="clustered"/>
        <c:varyColors val="0"/>
        <c:ser>
          <c:idx val="0"/>
          <c:order val="0"/>
          <c:tx>
            <c:strRef>
              <c:f>Hoja1!$B$1</c:f>
              <c:strCache>
                <c:ptCount val="1"/>
                <c:pt idx="0">
                  <c:v>Serie 1</c:v>
                </c:pt>
              </c:strCache>
            </c:strRef>
          </c:tx>
          <c:spPr>
            <a:solidFill>
              <a:schemeClr val="accent6">
                <a:lumMod val="40000"/>
                <a:lumOff val="60000"/>
              </a:schemeClr>
            </a:solidFill>
          </c:spPr>
          <c:invertIfNegative val="0"/>
          <c:dLbls>
            <c:txPr>
              <a:bodyPr/>
              <a:lstStyle/>
              <a:p>
                <a:pPr>
                  <a:defRPr sz="1400" b="1">
                    <a:latin typeface="Century Gothic" panose="020B0502020202020204" pitchFamily="34" charset="0"/>
                  </a:defRPr>
                </a:pPr>
                <a:endParaRPr lang="es-CL"/>
              </a:p>
            </c:txPr>
            <c:showLegendKey val="0"/>
            <c:showVal val="1"/>
            <c:showCatName val="0"/>
            <c:showSerName val="0"/>
            <c:showPercent val="0"/>
            <c:showBubbleSize val="0"/>
            <c:showLeaderLines val="0"/>
          </c:dLbls>
          <c:cat>
            <c:numRef>
              <c:f>Hoja1!$A$2:$A$4</c:f>
              <c:numCache>
                <c:formatCode>General</c:formatCode>
                <c:ptCount val="3"/>
                <c:pt idx="0">
                  <c:v>2014</c:v>
                </c:pt>
                <c:pt idx="1">
                  <c:v>2015</c:v>
                </c:pt>
                <c:pt idx="2">
                  <c:v>2016</c:v>
                </c:pt>
              </c:numCache>
            </c:numRef>
          </c:cat>
          <c:val>
            <c:numRef>
              <c:f>Hoja1!$B$2:$B$4</c:f>
              <c:numCache>
                <c:formatCode>General</c:formatCode>
                <c:ptCount val="3"/>
                <c:pt idx="0">
                  <c:v>1</c:v>
                </c:pt>
                <c:pt idx="1">
                  <c:v>1</c:v>
                </c:pt>
                <c:pt idx="2">
                  <c:v>4</c:v>
                </c:pt>
              </c:numCache>
            </c:numRef>
          </c:val>
        </c:ser>
        <c:dLbls>
          <c:showLegendKey val="0"/>
          <c:showVal val="0"/>
          <c:showCatName val="0"/>
          <c:showSerName val="0"/>
          <c:showPercent val="0"/>
          <c:showBubbleSize val="0"/>
        </c:dLbls>
        <c:gapWidth val="150"/>
        <c:axId val="241866752"/>
        <c:axId val="320341696"/>
      </c:barChart>
      <c:catAx>
        <c:axId val="241866752"/>
        <c:scaling>
          <c:orientation val="minMax"/>
        </c:scaling>
        <c:delete val="1"/>
        <c:axPos val="b"/>
        <c:numFmt formatCode="General" sourceLinked="1"/>
        <c:majorTickMark val="out"/>
        <c:minorTickMark val="none"/>
        <c:tickLblPos val="nextTo"/>
        <c:crossAx val="320341696"/>
        <c:crosses val="autoZero"/>
        <c:auto val="1"/>
        <c:lblAlgn val="ctr"/>
        <c:lblOffset val="100"/>
        <c:noMultiLvlLbl val="0"/>
      </c:catAx>
      <c:valAx>
        <c:axId val="320341696"/>
        <c:scaling>
          <c:orientation val="minMax"/>
          <c:max val="20"/>
        </c:scaling>
        <c:delete val="1"/>
        <c:axPos val="l"/>
        <c:numFmt formatCode="General" sourceLinked="1"/>
        <c:majorTickMark val="out"/>
        <c:minorTickMark val="none"/>
        <c:tickLblPos val="nextTo"/>
        <c:crossAx val="241866752"/>
        <c:crosses val="autoZero"/>
        <c:crossBetween val="between"/>
      </c:valAx>
    </c:plotArea>
    <c:plotVisOnly val="1"/>
    <c:dispBlanksAs val="gap"/>
    <c:showDLblsOverMax val="0"/>
  </c:chart>
  <c:txPr>
    <a:bodyPr/>
    <a:lstStyle/>
    <a:p>
      <a:pPr>
        <a:defRPr sz="1800"/>
      </a:pPr>
      <a:endParaRPr lang="es-CL"/>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CL"/>
  <c:roundedCorners val="0"/>
  <mc:AlternateContent xmlns:mc="http://schemas.openxmlformats.org/markup-compatibility/2006">
    <mc:Choice xmlns:c14="http://schemas.microsoft.com/office/drawing/2007/8/2/chart" Requires="c14">
      <c14:style val="132"/>
    </mc:Choice>
    <mc:Fallback>
      <c:style val="32"/>
    </mc:Fallback>
  </mc:AlternateContent>
  <c:chart>
    <c:autoTitleDeleted val="1"/>
    <c:plotArea>
      <c:layout>
        <c:manualLayout>
          <c:layoutTarget val="inner"/>
          <c:xMode val="edge"/>
          <c:yMode val="edge"/>
          <c:x val="7.6891851440836975E-2"/>
          <c:y val="0"/>
          <c:w val="0.85857943524933855"/>
          <c:h val="0.99407885709036703"/>
        </c:manualLayout>
      </c:layout>
      <c:pieChart>
        <c:varyColors val="1"/>
        <c:ser>
          <c:idx val="0"/>
          <c:order val="0"/>
          <c:tx>
            <c:strRef>
              <c:f>Hoja1!$B$1</c:f>
              <c:strCache>
                <c:ptCount val="1"/>
                <c:pt idx="0">
                  <c:v>Uso del Portal de Transparencia</c:v>
                </c:pt>
              </c:strCache>
            </c:strRef>
          </c:tx>
          <c:explosion val="1"/>
          <c:dPt>
            <c:idx val="0"/>
            <c:bubble3D val="0"/>
            <c:explosion val="5"/>
            <c:spPr>
              <a:solidFill>
                <a:schemeClr val="bg1">
                  <a:lumMod val="65000"/>
                </a:schemeClr>
              </a:solidFill>
            </c:spPr>
          </c:dPt>
          <c:dPt>
            <c:idx val="1"/>
            <c:bubble3D val="0"/>
            <c:explosion val="6"/>
          </c:dPt>
          <c:dLbls>
            <c:dLbl>
              <c:idx val="0"/>
              <c:layout>
                <c:manualLayout>
                  <c:x val="-0.16925913315344543"/>
                  <c:y val="0.19682237533265648"/>
                </c:manualLayout>
              </c:layout>
              <c:tx>
                <c:rich>
                  <a:bodyPr/>
                  <a:lstStyle/>
                  <a:p>
                    <a:pPr>
                      <a:defRPr sz="1600"/>
                    </a:pPr>
                    <a:r>
                      <a:rPr lang="en-US" sz="1500" b="0" dirty="0" smtClean="0"/>
                      <a:t>56</a:t>
                    </a:r>
                    <a:r>
                      <a:rPr lang="en-US" sz="1600" b="0" dirty="0" smtClean="0"/>
                      <a:t> </a:t>
                    </a:r>
                  </a:p>
                  <a:p>
                    <a:pPr>
                      <a:defRPr sz="1600"/>
                    </a:pPr>
                    <a:r>
                      <a:rPr lang="en-US" sz="1800" b="1" dirty="0" smtClean="0"/>
                      <a:t>30</a:t>
                    </a:r>
                    <a:r>
                      <a:rPr lang="en-US" sz="1800" b="1" dirty="0"/>
                      <a:t>%</a:t>
                    </a:r>
                    <a:endParaRPr lang="en-US" sz="2800" b="1" dirty="0"/>
                  </a:p>
                </c:rich>
              </c:tx>
              <c:spPr>
                <a:noFill/>
              </c:spPr>
              <c:showLegendKey val="0"/>
              <c:showVal val="1"/>
              <c:showCatName val="0"/>
              <c:showSerName val="0"/>
              <c:showPercent val="1"/>
              <c:showBubbleSize val="0"/>
            </c:dLbl>
            <c:dLbl>
              <c:idx val="1"/>
              <c:layout>
                <c:manualLayout>
                  <c:x val="0.17222001950386487"/>
                  <c:y val="-0.29717326892933343"/>
                </c:manualLayout>
              </c:layout>
              <c:tx>
                <c:rich>
                  <a:bodyPr/>
                  <a:lstStyle/>
                  <a:p>
                    <a:r>
                      <a:rPr lang="en-US" sz="1500" b="0" dirty="0" smtClean="0"/>
                      <a:t>130</a:t>
                    </a:r>
                    <a:r>
                      <a:rPr lang="en-US" sz="1500" b="1" dirty="0" smtClean="0"/>
                      <a:t> </a:t>
                    </a:r>
                    <a:r>
                      <a:rPr lang="en-US" sz="1800" b="1" dirty="0"/>
                      <a:t>70%</a:t>
                    </a:r>
                    <a:endParaRPr lang="en-US" sz="2800" b="1" dirty="0"/>
                  </a:p>
                </c:rich>
              </c:tx>
              <c:showLegendKey val="0"/>
              <c:showVal val="1"/>
              <c:showCatName val="0"/>
              <c:showSerName val="0"/>
              <c:showPercent val="1"/>
              <c:showBubbleSize val="0"/>
            </c:dLbl>
            <c:txPr>
              <a:bodyPr/>
              <a:lstStyle/>
              <a:p>
                <a:pPr>
                  <a:defRPr sz="1600"/>
                </a:pPr>
                <a:endParaRPr lang="es-CL"/>
              </a:p>
            </c:txPr>
            <c:showLegendKey val="0"/>
            <c:showVal val="1"/>
            <c:showCatName val="1"/>
            <c:showSerName val="0"/>
            <c:showPercent val="1"/>
            <c:showBubbleSize val="0"/>
            <c:showLeaderLines val="1"/>
          </c:dLbls>
          <c:cat>
            <c:strRef>
              <c:f>Hoja1!$A$2:$A$3</c:f>
              <c:strCache>
                <c:ptCount val="2"/>
                <c:pt idx="0">
                  <c:v>Sin Portal</c:v>
                </c:pt>
                <c:pt idx="1">
                  <c:v>Con Portal</c:v>
                </c:pt>
              </c:strCache>
            </c:strRef>
          </c:cat>
          <c:val>
            <c:numRef>
              <c:f>Hoja1!$B$2:$B$3</c:f>
              <c:numCache>
                <c:formatCode>General</c:formatCode>
                <c:ptCount val="2"/>
                <c:pt idx="0">
                  <c:v>56</c:v>
                </c:pt>
                <c:pt idx="1">
                  <c:v>130</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txPr>
    <a:bodyPr/>
    <a:lstStyle/>
    <a:p>
      <a:pPr>
        <a:defRPr sz="1800"/>
      </a:pPr>
      <a:endParaRPr lang="es-CL"/>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EAE4C69-0D47-428E-9486-2ABFAB79DEAC}" type="datetimeFigureOut">
              <a:rPr lang="es-CL" smtClean="0"/>
              <a:t>11-01-2017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4C59EC87-960E-4E7E-9483-B5F9B869C052}" type="slidenum">
              <a:rPr lang="es-CL" smtClean="0"/>
              <a:t>‹Nº›</a:t>
            </a:fld>
            <a:endParaRPr lang="es-CL"/>
          </a:p>
        </p:txBody>
      </p:sp>
      <p:grpSp>
        <p:nvGrpSpPr>
          <p:cNvPr id="8" name="7 Grupo"/>
          <p:cNvGrpSpPr/>
          <p:nvPr userDrawn="1"/>
        </p:nvGrpSpPr>
        <p:grpSpPr>
          <a:xfrm>
            <a:off x="7066979" y="188640"/>
            <a:ext cx="1922809" cy="616063"/>
            <a:chOff x="6019876" y="2486019"/>
            <a:chExt cx="1922809" cy="616063"/>
          </a:xfrm>
        </p:grpSpPr>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9876" y="2492896"/>
              <a:ext cx="1657195" cy="609186"/>
            </a:xfrm>
            <a:prstGeom prst="rect">
              <a:avLst/>
            </a:prstGeom>
          </p:spPr>
        </p:pic>
        <p:pic>
          <p:nvPicPr>
            <p:cNvPr id="1026" name="Picture 2" descr="C:\Users\ccastillo\Desktop\sfghfgh.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rot="1617621">
              <a:off x="7445443" y="2486019"/>
              <a:ext cx="497242" cy="4972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334657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2EAE4C69-0D47-428E-9486-2ABFAB79DEAC}" type="datetimeFigureOut">
              <a:rPr lang="es-CL" smtClean="0"/>
              <a:t>11-01-2017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4C59EC87-960E-4E7E-9483-B5F9B869C052}" type="slidenum">
              <a:rPr lang="es-CL" smtClean="0"/>
              <a:t>‹Nº›</a:t>
            </a:fld>
            <a:endParaRPr lang="es-CL"/>
          </a:p>
        </p:txBody>
      </p:sp>
    </p:spTree>
    <p:extLst>
      <p:ext uri="{BB962C8B-B14F-4D97-AF65-F5344CB8AC3E}">
        <p14:creationId xmlns:p14="http://schemas.microsoft.com/office/powerpoint/2010/main" val="155140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2EAE4C69-0D47-428E-9486-2ABFAB79DEAC}" type="datetimeFigureOut">
              <a:rPr lang="es-CL" smtClean="0"/>
              <a:t>11-01-2017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4C59EC87-960E-4E7E-9483-B5F9B869C052}" type="slidenum">
              <a:rPr lang="es-CL" smtClean="0"/>
              <a:t>‹Nº›</a:t>
            </a:fld>
            <a:endParaRPr lang="es-CL"/>
          </a:p>
        </p:txBody>
      </p:sp>
    </p:spTree>
    <p:extLst>
      <p:ext uri="{BB962C8B-B14F-4D97-AF65-F5344CB8AC3E}">
        <p14:creationId xmlns:p14="http://schemas.microsoft.com/office/powerpoint/2010/main" val="2880730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p>
            <a:fld id="{BC2C609C-98D5-410A-AFB3-DF95BC150209}" type="datetimeFigureOut">
              <a:rPr lang="es-CL" smtClean="0"/>
              <a:t>11-01-2017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B713B099-670F-42F6-A6CA-4342AFF21166}" type="slidenum">
              <a:rPr lang="es-CL" smtClean="0"/>
              <a:t>‹Nº›</a:t>
            </a:fld>
            <a:endParaRPr lang="es-CL"/>
          </a:p>
        </p:txBody>
      </p:sp>
    </p:spTree>
    <p:extLst>
      <p:ext uri="{BB962C8B-B14F-4D97-AF65-F5344CB8AC3E}">
        <p14:creationId xmlns:p14="http://schemas.microsoft.com/office/powerpoint/2010/main" val="141391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2EAE4C69-0D47-428E-9486-2ABFAB79DEAC}" type="datetimeFigureOut">
              <a:rPr lang="es-CL" smtClean="0"/>
              <a:t>11-01-2017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4C59EC87-960E-4E7E-9483-B5F9B869C052}" type="slidenum">
              <a:rPr lang="es-CL" smtClean="0"/>
              <a:t>‹Nº›</a:t>
            </a:fld>
            <a:endParaRPr lang="es-CL"/>
          </a:p>
        </p:txBody>
      </p:sp>
    </p:spTree>
    <p:extLst>
      <p:ext uri="{BB962C8B-B14F-4D97-AF65-F5344CB8AC3E}">
        <p14:creationId xmlns:p14="http://schemas.microsoft.com/office/powerpoint/2010/main" val="272359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EAE4C69-0D47-428E-9486-2ABFAB79DEAC}" type="datetimeFigureOut">
              <a:rPr lang="es-CL" smtClean="0"/>
              <a:t>11-01-2017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4C59EC87-960E-4E7E-9483-B5F9B869C052}" type="slidenum">
              <a:rPr lang="es-CL" smtClean="0"/>
              <a:t>‹Nº›</a:t>
            </a:fld>
            <a:endParaRPr lang="es-CL"/>
          </a:p>
        </p:txBody>
      </p:sp>
    </p:spTree>
    <p:extLst>
      <p:ext uri="{BB962C8B-B14F-4D97-AF65-F5344CB8AC3E}">
        <p14:creationId xmlns:p14="http://schemas.microsoft.com/office/powerpoint/2010/main" val="1098818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fecha"/>
          <p:cNvSpPr>
            <a:spLocks noGrp="1"/>
          </p:cNvSpPr>
          <p:nvPr>
            <p:ph type="dt" sz="half" idx="10"/>
          </p:nvPr>
        </p:nvSpPr>
        <p:spPr/>
        <p:txBody>
          <a:bodyPr/>
          <a:lstStyle/>
          <a:p>
            <a:fld id="{2EAE4C69-0D47-428E-9486-2ABFAB79DEAC}" type="datetimeFigureOut">
              <a:rPr lang="es-CL" smtClean="0"/>
              <a:t>11-01-2017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4C59EC87-960E-4E7E-9483-B5F9B869C052}" type="slidenum">
              <a:rPr lang="es-CL" smtClean="0"/>
              <a:t>‹Nº›</a:t>
            </a:fld>
            <a:endParaRPr lang="es-CL"/>
          </a:p>
        </p:txBody>
      </p:sp>
    </p:spTree>
    <p:extLst>
      <p:ext uri="{BB962C8B-B14F-4D97-AF65-F5344CB8AC3E}">
        <p14:creationId xmlns:p14="http://schemas.microsoft.com/office/powerpoint/2010/main" val="117262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fecha"/>
          <p:cNvSpPr>
            <a:spLocks noGrp="1"/>
          </p:cNvSpPr>
          <p:nvPr>
            <p:ph type="dt" sz="half" idx="10"/>
          </p:nvPr>
        </p:nvSpPr>
        <p:spPr/>
        <p:txBody>
          <a:bodyPr/>
          <a:lstStyle/>
          <a:p>
            <a:fld id="{2EAE4C69-0D47-428E-9486-2ABFAB79DEAC}" type="datetimeFigureOut">
              <a:rPr lang="es-CL" smtClean="0"/>
              <a:t>11-01-2017</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4C59EC87-960E-4E7E-9483-B5F9B869C052}" type="slidenum">
              <a:rPr lang="es-CL" smtClean="0"/>
              <a:t>‹Nº›</a:t>
            </a:fld>
            <a:endParaRPr lang="es-CL"/>
          </a:p>
        </p:txBody>
      </p:sp>
    </p:spTree>
    <p:extLst>
      <p:ext uri="{BB962C8B-B14F-4D97-AF65-F5344CB8AC3E}">
        <p14:creationId xmlns:p14="http://schemas.microsoft.com/office/powerpoint/2010/main" val="48115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p>
            <a:fld id="{2EAE4C69-0D47-428E-9486-2ABFAB79DEAC}" type="datetimeFigureOut">
              <a:rPr lang="es-CL" smtClean="0"/>
              <a:t>11-01-2017</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4C59EC87-960E-4E7E-9483-B5F9B869C052}" type="slidenum">
              <a:rPr lang="es-CL" smtClean="0"/>
              <a:t>‹Nº›</a:t>
            </a:fld>
            <a:endParaRPr lang="es-CL"/>
          </a:p>
        </p:txBody>
      </p:sp>
    </p:spTree>
    <p:extLst>
      <p:ext uri="{BB962C8B-B14F-4D97-AF65-F5344CB8AC3E}">
        <p14:creationId xmlns:p14="http://schemas.microsoft.com/office/powerpoint/2010/main" val="223712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EAE4C69-0D47-428E-9486-2ABFAB79DEAC}" type="datetimeFigureOut">
              <a:rPr lang="es-CL" smtClean="0"/>
              <a:t>11-01-2017</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4C59EC87-960E-4E7E-9483-B5F9B869C052}" type="slidenum">
              <a:rPr lang="es-CL" smtClean="0"/>
              <a:t>‹Nº›</a:t>
            </a:fld>
            <a:endParaRPr lang="es-CL"/>
          </a:p>
        </p:txBody>
      </p:sp>
    </p:spTree>
    <p:extLst>
      <p:ext uri="{BB962C8B-B14F-4D97-AF65-F5344CB8AC3E}">
        <p14:creationId xmlns:p14="http://schemas.microsoft.com/office/powerpoint/2010/main" val="266313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EAE4C69-0D47-428E-9486-2ABFAB79DEAC}" type="datetimeFigureOut">
              <a:rPr lang="es-CL" smtClean="0"/>
              <a:t>11-01-2017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4C59EC87-960E-4E7E-9483-B5F9B869C052}" type="slidenum">
              <a:rPr lang="es-CL" smtClean="0"/>
              <a:t>‹Nº›</a:t>
            </a:fld>
            <a:endParaRPr lang="es-CL"/>
          </a:p>
        </p:txBody>
      </p:sp>
    </p:spTree>
    <p:extLst>
      <p:ext uri="{BB962C8B-B14F-4D97-AF65-F5344CB8AC3E}">
        <p14:creationId xmlns:p14="http://schemas.microsoft.com/office/powerpoint/2010/main" val="241067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EAE4C69-0D47-428E-9486-2ABFAB79DEAC}" type="datetimeFigureOut">
              <a:rPr lang="es-CL" smtClean="0"/>
              <a:t>11-01-2017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4C59EC87-960E-4E7E-9483-B5F9B869C052}" type="slidenum">
              <a:rPr lang="es-CL" smtClean="0"/>
              <a:t>‹Nº›</a:t>
            </a:fld>
            <a:endParaRPr lang="es-CL"/>
          </a:p>
        </p:txBody>
      </p:sp>
    </p:spTree>
    <p:extLst>
      <p:ext uri="{BB962C8B-B14F-4D97-AF65-F5344CB8AC3E}">
        <p14:creationId xmlns:p14="http://schemas.microsoft.com/office/powerpoint/2010/main" val="144977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D5E1B9"/>
          </a:fgClr>
          <a:bgClr>
            <a:schemeClr val="bg1"/>
          </a:bgClr>
        </a:patt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E4C69-0D47-428E-9486-2ABFAB79DEAC}" type="datetimeFigureOut">
              <a:rPr lang="es-CL" smtClean="0"/>
              <a:t>11-01-2017</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9EC87-960E-4E7E-9483-B5F9B869C052}" type="slidenum">
              <a:rPr lang="es-CL" smtClean="0"/>
              <a:t>‹Nº›</a:t>
            </a:fld>
            <a:endParaRPr lang="es-CL"/>
          </a:p>
        </p:txBody>
      </p:sp>
    </p:spTree>
    <p:extLst>
      <p:ext uri="{BB962C8B-B14F-4D97-AF65-F5344CB8AC3E}">
        <p14:creationId xmlns:p14="http://schemas.microsoft.com/office/powerpoint/2010/main" val="2601694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gif"/><Relationship Id="rId18" Type="http://schemas.openxmlformats.org/officeDocument/2006/relationships/image" Target="../media/image18.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png"/><Relationship Id="rId2" Type="http://schemas.openxmlformats.org/officeDocument/2006/relationships/image" Target="../media/image3.png"/><Relationship Id="rId16"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jpeg"/><Relationship Id="rId15" Type="http://schemas.openxmlformats.org/officeDocument/2006/relationships/image" Target="../media/image16.jpeg"/><Relationship Id="rId10" Type="http://schemas.openxmlformats.org/officeDocument/2006/relationships/image" Target="../media/image11.png"/><Relationship Id="rId19" Type="http://schemas.openxmlformats.org/officeDocument/2006/relationships/image" Target="../media/image19.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7.jpeg"/><Relationship Id="rId3" Type="http://schemas.openxmlformats.org/officeDocument/2006/relationships/image" Target="../media/image4.jpeg"/><Relationship Id="rId21" Type="http://schemas.openxmlformats.org/officeDocument/2006/relationships/image" Target="../media/image19.jpeg"/><Relationship Id="rId7" Type="http://schemas.openxmlformats.org/officeDocument/2006/relationships/image" Target="../media/image7.png"/><Relationship Id="rId12" Type="http://schemas.openxmlformats.org/officeDocument/2006/relationships/image" Target="../media/image12.jpeg"/><Relationship Id="rId17" Type="http://schemas.openxmlformats.org/officeDocument/2006/relationships/image" Target="../media/image16.jpeg"/><Relationship Id="rId2" Type="http://schemas.openxmlformats.org/officeDocument/2006/relationships/image" Target="../media/image3.png"/><Relationship Id="rId16" Type="http://schemas.microsoft.com/office/2007/relationships/hdphoto" Target="../media/hdphoto4.wdp"/><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image" Target="../media/image11.png"/><Relationship Id="rId5" Type="http://schemas.microsoft.com/office/2007/relationships/hdphoto" Target="../media/hdphoto3.wdp"/><Relationship Id="rId15" Type="http://schemas.openxmlformats.org/officeDocument/2006/relationships/image" Target="../media/image62.png"/><Relationship Id="rId10" Type="http://schemas.openxmlformats.org/officeDocument/2006/relationships/image" Target="../media/image10.jpeg"/><Relationship Id="rId19" Type="http://schemas.openxmlformats.org/officeDocument/2006/relationships/image" Target="../media/image1.png"/><Relationship Id="rId4" Type="http://schemas.openxmlformats.org/officeDocument/2006/relationships/image" Target="../media/image61.jpeg"/><Relationship Id="rId9" Type="http://schemas.openxmlformats.org/officeDocument/2006/relationships/image" Target="../media/image9.png"/><Relationship Id="rId14" Type="http://schemas.openxmlformats.org/officeDocument/2006/relationships/image" Target="../media/image14.gif"/></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ww.portaltransparencia.cl/PortalPdT/pdtta/-/ta/CT001/ARCPLT/AREST/3933035"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wmf"/><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image" Target="../media/image18.png"/><Relationship Id="rId16"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image" Target="../media/image52.png"/><Relationship Id="rId7" Type="http://schemas.openxmlformats.org/officeDocument/2006/relationships/chart" Target="../charts/chart5.xml"/><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image" Target="../media/image53.png"/><Relationship Id="rId4" Type="http://schemas.microsoft.com/office/2007/relationships/hdphoto" Target="../media/hdphoto1.wdp"/><Relationship Id="rId9" Type="http://schemas.openxmlformats.org/officeDocument/2006/relationships/image" Target="../media/image5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C:\Users\jbernal\Desktop\Universidades\U Los Lagos.png"/>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t="23103" b="23586"/>
          <a:stretch/>
        </p:blipFill>
        <p:spPr bwMode="auto">
          <a:xfrm>
            <a:off x="2582133" y="5817227"/>
            <a:ext cx="1989867" cy="7982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jbernal\Desktop\Universidades\U Magallanes.jp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25492" y="332656"/>
            <a:ext cx="2092856" cy="618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jbernal\Desktop\Universidades\U Metropolitana de Ciencias de la Educación.jpg"/>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19872" y="282697"/>
            <a:ext cx="864095" cy="8640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jbernal\Desktop\Universidades\U Playa Ancha.jpg"/>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0165" y="1628800"/>
            <a:ext cx="1661818" cy="4492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jbernal\Desktop\Universidades\U Santiago.png"/>
          <p:cNvPicPr>
            <a:picLocks noChangeAspect="1" noChangeArrowheads="1"/>
          </p:cNvPicPr>
          <p:nvPr/>
        </p:nvPicPr>
        <p:blipFill rotWithShape="1">
          <a:blip r:embed="rId6" cstate="print">
            <a:duotone>
              <a:schemeClr val="bg2">
                <a:shade val="45000"/>
                <a:satMod val="135000"/>
              </a:schemeClr>
              <a:prstClr val="white"/>
            </a:duotone>
            <a:extLst>
              <a:ext uri="{28A0092B-C50C-407E-A947-70E740481C1C}">
                <a14:useLocalDpi xmlns:a14="http://schemas.microsoft.com/office/drawing/2010/main" val="0"/>
              </a:ext>
            </a:extLst>
          </a:blip>
          <a:srcRect l="14910" r="12752"/>
          <a:stretch/>
        </p:blipFill>
        <p:spPr bwMode="auto">
          <a:xfrm>
            <a:off x="7766980" y="1310662"/>
            <a:ext cx="992459" cy="13719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jbernal\Desktop\Universidades\U Talca.png"/>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51122" y="4666264"/>
            <a:ext cx="1168750" cy="1168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Users\jbernal\Desktop\Universidades\U Tarapacá.png"/>
          <p:cNvPicPr>
            <a:picLocks noChangeAspect="1" noChangeArrowheads="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32040" y="5753625"/>
            <a:ext cx="2841785" cy="6277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jbernal\Desktop\Universidades\U Tecnológica Metropolitana.jpeg"/>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005" y="2861746"/>
            <a:ext cx="1143318" cy="11433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jbernal\Desktop\Universidades\U Valparaíso.png"/>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1256" y="2558585"/>
            <a:ext cx="1243522" cy="582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C:\Users\jbernal\Desktop\Universidades\U Antofagasta.jpg"/>
          <p:cNvPicPr>
            <a:picLocks noChangeAspect="1" noChangeArrowheads="1"/>
          </p:cNvPicPr>
          <p:nvPr/>
        </p:nvPicPr>
        <p:blipFill rotWithShape="1">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t="7582" b="10798"/>
          <a:stretch/>
        </p:blipFill>
        <p:spPr bwMode="auto">
          <a:xfrm>
            <a:off x="7632848" y="100083"/>
            <a:ext cx="1259632" cy="10467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C:\Users\jbernal\Desktop\Universidades\U Arturo Prat.png"/>
          <p:cNvPicPr>
            <a:picLocks noChangeAspect="1" noChangeArrowheads="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48736" y="4172657"/>
            <a:ext cx="1227855" cy="98453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3" descr="C:\Users\jbernal\Desktop\Universidades\U Atacama.gif"/>
          <p:cNvPicPr>
            <a:picLocks noChangeAspect="1" noChangeArrowheads="1"/>
          </p:cNvPicPr>
          <p:nvPr/>
        </p:nvPicPr>
        <p:blipFill>
          <a:blip r:embed="rId1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87288" y="5373216"/>
            <a:ext cx="789168" cy="7736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C:\Users\jbernal\Desktop\Universidades\U Bío Bío.png"/>
          <p:cNvPicPr>
            <a:picLocks noChangeAspect="1" noChangeArrowheads="1"/>
          </p:cNvPicPr>
          <p:nvPr/>
        </p:nvPicPr>
        <p:blipFill rotWithShape="1">
          <a:blip r:embed="rId14" cstate="print">
            <a:duotone>
              <a:schemeClr val="bg2">
                <a:shade val="45000"/>
                <a:satMod val="135000"/>
              </a:schemeClr>
              <a:prstClr val="white"/>
            </a:duotone>
            <a:extLst>
              <a:ext uri="{28A0092B-C50C-407E-A947-70E740481C1C}">
                <a14:useLocalDpi xmlns:a14="http://schemas.microsoft.com/office/drawing/2010/main" val="0"/>
              </a:ext>
            </a:extLst>
          </a:blip>
          <a:srcRect l="15046" t="15009" r="14020" b="19044"/>
          <a:stretch/>
        </p:blipFill>
        <p:spPr bwMode="auto">
          <a:xfrm>
            <a:off x="1039664" y="100083"/>
            <a:ext cx="1859308" cy="133573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C:\Users\jbernal\Desktop\Universidades\U La Frontera.jpg"/>
          <p:cNvPicPr>
            <a:picLocks noChangeAspect="1" noChangeArrowheads="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3557" y="5623181"/>
            <a:ext cx="2024675" cy="118153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7" descr="C:\Users\jbernal\Desktop\Universidades\U La Serena.jpg"/>
          <p:cNvPicPr>
            <a:picLocks noChangeAspect="1" noChangeArrowheads="1"/>
          </p:cNvPicPr>
          <p:nvPr/>
        </p:nvPicPr>
        <p:blipFill>
          <a:blip r:embed="rId1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9552" y="3546592"/>
            <a:ext cx="962528" cy="962528"/>
          </a:xfrm>
          <a:prstGeom prst="rect">
            <a:avLst/>
          </a:prstGeom>
          <a:noFill/>
          <a:extLst>
            <a:ext uri="{909E8E84-426E-40DD-AFC4-6F175D3DCCD1}">
              <a14:hiddenFill xmlns:a14="http://schemas.microsoft.com/office/drawing/2010/main">
                <a:solidFill>
                  <a:srgbClr val="FFFFFF"/>
                </a:solidFill>
              </a14:hiddenFill>
            </a:ext>
          </a:extLst>
        </p:spPr>
      </p:pic>
      <p:sp>
        <p:nvSpPr>
          <p:cNvPr id="20" name="19 CuadroTexto"/>
          <p:cNvSpPr txBox="1"/>
          <p:nvPr/>
        </p:nvSpPr>
        <p:spPr>
          <a:xfrm>
            <a:off x="2107106" y="1340768"/>
            <a:ext cx="5339923" cy="3416320"/>
          </a:xfrm>
          <a:prstGeom prst="rect">
            <a:avLst/>
          </a:prstGeom>
          <a:noFill/>
        </p:spPr>
        <p:txBody>
          <a:bodyPr wrap="none" rtlCol="0">
            <a:spAutoFit/>
          </a:bodyPr>
          <a:lstStyle/>
          <a:p>
            <a:pPr algn="ctr"/>
            <a:r>
              <a:rPr lang="es-CL" sz="5400" dirty="0" smtClean="0">
                <a:solidFill>
                  <a:schemeClr val="accent1">
                    <a:lumMod val="75000"/>
                  </a:schemeClr>
                </a:solidFill>
                <a:latin typeface="Century Gothic" pitchFamily="34" charset="0"/>
              </a:rPr>
              <a:t>Fiscalización</a:t>
            </a:r>
          </a:p>
          <a:p>
            <a:pPr algn="ctr"/>
            <a:r>
              <a:rPr lang="es-CL" sz="5400" dirty="0" smtClean="0">
                <a:solidFill>
                  <a:schemeClr val="accent1">
                    <a:lumMod val="75000"/>
                  </a:schemeClr>
                </a:solidFill>
                <a:latin typeface="Century Gothic" pitchFamily="34" charset="0"/>
              </a:rPr>
              <a:t>DAI </a:t>
            </a:r>
          </a:p>
          <a:p>
            <a:pPr algn="ctr"/>
            <a:r>
              <a:rPr lang="es-CL" sz="5400" b="1" dirty="0" smtClean="0">
                <a:solidFill>
                  <a:schemeClr val="accent1">
                    <a:lumMod val="75000"/>
                  </a:schemeClr>
                </a:solidFill>
                <a:latin typeface="Century Gothic" pitchFamily="34" charset="0"/>
              </a:rPr>
              <a:t>UNIVERSIDADES</a:t>
            </a:r>
            <a:endParaRPr lang="es-CL" sz="5400" b="1" dirty="0">
              <a:solidFill>
                <a:schemeClr val="accent1">
                  <a:lumMod val="75000"/>
                </a:schemeClr>
              </a:solidFill>
              <a:latin typeface="Century Gothic" pitchFamily="34" charset="0"/>
            </a:endParaRPr>
          </a:p>
          <a:p>
            <a:pPr algn="ctr"/>
            <a:r>
              <a:rPr lang="es-CL" sz="5400" dirty="0" smtClean="0">
                <a:solidFill>
                  <a:schemeClr val="accent1">
                    <a:lumMod val="75000"/>
                  </a:schemeClr>
                </a:solidFill>
                <a:latin typeface="Century Gothic" pitchFamily="34" charset="0"/>
              </a:rPr>
              <a:t>2016</a:t>
            </a:r>
            <a:endParaRPr lang="es-CL" sz="5400" dirty="0">
              <a:solidFill>
                <a:schemeClr val="accent1">
                  <a:lumMod val="75000"/>
                </a:schemeClr>
              </a:solidFill>
              <a:latin typeface="Century Gothic" pitchFamily="34" charset="0"/>
            </a:endParaRPr>
          </a:p>
        </p:txBody>
      </p:sp>
      <p:pic>
        <p:nvPicPr>
          <p:cNvPr id="21" name="20 Imagen"/>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948470" y="4797152"/>
            <a:ext cx="1657195" cy="609186"/>
          </a:xfrm>
          <a:prstGeom prst="rect">
            <a:avLst/>
          </a:prstGeom>
        </p:spPr>
      </p:pic>
      <p:pic>
        <p:nvPicPr>
          <p:cNvPr id="22" name="Picture 2" descr="http://uoh.cl/wp-content/uploads/2016/04/logouoh-01-2.png"/>
          <p:cNvPicPr>
            <a:picLocks noChangeAspect="1" noChangeArrowheads="1"/>
          </p:cNvPicPr>
          <p:nvPr/>
        </p:nvPicPr>
        <p:blipFill>
          <a:blip r:embed="rId1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314" y="4869160"/>
            <a:ext cx="1897004" cy="3889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uestatales.cl/cue/sites/default/files/universidades/rgb_LOGO_U_AYSEN_20_junio-03.jpg?1468308667"/>
          <p:cNvPicPr>
            <a:picLocks noChangeAspect="1" noChangeArrowheads="1"/>
          </p:cNvPicPr>
          <p:nvPr/>
        </p:nvPicPr>
        <p:blipFill rotWithShape="1">
          <a:blip r:embed="rId19" cstate="print">
            <a:duotone>
              <a:schemeClr val="bg2">
                <a:shade val="45000"/>
                <a:satMod val="135000"/>
              </a:schemeClr>
              <a:prstClr val="white"/>
            </a:duotone>
            <a:extLst>
              <a:ext uri="{28A0092B-C50C-407E-A947-70E740481C1C}">
                <a14:useLocalDpi xmlns:a14="http://schemas.microsoft.com/office/drawing/2010/main" val="0"/>
              </a:ext>
            </a:extLst>
          </a:blip>
          <a:srcRect l="16371" t="11548" r="16086" b="12142"/>
          <a:stretch/>
        </p:blipFill>
        <p:spPr bwMode="auto">
          <a:xfrm>
            <a:off x="6371920" y="4365104"/>
            <a:ext cx="648352" cy="947936"/>
          </a:xfrm>
          <a:prstGeom prst="rect">
            <a:avLst/>
          </a:prstGeom>
          <a:noFill/>
          <a:extLst>
            <a:ext uri="{909E8E84-426E-40DD-AFC4-6F175D3DCCD1}">
              <a14:hiddenFill xmlns:a14="http://schemas.microsoft.com/office/drawing/2010/main">
                <a:solidFill>
                  <a:srgbClr val="FFFFFF"/>
                </a:solidFill>
              </a14:hiddenFill>
            </a:ext>
          </a:extLst>
        </p:spPr>
      </p:pic>
      <p:sp>
        <p:nvSpPr>
          <p:cNvPr id="24" name="23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591709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128475"/>
            <a:ext cx="7632848" cy="369332"/>
          </a:xfrm>
          <a:prstGeom prst="rect">
            <a:avLst/>
          </a:prstGeom>
          <a:noFill/>
        </p:spPr>
        <p:txBody>
          <a:bodyPr wrap="square" rtlCol="0">
            <a:spAutoFit/>
          </a:bodyPr>
          <a:lstStyle/>
          <a:p>
            <a:r>
              <a:rPr lang="es-CL" b="1" dirty="0" smtClean="0">
                <a:latin typeface="Century Gothic" pitchFamily="34" charset="0"/>
              </a:rPr>
              <a:t>Principales incumplimientos</a:t>
            </a:r>
            <a:endParaRPr lang="es-CL" sz="1200" b="1" dirty="0">
              <a:latin typeface="Century Gothic"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483" y="908720"/>
            <a:ext cx="5375941"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redondeado"/>
          <p:cNvSpPr/>
          <p:nvPr/>
        </p:nvSpPr>
        <p:spPr>
          <a:xfrm>
            <a:off x="611560" y="1885801"/>
            <a:ext cx="7560840" cy="679103"/>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4 Rectángulo redondeado"/>
          <p:cNvSpPr/>
          <p:nvPr/>
        </p:nvSpPr>
        <p:spPr>
          <a:xfrm>
            <a:off x="611560" y="2749897"/>
            <a:ext cx="7560840" cy="751111"/>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5 Rectángulo redondeado"/>
          <p:cNvSpPr/>
          <p:nvPr/>
        </p:nvSpPr>
        <p:spPr>
          <a:xfrm>
            <a:off x="611560" y="4293095"/>
            <a:ext cx="7560840" cy="946051"/>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6 Rectángulo redondeado"/>
          <p:cNvSpPr/>
          <p:nvPr/>
        </p:nvSpPr>
        <p:spPr>
          <a:xfrm>
            <a:off x="611560" y="5291261"/>
            <a:ext cx="7560840" cy="586011"/>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 name="3 Rectángulo"/>
          <p:cNvSpPr/>
          <p:nvPr/>
        </p:nvSpPr>
        <p:spPr>
          <a:xfrm>
            <a:off x="395536" y="2081336"/>
            <a:ext cx="23762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2400" b="1" dirty="0" smtClean="0">
                <a:solidFill>
                  <a:srgbClr val="FF0000"/>
                </a:solidFill>
                <a:latin typeface="Century Gothic" panose="020B0502020202020204" pitchFamily="34" charset="0"/>
              </a:rPr>
              <a:t>2</a:t>
            </a:r>
            <a:r>
              <a:rPr lang="es-CL" sz="2000" b="1" dirty="0" smtClean="0">
                <a:solidFill>
                  <a:srgbClr val="FF0000"/>
                </a:solidFill>
                <a:latin typeface="Century Gothic" panose="020B0502020202020204" pitchFamily="34" charset="0"/>
              </a:rPr>
              <a:t> </a:t>
            </a:r>
            <a:r>
              <a:rPr lang="es-CL" i="1" dirty="0" smtClean="0">
                <a:solidFill>
                  <a:schemeClr val="tx1"/>
                </a:solidFill>
                <a:latin typeface="Century Gothic" panose="020B0502020202020204" pitchFamily="34" charset="0"/>
              </a:rPr>
              <a:t>no informan</a:t>
            </a:r>
            <a:endParaRPr lang="es-CL" i="1" dirty="0">
              <a:solidFill>
                <a:schemeClr val="tx1"/>
              </a:solidFill>
              <a:latin typeface="Century Gothic" panose="020B0502020202020204" pitchFamily="34" charset="0"/>
            </a:endParaRPr>
          </a:p>
        </p:txBody>
      </p:sp>
      <p:sp>
        <p:nvSpPr>
          <p:cNvPr id="9" name="8 Rectángulo"/>
          <p:cNvSpPr/>
          <p:nvPr/>
        </p:nvSpPr>
        <p:spPr>
          <a:xfrm>
            <a:off x="395536" y="4653136"/>
            <a:ext cx="23762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2400" b="1" dirty="0" smtClean="0">
                <a:solidFill>
                  <a:srgbClr val="FF0000"/>
                </a:solidFill>
                <a:latin typeface="Century Gothic" panose="020B0502020202020204" pitchFamily="34" charset="0"/>
              </a:rPr>
              <a:t>3</a:t>
            </a:r>
            <a:r>
              <a:rPr lang="es-CL" sz="2000" b="1" dirty="0" smtClean="0">
                <a:solidFill>
                  <a:srgbClr val="FF0000"/>
                </a:solidFill>
                <a:latin typeface="Century Gothic" panose="020B0502020202020204" pitchFamily="34" charset="0"/>
              </a:rPr>
              <a:t> </a:t>
            </a:r>
            <a:r>
              <a:rPr lang="es-CL" i="1" dirty="0" smtClean="0">
                <a:solidFill>
                  <a:schemeClr val="tx1"/>
                </a:solidFill>
                <a:latin typeface="Century Gothic" panose="020B0502020202020204" pitchFamily="34" charset="0"/>
              </a:rPr>
              <a:t>no informan</a:t>
            </a:r>
            <a:endParaRPr lang="es-CL" sz="2000" i="1" dirty="0">
              <a:solidFill>
                <a:schemeClr val="tx1"/>
              </a:solidFill>
              <a:latin typeface="Century Gothic" panose="020B0502020202020204" pitchFamily="34" charset="0"/>
            </a:endParaRPr>
          </a:p>
        </p:txBody>
      </p:sp>
      <p:sp>
        <p:nvSpPr>
          <p:cNvPr id="10" name="9 Rectángulo"/>
          <p:cNvSpPr/>
          <p:nvPr/>
        </p:nvSpPr>
        <p:spPr>
          <a:xfrm>
            <a:off x="395536" y="2996952"/>
            <a:ext cx="23762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2400" b="1" dirty="0">
                <a:solidFill>
                  <a:srgbClr val="FF0000"/>
                </a:solidFill>
                <a:latin typeface="Century Gothic" panose="020B0502020202020204" pitchFamily="34" charset="0"/>
              </a:rPr>
              <a:t>7</a:t>
            </a:r>
            <a:r>
              <a:rPr lang="es-CL" sz="2000" b="1" dirty="0" smtClean="0">
                <a:solidFill>
                  <a:srgbClr val="FF0000"/>
                </a:solidFill>
                <a:latin typeface="Century Gothic" panose="020B0502020202020204" pitchFamily="34" charset="0"/>
              </a:rPr>
              <a:t> </a:t>
            </a:r>
            <a:r>
              <a:rPr lang="es-CL" i="1" dirty="0" smtClean="0">
                <a:solidFill>
                  <a:schemeClr val="tx1"/>
                </a:solidFill>
                <a:latin typeface="Century Gothic" panose="020B0502020202020204" pitchFamily="34" charset="0"/>
              </a:rPr>
              <a:t>no informan</a:t>
            </a:r>
            <a:endParaRPr lang="es-CL" sz="2000" i="1" dirty="0">
              <a:solidFill>
                <a:schemeClr val="tx1"/>
              </a:solidFill>
              <a:latin typeface="Century Gothic" panose="020B0502020202020204" pitchFamily="34" charset="0"/>
            </a:endParaRPr>
          </a:p>
        </p:txBody>
      </p:sp>
      <p:sp>
        <p:nvSpPr>
          <p:cNvPr id="11" name="10 Rectángulo"/>
          <p:cNvSpPr/>
          <p:nvPr/>
        </p:nvSpPr>
        <p:spPr>
          <a:xfrm>
            <a:off x="395536" y="5445224"/>
            <a:ext cx="23762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2400" b="1" dirty="0" smtClean="0">
                <a:solidFill>
                  <a:srgbClr val="FF0000"/>
                </a:solidFill>
                <a:latin typeface="Century Gothic" panose="020B0502020202020204" pitchFamily="34" charset="0"/>
              </a:rPr>
              <a:t>5</a:t>
            </a:r>
            <a:r>
              <a:rPr lang="es-CL" sz="2000" dirty="0" smtClean="0">
                <a:solidFill>
                  <a:srgbClr val="FF0000"/>
                </a:solidFill>
                <a:latin typeface="Century Gothic" panose="020B0502020202020204" pitchFamily="34" charset="0"/>
              </a:rPr>
              <a:t> </a:t>
            </a:r>
            <a:r>
              <a:rPr lang="es-CL" i="1" dirty="0" smtClean="0">
                <a:solidFill>
                  <a:schemeClr val="tx1"/>
                </a:solidFill>
                <a:latin typeface="Century Gothic" panose="020B0502020202020204" pitchFamily="34" charset="0"/>
              </a:rPr>
              <a:t>no informan</a:t>
            </a:r>
            <a:endParaRPr lang="es-CL" sz="2000" i="1" dirty="0">
              <a:solidFill>
                <a:schemeClr val="tx1"/>
              </a:solidFill>
              <a:latin typeface="Century Gothic" panose="020B0502020202020204" pitchFamily="34" charset="0"/>
            </a:endParaRPr>
          </a:p>
        </p:txBody>
      </p:sp>
      <p:sp>
        <p:nvSpPr>
          <p:cNvPr id="12" name="11 Rectángulo redondeado"/>
          <p:cNvSpPr/>
          <p:nvPr/>
        </p:nvSpPr>
        <p:spPr>
          <a:xfrm>
            <a:off x="3851920" y="1628800"/>
            <a:ext cx="1440160" cy="169776"/>
          </a:xfrm>
          <a:prstGeom prst="round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12 Rectángulo"/>
          <p:cNvSpPr/>
          <p:nvPr/>
        </p:nvSpPr>
        <p:spPr>
          <a:xfrm>
            <a:off x="5436097" y="1268760"/>
            <a:ext cx="295232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b="1" dirty="0" smtClean="0">
                <a:solidFill>
                  <a:srgbClr val="FF0000"/>
                </a:solidFill>
                <a:latin typeface="Century Gothic" panose="020B0502020202020204" pitchFamily="34" charset="0"/>
              </a:rPr>
              <a:t>2</a:t>
            </a:r>
            <a:r>
              <a:rPr lang="es-CL" sz="2000" b="1" dirty="0" smtClean="0">
                <a:solidFill>
                  <a:srgbClr val="FF0000"/>
                </a:solidFill>
                <a:latin typeface="Century Gothic" panose="020B0502020202020204" pitchFamily="34" charset="0"/>
              </a:rPr>
              <a:t> </a:t>
            </a:r>
            <a:r>
              <a:rPr lang="es-CL" i="1" dirty="0" smtClean="0">
                <a:solidFill>
                  <a:schemeClr val="tx1"/>
                </a:solidFill>
                <a:latin typeface="Century Gothic" panose="020B0502020202020204" pitchFamily="34" charset="0"/>
              </a:rPr>
              <a:t>no mantienen link a formulario descargable</a:t>
            </a:r>
            <a:endParaRPr lang="es-CL" i="1" dirty="0">
              <a:solidFill>
                <a:schemeClr val="tx1"/>
              </a:solidFill>
              <a:latin typeface="Century Gothic" panose="020B0502020202020204" pitchFamily="34" charset="0"/>
            </a:endParaRPr>
          </a:p>
        </p:txBody>
      </p:sp>
      <p:sp>
        <p:nvSpPr>
          <p:cNvPr id="14" name="13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58193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4" grpId="0"/>
      <p:bldP spid="9" grpId="0"/>
      <p:bldP spid="10" grpId="0"/>
      <p:bldP spid="11" grpId="0"/>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9512" y="128475"/>
            <a:ext cx="7632848" cy="369332"/>
          </a:xfrm>
          <a:prstGeom prst="rect">
            <a:avLst/>
          </a:prstGeom>
          <a:noFill/>
        </p:spPr>
        <p:txBody>
          <a:bodyPr wrap="square" rtlCol="0">
            <a:spAutoFit/>
          </a:bodyPr>
          <a:lstStyle/>
          <a:p>
            <a:r>
              <a:rPr lang="es-CL" b="1" dirty="0" smtClean="0">
                <a:latin typeface="Century Gothic" pitchFamily="34" charset="0"/>
              </a:rPr>
              <a:t>Principales incumplimientos</a:t>
            </a:r>
            <a:endParaRPr lang="es-CL" sz="1200" b="1" dirty="0">
              <a:latin typeface="Century Gothic" pitchFamily="34" charset="0"/>
            </a:endParaRPr>
          </a:p>
        </p:txBody>
      </p:sp>
      <p:sp>
        <p:nvSpPr>
          <p:cNvPr id="5" name="4 Cerrar corchete"/>
          <p:cNvSpPr/>
          <p:nvPr/>
        </p:nvSpPr>
        <p:spPr>
          <a:xfrm>
            <a:off x="2267744" y="908720"/>
            <a:ext cx="199892" cy="2090003"/>
          </a:xfrm>
          <a:prstGeom prst="rightBracket">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grpSp>
        <p:nvGrpSpPr>
          <p:cNvPr id="6" name="5 Grupo"/>
          <p:cNvGrpSpPr/>
          <p:nvPr/>
        </p:nvGrpSpPr>
        <p:grpSpPr>
          <a:xfrm>
            <a:off x="179512" y="977187"/>
            <a:ext cx="2176372" cy="2019765"/>
            <a:chOff x="467544" y="836712"/>
            <a:chExt cx="2376264" cy="2019765"/>
          </a:xfrm>
        </p:grpSpPr>
        <p:pic>
          <p:nvPicPr>
            <p:cNvPr id="3074" name="Picture 2" descr="C:\Users\ccastillo\Desktop\dfgsfgdf.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996" y="1124744"/>
              <a:ext cx="1721772" cy="1731733"/>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467544" y="836712"/>
              <a:ext cx="237626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b="1" i="1" dirty="0" smtClean="0">
                  <a:solidFill>
                    <a:schemeClr val="tx1"/>
                  </a:solidFill>
                  <a:latin typeface="Century Gothic" panose="020B0502020202020204" pitchFamily="34" charset="0"/>
                </a:rPr>
                <a:t>Formulario de Solicitud</a:t>
              </a:r>
              <a:endParaRPr lang="es-CL" sz="1400" b="1" i="1" dirty="0">
                <a:solidFill>
                  <a:schemeClr val="tx1"/>
                </a:solidFill>
                <a:latin typeface="Century Gothic" panose="020B0502020202020204" pitchFamily="34" charset="0"/>
              </a:endParaRPr>
            </a:p>
          </p:txBody>
        </p:sp>
      </p:grpSp>
      <p:cxnSp>
        <p:nvCxnSpPr>
          <p:cNvPr id="9" name="8 Conector recto"/>
          <p:cNvCxnSpPr/>
          <p:nvPr/>
        </p:nvCxnSpPr>
        <p:spPr>
          <a:xfrm>
            <a:off x="2467636" y="1985299"/>
            <a:ext cx="4320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10 Rectángulo"/>
          <p:cNvSpPr/>
          <p:nvPr/>
        </p:nvSpPr>
        <p:spPr>
          <a:xfrm>
            <a:off x="2971692" y="1841283"/>
            <a:ext cx="489654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b="1" dirty="0">
                <a:solidFill>
                  <a:srgbClr val="FF0000"/>
                </a:solidFill>
                <a:latin typeface="Century Gothic" panose="020B0502020202020204" pitchFamily="34" charset="0"/>
              </a:rPr>
              <a:t>1</a:t>
            </a:r>
            <a:r>
              <a:rPr lang="es-CL" sz="2000" b="1" dirty="0" smtClean="0">
                <a:solidFill>
                  <a:srgbClr val="FF0000"/>
                </a:solidFill>
                <a:latin typeface="Century Gothic" panose="020B0502020202020204" pitchFamily="34" charset="0"/>
              </a:rPr>
              <a:t> </a:t>
            </a:r>
            <a:r>
              <a:rPr lang="es-CL" sz="1400" dirty="0" smtClean="0">
                <a:solidFill>
                  <a:schemeClr val="tx1"/>
                </a:solidFill>
                <a:latin typeface="Century Gothic" panose="020B0502020202020204" pitchFamily="34" charset="0"/>
              </a:rPr>
              <a:t>Exige email, dirección y teléfono.</a:t>
            </a:r>
            <a:endParaRPr lang="es-CL" sz="1400" dirty="0">
              <a:solidFill>
                <a:schemeClr val="tx1"/>
              </a:solidFill>
              <a:latin typeface="Century Gothic" panose="020B0502020202020204" pitchFamily="34" charset="0"/>
            </a:endParaRPr>
          </a:p>
        </p:txBody>
      </p:sp>
      <p:sp>
        <p:nvSpPr>
          <p:cNvPr id="12" name="11 Rectángulo"/>
          <p:cNvSpPr/>
          <p:nvPr/>
        </p:nvSpPr>
        <p:spPr>
          <a:xfrm>
            <a:off x="2971692" y="2564904"/>
            <a:ext cx="4696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b="1" dirty="0">
                <a:solidFill>
                  <a:srgbClr val="FF0000"/>
                </a:solidFill>
                <a:latin typeface="Century Gothic" panose="020B0502020202020204" pitchFamily="34" charset="0"/>
              </a:rPr>
              <a:t>1</a:t>
            </a:r>
            <a:r>
              <a:rPr lang="es-CL" sz="2000" b="1" dirty="0" smtClean="0">
                <a:solidFill>
                  <a:srgbClr val="FF0000"/>
                </a:solidFill>
                <a:latin typeface="Century Gothic" panose="020B0502020202020204" pitchFamily="34" charset="0"/>
              </a:rPr>
              <a:t> </a:t>
            </a:r>
            <a:r>
              <a:rPr lang="es-CL" sz="1400" dirty="0" smtClean="0">
                <a:solidFill>
                  <a:schemeClr val="tx1"/>
                </a:solidFill>
                <a:latin typeface="Century Gothic" panose="020B0502020202020204" pitchFamily="34" charset="0"/>
              </a:rPr>
              <a:t>Exige completar forma de entrega y recepción de la respuesta.</a:t>
            </a:r>
            <a:endParaRPr lang="es-CL" sz="1400" dirty="0">
              <a:solidFill>
                <a:schemeClr val="tx1"/>
              </a:solidFill>
              <a:latin typeface="Century Gothic" panose="020B0502020202020204" pitchFamily="34" charset="0"/>
            </a:endParaRPr>
          </a:p>
        </p:txBody>
      </p:sp>
      <p:cxnSp>
        <p:nvCxnSpPr>
          <p:cNvPr id="13" name="12 Conector recto"/>
          <p:cNvCxnSpPr/>
          <p:nvPr/>
        </p:nvCxnSpPr>
        <p:spPr>
          <a:xfrm>
            <a:off x="2467636" y="2636912"/>
            <a:ext cx="4320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2467636" y="1268760"/>
            <a:ext cx="4320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14 Rectángulo"/>
          <p:cNvSpPr/>
          <p:nvPr/>
        </p:nvSpPr>
        <p:spPr>
          <a:xfrm>
            <a:off x="2971692" y="1124744"/>
            <a:ext cx="489654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b="1" dirty="0" smtClean="0">
                <a:solidFill>
                  <a:srgbClr val="FF0000"/>
                </a:solidFill>
                <a:latin typeface="Century Gothic" panose="020B0502020202020204" pitchFamily="34" charset="0"/>
              </a:rPr>
              <a:t>5</a:t>
            </a:r>
            <a:r>
              <a:rPr lang="es-CL" sz="2000" b="1" dirty="0" smtClean="0">
                <a:solidFill>
                  <a:srgbClr val="FF0000"/>
                </a:solidFill>
                <a:latin typeface="Century Gothic" panose="020B0502020202020204" pitchFamily="34" charset="0"/>
              </a:rPr>
              <a:t> </a:t>
            </a:r>
            <a:r>
              <a:rPr lang="es-CL" sz="1400" dirty="0" smtClean="0">
                <a:solidFill>
                  <a:schemeClr val="tx1"/>
                </a:solidFill>
                <a:latin typeface="Century Gothic" panose="020B0502020202020204" pitchFamily="34" charset="0"/>
              </a:rPr>
              <a:t>No incluye espacio para incorporar observaciones.</a:t>
            </a:r>
            <a:endParaRPr lang="es-CL" sz="1400" dirty="0">
              <a:solidFill>
                <a:schemeClr val="tx1"/>
              </a:solidFill>
              <a:latin typeface="Century Gothic" panose="020B0502020202020204" pitchFamily="34" charset="0"/>
            </a:endParaRPr>
          </a:p>
        </p:txBody>
      </p:sp>
      <p:grpSp>
        <p:nvGrpSpPr>
          <p:cNvPr id="10" name="9 Grupo"/>
          <p:cNvGrpSpPr/>
          <p:nvPr/>
        </p:nvGrpSpPr>
        <p:grpSpPr>
          <a:xfrm>
            <a:off x="6207606" y="4005565"/>
            <a:ext cx="2324834" cy="1943715"/>
            <a:chOff x="6078256" y="3717409"/>
            <a:chExt cx="2176372" cy="1947129"/>
          </a:xfrm>
        </p:grpSpPr>
        <p:pic>
          <p:nvPicPr>
            <p:cNvPr id="17" name="Picture 2" descr="C:\Users\ccastillo\Desktop\dfgsfgdf.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Grayscale/>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6560939" y="4269906"/>
              <a:ext cx="1269968" cy="1394632"/>
            </a:xfrm>
            <a:prstGeom prst="rect">
              <a:avLst/>
            </a:prstGeom>
            <a:noFill/>
            <a:extLst>
              <a:ext uri="{909E8E84-426E-40DD-AFC4-6F175D3DCCD1}">
                <a14:hiddenFill xmlns:a14="http://schemas.microsoft.com/office/drawing/2010/main">
                  <a:solidFill>
                    <a:srgbClr val="FFFFFF"/>
                  </a:solidFill>
                </a14:hiddenFill>
              </a:ext>
            </a:extLst>
          </p:spPr>
        </p:pic>
        <p:sp>
          <p:nvSpPr>
            <p:cNvPr id="18" name="17 Rectángulo"/>
            <p:cNvSpPr/>
            <p:nvPr/>
          </p:nvSpPr>
          <p:spPr>
            <a:xfrm>
              <a:off x="6078256" y="3717409"/>
              <a:ext cx="217637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b="1" i="1" dirty="0" smtClean="0">
                  <a:solidFill>
                    <a:schemeClr val="tx1"/>
                  </a:solidFill>
                  <a:latin typeface="Century Gothic" panose="020B0502020202020204" pitchFamily="34" charset="0"/>
                </a:rPr>
                <a:t>Acto administrativo que entrega la Información</a:t>
              </a:r>
              <a:endParaRPr lang="es-CL" sz="1400" b="1" i="1" dirty="0">
                <a:solidFill>
                  <a:schemeClr val="tx1"/>
                </a:solidFill>
                <a:latin typeface="Century Gothic" panose="020B0502020202020204" pitchFamily="34" charset="0"/>
              </a:endParaRPr>
            </a:p>
          </p:txBody>
        </p:sp>
      </p:grpSp>
      <p:sp>
        <p:nvSpPr>
          <p:cNvPr id="20" name="19 Cerrar corchete"/>
          <p:cNvSpPr/>
          <p:nvPr/>
        </p:nvSpPr>
        <p:spPr>
          <a:xfrm rot="10800000">
            <a:off x="6103627" y="3855797"/>
            <a:ext cx="207957" cy="2088232"/>
          </a:xfrm>
          <a:prstGeom prst="rightBracket">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cxnSp>
        <p:nvCxnSpPr>
          <p:cNvPr id="21" name="20 Conector recto"/>
          <p:cNvCxnSpPr/>
          <p:nvPr/>
        </p:nvCxnSpPr>
        <p:spPr>
          <a:xfrm>
            <a:off x="5671578" y="4149328"/>
            <a:ext cx="4320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21 Rectángulo"/>
          <p:cNvSpPr/>
          <p:nvPr/>
        </p:nvSpPr>
        <p:spPr>
          <a:xfrm>
            <a:off x="1678729" y="4017712"/>
            <a:ext cx="3901383" cy="275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2400" b="1" dirty="0">
                <a:solidFill>
                  <a:srgbClr val="FF0000"/>
                </a:solidFill>
                <a:latin typeface="Century Gothic" panose="020B0502020202020204" pitchFamily="34" charset="0"/>
              </a:rPr>
              <a:t>7</a:t>
            </a:r>
            <a:r>
              <a:rPr lang="es-CL" sz="2000" b="1" dirty="0" smtClean="0">
                <a:solidFill>
                  <a:srgbClr val="FF0000"/>
                </a:solidFill>
                <a:latin typeface="Century Gothic" panose="020B0502020202020204" pitchFamily="34" charset="0"/>
              </a:rPr>
              <a:t> </a:t>
            </a:r>
            <a:r>
              <a:rPr lang="es-CL" sz="1400" dirty="0" smtClean="0">
                <a:solidFill>
                  <a:schemeClr val="tx1"/>
                </a:solidFill>
                <a:latin typeface="Century Gothic" panose="020B0502020202020204" pitchFamily="34" charset="0"/>
              </a:rPr>
              <a:t>No es firmado por la autoridad máxima ni indica que es enviado “por orden de”.</a:t>
            </a:r>
            <a:endParaRPr lang="es-CL" sz="1400" dirty="0">
              <a:solidFill>
                <a:schemeClr val="tx1"/>
              </a:solidFill>
              <a:latin typeface="Century Gothic" panose="020B0502020202020204" pitchFamily="34" charset="0"/>
            </a:endParaRPr>
          </a:p>
        </p:txBody>
      </p:sp>
      <p:sp>
        <p:nvSpPr>
          <p:cNvPr id="23" name="22 Rectángulo"/>
          <p:cNvSpPr/>
          <p:nvPr/>
        </p:nvSpPr>
        <p:spPr>
          <a:xfrm>
            <a:off x="1691680" y="4809804"/>
            <a:ext cx="3901383" cy="275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2400" b="1" dirty="0" smtClean="0">
                <a:solidFill>
                  <a:srgbClr val="FF0000"/>
                </a:solidFill>
                <a:latin typeface="Century Gothic" panose="020B0502020202020204" pitchFamily="34" charset="0"/>
              </a:rPr>
              <a:t>2</a:t>
            </a:r>
            <a:r>
              <a:rPr lang="es-CL" sz="2000" b="1" dirty="0" smtClean="0">
                <a:solidFill>
                  <a:srgbClr val="FF0000"/>
                </a:solidFill>
                <a:latin typeface="Century Gothic" panose="020B0502020202020204" pitchFamily="34" charset="0"/>
              </a:rPr>
              <a:t> </a:t>
            </a:r>
            <a:r>
              <a:rPr lang="es-CL" sz="1400" dirty="0" smtClean="0">
                <a:solidFill>
                  <a:schemeClr val="tx1"/>
                </a:solidFill>
                <a:latin typeface="Century Gothic" panose="020B0502020202020204" pitchFamily="34" charset="0"/>
              </a:rPr>
              <a:t>No presenta el detalle de la información solicitada.</a:t>
            </a:r>
            <a:endParaRPr lang="es-CL" sz="1400" dirty="0">
              <a:solidFill>
                <a:schemeClr val="tx1"/>
              </a:solidFill>
              <a:latin typeface="Century Gothic" panose="020B0502020202020204" pitchFamily="34" charset="0"/>
            </a:endParaRPr>
          </a:p>
        </p:txBody>
      </p:sp>
      <p:cxnSp>
        <p:nvCxnSpPr>
          <p:cNvPr id="24" name="23 Conector recto"/>
          <p:cNvCxnSpPr/>
          <p:nvPr/>
        </p:nvCxnSpPr>
        <p:spPr>
          <a:xfrm>
            <a:off x="5671578" y="4941168"/>
            <a:ext cx="4320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24 Rectángulo"/>
          <p:cNvSpPr/>
          <p:nvPr/>
        </p:nvSpPr>
        <p:spPr>
          <a:xfrm>
            <a:off x="516944" y="5811590"/>
            <a:ext cx="3901383" cy="275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b="1" dirty="0" smtClean="0">
                <a:solidFill>
                  <a:srgbClr val="FF0000"/>
                </a:solidFill>
                <a:latin typeface="Century Gothic" panose="020B0502020202020204" pitchFamily="34" charset="0"/>
              </a:rPr>
              <a:t>* 2</a:t>
            </a:r>
            <a:r>
              <a:rPr lang="es-CL" sz="2000" b="1" dirty="0" smtClean="0">
                <a:solidFill>
                  <a:srgbClr val="FF0000"/>
                </a:solidFill>
                <a:latin typeface="Century Gothic" panose="020B0502020202020204" pitchFamily="34" charset="0"/>
              </a:rPr>
              <a:t> </a:t>
            </a:r>
            <a:r>
              <a:rPr lang="es-CL" sz="1400" dirty="0" smtClean="0">
                <a:solidFill>
                  <a:schemeClr val="tx1"/>
                </a:solidFill>
                <a:latin typeface="Century Gothic" panose="020B0502020202020204" pitchFamily="34" charset="0"/>
              </a:rPr>
              <a:t>No se presenta opción para solicitar comprobante de ingreso.</a:t>
            </a:r>
            <a:endParaRPr lang="es-CL" sz="1400" dirty="0">
              <a:solidFill>
                <a:schemeClr val="tx1"/>
              </a:solidFill>
              <a:latin typeface="Century Gothic" panose="020B0502020202020204" pitchFamily="34" charset="0"/>
            </a:endParaRPr>
          </a:p>
        </p:txBody>
      </p:sp>
      <p:sp>
        <p:nvSpPr>
          <p:cNvPr id="26" name="25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19213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6" y="1223006"/>
            <a:ext cx="2520280" cy="261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b="1" i="1" dirty="0" smtClean="0">
                <a:solidFill>
                  <a:schemeClr val="tx1"/>
                </a:solidFill>
                <a:latin typeface="Century Gothic" panose="020B0502020202020204" pitchFamily="34" charset="0"/>
              </a:rPr>
              <a:t>Entrega de la información</a:t>
            </a:r>
            <a:endParaRPr lang="es-CL" sz="1400" b="1" i="1" dirty="0">
              <a:solidFill>
                <a:schemeClr val="tx1"/>
              </a:solidFill>
              <a:latin typeface="Century Gothic" panose="020B0502020202020204" pitchFamily="34" charset="0"/>
            </a:endParaRPr>
          </a:p>
        </p:txBody>
      </p:sp>
      <p:sp>
        <p:nvSpPr>
          <p:cNvPr id="8" name="7 CuadroTexto"/>
          <p:cNvSpPr txBox="1"/>
          <p:nvPr/>
        </p:nvSpPr>
        <p:spPr>
          <a:xfrm>
            <a:off x="179512" y="128475"/>
            <a:ext cx="7632848" cy="369332"/>
          </a:xfrm>
          <a:prstGeom prst="rect">
            <a:avLst/>
          </a:prstGeom>
          <a:noFill/>
        </p:spPr>
        <p:txBody>
          <a:bodyPr wrap="square" rtlCol="0">
            <a:spAutoFit/>
          </a:bodyPr>
          <a:lstStyle/>
          <a:p>
            <a:r>
              <a:rPr lang="es-CL" b="1" dirty="0" smtClean="0">
                <a:latin typeface="Century Gothic" pitchFamily="34" charset="0"/>
              </a:rPr>
              <a:t>Principales incumplimientos</a:t>
            </a:r>
            <a:endParaRPr lang="es-CL" sz="1200" b="1" dirty="0">
              <a:latin typeface="Century Gothic" pitchFamily="34" charset="0"/>
            </a:endParaRPr>
          </a:p>
        </p:txBody>
      </p:sp>
      <p:sp>
        <p:nvSpPr>
          <p:cNvPr id="9" name="8 Cerrar corchete"/>
          <p:cNvSpPr/>
          <p:nvPr/>
        </p:nvSpPr>
        <p:spPr>
          <a:xfrm>
            <a:off x="3003956" y="1340768"/>
            <a:ext cx="199892" cy="2247337"/>
          </a:xfrm>
          <a:prstGeom prst="rightBracket">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cxnSp>
        <p:nvCxnSpPr>
          <p:cNvPr id="10" name="9 Conector recto"/>
          <p:cNvCxnSpPr/>
          <p:nvPr/>
        </p:nvCxnSpPr>
        <p:spPr>
          <a:xfrm>
            <a:off x="3203848" y="2489355"/>
            <a:ext cx="4320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10 Rectángulo"/>
          <p:cNvSpPr/>
          <p:nvPr/>
        </p:nvSpPr>
        <p:spPr>
          <a:xfrm>
            <a:off x="3707904" y="2345339"/>
            <a:ext cx="489654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b="1" dirty="0">
                <a:solidFill>
                  <a:srgbClr val="FF0000"/>
                </a:solidFill>
                <a:latin typeface="Century Gothic" panose="020B0502020202020204" pitchFamily="34" charset="0"/>
              </a:rPr>
              <a:t>1</a:t>
            </a:r>
            <a:r>
              <a:rPr lang="es-CL" sz="2400" b="1" dirty="0" smtClean="0">
                <a:solidFill>
                  <a:srgbClr val="FF0000"/>
                </a:solidFill>
                <a:latin typeface="Century Gothic" panose="020B0502020202020204" pitchFamily="34" charset="0"/>
              </a:rPr>
              <a:t> </a:t>
            </a:r>
            <a:r>
              <a:rPr lang="es-CL" sz="1400" dirty="0">
                <a:solidFill>
                  <a:schemeClr val="tx1"/>
                </a:solidFill>
                <a:latin typeface="Century Gothic" panose="020B0502020202020204" pitchFamily="34" charset="0"/>
              </a:rPr>
              <a:t>No </a:t>
            </a:r>
            <a:r>
              <a:rPr lang="es-CL" sz="1400" dirty="0" smtClean="0">
                <a:solidFill>
                  <a:schemeClr val="tx1"/>
                </a:solidFill>
                <a:latin typeface="Century Gothic" panose="020B0502020202020204" pitchFamily="34" charset="0"/>
              </a:rPr>
              <a:t>entregan información solicitada </a:t>
            </a:r>
            <a:endParaRPr lang="es-CL" sz="1400" dirty="0">
              <a:solidFill>
                <a:schemeClr val="tx1"/>
              </a:solidFill>
              <a:latin typeface="Century Gothic" panose="020B0502020202020204" pitchFamily="34" charset="0"/>
            </a:endParaRPr>
          </a:p>
        </p:txBody>
      </p:sp>
      <p:sp>
        <p:nvSpPr>
          <p:cNvPr id="12" name="11 Rectángulo"/>
          <p:cNvSpPr/>
          <p:nvPr/>
        </p:nvSpPr>
        <p:spPr>
          <a:xfrm>
            <a:off x="3707904" y="3068960"/>
            <a:ext cx="4696652"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b="1" dirty="0" smtClean="0">
                <a:solidFill>
                  <a:srgbClr val="FF0000"/>
                </a:solidFill>
                <a:latin typeface="Century Gothic" panose="020B0502020202020204" pitchFamily="34" charset="0"/>
              </a:rPr>
              <a:t>2</a:t>
            </a:r>
            <a:r>
              <a:rPr lang="es-CL" sz="2000" b="1" dirty="0" smtClean="0">
                <a:solidFill>
                  <a:srgbClr val="FF0000"/>
                </a:solidFill>
                <a:latin typeface="Century Gothic" panose="020B0502020202020204" pitchFamily="34" charset="0"/>
              </a:rPr>
              <a:t> </a:t>
            </a:r>
            <a:r>
              <a:rPr lang="es-CL" sz="1400" dirty="0" smtClean="0">
                <a:solidFill>
                  <a:schemeClr val="tx1"/>
                </a:solidFill>
                <a:latin typeface="Century Gothic" panose="020B0502020202020204" pitchFamily="34" charset="0"/>
              </a:rPr>
              <a:t>Entregan fuera de plazo.</a:t>
            </a:r>
            <a:endParaRPr lang="es-CL" sz="1400" dirty="0">
              <a:solidFill>
                <a:schemeClr val="tx1"/>
              </a:solidFill>
              <a:latin typeface="Century Gothic" panose="020B0502020202020204" pitchFamily="34" charset="0"/>
            </a:endParaRPr>
          </a:p>
        </p:txBody>
      </p:sp>
      <p:cxnSp>
        <p:nvCxnSpPr>
          <p:cNvPr id="13" name="12 Conector recto"/>
          <p:cNvCxnSpPr/>
          <p:nvPr/>
        </p:nvCxnSpPr>
        <p:spPr>
          <a:xfrm>
            <a:off x="3203848" y="3140968"/>
            <a:ext cx="4320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3203848" y="1772816"/>
            <a:ext cx="4320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14 Rectángulo"/>
          <p:cNvSpPr/>
          <p:nvPr/>
        </p:nvSpPr>
        <p:spPr>
          <a:xfrm>
            <a:off x="3707904" y="1628800"/>
            <a:ext cx="4896544"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2400" b="1" dirty="0" smtClean="0">
                <a:solidFill>
                  <a:srgbClr val="FF0000"/>
                </a:solidFill>
                <a:latin typeface="Century Gothic" panose="020B0502020202020204" pitchFamily="34" charset="0"/>
              </a:rPr>
              <a:t>4 </a:t>
            </a:r>
            <a:r>
              <a:rPr lang="es-CL" sz="1400" dirty="0" smtClean="0">
                <a:solidFill>
                  <a:schemeClr val="tx1"/>
                </a:solidFill>
                <a:latin typeface="Century Gothic" panose="020B0502020202020204" pitchFamily="34" charset="0"/>
              </a:rPr>
              <a:t>No responden.</a:t>
            </a:r>
            <a:endParaRPr lang="es-CL" sz="1400" dirty="0">
              <a:solidFill>
                <a:schemeClr val="tx1"/>
              </a:solidFill>
              <a:latin typeface="Century Gothic" panose="020B0502020202020204" pitchFamily="34" charset="0"/>
            </a:endParaRPr>
          </a:p>
        </p:txBody>
      </p:sp>
      <p:sp>
        <p:nvSpPr>
          <p:cNvPr id="18" name="17 Cerrar corchete"/>
          <p:cNvSpPr/>
          <p:nvPr/>
        </p:nvSpPr>
        <p:spPr>
          <a:xfrm rot="10800000">
            <a:off x="5516170" y="4149079"/>
            <a:ext cx="207957" cy="1800201"/>
          </a:xfrm>
          <a:prstGeom prst="rightBracket">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cxnSp>
        <p:nvCxnSpPr>
          <p:cNvPr id="19" name="18 Conector recto"/>
          <p:cNvCxnSpPr/>
          <p:nvPr/>
        </p:nvCxnSpPr>
        <p:spPr>
          <a:xfrm>
            <a:off x="5084121" y="5049180"/>
            <a:ext cx="432048"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19 Rectángulo"/>
          <p:cNvSpPr/>
          <p:nvPr/>
        </p:nvSpPr>
        <p:spPr>
          <a:xfrm>
            <a:off x="1836140" y="4869160"/>
            <a:ext cx="3167908" cy="378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2400" b="1" dirty="0" smtClean="0">
                <a:solidFill>
                  <a:srgbClr val="FF0000"/>
                </a:solidFill>
                <a:latin typeface="Century Gothic" panose="020B0502020202020204" pitchFamily="34" charset="0"/>
              </a:rPr>
              <a:t>2</a:t>
            </a:r>
            <a:r>
              <a:rPr lang="es-CL" sz="2000" b="1" dirty="0" smtClean="0">
                <a:solidFill>
                  <a:srgbClr val="FF0000"/>
                </a:solidFill>
                <a:latin typeface="Century Gothic" panose="020B0502020202020204" pitchFamily="34" charset="0"/>
              </a:rPr>
              <a:t> </a:t>
            </a:r>
            <a:r>
              <a:rPr lang="es-CL" sz="1400" dirty="0" smtClean="0">
                <a:solidFill>
                  <a:schemeClr val="tx1"/>
                </a:solidFill>
                <a:latin typeface="Century Gothic" panose="020B0502020202020204" pitchFamily="34" charset="0"/>
              </a:rPr>
              <a:t>No remitió Expediente y Registro de las solicitudes.</a:t>
            </a:r>
            <a:endParaRPr lang="es-CL" sz="1400" dirty="0">
              <a:solidFill>
                <a:schemeClr val="tx1"/>
              </a:solidFill>
              <a:latin typeface="Century Gothic" panose="020B0502020202020204" pitchFamily="34" charset="0"/>
            </a:endParaRPr>
          </a:p>
        </p:txBody>
      </p:sp>
      <p:sp>
        <p:nvSpPr>
          <p:cNvPr id="21" name="20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596" y="4230137"/>
            <a:ext cx="2604064" cy="165618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86" y="1795171"/>
            <a:ext cx="2733675" cy="16764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471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75656" y="2276872"/>
            <a:ext cx="6408711" cy="1754326"/>
          </a:xfrm>
          <a:prstGeom prst="rect">
            <a:avLst/>
          </a:prstGeom>
          <a:noFill/>
        </p:spPr>
        <p:txBody>
          <a:bodyPr wrap="square" rtlCol="0">
            <a:spAutoFit/>
          </a:bodyPr>
          <a:lstStyle/>
          <a:p>
            <a:pPr algn="ctr"/>
            <a:r>
              <a:rPr lang="es-CL" sz="2800" b="1" dirty="0" smtClean="0">
                <a:latin typeface="Century Gothic" pitchFamily="34" charset="0"/>
              </a:rPr>
              <a:t>RANKING FISCALIZACIÓN </a:t>
            </a:r>
          </a:p>
          <a:p>
            <a:pPr algn="ctr"/>
            <a:r>
              <a:rPr lang="es-CL" sz="2800" b="1" dirty="0" smtClean="0">
                <a:latin typeface="Century Gothic" pitchFamily="34" charset="0"/>
              </a:rPr>
              <a:t>DERECHO DE ACCESO A LA INFORMACIÓN</a:t>
            </a:r>
            <a:r>
              <a:rPr lang="es-CL" b="1" dirty="0" smtClean="0">
                <a:latin typeface="Century Gothic" pitchFamily="34" charset="0"/>
              </a:rPr>
              <a:t> </a:t>
            </a:r>
          </a:p>
          <a:p>
            <a:pPr algn="ctr"/>
            <a:r>
              <a:rPr lang="es-CL" sz="2400" dirty="0" smtClean="0">
                <a:latin typeface="Century Gothic" pitchFamily="34" charset="0"/>
              </a:rPr>
              <a:t>2016</a:t>
            </a:r>
            <a:endParaRPr lang="es-CL" sz="1600" dirty="0">
              <a:latin typeface="Century Gothic" pitchFamily="34" charset="0"/>
            </a:endParaRPr>
          </a:p>
        </p:txBody>
      </p:sp>
      <p:sp>
        <p:nvSpPr>
          <p:cNvPr id="3" name="2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879038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1621738012"/>
              </p:ext>
            </p:extLst>
          </p:nvPr>
        </p:nvGraphicFramePr>
        <p:xfrm>
          <a:off x="467544" y="980728"/>
          <a:ext cx="8208913" cy="5328593"/>
        </p:xfrm>
        <a:graphic>
          <a:graphicData uri="http://schemas.openxmlformats.org/drawingml/2006/table">
            <a:tbl>
              <a:tblPr>
                <a:tableStyleId>{5C22544A-7EE6-4342-B048-85BDC9FD1C3A}</a:tableStyleId>
              </a:tblPr>
              <a:tblGrid>
                <a:gridCol w="268785"/>
                <a:gridCol w="2393565"/>
                <a:gridCol w="591633"/>
                <a:gridCol w="887450"/>
                <a:gridCol w="827119"/>
                <a:gridCol w="792088"/>
                <a:gridCol w="821281"/>
                <a:gridCol w="813496"/>
                <a:gridCol w="813496"/>
              </a:tblGrid>
              <a:tr h="522897">
                <a:tc>
                  <a:txBody>
                    <a:bodyPr/>
                    <a:lstStyle/>
                    <a:p>
                      <a:pPr algn="l" fontAlgn="ctr"/>
                      <a:endParaRPr lang="es-CL" sz="1000" b="1" u="none" strike="noStrike" dirty="0" smtClean="0">
                        <a:effectLst/>
                      </a:endParaRPr>
                    </a:p>
                    <a:p>
                      <a:pPr algn="ctr" fontAlgn="ctr"/>
                      <a:r>
                        <a:rPr lang="es-CL" sz="1000" b="1" u="none" strike="noStrike" dirty="0" smtClean="0">
                          <a:effectLst/>
                        </a:rPr>
                        <a:t>N</a:t>
                      </a:r>
                      <a:r>
                        <a:rPr lang="es-CL" sz="1000" b="1" u="none" strike="noStrike" dirty="0">
                          <a:effectLst/>
                        </a:rPr>
                        <a:t>°</a:t>
                      </a:r>
                      <a:endParaRPr lang="es-CL" sz="10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l" fontAlgn="ctr"/>
                      <a:endParaRPr lang="es-CL" sz="1200" b="1" u="none" strike="noStrike" dirty="0" smtClean="0">
                        <a:effectLst/>
                      </a:endParaRPr>
                    </a:p>
                    <a:p>
                      <a:pPr lvl="0" algn="l" fontAlgn="ctr"/>
                      <a:r>
                        <a:rPr lang="es-CL" sz="1200" b="1" u="none" strike="noStrike" dirty="0" smtClean="0">
                          <a:effectLst/>
                        </a:rPr>
                        <a:t>Nombre</a:t>
                      </a:r>
                      <a:endParaRPr lang="es-CL" sz="12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endParaRPr lang="es-CL" sz="1200" b="1" i="0" u="none" strike="noStrike" dirty="0" smtClean="0">
                        <a:solidFill>
                          <a:srgbClr val="000000"/>
                        </a:solidFill>
                        <a:effectLst/>
                        <a:latin typeface="Calibri"/>
                      </a:endParaRPr>
                    </a:p>
                    <a:p>
                      <a:pPr algn="ctr" fontAlgn="ctr"/>
                      <a:r>
                        <a:rPr lang="es-CL" sz="1200" b="1" i="0" u="none" strike="noStrike" dirty="0" smtClean="0">
                          <a:solidFill>
                            <a:srgbClr val="000000"/>
                          </a:solidFill>
                          <a:effectLst/>
                          <a:latin typeface="Calibri"/>
                        </a:rPr>
                        <a:t>Región</a:t>
                      </a:r>
                      <a:endParaRPr lang="es-CL" sz="12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r>
                        <a:rPr lang="es-CL" sz="1000" b="1" u="none" strike="noStrike" dirty="0">
                          <a:effectLst/>
                        </a:rPr>
                        <a:t>Portal </a:t>
                      </a:r>
                      <a:endParaRPr lang="es-CL" sz="1000" b="1" u="none" strike="noStrike" dirty="0" smtClean="0">
                        <a:effectLst/>
                      </a:endParaRPr>
                    </a:p>
                    <a:p>
                      <a:pPr algn="ctr" fontAlgn="ctr"/>
                      <a:r>
                        <a:rPr lang="es-CL" sz="1000" b="1" u="none" strike="noStrike" dirty="0" smtClean="0">
                          <a:effectLst/>
                        </a:rPr>
                        <a:t>Transparencia</a:t>
                      </a:r>
                      <a:endParaRPr lang="es-CL" sz="10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r>
                        <a:rPr lang="es-CL" sz="1000" b="1" u="none" strike="noStrike" dirty="0">
                          <a:effectLst/>
                        </a:rPr>
                        <a:t>% </a:t>
                      </a:r>
                      <a:endParaRPr lang="es-CL" sz="1000" b="1" u="none" strike="noStrike" dirty="0" smtClean="0">
                        <a:effectLst/>
                      </a:endParaRPr>
                    </a:p>
                    <a:p>
                      <a:pPr algn="ctr" fontAlgn="ctr"/>
                      <a:r>
                        <a:rPr lang="es-CL" sz="1200" b="1" u="none" strike="noStrike" dirty="0" smtClean="0">
                          <a:effectLst/>
                        </a:rPr>
                        <a:t>Ingreso</a:t>
                      </a:r>
                      <a:endParaRPr lang="es-CL" sz="12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r>
                        <a:rPr lang="es-CL" sz="1000" b="1" u="none" strike="noStrike" dirty="0">
                          <a:effectLst/>
                        </a:rPr>
                        <a:t>% </a:t>
                      </a:r>
                      <a:endParaRPr lang="es-CL" sz="1000" b="1" u="none" strike="noStrike" dirty="0" smtClean="0">
                        <a:effectLst/>
                      </a:endParaRPr>
                    </a:p>
                    <a:p>
                      <a:pPr algn="ctr" fontAlgn="ctr"/>
                      <a:r>
                        <a:rPr lang="es-CL" sz="1200" b="1" u="none" strike="noStrike" dirty="0" smtClean="0">
                          <a:effectLst/>
                        </a:rPr>
                        <a:t>Gestión</a:t>
                      </a:r>
                      <a:endParaRPr lang="es-CL" sz="12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r>
                        <a:rPr lang="es-CL" sz="1000" b="1" u="none" strike="noStrike" dirty="0">
                          <a:effectLst/>
                        </a:rPr>
                        <a:t>% </a:t>
                      </a:r>
                      <a:endParaRPr lang="es-CL" sz="1000" b="1" u="none" strike="noStrike" dirty="0" smtClean="0">
                        <a:effectLst/>
                      </a:endParaRPr>
                    </a:p>
                    <a:p>
                      <a:pPr algn="ctr" fontAlgn="ctr"/>
                      <a:r>
                        <a:rPr lang="es-CL" sz="1200" b="1" u="none" strike="noStrike" dirty="0" smtClean="0">
                          <a:effectLst/>
                        </a:rPr>
                        <a:t>Respuesta</a:t>
                      </a:r>
                      <a:endParaRPr lang="es-CL" sz="12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r>
                        <a:rPr lang="es-CL" sz="1000" b="1" u="none" strike="noStrike" dirty="0" smtClean="0">
                          <a:effectLst/>
                        </a:rPr>
                        <a:t>%</a:t>
                      </a:r>
                    </a:p>
                    <a:p>
                      <a:pPr algn="ctr" fontAlgn="ctr"/>
                      <a:r>
                        <a:rPr lang="es-CL" sz="1200" b="1" u="none" strike="noStrike" dirty="0" smtClean="0">
                          <a:effectLst/>
                        </a:rPr>
                        <a:t> </a:t>
                      </a:r>
                      <a:r>
                        <a:rPr lang="es-CL" sz="1200" b="1" u="none" strike="noStrike" dirty="0" err="1">
                          <a:effectLst/>
                        </a:rPr>
                        <a:t>Exp</a:t>
                      </a:r>
                      <a:r>
                        <a:rPr lang="es-CL" sz="1200" b="1" u="none" strike="noStrike" dirty="0">
                          <a:effectLst/>
                        </a:rPr>
                        <a:t> y </a:t>
                      </a:r>
                      <a:r>
                        <a:rPr lang="es-CL" sz="1200" b="1" u="none" strike="noStrike" dirty="0" err="1">
                          <a:effectLst/>
                        </a:rPr>
                        <a:t>Reg</a:t>
                      </a:r>
                      <a:endParaRPr lang="es-CL" sz="12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r>
                        <a:rPr lang="es-CL" sz="1000" b="1" u="none" strike="noStrike" dirty="0">
                          <a:effectLst/>
                        </a:rPr>
                        <a:t>% </a:t>
                      </a:r>
                      <a:endParaRPr lang="es-CL" sz="1000" b="1" u="none" strike="noStrike" dirty="0" smtClean="0">
                        <a:effectLst/>
                      </a:endParaRPr>
                    </a:p>
                    <a:p>
                      <a:pPr algn="ctr" fontAlgn="ctr"/>
                      <a:r>
                        <a:rPr lang="es-CL" sz="1200" b="1" u="none" strike="noStrike" dirty="0" smtClean="0">
                          <a:effectLst/>
                        </a:rPr>
                        <a:t>Total</a:t>
                      </a:r>
                      <a:endParaRPr lang="es-CL" sz="1200" b="1" i="0" u="none" strike="noStrike" dirty="0">
                        <a:solidFill>
                          <a:srgbClr val="000000"/>
                        </a:solidFill>
                        <a:effectLst/>
                        <a:latin typeface="Calibri"/>
                      </a:endParaRPr>
                    </a:p>
                  </a:txBody>
                  <a:tcPr marL="6957" marR="6957" marT="6957" marB="0" anchor="ctr">
                    <a:pattFill prst="ltUpDiag">
                      <a:fgClr>
                        <a:schemeClr val="bg1">
                          <a:lumMod val="85000"/>
                        </a:schemeClr>
                      </a:fgClr>
                      <a:bgClr>
                        <a:schemeClr val="bg1">
                          <a:lumMod val="75000"/>
                        </a:schemeClr>
                      </a:bgClr>
                    </a:pattFill>
                  </a:tcPr>
                </a:tc>
              </a:tr>
              <a:tr h="300356">
                <a:tc>
                  <a:txBody>
                    <a:bodyPr/>
                    <a:lstStyle/>
                    <a:p>
                      <a:pPr algn="ctr" fontAlgn="b"/>
                      <a:r>
                        <a:rPr lang="es-CL" sz="900" u="none" strike="noStrike" dirty="0">
                          <a:effectLst/>
                        </a:rPr>
                        <a:t>1</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SANTIAGO DE CHILE</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86,67%</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96,20%</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2</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CHILE</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85,71%</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95,92%</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3</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TALCA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III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100,0</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95,00%</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4</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TARAPACÁ</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RM</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91,25</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92,86%</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93,82%</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5</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MAGALLANES</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IX</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SI</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100,0</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73,33%</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92,40%</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6</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LOS LAGOS</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IV</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mn-lt"/>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91,25</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86,67%</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92,05%</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7</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UMCE</a:t>
                      </a:r>
                      <a:endParaRPr lang="es-CL" sz="1100" b="0" i="0" u="none" strike="noStrike" dirty="0">
                        <a:solidFill>
                          <a:srgbClr val="000000"/>
                        </a:solidFill>
                        <a:effectLst/>
                        <a:latin typeface="Calibri"/>
                      </a:endParaRP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X</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SI</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100,0</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86,67%</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91,20%</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8</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DE </a:t>
                      </a:r>
                      <a:r>
                        <a:rPr lang="es-CL" sz="1100" b="0" i="0" u="none" strike="noStrike" dirty="0">
                          <a:solidFill>
                            <a:srgbClr val="000000"/>
                          </a:solidFill>
                          <a:effectLst/>
                          <a:latin typeface="Calibri"/>
                        </a:rPr>
                        <a:t>VALPARAÍSO</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XII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81,29</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92,86%</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1">
                              <a:lumMod val="65000"/>
                              <a:lumOff val="35000"/>
                            </a:schemeClr>
                          </a:solidFill>
                          <a:effectLst/>
                          <a:latin typeface="Calibri"/>
                        </a:rPr>
                        <a:t>89,08%</a:t>
                      </a:r>
                      <a:endParaRPr lang="es-CL" sz="1400" b="1" i="0" u="none" strike="noStrike" dirty="0">
                        <a:solidFill>
                          <a:schemeClr val="tx1">
                            <a:lumMod val="65000"/>
                            <a:lumOff val="35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9</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PLAYA ANCHA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V</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81,74</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86,67%</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1">
                              <a:lumMod val="65000"/>
                              <a:lumOff val="35000"/>
                            </a:schemeClr>
                          </a:solidFill>
                          <a:effectLst/>
                          <a:latin typeface="Calibri"/>
                        </a:rPr>
                        <a:t>87,53%</a:t>
                      </a:r>
                      <a:endParaRPr lang="es-CL" sz="1400" b="1" i="0" u="none" strike="noStrike" dirty="0">
                        <a:solidFill>
                          <a:schemeClr val="tx1">
                            <a:lumMod val="65000"/>
                            <a:lumOff val="35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10</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DEL BÍO </a:t>
                      </a:r>
                      <a:r>
                        <a:rPr lang="es-CL" sz="1100" b="0" i="0" u="none" strike="noStrike" dirty="0" err="1">
                          <a:solidFill>
                            <a:srgbClr val="000000"/>
                          </a:solidFill>
                          <a:effectLst/>
                          <a:latin typeface="Calibri"/>
                        </a:rPr>
                        <a:t>BÍO</a:t>
                      </a:r>
                      <a:endParaRPr lang="es-CL" sz="1100" b="0" i="0" u="none" strike="noStrike" dirty="0">
                        <a:solidFill>
                          <a:srgbClr val="000000"/>
                        </a:solidFill>
                        <a:effectLst/>
                        <a:latin typeface="Calibri"/>
                      </a:endParaRP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mn-lt"/>
                        </a:rPr>
                        <a:t>RM</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70,91</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80,0%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1">
                              <a:lumMod val="65000"/>
                              <a:lumOff val="35000"/>
                            </a:schemeClr>
                          </a:solidFill>
                          <a:effectLst/>
                          <a:latin typeface="Calibri"/>
                        </a:rPr>
                        <a:t>80,49%</a:t>
                      </a:r>
                      <a:endParaRPr lang="es-CL" sz="1400" b="1" i="0" u="none" strike="noStrike" dirty="0">
                        <a:solidFill>
                          <a:schemeClr val="tx1">
                            <a:lumMod val="65000"/>
                            <a:lumOff val="35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11</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LA SERENA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VII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100,0</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0</a:t>
                      </a:r>
                      <a:r>
                        <a:rPr lang="es-CL" sz="1200" b="0" i="0" u="none" strike="noStrike" dirty="0" smtClean="0">
                          <a:solidFill>
                            <a:srgbClr val="000000"/>
                          </a:solidFill>
                          <a:effectLst/>
                          <a:latin typeface="+mn-lt"/>
                        </a:rPr>
                        <a:t>,0%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1">
                              <a:lumMod val="65000"/>
                              <a:lumOff val="35000"/>
                            </a:schemeClr>
                          </a:solidFill>
                          <a:effectLst/>
                          <a:latin typeface="Calibri"/>
                        </a:rPr>
                        <a:t>71,50%</a:t>
                      </a:r>
                      <a:endParaRPr lang="es-CL" sz="1400" b="1" i="0" u="none" strike="noStrike" dirty="0">
                        <a:solidFill>
                          <a:schemeClr val="tx1">
                            <a:lumMod val="65000"/>
                            <a:lumOff val="35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12</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UTEM</a:t>
                      </a:r>
                      <a:endParaRPr lang="es-CL" sz="1100" b="0" i="0" u="none" strike="noStrike" dirty="0">
                        <a:solidFill>
                          <a:srgbClr val="000000"/>
                        </a:solidFill>
                        <a:effectLst/>
                        <a:latin typeface="Calibri"/>
                      </a:endParaRP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28,0</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1">
                              <a:lumMod val="65000"/>
                              <a:lumOff val="35000"/>
                            </a:schemeClr>
                          </a:solidFill>
                          <a:effectLst/>
                          <a:latin typeface="Calibri"/>
                        </a:rPr>
                        <a:t>65,80%</a:t>
                      </a:r>
                      <a:endParaRPr lang="es-CL" sz="1400" b="1" i="0" u="none" strike="noStrike" dirty="0">
                        <a:solidFill>
                          <a:schemeClr val="tx1">
                            <a:lumMod val="65000"/>
                            <a:lumOff val="35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13</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LA FRONTERA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V</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96,95</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rgbClr val="FF0000"/>
                          </a:solidFill>
                          <a:effectLst/>
                          <a:latin typeface="Calibri"/>
                        </a:rPr>
                        <a:t>51,06%</a:t>
                      </a:r>
                      <a:endParaRPr lang="es-CL" sz="1400" b="1" i="0" u="none" strike="noStrike" dirty="0">
                        <a:solidFill>
                          <a:srgbClr val="FF0000"/>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14</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ANTOFAGASTA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VIII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72,16</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smtClean="0">
                          <a:solidFill>
                            <a:srgbClr val="000000"/>
                          </a:solidFill>
                          <a:effectLst/>
                          <a:latin typeface="Calibri"/>
                        </a:rPr>
                        <a:t>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rgbClr val="FF0000"/>
                          </a:solidFill>
                          <a:effectLst/>
                          <a:latin typeface="Calibri"/>
                        </a:rPr>
                        <a:t>34,28%</a:t>
                      </a:r>
                      <a:endParaRPr lang="es-CL" sz="1400" b="1" i="0" u="none" strike="noStrike" dirty="0">
                        <a:solidFill>
                          <a:srgbClr val="FF0000"/>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15</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ARTURO </a:t>
                      </a:r>
                      <a:r>
                        <a:rPr lang="es-CL" sz="1100" b="0" i="0" u="none" strike="noStrike" dirty="0">
                          <a:solidFill>
                            <a:srgbClr val="000000"/>
                          </a:solidFill>
                          <a:effectLst/>
                          <a:latin typeface="Calibri"/>
                        </a:rPr>
                        <a:t>PRAT</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mn-lt"/>
                        </a:rPr>
                        <a:t>RM</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59,66</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smtClean="0">
                          <a:solidFill>
                            <a:srgbClr val="000000"/>
                          </a:solidFill>
                          <a:effectLst/>
                          <a:latin typeface="Calibri"/>
                        </a:rPr>
                        <a:t>0,0%</a:t>
                      </a:r>
                      <a:endParaRPr lang="es-CL" sz="1200" b="0" i="0" u="none" strike="noStrike">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100,0%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rgbClr val="FF0000"/>
                          </a:solidFill>
                          <a:effectLst/>
                          <a:latin typeface="Calibri"/>
                        </a:rPr>
                        <a:t>33,34%</a:t>
                      </a:r>
                      <a:endParaRPr lang="es-CL" sz="1400" b="1" i="0" u="none" strike="noStrike" dirty="0">
                        <a:solidFill>
                          <a:srgbClr val="FF0000"/>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16</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ATACAMA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mn-lt"/>
                        </a:rPr>
                        <a:t>RM</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69,27</a:t>
                      </a:r>
                      <a:r>
                        <a:rPr lang="es-CL" sz="1200" b="0" i="0" u="none" strike="noStrike" dirty="0" smtClean="0">
                          <a:solidFill>
                            <a:srgbClr val="000000"/>
                          </a:solidFill>
                          <a:effectLst/>
                          <a:latin typeface="+mn-lt"/>
                        </a:rPr>
                        <a:t>%</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smtClean="0">
                          <a:solidFill>
                            <a:srgbClr val="000000"/>
                          </a:solidFill>
                          <a:effectLst/>
                          <a:latin typeface="Calibri"/>
                        </a:rPr>
                        <a:t>0,0%</a:t>
                      </a:r>
                      <a:endParaRPr lang="es-CL" sz="1200" b="0" i="0" u="none" strike="noStrike">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Calibri"/>
                        </a:rPr>
                        <a:t>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200" b="0" i="0" u="none" strike="noStrike" dirty="0" smtClean="0">
                          <a:solidFill>
                            <a:srgbClr val="000000"/>
                          </a:solidFill>
                          <a:effectLst/>
                          <a:latin typeface="+mn-lt"/>
                        </a:rPr>
                        <a:t>0,0%</a:t>
                      </a:r>
                      <a:endParaRPr lang="es-CL" sz="12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rgbClr val="FF0000"/>
                          </a:solidFill>
                          <a:effectLst/>
                          <a:latin typeface="Calibri"/>
                        </a:rPr>
                        <a:t>32,91%</a:t>
                      </a:r>
                      <a:endParaRPr lang="es-CL" sz="1400" b="1" i="0" u="none" strike="noStrike" dirty="0">
                        <a:solidFill>
                          <a:srgbClr val="FF0000"/>
                        </a:solidFill>
                        <a:effectLst/>
                        <a:latin typeface="Calibri"/>
                      </a:endParaRPr>
                    </a:p>
                  </a:txBody>
                  <a:tcPr marL="9525" marR="9525" marT="9525" marB="0" anchor="ctr">
                    <a:pattFill prst="ltUpDiag">
                      <a:fgClr>
                        <a:srgbClr val="F2F2F2"/>
                      </a:fgClr>
                      <a:bgClr>
                        <a:srgbClr val="D9D9D9"/>
                      </a:bgClr>
                    </a:pattFill>
                  </a:tcPr>
                </a:tc>
              </a:tr>
            </a:tbl>
          </a:graphicData>
        </a:graphic>
      </p:graphicFrame>
      <p:sp>
        <p:nvSpPr>
          <p:cNvPr id="5" name="4 CuadroTexto"/>
          <p:cNvSpPr txBox="1"/>
          <p:nvPr/>
        </p:nvSpPr>
        <p:spPr>
          <a:xfrm>
            <a:off x="107504" y="384919"/>
            <a:ext cx="8064896" cy="307777"/>
          </a:xfrm>
          <a:prstGeom prst="rect">
            <a:avLst/>
          </a:prstGeom>
          <a:noFill/>
        </p:spPr>
        <p:txBody>
          <a:bodyPr wrap="square" rtlCol="0">
            <a:spAutoFit/>
          </a:bodyPr>
          <a:lstStyle/>
          <a:p>
            <a:r>
              <a:rPr lang="es-CL" sz="1400" b="1" dirty="0" smtClean="0">
                <a:latin typeface="Century Gothic" pitchFamily="34" charset="0"/>
              </a:rPr>
              <a:t>RANKING FISCALIZACIÓN DAI 2016: </a:t>
            </a:r>
            <a:r>
              <a:rPr lang="es-CL" sz="1400" dirty="0" smtClean="0">
                <a:latin typeface="Century Gothic" pitchFamily="34" charset="0"/>
              </a:rPr>
              <a:t>Por etapa</a:t>
            </a:r>
            <a:endParaRPr lang="es-CL" sz="1050" dirty="0">
              <a:latin typeface="Century Gothic" pitchFamily="34" charset="0"/>
            </a:endParaRPr>
          </a:p>
        </p:txBody>
      </p:sp>
      <p:sp>
        <p:nvSpPr>
          <p:cNvPr id="6" name="5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197458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39960635"/>
              </p:ext>
            </p:extLst>
          </p:nvPr>
        </p:nvGraphicFramePr>
        <p:xfrm>
          <a:off x="971600" y="980728"/>
          <a:ext cx="7259736" cy="5328593"/>
        </p:xfrm>
        <a:graphic>
          <a:graphicData uri="http://schemas.openxmlformats.org/drawingml/2006/table">
            <a:tbl>
              <a:tblPr>
                <a:tableStyleId>{5C22544A-7EE6-4342-B048-85BDC9FD1C3A}</a:tableStyleId>
              </a:tblPr>
              <a:tblGrid>
                <a:gridCol w="268785"/>
                <a:gridCol w="2393565"/>
                <a:gridCol w="591633"/>
                <a:gridCol w="887450"/>
                <a:gridCol w="827119"/>
                <a:gridCol w="792088"/>
                <a:gridCol w="635000"/>
                <a:gridCol w="864096"/>
              </a:tblGrid>
              <a:tr h="522897">
                <a:tc>
                  <a:txBody>
                    <a:bodyPr/>
                    <a:lstStyle/>
                    <a:p>
                      <a:pPr algn="l" fontAlgn="ctr"/>
                      <a:endParaRPr lang="es-CL" sz="1000" b="1" u="none" strike="noStrike" dirty="0" smtClean="0">
                        <a:effectLst/>
                      </a:endParaRPr>
                    </a:p>
                    <a:p>
                      <a:pPr algn="ctr" fontAlgn="ctr"/>
                      <a:r>
                        <a:rPr lang="es-CL" sz="1000" b="1" u="none" strike="noStrike" dirty="0" smtClean="0">
                          <a:effectLst/>
                        </a:rPr>
                        <a:t>N</a:t>
                      </a:r>
                      <a:r>
                        <a:rPr lang="es-CL" sz="1000" b="1" u="none" strike="noStrike" dirty="0">
                          <a:effectLst/>
                        </a:rPr>
                        <a:t>°</a:t>
                      </a:r>
                      <a:endParaRPr lang="es-CL" sz="10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l" fontAlgn="ctr"/>
                      <a:endParaRPr lang="es-CL" sz="1200" b="1" u="none" strike="noStrike" dirty="0" smtClean="0">
                        <a:effectLst/>
                      </a:endParaRPr>
                    </a:p>
                    <a:p>
                      <a:pPr lvl="0" algn="l" fontAlgn="ctr"/>
                      <a:r>
                        <a:rPr lang="es-CL" sz="1200" b="1" u="none" strike="noStrike" dirty="0" smtClean="0">
                          <a:effectLst/>
                        </a:rPr>
                        <a:t>Nombre</a:t>
                      </a:r>
                      <a:endParaRPr lang="es-CL" sz="12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endParaRPr lang="es-CL" sz="1200" b="1" i="0" u="none" strike="noStrike" dirty="0" smtClean="0">
                        <a:solidFill>
                          <a:srgbClr val="000000"/>
                        </a:solidFill>
                        <a:effectLst/>
                        <a:latin typeface="Calibri"/>
                      </a:endParaRPr>
                    </a:p>
                    <a:p>
                      <a:pPr algn="ctr" fontAlgn="ctr"/>
                      <a:r>
                        <a:rPr lang="es-CL" sz="1200" b="1" i="0" u="none" strike="noStrike" dirty="0" smtClean="0">
                          <a:solidFill>
                            <a:srgbClr val="000000"/>
                          </a:solidFill>
                          <a:effectLst/>
                          <a:latin typeface="Calibri"/>
                        </a:rPr>
                        <a:t>Región</a:t>
                      </a:r>
                      <a:endParaRPr lang="es-CL" sz="12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r>
                        <a:rPr lang="es-CL" sz="1000" b="1" u="none" strike="noStrike" dirty="0">
                          <a:effectLst/>
                        </a:rPr>
                        <a:t>Portal </a:t>
                      </a:r>
                      <a:endParaRPr lang="es-CL" sz="1000" b="1" u="none" strike="noStrike" dirty="0" smtClean="0">
                        <a:effectLst/>
                      </a:endParaRPr>
                    </a:p>
                    <a:p>
                      <a:pPr algn="ctr" fontAlgn="ctr"/>
                      <a:r>
                        <a:rPr lang="es-CL" sz="1000" b="1" u="none" strike="noStrike" dirty="0" smtClean="0">
                          <a:effectLst/>
                        </a:rPr>
                        <a:t>Transparencia</a:t>
                      </a:r>
                      <a:endParaRPr lang="es-CL" sz="10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r>
                        <a:rPr lang="es-CL" sz="1000" b="1" i="0" u="none" strike="noStrike" dirty="0" smtClean="0">
                          <a:solidFill>
                            <a:srgbClr val="000000"/>
                          </a:solidFill>
                          <a:effectLst/>
                          <a:latin typeface="Calibri"/>
                        </a:rPr>
                        <a:t>%</a:t>
                      </a:r>
                    </a:p>
                    <a:p>
                      <a:pPr algn="ctr" fontAlgn="ctr"/>
                      <a:r>
                        <a:rPr lang="es-CL" sz="1200" b="1" i="0" u="none" strike="noStrike" dirty="0" smtClean="0">
                          <a:solidFill>
                            <a:srgbClr val="000000"/>
                          </a:solidFill>
                          <a:effectLst/>
                          <a:latin typeface="Calibri"/>
                        </a:rPr>
                        <a:t>2014</a:t>
                      </a:r>
                      <a:endParaRPr lang="es-CL" sz="12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r>
                        <a:rPr lang="es-CL" sz="1000" b="1" i="0" u="none" strike="noStrike" dirty="0" smtClean="0">
                          <a:solidFill>
                            <a:srgbClr val="000000"/>
                          </a:solidFill>
                          <a:effectLst/>
                          <a:latin typeface="Calibri"/>
                        </a:rPr>
                        <a:t>%</a:t>
                      </a:r>
                    </a:p>
                    <a:p>
                      <a:pPr algn="ctr" fontAlgn="ctr"/>
                      <a:r>
                        <a:rPr lang="es-CL" sz="1200" b="1" i="0" u="none" strike="noStrike" dirty="0" smtClean="0">
                          <a:solidFill>
                            <a:srgbClr val="000000"/>
                          </a:solidFill>
                          <a:effectLst/>
                          <a:latin typeface="Calibri"/>
                        </a:rPr>
                        <a:t>2015</a:t>
                      </a:r>
                      <a:endParaRPr lang="es-CL" sz="12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r>
                        <a:rPr lang="es-CL" sz="1000" b="1" i="0" u="none" strike="noStrike" dirty="0" smtClean="0">
                          <a:solidFill>
                            <a:srgbClr val="000000"/>
                          </a:solidFill>
                          <a:effectLst/>
                          <a:latin typeface="Calibri"/>
                        </a:rPr>
                        <a:t>Var </a:t>
                      </a:r>
                    </a:p>
                    <a:p>
                      <a:pPr algn="ctr" fontAlgn="ctr"/>
                      <a:r>
                        <a:rPr lang="es-CL" sz="1200" b="1" i="0" u="none" strike="noStrike" dirty="0" smtClean="0">
                          <a:solidFill>
                            <a:srgbClr val="000000"/>
                          </a:solidFill>
                          <a:effectLst/>
                          <a:latin typeface="Calibri"/>
                        </a:rPr>
                        <a:t>16-15</a:t>
                      </a:r>
                      <a:endParaRPr lang="es-CL" sz="1200" b="1" i="0" u="none" strike="noStrike" dirty="0">
                        <a:solidFill>
                          <a:srgbClr val="000000"/>
                        </a:solidFill>
                        <a:effectLst/>
                        <a:latin typeface="Calibri"/>
                      </a:endParaRPr>
                    </a:p>
                  </a:txBody>
                  <a:tcPr marL="6957" marR="6957" marT="6957" marB="0" anchor="ctr">
                    <a:pattFill prst="dkUpDiag">
                      <a:fgClr>
                        <a:schemeClr val="bg1">
                          <a:lumMod val="85000"/>
                        </a:schemeClr>
                      </a:fgClr>
                      <a:bgClr>
                        <a:schemeClr val="bg1">
                          <a:lumMod val="75000"/>
                        </a:schemeClr>
                      </a:bgClr>
                    </a:pattFill>
                  </a:tcPr>
                </a:tc>
                <a:tc>
                  <a:txBody>
                    <a:bodyPr/>
                    <a:lstStyle/>
                    <a:p>
                      <a:pPr algn="ctr" fontAlgn="ctr"/>
                      <a:r>
                        <a:rPr lang="es-CL" sz="1000" b="1" i="0" u="none" strike="noStrike" dirty="0" smtClean="0">
                          <a:solidFill>
                            <a:srgbClr val="000000"/>
                          </a:solidFill>
                          <a:effectLst/>
                          <a:latin typeface="Calibri"/>
                        </a:rPr>
                        <a:t>%</a:t>
                      </a:r>
                    </a:p>
                    <a:p>
                      <a:pPr algn="ctr" fontAlgn="ctr"/>
                      <a:r>
                        <a:rPr lang="es-CL" sz="1800" b="1" i="0" u="none" strike="noStrike" dirty="0" smtClean="0">
                          <a:solidFill>
                            <a:srgbClr val="000000"/>
                          </a:solidFill>
                          <a:effectLst/>
                          <a:latin typeface="Calibri"/>
                        </a:rPr>
                        <a:t>2016</a:t>
                      </a:r>
                      <a:endParaRPr lang="es-CL" sz="1800" b="1" i="0" u="none" strike="noStrike" dirty="0">
                        <a:solidFill>
                          <a:srgbClr val="000000"/>
                        </a:solidFill>
                        <a:effectLst/>
                        <a:latin typeface="Calibri"/>
                      </a:endParaRPr>
                    </a:p>
                  </a:txBody>
                  <a:tcPr marL="6957" marR="6957" marT="6957" marB="0" anchor="ctr">
                    <a:pattFill prst="ltUpDiag">
                      <a:fgClr>
                        <a:schemeClr val="bg1">
                          <a:lumMod val="85000"/>
                        </a:schemeClr>
                      </a:fgClr>
                      <a:bgClr>
                        <a:schemeClr val="bg1">
                          <a:lumMod val="75000"/>
                        </a:schemeClr>
                      </a:bgClr>
                    </a:pattFill>
                  </a:tcPr>
                </a:tc>
              </a:tr>
              <a:tr h="300356">
                <a:tc>
                  <a:txBody>
                    <a:bodyPr/>
                    <a:lstStyle/>
                    <a:p>
                      <a:pPr algn="ctr" fontAlgn="b"/>
                      <a:r>
                        <a:rPr lang="es-CL" sz="900" u="none" strike="noStrike" dirty="0">
                          <a:effectLst/>
                        </a:rPr>
                        <a:t>1</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SANTIAGO DE CHILE</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76,82</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69,25</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00B0F0"/>
                          </a:solidFill>
                          <a:effectLst/>
                          <a:latin typeface="Wingdings 3" panose="05040102010807070707" pitchFamily="18" charset="2"/>
                        </a:rPr>
                        <a:t>h</a:t>
                      </a:r>
                      <a:r>
                        <a:rPr lang="es-CL" sz="1200" b="1" i="0" u="none" strike="noStrike" dirty="0" smtClean="0">
                          <a:solidFill>
                            <a:srgbClr val="00B0F0"/>
                          </a:solidFill>
                          <a:effectLst/>
                          <a:latin typeface="+mj-lt"/>
                        </a:rPr>
                        <a:t>  </a:t>
                      </a:r>
                      <a:r>
                        <a:rPr lang="es-CL" sz="1100" b="0" i="0" u="none" strike="noStrike" dirty="0" smtClean="0">
                          <a:solidFill>
                            <a:srgbClr val="000000"/>
                          </a:solidFill>
                          <a:effectLst/>
                          <a:latin typeface="Calibri"/>
                        </a:rPr>
                        <a:t>26,95</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96,20%</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2</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CHILE</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17,1</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90,5</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00B0F0"/>
                          </a:solidFill>
                          <a:effectLst/>
                          <a:latin typeface="Wingdings 3" panose="05040102010807070707" pitchFamily="18" charset="2"/>
                        </a:rPr>
                        <a:t>h</a:t>
                      </a:r>
                      <a:r>
                        <a:rPr lang="es-CL" sz="1200" b="1" i="0" u="none" strike="noStrike" dirty="0" smtClean="0">
                          <a:solidFill>
                            <a:srgbClr val="00B0F0"/>
                          </a:solidFill>
                          <a:effectLst/>
                          <a:latin typeface="+mj-lt"/>
                        </a:rPr>
                        <a:t>  </a:t>
                      </a:r>
                      <a:r>
                        <a:rPr lang="es-CL" sz="1100" b="0" i="0" u="none" strike="noStrike" dirty="0" smtClean="0">
                          <a:solidFill>
                            <a:srgbClr val="000000"/>
                          </a:solidFill>
                          <a:effectLst/>
                          <a:latin typeface="Calibri"/>
                        </a:rPr>
                        <a:t>5,42</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95,92%</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3</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TALCA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III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84,8</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100</a:t>
                      </a:r>
                    </a:p>
                  </a:txBody>
                  <a:tcPr marL="9525" marR="9525" marT="9525" marB="0" anchor="ctr">
                    <a:pattFill prst="narVert">
                      <a:fgClr>
                        <a:schemeClr val="accent5">
                          <a:lumMod val="40000"/>
                          <a:lumOff val="60000"/>
                        </a:schemeClr>
                      </a:fgClr>
                      <a:bgClr>
                        <a:schemeClr val="bg1"/>
                      </a:bgClr>
                    </a:pattFill>
                  </a:tcPr>
                </a:tc>
                <a:tc>
                  <a:txBody>
                    <a:bodyPr/>
                    <a:lstStyle/>
                    <a:p>
                      <a:pPr marL="0" marR="0" indent="0" algn="l" defTabSz="914400" rtl="0" eaLnBrk="1" fontAlgn="b" latinLnBrk="0" hangingPunct="1">
                        <a:lnSpc>
                          <a:spcPct val="100000"/>
                        </a:lnSpc>
                        <a:spcBef>
                          <a:spcPts val="0"/>
                        </a:spcBef>
                        <a:spcAft>
                          <a:spcPts val="0"/>
                        </a:spcAft>
                        <a:buClrTx/>
                        <a:buSzTx/>
                        <a:buFont typeface="Wingdings 3"/>
                        <a:buNone/>
                        <a:tabLst/>
                        <a:defRPr/>
                      </a:pPr>
                      <a:r>
                        <a:rPr lang="es-CL" sz="1200" b="1" i="0" u="none" strike="noStrike" dirty="0" smtClean="0">
                          <a:solidFill>
                            <a:srgbClr val="FF0000"/>
                          </a:solidFill>
                          <a:effectLst/>
                          <a:latin typeface="Wingdings 3" panose="05040102010807070707" pitchFamily="18" charset="2"/>
                        </a:rPr>
                        <a:t>i</a:t>
                      </a:r>
                      <a:r>
                        <a:rPr lang="es-CL" sz="1200" b="1" i="0" u="none" strike="noStrike" dirty="0" smtClean="0">
                          <a:solidFill>
                            <a:srgbClr val="FF0000"/>
                          </a:solidFill>
                          <a:effectLst/>
                          <a:latin typeface="+mj-lt"/>
                        </a:rPr>
                        <a:t>  </a:t>
                      </a:r>
                      <a:r>
                        <a:rPr lang="es-CL" sz="1100" b="0" i="0" u="none" strike="noStrike" dirty="0" smtClean="0">
                          <a:solidFill>
                            <a:srgbClr val="000000"/>
                          </a:solidFill>
                          <a:effectLst/>
                          <a:latin typeface="+mn-lt"/>
                        </a:rPr>
                        <a:t>5 ,0</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95,00%</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4</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TARAPACÁ</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RM</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16,15</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0</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00B0F0"/>
                          </a:solidFill>
                          <a:effectLst/>
                          <a:latin typeface="Wingdings 3" panose="05040102010807070707" pitchFamily="18" charset="2"/>
                        </a:rPr>
                        <a:t>h</a:t>
                      </a:r>
                      <a:r>
                        <a:rPr lang="es-CL" sz="1200" b="1" i="0" u="none" strike="noStrike" dirty="0" smtClean="0">
                          <a:solidFill>
                            <a:srgbClr val="00B0F0"/>
                          </a:solidFill>
                          <a:effectLst/>
                          <a:latin typeface="+mj-lt"/>
                        </a:rPr>
                        <a:t>  </a:t>
                      </a:r>
                      <a:r>
                        <a:rPr lang="es-CL" sz="1100" b="0" i="0" u="none" strike="noStrike" dirty="0" smtClean="0">
                          <a:solidFill>
                            <a:srgbClr val="000000"/>
                          </a:solidFill>
                          <a:effectLst/>
                          <a:latin typeface="Calibri"/>
                        </a:rPr>
                        <a:t>93,82</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93,82%</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5</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MAGALLANES</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IX</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SI</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4,75</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0</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00B0F0"/>
                          </a:solidFill>
                          <a:effectLst/>
                          <a:latin typeface="Wingdings 3" panose="05040102010807070707" pitchFamily="18" charset="2"/>
                        </a:rPr>
                        <a:t>h</a:t>
                      </a:r>
                      <a:r>
                        <a:rPr lang="es-CL" sz="1200" b="1" i="0" u="none" strike="noStrike" dirty="0" smtClean="0">
                          <a:solidFill>
                            <a:srgbClr val="00B0F0"/>
                          </a:solidFill>
                          <a:effectLst/>
                          <a:latin typeface="+mj-lt"/>
                        </a:rPr>
                        <a:t>  </a:t>
                      </a:r>
                      <a:r>
                        <a:rPr lang="es-CL" sz="1100" b="0" i="0" u="none" strike="noStrike" dirty="0" smtClean="0">
                          <a:solidFill>
                            <a:srgbClr val="000000"/>
                          </a:solidFill>
                          <a:effectLst/>
                          <a:latin typeface="Calibri"/>
                        </a:rPr>
                        <a:t>92,4</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92,40%</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6</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LOS LAGOS</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IV</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mn-lt"/>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a:solidFill>
                            <a:schemeClr val="tx1"/>
                          </a:solidFill>
                          <a:effectLst/>
                          <a:latin typeface="Calibri"/>
                        </a:rPr>
                        <a:t>8,55</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86,46</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00B0F0"/>
                          </a:solidFill>
                          <a:effectLst/>
                          <a:latin typeface="Wingdings 3" panose="05040102010807070707" pitchFamily="18" charset="2"/>
                        </a:rPr>
                        <a:t>h</a:t>
                      </a:r>
                      <a:r>
                        <a:rPr lang="es-CL" sz="1200" b="1" i="0" u="none" strike="noStrike" dirty="0" smtClean="0">
                          <a:solidFill>
                            <a:srgbClr val="00B0F0"/>
                          </a:solidFill>
                          <a:effectLst/>
                          <a:latin typeface="+mj-lt"/>
                        </a:rPr>
                        <a:t>  </a:t>
                      </a:r>
                      <a:r>
                        <a:rPr lang="es-CL" sz="1100" b="0" i="0" u="none" strike="noStrike" dirty="0" smtClean="0">
                          <a:solidFill>
                            <a:srgbClr val="000000"/>
                          </a:solidFill>
                          <a:effectLst/>
                          <a:latin typeface="Calibri"/>
                        </a:rPr>
                        <a:t>5,59</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92,05%</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7</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UMCE</a:t>
                      </a:r>
                      <a:endParaRPr lang="es-CL" sz="1100" b="0" i="0" u="none" strike="noStrike" dirty="0">
                        <a:solidFill>
                          <a:srgbClr val="000000"/>
                        </a:solidFill>
                        <a:effectLst/>
                        <a:latin typeface="Calibri"/>
                      </a:endParaRP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X</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SI</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a:solidFill>
                            <a:schemeClr val="tx1"/>
                          </a:solidFill>
                          <a:effectLst/>
                          <a:latin typeface="Calibri"/>
                        </a:rPr>
                        <a:t>3,8</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61,91</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00B0F0"/>
                          </a:solidFill>
                          <a:effectLst/>
                          <a:latin typeface="Wingdings 3" panose="05040102010807070707" pitchFamily="18" charset="2"/>
                        </a:rPr>
                        <a:t>h</a:t>
                      </a:r>
                      <a:r>
                        <a:rPr lang="es-CL" sz="1200" b="1" i="0" u="none" strike="noStrike" dirty="0" smtClean="0">
                          <a:solidFill>
                            <a:srgbClr val="00B0F0"/>
                          </a:solidFill>
                          <a:effectLst/>
                          <a:latin typeface="+mj-lt"/>
                        </a:rPr>
                        <a:t>  </a:t>
                      </a:r>
                      <a:r>
                        <a:rPr lang="es-CL" sz="1100" b="0" i="0" u="none" strike="noStrike" dirty="0" smtClean="0">
                          <a:solidFill>
                            <a:srgbClr val="000000"/>
                          </a:solidFill>
                          <a:effectLst/>
                          <a:latin typeface="Calibri"/>
                        </a:rPr>
                        <a:t>29,29</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2">
                              <a:lumMod val="60000"/>
                              <a:lumOff val="40000"/>
                            </a:schemeClr>
                          </a:solidFill>
                          <a:effectLst/>
                          <a:latin typeface="Calibri"/>
                        </a:rPr>
                        <a:t>91,20%</a:t>
                      </a:r>
                      <a:endParaRPr lang="es-CL" sz="1400" b="1" i="0" u="none" strike="noStrike" dirty="0">
                        <a:solidFill>
                          <a:schemeClr val="tx2">
                            <a:lumMod val="60000"/>
                            <a:lumOff val="40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8</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DE </a:t>
                      </a:r>
                      <a:r>
                        <a:rPr lang="es-CL" sz="1100" b="0" i="0" u="none" strike="noStrike" dirty="0">
                          <a:solidFill>
                            <a:srgbClr val="000000"/>
                          </a:solidFill>
                          <a:effectLst/>
                          <a:latin typeface="Calibri"/>
                        </a:rPr>
                        <a:t>VALPARAÍSO</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XII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a:solidFill>
                            <a:schemeClr val="tx1"/>
                          </a:solidFill>
                          <a:effectLst/>
                          <a:latin typeface="Calibri"/>
                        </a:rPr>
                        <a:t>86,55</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95,85</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FF0000"/>
                          </a:solidFill>
                          <a:effectLst/>
                          <a:latin typeface="Wingdings 3" panose="05040102010807070707" pitchFamily="18" charset="2"/>
                        </a:rPr>
                        <a:t>i</a:t>
                      </a:r>
                      <a:r>
                        <a:rPr lang="es-CL" sz="1200" b="1" i="0" u="none" strike="noStrike" dirty="0" smtClean="0">
                          <a:solidFill>
                            <a:srgbClr val="FF0000"/>
                          </a:solidFill>
                          <a:effectLst/>
                          <a:latin typeface="+mj-lt"/>
                        </a:rPr>
                        <a:t>  </a:t>
                      </a:r>
                      <a:r>
                        <a:rPr lang="es-CL" sz="1100" b="0" i="0" u="none" strike="noStrike" dirty="0" smtClean="0">
                          <a:solidFill>
                            <a:srgbClr val="000000"/>
                          </a:solidFill>
                          <a:effectLst/>
                          <a:latin typeface="Calibri"/>
                        </a:rPr>
                        <a:t>6 ,77</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1">
                              <a:lumMod val="65000"/>
                              <a:lumOff val="35000"/>
                            </a:schemeClr>
                          </a:solidFill>
                          <a:effectLst/>
                          <a:latin typeface="Calibri"/>
                        </a:rPr>
                        <a:t>89,08%</a:t>
                      </a:r>
                      <a:endParaRPr lang="es-CL" sz="1400" b="1" i="0" u="none" strike="noStrike" dirty="0">
                        <a:solidFill>
                          <a:schemeClr val="tx1">
                            <a:lumMod val="65000"/>
                            <a:lumOff val="35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9</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PLAYA ANCHA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V</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a:solidFill>
                            <a:schemeClr val="tx1"/>
                          </a:solidFill>
                          <a:effectLst/>
                          <a:latin typeface="Calibri"/>
                        </a:rPr>
                        <a:t>21,85</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68,93</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00B0F0"/>
                          </a:solidFill>
                          <a:effectLst/>
                          <a:latin typeface="Wingdings 3" panose="05040102010807070707" pitchFamily="18" charset="2"/>
                        </a:rPr>
                        <a:t>h</a:t>
                      </a:r>
                      <a:r>
                        <a:rPr lang="es-CL" sz="1200" b="1" i="0" u="none" strike="noStrike" dirty="0" smtClean="0">
                          <a:solidFill>
                            <a:srgbClr val="00B0F0"/>
                          </a:solidFill>
                          <a:effectLst/>
                          <a:latin typeface="+mj-lt"/>
                        </a:rPr>
                        <a:t>  </a:t>
                      </a:r>
                      <a:r>
                        <a:rPr lang="es-CL" sz="1100" b="0" i="0" u="none" strike="noStrike" dirty="0" smtClean="0">
                          <a:solidFill>
                            <a:srgbClr val="000000"/>
                          </a:solidFill>
                          <a:effectLst/>
                          <a:latin typeface="Calibri"/>
                        </a:rPr>
                        <a:t>18,6</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1">
                              <a:lumMod val="65000"/>
                              <a:lumOff val="35000"/>
                            </a:schemeClr>
                          </a:solidFill>
                          <a:effectLst/>
                          <a:latin typeface="Calibri"/>
                        </a:rPr>
                        <a:t>87,53%</a:t>
                      </a:r>
                      <a:endParaRPr lang="es-CL" sz="1400" b="1" i="0" u="none" strike="noStrike" dirty="0">
                        <a:solidFill>
                          <a:schemeClr val="tx1">
                            <a:lumMod val="65000"/>
                            <a:lumOff val="35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10</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DEL BÍO </a:t>
                      </a:r>
                      <a:r>
                        <a:rPr lang="es-CL" sz="1100" b="0" i="0" u="none" strike="noStrike" dirty="0" err="1">
                          <a:solidFill>
                            <a:srgbClr val="000000"/>
                          </a:solidFill>
                          <a:effectLst/>
                          <a:latin typeface="Calibri"/>
                        </a:rPr>
                        <a:t>BÍO</a:t>
                      </a:r>
                      <a:endParaRPr lang="es-CL" sz="1100" b="0" i="0" u="none" strike="noStrike" dirty="0">
                        <a:solidFill>
                          <a:srgbClr val="000000"/>
                        </a:solidFill>
                        <a:effectLst/>
                        <a:latin typeface="Calibri"/>
                      </a:endParaRP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mn-lt"/>
                        </a:rPr>
                        <a:t>RM</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a:solidFill>
                            <a:schemeClr val="tx1"/>
                          </a:solidFill>
                          <a:effectLst/>
                          <a:latin typeface="Calibri"/>
                        </a:rPr>
                        <a:t>36,1</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38,72</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00B0F0"/>
                          </a:solidFill>
                          <a:effectLst/>
                          <a:latin typeface="Wingdings 3" panose="05040102010807070707" pitchFamily="18" charset="2"/>
                        </a:rPr>
                        <a:t>h</a:t>
                      </a:r>
                      <a:r>
                        <a:rPr lang="es-CL" sz="1200" b="1" i="0" u="none" strike="noStrike" dirty="0" smtClean="0">
                          <a:solidFill>
                            <a:srgbClr val="00B0F0"/>
                          </a:solidFill>
                          <a:effectLst/>
                          <a:latin typeface="+mj-lt"/>
                        </a:rPr>
                        <a:t>  </a:t>
                      </a:r>
                      <a:r>
                        <a:rPr lang="es-CL" sz="1100" b="0" i="0" u="none" strike="noStrike" dirty="0" smtClean="0">
                          <a:solidFill>
                            <a:srgbClr val="000000"/>
                          </a:solidFill>
                          <a:effectLst/>
                          <a:latin typeface="Calibri"/>
                        </a:rPr>
                        <a:t>41,77</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1">
                              <a:lumMod val="65000"/>
                              <a:lumOff val="35000"/>
                            </a:schemeClr>
                          </a:solidFill>
                          <a:effectLst/>
                          <a:latin typeface="Calibri"/>
                        </a:rPr>
                        <a:t>80,49%</a:t>
                      </a:r>
                      <a:endParaRPr lang="es-CL" sz="1400" b="1" i="0" u="none" strike="noStrike" dirty="0">
                        <a:solidFill>
                          <a:schemeClr val="tx1">
                            <a:lumMod val="65000"/>
                            <a:lumOff val="35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11</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LA SERENA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VII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a:solidFill>
                            <a:schemeClr val="tx1"/>
                          </a:solidFill>
                          <a:effectLst/>
                          <a:latin typeface="Calibri"/>
                        </a:rPr>
                        <a:t>34,2</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79,64</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FF0000"/>
                          </a:solidFill>
                          <a:effectLst/>
                          <a:latin typeface="Wingdings 3" panose="05040102010807070707" pitchFamily="18" charset="2"/>
                        </a:rPr>
                        <a:t>i</a:t>
                      </a:r>
                      <a:r>
                        <a:rPr lang="es-CL" sz="1200" b="1" i="0" u="none" strike="noStrike" dirty="0" smtClean="0">
                          <a:solidFill>
                            <a:srgbClr val="FF0000"/>
                          </a:solidFill>
                          <a:effectLst/>
                          <a:latin typeface="+mj-lt"/>
                        </a:rPr>
                        <a:t>  </a:t>
                      </a:r>
                      <a:r>
                        <a:rPr lang="es-CL" sz="1100" b="0" i="0" u="none" strike="noStrike" dirty="0" smtClean="0">
                          <a:solidFill>
                            <a:srgbClr val="000000"/>
                          </a:solidFill>
                          <a:effectLst/>
                          <a:latin typeface="Calibri"/>
                        </a:rPr>
                        <a:t>8,14</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1">
                              <a:lumMod val="65000"/>
                              <a:lumOff val="35000"/>
                            </a:schemeClr>
                          </a:solidFill>
                          <a:effectLst/>
                          <a:latin typeface="Calibri"/>
                        </a:rPr>
                        <a:t>71,50%</a:t>
                      </a:r>
                      <a:endParaRPr lang="es-CL" sz="1400" b="1" i="0" u="none" strike="noStrike" dirty="0">
                        <a:solidFill>
                          <a:schemeClr val="tx1">
                            <a:lumMod val="65000"/>
                            <a:lumOff val="35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12</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UTEM</a:t>
                      </a:r>
                      <a:endParaRPr lang="es-CL" sz="1100" b="0" i="0" u="none" strike="noStrike" dirty="0">
                        <a:solidFill>
                          <a:srgbClr val="000000"/>
                        </a:solidFill>
                        <a:effectLst/>
                        <a:latin typeface="Calibri"/>
                      </a:endParaRP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a:solidFill>
                            <a:schemeClr val="tx1"/>
                          </a:solidFill>
                          <a:effectLst/>
                          <a:latin typeface="Calibri"/>
                        </a:rPr>
                        <a:t>74,35</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0</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00B0F0"/>
                          </a:solidFill>
                          <a:effectLst/>
                          <a:latin typeface="Wingdings 3" panose="05040102010807070707" pitchFamily="18" charset="2"/>
                        </a:rPr>
                        <a:t>h</a:t>
                      </a:r>
                      <a:r>
                        <a:rPr lang="es-CL" sz="1200" b="1" i="0" u="none" strike="noStrike" dirty="0" smtClean="0">
                          <a:solidFill>
                            <a:srgbClr val="00B0F0"/>
                          </a:solidFill>
                          <a:effectLst/>
                          <a:latin typeface="+mj-lt"/>
                        </a:rPr>
                        <a:t>  </a:t>
                      </a:r>
                      <a:r>
                        <a:rPr lang="es-CL" sz="1100" b="0" i="0" u="none" strike="noStrike" dirty="0" smtClean="0">
                          <a:solidFill>
                            <a:srgbClr val="000000"/>
                          </a:solidFill>
                          <a:effectLst/>
                          <a:latin typeface="Calibri"/>
                        </a:rPr>
                        <a:t>65,8</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chemeClr val="tx1">
                              <a:lumMod val="65000"/>
                              <a:lumOff val="35000"/>
                            </a:schemeClr>
                          </a:solidFill>
                          <a:effectLst/>
                          <a:latin typeface="Calibri"/>
                        </a:rPr>
                        <a:t>65,80%</a:t>
                      </a:r>
                      <a:endParaRPr lang="es-CL" sz="1400" b="1" i="0" u="none" strike="noStrike" dirty="0">
                        <a:solidFill>
                          <a:schemeClr val="tx1">
                            <a:lumMod val="65000"/>
                            <a:lumOff val="35000"/>
                          </a:schemeClr>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13</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LA FRONTERA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V</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a:solidFill>
                            <a:schemeClr val="tx1"/>
                          </a:solidFill>
                          <a:effectLst/>
                          <a:latin typeface="Calibri"/>
                        </a:rPr>
                        <a:t>10,45</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90,15</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FF0000"/>
                          </a:solidFill>
                          <a:effectLst/>
                          <a:latin typeface="Wingdings 3" panose="05040102010807070707" pitchFamily="18" charset="2"/>
                        </a:rPr>
                        <a:t>i</a:t>
                      </a:r>
                      <a:r>
                        <a:rPr lang="es-CL" sz="1200" b="1" i="0" u="none" strike="noStrike" dirty="0" smtClean="0">
                          <a:solidFill>
                            <a:srgbClr val="FF0000"/>
                          </a:solidFill>
                          <a:effectLst/>
                          <a:latin typeface="+mj-lt"/>
                        </a:rPr>
                        <a:t>  </a:t>
                      </a:r>
                      <a:r>
                        <a:rPr lang="es-CL" sz="1100" b="0" i="0" u="none" strike="noStrike" dirty="0" smtClean="0">
                          <a:solidFill>
                            <a:srgbClr val="000000"/>
                          </a:solidFill>
                          <a:effectLst/>
                          <a:latin typeface="Calibri"/>
                        </a:rPr>
                        <a:t>39,09</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rgbClr val="FF0000"/>
                          </a:solidFill>
                          <a:effectLst/>
                          <a:latin typeface="Calibri"/>
                        </a:rPr>
                        <a:t>51,06%</a:t>
                      </a:r>
                      <a:endParaRPr lang="es-CL" sz="1400" b="1" i="0" u="none" strike="noStrike" dirty="0">
                        <a:solidFill>
                          <a:srgbClr val="FF0000"/>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14</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ANTOFAGASTA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Calibri"/>
                        </a:rPr>
                        <a:t>VIII</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a:solidFill>
                            <a:schemeClr val="tx1"/>
                          </a:solidFill>
                          <a:effectLst/>
                          <a:latin typeface="Calibri"/>
                        </a:rPr>
                        <a:t>14,25</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68,34</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FF0000"/>
                          </a:solidFill>
                          <a:effectLst/>
                          <a:latin typeface="Wingdings 3" panose="05040102010807070707" pitchFamily="18" charset="2"/>
                        </a:rPr>
                        <a:t>i</a:t>
                      </a:r>
                      <a:r>
                        <a:rPr lang="es-CL" sz="1200" b="1" i="0" u="none" strike="noStrike" dirty="0" smtClean="0">
                          <a:solidFill>
                            <a:srgbClr val="FF0000"/>
                          </a:solidFill>
                          <a:effectLst/>
                          <a:latin typeface="+mj-lt"/>
                        </a:rPr>
                        <a:t>  </a:t>
                      </a:r>
                      <a:r>
                        <a:rPr lang="es-CL" sz="1100" b="0" i="0" u="none" strike="noStrike" dirty="0" smtClean="0">
                          <a:solidFill>
                            <a:srgbClr val="000000"/>
                          </a:solidFill>
                          <a:effectLst/>
                          <a:latin typeface="Calibri"/>
                        </a:rPr>
                        <a:t>34,06</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rgbClr val="FF0000"/>
                          </a:solidFill>
                          <a:effectLst/>
                          <a:latin typeface="Calibri"/>
                        </a:rPr>
                        <a:t>34,28%</a:t>
                      </a:r>
                      <a:endParaRPr lang="es-CL" sz="1400" b="1" i="0" u="none" strike="noStrike" dirty="0">
                        <a:solidFill>
                          <a:srgbClr val="FF0000"/>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15</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ARTURO </a:t>
                      </a:r>
                      <a:r>
                        <a:rPr lang="es-CL" sz="1100" b="0" i="0" u="none" strike="noStrike" dirty="0">
                          <a:solidFill>
                            <a:srgbClr val="000000"/>
                          </a:solidFill>
                          <a:effectLst/>
                          <a:latin typeface="Calibri"/>
                        </a:rPr>
                        <a:t>PRAT</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mn-lt"/>
                        </a:rPr>
                        <a:t>RM</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a:solidFill>
                            <a:schemeClr val="tx1"/>
                          </a:solidFill>
                          <a:effectLst/>
                          <a:latin typeface="Calibri"/>
                        </a:rPr>
                        <a:t>14,25</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0</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00B0F0"/>
                          </a:solidFill>
                          <a:effectLst/>
                          <a:latin typeface="Wingdings 3" panose="05040102010807070707" pitchFamily="18" charset="2"/>
                        </a:rPr>
                        <a:t>h</a:t>
                      </a:r>
                      <a:r>
                        <a:rPr lang="es-CL" sz="1200" b="1" i="0" u="none" strike="noStrike" dirty="0" smtClean="0">
                          <a:solidFill>
                            <a:srgbClr val="00B0F0"/>
                          </a:solidFill>
                          <a:effectLst/>
                          <a:latin typeface="+mj-lt"/>
                        </a:rPr>
                        <a:t>  </a:t>
                      </a:r>
                      <a:r>
                        <a:rPr lang="es-CL" sz="1100" b="0" i="0" u="none" strike="noStrike" dirty="0" smtClean="0">
                          <a:solidFill>
                            <a:srgbClr val="000000"/>
                          </a:solidFill>
                          <a:effectLst/>
                          <a:latin typeface="Calibri"/>
                        </a:rPr>
                        <a:t>33,34</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rgbClr val="FF0000"/>
                          </a:solidFill>
                          <a:effectLst/>
                          <a:latin typeface="Calibri"/>
                        </a:rPr>
                        <a:t>33,34%</a:t>
                      </a:r>
                      <a:endParaRPr lang="es-CL" sz="1400" b="1" i="0" u="none" strike="noStrike" dirty="0">
                        <a:solidFill>
                          <a:srgbClr val="FF0000"/>
                        </a:solidFill>
                        <a:effectLst/>
                        <a:latin typeface="Calibri"/>
                      </a:endParaRPr>
                    </a:p>
                  </a:txBody>
                  <a:tcPr marL="9525" marR="9525" marT="9525" marB="0" anchor="ctr">
                    <a:pattFill prst="ltUpDiag">
                      <a:fgClr>
                        <a:srgbClr val="F2F2F2"/>
                      </a:fgClr>
                      <a:bgClr>
                        <a:srgbClr val="D9D9D9"/>
                      </a:bgClr>
                    </a:pattFill>
                  </a:tcPr>
                </a:tc>
              </a:tr>
              <a:tr h="300356">
                <a:tc>
                  <a:txBody>
                    <a:bodyPr/>
                    <a:lstStyle/>
                    <a:p>
                      <a:pPr algn="ctr" fontAlgn="b"/>
                      <a:r>
                        <a:rPr lang="es-CL" sz="900" u="none" strike="noStrike" dirty="0">
                          <a:effectLst/>
                        </a:rPr>
                        <a:t>16</a:t>
                      </a:r>
                      <a:endParaRPr lang="es-CL" sz="9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l" fontAlgn="b"/>
                      <a:r>
                        <a:rPr lang="es-CL" sz="1100" b="0" i="0" u="none" strike="noStrike" dirty="0" smtClean="0">
                          <a:solidFill>
                            <a:srgbClr val="000000"/>
                          </a:solidFill>
                          <a:effectLst/>
                          <a:latin typeface="Calibri"/>
                        </a:rPr>
                        <a:t>U </a:t>
                      </a:r>
                      <a:r>
                        <a:rPr lang="es-CL" sz="1100" b="0" i="0" u="none" strike="noStrike" dirty="0">
                          <a:solidFill>
                            <a:srgbClr val="000000"/>
                          </a:solidFill>
                          <a:effectLst/>
                          <a:latin typeface="Calibri"/>
                        </a:rPr>
                        <a:t>DE ATACAMA</a:t>
                      </a:r>
                    </a:p>
                  </a:txBody>
                  <a:tcPr marL="9525" marR="9525" marT="9525" marB="0" anchor="ctr">
                    <a:solidFill>
                      <a:schemeClr val="bg1"/>
                    </a:solidFill>
                  </a:tcPr>
                </a:tc>
                <a:tc>
                  <a:txBody>
                    <a:bodyPr/>
                    <a:lstStyle/>
                    <a:p>
                      <a:pPr algn="ctr" fontAlgn="b"/>
                      <a:r>
                        <a:rPr lang="es-CL" sz="1200" b="0" i="0" u="none" strike="noStrike" dirty="0" smtClean="0">
                          <a:solidFill>
                            <a:srgbClr val="000000"/>
                          </a:solidFill>
                          <a:effectLst/>
                          <a:latin typeface="+mn-lt"/>
                        </a:rPr>
                        <a:t>RM</a:t>
                      </a:r>
                      <a:endParaRPr lang="es-CL" sz="1200" b="0" i="0" u="none" strike="noStrike" dirty="0">
                        <a:solidFill>
                          <a:srgbClr val="000000"/>
                        </a:solidFill>
                        <a:effectLst/>
                        <a:latin typeface="Calibri"/>
                      </a:endParaRPr>
                    </a:p>
                  </a:txBody>
                  <a:tcPr marL="6957" marR="6957" marT="6957" marB="0" anchor="ctr">
                    <a:solidFill>
                      <a:schemeClr val="bg1"/>
                    </a:solidFill>
                  </a:tcPr>
                </a:tc>
                <a:tc>
                  <a:txBody>
                    <a:bodyPr/>
                    <a:lstStyle/>
                    <a:p>
                      <a:pPr algn="ctr" fontAlgn="b"/>
                      <a:r>
                        <a:rPr lang="es-CL" sz="1200" b="0" i="0" u="none" strike="noStrike" dirty="0" smtClean="0">
                          <a:solidFill>
                            <a:srgbClr val="000000"/>
                          </a:solidFill>
                          <a:effectLst/>
                          <a:latin typeface="Calibri"/>
                        </a:rPr>
                        <a:t>NO</a:t>
                      </a:r>
                      <a:endParaRPr lang="es-CL" sz="1200" b="0" i="0" u="none" strike="noStrike" dirty="0">
                        <a:solidFill>
                          <a:srgbClr val="000000"/>
                        </a:solidFill>
                        <a:effectLst/>
                        <a:latin typeface="Calibri"/>
                      </a:endParaRPr>
                    </a:p>
                  </a:txBody>
                  <a:tcPr marL="6957" marR="6957" marT="6957"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60,33</a:t>
                      </a: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100" b="0" i="0" u="none" strike="noStrike" dirty="0">
                          <a:solidFill>
                            <a:schemeClr val="tx1"/>
                          </a:solidFill>
                          <a:effectLst/>
                          <a:latin typeface="Calibri"/>
                        </a:rPr>
                        <a:t>69,59</a:t>
                      </a:r>
                    </a:p>
                  </a:txBody>
                  <a:tcPr marL="9525" marR="9525" marT="9525" marB="0" anchor="ctr">
                    <a:pattFill prst="narVert">
                      <a:fgClr>
                        <a:schemeClr val="accent5">
                          <a:lumMod val="40000"/>
                          <a:lumOff val="60000"/>
                        </a:schemeClr>
                      </a:fgClr>
                      <a:bgClr>
                        <a:schemeClr val="bg1"/>
                      </a:bgClr>
                    </a:pattFill>
                  </a:tcPr>
                </a:tc>
                <a:tc>
                  <a:txBody>
                    <a:bodyPr/>
                    <a:lstStyle/>
                    <a:p>
                      <a:pPr algn="l" fontAlgn="b"/>
                      <a:r>
                        <a:rPr lang="es-CL" sz="1200" b="1" i="0" u="none" strike="noStrike" dirty="0" smtClean="0">
                          <a:solidFill>
                            <a:srgbClr val="FF0000"/>
                          </a:solidFill>
                          <a:effectLst/>
                          <a:latin typeface="Wingdings 3" panose="05040102010807070707" pitchFamily="18" charset="2"/>
                        </a:rPr>
                        <a:t>i</a:t>
                      </a:r>
                      <a:r>
                        <a:rPr lang="es-CL" sz="1200" b="1" i="0" u="none" strike="noStrike" dirty="0" smtClean="0">
                          <a:solidFill>
                            <a:srgbClr val="FF0000"/>
                          </a:solidFill>
                          <a:effectLst/>
                          <a:latin typeface="+mj-lt"/>
                        </a:rPr>
                        <a:t>  </a:t>
                      </a:r>
                      <a:r>
                        <a:rPr lang="es-CL" sz="1100" b="0" i="0" u="none" strike="noStrike" dirty="0" smtClean="0">
                          <a:solidFill>
                            <a:srgbClr val="000000"/>
                          </a:solidFill>
                          <a:effectLst/>
                          <a:latin typeface="Calibri"/>
                        </a:rPr>
                        <a:t>36,68</a:t>
                      </a:r>
                      <a:endParaRPr lang="es-CL" sz="1100" b="0" i="0" u="none" strike="noStrike" dirty="0">
                        <a:solidFill>
                          <a:srgbClr val="000000"/>
                        </a:solidFill>
                        <a:effectLst/>
                        <a:latin typeface="Calibri"/>
                      </a:endParaRPr>
                    </a:p>
                  </a:txBody>
                  <a:tcPr marL="9525" marR="9525" marT="9525" marB="0" anchor="ctr">
                    <a:pattFill prst="narVert">
                      <a:fgClr>
                        <a:schemeClr val="accent5">
                          <a:lumMod val="40000"/>
                          <a:lumOff val="60000"/>
                        </a:schemeClr>
                      </a:fgClr>
                      <a:bgClr>
                        <a:schemeClr val="bg1"/>
                      </a:bgClr>
                    </a:pattFill>
                  </a:tcPr>
                </a:tc>
                <a:tc>
                  <a:txBody>
                    <a:bodyPr/>
                    <a:lstStyle/>
                    <a:p>
                      <a:pPr algn="ctr" fontAlgn="b"/>
                      <a:r>
                        <a:rPr lang="es-CL" sz="1400" b="1" i="0" u="none" strike="noStrike" dirty="0" smtClean="0">
                          <a:solidFill>
                            <a:srgbClr val="FF0000"/>
                          </a:solidFill>
                          <a:effectLst/>
                          <a:latin typeface="Calibri"/>
                        </a:rPr>
                        <a:t>32,91%</a:t>
                      </a:r>
                      <a:endParaRPr lang="es-CL" sz="1400" b="1" i="0" u="none" strike="noStrike" dirty="0">
                        <a:solidFill>
                          <a:srgbClr val="FF0000"/>
                        </a:solidFill>
                        <a:effectLst/>
                        <a:latin typeface="Calibri"/>
                      </a:endParaRPr>
                    </a:p>
                  </a:txBody>
                  <a:tcPr marL="9525" marR="9525" marT="9525" marB="0" anchor="ctr">
                    <a:pattFill prst="ltUpDiag">
                      <a:fgClr>
                        <a:srgbClr val="F2F2F2"/>
                      </a:fgClr>
                      <a:bgClr>
                        <a:srgbClr val="D9D9D9"/>
                      </a:bgClr>
                    </a:pattFill>
                  </a:tcPr>
                </a:tc>
              </a:tr>
            </a:tbl>
          </a:graphicData>
        </a:graphic>
      </p:graphicFrame>
      <p:sp>
        <p:nvSpPr>
          <p:cNvPr id="6" name="5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
        <p:nvSpPr>
          <p:cNvPr id="8" name="7 CuadroTexto"/>
          <p:cNvSpPr txBox="1"/>
          <p:nvPr/>
        </p:nvSpPr>
        <p:spPr>
          <a:xfrm>
            <a:off x="107504" y="384919"/>
            <a:ext cx="8064896" cy="307777"/>
          </a:xfrm>
          <a:prstGeom prst="rect">
            <a:avLst/>
          </a:prstGeom>
          <a:noFill/>
        </p:spPr>
        <p:txBody>
          <a:bodyPr wrap="square" rtlCol="0">
            <a:spAutoFit/>
          </a:bodyPr>
          <a:lstStyle/>
          <a:p>
            <a:r>
              <a:rPr lang="es-CL" sz="1400" b="1" dirty="0" smtClean="0">
                <a:latin typeface="Century Gothic" pitchFamily="34" charset="0"/>
              </a:rPr>
              <a:t>RANKING FISCALIZACIÓN DAI 2016: </a:t>
            </a:r>
            <a:r>
              <a:rPr lang="es-CL" sz="1400" dirty="0" smtClean="0">
                <a:latin typeface="Century Gothic" pitchFamily="34" charset="0"/>
              </a:rPr>
              <a:t>Puntajes Históricos</a:t>
            </a:r>
            <a:endParaRPr lang="es-CL" sz="1050" dirty="0">
              <a:latin typeface="Century Gothic" pitchFamily="34" charset="0"/>
            </a:endParaRPr>
          </a:p>
        </p:txBody>
      </p:sp>
    </p:spTree>
    <p:extLst>
      <p:ext uri="{BB962C8B-B14F-4D97-AF65-F5344CB8AC3E}">
        <p14:creationId xmlns:p14="http://schemas.microsoft.com/office/powerpoint/2010/main" val="2739323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C:\Users\jbernal\Desktop\Universidades\U Los Lagos.png"/>
          <p:cNvPicPr>
            <a:picLocks noChangeAspect="1" noChangeArrowheads="1"/>
          </p:cNvPicPr>
          <p:nvPr/>
        </p:nvPicPr>
        <p:blipFill rotWithShape="1">
          <a:blip r:embed="rId2"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t="23103" b="23586"/>
          <a:stretch/>
        </p:blipFill>
        <p:spPr bwMode="auto">
          <a:xfrm>
            <a:off x="2618069" y="5949280"/>
            <a:ext cx="1989867" cy="7982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jbernal\Desktop\Universidades\U Magallanes.jpg"/>
          <p:cNvPicPr>
            <a:picLocks noChangeAspect="1" noChangeArrowheads="1"/>
          </p:cNvPicPr>
          <p:nvPr/>
        </p:nvPicPr>
        <p:blipFill>
          <a:blip r:embed="rId3"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419872" y="188640"/>
            <a:ext cx="2092856" cy="618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jbernal\Desktop\Universidades\U Metropolitana de Ciencias de la Educación.jpg"/>
          <p:cNvPicPr>
            <a:picLocks noChangeAspect="1" noChangeArrowheads="1"/>
          </p:cNvPicPr>
          <p:nvPr/>
        </p:nvPicPr>
        <p:blipFill>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artisticLineDrawing/>
                    </a14:imgEffect>
                    <a14:imgEffect>
                      <a14:sharpenSoften amount="-68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388792" y="122926"/>
            <a:ext cx="864095" cy="8640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jbernal\Desktop\Universidades\U Playa Ancha.jpg"/>
          <p:cNvPicPr>
            <a:picLocks noChangeAspect="1" noChangeArrowheads="1"/>
          </p:cNvPicPr>
          <p:nvPr/>
        </p:nvPicPr>
        <p:blipFill>
          <a:blip r:embed="rId6"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266101" y="1665118"/>
            <a:ext cx="1661818" cy="4492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jbernal\Desktop\Universidades\U Santiago.png"/>
          <p:cNvPicPr>
            <a:picLocks noChangeAspect="1" noChangeArrowheads="1"/>
          </p:cNvPicPr>
          <p:nvPr/>
        </p:nvPicPr>
        <p:blipFill rotWithShape="1">
          <a:blip r:embed="rId7"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l="14910" r="12752"/>
          <a:stretch/>
        </p:blipFill>
        <p:spPr bwMode="auto">
          <a:xfrm>
            <a:off x="8003815" y="301030"/>
            <a:ext cx="992459" cy="13719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jbernal\Desktop\Universidades\U Talca.png"/>
          <p:cNvPicPr>
            <a:picLocks noChangeAspect="1" noChangeArrowheads="1"/>
          </p:cNvPicPr>
          <p:nvPr/>
        </p:nvPicPr>
        <p:blipFill>
          <a:blip r:embed="rId8"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209394" y="3501008"/>
            <a:ext cx="1168750" cy="1168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Users\jbernal\Desktop\Universidades\U Tarapacá.png"/>
          <p:cNvPicPr>
            <a:picLocks noChangeAspect="1" noChangeArrowheads="1"/>
          </p:cNvPicPr>
          <p:nvPr/>
        </p:nvPicPr>
        <p:blipFill>
          <a:blip r:embed="rId9">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5006511" y="6185673"/>
            <a:ext cx="2841785" cy="6277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jbernal\Desktop\Universidades\U Tecnológica Metropolitana.jpeg"/>
          <p:cNvPicPr>
            <a:picLocks noChangeAspect="1" noChangeArrowheads="1"/>
          </p:cNvPicPr>
          <p:nvPr/>
        </p:nvPicPr>
        <p:blipFill>
          <a:blip r:embed="rId10"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7778135" y="1889759"/>
            <a:ext cx="1143318" cy="11433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jbernal\Desktop\Universidades\U Valparaíso.png"/>
          <p:cNvPicPr>
            <a:picLocks noChangeAspect="1" noChangeArrowheads="1"/>
          </p:cNvPicPr>
          <p:nvPr/>
        </p:nvPicPr>
        <p:blipFill>
          <a:blip r:embed="rId11"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266101" y="2405429"/>
            <a:ext cx="1243522" cy="582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C:\Users\jbernal\Desktop\Universidades\U Antofagasta.jpg"/>
          <p:cNvPicPr>
            <a:picLocks noChangeAspect="1" noChangeArrowheads="1"/>
          </p:cNvPicPr>
          <p:nvPr/>
        </p:nvPicPr>
        <p:blipFill rotWithShape="1">
          <a:blip r:embed="rId12"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t="7582" b="10798"/>
          <a:stretch/>
        </p:blipFill>
        <p:spPr bwMode="auto">
          <a:xfrm>
            <a:off x="6228184" y="31618"/>
            <a:ext cx="1259632" cy="10467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C:\Users\jbernal\Desktop\Universidades\U Arturo Prat.png"/>
          <p:cNvPicPr>
            <a:picLocks noChangeAspect="1" noChangeArrowheads="1"/>
          </p:cNvPicPr>
          <p:nvPr/>
        </p:nvPicPr>
        <p:blipFill>
          <a:blip r:embed="rId13"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7684672" y="4208975"/>
            <a:ext cx="1227855" cy="98453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3" descr="C:\Users\jbernal\Desktop\Universidades\U Atacama.gif"/>
          <p:cNvPicPr>
            <a:picLocks noChangeAspect="1" noChangeArrowheads="1"/>
          </p:cNvPicPr>
          <p:nvPr/>
        </p:nvPicPr>
        <p:blipFill>
          <a:blip r:embed="rId14"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8212079" y="5923090"/>
            <a:ext cx="789168" cy="7736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C:\Users\jbernal\Desktop\Universidades\U Bío Bío.png"/>
          <p:cNvPicPr>
            <a:picLocks noChangeAspect="1" noChangeArrowheads="1"/>
          </p:cNvPicPr>
          <p:nvPr/>
        </p:nvPicPr>
        <p:blipFill rotWithShape="1">
          <a:blip r:embed="rId1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16">
                    <a14:imgEffect>
                      <a14:sharpenSoften amount="-25000"/>
                    </a14:imgEffect>
                    <a14:imgEffect>
                      <a14:colorTemperature colorTemp="4700"/>
                    </a14:imgEffect>
                    <a14:imgEffect>
                      <a14:saturation sat="66000"/>
                    </a14:imgEffect>
                  </a14:imgLayer>
                </a14:imgProps>
              </a:ext>
              <a:ext uri="{28A0092B-C50C-407E-A947-70E740481C1C}">
                <a14:useLocalDpi xmlns:a14="http://schemas.microsoft.com/office/drawing/2010/main" val="0"/>
              </a:ext>
            </a:extLst>
          </a:blip>
          <a:srcRect l="15046" t="15009" r="14020" b="19044"/>
          <a:stretch/>
        </p:blipFill>
        <p:spPr bwMode="auto">
          <a:xfrm>
            <a:off x="279740" y="83193"/>
            <a:ext cx="1859308" cy="133573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C:\Users\jbernal\Desktop\Universidades\U La Frontera.jpg"/>
          <p:cNvPicPr>
            <a:picLocks noChangeAspect="1" noChangeArrowheads="1"/>
          </p:cNvPicPr>
          <p:nvPr/>
        </p:nvPicPr>
        <p:blipFill>
          <a:blip r:embed="rId17"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27045" y="5559829"/>
            <a:ext cx="2024675" cy="118153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7" descr="C:\Users\jbernal\Desktop\Universidades\U La Serena.jpg"/>
          <p:cNvPicPr>
            <a:picLocks noChangeAspect="1" noChangeArrowheads="1"/>
          </p:cNvPicPr>
          <p:nvPr/>
        </p:nvPicPr>
        <p:blipFill>
          <a:blip r:embed="rId18"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85703" y="3529040"/>
            <a:ext cx="962528" cy="962528"/>
          </a:xfrm>
          <a:prstGeom prst="rect">
            <a:avLst/>
          </a:prstGeom>
          <a:noFill/>
          <a:extLst>
            <a:ext uri="{909E8E84-426E-40DD-AFC4-6F175D3DCCD1}">
              <a14:hiddenFill xmlns:a14="http://schemas.microsoft.com/office/drawing/2010/main">
                <a:solidFill>
                  <a:srgbClr val="FFFFFF"/>
                </a:solidFill>
              </a14:hiddenFill>
            </a:ext>
          </a:extLst>
        </p:spPr>
      </p:pic>
      <p:sp>
        <p:nvSpPr>
          <p:cNvPr id="20" name="19 CuadroTexto"/>
          <p:cNvSpPr txBox="1"/>
          <p:nvPr/>
        </p:nvSpPr>
        <p:spPr>
          <a:xfrm>
            <a:off x="2342608" y="1988840"/>
            <a:ext cx="4868918" cy="1569660"/>
          </a:xfrm>
          <a:prstGeom prst="rect">
            <a:avLst/>
          </a:prstGeom>
          <a:noFill/>
        </p:spPr>
        <p:txBody>
          <a:bodyPr wrap="square" rtlCol="0">
            <a:spAutoFit/>
          </a:bodyPr>
          <a:lstStyle/>
          <a:p>
            <a:pPr algn="ctr"/>
            <a:r>
              <a:rPr lang="es-CL" sz="3600" dirty="0" smtClean="0">
                <a:solidFill>
                  <a:schemeClr val="accent1">
                    <a:lumMod val="75000"/>
                  </a:schemeClr>
                </a:solidFill>
                <a:latin typeface="Century Gothic" pitchFamily="34" charset="0"/>
              </a:rPr>
              <a:t>Fiscalización DAI </a:t>
            </a:r>
          </a:p>
          <a:p>
            <a:pPr algn="ctr"/>
            <a:endParaRPr lang="es-CL" dirty="0" smtClean="0">
              <a:solidFill>
                <a:schemeClr val="accent1">
                  <a:lumMod val="75000"/>
                </a:schemeClr>
              </a:solidFill>
              <a:latin typeface="Century Gothic" pitchFamily="34" charset="0"/>
            </a:endParaRPr>
          </a:p>
          <a:p>
            <a:pPr algn="ctr"/>
            <a:r>
              <a:rPr lang="es-CL" b="1" dirty="0" smtClean="0">
                <a:solidFill>
                  <a:schemeClr val="accent1">
                    <a:lumMod val="75000"/>
                  </a:schemeClr>
                </a:solidFill>
                <a:latin typeface="Century Gothic" pitchFamily="34" charset="0"/>
              </a:rPr>
              <a:t>UNIVERSIDADES</a:t>
            </a:r>
            <a:endParaRPr lang="es-CL" b="1" dirty="0">
              <a:solidFill>
                <a:schemeClr val="accent1">
                  <a:lumMod val="75000"/>
                </a:schemeClr>
              </a:solidFill>
              <a:latin typeface="Century Gothic" pitchFamily="34" charset="0"/>
            </a:endParaRPr>
          </a:p>
          <a:p>
            <a:pPr algn="ctr"/>
            <a:r>
              <a:rPr lang="es-CL" sz="2400" dirty="0" smtClean="0">
                <a:solidFill>
                  <a:schemeClr val="accent1">
                    <a:lumMod val="75000"/>
                  </a:schemeClr>
                </a:solidFill>
                <a:latin typeface="Century Gothic" pitchFamily="34" charset="0"/>
              </a:rPr>
              <a:t>2016</a:t>
            </a:r>
            <a:endParaRPr lang="es-CL" sz="2400" dirty="0">
              <a:solidFill>
                <a:schemeClr val="accent1">
                  <a:lumMod val="75000"/>
                </a:schemeClr>
              </a:solidFill>
              <a:latin typeface="Century Gothic" pitchFamily="34" charset="0"/>
            </a:endParaRPr>
          </a:p>
        </p:txBody>
      </p:sp>
      <p:pic>
        <p:nvPicPr>
          <p:cNvPr id="21" name="20 Imagen"/>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166008" y="4293096"/>
            <a:ext cx="3134184" cy="1152128"/>
          </a:xfrm>
          <a:prstGeom prst="rect">
            <a:avLst/>
          </a:prstGeom>
        </p:spPr>
      </p:pic>
      <p:pic>
        <p:nvPicPr>
          <p:cNvPr id="22" name="Picture 2" descr="http://uoh.cl/wp-content/uploads/2016/04/logouoh-01-2.png"/>
          <p:cNvPicPr>
            <a:picLocks noChangeAspect="1" noChangeArrowheads="1"/>
          </p:cNvPicPr>
          <p:nvPr/>
        </p:nvPicPr>
        <p:blipFill>
          <a:blip r:embed="rId20"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64213" y="4745987"/>
            <a:ext cx="1897004" cy="3889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uestatales.cl/cue/sites/default/files/universidades/rgb_LOGO_U_AYSEN_20_junio-03.jpg?1468308667"/>
          <p:cNvPicPr>
            <a:picLocks noChangeAspect="1" noChangeArrowheads="1"/>
          </p:cNvPicPr>
          <p:nvPr/>
        </p:nvPicPr>
        <p:blipFill rotWithShape="1">
          <a:blip r:embed="rId21" cstate="print">
            <a:clrChange>
              <a:clrFrom>
                <a:srgbClr val="000000">
                  <a:alpha val="0"/>
                </a:srgbClr>
              </a:clrFrom>
              <a:clrTo>
                <a:srgbClr val="000000">
                  <a:alpha val="0"/>
                </a:srgbClr>
              </a:clrTo>
            </a:clrChange>
            <a:lum bright="70000" contrast="-70000"/>
            <a:extLst>
              <a:ext uri="{28A0092B-C50C-407E-A947-70E740481C1C}">
                <a14:useLocalDpi xmlns:a14="http://schemas.microsoft.com/office/drawing/2010/main" val="0"/>
              </a:ext>
            </a:extLst>
          </a:blip>
          <a:srcRect l="16371" t="11548" r="16086" b="12142"/>
          <a:stretch/>
        </p:blipFill>
        <p:spPr bwMode="auto">
          <a:xfrm>
            <a:off x="7524120" y="3140968"/>
            <a:ext cx="648352" cy="947936"/>
          </a:xfrm>
          <a:prstGeom prst="rect">
            <a:avLst/>
          </a:prstGeom>
          <a:noFill/>
          <a:extLst>
            <a:ext uri="{909E8E84-426E-40DD-AFC4-6F175D3DCCD1}">
              <a14:hiddenFill xmlns:a14="http://schemas.microsoft.com/office/drawing/2010/main">
                <a:solidFill>
                  <a:srgbClr val="FFFFFF"/>
                </a:solidFill>
              </a14:hiddenFill>
            </a:ext>
          </a:extLst>
        </p:spPr>
      </p:pic>
      <p:sp>
        <p:nvSpPr>
          <p:cNvPr id="24" name="23 Rectángulo"/>
          <p:cNvSpPr/>
          <p:nvPr/>
        </p:nvSpPr>
        <p:spPr>
          <a:xfrm>
            <a:off x="3203848" y="371703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dirty="0" smtClean="0">
                <a:solidFill>
                  <a:schemeClr val="tx1"/>
                </a:solidFill>
                <a:latin typeface="Century Gothic" panose="020B0502020202020204" pitchFamily="34" charset="0"/>
              </a:rPr>
              <a:t>Dirección de Fiscalización</a:t>
            </a:r>
            <a:endParaRPr lang="es-CL" sz="16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523283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7504" y="1647959"/>
            <a:ext cx="5256584" cy="3293209"/>
          </a:xfrm>
          <a:prstGeom prst="rect">
            <a:avLst/>
          </a:prstGeom>
        </p:spPr>
        <p:txBody>
          <a:bodyPr wrap="square">
            <a:spAutoFit/>
          </a:bodyPr>
          <a:lstStyle/>
          <a:p>
            <a:pPr algn="just"/>
            <a:r>
              <a:rPr lang="es-CL" sz="1600" dirty="0" smtClean="0"/>
              <a:t>En síntesis, se evalúan las siguientes etapas:</a:t>
            </a:r>
          </a:p>
          <a:p>
            <a:pPr algn="just"/>
            <a:endParaRPr lang="es-CL" sz="1600" dirty="0" smtClean="0"/>
          </a:p>
          <a:p>
            <a:pPr marL="342900" indent="-342900" algn="just">
              <a:buAutoNum type="alphaLcParenR"/>
            </a:pPr>
            <a:r>
              <a:rPr lang="es-CL" sz="1600" b="1" dirty="0" smtClean="0"/>
              <a:t>Ingreso de la solicitud: </a:t>
            </a:r>
            <a:r>
              <a:rPr lang="es-CL" sz="1600" dirty="0" smtClean="0"/>
              <a:t>Que está conformado por las condiciones en que se desarrolla la iniciativa ciudadana de presentar una solicitud de información a una institución pública y la manera en la que ésta la recibe. </a:t>
            </a:r>
          </a:p>
          <a:p>
            <a:pPr marL="342900" indent="-342900" algn="just">
              <a:buAutoNum type="alphaLcParenR"/>
            </a:pPr>
            <a:r>
              <a:rPr lang="es-CL" sz="1600" b="1" dirty="0" smtClean="0"/>
              <a:t>Gestión de la solicitud: </a:t>
            </a:r>
            <a:r>
              <a:rPr lang="es-CL" sz="1600" dirty="0" smtClean="0"/>
              <a:t>Que está constituida por aquellos procedimientos que lleva a cabo el organismo que recibe la solicitud de información de modo de posibilitar la entrega de una respuesta al ciudadano. </a:t>
            </a:r>
          </a:p>
          <a:p>
            <a:pPr marL="342900" indent="-342900" algn="just">
              <a:buAutoNum type="alphaLcParenR"/>
            </a:pPr>
            <a:r>
              <a:rPr lang="es-CL" sz="1600" b="1" dirty="0" smtClean="0"/>
              <a:t>Respuesta a la solicitud: </a:t>
            </a:r>
            <a:r>
              <a:rPr lang="es-CL" sz="1600" dirty="0" smtClean="0"/>
              <a:t>Que está conformada por la comunicación del órgano al solicitante de la resolución de su solicitud.</a:t>
            </a:r>
            <a:endParaRPr lang="es-CL" sz="1600" dirty="0"/>
          </a:p>
        </p:txBody>
      </p:sp>
      <p:sp>
        <p:nvSpPr>
          <p:cNvPr id="5" name="4 CuadroTexto"/>
          <p:cNvSpPr txBox="1"/>
          <p:nvPr/>
        </p:nvSpPr>
        <p:spPr>
          <a:xfrm>
            <a:off x="179512" y="128475"/>
            <a:ext cx="6408711" cy="369332"/>
          </a:xfrm>
          <a:prstGeom prst="rect">
            <a:avLst/>
          </a:prstGeom>
          <a:noFill/>
        </p:spPr>
        <p:txBody>
          <a:bodyPr wrap="square" rtlCol="0">
            <a:spAutoFit/>
          </a:bodyPr>
          <a:lstStyle/>
          <a:p>
            <a:r>
              <a:rPr lang="es-CL" b="1" dirty="0" smtClean="0">
                <a:latin typeface="Century Gothic" pitchFamily="34" charset="0"/>
              </a:rPr>
              <a:t>¿Qué se fiscaliza?</a:t>
            </a:r>
            <a:endParaRPr lang="es-CL" sz="1200" b="1" dirty="0">
              <a:latin typeface="Century Gothic" pitchFamily="34" charset="0"/>
            </a:endParaRPr>
          </a:p>
        </p:txBody>
      </p:sp>
      <p:sp>
        <p:nvSpPr>
          <p:cNvPr id="6" name="5 Rectángulo"/>
          <p:cNvSpPr/>
          <p:nvPr/>
        </p:nvSpPr>
        <p:spPr>
          <a:xfrm>
            <a:off x="179512" y="5057889"/>
            <a:ext cx="6408712" cy="1323439"/>
          </a:xfrm>
          <a:prstGeom prst="rect">
            <a:avLst/>
          </a:prstGeom>
        </p:spPr>
        <p:txBody>
          <a:bodyPr wrap="square">
            <a:spAutoFit/>
          </a:bodyPr>
          <a:lstStyle/>
          <a:p>
            <a:pPr algn="just"/>
            <a:r>
              <a:rPr lang="es-CL" sz="1600" dirty="0" smtClean="0"/>
              <a:t>Adicionalmente, se evalúa:</a:t>
            </a:r>
          </a:p>
          <a:p>
            <a:pPr algn="just"/>
            <a:endParaRPr lang="es-CL" sz="1600" dirty="0" smtClean="0"/>
          </a:p>
          <a:p>
            <a:pPr marL="342900" indent="-342900" algn="just">
              <a:buFont typeface="+mj-lt"/>
              <a:buAutoNum type="alphaLcParenR" startAt="4"/>
            </a:pPr>
            <a:r>
              <a:rPr lang="es-CL" sz="1600" b="1" dirty="0" smtClean="0"/>
              <a:t>Expediente y Registro: </a:t>
            </a:r>
            <a:r>
              <a:rPr lang="es-CL" sz="1600" dirty="0" smtClean="0"/>
              <a:t>Constituido por el expediente (material o electrónico) de todo el procedimiento administrativo y el registro de todas las actuaciones y documentos propios del expediente. </a:t>
            </a:r>
          </a:p>
        </p:txBody>
      </p:sp>
      <p:sp>
        <p:nvSpPr>
          <p:cNvPr id="7" name="6 Rectángulo"/>
          <p:cNvSpPr/>
          <p:nvPr/>
        </p:nvSpPr>
        <p:spPr>
          <a:xfrm>
            <a:off x="179511" y="566935"/>
            <a:ext cx="8640961" cy="1061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L" sz="1600" dirty="0">
                <a:solidFill>
                  <a:schemeClr val="tx1"/>
                </a:solidFill>
              </a:rPr>
              <a:t>El puntaje final asignado a las instituciones fiscalizadas corresponde al puntaje promedio de todas las etapas del análisis de la solicitud presentada de acuerdo a lo señalado en </a:t>
            </a:r>
            <a:r>
              <a:rPr lang="es-CL" sz="1600" dirty="0">
                <a:hlinkClick r:id="rId2"/>
              </a:rPr>
              <a:t>Instrucción General N° 10. </a:t>
            </a:r>
            <a:endParaRPr lang="es-CL" sz="1600" dirty="0"/>
          </a:p>
        </p:txBody>
      </p:sp>
      <p:pic>
        <p:nvPicPr>
          <p:cNvPr id="2050" name="Picture 2" descr="Y:\Dirección Fiscalización\Ppt Fiscalización\Imágenes para presentaciones\1657427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981296"/>
            <a:ext cx="2447180" cy="30622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1" descr="Y:\Dirección Fiscalización\Ppt Fiscalización\Imágenes para presentaciones\CPLT V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2360" y="44624"/>
            <a:ext cx="1212098" cy="445568"/>
          </a:xfrm>
          <a:prstGeom prst="rect">
            <a:avLst/>
          </a:prstGeom>
          <a:noFill/>
          <a:extLst>
            <a:ext uri="{909E8E84-426E-40DD-AFC4-6F175D3DCCD1}">
              <a14:hiddenFill xmlns:a14="http://schemas.microsoft.com/office/drawing/2010/main">
                <a:solidFill>
                  <a:srgbClr val="FFFFFF"/>
                </a:solidFill>
              </a14:hiddenFill>
            </a:ext>
          </a:extLst>
        </p:spPr>
      </p:pic>
      <p:sp>
        <p:nvSpPr>
          <p:cNvPr id="9" name="8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390702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128475"/>
            <a:ext cx="6408711" cy="369332"/>
          </a:xfrm>
          <a:prstGeom prst="rect">
            <a:avLst/>
          </a:prstGeom>
          <a:noFill/>
        </p:spPr>
        <p:txBody>
          <a:bodyPr wrap="square" rtlCol="0">
            <a:spAutoFit/>
          </a:bodyPr>
          <a:lstStyle/>
          <a:p>
            <a:r>
              <a:rPr lang="es-CL" b="1" dirty="0" smtClean="0">
                <a:latin typeface="Century Gothic" pitchFamily="34" charset="0"/>
              </a:rPr>
              <a:t>Antecedentes: Puntajes históricos</a:t>
            </a:r>
            <a:endParaRPr lang="es-CL" sz="1200" b="1" dirty="0">
              <a:latin typeface="Century Gothic" pitchFamily="34" charset="0"/>
            </a:endParaRPr>
          </a:p>
        </p:txBody>
      </p:sp>
      <p:graphicFrame>
        <p:nvGraphicFramePr>
          <p:cNvPr id="3" name="2 Tabla"/>
          <p:cNvGraphicFramePr>
            <a:graphicFrameLocks noGrp="1"/>
          </p:cNvGraphicFramePr>
          <p:nvPr>
            <p:extLst>
              <p:ext uri="{D42A27DB-BD31-4B8C-83A1-F6EECF244321}">
                <p14:modId xmlns:p14="http://schemas.microsoft.com/office/powerpoint/2010/main" val="3942011178"/>
              </p:ext>
            </p:extLst>
          </p:nvPr>
        </p:nvGraphicFramePr>
        <p:xfrm>
          <a:off x="1475552" y="4005064"/>
          <a:ext cx="6625316" cy="2039946"/>
        </p:xfrm>
        <a:graphic>
          <a:graphicData uri="http://schemas.openxmlformats.org/drawingml/2006/table">
            <a:tbl>
              <a:tblPr firstRow="1" bandRow="1">
                <a:tableStyleId>{327F97BB-C833-4FB7-BDE5-3F7075034690}</a:tableStyleId>
              </a:tblPr>
              <a:tblGrid>
                <a:gridCol w="768668"/>
                <a:gridCol w="1464162"/>
                <a:gridCol w="1464162"/>
                <a:gridCol w="1464162"/>
                <a:gridCol w="1464162"/>
              </a:tblGrid>
              <a:tr h="149735">
                <a:tc>
                  <a:txBody>
                    <a:bodyPr/>
                    <a:lstStyle/>
                    <a:p>
                      <a:pPr algn="ctr"/>
                      <a:endParaRPr lang="es-CL" dirty="0">
                        <a:solidFill>
                          <a:sysClr val="windowText" lastClr="000000"/>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38100" cap="flat" cmpd="sng" algn="ctr">
                      <a:noFill/>
                      <a:prstDash val="solid"/>
                    </a:lnB>
                    <a:pattFill prst="dkUpDiag">
                      <a:fgClr>
                        <a:schemeClr val="bg1">
                          <a:lumMod val="75000"/>
                        </a:schemeClr>
                      </a:fgClr>
                      <a:bgClr>
                        <a:schemeClr val="bg1"/>
                      </a:bgClr>
                    </a:pattFill>
                  </a:tcPr>
                </a:tc>
                <a:tc>
                  <a:txBody>
                    <a:bodyPr/>
                    <a:lstStyle/>
                    <a:p>
                      <a:pPr algn="ctr"/>
                      <a:r>
                        <a:rPr lang="es-CL" sz="1800" dirty="0" smtClean="0">
                          <a:solidFill>
                            <a:schemeClr val="tx1"/>
                          </a:solidFill>
                          <a:latin typeface="Agency FB" panose="020B0503020202020204" pitchFamily="34" charset="0"/>
                        </a:rPr>
                        <a:t>INGRESO</a:t>
                      </a:r>
                      <a:endParaRPr lang="es-CL" sz="1800" b="0" dirty="0">
                        <a:solidFill>
                          <a:schemeClr val="tx1"/>
                        </a:solidFill>
                        <a:latin typeface="Agency FB" panose="020B0503020202020204" pitchFamily="34" charset="0"/>
                      </a:endParaRPr>
                    </a:p>
                  </a:txBody>
                  <a:tcPr anchor="ctr"/>
                </a:tc>
                <a:tc>
                  <a:txBody>
                    <a:bodyPr/>
                    <a:lstStyle/>
                    <a:p>
                      <a:pPr algn="ctr"/>
                      <a:r>
                        <a:rPr lang="es-CL" sz="1800" dirty="0" smtClean="0">
                          <a:solidFill>
                            <a:schemeClr val="tx1"/>
                          </a:solidFill>
                          <a:latin typeface="Agency FB" panose="020B0503020202020204" pitchFamily="34" charset="0"/>
                        </a:rPr>
                        <a:t>GESTIÓN</a:t>
                      </a:r>
                      <a:endParaRPr lang="es-CL" sz="1800" b="0" dirty="0">
                        <a:solidFill>
                          <a:schemeClr val="tx1"/>
                        </a:solidFill>
                        <a:latin typeface="Agency FB" panose="020B0503020202020204" pitchFamily="34" charset="0"/>
                      </a:endParaRPr>
                    </a:p>
                  </a:txBody>
                  <a:tcPr anchor="ctr"/>
                </a:tc>
                <a:tc>
                  <a:txBody>
                    <a:bodyPr/>
                    <a:lstStyle/>
                    <a:p>
                      <a:pPr algn="ctr"/>
                      <a:r>
                        <a:rPr lang="es-CL" sz="1800" dirty="0" smtClean="0">
                          <a:solidFill>
                            <a:schemeClr val="tx1"/>
                          </a:solidFill>
                          <a:latin typeface="Agency FB" panose="020B0503020202020204" pitchFamily="34" charset="0"/>
                        </a:rPr>
                        <a:t>RESPUESTA</a:t>
                      </a:r>
                      <a:endParaRPr lang="es-CL" sz="1800" b="0" dirty="0">
                        <a:solidFill>
                          <a:schemeClr val="tx1"/>
                        </a:solidFill>
                        <a:latin typeface="Agency FB" panose="020B0503020202020204" pitchFamily="34" charset="0"/>
                      </a:endParaRPr>
                    </a:p>
                  </a:txBody>
                  <a:tcPr anchor="ctr"/>
                </a:tc>
                <a:tc>
                  <a:txBody>
                    <a:bodyPr/>
                    <a:lstStyle/>
                    <a:p>
                      <a:pPr algn="ctr"/>
                      <a:r>
                        <a:rPr lang="es-CL" sz="1800" dirty="0" smtClean="0">
                          <a:solidFill>
                            <a:schemeClr val="tx1"/>
                          </a:solidFill>
                          <a:latin typeface="Agency FB" panose="020B0503020202020204" pitchFamily="34" charset="0"/>
                        </a:rPr>
                        <a:t>EXP</a:t>
                      </a:r>
                      <a:r>
                        <a:rPr lang="es-CL" sz="1800" baseline="0" dirty="0" smtClean="0">
                          <a:solidFill>
                            <a:schemeClr val="tx1"/>
                          </a:solidFill>
                          <a:latin typeface="Agency FB" panose="020B0503020202020204" pitchFamily="34" charset="0"/>
                        </a:rPr>
                        <a:t> Y REG</a:t>
                      </a:r>
                      <a:endParaRPr lang="es-CL" sz="1800" b="0" dirty="0">
                        <a:solidFill>
                          <a:schemeClr val="tx1"/>
                        </a:solidFill>
                        <a:latin typeface="Agency FB" panose="020B0503020202020204" pitchFamily="34" charset="0"/>
                      </a:endParaRPr>
                    </a:p>
                  </a:txBody>
                  <a:tcPr anchor="ctr"/>
                </a:tc>
              </a:tr>
              <a:tr h="558062">
                <a:tc>
                  <a:txBody>
                    <a:bodyPr/>
                    <a:lstStyle/>
                    <a:p>
                      <a:pPr algn="ctr"/>
                      <a:r>
                        <a:rPr lang="es-CL" sz="1800" b="1" dirty="0" smtClean="0">
                          <a:solidFill>
                            <a:schemeClr val="tx1"/>
                          </a:solidFill>
                          <a:latin typeface="Agency FB" panose="020B0503020202020204" pitchFamily="34" charset="0"/>
                        </a:rPr>
                        <a:t>2014</a:t>
                      </a:r>
                      <a:endParaRPr lang="es-CL" sz="1800" b="1" dirty="0">
                        <a:solidFill>
                          <a:schemeClr val="tx1"/>
                        </a:solidFill>
                        <a:latin typeface="Agency FB" panose="020B0503020202020204" pitchFamily="34" charset="0"/>
                      </a:endParaRPr>
                    </a:p>
                  </a:txBody>
                  <a:tcPr anchor="ctr">
                    <a:lnL w="9525" cap="flat" cmpd="sng" algn="ctr">
                      <a:noFill/>
                      <a:prstDash val="solid"/>
                    </a:lnL>
                    <a:lnR>
                      <a:noFill/>
                    </a:lnR>
                    <a:lnT w="38100" cap="flat" cmpd="sng" algn="ctr">
                      <a:noFill/>
                      <a:prstDash val="solid"/>
                    </a:lnT>
                    <a:lnB w="12700" cap="flat" cmpd="sng" algn="ctr">
                      <a:solidFill>
                        <a:schemeClr val="accent5">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1600" dirty="0" smtClean="0">
                          <a:latin typeface="Arial" panose="020B0604020202020204" pitchFamily="34" charset="0"/>
                          <a:cs typeface="Arial" panose="020B0604020202020204" pitchFamily="34" charset="0"/>
                        </a:rPr>
                        <a:t>22,45 %</a:t>
                      </a:r>
                      <a:endParaRPr lang="es-CL" sz="1600" dirty="0">
                        <a:solidFill>
                          <a:schemeClr val="tx1"/>
                        </a:solidFill>
                        <a:latin typeface="Arial" panose="020B0604020202020204" pitchFamily="34" charset="0"/>
                        <a:cs typeface="Arial" panose="020B0604020202020204" pitchFamily="34" charset="0"/>
                      </a:endParaRPr>
                    </a:p>
                  </a:txBody>
                  <a:tcPr anchor="ctr">
                    <a:lnL>
                      <a:noFill/>
                    </a:lnL>
                    <a:lnB w="12700" cap="flat" cmpd="sng" algn="ctr">
                      <a:solidFill>
                        <a:schemeClr val="accent5">
                          <a:lumMod val="20000"/>
                          <a:lumOff val="80000"/>
                        </a:schemeClr>
                      </a:solidFill>
                      <a:prstDash val="solid"/>
                      <a:round/>
                      <a:headEnd type="none" w="med" len="med"/>
                      <a:tailEnd type="none" w="med" len="med"/>
                    </a:lnB>
                  </a:tcPr>
                </a:tc>
                <a:tc>
                  <a:txBody>
                    <a:bodyPr/>
                    <a:lstStyle/>
                    <a:p>
                      <a:pPr algn="ctr"/>
                      <a:r>
                        <a:rPr lang="es-CL" sz="1600" dirty="0" smtClean="0">
                          <a:latin typeface="Arial" panose="020B0604020202020204" pitchFamily="34" charset="0"/>
                          <a:cs typeface="Arial" panose="020B0604020202020204" pitchFamily="34" charset="0"/>
                        </a:rPr>
                        <a:t>5,63 </a:t>
                      </a:r>
                      <a:r>
                        <a:rPr lang="es-CL" sz="1600" kern="1200" dirty="0" smtClean="0">
                          <a:latin typeface="Arial" panose="020B0604020202020204" pitchFamily="34" charset="0"/>
                          <a:cs typeface="Arial" panose="020B0604020202020204" pitchFamily="34" charset="0"/>
                        </a:rPr>
                        <a:t>%</a:t>
                      </a:r>
                      <a:endParaRPr lang="es-CL" sz="1600" dirty="0">
                        <a:solidFill>
                          <a:schemeClr val="tx1"/>
                        </a:solidFill>
                        <a:latin typeface="Arial" panose="020B0604020202020204" pitchFamily="34" charset="0"/>
                        <a:cs typeface="Arial" panose="020B0604020202020204" pitchFamily="34" charset="0"/>
                      </a:endParaRPr>
                    </a:p>
                  </a:txBody>
                  <a:tcPr anchor="ctr">
                    <a:lnB w="12700" cap="flat" cmpd="sng" algn="ctr">
                      <a:solidFill>
                        <a:schemeClr val="accent5">
                          <a:lumMod val="20000"/>
                          <a:lumOff val="80000"/>
                        </a:schemeClr>
                      </a:solidFill>
                      <a:prstDash val="solid"/>
                      <a:round/>
                      <a:headEnd type="none" w="med" len="med"/>
                      <a:tailEnd type="none" w="med" len="med"/>
                    </a:lnB>
                  </a:tcPr>
                </a:tc>
                <a:tc>
                  <a:txBody>
                    <a:bodyPr/>
                    <a:lstStyle/>
                    <a:p>
                      <a:pPr algn="ctr"/>
                      <a:r>
                        <a:rPr lang="es-CL" sz="1600" dirty="0" smtClean="0">
                          <a:latin typeface="Arial" panose="020B0604020202020204" pitchFamily="34" charset="0"/>
                          <a:cs typeface="Arial" panose="020B0604020202020204" pitchFamily="34" charset="0"/>
                        </a:rPr>
                        <a:t>7,78 </a:t>
                      </a:r>
                      <a:r>
                        <a:rPr lang="es-CL" sz="1600" kern="1200" dirty="0" smtClean="0">
                          <a:latin typeface="Arial" panose="020B0604020202020204" pitchFamily="34" charset="0"/>
                          <a:cs typeface="Arial" panose="020B0604020202020204" pitchFamily="34" charset="0"/>
                        </a:rPr>
                        <a:t>%</a:t>
                      </a:r>
                      <a:endParaRPr lang="es-CL" sz="1600" dirty="0">
                        <a:solidFill>
                          <a:schemeClr val="tx1"/>
                        </a:solidFill>
                        <a:latin typeface="Arial" panose="020B0604020202020204" pitchFamily="34" charset="0"/>
                        <a:cs typeface="Arial" panose="020B0604020202020204" pitchFamily="34" charset="0"/>
                      </a:endParaRPr>
                    </a:p>
                  </a:txBody>
                  <a:tcPr anchor="ctr">
                    <a:lnB w="12700" cap="flat" cmpd="sng" algn="ctr">
                      <a:solidFill>
                        <a:schemeClr val="accent5">
                          <a:lumMod val="20000"/>
                          <a:lumOff val="80000"/>
                        </a:schemeClr>
                      </a:solidFill>
                      <a:prstDash val="solid"/>
                      <a:round/>
                      <a:headEnd type="none" w="med" len="med"/>
                      <a:tailEnd type="none" w="med" len="med"/>
                    </a:lnB>
                  </a:tcPr>
                </a:tc>
                <a:tc>
                  <a:txBody>
                    <a:bodyPr/>
                    <a:lstStyle/>
                    <a:p>
                      <a:pPr algn="ctr"/>
                      <a:r>
                        <a:rPr lang="es-CL" sz="1600" dirty="0" smtClean="0">
                          <a:latin typeface="Arial" panose="020B0604020202020204" pitchFamily="34" charset="0"/>
                          <a:cs typeface="Arial" panose="020B0604020202020204" pitchFamily="34" charset="0"/>
                        </a:rPr>
                        <a:t>1,19</a:t>
                      </a:r>
                      <a:r>
                        <a:rPr lang="es-CL" sz="1600" baseline="0" dirty="0" smtClean="0">
                          <a:latin typeface="Arial" panose="020B0604020202020204" pitchFamily="34" charset="0"/>
                          <a:cs typeface="Arial" panose="020B0604020202020204" pitchFamily="34" charset="0"/>
                        </a:rPr>
                        <a:t> </a:t>
                      </a:r>
                      <a:r>
                        <a:rPr lang="es-CL" sz="1600" kern="1200" dirty="0" smtClean="0">
                          <a:latin typeface="Arial" panose="020B0604020202020204" pitchFamily="34" charset="0"/>
                          <a:cs typeface="Arial" panose="020B0604020202020204" pitchFamily="34" charset="0"/>
                        </a:rPr>
                        <a:t>%</a:t>
                      </a:r>
                      <a:endParaRPr lang="es-CL" sz="1600" dirty="0">
                        <a:solidFill>
                          <a:schemeClr val="tx1"/>
                        </a:solidFill>
                        <a:latin typeface="Arial" panose="020B0604020202020204" pitchFamily="34" charset="0"/>
                        <a:cs typeface="Arial" panose="020B0604020202020204" pitchFamily="34" charset="0"/>
                      </a:endParaRPr>
                    </a:p>
                  </a:txBody>
                  <a:tcPr anchor="ctr">
                    <a:lnB w="12700" cap="flat" cmpd="sng" algn="ctr">
                      <a:solidFill>
                        <a:schemeClr val="accent5">
                          <a:lumMod val="20000"/>
                          <a:lumOff val="80000"/>
                        </a:schemeClr>
                      </a:solidFill>
                      <a:prstDash val="solid"/>
                      <a:round/>
                      <a:headEnd type="none" w="med" len="med"/>
                      <a:tailEnd type="none" w="med" len="med"/>
                    </a:lnB>
                  </a:tcPr>
                </a:tc>
              </a:tr>
              <a:tr h="558062">
                <a:tc>
                  <a:txBody>
                    <a:bodyPr/>
                    <a:lstStyle/>
                    <a:p>
                      <a:pPr algn="ctr"/>
                      <a:r>
                        <a:rPr lang="es-CL" sz="1800" b="1" dirty="0" smtClean="0">
                          <a:solidFill>
                            <a:schemeClr val="tx1"/>
                          </a:solidFill>
                          <a:latin typeface="Agency FB" panose="020B0503020202020204" pitchFamily="34" charset="0"/>
                        </a:rPr>
                        <a:t>2015</a:t>
                      </a:r>
                      <a:endParaRPr lang="es-CL" sz="1800" b="1" dirty="0">
                        <a:solidFill>
                          <a:schemeClr val="tx1"/>
                        </a:solidFill>
                        <a:latin typeface="Agency FB" panose="020B0503020202020204" pitchFamily="34" charset="0"/>
                      </a:endParaRPr>
                    </a:p>
                  </a:txBody>
                  <a:tcPr anchor="ctr">
                    <a:lnL w="9525" cap="flat" cmpd="sng" algn="ctr">
                      <a:noFill/>
                      <a:prstDash val="solid"/>
                    </a:lnL>
                    <a:lnR>
                      <a:noFill/>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1600" dirty="0" smtClean="0">
                          <a:latin typeface="Arial" panose="020B0604020202020204" pitchFamily="34" charset="0"/>
                          <a:cs typeface="Arial" panose="020B0604020202020204" pitchFamily="34" charset="0"/>
                        </a:rPr>
                        <a:t>31,02 </a:t>
                      </a:r>
                      <a:r>
                        <a:rPr lang="es-CL" sz="1600" kern="1200" dirty="0" smtClean="0">
                          <a:latin typeface="Arial" panose="020B0604020202020204" pitchFamily="34" charset="0"/>
                          <a:cs typeface="Arial" panose="020B0604020202020204" pitchFamily="34" charset="0"/>
                        </a:rPr>
                        <a:t>%</a:t>
                      </a:r>
                      <a:endParaRPr lang="es-CL" sz="1600" dirty="0">
                        <a:solidFill>
                          <a:schemeClr val="tx1"/>
                        </a:solidFill>
                        <a:latin typeface="Arial" panose="020B0604020202020204" pitchFamily="34" charset="0"/>
                        <a:cs typeface="Arial" panose="020B0604020202020204" pitchFamily="34" charset="0"/>
                      </a:endParaRPr>
                    </a:p>
                  </a:txBody>
                  <a:tcPr anchor="ctr">
                    <a:lnL>
                      <a:noFill/>
                    </a:lnL>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tcPr>
                </a:tc>
                <a:tc>
                  <a:txBody>
                    <a:bodyPr/>
                    <a:lstStyle/>
                    <a:p>
                      <a:pPr algn="ctr"/>
                      <a:r>
                        <a:rPr lang="es-CL" sz="1600" dirty="0" smtClean="0">
                          <a:latin typeface="Arial" panose="020B0604020202020204" pitchFamily="34" charset="0"/>
                          <a:cs typeface="Arial" panose="020B0604020202020204" pitchFamily="34" charset="0"/>
                        </a:rPr>
                        <a:t>12,0 </a:t>
                      </a:r>
                      <a:r>
                        <a:rPr lang="es-CL" sz="1600" kern="1200" dirty="0" smtClean="0">
                          <a:latin typeface="Arial" panose="020B0604020202020204" pitchFamily="34" charset="0"/>
                          <a:cs typeface="Arial" panose="020B0604020202020204" pitchFamily="34" charset="0"/>
                        </a:rPr>
                        <a:t>%</a:t>
                      </a:r>
                      <a:endParaRPr lang="es-CL" sz="1600"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tcPr>
                </a:tc>
                <a:tc>
                  <a:txBody>
                    <a:bodyPr/>
                    <a:lstStyle/>
                    <a:p>
                      <a:pPr algn="ctr"/>
                      <a:r>
                        <a:rPr lang="es-CL" sz="1600" dirty="0" smtClean="0">
                          <a:latin typeface="Arial" panose="020B0604020202020204" pitchFamily="34" charset="0"/>
                          <a:cs typeface="Arial" panose="020B0604020202020204" pitchFamily="34" charset="0"/>
                        </a:rPr>
                        <a:t>14,29 </a:t>
                      </a:r>
                      <a:r>
                        <a:rPr lang="es-CL" sz="1600" kern="1200" dirty="0" smtClean="0">
                          <a:latin typeface="Arial" panose="020B0604020202020204" pitchFamily="34" charset="0"/>
                          <a:cs typeface="Arial" panose="020B0604020202020204" pitchFamily="34" charset="0"/>
                        </a:rPr>
                        <a:t>%</a:t>
                      </a:r>
                      <a:endParaRPr lang="es-CL" sz="1600"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tcPr>
                </a:tc>
                <a:tc>
                  <a:txBody>
                    <a:bodyPr/>
                    <a:lstStyle/>
                    <a:p>
                      <a:pPr algn="ctr"/>
                      <a:r>
                        <a:rPr lang="es-CL" sz="1600" dirty="0" smtClean="0">
                          <a:latin typeface="Arial" panose="020B0604020202020204" pitchFamily="34" charset="0"/>
                          <a:cs typeface="Arial" panose="020B0604020202020204" pitchFamily="34" charset="0"/>
                        </a:rPr>
                        <a:t>3,02</a:t>
                      </a:r>
                      <a:r>
                        <a:rPr lang="es-CL" sz="1600" baseline="0" dirty="0" smtClean="0">
                          <a:latin typeface="Arial" panose="020B0604020202020204" pitchFamily="34" charset="0"/>
                          <a:cs typeface="Arial" panose="020B0604020202020204" pitchFamily="34" charset="0"/>
                        </a:rPr>
                        <a:t> </a:t>
                      </a:r>
                      <a:r>
                        <a:rPr lang="es-CL" sz="1600" kern="1200" dirty="0" smtClean="0">
                          <a:latin typeface="Arial" panose="020B0604020202020204" pitchFamily="34" charset="0"/>
                          <a:cs typeface="Arial" panose="020B0604020202020204" pitchFamily="34" charset="0"/>
                        </a:rPr>
                        <a:t>%</a:t>
                      </a:r>
                      <a:endParaRPr lang="es-CL" sz="1600"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tcPr>
                </a:tc>
              </a:tr>
              <a:tr h="558062">
                <a:tc>
                  <a:txBody>
                    <a:bodyPr/>
                    <a:lstStyle/>
                    <a:p>
                      <a:pPr algn="ctr"/>
                      <a:r>
                        <a:rPr lang="es-CL" sz="1800" b="1" dirty="0" smtClean="0">
                          <a:solidFill>
                            <a:schemeClr val="tx1"/>
                          </a:solidFill>
                          <a:latin typeface="Agency FB" panose="020B0503020202020204" pitchFamily="34" charset="0"/>
                        </a:rPr>
                        <a:t>2016</a:t>
                      </a:r>
                      <a:endParaRPr lang="es-CL" sz="1800" b="1" dirty="0">
                        <a:solidFill>
                          <a:schemeClr val="tx1"/>
                        </a:solidFill>
                        <a:latin typeface="Agency FB" panose="020B0503020202020204" pitchFamily="34" charset="0"/>
                      </a:endParaRPr>
                    </a:p>
                  </a:txBody>
                  <a:tcPr anchor="ctr">
                    <a:lnL w="9525" cap="flat" cmpd="sng" algn="ctr">
                      <a:noFill/>
                      <a:prstDash val="solid"/>
                    </a:lnL>
                    <a:lnR>
                      <a:noFill/>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1600" dirty="0" smtClean="0">
                          <a:latin typeface="Arial" panose="020B0604020202020204" pitchFamily="34" charset="0"/>
                          <a:cs typeface="Arial" panose="020B0604020202020204" pitchFamily="34" charset="0"/>
                        </a:rPr>
                        <a:t>41,95 </a:t>
                      </a:r>
                      <a:r>
                        <a:rPr lang="es-CL" sz="1600" kern="1200" dirty="0" smtClean="0">
                          <a:latin typeface="Arial" panose="020B0604020202020204" pitchFamily="34" charset="0"/>
                          <a:cs typeface="Arial" panose="020B0604020202020204" pitchFamily="34" charset="0"/>
                        </a:rPr>
                        <a:t>%</a:t>
                      </a:r>
                      <a:endParaRPr lang="es-CL" sz="1600" dirty="0">
                        <a:solidFill>
                          <a:schemeClr val="tx1"/>
                        </a:solidFill>
                        <a:latin typeface="Arial" panose="020B0604020202020204" pitchFamily="34" charset="0"/>
                        <a:cs typeface="Arial" panose="020B0604020202020204" pitchFamily="34" charset="0"/>
                      </a:endParaRPr>
                    </a:p>
                  </a:txBody>
                  <a:tcPr anchor="ctr">
                    <a:lnL>
                      <a:noFill/>
                    </a:lnL>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tcPr>
                </a:tc>
                <a:tc>
                  <a:txBody>
                    <a:bodyPr/>
                    <a:lstStyle/>
                    <a:p>
                      <a:pPr algn="ctr"/>
                      <a:r>
                        <a:rPr lang="es-CL" sz="1600" dirty="0" smtClean="0">
                          <a:latin typeface="Arial" panose="020B0604020202020204" pitchFamily="34" charset="0"/>
                          <a:cs typeface="Arial" panose="020B0604020202020204" pitchFamily="34" charset="0"/>
                        </a:rPr>
                        <a:t>15,0 </a:t>
                      </a:r>
                      <a:r>
                        <a:rPr lang="es-CL" sz="1600" kern="1200" dirty="0" smtClean="0">
                          <a:latin typeface="Arial" panose="020B0604020202020204" pitchFamily="34" charset="0"/>
                          <a:cs typeface="Arial" panose="020B0604020202020204" pitchFamily="34" charset="0"/>
                        </a:rPr>
                        <a:t>%</a:t>
                      </a:r>
                      <a:endParaRPr lang="es-CL" sz="1600"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tcPr>
                </a:tc>
                <a:tc>
                  <a:txBody>
                    <a:bodyPr/>
                    <a:lstStyle/>
                    <a:p>
                      <a:pPr algn="ctr"/>
                      <a:r>
                        <a:rPr lang="es-CL" sz="1600" dirty="0" smtClean="0">
                          <a:latin typeface="Arial" panose="020B0604020202020204" pitchFamily="34" charset="0"/>
                          <a:cs typeface="Arial" panose="020B0604020202020204" pitchFamily="34" charset="0"/>
                        </a:rPr>
                        <a:t>18,21 </a:t>
                      </a:r>
                      <a:r>
                        <a:rPr lang="es-CL" sz="1600" kern="1200" dirty="0" smtClean="0">
                          <a:latin typeface="Arial" panose="020B0604020202020204" pitchFamily="34" charset="0"/>
                          <a:cs typeface="Arial" panose="020B0604020202020204" pitchFamily="34" charset="0"/>
                        </a:rPr>
                        <a:t>%</a:t>
                      </a:r>
                      <a:endParaRPr lang="es-CL" sz="1600"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tcPr>
                </a:tc>
                <a:tc>
                  <a:txBody>
                    <a:bodyPr/>
                    <a:lstStyle/>
                    <a:p>
                      <a:pPr algn="ctr"/>
                      <a:r>
                        <a:rPr lang="es-CL" sz="1600" dirty="0" smtClean="0">
                          <a:latin typeface="Arial" panose="020B0604020202020204" pitchFamily="34" charset="0"/>
                          <a:cs typeface="Arial" panose="020B0604020202020204" pitchFamily="34" charset="0"/>
                        </a:rPr>
                        <a:t>3,75</a:t>
                      </a:r>
                      <a:r>
                        <a:rPr lang="es-CL" sz="1600" baseline="0" dirty="0" smtClean="0">
                          <a:latin typeface="Arial" panose="020B0604020202020204" pitchFamily="34" charset="0"/>
                          <a:cs typeface="Arial" panose="020B0604020202020204" pitchFamily="34" charset="0"/>
                        </a:rPr>
                        <a:t> </a:t>
                      </a:r>
                      <a:r>
                        <a:rPr lang="es-CL" sz="1600" kern="1200" dirty="0" smtClean="0">
                          <a:latin typeface="Arial" panose="020B0604020202020204" pitchFamily="34" charset="0"/>
                          <a:cs typeface="Arial" panose="020B0604020202020204" pitchFamily="34" charset="0"/>
                        </a:rPr>
                        <a:t>%</a:t>
                      </a:r>
                      <a:endParaRPr lang="es-CL" sz="1600" dirty="0">
                        <a:solidFill>
                          <a:schemeClr val="tx1"/>
                        </a:solidFill>
                        <a:latin typeface="Arial" panose="020B0604020202020204" pitchFamily="34" charset="0"/>
                        <a:cs typeface="Arial" panose="020B0604020202020204" pitchFamily="34" charset="0"/>
                      </a:endParaRPr>
                    </a:p>
                  </a:txBody>
                  <a:tcPr anchor="ct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tcPr>
                </a:tc>
              </a:tr>
            </a:tbl>
          </a:graphicData>
        </a:graphic>
      </p:graphicFrame>
      <p:graphicFrame>
        <p:nvGraphicFramePr>
          <p:cNvPr id="6" name="5 Gráfico"/>
          <p:cNvGraphicFramePr/>
          <p:nvPr>
            <p:extLst>
              <p:ext uri="{D42A27DB-BD31-4B8C-83A1-F6EECF244321}">
                <p14:modId xmlns:p14="http://schemas.microsoft.com/office/powerpoint/2010/main" val="309002584"/>
              </p:ext>
            </p:extLst>
          </p:nvPr>
        </p:nvGraphicFramePr>
        <p:xfrm>
          <a:off x="539552" y="1268759"/>
          <a:ext cx="2520280" cy="22322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7 Gráfico"/>
          <p:cNvGraphicFramePr/>
          <p:nvPr>
            <p:extLst>
              <p:ext uri="{D42A27DB-BD31-4B8C-83A1-F6EECF244321}">
                <p14:modId xmlns:p14="http://schemas.microsoft.com/office/powerpoint/2010/main" val="112968359"/>
              </p:ext>
            </p:extLst>
          </p:nvPr>
        </p:nvGraphicFramePr>
        <p:xfrm>
          <a:off x="3563888" y="1268759"/>
          <a:ext cx="2448272" cy="22322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8 Gráfico"/>
          <p:cNvGraphicFramePr/>
          <p:nvPr>
            <p:extLst>
              <p:ext uri="{D42A27DB-BD31-4B8C-83A1-F6EECF244321}">
                <p14:modId xmlns:p14="http://schemas.microsoft.com/office/powerpoint/2010/main" val="897850348"/>
              </p:ext>
            </p:extLst>
          </p:nvPr>
        </p:nvGraphicFramePr>
        <p:xfrm>
          <a:off x="6444208" y="1274776"/>
          <a:ext cx="2448272" cy="2226232"/>
        </p:xfrm>
        <a:graphic>
          <a:graphicData uri="http://schemas.openxmlformats.org/drawingml/2006/chart">
            <c:chart xmlns:c="http://schemas.openxmlformats.org/drawingml/2006/chart" xmlns:r="http://schemas.openxmlformats.org/officeDocument/2006/relationships" r:id="rId4"/>
          </a:graphicData>
        </a:graphic>
      </p:graphicFrame>
      <p:sp>
        <p:nvSpPr>
          <p:cNvPr id="10" name="9 Rectángulo"/>
          <p:cNvSpPr/>
          <p:nvPr/>
        </p:nvSpPr>
        <p:spPr>
          <a:xfrm>
            <a:off x="1043608" y="980727"/>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800" dirty="0" smtClean="0">
                <a:solidFill>
                  <a:srgbClr val="0070C0"/>
                </a:solidFill>
                <a:latin typeface="Century Gothic" panose="020B0502020202020204" pitchFamily="34" charset="0"/>
              </a:rPr>
              <a:t>2014</a:t>
            </a:r>
            <a:endParaRPr lang="es-CL" sz="2800" dirty="0">
              <a:solidFill>
                <a:srgbClr val="0070C0"/>
              </a:solidFill>
              <a:latin typeface="Century Gothic" panose="020B0502020202020204" pitchFamily="34" charset="0"/>
            </a:endParaRPr>
          </a:p>
        </p:txBody>
      </p:sp>
      <p:sp>
        <p:nvSpPr>
          <p:cNvPr id="11" name="10 Rectángulo"/>
          <p:cNvSpPr/>
          <p:nvPr/>
        </p:nvSpPr>
        <p:spPr>
          <a:xfrm>
            <a:off x="4032126" y="980727"/>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800" dirty="0" smtClean="0">
                <a:solidFill>
                  <a:srgbClr val="0070C0"/>
                </a:solidFill>
                <a:latin typeface="Century Gothic" panose="020B0502020202020204" pitchFamily="34" charset="0"/>
              </a:rPr>
              <a:t>2015</a:t>
            </a:r>
            <a:endParaRPr lang="es-CL" sz="2800" dirty="0">
              <a:solidFill>
                <a:srgbClr val="0070C0"/>
              </a:solidFill>
              <a:latin typeface="Century Gothic" panose="020B0502020202020204" pitchFamily="34" charset="0"/>
            </a:endParaRPr>
          </a:p>
        </p:txBody>
      </p:sp>
      <p:sp>
        <p:nvSpPr>
          <p:cNvPr id="12" name="11 Rectángulo"/>
          <p:cNvSpPr/>
          <p:nvPr/>
        </p:nvSpPr>
        <p:spPr>
          <a:xfrm>
            <a:off x="6876256" y="980727"/>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800" dirty="0" smtClean="0">
                <a:solidFill>
                  <a:srgbClr val="0070C0"/>
                </a:solidFill>
                <a:latin typeface="Century Gothic" panose="020B0502020202020204" pitchFamily="34" charset="0"/>
              </a:rPr>
              <a:t>2016</a:t>
            </a:r>
            <a:endParaRPr lang="es-CL" sz="2800" dirty="0">
              <a:solidFill>
                <a:srgbClr val="0070C0"/>
              </a:solidFill>
              <a:latin typeface="Century Gothic" panose="020B0502020202020204" pitchFamily="34" charset="0"/>
            </a:endParaRPr>
          </a:p>
        </p:txBody>
      </p:sp>
      <p:sp>
        <p:nvSpPr>
          <p:cNvPr id="13" name="12 Rectángulo"/>
          <p:cNvSpPr/>
          <p:nvPr/>
        </p:nvSpPr>
        <p:spPr>
          <a:xfrm>
            <a:off x="1331640" y="2204863"/>
            <a:ext cx="93610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smtClean="0">
                <a:solidFill>
                  <a:schemeClr val="tx1"/>
                </a:solidFill>
                <a:latin typeface="Agency FB" panose="020B0503020202020204" pitchFamily="34" charset="0"/>
              </a:rPr>
              <a:t>35,27%</a:t>
            </a:r>
            <a:endParaRPr lang="es-CL" sz="2400" dirty="0">
              <a:solidFill>
                <a:schemeClr val="tx1"/>
              </a:solidFill>
              <a:latin typeface="Agency FB" panose="020B0503020202020204" pitchFamily="34" charset="0"/>
            </a:endParaRPr>
          </a:p>
        </p:txBody>
      </p:sp>
      <p:sp>
        <p:nvSpPr>
          <p:cNvPr id="14" name="13 Rectángulo"/>
          <p:cNvSpPr/>
          <p:nvPr/>
        </p:nvSpPr>
        <p:spPr>
          <a:xfrm>
            <a:off x="4320158" y="2204863"/>
            <a:ext cx="93610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smtClean="0">
                <a:solidFill>
                  <a:schemeClr val="tx1"/>
                </a:solidFill>
                <a:latin typeface="Agency FB" panose="020B0503020202020204" pitchFamily="34" charset="0"/>
              </a:rPr>
              <a:t>57,46%</a:t>
            </a:r>
            <a:endParaRPr lang="es-CL" sz="2400" dirty="0">
              <a:solidFill>
                <a:schemeClr val="tx1"/>
              </a:solidFill>
              <a:latin typeface="Agency FB" panose="020B0503020202020204" pitchFamily="34" charset="0"/>
            </a:endParaRPr>
          </a:p>
        </p:txBody>
      </p:sp>
      <p:sp>
        <p:nvSpPr>
          <p:cNvPr id="15" name="14 Rectángulo"/>
          <p:cNvSpPr/>
          <p:nvPr/>
        </p:nvSpPr>
        <p:spPr>
          <a:xfrm>
            <a:off x="7236296" y="2204863"/>
            <a:ext cx="93610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smtClean="0">
                <a:solidFill>
                  <a:schemeClr val="tx1"/>
                </a:solidFill>
                <a:latin typeface="Agency FB" panose="020B0503020202020204" pitchFamily="34" charset="0"/>
              </a:rPr>
              <a:t>75,16%</a:t>
            </a:r>
            <a:endParaRPr lang="es-CL" sz="2400" dirty="0">
              <a:solidFill>
                <a:schemeClr val="tx1"/>
              </a:solidFill>
              <a:latin typeface="Agency FB" panose="020B0503020202020204" pitchFamily="34" charset="0"/>
            </a:endParaRPr>
          </a:p>
        </p:txBody>
      </p:sp>
      <p:sp>
        <p:nvSpPr>
          <p:cNvPr id="17" name="16 Flecha curvada hacia arriba"/>
          <p:cNvSpPr/>
          <p:nvPr/>
        </p:nvSpPr>
        <p:spPr>
          <a:xfrm>
            <a:off x="2825712" y="2924944"/>
            <a:ext cx="1116310" cy="288032"/>
          </a:xfrm>
          <a:prstGeom prst="curved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8" name="17 Flecha curvada hacia arriba"/>
          <p:cNvSpPr/>
          <p:nvPr/>
        </p:nvSpPr>
        <p:spPr>
          <a:xfrm>
            <a:off x="5687938" y="2924944"/>
            <a:ext cx="1116310" cy="288032"/>
          </a:xfrm>
          <a:prstGeom prst="curved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9" name="18 Rectángulo"/>
          <p:cNvSpPr/>
          <p:nvPr/>
        </p:nvSpPr>
        <p:spPr>
          <a:xfrm>
            <a:off x="2807618" y="3212976"/>
            <a:ext cx="111631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1600" dirty="0">
                <a:solidFill>
                  <a:srgbClr val="FF0000"/>
                </a:solidFill>
                <a:latin typeface="Ebrima" panose="02000000000000000000" pitchFamily="2" charset="0"/>
                <a:ea typeface="Ebrima" panose="02000000000000000000" pitchFamily="2" charset="0"/>
                <a:cs typeface="Ebrima" panose="02000000000000000000" pitchFamily="2" charset="0"/>
              </a:rPr>
              <a:t>+ </a:t>
            </a:r>
            <a:r>
              <a:rPr lang="es-CL" sz="1600" dirty="0" smtClean="0">
                <a:solidFill>
                  <a:srgbClr val="FF0000"/>
                </a:solidFill>
                <a:latin typeface="Ebrima" panose="02000000000000000000" pitchFamily="2" charset="0"/>
                <a:ea typeface="Ebrima" panose="02000000000000000000" pitchFamily="2" charset="0"/>
                <a:cs typeface="Ebrima" panose="02000000000000000000" pitchFamily="2" charset="0"/>
              </a:rPr>
              <a:t>22,19</a:t>
            </a:r>
            <a:endParaRPr lang="es-CL" sz="1600"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21" name="20 Rectángulo"/>
          <p:cNvSpPr/>
          <p:nvPr/>
        </p:nvSpPr>
        <p:spPr>
          <a:xfrm>
            <a:off x="5687938" y="3212976"/>
            <a:ext cx="1116310"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sz="1600" dirty="0">
                <a:solidFill>
                  <a:srgbClr val="FF0000"/>
                </a:solidFill>
                <a:latin typeface="Ebrima" panose="02000000000000000000" pitchFamily="2" charset="0"/>
                <a:ea typeface="Ebrima" panose="02000000000000000000" pitchFamily="2" charset="0"/>
                <a:cs typeface="Ebrima" panose="02000000000000000000" pitchFamily="2" charset="0"/>
              </a:rPr>
              <a:t>+ </a:t>
            </a:r>
            <a:r>
              <a:rPr lang="es-CL" sz="1600" dirty="0" smtClean="0">
                <a:solidFill>
                  <a:srgbClr val="FF0000"/>
                </a:solidFill>
                <a:latin typeface="Ebrima" panose="02000000000000000000" pitchFamily="2" charset="0"/>
                <a:ea typeface="Ebrima" panose="02000000000000000000" pitchFamily="2" charset="0"/>
                <a:cs typeface="Ebrima" panose="02000000000000000000" pitchFamily="2" charset="0"/>
              </a:rPr>
              <a:t>17,70</a:t>
            </a:r>
            <a:endParaRPr lang="es-CL" sz="1600"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sp>
        <p:nvSpPr>
          <p:cNvPr id="20" name="19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08404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55 Triángulo isósceles"/>
          <p:cNvSpPr/>
          <p:nvPr/>
        </p:nvSpPr>
        <p:spPr>
          <a:xfrm rot="5400000">
            <a:off x="3356091" y="-917289"/>
            <a:ext cx="2475739" cy="859703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18 CuadroTexto"/>
          <p:cNvSpPr txBox="1"/>
          <p:nvPr/>
        </p:nvSpPr>
        <p:spPr>
          <a:xfrm>
            <a:off x="179512" y="128475"/>
            <a:ext cx="6408711" cy="369332"/>
          </a:xfrm>
          <a:prstGeom prst="rect">
            <a:avLst/>
          </a:prstGeom>
          <a:noFill/>
        </p:spPr>
        <p:txBody>
          <a:bodyPr wrap="square" rtlCol="0">
            <a:spAutoFit/>
          </a:bodyPr>
          <a:lstStyle/>
          <a:p>
            <a:r>
              <a:rPr lang="es-CL" b="1" dirty="0" smtClean="0">
                <a:latin typeface="Century Gothic" pitchFamily="34" charset="0"/>
              </a:rPr>
              <a:t>Cálculo de puntaje de las fiscalizaciones</a:t>
            </a:r>
            <a:endParaRPr lang="es-CL" sz="1200" b="1" dirty="0">
              <a:latin typeface="Century Gothic" pitchFamily="34" charset="0"/>
            </a:endParaRPr>
          </a:p>
        </p:txBody>
      </p:sp>
      <p:grpSp>
        <p:nvGrpSpPr>
          <p:cNvPr id="20" name="19 Grupo"/>
          <p:cNvGrpSpPr/>
          <p:nvPr/>
        </p:nvGrpSpPr>
        <p:grpSpPr>
          <a:xfrm>
            <a:off x="439458" y="2529826"/>
            <a:ext cx="1658017" cy="1657226"/>
            <a:chOff x="73144" y="952227"/>
            <a:chExt cx="1203989" cy="1296127"/>
          </a:xfrm>
        </p:grpSpPr>
        <p:sp>
          <p:nvSpPr>
            <p:cNvPr id="21" name="20 Rectángulo redondeado"/>
            <p:cNvSpPr/>
            <p:nvPr/>
          </p:nvSpPr>
          <p:spPr>
            <a:xfrm>
              <a:off x="73144" y="952227"/>
              <a:ext cx="1203989" cy="1296127"/>
            </a:xfrm>
            <a:prstGeom prst="roundRect">
              <a:avLst>
                <a:gd name="adj" fmla="val 10000"/>
              </a:avLst>
            </a:prstGeom>
            <a:blipFill rotWithShape="0">
              <a:blip r:embed="rId2"/>
              <a:stretch>
                <a:fillRect/>
              </a:stretch>
            </a:blipFill>
            <a:effectLst>
              <a:outerShdw blurRad="50800" dist="50800" dir="5400000" algn="ctr" rotWithShape="0">
                <a:srgbClr val="000000">
                  <a:alpha val="0"/>
                </a:srgb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22" name="21 Rectángulo"/>
            <p:cNvSpPr/>
            <p:nvPr/>
          </p:nvSpPr>
          <p:spPr>
            <a:xfrm>
              <a:off x="108408" y="987491"/>
              <a:ext cx="1133461" cy="12255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endParaRPr lang="es-ES" sz="2400" b="1" kern="1200" dirty="0">
                <a:solidFill>
                  <a:schemeClr val="tx1">
                    <a:lumMod val="95000"/>
                    <a:lumOff val="5000"/>
                  </a:schemeClr>
                </a:solidFill>
              </a:endParaRPr>
            </a:p>
          </p:txBody>
        </p:sp>
      </p:grpSp>
      <p:grpSp>
        <p:nvGrpSpPr>
          <p:cNvPr id="30" name="29 Grupo"/>
          <p:cNvGrpSpPr/>
          <p:nvPr/>
        </p:nvGrpSpPr>
        <p:grpSpPr>
          <a:xfrm>
            <a:off x="2483768" y="2529826"/>
            <a:ext cx="1609455" cy="1657226"/>
            <a:chOff x="2458489" y="2132857"/>
            <a:chExt cx="1609455" cy="1657226"/>
          </a:xfrm>
        </p:grpSpPr>
        <p:sp>
          <p:nvSpPr>
            <p:cNvPr id="3" name="2 Rectángulo redondeado"/>
            <p:cNvSpPr/>
            <p:nvPr/>
          </p:nvSpPr>
          <p:spPr>
            <a:xfrm>
              <a:off x="2458489" y="2132857"/>
              <a:ext cx="1609455" cy="1657226"/>
            </a:xfrm>
            <a:prstGeom prst="roundRect">
              <a:avLst/>
            </a:prstGeom>
            <a:solidFill>
              <a:srgbClr val="F7F7F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ln>
                  <a:solidFill>
                    <a:schemeClr val="tx1"/>
                  </a:solidFill>
                </a:ln>
              </a:endParaRPr>
            </a:p>
          </p:txBody>
        </p:sp>
        <p:pic>
          <p:nvPicPr>
            <p:cNvPr id="2051" name="Picture 3" descr="Y:\Dirección Fiscalización\Ppt Fiscalización\Imágenes para presentaciones\Íconos\engine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2949" y="2348880"/>
              <a:ext cx="884915" cy="8849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Y:\Dirección Fiscalización\Ppt Fiscalización\Imágenes para presentaciones\Íconos\fold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5503" y="3151026"/>
              <a:ext cx="862441" cy="566006"/>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Y:\Dirección Fiscalización\Ppt Fiscalización\Imágenes para presentaciones\Íconos\do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5856" y="2420888"/>
              <a:ext cx="748407" cy="7894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33 Grupo"/>
          <p:cNvGrpSpPr/>
          <p:nvPr/>
        </p:nvGrpSpPr>
        <p:grpSpPr>
          <a:xfrm>
            <a:off x="4497185" y="2539253"/>
            <a:ext cx="1609455" cy="1657226"/>
            <a:chOff x="5580112" y="2285257"/>
            <a:chExt cx="1609455" cy="1657226"/>
          </a:xfrm>
        </p:grpSpPr>
        <p:sp>
          <p:nvSpPr>
            <p:cNvPr id="40" name="39 Rectángulo redondeado"/>
            <p:cNvSpPr/>
            <p:nvPr/>
          </p:nvSpPr>
          <p:spPr>
            <a:xfrm>
              <a:off x="5580112" y="2285257"/>
              <a:ext cx="1609455" cy="1657226"/>
            </a:xfrm>
            <a:prstGeom prst="roundRect">
              <a:avLst/>
            </a:prstGeom>
            <a:solidFill>
              <a:srgbClr val="F7F7F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ln>
                  <a:solidFill>
                    <a:schemeClr val="tx1"/>
                  </a:solidFill>
                </a:ln>
              </a:endParaRPr>
            </a:p>
          </p:txBody>
        </p:sp>
        <p:pic>
          <p:nvPicPr>
            <p:cNvPr id="44" name="Picture 6" descr="Y:\Dirección Fiscalización\Ppt Fiscalización\Imágenes para presentaciones\Íconos\fold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73776" y="2420888"/>
              <a:ext cx="914448" cy="600137"/>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Y:\Dirección Fiscalización\Ppt Fiscalización\Imágenes para presentaciones\lop.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4703" y="3225479"/>
              <a:ext cx="707577" cy="70757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Y:\Dirección Fiscalización\Ppt Fiscalización\Imágenes para presentaciones\Íconos\Íconos\Arrows\down_circular-512.png"/>
            <p:cNvPicPr>
              <a:picLocks noChangeAspect="1" noChangeArrowheads="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084536">
              <a:off x="6153817" y="3012017"/>
              <a:ext cx="378456" cy="3784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32 Grupo"/>
          <p:cNvGrpSpPr/>
          <p:nvPr/>
        </p:nvGrpSpPr>
        <p:grpSpPr>
          <a:xfrm>
            <a:off x="6966907" y="2530868"/>
            <a:ext cx="1609455" cy="1657226"/>
            <a:chOff x="6287552" y="4509120"/>
            <a:chExt cx="1609455" cy="1657226"/>
          </a:xfrm>
        </p:grpSpPr>
        <p:sp>
          <p:nvSpPr>
            <p:cNvPr id="49" name="48 Rectángulo redondeado"/>
            <p:cNvSpPr/>
            <p:nvPr/>
          </p:nvSpPr>
          <p:spPr>
            <a:xfrm>
              <a:off x="6287552" y="4509120"/>
              <a:ext cx="1609455" cy="1657226"/>
            </a:xfrm>
            <a:prstGeom prst="roundRect">
              <a:avLst/>
            </a:prstGeom>
            <a:solidFill>
              <a:srgbClr val="F7F7F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ln>
                  <a:solidFill>
                    <a:schemeClr val="tx1"/>
                  </a:solidFill>
                </a:ln>
              </a:endParaRPr>
            </a:p>
          </p:txBody>
        </p:sp>
        <p:pic>
          <p:nvPicPr>
            <p:cNvPr id="2066" name="Picture 18" descr="Y:\Dirección Fiscalización\Ppt Fiscalización\Imágenes para presentaciones\Íconos\boo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300192" y="4644514"/>
              <a:ext cx="713937" cy="728702"/>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Y:\Dirección Fiscalización\Ppt Fiscalización\Imágenes para presentaciones\Íconos\doc.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00611" y="5451820"/>
              <a:ext cx="611749" cy="64533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Y:\Dirección Fiscalización\Ppt Fiscalización\Imágenes para presentaciones\Íconos\DOC_filetyp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68094" y="4725144"/>
              <a:ext cx="544266" cy="544266"/>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Y:\Dirección Fiscalización\Ppt Fiscalización\Imágenes para presentaciones\Íconos\folder.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flipH="1">
              <a:off x="6300192" y="5523878"/>
              <a:ext cx="773426" cy="49741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Y:\Dirección Fiscalización\Ppt Fiscalización\Imágenes para presentaciones\Íconos\filer_128x128-3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7929" y="5008865"/>
              <a:ext cx="796399" cy="796399"/>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35 Cerrar llave"/>
          <p:cNvSpPr/>
          <p:nvPr/>
        </p:nvSpPr>
        <p:spPr>
          <a:xfrm rot="5400000">
            <a:off x="3005667" y="2441017"/>
            <a:ext cx="590935" cy="5811198"/>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65" name="64 Cerrar llave"/>
          <p:cNvSpPr/>
          <p:nvPr/>
        </p:nvSpPr>
        <p:spPr>
          <a:xfrm rot="5400000">
            <a:off x="7402345" y="4237030"/>
            <a:ext cx="590937" cy="2219182"/>
          </a:xfrm>
          <a:prstGeom prst="rightBrace">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37" name="36 CuadroTexto"/>
          <p:cNvSpPr txBox="1"/>
          <p:nvPr/>
        </p:nvSpPr>
        <p:spPr>
          <a:xfrm>
            <a:off x="2915816" y="5642084"/>
            <a:ext cx="806631" cy="523220"/>
          </a:xfrm>
          <a:prstGeom prst="rect">
            <a:avLst/>
          </a:prstGeom>
          <a:noFill/>
        </p:spPr>
        <p:txBody>
          <a:bodyPr wrap="none" rtlCol="0">
            <a:spAutoFit/>
          </a:bodyPr>
          <a:lstStyle/>
          <a:p>
            <a:r>
              <a:rPr lang="es-CL" sz="2800" b="1" dirty="0" smtClean="0"/>
              <a:t>95%</a:t>
            </a:r>
            <a:endParaRPr lang="es-CL" sz="2800" b="1" dirty="0"/>
          </a:p>
        </p:txBody>
      </p:sp>
      <p:sp>
        <p:nvSpPr>
          <p:cNvPr id="67" name="66 CuadroTexto"/>
          <p:cNvSpPr txBox="1"/>
          <p:nvPr/>
        </p:nvSpPr>
        <p:spPr>
          <a:xfrm>
            <a:off x="7399686" y="5642084"/>
            <a:ext cx="628698" cy="523220"/>
          </a:xfrm>
          <a:prstGeom prst="rect">
            <a:avLst/>
          </a:prstGeom>
          <a:noFill/>
        </p:spPr>
        <p:txBody>
          <a:bodyPr wrap="none" rtlCol="0">
            <a:spAutoFit/>
          </a:bodyPr>
          <a:lstStyle/>
          <a:p>
            <a:r>
              <a:rPr lang="es-CL" sz="2800" b="1" dirty="0" smtClean="0"/>
              <a:t>5%</a:t>
            </a:r>
            <a:endParaRPr lang="es-CL" sz="2800" b="1" dirty="0"/>
          </a:p>
        </p:txBody>
      </p:sp>
      <p:cxnSp>
        <p:nvCxnSpPr>
          <p:cNvPr id="68" name="67 Conector recto"/>
          <p:cNvCxnSpPr/>
          <p:nvPr/>
        </p:nvCxnSpPr>
        <p:spPr>
          <a:xfrm flipH="1">
            <a:off x="6415180" y="2529826"/>
            <a:ext cx="14514" cy="244931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6" name="75 CuadroTexto"/>
          <p:cNvSpPr txBox="1"/>
          <p:nvPr/>
        </p:nvSpPr>
        <p:spPr>
          <a:xfrm>
            <a:off x="539552" y="1203946"/>
            <a:ext cx="1512168" cy="369332"/>
          </a:xfrm>
          <a:prstGeom prst="rect">
            <a:avLst/>
          </a:prstGeom>
          <a:noFill/>
        </p:spPr>
        <p:txBody>
          <a:bodyPr wrap="square" rtlCol="0">
            <a:spAutoFit/>
          </a:bodyPr>
          <a:lstStyle/>
          <a:p>
            <a:pPr algn="ctr"/>
            <a:r>
              <a:rPr lang="es-ES" b="1" dirty="0" smtClean="0">
                <a:solidFill>
                  <a:schemeClr val="accent6">
                    <a:lumMod val="75000"/>
                  </a:schemeClr>
                </a:solidFill>
              </a:rPr>
              <a:t>MÓDULO I</a:t>
            </a:r>
            <a:endParaRPr lang="es-CL" sz="1200" dirty="0">
              <a:solidFill>
                <a:schemeClr val="accent6">
                  <a:lumMod val="75000"/>
                </a:schemeClr>
              </a:solidFill>
            </a:endParaRPr>
          </a:p>
        </p:txBody>
      </p:sp>
      <p:sp>
        <p:nvSpPr>
          <p:cNvPr id="77" name="76 CuadroTexto"/>
          <p:cNvSpPr txBox="1"/>
          <p:nvPr/>
        </p:nvSpPr>
        <p:spPr>
          <a:xfrm>
            <a:off x="2655870" y="1203946"/>
            <a:ext cx="1440160" cy="369332"/>
          </a:xfrm>
          <a:prstGeom prst="rect">
            <a:avLst/>
          </a:prstGeom>
          <a:noFill/>
        </p:spPr>
        <p:txBody>
          <a:bodyPr wrap="square" rtlCol="0">
            <a:spAutoFit/>
          </a:bodyPr>
          <a:lstStyle/>
          <a:p>
            <a:pPr lvl="0" algn="ctr"/>
            <a:r>
              <a:rPr lang="es-ES" b="1" dirty="0" smtClean="0">
                <a:solidFill>
                  <a:schemeClr val="accent6">
                    <a:lumMod val="75000"/>
                  </a:schemeClr>
                </a:solidFill>
              </a:rPr>
              <a:t>MÓDULO II</a:t>
            </a:r>
          </a:p>
        </p:txBody>
      </p:sp>
      <p:sp>
        <p:nvSpPr>
          <p:cNvPr id="78" name="77 CuadroTexto"/>
          <p:cNvSpPr txBox="1"/>
          <p:nvPr/>
        </p:nvSpPr>
        <p:spPr>
          <a:xfrm>
            <a:off x="4572000" y="1225432"/>
            <a:ext cx="1498699" cy="369332"/>
          </a:xfrm>
          <a:prstGeom prst="rect">
            <a:avLst/>
          </a:prstGeom>
          <a:noFill/>
        </p:spPr>
        <p:txBody>
          <a:bodyPr wrap="square" rtlCol="0">
            <a:spAutoFit/>
          </a:bodyPr>
          <a:lstStyle/>
          <a:p>
            <a:pPr lvl="0" algn="ctr"/>
            <a:r>
              <a:rPr lang="es-ES" b="1" dirty="0" smtClean="0">
                <a:solidFill>
                  <a:schemeClr val="accent6">
                    <a:lumMod val="75000"/>
                  </a:schemeClr>
                </a:solidFill>
              </a:rPr>
              <a:t>MÓDULO III</a:t>
            </a:r>
            <a:endParaRPr lang="es-CL" sz="1200" dirty="0">
              <a:solidFill>
                <a:schemeClr val="accent6">
                  <a:lumMod val="75000"/>
                </a:schemeClr>
              </a:solidFill>
            </a:endParaRPr>
          </a:p>
        </p:txBody>
      </p:sp>
      <p:sp>
        <p:nvSpPr>
          <p:cNvPr id="79" name="78 CuadroTexto"/>
          <p:cNvSpPr txBox="1"/>
          <p:nvPr/>
        </p:nvSpPr>
        <p:spPr>
          <a:xfrm>
            <a:off x="7105749" y="1090708"/>
            <a:ext cx="1498699" cy="646331"/>
          </a:xfrm>
          <a:prstGeom prst="rect">
            <a:avLst/>
          </a:prstGeom>
          <a:noFill/>
        </p:spPr>
        <p:txBody>
          <a:bodyPr wrap="square" rtlCol="0">
            <a:spAutoFit/>
          </a:bodyPr>
          <a:lstStyle/>
          <a:p>
            <a:pPr lvl="0" algn="ctr"/>
            <a:r>
              <a:rPr lang="es-ES" b="1" dirty="0" smtClean="0">
                <a:solidFill>
                  <a:schemeClr val="accent6">
                    <a:lumMod val="75000"/>
                  </a:schemeClr>
                </a:solidFill>
              </a:rPr>
              <a:t>EXPEDIENTE Y REGISTRO</a:t>
            </a:r>
            <a:endParaRPr lang="es-CL" sz="1200" dirty="0">
              <a:solidFill>
                <a:schemeClr val="accent6">
                  <a:lumMod val="75000"/>
                </a:schemeClr>
              </a:solidFill>
            </a:endParaRPr>
          </a:p>
        </p:txBody>
      </p:sp>
      <p:sp>
        <p:nvSpPr>
          <p:cNvPr id="80" name="79 Rectángulo"/>
          <p:cNvSpPr/>
          <p:nvPr/>
        </p:nvSpPr>
        <p:spPr>
          <a:xfrm>
            <a:off x="827584" y="1514937"/>
            <a:ext cx="912429" cy="646331"/>
          </a:xfrm>
          <a:prstGeom prst="rect">
            <a:avLst/>
          </a:prstGeom>
        </p:spPr>
        <p:txBody>
          <a:bodyPr wrap="none">
            <a:spAutoFit/>
          </a:bodyPr>
          <a:lstStyle/>
          <a:p>
            <a:pPr algn="ctr"/>
            <a:r>
              <a:rPr lang="es-CL" sz="1200" b="1" dirty="0" smtClean="0">
                <a:ln>
                  <a:solidFill>
                    <a:schemeClr val="tx2">
                      <a:lumMod val="40000"/>
                      <a:lumOff val="60000"/>
                    </a:schemeClr>
                  </a:solidFill>
                </a:ln>
                <a:solidFill>
                  <a:prstClr val="black">
                    <a:lumMod val="95000"/>
                    <a:lumOff val="5000"/>
                  </a:prstClr>
                </a:solidFill>
              </a:rPr>
              <a:t>INGRESO</a:t>
            </a:r>
            <a:endParaRPr lang="es-CL" sz="1200" b="1" dirty="0">
              <a:ln>
                <a:solidFill>
                  <a:schemeClr val="tx2">
                    <a:lumMod val="40000"/>
                    <a:lumOff val="60000"/>
                  </a:schemeClr>
                </a:solidFill>
              </a:ln>
              <a:solidFill>
                <a:prstClr val="black">
                  <a:lumMod val="95000"/>
                  <a:lumOff val="5000"/>
                </a:prstClr>
              </a:solidFill>
            </a:endParaRPr>
          </a:p>
          <a:p>
            <a:pPr algn="ctr"/>
            <a:r>
              <a:rPr lang="es-CL" sz="2400" b="1" dirty="0" smtClean="0">
                <a:ln>
                  <a:solidFill>
                    <a:schemeClr val="tx2">
                      <a:lumMod val="40000"/>
                      <a:lumOff val="60000"/>
                    </a:schemeClr>
                  </a:solidFill>
                </a:ln>
                <a:solidFill>
                  <a:prstClr val="black">
                    <a:lumMod val="95000"/>
                    <a:lumOff val="5000"/>
                  </a:prstClr>
                </a:solidFill>
              </a:rPr>
              <a:t>(50%)</a:t>
            </a:r>
            <a:endParaRPr lang="es-ES" sz="2400" b="1" dirty="0">
              <a:ln>
                <a:solidFill>
                  <a:schemeClr val="tx2">
                    <a:lumMod val="40000"/>
                    <a:lumOff val="60000"/>
                  </a:schemeClr>
                </a:solidFill>
              </a:ln>
              <a:solidFill>
                <a:prstClr val="black">
                  <a:lumMod val="95000"/>
                  <a:lumOff val="5000"/>
                </a:prstClr>
              </a:solidFill>
            </a:endParaRPr>
          </a:p>
        </p:txBody>
      </p:sp>
      <p:sp>
        <p:nvSpPr>
          <p:cNvPr id="81" name="80 Rectángulo"/>
          <p:cNvSpPr/>
          <p:nvPr/>
        </p:nvSpPr>
        <p:spPr>
          <a:xfrm>
            <a:off x="2222192" y="1522756"/>
            <a:ext cx="2493824" cy="646331"/>
          </a:xfrm>
          <a:prstGeom prst="rect">
            <a:avLst/>
          </a:prstGeom>
        </p:spPr>
        <p:txBody>
          <a:bodyPr wrap="square">
            <a:spAutoFit/>
          </a:bodyPr>
          <a:lstStyle/>
          <a:p>
            <a:pPr algn="ctr"/>
            <a:r>
              <a:rPr lang="es-CL" sz="1200" b="1" dirty="0" smtClean="0">
                <a:ln>
                  <a:solidFill>
                    <a:schemeClr val="tx2">
                      <a:lumMod val="40000"/>
                      <a:lumOff val="60000"/>
                    </a:schemeClr>
                  </a:solidFill>
                </a:ln>
                <a:solidFill>
                  <a:prstClr val="black">
                    <a:lumMod val="95000"/>
                    <a:lumOff val="5000"/>
                  </a:prstClr>
                </a:solidFill>
              </a:rPr>
              <a:t>GESTIÓN </a:t>
            </a:r>
          </a:p>
          <a:p>
            <a:pPr algn="ctr"/>
            <a:r>
              <a:rPr lang="es-CL" sz="2400" b="1" dirty="0" smtClean="0">
                <a:ln>
                  <a:solidFill>
                    <a:schemeClr val="tx2">
                      <a:lumMod val="40000"/>
                      <a:lumOff val="60000"/>
                    </a:schemeClr>
                  </a:solidFill>
                </a:ln>
                <a:solidFill>
                  <a:prstClr val="black">
                    <a:lumMod val="95000"/>
                    <a:lumOff val="5000"/>
                  </a:prstClr>
                </a:solidFill>
              </a:rPr>
              <a:t>(20%)</a:t>
            </a:r>
            <a:endParaRPr lang="es-ES" sz="2400" b="1" dirty="0">
              <a:ln>
                <a:solidFill>
                  <a:schemeClr val="tx2">
                    <a:lumMod val="40000"/>
                    <a:lumOff val="60000"/>
                  </a:schemeClr>
                </a:solidFill>
              </a:ln>
              <a:solidFill>
                <a:prstClr val="black">
                  <a:lumMod val="95000"/>
                  <a:lumOff val="5000"/>
                </a:prstClr>
              </a:solidFill>
            </a:endParaRPr>
          </a:p>
        </p:txBody>
      </p:sp>
      <p:sp>
        <p:nvSpPr>
          <p:cNvPr id="82" name="81 Rectángulo"/>
          <p:cNvSpPr/>
          <p:nvPr/>
        </p:nvSpPr>
        <p:spPr>
          <a:xfrm>
            <a:off x="4539470" y="1514937"/>
            <a:ext cx="1472690" cy="584775"/>
          </a:xfrm>
          <a:prstGeom prst="rect">
            <a:avLst/>
          </a:prstGeom>
        </p:spPr>
        <p:txBody>
          <a:bodyPr wrap="square">
            <a:spAutoFit/>
          </a:bodyPr>
          <a:lstStyle/>
          <a:p>
            <a:pPr algn="ctr"/>
            <a:r>
              <a:rPr lang="es-CL" sz="1200" b="1" dirty="0" smtClean="0">
                <a:ln>
                  <a:solidFill>
                    <a:schemeClr val="tx2">
                      <a:lumMod val="40000"/>
                      <a:lumOff val="60000"/>
                    </a:schemeClr>
                  </a:solidFill>
                </a:ln>
                <a:solidFill>
                  <a:prstClr val="black">
                    <a:lumMod val="95000"/>
                    <a:lumOff val="5000"/>
                  </a:prstClr>
                </a:solidFill>
              </a:rPr>
              <a:t>RESPUESTA</a:t>
            </a:r>
          </a:p>
          <a:p>
            <a:pPr algn="ctr"/>
            <a:r>
              <a:rPr lang="es-CL" sz="2000" b="1" dirty="0" smtClean="0">
                <a:ln>
                  <a:solidFill>
                    <a:schemeClr val="tx2">
                      <a:lumMod val="40000"/>
                      <a:lumOff val="60000"/>
                    </a:schemeClr>
                  </a:solidFill>
                </a:ln>
                <a:solidFill>
                  <a:prstClr val="black">
                    <a:lumMod val="95000"/>
                    <a:lumOff val="5000"/>
                  </a:prstClr>
                </a:solidFill>
              </a:rPr>
              <a:t>(30%)</a:t>
            </a:r>
            <a:endParaRPr lang="es-ES" sz="2000" b="1" dirty="0">
              <a:ln>
                <a:solidFill>
                  <a:schemeClr val="tx2">
                    <a:lumMod val="40000"/>
                    <a:lumOff val="60000"/>
                  </a:schemeClr>
                </a:solidFill>
              </a:ln>
              <a:solidFill>
                <a:prstClr val="black">
                  <a:lumMod val="95000"/>
                  <a:lumOff val="5000"/>
                </a:prstClr>
              </a:solidFill>
            </a:endParaRPr>
          </a:p>
        </p:txBody>
      </p:sp>
      <p:sp>
        <p:nvSpPr>
          <p:cNvPr id="83" name="82 Rectángulo"/>
          <p:cNvSpPr/>
          <p:nvPr/>
        </p:nvSpPr>
        <p:spPr>
          <a:xfrm>
            <a:off x="7290005" y="1730069"/>
            <a:ext cx="1098419" cy="584775"/>
          </a:xfrm>
          <a:prstGeom prst="rect">
            <a:avLst/>
          </a:prstGeom>
        </p:spPr>
        <p:txBody>
          <a:bodyPr wrap="square">
            <a:spAutoFit/>
          </a:bodyPr>
          <a:lstStyle/>
          <a:p>
            <a:r>
              <a:rPr lang="es-CL" sz="2000" b="1" dirty="0" smtClean="0">
                <a:ln>
                  <a:solidFill>
                    <a:schemeClr val="tx2">
                      <a:lumMod val="40000"/>
                      <a:lumOff val="60000"/>
                    </a:schemeClr>
                  </a:solidFill>
                </a:ln>
                <a:solidFill>
                  <a:prstClr val="black">
                    <a:lumMod val="95000"/>
                    <a:lumOff val="5000"/>
                  </a:prstClr>
                </a:solidFill>
              </a:rPr>
              <a:t>   (</a:t>
            </a:r>
            <a:r>
              <a:rPr lang="es-CL" sz="2000" b="1" dirty="0">
                <a:ln>
                  <a:solidFill>
                    <a:schemeClr val="tx2">
                      <a:lumMod val="40000"/>
                      <a:lumOff val="60000"/>
                    </a:schemeClr>
                  </a:solidFill>
                </a:ln>
                <a:solidFill>
                  <a:prstClr val="black">
                    <a:lumMod val="95000"/>
                    <a:lumOff val="5000"/>
                  </a:prstClr>
                </a:solidFill>
              </a:rPr>
              <a:t>5%)</a:t>
            </a:r>
            <a:endParaRPr lang="es-ES" sz="2000" b="1" dirty="0">
              <a:ln>
                <a:solidFill>
                  <a:schemeClr val="tx2">
                    <a:lumMod val="40000"/>
                    <a:lumOff val="60000"/>
                  </a:schemeClr>
                </a:solidFill>
              </a:ln>
              <a:solidFill>
                <a:prstClr val="black">
                  <a:lumMod val="95000"/>
                  <a:lumOff val="5000"/>
                </a:prstClr>
              </a:solidFill>
            </a:endParaRPr>
          </a:p>
          <a:p>
            <a:endParaRPr lang="es-ES" sz="1200" b="1" dirty="0">
              <a:ln>
                <a:solidFill>
                  <a:schemeClr val="tx2">
                    <a:lumMod val="40000"/>
                    <a:lumOff val="60000"/>
                  </a:schemeClr>
                </a:solidFill>
              </a:ln>
              <a:solidFill>
                <a:prstClr val="black">
                  <a:lumMod val="95000"/>
                  <a:lumOff val="5000"/>
                </a:prstClr>
              </a:solidFill>
            </a:endParaRPr>
          </a:p>
        </p:txBody>
      </p:sp>
      <p:sp>
        <p:nvSpPr>
          <p:cNvPr id="38" name="37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031977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128475"/>
            <a:ext cx="6408711" cy="369332"/>
          </a:xfrm>
          <a:prstGeom prst="rect">
            <a:avLst/>
          </a:prstGeom>
          <a:noFill/>
        </p:spPr>
        <p:txBody>
          <a:bodyPr wrap="square" rtlCol="0">
            <a:spAutoFit/>
          </a:bodyPr>
          <a:lstStyle/>
          <a:p>
            <a:r>
              <a:rPr lang="es-CL" b="1" dirty="0" smtClean="0">
                <a:latin typeface="Century Gothic" pitchFamily="34" charset="0"/>
              </a:rPr>
              <a:t>Parámetros del proceso</a:t>
            </a:r>
            <a:endParaRPr lang="es-CL" sz="1200" b="1" dirty="0">
              <a:latin typeface="Century Gothic" pitchFamily="34" charset="0"/>
            </a:endParaRPr>
          </a:p>
        </p:txBody>
      </p:sp>
      <p:sp>
        <p:nvSpPr>
          <p:cNvPr id="3" name="2 Rectángulo"/>
          <p:cNvSpPr/>
          <p:nvPr/>
        </p:nvSpPr>
        <p:spPr>
          <a:xfrm>
            <a:off x="235130" y="1030260"/>
            <a:ext cx="8111500" cy="1966692"/>
          </a:xfrm>
          <a:prstGeom prst="rect">
            <a:avLst/>
          </a:prstGeom>
        </p:spPr>
        <p:txBody>
          <a:bodyPr wrap="square">
            <a:spAutoFit/>
          </a:bodyPr>
          <a:lstStyle/>
          <a:p>
            <a:pPr marL="0" lvl="1" algn="just" defTabSz="800100">
              <a:lnSpc>
                <a:spcPct val="90000"/>
              </a:lnSpc>
              <a:spcBef>
                <a:spcPct val="0"/>
              </a:spcBef>
              <a:spcAft>
                <a:spcPct val="20000"/>
              </a:spcAft>
            </a:pPr>
            <a:r>
              <a:rPr lang="es-CL" sz="2000" b="1" dirty="0" smtClean="0"/>
              <a:t>Solicitud efectuada a cada organismo </a:t>
            </a:r>
            <a:r>
              <a:rPr lang="es-CL" sz="2000" i="1" dirty="0" smtClean="0"/>
              <a:t>(el  09 de agosto de 2016)</a:t>
            </a:r>
          </a:p>
          <a:p>
            <a:pPr marL="0" lvl="1" algn="just" defTabSz="800100">
              <a:lnSpc>
                <a:spcPct val="90000"/>
              </a:lnSpc>
              <a:spcBef>
                <a:spcPct val="0"/>
              </a:spcBef>
              <a:spcAft>
                <a:spcPct val="20000"/>
              </a:spcAft>
            </a:pPr>
            <a:endParaRPr lang="es-CL" b="1" dirty="0" smtClean="0"/>
          </a:p>
          <a:p>
            <a:pPr lvl="0" algn="just"/>
            <a:r>
              <a:rPr lang="es-CL" sz="2000" dirty="0"/>
              <a:t>Solicito un listado en archivo Excel de las licencias médicas presentadas por el personal de la </a:t>
            </a:r>
            <a:r>
              <a:rPr lang="es-CL" sz="2000" b="1" dirty="0"/>
              <a:t>Universidad de XXXX</a:t>
            </a:r>
            <a:r>
              <a:rPr lang="es-CL" sz="2000" dirty="0"/>
              <a:t> durante el primer semestre del año 2016. Dicho listado debe contener las siguientes columnas: 1) Fecha de inicio de la licencia médica, y 2) Número de días de la licencia médica</a:t>
            </a:r>
            <a:r>
              <a:rPr lang="es-CL" sz="2000" dirty="0" smtClean="0"/>
              <a:t>.</a:t>
            </a:r>
            <a:endParaRPr lang="es-CL" sz="2000" dirty="0"/>
          </a:p>
        </p:txBody>
      </p:sp>
      <p:sp>
        <p:nvSpPr>
          <p:cNvPr id="4" name="3 Rectángulo"/>
          <p:cNvSpPr/>
          <p:nvPr/>
        </p:nvSpPr>
        <p:spPr>
          <a:xfrm>
            <a:off x="3056496" y="4027807"/>
            <a:ext cx="3675744" cy="830997"/>
          </a:xfrm>
          <a:prstGeom prst="rect">
            <a:avLst/>
          </a:prstGeom>
        </p:spPr>
        <p:txBody>
          <a:bodyPr wrap="square">
            <a:spAutoFit/>
          </a:bodyPr>
          <a:lstStyle/>
          <a:p>
            <a:pPr lvl="0" algn="just"/>
            <a:r>
              <a:rPr lang="es-CL" sz="2000" dirty="0" smtClean="0"/>
              <a:t>Se fiscalizó a </a:t>
            </a:r>
            <a:r>
              <a:rPr lang="es-CL" sz="2800" b="1" dirty="0" smtClean="0">
                <a:latin typeface="Arial" panose="020B0604020202020204" pitchFamily="34" charset="0"/>
                <a:cs typeface="Arial" panose="020B0604020202020204" pitchFamily="34" charset="0"/>
              </a:rPr>
              <a:t>16 </a:t>
            </a:r>
            <a:r>
              <a:rPr lang="es-CL" sz="2000" dirty="0" smtClean="0"/>
              <a:t>Universidades a lo largo del país.</a:t>
            </a:r>
            <a:endParaRPr lang="es-CL" sz="2000" dirty="0"/>
          </a:p>
        </p:txBody>
      </p:sp>
      <p:pic>
        <p:nvPicPr>
          <p:cNvPr id="20" name="Picture 2" descr="http://uoh.cl/wp-content/uploads/2016/04/logouoh-01-2.png"/>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80926" y="4101208"/>
            <a:ext cx="1897004" cy="38898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22 Grupo"/>
          <p:cNvGrpSpPr/>
          <p:nvPr/>
        </p:nvGrpSpPr>
        <p:grpSpPr>
          <a:xfrm>
            <a:off x="6774047" y="3717032"/>
            <a:ext cx="2334457" cy="2653116"/>
            <a:chOff x="6804248" y="4149080"/>
            <a:chExt cx="2334457" cy="2653116"/>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368" y="6300226"/>
              <a:ext cx="615481" cy="451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6456" y="5113361"/>
              <a:ext cx="432048" cy="403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6456" y="5506178"/>
              <a:ext cx="399416" cy="731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45164" y="4149080"/>
              <a:ext cx="393541" cy="357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98545" y="5310776"/>
              <a:ext cx="441340" cy="42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8304" y="6278252"/>
              <a:ext cx="4857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0352" y="5733256"/>
              <a:ext cx="465633" cy="575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16959" y="4885152"/>
              <a:ext cx="399457" cy="41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6296" y="5733256"/>
              <a:ext cx="442840" cy="575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4248" y="6384800"/>
              <a:ext cx="436369" cy="417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24629" y="4490196"/>
              <a:ext cx="448675" cy="546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72400" y="5676791"/>
              <a:ext cx="460028" cy="567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6514" y="4540370"/>
              <a:ext cx="331989" cy="512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346630" y="5063962"/>
              <a:ext cx="255584" cy="290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04448" y="6311055"/>
              <a:ext cx="496003" cy="491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36355" y="5373216"/>
              <a:ext cx="326286"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43" name="Picture 19" descr="Y:\Dirección Fiscalización\Ppt Fiscalización\Imágenes para presentaciones\mapas\Chile\1 Mapa_de_Chile_(regiones).png"/>
          <p:cNvPicPr>
            <a:picLocks noChangeAspect="1" noChangeArrowheads="1"/>
          </p:cNvPicPr>
          <p:nvPr/>
        </p:nvPicPr>
        <p:blipFill>
          <a:blip r:embed="rId19"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20638034">
            <a:off x="1130079" y="3304886"/>
            <a:ext cx="792615" cy="3500709"/>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25 Conector recto"/>
          <p:cNvCxnSpPr/>
          <p:nvPr/>
        </p:nvCxnSpPr>
        <p:spPr>
          <a:xfrm flipV="1">
            <a:off x="1237245" y="3396233"/>
            <a:ext cx="576064" cy="1440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flipV="1">
            <a:off x="1331640" y="3717032"/>
            <a:ext cx="576064" cy="1440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flipV="1">
            <a:off x="755576" y="4130725"/>
            <a:ext cx="576064" cy="1440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47 Conector recto"/>
          <p:cNvCxnSpPr/>
          <p:nvPr/>
        </p:nvCxnSpPr>
        <p:spPr>
          <a:xfrm flipV="1">
            <a:off x="1361492" y="4327962"/>
            <a:ext cx="560704" cy="1389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48 Conector recto"/>
          <p:cNvCxnSpPr/>
          <p:nvPr/>
        </p:nvCxnSpPr>
        <p:spPr>
          <a:xfrm flipV="1">
            <a:off x="827584" y="4634212"/>
            <a:ext cx="576064" cy="909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49 Conector recto"/>
          <p:cNvCxnSpPr/>
          <p:nvPr/>
        </p:nvCxnSpPr>
        <p:spPr>
          <a:xfrm flipV="1">
            <a:off x="1479129" y="4597394"/>
            <a:ext cx="576064" cy="107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flipV="1">
            <a:off x="863625" y="4898577"/>
            <a:ext cx="540023" cy="5858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flipV="1">
            <a:off x="1441252" y="4927868"/>
            <a:ext cx="574501" cy="1247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27 Rectángulo"/>
          <p:cNvSpPr/>
          <p:nvPr/>
        </p:nvSpPr>
        <p:spPr>
          <a:xfrm>
            <a:off x="1763688" y="3274256"/>
            <a:ext cx="504056" cy="193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smtClean="0">
                <a:solidFill>
                  <a:schemeClr val="tx1"/>
                </a:solidFill>
                <a:latin typeface="Times New Roman" panose="02020603050405020304" pitchFamily="18" charset="0"/>
                <a:cs typeface="Times New Roman" panose="02020603050405020304" pitchFamily="18" charset="0"/>
              </a:rPr>
              <a:t>I </a:t>
            </a:r>
            <a:r>
              <a:rPr lang="es-CL" sz="1000" dirty="0" smtClean="0">
                <a:solidFill>
                  <a:schemeClr val="tx1"/>
                </a:solidFill>
                <a:latin typeface="Arial" panose="020B0604020202020204" pitchFamily="34" charset="0"/>
                <a:cs typeface="Arial" panose="020B0604020202020204" pitchFamily="34" charset="0"/>
              </a:rPr>
              <a:t>[2]</a:t>
            </a:r>
            <a:endParaRPr lang="es-CL" sz="1000" dirty="0">
              <a:solidFill>
                <a:schemeClr val="tx1"/>
              </a:solidFill>
              <a:latin typeface="Arial" panose="020B0604020202020204" pitchFamily="34" charset="0"/>
              <a:cs typeface="Arial" panose="020B0604020202020204" pitchFamily="34" charset="0"/>
            </a:endParaRPr>
          </a:p>
        </p:txBody>
      </p:sp>
      <p:sp>
        <p:nvSpPr>
          <p:cNvPr id="54" name="53 Rectángulo"/>
          <p:cNvSpPr/>
          <p:nvPr/>
        </p:nvSpPr>
        <p:spPr>
          <a:xfrm>
            <a:off x="1907704" y="3595055"/>
            <a:ext cx="508604" cy="193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smtClean="0">
                <a:solidFill>
                  <a:schemeClr val="tx1"/>
                </a:solidFill>
                <a:latin typeface="Times New Roman" panose="02020603050405020304" pitchFamily="18" charset="0"/>
                <a:cs typeface="Times New Roman" panose="02020603050405020304" pitchFamily="18" charset="0"/>
              </a:rPr>
              <a:t>II </a:t>
            </a:r>
            <a:r>
              <a:rPr lang="es-CL" sz="1000" dirty="0" smtClean="0">
                <a:solidFill>
                  <a:schemeClr val="tx1"/>
                </a:solidFill>
                <a:latin typeface="Arial" panose="020B0604020202020204" pitchFamily="34" charset="0"/>
                <a:cs typeface="Arial" panose="020B0604020202020204" pitchFamily="34" charset="0"/>
              </a:rPr>
              <a:t>[1]</a:t>
            </a:r>
            <a:endParaRPr lang="es-CL" sz="1000" dirty="0">
              <a:solidFill>
                <a:schemeClr val="tx1"/>
              </a:solidFill>
              <a:latin typeface="Arial" panose="020B0604020202020204" pitchFamily="34" charset="0"/>
              <a:cs typeface="Arial" panose="020B0604020202020204" pitchFamily="34" charset="0"/>
            </a:endParaRPr>
          </a:p>
        </p:txBody>
      </p:sp>
      <p:sp>
        <p:nvSpPr>
          <p:cNvPr id="55" name="54 Rectángulo"/>
          <p:cNvSpPr/>
          <p:nvPr/>
        </p:nvSpPr>
        <p:spPr>
          <a:xfrm>
            <a:off x="251520" y="4171119"/>
            <a:ext cx="620212" cy="193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smtClean="0">
                <a:solidFill>
                  <a:schemeClr val="tx1"/>
                </a:solidFill>
                <a:latin typeface="Times New Roman" panose="02020603050405020304" pitchFamily="18" charset="0"/>
                <a:cs typeface="Times New Roman" panose="02020603050405020304" pitchFamily="18" charset="0"/>
              </a:rPr>
              <a:t>III </a:t>
            </a:r>
            <a:r>
              <a:rPr lang="es-CL" sz="1000" dirty="0" smtClean="0">
                <a:solidFill>
                  <a:schemeClr val="tx1"/>
                </a:solidFill>
                <a:latin typeface="Arial" panose="020B0604020202020204" pitchFamily="34" charset="0"/>
                <a:cs typeface="Arial" panose="020B0604020202020204" pitchFamily="34" charset="0"/>
              </a:rPr>
              <a:t>[1]</a:t>
            </a:r>
            <a:endParaRPr lang="es-CL" sz="1000" dirty="0">
              <a:solidFill>
                <a:schemeClr val="tx1"/>
              </a:solidFill>
              <a:latin typeface="Arial" panose="020B0604020202020204" pitchFamily="34" charset="0"/>
              <a:cs typeface="Arial" panose="020B0604020202020204" pitchFamily="34" charset="0"/>
            </a:endParaRPr>
          </a:p>
        </p:txBody>
      </p:sp>
      <p:sp>
        <p:nvSpPr>
          <p:cNvPr id="56" name="55 Rectángulo"/>
          <p:cNvSpPr/>
          <p:nvPr/>
        </p:nvSpPr>
        <p:spPr>
          <a:xfrm>
            <a:off x="1894049" y="4221088"/>
            <a:ext cx="517711" cy="193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smtClean="0">
                <a:solidFill>
                  <a:schemeClr val="tx1"/>
                </a:solidFill>
                <a:latin typeface="Times New Roman" panose="02020603050405020304" pitchFamily="18" charset="0"/>
                <a:cs typeface="Times New Roman" panose="02020603050405020304" pitchFamily="18" charset="0"/>
              </a:rPr>
              <a:t>IV </a:t>
            </a:r>
            <a:r>
              <a:rPr lang="es-CL" sz="1000" dirty="0" smtClean="0">
                <a:solidFill>
                  <a:schemeClr val="tx1"/>
                </a:solidFill>
                <a:latin typeface="Arial" panose="020B0604020202020204" pitchFamily="34" charset="0"/>
                <a:cs typeface="Arial" panose="020B0604020202020204" pitchFamily="34" charset="0"/>
              </a:rPr>
              <a:t>[1]</a:t>
            </a:r>
            <a:endParaRPr lang="es-CL" sz="1000" dirty="0">
              <a:solidFill>
                <a:schemeClr val="tx1"/>
              </a:solidFill>
              <a:latin typeface="Arial" panose="020B0604020202020204" pitchFamily="34" charset="0"/>
              <a:cs typeface="Arial" panose="020B0604020202020204" pitchFamily="34" charset="0"/>
            </a:endParaRPr>
          </a:p>
        </p:txBody>
      </p:sp>
      <p:sp>
        <p:nvSpPr>
          <p:cNvPr id="57" name="56 Rectángulo"/>
          <p:cNvSpPr/>
          <p:nvPr/>
        </p:nvSpPr>
        <p:spPr>
          <a:xfrm>
            <a:off x="400166" y="4603167"/>
            <a:ext cx="571434" cy="193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smtClean="0">
                <a:solidFill>
                  <a:schemeClr val="tx1"/>
                </a:solidFill>
                <a:latin typeface="Times New Roman" panose="02020603050405020304" pitchFamily="18" charset="0"/>
                <a:cs typeface="Times New Roman" panose="02020603050405020304" pitchFamily="18" charset="0"/>
              </a:rPr>
              <a:t>V </a:t>
            </a:r>
            <a:r>
              <a:rPr lang="es-CL" sz="1000" dirty="0" smtClean="0">
                <a:solidFill>
                  <a:schemeClr val="tx1"/>
                </a:solidFill>
                <a:latin typeface="Arial" panose="020B0604020202020204" pitchFamily="34" charset="0"/>
                <a:cs typeface="Arial" panose="020B0604020202020204" pitchFamily="34" charset="0"/>
              </a:rPr>
              <a:t>[2]</a:t>
            </a:r>
            <a:endParaRPr lang="es-CL" sz="1000" dirty="0">
              <a:solidFill>
                <a:schemeClr val="tx1"/>
              </a:solidFill>
              <a:latin typeface="Arial" panose="020B0604020202020204" pitchFamily="34" charset="0"/>
              <a:cs typeface="Arial" panose="020B0604020202020204" pitchFamily="34" charset="0"/>
            </a:endParaRPr>
          </a:p>
        </p:txBody>
      </p:sp>
      <p:sp>
        <p:nvSpPr>
          <p:cNvPr id="58" name="57 Rectángulo"/>
          <p:cNvSpPr/>
          <p:nvPr/>
        </p:nvSpPr>
        <p:spPr>
          <a:xfrm>
            <a:off x="1979712" y="4500401"/>
            <a:ext cx="632651" cy="193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smtClean="0">
                <a:solidFill>
                  <a:schemeClr val="tx1"/>
                </a:solidFill>
                <a:latin typeface="Times New Roman" panose="02020603050405020304" pitchFamily="18" charset="0"/>
                <a:cs typeface="Times New Roman" panose="02020603050405020304" pitchFamily="18" charset="0"/>
              </a:rPr>
              <a:t>RM </a:t>
            </a:r>
            <a:r>
              <a:rPr lang="es-CL" sz="1000" dirty="0" smtClean="0">
                <a:solidFill>
                  <a:schemeClr val="tx1"/>
                </a:solidFill>
                <a:latin typeface="Arial" panose="020B0604020202020204" pitchFamily="34" charset="0"/>
                <a:cs typeface="Arial" panose="020B0604020202020204" pitchFamily="34" charset="0"/>
              </a:rPr>
              <a:t>[4]</a:t>
            </a:r>
            <a:endParaRPr lang="es-CL" sz="1000" dirty="0">
              <a:solidFill>
                <a:schemeClr val="tx1"/>
              </a:solidFill>
              <a:latin typeface="Arial" panose="020B0604020202020204" pitchFamily="34" charset="0"/>
              <a:cs typeface="Arial" panose="020B0604020202020204" pitchFamily="34" charset="0"/>
            </a:endParaRPr>
          </a:p>
        </p:txBody>
      </p:sp>
      <p:sp>
        <p:nvSpPr>
          <p:cNvPr id="59" name="58 Rectángulo"/>
          <p:cNvSpPr/>
          <p:nvPr/>
        </p:nvSpPr>
        <p:spPr>
          <a:xfrm>
            <a:off x="323528" y="4869160"/>
            <a:ext cx="592454" cy="193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smtClean="0">
                <a:solidFill>
                  <a:schemeClr val="tx1"/>
                </a:solidFill>
                <a:latin typeface="Times New Roman" panose="02020603050405020304" pitchFamily="18" charset="0"/>
                <a:cs typeface="Times New Roman" panose="02020603050405020304" pitchFamily="18" charset="0"/>
              </a:rPr>
              <a:t>VII </a:t>
            </a:r>
            <a:r>
              <a:rPr lang="es-CL" sz="1000" dirty="0" smtClean="0">
                <a:solidFill>
                  <a:schemeClr val="tx1"/>
                </a:solidFill>
                <a:latin typeface="Arial" panose="020B0604020202020204" pitchFamily="34" charset="0"/>
                <a:cs typeface="Arial" panose="020B0604020202020204" pitchFamily="34" charset="0"/>
              </a:rPr>
              <a:t>[1]</a:t>
            </a:r>
            <a:endParaRPr lang="es-CL" sz="1000" dirty="0">
              <a:solidFill>
                <a:schemeClr val="tx1"/>
              </a:solidFill>
              <a:latin typeface="Arial" panose="020B0604020202020204" pitchFamily="34" charset="0"/>
              <a:cs typeface="Arial" panose="020B0604020202020204" pitchFamily="34" charset="0"/>
            </a:endParaRPr>
          </a:p>
        </p:txBody>
      </p:sp>
      <p:sp>
        <p:nvSpPr>
          <p:cNvPr id="60" name="59 Rectángulo"/>
          <p:cNvSpPr/>
          <p:nvPr/>
        </p:nvSpPr>
        <p:spPr>
          <a:xfrm>
            <a:off x="1951419" y="4830875"/>
            <a:ext cx="632650" cy="193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smtClean="0">
                <a:solidFill>
                  <a:schemeClr val="tx1"/>
                </a:solidFill>
                <a:latin typeface="Times New Roman" panose="02020603050405020304" pitchFamily="18" charset="0"/>
                <a:cs typeface="Times New Roman" panose="02020603050405020304" pitchFamily="18" charset="0"/>
              </a:rPr>
              <a:t>VIII </a:t>
            </a:r>
            <a:r>
              <a:rPr lang="es-CL" sz="1000" dirty="0" smtClean="0">
                <a:solidFill>
                  <a:schemeClr val="tx1"/>
                </a:solidFill>
                <a:latin typeface="Arial" panose="020B0604020202020204" pitchFamily="34" charset="0"/>
                <a:cs typeface="Arial" panose="020B0604020202020204" pitchFamily="34" charset="0"/>
              </a:rPr>
              <a:t>[1]</a:t>
            </a:r>
            <a:endParaRPr lang="es-CL" sz="1000" dirty="0">
              <a:solidFill>
                <a:schemeClr val="tx1"/>
              </a:solidFill>
              <a:latin typeface="Arial" panose="020B0604020202020204" pitchFamily="34" charset="0"/>
              <a:cs typeface="Arial" panose="020B0604020202020204" pitchFamily="34" charset="0"/>
            </a:endParaRPr>
          </a:p>
        </p:txBody>
      </p:sp>
      <p:cxnSp>
        <p:nvCxnSpPr>
          <p:cNvPr id="61" name="60 Conector recto"/>
          <p:cNvCxnSpPr/>
          <p:nvPr/>
        </p:nvCxnSpPr>
        <p:spPr>
          <a:xfrm flipV="1">
            <a:off x="865188" y="5209180"/>
            <a:ext cx="576064" cy="544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2" name="61 Rectángulo"/>
          <p:cNvSpPr/>
          <p:nvPr/>
        </p:nvSpPr>
        <p:spPr>
          <a:xfrm>
            <a:off x="401594" y="5157192"/>
            <a:ext cx="570006" cy="193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smtClean="0">
                <a:solidFill>
                  <a:schemeClr val="tx1"/>
                </a:solidFill>
                <a:latin typeface="Times New Roman" panose="02020603050405020304" pitchFamily="18" charset="0"/>
                <a:cs typeface="Times New Roman" panose="02020603050405020304" pitchFamily="18" charset="0"/>
              </a:rPr>
              <a:t>IX </a:t>
            </a:r>
            <a:r>
              <a:rPr lang="es-CL" sz="1000" dirty="0" smtClean="0">
                <a:solidFill>
                  <a:schemeClr val="tx1"/>
                </a:solidFill>
                <a:latin typeface="Arial" panose="020B0604020202020204" pitchFamily="34" charset="0"/>
                <a:cs typeface="Arial" panose="020B0604020202020204" pitchFamily="34" charset="0"/>
              </a:rPr>
              <a:t>[1]</a:t>
            </a:r>
            <a:endParaRPr lang="es-CL" sz="1000" dirty="0">
              <a:solidFill>
                <a:schemeClr val="tx1"/>
              </a:solidFill>
              <a:latin typeface="Arial" panose="020B0604020202020204" pitchFamily="34" charset="0"/>
              <a:cs typeface="Arial" panose="020B0604020202020204" pitchFamily="34" charset="0"/>
            </a:endParaRPr>
          </a:p>
        </p:txBody>
      </p:sp>
      <p:cxnSp>
        <p:nvCxnSpPr>
          <p:cNvPr id="63" name="62 Conector recto"/>
          <p:cNvCxnSpPr/>
          <p:nvPr/>
        </p:nvCxnSpPr>
        <p:spPr>
          <a:xfrm flipV="1">
            <a:off x="1479129" y="5310776"/>
            <a:ext cx="576064" cy="1344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64 Rectángulo"/>
          <p:cNvSpPr/>
          <p:nvPr/>
        </p:nvSpPr>
        <p:spPr>
          <a:xfrm>
            <a:off x="1922196" y="5202979"/>
            <a:ext cx="603666" cy="193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smtClean="0">
                <a:solidFill>
                  <a:schemeClr val="tx1"/>
                </a:solidFill>
                <a:latin typeface="Times New Roman" panose="02020603050405020304" pitchFamily="18" charset="0"/>
                <a:cs typeface="Times New Roman" panose="02020603050405020304" pitchFamily="18" charset="0"/>
              </a:rPr>
              <a:t>X </a:t>
            </a:r>
            <a:r>
              <a:rPr lang="es-CL" sz="1000" dirty="0" smtClean="0">
                <a:solidFill>
                  <a:schemeClr val="tx1"/>
                </a:solidFill>
                <a:latin typeface="Arial" panose="020B0604020202020204" pitchFamily="34" charset="0"/>
                <a:cs typeface="Arial" panose="020B0604020202020204" pitchFamily="34" charset="0"/>
              </a:rPr>
              <a:t>[1]</a:t>
            </a:r>
            <a:endParaRPr lang="es-CL" sz="1000" dirty="0">
              <a:solidFill>
                <a:schemeClr val="tx1"/>
              </a:solidFill>
              <a:latin typeface="Arial" panose="020B0604020202020204" pitchFamily="34" charset="0"/>
              <a:cs typeface="Arial" panose="020B0604020202020204" pitchFamily="34" charset="0"/>
            </a:endParaRPr>
          </a:p>
        </p:txBody>
      </p:sp>
      <p:cxnSp>
        <p:nvCxnSpPr>
          <p:cNvPr id="66" name="65 Conector recto"/>
          <p:cNvCxnSpPr/>
          <p:nvPr/>
        </p:nvCxnSpPr>
        <p:spPr>
          <a:xfrm flipV="1">
            <a:off x="1763688" y="6093296"/>
            <a:ext cx="692220" cy="2069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7" name="66 Rectángulo"/>
          <p:cNvSpPr/>
          <p:nvPr/>
        </p:nvSpPr>
        <p:spPr>
          <a:xfrm>
            <a:off x="2396339" y="5996303"/>
            <a:ext cx="591485" cy="193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smtClean="0">
                <a:solidFill>
                  <a:schemeClr val="tx1"/>
                </a:solidFill>
                <a:latin typeface="Times New Roman" panose="02020603050405020304" pitchFamily="18" charset="0"/>
                <a:cs typeface="Times New Roman" panose="02020603050405020304" pitchFamily="18" charset="0"/>
              </a:rPr>
              <a:t>XII </a:t>
            </a:r>
            <a:r>
              <a:rPr lang="es-CL" sz="1000" dirty="0" smtClean="0">
                <a:solidFill>
                  <a:schemeClr val="tx1"/>
                </a:solidFill>
                <a:latin typeface="Arial" panose="020B0604020202020204" pitchFamily="34" charset="0"/>
                <a:cs typeface="Arial" panose="020B0604020202020204" pitchFamily="34" charset="0"/>
              </a:rPr>
              <a:t>[1]</a:t>
            </a:r>
            <a:endParaRPr lang="es-CL" sz="1000" dirty="0">
              <a:solidFill>
                <a:schemeClr val="tx1"/>
              </a:solidFill>
              <a:latin typeface="Arial" panose="020B0604020202020204" pitchFamily="34" charset="0"/>
              <a:cs typeface="Arial" panose="020B0604020202020204" pitchFamily="34" charset="0"/>
            </a:endParaRPr>
          </a:p>
        </p:txBody>
      </p:sp>
      <p:sp>
        <p:nvSpPr>
          <p:cNvPr id="68" name="67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581937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922342270"/>
              </p:ext>
            </p:extLst>
          </p:nvPr>
        </p:nvGraphicFramePr>
        <p:xfrm>
          <a:off x="282012" y="2207019"/>
          <a:ext cx="8640962" cy="1408229"/>
        </p:xfrm>
        <a:graphic>
          <a:graphicData uri="http://schemas.openxmlformats.org/drawingml/2006/table">
            <a:tbl>
              <a:tblPr>
                <a:tableStyleId>{BDBED569-4797-4DF1-A0F4-6AAB3CD982D8}</a:tableStyleId>
              </a:tblPr>
              <a:tblGrid>
                <a:gridCol w="1174980"/>
                <a:gridCol w="1273294"/>
                <a:gridCol w="1174980"/>
                <a:gridCol w="1228949"/>
                <a:gridCol w="1174980"/>
                <a:gridCol w="1228949"/>
                <a:gridCol w="1384830"/>
              </a:tblGrid>
              <a:tr h="504056">
                <a:tc gridSpan="2">
                  <a:txBody>
                    <a:bodyPr/>
                    <a:lstStyle/>
                    <a:p>
                      <a:pPr algn="ctr" fontAlgn="ctr"/>
                      <a:r>
                        <a:rPr lang="es-CL" sz="1500" b="1" u="none" strike="noStrike" dirty="0" smtClean="0">
                          <a:solidFill>
                            <a:schemeClr val="tx1"/>
                          </a:solidFill>
                          <a:effectLst/>
                        </a:rPr>
                        <a:t>Ingreso (50%)</a:t>
                      </a:r>
                      <a:endParaRPr lang="es-CL" sz="1500" b="1"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solidFill>
                  </a:tcPr>
                </a:tc>
                <a:tc hMerge="1">
                  <a:txBody>
                    <a:bodyPr/>
                    <a:lstStyle/>
                    <a:p>
                      <a:pPr algn="ctr" fontAlgn="ctr"/>
                      <a:endParaRPr lang="es-CL" sz="1500" b="1" i="0" u="none" strike="noStrike" dirty="0">
                        <a:solidFill>
                          <a:srgbClr val="000000"/>
                        </a:solidFill>
                        <a:effectLst/>
                        <a:latin typeface="Calibri"/>
                      </a:endParaRPr>
                    </a:p>
                  </a:txBody>
                  <a:tcPr marL="7481" marR="7481" marT="7481" marB="0" anchor="ctr">
                    <a:solidFill>
                      <a:schemeClr val="bg1"/>
                    </a:solidFill>
                  </a:tcPr>
                </a:tc>
                <a:tc gridSpan="2">
                  <a:txBody>
                    <a:bodyPr/>
                    <a:lstStyle/>
                    <a:p>
                      <a:pPr algn="ctr" fontAlgn="ctr"/>
                      <a:r>
                        <a:rPr lang="es-CL" sz="1500" b="1" i="0" u="none" strike="noStrike" dirty="0" smtClean="0">
                          <a:solidFill>
                            <a:schemeClr val="tx1"/>
                          </a:solidFill>
                          <a:effectLst/>
                          <a:latin typeface="Calibri"/>
                        </a:rPr>
                        <a:t>Gestión</a:t>
                      </a:r>
                      <a:r>
                        <a:rPr lang="es-CL" sz="1500" b="1" i="0" u="none" strike="noStrike" baseline="0" dirty="0" smtClean="0">
                          <a:solidFill>
                            <a:schemeClr val="tx1"/>
                          </a:solidFill>
                          <a:effectLst/>
                          <a:latin typeface="Calibri"/>
                        </a:rPr>
                        <a:t> (20%)</a:t>
                      </a:r>
                      <a:endParaRPr lang="es-CL" sz="1500" b="1"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solidFill>
                  </a:tcPr>
                </a:tc>
                <a:tc hMerge="1">
                  <a:txBody>
                    <a:bodyPr/>
                    <a:lstStyle/>
                    <a:p>
                      <a:pPr algn="ctr" fontAlgn="ctr"/>
                      <a:endParaRPr lang="es-CL" sz="1500" b="1" i="0" u="none" strike="noStrike" dirty="0">
                        <a:solidFill>
                          <a:srgbClr val="000000"/>
                        </a:solidFill>
                        <a:effectLst/>
                        <a:latin typeface="Calibri"/>
                      </a:endParaRPr>
                    </a:p>
                  </a:txBody>
                  <a:tcPr marL="7481" marR="7481" marT="7481" marB="0" anchor="ctr">
                    <a:solidFill>
                      <a:schemeClr val="bg1"/>
                    </a:solidFill>
                  </a:tcPr>
                </a:tc>
                <a:tc gridSpan="2">
                  <a:txBody>
                    <a:bodyPr/>
                    <a:lstStyle/>
                    <a:p>
                      <a:pPr algn="ctr" fontAlgn="ctr"/>
                      <a:r>
                        <a:rPr lang="es-CL" sz="1500" b="1" i="0" u="none" strike="noStrike" dirty="0" smtClean="0">
                          <a:solidFill>
                            <a:schemeClr val="tx1"/>
                          </a:solidFill>
                          <a:effectLst/>
                          <a:latin typeface="Calibri"/>
                        </a:rPr>
                        <a:t>Respuesta (30%)</a:t>
                      </a: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solidFill>
                  </a:tcPr>
                </a:tc>
                <a:tc hMerge="1">
                  <a:txBody>
                    <a:bodyPr/>
                    <a:lstStyle/>
                    <a:p>
                      <a:pPr algn="ctr" fontAlgn="ctr"/>
                      <a:endParaRPr lang="es-CL" sz="1500" b="1" i="0" u="none" strike="noStrike" dirty="0">
                        <a:solidFill>
                          <a:srgbClr val="000000"/>
                        </a:solidFill>
                        <a:effectLst/>
                        <a:latin typeface="Calibri"/>
                      </a:endParaRPr>
                    </a:p>
                  </a:txBody>
                  <a:tcPr marL="7481" marR="7481" marT="7481" marB="0" anchor="ctr">
                    <a:solidFill>
                      <a:schemeClr val="bg1"/>
                    </a:solidFill>
                  </a:tcPr>
                </a:tc>
                <a:tc>
                  <a:txBody>
                    <a:bodyPr/>
                    <a:lstStyle/>
                    <a:p>
                      <a:pPr algn="ctr" fontAlgn="ctr"/>
                      <a:r>
                        <a:rPr lang="es-CL" sz="1500" b="1" i="0" u="none" strike="noStrike" dirty="0" smtClean="0">
                          <a:solidFill>
                            <a:schemeClr val="tx1"/>
                          </a:solidFill>
                          <a:effectLst/>
                          <a:latin typeface="Calibri"/>
                        </a:rPr>
                        <a:t>Puntaje Total</a:t>
                      </a:r>
                      <a:endParaRPr lang="es-CL" sz="1500" b="1"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solidFill>
                  </a:tcPr>
                </a:tc>
              </a:tr>
              <a:tr h="439492">
                <a:tc>
                  <a:txBody>
                    <a:bodyPr/>
                    <a:lstStyle/>
                    <a:p>
                      <a:pPr algn="ctr" fontAlgn="ctr"/>
                      <a:r>
                        <a:rPr lang="es-CL" sz="1500" b="0" i="0" u="none" strike="noStrike" dirty="0" smtClean="0">
                          <a:solidFill>
                            <a:schemeClr val="tx1"/>
                          </a:solidFill>
                          <a:effectLst/>
                          <a:latin typeface="Calibri"/>
                        </a:rPr>
                        <a:t>Cumplimiento</a:t>
                      </a:r>
                      <a:endParaRPr lang="es-CL" sz="1500" b="0"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s-CL" sz="1500" b="0" i="0" u="none" strike="noStrike" dirty="0" smtClean="0">
                          <a:solidFill>
                            <a:schemeClr val="tx1"/>
                          </a:solidFill>
                          <a:effectLst/>
                          <a:latin typeface="Calibri"/>
                        </a:rPr>
                        <a:t>Ponderado</a:t>
                      </a:r>
                      <a:endParaRPr lang="es-CL" sz="1500" b="0"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s-CL" sz="1500" b="0" i="0" u="none" strike="noStrike" dirty="0" smtClean="0">
                          <a:solidFill>
                            <a:schemeClr val="tx1"/>
                          </a:solidFill>
                          <a:effectLst/>
                          <a:latin typeface="Calibri"/>
                        </a:rPr>
                        <a:t>Cumplimiento</a:t>
                      </a:r>
                      <a:endParaRPr lang="es-CL" sz="1500" b="0"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s-CL" sz="1500" b="0" i="0" u="none" strike="noStrike" dirty="0" smtClean="0">
                          <a:solidFill>
                            <a:schemeClr val="tx1"/>
                          </a:solidFill>
                          <a:effectLst/>
                          <a:latin typeface="Calibri"/>
                        </a:rPr>
                        <a:t>Ponderado</a:t>
                      </a:r>
                      <a:endParaRPr lang="es-CL" sz="1500" b="0"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s-CL" sz="1500" b="0" i="0" u="none" strike="noStrike" dirty="0" smtClean="0">
                          <a:solidFill>
                            <a:schemeClr val="tx1"/>
                          </a:solidFill>
                          <a:effectLst/>
                          <a:latin typeface="Calibri"/>
                        </a:rPr>
                        <a:t>Cumplimiento</a:t>
                      </a:r>
                      <a:endParaRPr lang="es-CL" sz="1500" b="0"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s-CL" sz="1500" b="0" i="0" u="none" strike="noStrike" dirty="0" smtClean="0">
                          <a:solidFill>
                            <a:schemeClr val="tx1"/>
                          </a:solidFill>
                          <a:effectLst/>
                          <a:latin typeface="Calibri"/>
                        </a:rPr>
                        <a:t>Ponderado</a:t>
                      </a:r>
                      <a:endParaRPr lang="es-CL" sz="1500" b="0"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lumMod val="85000"/>
                      </a:schemeClr>
                    </a:solidFill>
                  </a:tcPr>
                </a:tc>
                <a:tc>
                  <a:txBody>
                    <a:bodyPr/>
                    <a:lstStyle/>
                    <a:p>
                      <a:pPr algn="ctr" fontAlgn="ctr"/>
                      <a:r>
                        <a:rPr lang="es-CL" sz="1500" b="0" i="0" u="none" strike="noStrike" dirty="0" err="1" smtClean="0">
                          <a:solidFill>
                            <a:schemeClr val="tx1"/>
                          </a:solidFill>
                          <a:effectLst/>
                          <a:latin typeface="Calibri"/>
                        </a:rPr>
                        <a:t>Ingreso+Gestión+Respuesta</a:t>
                      </a:r>
                      <a:endParaRPr lang="es-CL" sz="1500" b="0"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lumMod val="85000"/>
                      </a:schemeClr>
                    </a:solidFill>
                  </a:tcPr>
                </a:tc>
              </a:tr>
              <a:tr h="439492">
                <a:tc>
                  <a:txBody>
                    <a:bodyPr/>
                    <a:lstStyle/>
                    <a:p>
                      <a:pPr algn="ctr" fontAlgn="ctr"/>
                      <a:r>
                        <a:rPr lang="es-CL" sz="1500" b="0" i="0" u="none" strike="noStrike" dirty="0" smtClean="0">
                          <a:solidFill>
                            <a:schemeClr val="tx1"/>
                          </a:solidFill>
                          <a:effectLst/>
                          <a:latin typeface="Arial Narrow" panose="020B0606020202030204" pitchFamily="34" charset="0"/>
                        </a:rPr>
                        <a:t>83,91</a:t>
                      </a:r>
                      <a:endParaRPr lang="es-CL" sz="15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solidFill>
                  </a:tcPr>
                </a:tc>
                <a:tc>
                  <a:txBody>
                    <a:bodyPr/>
                    <a:lstStyle/>
                    <a:p>
                      <a:pPr algn="ctr" fontAlgn="ctr"/>
                      <a:r>
                        <a:rPr lang="es-CL" sz="1800" b="0" i="0" u="none" strike="noStrike" dirty="0" smtClean="0">
                          <a:solidFill>
                            <a:schemeClr val="tx1"/>
                          </a:solidFill>
                          <a:effectLst/>
                          <a:latin typeface="Arial Narrow" panose="020B0606020202030204" pitchFamily="34" charset="0"/>
                        </a:rPr>
                        <a:t>41,95</a:t>
                      </a:r>
                      <a:endParaRPr lang="es-CL" sz="18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s-CL" sz="1500" b="0" i="0" u="none" strike="noStrike" dirty="0" smtClean="0">
                          <a:solidFill>
                            <a:schemeClr val="tx1"/>
                          </a:solidFill>
                          <a:effectLst/>
                          <a:latin typeface="Arial Narrow" panose="020B0606020202030204" pitchFamily="34" charset="0"/>
                        </a:rPr>
                        <a:t>75,00</a:t>
                      </a:r>
                      <a:endParaRPr lang="es-CL" sz="15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solidFill>
                  </a:tcPr>
                </a:tc>
                <a:tc>
                  <a:txBody>
                    <a:bodyPr/>
                    <a:lstStyle/>
                    <a:p>
                      <a:pPr algn="ctr" fontAlgn="ctr"/>
                      <a:r>
                        <a:rPr lang="es-CL" sz="1800" b="0" i="0" u="none" strike="noStrike" dirty="0" smtClean="0">
                          <a:solidFill>
                            <a:schemeClr val="tx1"/>
                          </a:solidFill>
                          <a:effectLst/>
                          <a:latin typeface="Arial Narrow" panose="020B0606020202030204" pitchFamily="34" charset="0"/>
                        </a:rPr>
                        <a:t>15,00</a:t>
                      </a:r>
                      <a:endParaRPr lang="es-CL" sz="18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s-CL" sz="1500" b="0" i="0" u="none" strike="noStrike" dirty="0" smtClean="0">
                          <a:solidFill>
                            <a:schemeClr val="tx1"/>
                          </a:solidFill>
                          <a:effectLst/>
                          <a:latin typeface="Arial Narrow" panose="020B0606020202030204" pitchFamily="34" charset="0"/>
                        </a:rPr>
                        <a:t>60,72</a:t>
                      </a:r>
                      <a:endParaRPr lang="es-CL" sz="15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solidFill>
                  </a:tcPr>
                </a:tc>
                <a:tc>
                  <a:txBody>
                    <a:bodyPr/>
                    <a:lstStyle/>
                    <a:p>
                      <a:pPr algn="ctr" fontAlgn="ctr"/>
                      <a:r>
                        <a:rPr lang="es-CL" sz="1800" b="0" i="0" u="none" strike="noStrike" dirty="0" smtClean="0">
                          <a:solidFill>
                            <a:schemeClr val="tx1"/>
                          </a:solidFill>
                          <a:effectLst/>
                          <a:latin typeface="Arial Narrow" panose="020B0606020202030204" pitchFamily="34" charset="0"/>
                        </a:rPr>
                        <a:t>18,21</a:t>
                      </a:r>
                      <a:endParaRPr lang="es-CL" sz="18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s-CL" sz="1800" b="0" i="0" u="none" strike="noStrike" dirty="0" smtClean="0">
                          <a:solidFill>
                            <a:schemeClr val="tx1"/>
                          </a:solidFill>
                          <a:effectLst/>
                          <a:latin typeface="Arial Narrow" panose="020B0606020202030204" pitchFamily="34" charset="0"/>
                        </a:rPr>
                        <a:t>71,41</a:t>
                      </a:r>
                      <a:endParaRPr lang="es-CL" sz="18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solidFill>
                  </a:tcPr>
                </a:tc>
              </a:tr>
            </a:tbl>
          </a:graphicData>
        </a:graphic>
      </p:graphicFrame>
      <p:graphicFrame>
        <p:nvGraphicFramePr>
          <p:cNvPr id="3" name="2 Tabla"/>
          <p:cNvGraphicFramePr>
            <a:graphicFrameLocks noGrp="1"/>
          </p:cNvGraphicFramePr>
          <p:nvPr>
            <p:extLst>
              <p:ext uri="{D42A27DB-BD31-4B8C-83A1-F6EECF244321}">
                <p14:modId xmlns:p14="http://schemas.microsoft.com/office/powerpoint/2010/main" val="1584789233"/>
              </p:ext>
            </p:extLst>
          </p:nvPr>
        </p:nvGraphicFramePr>
        <p:xfrm>
          <a:off x="1630610" y="3903280"/>
          <a:ext cx="5924210" cy="1757968"/>
        </p:xfrm>
        <a:graphic>
          <a:graphicData uri="http://schemas.openxmlformats.org/drawingml/2006/table">
            <a:tbl>
              <a:tblPr>
                <a:tableStyleId>{BDBED569-4797-4DF1-A0F4-6AAB3CD982D8}</a:tableStyleId>
              </a:tblPr>
              <a:tblGrid>
                <a:gridCol w="2246987"/>
                <a:gridCol w="1273294"/>
                <a:gridCol w="1174980"/>
                <a:gridCol w="1228949"/>
              </a:tblGrid>
              <a:tr h="439492">
                <a:tc>
                  <a:txBody>
                    <a:bodyPr/>
                    <a:lstStyle/>
                    <a:p>
                      <a:pPr algn="ctr" fontAlgn="ctr"/>
                      <a:r>
                        <a:rPr lang="es-CL" sz="1500" b="1" i="0" u="none" strike="noStrike" dirty="0" smtClean="0">
                          <a:solidFill>
                            <a:schemeClr val="tx1"/>
                          </a:solidFill>
                          <a:effectLst/>
                          <a:latin typeface="Calibri"/>
                        </a:rPr>
                        <a:t>Puntaje Ponderado</a:t>
                      </a:r>
                      <a:endParaRPr lang="es-CL" sz="1500" b="1"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solidFill>
                  </a:tcPr>
                </a:tc>
                <a:tc>
                  <a:txBody>
                    <a:bodyPr/>
                    <a:lstStyle/>
                    <a:p>
                      <a:pPr algn="ctr" fontAlgn="ctr"/>
                      <a:r>
                        <a:rPr lang="es-CL" sz="1500" b="1" i="0" u="none" strike="noStrike" dirty="0" smtClean="0">
                          <a:solidFill>
                            <a:schemeClr val="tx1"/>
                          </a:solidFill>
                          <a:effectLst/>
                          <a:latin typeface="Calibri"/>
                        </a:rPr>
                        <a:t>Puntaje</a:t>
                      </a:r>
                      <a:endParaRPr lang="es-CL" sz="1500" b="1"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solidFill>
                  </a:tcPr>
                </a:tc>
                <a:tc>
                  <a:txBody>
                    <a:bodyPr/>
                    <a:lstStyle/>
                    <a:p>
                      <a:pPr algn="ctr" fontAlgn="ctr"/>
                      <a:r>
                        <a:rPr lang="es-CL" sz="1500" b="1" i="0" u="none" strike="noStrike" dirty="0" smtClean="0">
                          <a:solidFill>
                            <a:schemeClr val="tx1"/>
                          </a:solidFill>
                          <a:effectLst/>
                          <a:latin typeface="Calibri"/>
                        </a:rPr>
                        <a:t>Ponderación</a:t>
                      </a:r>
                      <a:endParaRPr lang="es-CL" sz="1500" b="1"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solidFill>
                  </a:tcPr>
                </a:tc>
                <a:tc>
                  <a:txBody>
                    <a:bodyPr/>
                    <a:lstStyle/>
                    <a:p>
                      <a:pPr algn="ctr" fontAlgn="ctr"/>
                      <a:r>
                        <a:rPr lang="es-CL" sz="1500" b="1" i="0" u="none" strike="noStrike" dirty="0" smtClean="0">
                          <a:solidFill>
                            <a:schemeClr val="tx1"/>
                          </a:solidFill>
                          <a:effectLst/>
                          <a:latin typeface="Calibri"/>
                        </a:rPr>
                        <a:t>Puntaje Final</a:t>
                      </a:r>
                      <a:endParaRPr lang="es-CL" sz="1500" b="1" i="0" u="none" strike="noStrike" dirty="0">
                        <a:solidFill>
                          <a:schemeClr val="tx1"/>
                        </a:solidFill>
                        <a:effectLst/>
                        <a:latin typeface="Calibri"/>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solidFill>
                  </a:tcPr>
                </a:tc>
              </a:tr>
              <a:tr h="439492">
                <a:tc>
                  <a:txBody>
                    <a:bodyPr/>
                    <a:lstStyle/>
                    <a:p>
                      <a:pPr algn="ctr" fontAlgn="ctr"/>
                      <a:r>
                        <a:rPr lang="es-CL" sz="1500" b="0" i="0" u="none" strike="noStrike" dirty="0" smtClean="0">
                          <a:solidFill>
                            <a:schemeClr val="tx1"/>
                          </a:solidFill>
                          <a:effectLst/>
                          <a:latin typeface="+mn-lt"/>
                        </a:rPr>
                        <a:t>Ingreso+Gestión+Respuesta</a:t>
                      </a:r>
                      <a:endParaRPr lang="es-CL" sz="1500" b="0" i="0" u="none" strike="noStrike" dirty="0">
                        <a:solidFill>
                          <a:schemeClr val="tx1"/>
                        </a:solidFill>
                        <a:effectLst/>
                        <a:latin typeface="+mn-lt"/>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solidFill>
                  </a:tcPr>
                </a:tc>
                <a:tc>
                  <a:txBody>
                    <a:bodyPr/>
                    <a:lstStyle/>
                    <a:p>
                      <a:pPr algn="ctr" fontAlgn="ctr"/>
                      <a:r>
                        <a:rPr lang="es-CL" sz="1500" b="0" i="0" u="none" strike="noStrike" dirty="0" smtClean="0">
                          <a:solidFill>
                            <a:schemeClr val="tx1"/>
                          </a:solidFill>
                          <a:effectLst/>
                          <a:latin typeface="Arial Narrow" panose="020B0606020202030204" pitchFamily="34" charset="0"/>
                        </a:rPr>
                        <a:t>75,16</a:t>
                      </a:r>
                      <a:endParaRPr lang="es-CL" sz="15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solidFill>
                  </a:tcPr>
                </a:tc>
                <a:tc>
                  <a:txBody>
                    <a:bodyPr/>
                    <a:lstStyle/>
                    <a:p>
                      <a:pPr algn="ctr" fontAlgn="ctr"/>
                      <a:r>
                        <a:rPr lang="es-CL" sz="1500" b="0" i="0" u="none" strike="noStrike" dirty="0" smtClean="0">
                          <a:solidFill>
                            <a:schemeClr val="tx1"/>
                          </a:solidFill>
                          <a:effectLst/>
                          <a:latin typeface="Arial Narrow" panose="020B0606020202030204" pitchFamily="34" charset="0"/>
                        </a:rPr>
                        <a:t>95,00%</a:t>
                      </a:r>
                      <a:endParaRPr lang="es-CL" sz="15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solidFill>
                  </a:tcPr>
                </a:tc>
                <a:tc>
                  <a:txBody>
                    <a:bodyPr/>
                    <a:lstStyle/>
                    <a:p>
                      <a:pPr algn="ctr" fontAlgn="ctr"/>
                      <a:r>
                        <a:rPr lang="es-CL" sz="1800" b="0" i="0" u="none" strike="noStrike" dirty="0" smtClean="0">
                          <a:solidFill>
                            <a:schemeClr val="tx1"/>
                          </a:solidFill>
                          <a:effectLst/>
                          <a:latin typeface="Arial Narrow" panose="020B0606020202030204" pitchFamily="34" charset="0"/>
                        </a:rPr>
                        <a:t>71,41</a:t>
                      </a:r>
                      <a:endParaRPr lang="es-CL" sz="18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lumMod val="20000"/>
                        <a:lumOff val="80000"/>
                      </a:schemeClr>
                    </a:solidFill>
                  </a:tcPr>
                </a:tc>
              </a:tr>
              <a:tr h="439492">
                <a:tc>
                  <a:txBody>
                    <a:bodyPr/>
                    <a:lstStyle/>
                    <a:p>
                      <a:pPr algn="ctr" fontAlgn="ctr"/>
                      <a:r>
                        <a:rPr lang="es-CL" sz="1500" b="0" i="0" u="none" strike="noStrike" dirty="0" smtClean="0">
                          <a:solidFill>
                            <a:schemeClr val="tx1"/>
                          </a:solidFill>
                          <a:effectLst/>
                          <a:latin typeface="+mn-lt"/>
                        </a:rPr>
                        <a:t>Expediente y Registro</a:t>
                      </a:r>
                      <a:endParaRPr lang="es-CL" sz="1500" b="0" i="0" u="none" strike="noStrike" dirty="0">
                        <a:solidFill>
                          <a:schemeClr val="tx1"/>
                        </a:solidFill>
                        <a:effectLst/>
                        <a:latin typeface="+mn-lt"/>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solidFill>
                  </a:tcPr>
                </a:tc>
                <a:tc>
                  <a:txBody>
                    <a:bodyPr/>
                    <a:lstStyle/>
                    <a:p>
                      <a:pPr algn="ctr" fontAlgn="ctr"/>
                      <a:r>
                        <a:rPr lang="es-CL" sz="1500" b="0" i="0" u="none" strike="noStrike" dirty="0" smtClean="0">
                          <a:solidFill>
                            <a:schemeClr val="tx1"/>
                          </a:solidFill>
                          <a:effectLst/>
                          <a:latin typeface="Arial Narrow" panose="020B0606020202030204" pitchFamily="34" charset="0"/>
                        </a:rPr>
                        <a:t>75,00</a:t>
                      </a:r>
                      <a:endParaRPr lang="es-CL" sz="15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solidFill>
                  </a:tcPr>
                </a:tc>
                <a:tc>
                  <a:txBody>
                    <a:bodyPr/>
                    <a:lstStyle/>
                    <a:p>
                      <a:pPr algn="ctr" fontAlgn="ctr"/>
                      <a:r>
                        <a:rPr lang="es-CL" sz="1500" b="0" i="0" u="none" strike="noStrike" dirty="0" smtClean="0">
                          <a:solidFill>
                            <a:schemeClr val="tx1"/>
                          </a:solidFill>
                          <a:effectLst/>
                          <a:latin typeface="Arial Narrow" panose="020B0606020202030204" pitchFamily="34" charset="0"/>
                        </a:rPr>
                        <a:t>05,00%</a:t>
                      </a:r>
                      <a:endParaRPr lang="es-CL" sz="15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bg1"/>
                    </a:solidFill>
                  </a:tcPr>
                </a:tc>
                <a:tc>
                  <a:txBody>
                    <a:bodyPr/>
                    <a:lstStyle/>
                    <a:p>
                      <a:pPr algn="ctr" fontAlgn="ctr"/>
                      <a:r>
                        <a:rPr lang="es-CL" sz="1800" b="0" i="0" u="none" strike="noStrike" dirty="0" smtClean="0">
                          <a:solidFill>
                            <a:schemeClr val="tx1"/>
                          </a:solidFill>
                          <a:effectLst/>
                          <a:latin typeface="Arial Narrow" panose="020B0606020202030204" pitchFamily="34" charset="0"/>
                        </a:rPr>
                        <a:t>3,75</a:t>
                      </a:r>
                      <a:endParaRPr lang="es-CL" sz="1800" b="0"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lumMod val="20000"/>
                        <a:lumOff val="80000"/>
                      </a:schemeClr>
                    </a:solidFill>
                  </a:tcPr>
                </a:tc>
              </a:tr>
              <a:tr h="439492">
                <a:tc gridSpan="3">
                  <a:txBody>
                    <a:bodyPr/>
                    <a:lstStyle/>
                    <a:p>
                      <a:pPr algn="ctr" fontAlgn="ctr"/>
                      <a:r>
                        <a:rPr lang="es-CL" sz="1500" b="1" i="0" u="none" strike="noStrike" dirty="0" smtClean="0">
                          <a:solidFill>
                            <a:schemeClr val="tx1"/>
                          </a:solidFill>
                          <a:effectLst/>
                          <a:latin typeface="+mn-lt"/>
                        </a:rPr>
                        <a:t>RESULTADO FINAL DE LA</a:t>
                      </a:r>
                      <a:r>
                        <a:rPr lang="es-CL" sz="1500" b="1" i="0" u="none" strike="noStrike" baseline="0" dirty="0" smtClean="0">
                          <a:solidFill>
                            <a:schemeClr val="tx1"/>
                          </a:solidFill>
                          <a:effectLst/>
                          <a:latin typeface="+mn-lt"/>
                        </a:rPr>
                        <a:t> FISCALIZACIÓN</a:t>
                      </a:r>
                      <a:endParaRPr lang="es-CL" sz="1500" b="1" i="0" u="none" strike="noStrike" dirty="0">
                        <a:solidFill>
                          <a:schemeClr val="tx1"/>
                        </a:solidFill>
                        <a:effectLst/>
                        <a:latin typeface="+mn-lt"/>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solidFill>
                  </a:tcPr>
                </a:tc>
                <a:tc hMerge="1">
                  <a:txBody>
                    <a:bodyPr/>
                    <a:lstStyle/>
                    <a:p>
                      <a:pPr algn="ctr" fontAlgn="ctr"/>
                      <a:endParaRPr lang="es-CL" sz="1500" b="1" i="0" u="none" strike="noStrike" dirty="0">
                        <a:solidFill>
                          <a:srgbClr val="FF0000"/>
                        </a:solidFill>
                        <a:effectLst/>
                        <a:latin typeface="Calibri"/>
                      </a:endParaRPr>
                    </a:p>
                  </a:txBody>
                  <a:tcPr marL="7481" marR="7481" marT="7481" marB="0" anchor="ctr">
                    <a:solidFill>
                      <a:schemeClr val="bg1"/>
                    </a:solidFill>
                  </a:tcPr>
                </a:tc>
                <a:tc hMerge="1">
                  <a:txBody>
                    <a:bodyPr/>
                    <a:lstStyle/>
                    <a:p>
                      <a:pPr algn="ctr" fontAlgn="ctr"/>
                      <a:endParaRPr lang="es-CL" sz="1500" b="1" i="0" u="none" strike="noStrike" dirty="0">
                        <a:solidFill>
                          <a:srgbClr val="FF0000"/>
                        </a:solidFill>
                        <a:effectLst/>
                        <a:latin typeface="Calibri"/>
                      </a:endParaRPr>
                    </a:p>
                  </a:txBody>
                  <a:tcPr marL="7481" marR="7481" marT="7481" marB="0" anchor="ctr">
                    <a:solidFill>
                      <a:schemeClr val="bg1"/>
                    </a:solidFill>
                  </a:tcPr>
                </a:tc>
                <a:tc>
                  <a:txBody>
                    <a:bodyPr/>
                    <a:lstStyle/>
                    <a:p>
                      <a:pPr algn="ctr" fontAlgn="ctr"/>
                      <a:r>
                        <a:rPr lang="es-CL" sz="2400" b="1" i="0" u="none" strike="noStrike" dirty="0" smtClean="0">
                          <a:solidFill>
                            <a:schemeClr val="tx1"/>
                          </a:solidFill>
                          <a:effectLst/>
                          <a:latin typeface="Arial Narrow" panose="020B0606020202030204" pitchFamily="34" charset="0"/>
                        </a:rPr>
                        <a:t>75,16</a:t>
                      </a:r>
                      <a:endParaRPr lang="es-CL" sz="2400" b="1" i="0" u="none" strike="noStrike" dirty="0">
                        <a:solidFill>
                          <a:schemeClr val="tx1"/>
                        </a:solidFill>
                        <a:effectLst/>
                        <a:latin typeface="Arial Narrow" panose="020B0606020202030204" pitchFamily="34" charset="0"/>
                      </a:endParaRPr>
                    </a:p>
                  </a:txBody>
                  <a:tcPr marL="7481" marR="7481" marT="7481" marB="0" anchor="ct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solidFill>
                      <a:schemeClr val="accent3"/>
                    </a:solidFill>
                  </a:tcPr>
                </a:tc>
              </a:tr>
            </a:tbl>
          </a:graphicData>
        </a:graphic>
      </p:graphicFrame>
      <p:sp>
        <p:nvSpPr>
          <p:cNvPr id="4" name="3 CuadroTexto"/>
          <p:cNvSpPr txBox="1"/>
          <p:nvPr/>
        </p:nvSpPr>
        <p:spPr>
          <a:xfrm>
            <a:off x="179512" y="128475"/>
            <a:ext cx="6408711" cy="369332"/>
          </a:xfrm>
          <a:prstGeom prst="rect">
            <a:avLst/>
          </a:prstGeom>
          <a:noFill/>
        </p:spPr>
        <p:txBody>
          <a:bodyPr wrap="square" rtlCol="0">
            <a:spAutoFit/>
          </a:bodyPr>
          <a:lstStyle/>
          <a:p>
            <a:r>
              <a:rPr lang="es-CL" b="1" dirty="0" smtClean="0">
                <a:latin typeface="Century Gothic" pitchFamily="34" charset="0"/>
              </a:rPr>
              <a:t>Detalle de cumplimiento por etapas</a:t>
            </a:r>
            <a:endParaRPr lang="es-CL" sz="1200" b="1" dirty="0">
              <a:latin typeface="Century Gothic" pitchFamily="34" charset="0"/>
            </a:endParaRPr>
          </a:p>
        </p:txBody>
      </p:sp>
      <p:sp>
        <p:nvSpPr>
          <p:cNvPr id="5" name="4 CuadroTexto"/>
          <p:cNvSpPr txBox="1"/>
          <p:nvPr/>
        </p:nvSpPr>
        <p:spPr>
          <a:xfrm>
            <a:off x="235130" y="1085255"/>
            <a:ext cx="8657350" cy="615553"/>
          </a:xfrm>
          <a:prstGeom prst="rect">
            <a:avLst/>
          </a:prstGeom>
          <a:noFill/>
        </p:spPr>
        <p:txBody>
          <a:bodyPr wrap="square" rtlCol="0">
            <a:spAutoFit/>
          </a:bodyPr>
          <a:lstStyle/>
          <a:p>
            <a:pPr algn="just"/>
            <a:r>
              <a:rPr lang="es-CL" sz="1600" dirty="0" smtClean="0"/>
              <a:t>Cumplimiento de las </a:t>
            </a:r>
            <a:r>
              <a:rPr lang="es-CL" b="1" dirty="0" smtClean="0"/>
              <a:t>16</a:t>
            </a:r>
            <a:r>
              <a:rPr lang="es-CL" sz="1600" dirty="0" smtClean="0"/>
              <a:t> instituciones fiscalizadas en las etapas de Ingreso, Gestión y Respuesta, además del Expediente y Registro de la solicitud.</a:t>
            </a:r>
          </a:p>
        </p:txBody>
      </p:sp>
      <p:sp>
        <p:nvSpPr>
          <p:cNvPr id="6" name="5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581937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9 Tabla"/>
          <p:cNvGraphicFramePr>
            <a:graphicFrameLocks noGrp="1"/>
          </p:cNvGraphicFramePr>
          <p:nvPr>
            <p:extLst>
              <p:ext uri="{D42A27DB-BD31-4B8C-83A1-F6EECF244321}">
                <p14:modId xmlns:p14="http://schemas.microsoft.com/office/powerpoint/2010/main" val="1628665716"/>
              </p:ext>
            </p:extLst>
          </p:nvPr>
        </p:nvGraphicFramePr>
        <p:xfrm>
          <a:off x="35496" y="1844824"/>
          <a:ext cx="1219644" cy="3024336"/>
        </p:xfrm>
        <a:graphic>
          <a:graphicData uri="http://schemas.openxmlformats.org/drawingml/2006/table">
            <a:tbl>
              <a:tblPr firstRow="1" bandRow="1">
                <a:tableStyleId>{5C22544A-7EE6-4342-B048-85BDC9FD1C3A}</a:tableStyleId>
              </a:tblPr>
              <a:tblGrid>
                <a:gridCol w="1219644"/>
              </a:tblGrid>
              <a:tr h="1008112">
                <a:tc>
                  <a:txBody>
                    <a:bodyPr/>
                    <a:lstStyle/>
                    <a:p>
                      <a:pPr algn="r"/>
                      <a:r>
                        <a:rPr lang="es-CL" sz="1400" b="0" dirty="0" smtClean="0">
                          <a:solidFill>
                            <a:schemeClr val="tx1"/>
                          </a:solidFill>
                        </a:rPr>
                        <a:t>Responden</a:t>
                      </a:r>
                      <a:endParaRPr lang="es-CL" sz="1400" b="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1008112">
                <a:tc>
                  <a:txBody>
                    <a:bodyPr/>
                    <a:lstStyle/>
                    <a:p>
                      <a:pPr algn="r"/>
                      <a:r>
                        <a:rPr lang="es-CL" sz="1400" b="0" dirty="0" smtClean="0">
                          <a:solidFill>
                            <a:schemeClr val="tx1"/>
                          </a:solidFill>
                        </a:rPr>
                        <a:t>No</a:t>
                      </a:r>
                      <a:r>
                        <a:rPr lang="es-CL" sz="1400" b="0" baseline="0" dirty="0" smtClean="0">
                          <a:solidFill>
                            <a:schemeClr val="tx1"/>
                          </a:solidFill>
                        </a:rPr>
                        <a:t> </a:t>
                      </a:r>
                      <a:r>
                        <a:rPr lang="es-CL" sz="1400" b="0" dirty="0" smtClean="0">
                          <a:solidFill>
                            <a:schemeClr val="tx1"/>
                          </a:solidFill>
                        </a:rPr>
                        <a:t>responden</a:t>
                      </a:r>
                      <a:endParaRPr lang="es-CL" sz="1400" b="0"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1008112">
                <a:tc>
                  <a:txBody>
                    <a:bodyPr/>
                    <a:lstStyle/>
                    <a:p>
                      <a:pPr algn="r"/>
                      <a:r>
                        <a:rPr lang="es-CL" sz="1400" b="0" dirty="0" smtClean="0">
                          <a:solidFill>
                            <a:schemeClr val="tx1"/>
                          </a:solidFill>
                        </a:rPr>
                        <a:t>No ingresaron</a:t>
                      </a:r>
                      <a:endParaRPr lang="es-CL" sz="1400" b="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4" name="3 CuadroTexto"/>
          <p:cNvSpPr txBox="1"/>
          <p:nvPr/>
        </p:nvSpPr>
        <p:spPr>
          <a:xfrm>
            <a:off x="179512" y="128475"/>
            <a:ext cx="6408711" cy="369332"/>
          </a:xfrm>
          <a:prstGeom prst="rect">
            <a:avLst/>
          </a:prstGeom>
          <a:noFill/>
        </p:spPr>
        <p:txBody>
          <a:bodyPr wrap="square" rtlCol="0">
            <a:spAutoFit/>
          </a:bodyPr>
          <a:lstStyle/>
          <a:p>
            <a:r>
              <a:rPr lang="es-CL" b="1" dirty="0" smtClean="0">
                <a:latin typeface="Century Gothic" pitchFamily="34" charset="0"/>
              </a:rPr>
              <a:t>Resultados del Proceso de Fiscalización</a:t>
            </a:r>
            <a:endParaRPr lang="es-CL" sz="1200" b="1" dirty="0">
              <a:latin typeface="Century Gothic" pitchFamily="34" charset="0"/>
            </a:endParaRPr>
          </a:p>
        </p:txBody>
      </p:sp>
      <p:graphicFrame>
        <p:nvGraphicFramePr>
          <p:cNvPr id="24" name="23 Tabla"/>
          <p:cNvGraphicFramePr>
            <a:graphicFrameLocks noGrp="1"/>
          </p:cNvGraphicFramePr>
          <p:nvPr>
            <p:extLst>
              <p:ext uri="{D42A27DB-BD31-4B8C-83A1-F6EECF244321}">
                <p14:modId xmlns:p14="http://schemas.microsoft.com/office/powerpoint/2010/main" val="2042439221"/>
              </p:ext>
            </p:extLst>
          </p:nvPr>
        </p:nvGraphicFramePr>
        <p:xfrm>
          <a:off x="1967963" y="1628800"/>
          <a:ext cx="2748138" cy="335280"/>
        </p:xfrm>
        <a:graphic>
          <a:graphicData uri="http://schemas.openxmlformats.org/drawingml/2006/table">
            <a:tbl>
              <a:tblPr firstRow="1" bandRow="1">
                <a:tableStyleId>{5C22544A-7EE6-4342-B048-85BDC9FD1C3A}</a:tableStyleId>
              </a:tblPr>
              <a:tblGrid>
                <a:gridCol w="916046"/>
                <a:gridCol w="916046"/>
                <a:gridCol w="916046"/>
              </a:tblGrid>
              <a:tr h="262161">
                <a:tc>
                  <a:txBody>
                    <a:bodyPr/>
                    <a:lstStyle/>
                    <a:p>
                      <a:pPr algn="ctr"/>
                      <a:r>
                        <a:rPr lang="es-CL" sz="1600" dirty="0" smtClean="0">
                          <a:solidFill>
                            <a:schemeClr val="tx1">
                              <a:lumMod val="50000"/>
                              <a:lumOff val="50000"/>
                            </a:schemeClr>
                          </a:solidFill>
                        </a:rPr>
                        <a:t>2014</a:t>
                      </a:r>
                      <a:endParaRPr lang="es-CL" sz="1600" dirty="0">
                        <a:solidFill>
                          <a:schemeClr val="tx1">
                            <a:lumMod val="50000"/>
                            <a:lumOff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s-CL" sz="1600" dirty="0" smtClean="0">
                          <a:solidFill>
                            <a:schemeClr val="tx1">
                              <a:lumMod val="50000"/>
                              <a:lumOff val="50000"/>
                            </a:schemeClr>
                          </a:solidFill>
                        </a:rPr>
                        <a:t>2015</a:t>
                      </a:r>
                      <a:endParaRPr lang="es-CL" sz="1600" dirty="0">
                        <a:solidFill>
                          <a:schemeClr val="tx1">
                            <a:lumMod val="50000"/>
                            <a:lumOff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s-CL" sz="1600" dirty="0" smtClean="0">
                          <a:solidFill>
                            <a:schemeClr val="tx1">
                              <a:lumMod val="50000"/>
                              <a:lumOff val="50000"/>
                            </a:schemeClr>
                          </a:solidFill>
                        </a:rPr>
                        <a:t>2016</a:t>
                      </a:r>
                      <a:endParaRPr lang="es-CL" sz="1600" dirty="0">
                        <a:solidFill>
                          <a:schemeClr val="tx1">
                            <a:lumMod val="50000"/>
                            <a:lumOff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pSp>
        <p:nvGrpSpPr>
          <p:cNvPr id="11" name="10 Grupo"/>
          <p:cNvGrpSpPr/>
          <p:nvPr/>
        </p:nvGrpSpPr>
        <p:grpSpPr>
          <a:xfrm>
            <a:off x="1187624" y="1700808"/>
            <a:ext cx="3600400" cy="3528392"/>
            <a:chOff x="1295635" y="980728"/>
            <a:chExt cx="3600400" cy="3528392"/>
          </a:xfrm>
        </p:grpSpPr>
        <p:grpSp>
          <p:nvGrpSpPr>
            <p:cNvPr id="20" name="19 Grupo"/>
            <p:cNvGrpSpPr/>
            <p:nvPr/>
          </p:nvGrpSpPr>
          <p:grpSpPr>
            <a:xfrm>
              <a:off x="1295635" y="1268760"/>
              <a:ext cx="720080" cy="2736304"/>
              <a:chOff x="755491" y="1124744"/>
              <a:chExt cx="720080" cy="2736304"/>
            </a:xfrm>
          </p:grpSpPr>
          <p:pic>
            <p:nvPicPr>
              <p:cNvPr id="1028" name="Picture 4" descr="Y:\Dirección Fiscalización\Ppt Fiscalización\Imágenes para presentaciones\Íconos\Íconos\Business\disapprove-512.png"/>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5491" y="3118272"/>
                <a:ext cx="720080" cy="74277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Y:\Dirección Fiscalización\Ppt Fiscalización\Imágenes para presentaciones\Íconos\Íconos\Business\neutral_decision-512.png"/>
              <p:cNvPicPr>
                <a:picLocks noChangeAspect="1" noChangeArrowheads="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artisticCrisscrossEtching/>
                        </a14:imgEffect>
                        <a14:imgEffect>
                          <a14:colorTemperature colorTemp="4375"/>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55491" y="2132856"/>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Y:\Dirección Fiscalización\Ppt Fiscalización\Imágenes para presentaciones\Íconos\Íconos\Business\approve-512.png"/>
              <p:cNvPicPr>
                <a:picLocks noChangeAspect="1" noChangeArrowheads="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5491" y="1124744"/>
                <a:ext cx="720080" cy="720081"/>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8" name="27 Gráfico"/>
            <p:cNvGraphicFramePr/>
            <p:nvPr>
              <p:extLst>
                <p:ext uri="{D42A27DB-BD31-4B8C-83A1-F6EECF244321}">
                  <p14:modId xmlns:p14="http://schemas.microsoft.com/office/powerpoint/2010/main" val="1083866588"/>
                </p:ext>
              </p:extLst>
            </p:nvPr>
          </p:nvGraphicFramePr>
          <p:xfrm>
            <a:off x="1871699" y="3260179"/>
            <a:ext cx="3024336" cy="75462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13 Gráfico"/>
            <p:cNvGraphicFramePr/>
            <p:nvPr>
              <p:extLst>
                <p:ext uri="{D42A27DB-BD31-4B8C-83A1-F6EECF244321}">
                  <p14:modId xmlns:p14="http://schemas.microsoft.com/office/powerpoint/2010/main" val="1157752159"/>
                </p:ext>
              </p:extLst>
            </p:nvPr>
          </p:nvGraphicFramePr>
          <p:xfrm>
            <a:off x="1871699" y="1268760"/>
            <a:ext cx="3024336" cy="75462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14 Gráfico"/>
            <p:cNvGraphicFramePr/>
            <p:nvPr>
              <p:extLst>
                <p:ext uri="{D42A27DB-BD31-4B8C-83A1-F6EECF244321}">
                  <p14:modId xmlns:p14="http://schemas.microsoft.com/office/powerpoint/2010/main" val="2797241626"/>
                </p:ext>
              </p:extLst>
            </p:nvPr>
          </p:nvGraphicFramePr>
          <p:xfrm>
            <a:off x="1871699" y="2276872"/>
            <a:ext cx="3024336" cy="756000"/>
          </p:xfrm>
          <a:graphic>
            <a:graphicData uri="http://schemas.openxmlformats.org/drawingml/2006/chart">
              <c:chart xmlns:c="http://schemas.openxmlformats.org/drawingml/2006/chart" xmlns:r="http://schemas.openxmlformats.org/officeDocument/2006/relationships" r:id="rId8"/>
            </a:graphicData>
          </a:graphic>
        </p:graphicFrame>
        <p:cxnSp>
          <p:nvCxnSpPr>
            <p:cNvPr id="5" name="4 Conector recto"/>
            <p:cNvCxnSpPr/>
            <p:nvPr/>
          </p:nvCxnSpPr>
          <p:spPr>
            <a:xfrm>
              <a:off x="2915816" y="980728"/>
              <a:ext cx="0" cy="352839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3851920" y="980728"/>
              <a:ext cx="0" cy="352839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29" name="28 Tabla"/>
          <p:cNvGraphicFramePr>
            <a:graphicFrameLocks noGrp="1"/>
          </p:cNvGraphicFramePr>
          <p:nvPr>
            <p:extLst>
              <p:ext uri="{D42A27DB-BD31-4B8C-83A1-F6EECF244321}">
                <p14:modId xmlns:p14="http://schemas.microsoft.com/office/powerpoint/2010/main" val="116328805"/>
              </p:ext>
            </p:extLst>
          </p:nvPr>
        </p:nvGraphicFramePr>
        <p:xfrm>
          <a:off x="1967963" y="4821912"/>
          <a:ext cx="2748138" cy="396240"/>
        </p:xfrm>
        <a:graphic>
          <a:graphicData uri="http://schemas.openxmlformats.org/drawingml/2006/table">
            <a:tbl>
              <a:tblPr firstRow="1" bandRow="1">
                <a:tableStyleId>{5C22544A-7EE6-4342-B048-85BDC9FD1C3A}</a:tableStyleId>
              </a:tblPr>
              <a:tblGrid>
                <a:gridCol w="916046"/>
                <a:gridCol w="916046"/>
                <a:gridCol w="916046"/>
              </a:tblGrid>
              <a:tr h="262161">
                <a:tc>
                  <a:txBody>
                    <a:bodyPr/>
                    <a:lstStyle/>
                    <a:p>
                      <a:pPr algn="ctr"/>
                      <a:r>
                        <a:rPr lang="es-CL" sz="2000" b="0" dirty="0" smtClean="0">
                          <a:solidFill>
                            <a:schemeClr val="tx1"/>
                          </a:solidFill>
                          <a:latin typeface="Agency FB" panose="020B0503020202020204" pitchFamily="34" charset="0"/>
                        </a:rPr>
                        <a:t>35,27%</a:t>
                      </a:r>
                      <a:endParaRPr lang="es-CL" sz="2000" b="0" dirty="0">
                        <a:solidFill>
                          <a:schemeClr val="tx1"/>
                        </a:solidFill>
                        <a:latin typeface="Agency FB" panose="020B0503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s-CL" sz="2000" b="0" dirty="0" smtClean="0">
                          <a:solidFill>
                            <a:schemeClr val="tx1"/>
                          </a:solidFill>
                          <a:latin typeface="Agency FB" panose="020B0503020202020204" pitchFamily="34" charset="0"/>
                        </a:rPr>
                        <a:t>57,46%</a:t>
                      </a:r>
                      <a:endParaRPr lang="es-CL" sz="2000" b="0" dirty="0">
                        <a:solidFill>
                          <a:schemeClr val="tx1"/>
                        </a:solidFill>
                        <a:latin typeface="Agency FB" panose="020B0503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s-CL" sz="2000" b="0" dirty="0" smtClean="0">
                          <a:solidFill>
                            <a:schemeClr val="tx1"/>
                          </a:solidFill>
                          <a:latin typeface="Agency FB" panose="020B0503020202020204" pitchFamily="34" charset="0"/>
                        </a:rPr>
                        <a:t>75,16%</a:t>
                      </a:r>
                      <a:endParaRPr lang="es-CL" sz="2000" b="0" dirty="0">
                        <a:solidFill>
                          <a:schemeClr val="tx1"/>
                        </a:solidFill>
                        <a:latin typeface="Agency FB" panose="020B0503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35" name="34 CuadroTexto"/>
          <p:cNvSpPr txBox="1"/>
          <p:nvPr/>
        </p:nvSpPr>
        <p:spPr>
          <a:xfrm>
            <a:off x="5220072" y="1268760"/>
            <a:ext cx="3625056" cy="1200329"/>
          </a:xfrm>
          <a:prstGeom prst="rect">
            <a:avLst/>
          </a:prstGeom>
          <a:noFill/>
        </p:spPr>
        <p:txBody>
          <a:bodyPr wrap="square" rtlCol="0">
            <a:spAutoFit/>
          </a:bodyPr>
          <a:lstStyle/>
          <a:p>
            <a:pPr algn="just"/>
            <a:r>
              <a:rPr lang="es-CL" dirty="0" smtClean="0"/>
              <a:t>Para la fiscalización del año 2016 no se identificaron barreras a la hora de ingresar las solicitudes de información.</a:t>
            </a:r>
          </a:p>
        </p:txBody>
      </p:sp>
      <p:cxnSp>
        <p:nvCxnSpPr>
          <p:cNvPr id="37" name="36 Conector recto"/>
          <p:cNvCxnSpPr/>
          <p:nvPr/>
        </p:nvCxnSpPr>
        <p:spPr>
          <a:xfrm flipH="1">
            <a:off x="1907704" y="2718040"/>
            <a:ext cx="273630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flipH="1">
            <a:off x="1907704" y="3726040"/>
            <a:ext cx="273630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40 Conector recto"/>
          <p:cNvCxnSpPr/>
          <p:nvPr/>
        </p:nvCxnSpPr>
        <p:spPr>
          <a:xfrm flipH="1">
            <a:off x="1907704" y="4716040"/>
            <a:ext cx="273630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5220072" y="4133979"/>
            <a:ext cx="3625056" cy="2031325"/>
          </a:xfrm>
          <a:prstGeom prst="rect">
            <a:avLst/>
          </a:prstGeom>
          <a:noFill/>
        </p:spPr>
        <p:txBody>
          <a:bodyPr wrap="square" rtlCol="0">
            <a:spAutoFit/>
          </a:bodyPr>
          <a:lstStyle/>
          <a:p>
            <a:pPr algn="just"/>
            <a:r>
              <a:rPr lang="es-CL" dirty="0" smtClean="0"/>
              <a:t>Sin perjuicio de lo anterior se puede ver un leve aumento en las instituciones que no respondieron las solicitudes ingresadas. Sin embargo se mantiene una alta cantidad de instituciones que sí lo hacen.</a:t>
            </a:r>
          </a:p>
        </p:txBody>
      </p:sp>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84850" y="2204864"/>
            <a:ext cx="1247590" cy="201852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22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498789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1330468570"/>
              </p:ext>
            </p:extLst>
          </p:nvPr>
        </p:nvGraphicFramePr>
        <p:xfrm>
          <a:off x="204168" y="1196752"/>
          <a:ext cx="8458136" cy="4464479"/>
        </p:xfrm>
        <a:graphic>
          <a:graphicData uri="http://schemas.openxmlformats.org/drawingml/2006/table">
            <a:tbl>
              <a:tblPr>
                <a:tableStyleId>{073A0DAA-6AF3-43AB-8588-CEC1D06C72B9}</a:tableStyleId>
              </a:tblPr>
              <a:tblGrid>
                <a:gridCol w="250937"/>
                <a:gridCol w="4160838"/>
                <a:gridCol w="1348787"/>
                <a:gridCol w="1348787"/>
                <a:gridCol w="1348787"/>
              </a:tblGrid>
              <a:tr h="420671">
                <a:tc gridSpan="2">
                  <a:txBody>
                    <a:bodyPr/>
                    <a:lstStyle/>
                    <a:p>
                      <a:pPr algn="ctr" fontAlgn="ctr"/>
                      <a:r>
                        <a:rPr lang="es-CL" sz="1050" b="1" u="none" strike="noStrike" dirty="0">
                          <a:effectLst/>
                        </a:rPr>
                        <a:t>INSTITUCIÓN</a:t>
                      </a:r>
                      <a:endParaRPr lang="es-CL" sz="1050" b="1"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s-CL" sz="1050" b="1"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CL" sz="1600" b="1" u="none" strike="noStrike" dirty="0">
                          <a:effectLst/>
                        </a:rPr>
                        <a:t>2014</a:t>
                      </a:r>
                      <a:endParaRPr lang="es-CL" sz="1600" b="1"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CL" sz="1600" b="1" u="none" strike="noStrike" dirty="0">
                          <a:effectLst/>
                        </a:rPr>
                        <a:t>2015</a:t>
                      </a:r>
                      <a:endParaRPr lang="es-CL" sz="1600" b="1"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CL" sz="1600" b="1" u="none" strike="noStrike" dirty="0">
                          <a:effectLst/>
                        </a:rPr>
                        <a:t>2016</a:t>
                      </a:r>
                      <a:endParaRPr lang="es-CL" sz="1600" b="1"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r>
              <a:tr h="252738">
                <a:tc>
                  <a:txBody>
                    <a:bodyPr/>
                    <a:lstStyle/>
                    <a:p>
                      <a:pPr algn="ctr" fontAlgn="ctr"/>
                      <a:r>
                        <a:rPr lang="es-CL" sz="1100" u="none" strike="noStrike" dirty="0">
                          <a:effectLst/>
                        </a:rPr>
                        <a:t>1</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ARTURO PRAT</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algn="ctr" fontAlgn="ctr"/>
                      <a:r>
                        <a:rPr lang="es-CL" sz="1100" u="none" strike="noStrike" dirty="0" smtClean="0">
                          <a:solidFill>
                            <a:schemeClr val="tx1"/>
                          </a:solidFill>
                          <a:effectLst/>
                        </a:rPr>
                        <a:t>No respondió</a:t>
                      </a:r>
                      <a:endParaRPr lang="es-CL" sz="1100" b="0" i="0" u="none" strike="noStrike" dirty="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E7E200"/>
                    </a:solidFill>
                  </a:tcPr>
                </a:tc>
              </a:tr>
              <a:tr h="252738">
                <a:tc>
                  <a:txBody>
                    <a:bodyPr/>
                    <a:lstStyle/>
                    <a:p>
                      <a:pPr algn="ctr" fontAlgn="ctr"/>
                      <a:r>
                        <a:rPr lang="es-CL" sz="1100" u="none" strike="noStrike" dirty="0">
                          <a:effectLst/>
                        </a:rPr>
                        <a:t>2</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ANTOFAGASTA</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algn="ctr" fontAlgn="ctr"/>
                      <a:r>
                        <a:rPr lang="es-CL" sz="1100" u="none" strike="noStrike" dirty="0" smtClean="0">
                          <a:solidFill>
                            <a:schemeClr val="tx1"/>
                          </a:solidFill>
                          <a:effectLst/>
                        </a:rPr>
                        <a:t>No respondió</a:t>
                      </a:r>
                      <a:endParaRPr lang="es-CL" sz="1100" b="0" i="0" u="none" strike="noStrike" dirty="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E7E200"/>
                    </a:solidFill>
                  </a:tcPr>
                </a:tc>
              </a:tr>
              <a:tr h="252738">
                <a:tc>
                  <a:txBody>
                    <a:bodyPr/>
                    <a:lstStyle/>
                    <a:p>
                      <a:pPr algn="ctr" fontAlgn="ctr"/>
                      <a:r>
                        <a:rPr lang="es-CL" sz="1100" u="none" strike="noStrike" dirty="0">
                          <a:effectLst/>
                        </a:rPr>
                        <a:t>3</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ATACAMA</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algn="ctr" fontAlgn="ctr"/>
                      <a:r>
                        <a:rPr lang="es-CL" sz="1100" u="none" strike="noStrike" dirty="0">
                          <a:solidFill>
                            <a:schemeClr val="tx1"/>
                          </a:solidFill>
                          <a:effectLst/>
                        </a:rPr>
                        <a:t>No respondió</a:t>
                      </a:r>
                      <a:endParaRPr lang="es-CL" sz="1100" b="0" i="0" u="none" strike="noStrike" dirty="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E7E200"/>
                    </a:solidFill>
                  </a:tcPr>
                </a:tc>
              </a:tr>
              <a:tr h="252738">
                <a:tc>
                  <a:txBody>
                    <a:bodyPr/>
                    <a:lstStyle/>
                    <a:p>
                      <a:pPr algn="ctr" fontAlgn="ctr"/>
                      <a:r>
                        <a:rPr lang="es-CL" sz="1100" u="none" strike="noStrike" dirty="0">
                          <a:effectLst/>
                        </a:rPr>
                        <a:t>4</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CHILE</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r h="252738">
                <a:tc>
                  <a:txBody>
                    <a:bodyPr/>
                    <a:lstStyle/>
                    <a:p>
                      <a:pPr algn="ctr" fontAlgn="ctr"/>
                      <a:r>
                        <a:rPr lang="es-CL" sz="1100" u="none" strike="noStrike" dirty="0">
                          <a:effectLst/>
                        </a:rPr>
                        <a:t>5</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LA FRONTERA</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algn="ctr" fontAlgn="ctr"/>
                      <a:r>
                        <a:rPr lang="es-CL" sz="1100" u="none" strike="noStrike" dirty="0">
                          <a:solidFill>
                            <a:schemeClr val="tx1"/>
                          </a:solidFill>
                          <a:effectLst/>
                        </a:rPr>
                        <a:t>No respondió</a:t>
                      </a:r>
                      <a:endParaRPr lang="es-CL" sz="1100" b="0" i="0" u="none" strike="noStrike" dirty="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E7E200"/>
                    </a:solidFill>
                  </a:tcPr>
                </a:tc>
              </a:tr>
              <a:tr h="252738">
                <a:tc>
                  <a:txBody>
                    <a:bodyPr/>
                    <a:lstStyle/>
                    <a:p>
                      <a:pPr algn="ctr" fontAlgn="ctr"/>
                      <a:r>
                        <a:rPr lang="es-CL" sz="1100" u="none" strike="noStrike" dirty="0" smtClean="0">
                          <a:effectLst/>
                        </a:rPr>
                        <a:t>6</a:t>
                      </a: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LA SERENA</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r h="252738">
                <a:tc>
                  <a:txBody>
                    <a:bodyPr/>
                    <a:lstStyle/>
                    <a:p>
                      <a:pPr algn="ctr" fontAlgn="ctr"/>
                      <a:r>
                        <a:rPr lang="es-CL" sz="1100" b="0" i="0" u="none" strike="noStrike" dirty="0" smtClean="0">
                          <a:solidFill>
                            <a:schemeClr val="dk1"/>
                          </a:solidFill>
                          <a:effectLst/>
                          <a:latin typeface="+mn-lt"/>
                        </a:rPr>
                        <a:t>7</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LOS LAGOS</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E7E2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r h="252738">
                <a:tc>
                  <a:txBody>
                    <a:bodyPr/>
                    <a:lstStyle/>
                    <a:p>
                      <a:pPr algn="ctr" fontAlgn="ctr"/>
                      <a:r>
                        <a:rPr lang="es-CL" sz="1100" b="0" i="0" u="none" strike="noStrike" dirty="0" smtClean="0">
                          <a:solidFill>
                            <a:schemeClr val="dk1"/>
                          </a:solidFill>
                          <a:effectLst/>
                          <a:latin typeface="+mn-lt"/>
                        </a:rPr>
                        <a:t>8</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MAGALLANES</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r h="252738">
                <a:tc>
                  <a:txBody>
                    <a:bodyPr/>
                    <a:lstStyle/>
                    <a:p>
                      <a:pPr algn="ctr" fontAlgn="ctr"/>
                      <a:r>
                        <a:rPr lang="es-CL" sz="1100" b="0" i="0" u="none" strike="noStrike" dirty="0" smtClean="0">
                          <a:solidFill>
                            <a:schemeClr val="dk1"/>
                          </a:solidFill>
                          <a:effectLst/>
                          <a:latin typeface="+mn-lt"/>
                        </a:rPr>
                        <a:t>9</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PLAYA ANCHA</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r h="252738">
                <a:tc>
                  <a:txBody>
                    <a:bodyPr/>
                    <a:lstStyle/>
                    <a:p>
                      <a:pPr algn="ctr" fontAlgn="ctr"/>
                      <a:r>
                        <a:rPr lang="es-CL" sz="1100" u="none" strike="noStrike" dirty="0" smtClean="0">
                          <a:effectLst/>
                        </a:rPr>
                        <a:t>10</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SANTIAGO DE CHILE</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r h="252738">
                <a:tc>
                  <a:txBody>
                    <a:bodyPr/>
                    <a:lstStyle/>
                    <a:p>
                      <a:pPr algn="ctr" fontAlgn="ctr"/>
                      <a:r>
                        <a:rPr lang="es-CL" sz="1100" u="none" strike="noStrike" dirty="0" smtClean="0">
                          <a:effectLst/>
                        </a:rPr>
                        <a:t>11</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TALCA</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r h="252738">
                <a:tc>
                  <a:txBody>
                    <a:bodyPr/>
                    <a:lstStyle/>
                    <a:p>
                      <a:pPr algn="ctr" fontAlgn="ctr"/>
                      <a:r>
                        <a:rPr lang="es-CL" sz="1100" u="none" strike="noStrike" dirty="0" smtClean="0">
                          <a:effectLst/>
                        </a:rPr>
                        <a:t>12</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TARAPACÁ</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r h="252738">
                <a:tc>
                  <a:txBody>
                    <a:bodyPr/>
                    <a:lstStyle/>
                    <a:p>
                      <a:pPr algn="ctr" fontAlgn="ctr"/>
                      <a:r>
                        <a:rPr lang="es-CL" sz="1100" u="none" strike="noStrike" dirty="0" smtClean="0">
                          <a:effectLst/>
                        </a:rPr>
                        <a:t>13</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 VALPARAÍSO</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r h="252738">
                <a:tc>
                  <a:txBody>
                    <a:bodyPr/>
                    <a:lstStyle/>
                    <a:p>
                      <a:pPr algn="ctr" fontAlgn="ctr"/>
                      <a:r>
                        <a:rPr lang="es-CL" sz="1100" u="none" strike="noStrike" dirty="0" smtClean="0">
                          <a:effectLst/>
                        </a:rPr>
                        <a:t>14</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DEL BÍO </a:t>
                      </a:r>
                      <a:r>
                        <a:rPr lang="es-CL" sz="1100" b="0" i="0" u="none" strike="noStrike" dirty="0" err="1">
                          <a:solidFill>
                            <a:srgbClr val="000000"/>
                          </a:solidFill>
                          <a:effectLst/>
                          <a:latin typeface="Calibri"/>
                        </a:rPr>
                        <a:t>BÍO</a:t>
                      </a:r>
                      <a:endParaRPr lang="es-CL" sz="1100" b="0" i="0" u="none" strike="noStrike" dirty="0">
                        <a:solidFill>
                          <a:srgbClr val="000000"/>
                        </a:solidFill>
                        <a:effectLst/>
                        <a:latin typeface="Calibri"/>
                      </a:endParaRP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E7E2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r h="252738">
                <a:tc>
                  <a:txBody>
                    <a:bodyPr/>
                    <a:lstStyle/>
                    <a:p>
                      <a:pPr algn="ctr" fontAlgn="ctr"/>
                      <a:r>
                        <a:rPr lang="es-CL" sz="1100" u="none" strike="noStrike" dirty="0" smtClean="0">
                          <a:effectLst/>
                        </a:rPr>
                        <a:t>15</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METROPOLITANA DE CIENCIAS DE LA EDUCACIÓN (UMCE)</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r h="252738">
                <a:tc>
                  <a:txBody>
                    <a:bodyPr/>
                    <a:lstStyle/>
                    <a:p>
                      <a:pPr algn="ctr" fontAlgn="ctr"/>
                      <a:r>
                        <a:rPr lang="es-CL" sz="1100" u="none" strike="noStrike" dirty="0" smtClean="0">
                          <a:effectLst/>
                        </a:rPr>
                        <a:t>16</a:t>
                      </a:r>
                      <a:endParaRPr lang="es-CL" sz="1100" b="0" i="0" u="none" strike="noStrike" dirty="0">
                        <a:solidFill>
                          <a:srgbClr val="000000"/>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fontAlgn="b"/>
                      <a:r>
                        <a:rPr lang="es-CL" sz="1100" b="0" i="0" u="none" strike="noStrike" dirty="0">
                          <a:solidFill>
                            <a:srgbClr val="000000"/>
                          </a:solidFill>
                          <a:effectLst/>
                          <a:latin typeface="Calibri"/>
                        </a:rPr>
                        <a:t>UNIVERSIDAD TECNOLÓGICA METROPOLITANA (UTEM)</a:t>
                      </a:r>
                    </a:p>
                  </a:txBody>
                  <a:tcPr marL="9525" marR="9525" marT="952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No ingresó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FF757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100" u="none" strike="noStrike" dirty="0" smtClean="0">
                          <a:solidFill>
                            <a:schemeClr val="tx1"/>
                          </a:solidFill>
                          <a:effectLst/>
                        </a:rPr>
                        <a:t>Sí respondió</a:t>
                      </a:r>
                      <a:endParaRPr lang="es-CL" sz="1100" b="0" i="0" u="none" strike="noStrike" dirty="0" smtClean="0">
                        <a:solidFill>
                          <a:schemeClr val="tx1"/>
                        </a:solidFill>
                        <a:effectLst/>
                        <a:latin typeface="+mn-lt"/>
                      </a:endParaRPr>
                    </a:p>
                  </a:txBody>
                  <a:tcPr marL="5955" marR="5955" marT="5955" marB="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rgbClr val="A7D971"/>
                    </a:solidFill>
                  </a:tcPr>
                </a:tc>
              </a:tr>
            </a:tbl>
          </a:graphicData>
        </a:graphic>
      </p:graphicFrame>
      <p:sp>
        <p:nvSpPr>
          <p:cNvPr id="3" name="2 CuadroTexto"/>
          <p:cNvSpPr txBox="1"/>
          <p:nvPr/>
        </p:nvSpPr>
        <p:spPr>
          <a:xfrm>
            <a:off x="179512" y="128475"/>
            <a:ext cx="5472608" cy="646331"/>
          </a:xfrm>
          <a:prstGeom prst="rect">
            <a:avLst/>
          </a:prstGeom>
          <a:noFill/>
        </p:spPr>
        <p:txBody>
          <a:bodyPr wrap="square" rtlCol="0">
            <a:spAutoFit/>
          </a:bodyPr>
          <a:lstStyle/>
          <a:p>
            <a:r>
              <a:rPr lang="es-CL" b="1" dirty="0" smtClean="0">
                <a:latin typeface="Century Gothic" pitchFamily="34" charset="0"/>
              </a:rPr>
              <a:t>Análisis histórico de las SAI no respondidas y no ingresadas 2016</a:t>
            </a:r>
            <a:endParaRPr lang="es-CL" sz="1200" b="1" dirty="0">
              <a:latin typeface="Century Gothic" pitchFamily="34" charset="0"/>
            </a:endParaRPr>
          </a:p>
        </p:txBody>
      </p:sp>
      <p:sp>
        <p:nvSpPr>
          <p:cNvPr id="4" name="3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581937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Y:\Dirección Fiscalización\Ppt Fiscalización\Imágenes para presentaciones\CPLT Vect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44624"/>
            <a:ext cx="1212098" cy="445568"/>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179512" y="128475"/>
            <a:ext cx="7632848" cy="369332"/>
          </a:xfrm>
          <a:prstGeom prst="rect">
            <a:avLst/>
          </a:prstGeom>
          <a:noFill/>
        </p:spPr>
        <p:txBody>
          <a:bodyPr wrap="square" rtlCol="0">
            <a:spAutoFit/>
          </a:bodyPr>
          <a:lstStyle/>
          <a:p>
            <a:r>
              <a:rPr lang="es-CL" b="1" dirty="0" smtClean="0">
                <a:latin typeface="Century Gothic" pitchFamily="34" charset="0"/>
              </a:rPr>
              <a:t>Principales hallazgos</a:t>
            </a:r>
            <a:endParaRPr lang="es-CL" sz="1200" b="1" dirty="0">
              <a:latin typeface="Century Gothic"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1012455652"/>
              </p:ext>
            </p:extLst>
          </p:nvPr>
        </p:nvGraphicFramePr>
        <p:xfrm>
          <a:off x="683568" y="764704"/>
          <a:ext cx="7704856" cy="1975661"/>
        </p:xfrm>
        <a:graphic>
          <a:graphicData uri="http://schemas.openxmlformats.org/drawingml/2006/table">
            <a:tbl>
              <a:tblPr>
                <a:tableStyleId>{BDBED569-4797-4DF1-A0F4-6AAB3CD982D8}</a:tableStyleId>
              </a:tblPr>
              <a:tblGrid>
                <a:gridCol w="2377241"/>
                <a:gridCol w="791111"/>
                <a:gridCol w="989157"/>
                <a:gridCol w="811043"/>
                <a:gridCol w="1020693"/>
                <a:gridCol w="851515"/>
                <a:gridCol w="864096"/>
              </a:tblGrid>
              <a:tr h="755802">
                <a:tc>
                  <a:txBody>
                    <a:bodyPr/>
                    <a:lstStyle/>
                    <a:p>
                      <a:pPr algn="ctr" fontAlgn="ctr"/>
                      <a:r>
                        <a:rPr lang="es-CL" sz="1100" b="1" u="none" strike="noStrike" dirty="0" smtClean="0">
                          <a:effectLst/>
                        </a:rPr>
                        <a:t>Uso del Portal de</a:t>
                      </a:r>
                      <a:r>
                        <a:rPr lang="es-CL" sz="1100" b="1" u="none" strike="noStrike" baseline="0" dirty="0" smtClean="0">
                          <a:effectLst/>
                        </a:rPr>
                        <a:t> Transparencia (UPT)</a:t>
                      </a:r>
                      <a:endParaRPr lang="es-CL" sz="1100" b="1" i="0" u="none" strike="noStrike" dirty="0">
                        <a:solidFill>
                          <a:srgbClr val="000000"/>
                        </a:solidFill>
                        <a:effectLst/>
                        <a:latin typeface="Calibri"/>
                      </a:endParaRPr>
                    </a:p>
                  </a:txBody>
                  <a:tcPr marL="6608" marR="6608" marT="6608" marB="0" anchor="ctr">
                    <a:pattFill prst="narHorz">
                      <a:fgClr>
                        <a:schemeClr val="bg1">
                          <a:lumMod val="85000"/>
                        </a:schemeClr>
                      </a:fgClr>
                      <a:bgClr>
                        <a:schemeClr val="bg1"/>
                      </a:bgClr>
                    </a:pattFill>
                  </a:tcPr>
                </a:tc>
                <a:tc>
                  <a:txBody>
                    <a:bodyPr/>
                    <a:lstStyle/>
                    <a:p>
                      <a:pPr algn="ctr" fontAlgn="ctr"/>
                      <a:r>
                        <a:rPr lang="es-CL" sz="1100" b="1" u="none" strike="noStrike" dirty="0">
                          <a:effectLst/>
                        </a:rPr>
                        <a:t>N° instituciones</a:t>
                      </a:r>
                      <a:endParaRPr lang="es-CL" sz="1100" b="1" i="0" u="none" strike="noStrike" dirty="0">
                        <a:solidFill>
                          <a:srgbClr val="000000"/>
                        </a:solidFill>
                        <a:effectLst/>
                        <a:latin typeface="Calibri"/>
                      </a:endParaRPr>
                    </a:p>
                  </a:txBody>
                  <a:tcPr marL="6608" marR="6608" marT="6608" marB="0" anchor="ctr">
                    <a:pattFill prst="narHorz">
                      <a:fgClr>
                        <a:schemeClr val="bg1">
                          <a:lumMod val="85000"/>
                        </a:schemeClr>
                      </a:fgClr>
                      <a:bgClr>
                        <a:schemeClr val="bg1"/>
                      </a:bgClr>
                    </a:pattFill>
                  </a:tcPr>
                </a:tc>
                <a:tc>
                  <a:txBody>
                    <a:bodyPr/>
                    <a:lstStyle/>
                    <a:p>
                      <a:pPr algn="ctr" fontAlgn="ctr"/>
                      <a:r>
                        <a:rPr lang="es-CL" sz="1050" b="1" u="none" strike="noStrike" dirty="0">
                          <a:effectLst/>
                        </a:rPr>
                        <a:t>Cumplimiento </a:t>
                      </a:r>
                      <a:r>
                        <a:rPr lang="es-CL" sz="1050" b="1" u="none" strike="noStrike" dirty="0" smtClean="0">
                          <a:effectLst/>
                        </a:rPr>
                        <a:t>INGRESO</a:t>
                      </a:r>
                      <a:endParaRPr lang="es-CL" sz="1050" b="1" i="0" u="none" strike="noStrike" dirty="0">
                        <a:solidFill>
                          <a:srgbClr val="000000"/>
                        </a:solidFill>
                        <a:effectLst/>
                        <a:latin typeface="Calibri"/>
                      </a:endParaRPr>
                    </a:p>
                  </a:txBody>
                  <a:tcPr marL="7481" marR="7481" marT="7481" marB="0" anchor="ctr">
                    <a:pattFill prst="narHorz">
                      <a:fgClr>
                        <a:schemeClr val="bg1">
                          <a:lumMod val="85000"/>
                        </a:schemeClr>
                      </a:fgClr>
                      <a:bgClr>
                        <a:schemeClr val="bg1"/>
                      </a:bgClr>
                    </a:pattFill>
                  </a:tcPr>
                </a:tc>
                <a:tc>
                  <a:txBody>
                    <a:bodyPr/>
                    <a:lstStyle/>
                    <a:p>
                      <a:pPr algn="ctr" fontAlgn="ctr"/>
                      <a:r>
                        <a:rPr lang="es-CL" sz="1050" b="1" u="none" strike="noStrike" dirty="0">
                          <a:effectLst/>
                        </a:rPr>
                        <a:t>Cumplimiento </a:t>
                      </a:r>
                      <a:r>
                        <a:rPr lang="es-CL" sz="1050" b="1" u="none" strike="noStrike" dirty="0" smtClean="0">
                          <a:effectLst/>
                        </a:rPr>
                        <a:t>GESTIÓN</a:t>
                      </a:r>
                      <a:endParaRPr lang="es-CL" sz="1050" b="1" i="0" u="none" strike="noStrike" dirty="0">
                        <a:solidFill>
                          <a:srgbClr val="000000"/>
                        </a:solidFill>
                        <a:effectLst/>
                        <a:latin typeface="Calibri"/>
                      </a:endParaRPr>
                    </a:p>
                  </a:txBody>
                  <a:tcPr marL="7481" marR="7481" marT="7481" marB="0" anchor="ctr">
                    <a:pattFill prst="narHorz">
                      <a:fgClr>
                        <a:schemeClr val="bg1">
                          <a:lumMod val="85000"/>
                        </a:schemeClr>
                      </a:fgClr>
                      <a:bgClr>
                        <a:schemeClr val="bg1"/>
                      </a:bgClr>
                    </a:pattFill>
                  </a:tcPr>
                </a:tc>
                <a:tc>
                  <a:txBody>
                    <a:bodyPr/>
                    <a:lstStyle/>
                    <a:p>
                      <a:pPr algn="ctr" fontAlgn="ctr"/>
                      <a:r>
                        <a:rPr lang="es-CL" sz="1050" b="1" u="none" strike="noStrike" dirty="0">
                          <a:effectLst/>
                        </a:rPr>
                        <a:t>Cumplimiento </a:t>
                      </a:r>
                      <a:r>
                        <a:rPr lang="es-CL" sz="1050" b="1" u="none" strike="noStrike" dirty="0" smtClean="0">
                          <a:effectLst/>
                        </a:rPr>
                        <a:t>RESPUESTA</a:t>
                      </a:r>
                      <a:endParaRPr lang="es-CL" sz="1050" b="1" i="0" u="none" strike="noStrike" dirty="0">
                        <a:solidFill>
                          <a:srgbClr val="000000"/>
                        </a:solidFill>
                        <a:effectLst/>
                        <a:latin typeface="Calibri"/>
                      </a:endParaRPr>
                    </a:p>
                  </a:txBody>
                  <a:tcPr marL="7481" marR="7481" marT="7481" marB="0" anchor="ctr">
                    <a:pattFill prst="narHorz">
                      <a:fgClr>
                        <a:schemeClr val="bg1">
                          <a:lumMod val="85000"/>
                        </a:schemeClr>
                      </a:fgClr>
                      <a:bgClr>
                        <a:schemeClr val="bg1"/>
                      </a:bgClr>
                    </a:pattFill>
                  </a:tcPr>
                </a:tc>
                <a:tc>
                  <a:txBody>
                    <a:bodyPr/>
                    <a:lstStyle/>
                    <a:p>
                      <a:pPr algn="ctr" fontAlgn="ctr"/>
                      <a:r>
                        <a:rPr lang="es-CL" sz="1050" b="1" u="none" strike="noStrike" dirty="0">
                          <a:effectLst/>
                        </a:rPr>
                        <a:t>Cumplimiento </a:t>
                      </a:r>
                      <a:r>
                        <a:rPr lang="es-CL" sz="1050" b="1" u="none" strike="noStrike" dirty="0" smtClean="0">
                          <a:effectLst/>
                        </a:rPr>
                        <a:t>EXPEDIENTE y REGISTRO</a:t>
                      </a:r>
                      <a:endParaRPr lang="es-CL" sz="1050" b="1" i="0" u="none" strike="noStrike" dirty="0">
                        <a:solidFill>
                          <a:srgbClr val="000000"/>
                        </a:solidFill>
                        <a:effectLst/>
                        <a:latin typeface="Calibri"/>
                      </a:endParaRPr>
                    </a:p>
                  </a:txBody>
                  <a:tcPr marL="7481" marR="7481" marT="7481" marB="0" anchor="ctr">
                    <a:pattFill prst="narHorz">
                      <a:fgClr>
                        <a:schemeClr val="bg1">
                          <a:lumMod val="85000"/>
                        </a:schemeClr>
                      </a:fgClr>
                      <a:bgClr>
                        <a:schemeClr val="bg1"/>
                      </a:bgClr>
                    </a:pattFill>
                  </a:tcPr>
                </a:tc>
                <a:tc>
                  <a:txBody>
                    <a:bodyPr/>
                    <a:lstStyle/>
                    <a:p>
                      <a:pPr algn="ctr" fontAlgn="ctr"/>
                      <a:r>
                        <a:rPr lang="es-CL" sz="1050" b="1" u="none" strike="noStrike" dirty="0">
                          <a:effectLst/>
                        </a:rPr>
                        <a:t>Promedio </a:t>
                      </a:r>
                      <a:r>
                        <a:rPr lang="es-CL" sz="1050" b="1" u="none" strike="noStrike" dirty="0" smtClean="0">
                          <a:effectLst/>
                        </a:rPr>
                        <a:t>Final por UPT*</a:t>
                      </a:r>
                      <a:endParaRPr lang="es-CL" sz="1050" b="1" i="0" u="none" strike="noStrike" dirty="0">
                        <a:solidFill>
                          <a:srgbClr val="000000"/>
                        </a:solidFill>
                        <a:effectLst/>
                        <a:latin typeface="Calibri"/>
                      </a:endParaRPr>
                    </a:p>
                  </a:txBody>
                  <a:tcPr marL="7481" marR="7481" marT="7481" marB="0" anchor="ctr">
                    <a:pattFill prst="narHorz">
                      <a:fgClr>
                        <a:schemeClr val="bg1">
                          <a:lumMod val="85000"/>
                        </a:schemeClr>
                      </a:fgClr>
                      <a:bgClr>
                        <a:schemeClr val="bg1"/>
                      </a:bgClr>
                    </a:pattFill>
                  </a:tcPr>
                </a:tc>
              </a:tr>
              <a:tr h="428945">
                <a:tc>
                  <a:txBody>
                    <a:bodyPr/>
                    <a:lstStyle/>
                    <a:p>
                      <a:pPr algn="ctr" fontAlgn="ctr"/>
                      <a:r>
                        <a:rPr lang="es-CL" sz="1100" b="1" i="0" u="none" strike="noStrike" dirty="0" smtClean="0">
                          <a:solidFill>
                            <a:schemeClr val="tx1"/>
                          </a:solidFill>
                          <a:effectLst/>
                          <a:latin typeface="+mn-lt"/>
                        </a:rPr>
                        <a:t>Organismos</a:t>
                      </a:r>
                      <a:r>
                        <a:rPr lang="es-CL" sz="1100" b="1" i="0" u="none" strike="noStrike" baseline="0" dirty="0" smtClean="0">
                          <a:solidFill>
                            <a:schemeClr val="tx1"/>
                          </a:solidFill>
                          <a:effectLst/>
                          <a:latin typeface="+mn-lt"/>
                        </a:rPr>
                        <a:t> en el Portal de Transparencia</a:t>
                      </a:r>
                    </a:p>
                  </a:txBody>
                  <a:tcPr marL="6608" marR="6608" marT="6608" marB="0" anchor="ctr">
                    <a:solidFill>
                      <a:schemeClr val="bg1"/>
                    </a:solidFill>
                  </a:tcPr>
                </a:tc>
                <a:tc>
                  <a:txBody>
                    <a:bodyPr/>
                    <a:lstStyle/>
                    <a:p>
                      <a:pPr algn="ctr" fontAlgn="ctr"/>
                      <a:r>
                        <a:rPr lang="es-CL" sz="1400" b="1" i="0" u="none" strike="noStrike" dirty="0" smtClean="0">
                          <a:solidFill>
                            <a:srgbClr val="000000"/>
                          </a:solidFill>
                          <a:effectLst/>
                          <a:latin typeface="Calibri"/>
                        </a:rPr>
                        <a:t>2</a:t>
                      </a:r>
                      <a:endParaRPr lang="es-CL" sz="1400" b="1" i="0" u="none" strike="noStrike" dirty="0">
                        <a:solidFill>
                          <a:srgbClr val="000000"/>
                        </a:solidFill>
                        <a:effectLst/>
                        <a:latin typeface="Calibri"/>
                      </a:endParaRPr>
                    </a:p>
                  </a:txBody>
                  <a:tcPr marL="6608" marR="6608" marT="6608" marB="0" anchor="ctr">
                    <a:solidFill>
                      <a:schemeClr val="bg1"/>
                    </a:solidFill>
                  </a:tcPr>
                </a:tc>
                <a:tc>
                  <a:txBody>
                    <a:bodyPr/>
                    <a:lstStyle/>
                    <a:p>
                      <a:pPr algn="ctr" fontAlgn="ctr"/>
                      <a:r>
                        <a:rPr lang="es-CL" sz="1400" b="0" i="0" u="none" strike="noStrike" dirty="0" smtClean="0">
                          <a:solidFill>
                            <a:srgbClr val="000000"/>
                          </a:solidFill>
                          <a:effectLst/>
                          <a:latin typeface="Calibri"/>
                        </a:rPr>
                        <a:t>100%</a:t>
                      </a:r>
                      <a:endParaRPr lang="es-CL" sz="1400" b="0" i="0" u="none" strike="noStrike" dirty="0">
                        <a:solidFill>
                          <a:srgbClr val="000000"/>
                        </a:solidFill>
                        <a:effectLst/>
                        <a:latin typeface="Calibri"/>
                      </a:endParaRPr>
                    </a:p>
                  </a:txBody>
                  <a:tcPr marL="6608" marR="6608" marT="6608" marB="0" anchor="ctr">
                    <a:solidFill>
                      <a:schemeClr val="bg1"/>
                    </a:solidFill>
                  </a:tcPr>
                </a:tc>
                <a:tc>
                  <a:txBody>
                    <a:bodyPr/>
                    <a:lstStyle/>
                    <a:p>
                      <a:pPr algn="ctr" fontAlgn="ctr"/>
                      <a:r>
                        <a:rPr lang="es-CL" sz="1400" b="0" i="0" u="none" strike="noStrike" dirty="0" smtClean="0">
                          <a:solidFill>
                            <a:srgbClr val="000000"/>
                          </a:solidFill>
                          <a:effectLst/>
                          <a:latin typeface="Calibri"/>
                        </a:rPr>
                        <a:t>100%</a:t>
                      </a:r>
                      <a:endParaRPr lang="es-CL" sz="1400" b="0" i="0" u="none" strike="noStrike" dirty="0">
                        <a:solidFill>
                          <a:srgbClr val="000000"/>
                        </a:solidFill>
                        <a:effectLst/>
                        <a:latin typeface="Calibri"/>
                      </a:endParaRPr>
                    </a:p>
                  </a:txBody>
                  <a:tcPr marL="6608" marR="6608" marT="6608" marB="0" anchor="ctr">
                    <a:solidFill>
                      <a:schemeClr val="bg1"/>
                    </a:solidFill>
                  </a:tcPr>
                </a:tc>
                <a:tc>
                  <a:txBody>
                    <a:bodyPr/>
                    <a:lstStyle/>
                    <a:p>
                      <a:pPr algn="ctr" fontAlgn="ctr"/>
                      <a:r>
                        <a:rPr lang="es-CL" sz="1400" b="0" i="0" u="none" strike="noStrike" dirty="0" smtClean="0">
                          <a:solidFill>
                            <a:srgbClr val="000000"/>
                          </a:solidFill>
                          <a:effectLst/>
                          <a:latin typeface="Calibri"/>
                        </a:rPr>
                        <a:t>80%</a:t>
                      </a:r>
                      <a:endParaRPr lang="es-CL" sz="1400" b="0" i="0" u="none" strike="noStrike" dirty="0">
                        <a:solidFill>
                          <a:srgbClr val="000000"/>
                        </a:solidFill>
                        <a:effectLst/>
                        <a:latin typeface="Calibri"/>
                      </a:endParaRPr>
                    </a:p>
                  </a:txBody>
                  <a:tcPr marL="6608" marR="6608" marT="6608" marB="0" anchor="ctr">
                    <a:solidFill>
                      <a:schemeClr val="bg1"/>
                    </a:solidFill>
                  </a:tcPr>
                </a:tc>
                <a:tc>
                  <a:txBody>
                    <a:bodyPr/>
                    <a:lstStyle/>
                    <a:p>
                      <a:pPr algn="ctr" fontAlgn="ctr"/>
                      <a:r>
                        <a:rPr lang="es-CL" sz="1400" b="0" i="0" u="none" strike="noStrike" dirty="0" smtClean="0">
                          <a:solidFill>
                            <a:srgbClr val="000000"/>
                          </a:solidFill>
                          <a:effectLst/>
                          <a:latin typeface="+mn-lt"/>
                        </a:rPr>
                        <a:t>50%</a:t>
                      </a:r>
                      <a:endParaRPr lang="es-CL" sz="1400" b="0" i="0" u="none" strike="noStrike" dirty="0">
                        <a:solidFill>
                          <a:srgbClr val="000000"/>
                        </a:solidFill>
                        <a:effectLst/>
                        <a:latin typeface="+mn-lt"/>
                      </a:endParaRPr>
                    </a:p>
                  </a:txBody>
                  <a:tcPr marL="6608" marR="6608" marT="6608" marB="0" anchor="ctr">
                    <a:solidFill>
                      <a:schemeClr val="bg1"/>
                    </a:solidFill>
                  </a:tcPr>
                </a:tc>
                <a:tc>
                  <a:txBody>
                    <a:bodyPr/>
                    <a:lstStyle/>
                    <a:p>
                      <a:pPr algn="ctr" fontAlgn="ctr"/>
                      <a:r>
                        <a:rPr lang="es-CL" sz="1400" b="1" i="0" u="none" strike="noStrike" dirty="0" smtClean="0">
                          <a:solidFill>
                            <a:srgbClr val="000000"/>
                          </a:solidFill>
                          <a:effectLst/>
                          <a:latin typeface="Calibri"/>
                        </a:rPr>
                        <a:t>91,8%</a:t>
                      </a:r>
                      <a:endParaRPr lang="es-CL" sz="1400" b="1" i="0" u="none" strike="noStrike" dirty="0">
                        <a:solidFill>
                          <a:srgbClr val="000000"/>
                        </a:solidFill>
                        <a:effectLst/>
                        <a:latin typeface="Calibri"/>
                      </a:endParaRPr>
                    </a:p>
                  </a:txBody>
                  <a:tcPr marL="6608" marR="6608" marT="6608" marB="0" anchor="ctr">
                    <a:pattFill prst="ltUpDiag">
                      <a:fgClr>
                        <a:schemeClr val="tx2">
                          <a:lumMod val="40000"/>
                          <a:lumOff val="60000"/>
                        </a:schemeClr>
                      </a:fgClr>
                      <a:bgClr>
                        <a:schemeClr val="tx2">
                          <a:lumMod val="20000"/>
                          <a:lumOff val="80000"/>
                        </a:schemeClr>
                      </a:bgClr>
                    </a:pattFill>
                  </a:tcPr>
                </a:tc>
              </a:tr>
              <a:tr h="428945">
                <a:tc>
                  <a:txBody>
                    <a:bodyPr/>
                    <a:lstStyle/>
                    <a:p>
                      <a:pPr algn="ctr" fontAlgn="ctr"/>
                      <a:r>
                        <a:rPr lang="es-CL" sz="1100" b="1" u="none" strike="noStrike" dirty="0" smtClean="0">
                          <a:effectLst/>
                        </a:rPr>
                        <a:t>Organismos fuera</a:t>
                      </a:r>
                      <a:r>
                        <a:rPr lang="es-CL" sz="1100" b="1" u="none" strike="noStrike" baseline="0" dirty="0" smtClean="0">
                          <a:effectLst/>
                        </a:rPr>
                        <a:t> del Portal de Transparencia</a:t>
                      </a:r>
                      <a:endParaRPr lang="es-CL" sz="1100" b="1" i="0" u="none" strike="noStrike" dirty="0">
                        <a:solidFill>
                          <a:srgbClr val="000000"/>
                        </a:solidFill>
                        <a:effectLst/>
                        <a:latin typeface="Calibri"/>
                      </a:endParaRPr>
                    </a:p>
                  </a:txBody>
                  <a:tcPr marL="6608" marR="6608" marT="6608" marB="0" anchor="ctr">
                    <a:solidFill>
                      <a:schemeClr val="bg1"/>
                    </a:solidFill>
                  </a:tcPr>
                </a:tc>
                <a:tc>
                  <a:txBody>
                    <a:bodyPr/>
                    <a:lstStyle/>
                    <a:p>
                      <a:pPr algn="ctr" fontAlgn="ctr"/>
                      <a:r>
                        <a:rPr lang="es-CL" sz="1400" b="1" i="0" u="none" strike="noStrike" dirty="0" smtClean="0">
                          <a:solidFill>
                            <a:srgbClr val="000000"/>
                          </a:solidFill>
                          <a:effectLst/>
                          <a:latin typeface="Calibri"/>
                        </a:rPr>
                        <a:t>14</a:t>
                      </a:r>
                      <a:endParaRPr lang="es-CL" sz="1400" b="1" i="0" u="none" strike="noStrike" dirty="0">
                        <a:solidFill>
                          <a:srgbClr val="000000"/>
                        </a:solidFill>
                        <a:effectLst/>
                        <a:latin typeface="Calibri"/>
                      </a:endParaRPr>
                    </a:p>
                  </a:txBody>
                  <a:tcPr marL="6608" marR="6608" marT="6608" marB="0" anchor="ctr">
                    <a:solidFill>
                      <a:schemeClr val="bg1"/>
                    </a:solidFill>
                  </a:tcPr>
                </a:tc>
                <a:tc>
                  <a:txBody>
                    <a:bodyPr/>
                    <a:lstStyle/>
                    <a:p>
                      <a:pPr algn="ctr" fontAlgn="ctr"/>
                      <a:r>
                        <a:rPr lang="es-CL" sz="1400" b="0" i="0" u="none" strike="noStrike" dirty="0" smtClean="0">
                          <a:solidFill>
                            <a:schemeClr val="tx1"/>
                          </a:solidFill>
                          <a:effectLst/>
                          <a:latin typeface="Calibri"/>
                        </a:rPr>
                        <a:t>81,60%</a:t>
                      </a:r>
                      <a:endParaRPr lang="es-CL" sz="1400" b="0" i="0" u="none" strike="noStrike" dirty="0">
                        <a:solidFill>
                          <a:schemeClr val="tx1"/>
                        </a:solidFill>
                        <a:effectLst/>
                        <a:latin typeface="Calibri"/>
                      </a:endParaRPr>
                    </a:p>
                  </a:txBody>
                  <a:tcPr marL="6608" marR="6608" marT="6608" marB="0" anchor="ctr">
                    <a:solidFill>
                      <a:schemeClr val="bg1"/>
                    </a:solidFill>
                  </a:tcPr>
                </a:tc>
                <a:tc>
                  <a:txBody>
                    <a:bodyPr/>
                    <a:lstStyle/>
                    <a:p>
                      <a:pPr algn="ctr" fontAlgn="ctr"/>
                      <a:r>
                        <a:rPr lang="es-CL" sz="1400" b="0" i="0" u="none" strike="noStrike" dirty="0" smtClean="0">
                          <a:solidFill>
                            <a:srgbClr val="FF0000"/>
                          </a:solidFill>
                          <a:effectLst/>
                          <a:latin typeface="Calibri"/>
                        </a:rPr>
                        <a:t>71,43%</a:t>
                      </a:r>
                    </a:p>
                  </a:txBody>
                  <a:tcPr marL="6608" marR="6608" marT="6608" marB="0" anchor="ctr">
                    <a:solidFill>
                      <a:schemeClr val="bg1"/>
                    </a:solidFill>
                  </a:tcPr>
                </a:tc>
                <a:tc>
                  <a:txBody>
                    <a:bodyPr/>
                    <a:lstStyle/>
                    <a:p>
                      <a:pPr algn="ctr" fontAlgn="ctr"/>
                      <a:r>
                        <a:rPr lang="es-CL" sz="1400" b="0" i="0" u="none" strike="noStrike" dirty="0" smtClean="0">
                          <a:solidFill>
                            <a:srgbClr val="FF0000"/>
                          </a:solidFill>
                          <a:effectLst/>
                          <a:latin typeface="Calibri"/>
                        </a:rPr>
                        <a:t>57,96%</a:t>
                      </a:r>
                      <a:endParaRPr lang="es-CL" sz="1400" b="0" i="0" u="none" strike="noStrike" dirty="0">
                        <a:solidFill>
                          <a:srgbClr val="FF0000"/>
                        </a:solidFill>
                        <a:effectLst/>
                        <a:latin typeface="Calibri"/>
                      </a:endParaRPr>
                    </a:p>
                  </a:txBody>
                  <a:tcPr marL="6608" marR="6608" marT="6608" marB="0" anchor="ctr">
                    <a:solidFill>
                      <a:schemeClr val="bg1"/>
                    </a:solidFill>
                  </a:tcPr>
                </a:tc>
                <a:tc>
                  <a:txBody>
                    <a:bodyPr/>
                    <a:lstStyle/>
                    <a:p>
                      <a:pPr algn="ctr" fontAlgn="ctr"/>
                      <a:r>
                        <a:rPr lang="es-CL" sz="1400" b="0" i="0" u="none" strike="noStrike" dirty="0" smtClean="0">
                          <a:solidFill>
                            <a:schemeClr val="tx1"/>
                          </a:solidFill>
                          <a:effectLst/>
                          <a:latin typeface="Calibri"/>
                        </a:rPr>
                        <a:t>78,57%</a:t>
                      </a:r>
                      <a:endParaRPr lang="es-CL" sz="1400" b="0" i="0" u="none" strike="noStrike" dirty="0">
                        <a:solidFill>
                          <a:schemeClr val="tx1"/>
                        </a:solidFill>
                        <a:effectLst/>
                        <a:latin typeface="Calibri"/>
                      </a:endParaRPr>
                    </a:p>
                  </a:txBody>
                  <a:tcPr marL="6608" marR="6608" marT="6608" marB="0" anchor="ctr">
                    <a:solidFill>
                      <a:schemeClr val="bg1"/>
                    </a:solidFill>
                  </a:tcPr>
                </a:tc>
                <a:tc>
                  <a:txBody>
                    <a:bodyPr/>
                    <a:lstStyle/>
                    <a:p>
                      <a:pPr algn="ctr" fontAlgn="ctr"/>
                      <a:r>
                        <a:rPr lang="es-CL" sz="1400" b="1" i="0" u="none" strike="noStrike" dirty="0" smtClean="0">
                          <a:solidFill>
                            <a:srgbClr val="FF0000"/>
                          </a:solidFill>
                          <a:effectLst/>
                          <a:latin typeface="Calibri"/>
                        </a:rPr>
                        <a:t>72,78%</a:t>
                      </a:r>
                      <a:endParaRPr lang="es-CL" sz="1400" b="1" i="0" u="none" strike="noStrike" dirty="0">
                        <a:solidFill>
                          <a:srgbClr val="FF0000"/>
                        </a:solidFill>
                        <a:effectLst/>
                        <a:latin typeface="Calibri"/>
                      </a:endParaRPr>
                    </a:p>
                  </a:txBody>
                  <a:tcPr marL="6608" marR="6608" marT="6608" marB="0" anchor="ctr">
                    <a:pattFill prst="ltUpDiag">
                      <a:fgClr>
                        <a:schemeClr val="tx2">
                          <a:lumMod val="40000"/>
                          <a:lumOff val="60000"/>
                        </a:schemeClr>
                      </a:fgClr>
                      <a:bgClr>
                        <a:schemeClr val="tx2">
                          <a:lumMod val="20000"/>
                          <a:lumOff val="80000"/>
                        </a:schemeClr>
                      </a:bgClr>
                    </a:pattFill>
                  </a:tcPr>
                </a:tc>
              </a:tr>
              <a:tr h="361969">
                <a:tc>
                  <a:txBody>
                    <a:bodyPr/>
                    <a:lstStyle/>
                    <a:p>
                      <a:pPr algn="ctr" fontAlgn="ctr"/>
                      <a:r>
                        <a:rPr lang="es-CL" sz="1100" b="1" u="none" strike="noStrike" dirty="0" smtClean="0">
                          <a:effectLst/>
                        </a:rPr>
                        <a:t>Promedio general</a:t>
                      </a:r>
                      <a:endParaRPr lang="es-CL" sz="1100" b="1" i="0" u="none" strike="noStrike" dirty="0">
                        <a:solidFill>
                          <a:srgbClr val="000000"/>
                        </a:solidFill>
                        <a:effectLst/>
                        <a:latin typeface="Calibri"/>
                      </a:endParaRPr>
                    </a:p>
                  </a:txBody>
                  <a:tcPr marL="6608" marR="6608" marT="6608" marB="0" anchor="ctr">
                    <a:pattFill prst="narHorz">
                      <a:fgClr>
                        <a:schemeClr val="bg1">
                          <a:lumMod val="85000"/>
                        </a:schemeClr>
                      </a:fgClr>
                      <a:bgClr>
                        <a:schemeClr val="bg1"/>
                      </a:bgClr>
                    </a:pattFill>
                  </a:tcPr>
                </a:tc>
                <a:tc>
                  <a:txBody>
                    <a:bodyPr/>
                    <a:lstStyle/>
                    <a:p>
                      <a:pPr algn="ctr"/>
                      <a:r>
                        <a:rPr lang="es-CL" sz="1400" dirty="0" smtClean="0"/>
                        <a:t>-</a:t>
                      </a:r>
                      <a:endParaRPr lang="es-CL" sz="1400" dirty="0"/>
                    </a:p>
                  </a:txBody>
                  <a:tcPr marL="6608" marR="6608" marT="6608" marB="0" anchor="ctr">
                    <a:pattFill prst="narHorz">
                      <a:fgClr>
                        <a:schemeClr val="bg1">
                          <a:lumMod val="85000"/>
                        </a:schemeClr>
                      </a:fgClr>
                      <a:bgClr>
                        <a:schemeClr val="bg1"/>
                      </a:bgClr>
                    </a:pattFill>
                  </a:tcPr>
                </a:tc>
                <a:tc>
                  <a:txBody>
                    <a:bodyPr/>
                    <a:lstStyle/>
                    <a:p>
                      <a:pPr algn="ctr" fontAlgn="ctr"/>
                      <a:r>
                        <a:rPr lang="es-CL" sz="1400" b="0" i="0" u="none" strike="noStrike" dirty="0" smtClean="0">
                          <a:solidFill>
                            <a:srgbClr val="000000"/>
                          </a:solidFill>
                          <a:effectLst/>
                          <a:latin typeface="Calibri"/>
                        </a:rPr>
                        <a:t>83,91%</a:t>
                      </a:r>
                      <a:endParaRPr lang="es-CL" sz="1400" b="0" i="0" u="none" strike="noStrike" dirty="0">
                        <a:solidFill>
                          <a:srgbClr val="000000"/>
                        </a:solidFill>
                        <a:effectLst/>
                        <a:latin typeface="Calibri"/>
                      </a:endParaRPr>
                    </a:p>
                  </a:txBody>
                  <a:tcPr marL="6608" marR="6608" marT="6608" marB="0" anchor="ctr">
                    <a:pattFill prst="narHorz">
                      <a:fgClr>
                        <a:schemeClr val="bg1">
                          <a:lumMod val="85000"/>
                        </a:schemeClr>
                      </a:fgClr>
                      <a:bgClr>
                        <a:schemeClr val="bg1"/>
                      </a:bgClr>
                    </a:pattFill>
                  </a:tcPr>
                </a:tc>
                <a:tc>
                  <a:txBody>
                    <a:bodyPr/>
                    <a:lstStyle/>
                    <a:p>
                      <a:pPr algn="ctr" fontAlgn="ctr"/>
                      <a:r>
                        <a:rPr lang="es-CL" sz="1400" b="0" i="0" u="none" strike="noStrike" dirty="0" smtClean="0">
                          <a:solidFill>
                            <a:srgbClr val="000000"/>
                          </a:solidFill>
                          <a:effectLst/>
                          <a:latin typeface="Calibri"/>
                        </a:rPr>
                        <a:t>75,0%</a:t>
                      </a:r>
                      <a:endParaRPr lang="es-CL" sz="1400" b="0" i="0" u="none" strike="noStrike" dirty="0">
                        <a:solidFill>
                          <a:srgbClr val="000000"/>
                        </a:solidFill>
                        <a:effectLst/>
                        <a:latin typeface="Calibri"/>
                      </a:endParaRPr>
                    </a:p>
                  </a:txBody>
                  <a:tcPr marL="6608" marR="6608" marT="6608" marB="0" anchor="ctr">
                    <a:pattFill prst="narHorz">
                      <a:fgClr>
                        <a:schemeClr val="bg1">
                          <a:lumMod val="85000"/>
                        </a:schemeClr>
                      </a:fgClr>
                      <a:bgClr>
                        <a:schemeClr val="bg1"/>
                      </a:bgClr>
                    </a:pattFill>
                  </a:tcPr>
                </a:tc>
                <a:tc>
                  <a:txBody>
                    <a:bodyPr/>
                    <a:lstStyle/>
                    <a:p>
                      <a:pPr algn="ctr" fontAlgn="ctr"/>
                      <a:r>
                        <a:rPr lang="es-CL" sz="1400" b="0" i="0" u="none" strike="noStrike" dirty="0" smtClean="0">
                          <a:solidFill>
                            <a:srgbClr val="000000"/>
                          </a:solidFill>
                          <a:effectLst/>
                          <a:latin typeface="Calibri"/>
                        </a:rPr>
                        <a:t>60,72%</a:t>
                      </a:r>
                      <a:endParaRPr lang="es-CL" sz="1400" b="0" i="0" u="none" strike="noStrike" dirty="0">
                        <a:solidFill>
                          <a:srgbClr val="000000"/>
                        </a:solidFill>
                        <a:effectLst/>
                        <a:latin typeface="Calibri"/>
                      </a:endParaRPr>
                    </a:p>
                  </a:txBody>
                  <a:tcPr marL="6608" marR="6608" marT="6608" marB="0" anchor="ctr">
                    <a:pattFill prst="narHorz">
                      <a:fgClr>
                        <a:schemeClr val="bg1">
                          <a:lumMod val="85000"/>
                        </a:schemeClr>
                      </a:fgClr>
                      <a:bgClr>
                        <a:schemeClr val="bg1"/>
                      </a:bgClr>
                    </a:pattFill>
                  </a:tcPr>
                </a:tc>
                <a:tc>
                  <a:txBody>
                    <a:bodyPr/>
                    <a:lstStyle/>
                    <a:p>
                      <a:pPr algn="ctr" fontAlgn="ctr"/>
                      <a:r>
                        <a:rPr lang="es-CL" sz="1400" b="0" i="0" u="none" strike="noStrike" dirty="0" smtClean="0">
                          <a:solidFill>
                            <a:srgbClr val="000000"/>
                          </a:solidFill>
                          <a:effectLst/>
                          <a:latin typeface="Calibri"/>
                        </a:rPr>
                        <a:t>75,0%</a:t>
                      </a:r>
                      <a:endParaRPr lang="es-CL" sz="1400" b="0" i="0" u="none" strike="noStrike" dirty="0">
                        <a:solidFill>
                          <a:srgbClr val="000000"/>
                        </a:solidFill>
                        <a:effectLst/>
                        <a:latin typeface="Calibri"/>
                      </a:endParaRPr>
                    </a:p>
                  </a:txBody>
                  <a:tcPr marL="6608" marR="6608" marT="6608" marB="0" anchor="ctr">
                    <a:pattFill prst="narHorz">
                      <a:fgClr>
                        <a:schemeClr val="bg1">
                          <a:lumMod val="85000"/>
                        </a:schemeClr>
                      </a:fgClr>
                      <a:bgClr>
                        <a:schemeClr val="bg1"/>
                      </a:bgClr>
                    </a:pattFill>
                  </a:tcPr>
                </a:tc>
                <a:tc>
                  <a:txBody>
                    <a:bodyPr/>
                    <a:lstStyle/>
                    <a:p>
                      <a:pPr algn="ctr" fontAlgn="ctr"/>
                      <a:r>
                        <a:rPr lang="es-CL" sz="1400" b="1" i="0" u="none" strike="noStrike" dirty="0" smtClean="0">
                          <a:solidFill>
                            <a:srgbClr val="000000"/>
                          </a:solidFill>
                          <a:effectLst/>
                          <a:latin typeface="Calibri"/>
                        </a:rPr>
                        <a:t>75,16%</a:t>
                      </a:r>
                      <a:endParaRPr lang="es-CL" sz="1400" b="1" i="0" u="none" strike="noStrike" dirty="0">
                        <a:solidFill>
                          <a:srgbClr val="000000"/>
                        </a:solidFill>
                        <a:effectLst/>
                        <a:latin typeface="Calibri"/>
                      </a:endParaRPr>
                    </a:p>
                  </a:txBody>
                  <a:tcPr marL="6608" marR="6608" marT="6608" marB="0" anchor="ctr">
                    <a:pattFill prst="ltUpDiag">
                      <a:fgClr>
                        <a:schemeClr val="tx2">
                          <a:lumMod val="40000"/>
                          <a:lumOff val="60000"/>
                        </a:schemeClr>
                      </a:fgClr>
                      <a:bgClr>
                        <a:schemeClr val="tx2">
                          <a:lumMod val="20000"/>
                          <a:lumOff val="80000"/>
                        </a:schemeClr>
                      </a:bgClr>
                    </a:pattFill>
                  </a:tcPr>
                </a:tc>
              </a:tr>
            </a:tbl>
          </a:graphicData>
        </a:graphic>
      </p:graphicFrame>
      <p:sp>
        <p:nvSpPr>
          <p:cNvPr id="17" name="16 CuadroTexto"/>
          <p:cNvSpPr txBox="1"/>
          <p:nvPr/>
        </p:nvSpPr>
        <p:spPr>
          <a:xfrm>
            <a:off x="72008" y="3789040"/>
            <a:ext cx="3059832" cy="2831544"/>
          </a:xfrm>
          <a:prstGeom prst="rect">
            <a:avLst/>
          </a:prstGeom>
          <a:noFill/>
        </p:spPr>
        <p:txBody>
          <a:bodyPr wrap="square" rtlCol="0">
            <a:spAutoFit/>
          </a:bodyPr>
          <a:lstStyle/>
          <a:p>
            <a:pPr marL="171450" indent="-171450" algn="just">
              <a:buFont typeface="Arial" panose="020B0604020202020204" pitchFamily="34" charset="0"/>
              <a:buChar char="•"/>
            </a:pPr>
            <a:r>
              <a:rPr lang="es-CL" sz="1400" dirty="0" smtClean="0">
                <a:latin typeface="Century Gothic" pitchFamily="34" charset="0"/>
              </a:rPr>
              <a:t>En las dos Universidades que se encuentran adscritas al Portal las solicitudes ingresaron efectivamente.</a:t>
            </a:r>
          </a:p>
          <a:p>
            <a:pPr marL="171450" indent="-171450" algn="just">
              <a:buFont typeface="Arial" panose="020B0604020202020204" pitchFamily="34" charset="0"/>
              <a:buChar char="•"/>
            </a:pPr>
            <a:endParaRPr lang="es-CL" sz="500" dirty="0" smtClean="0">
              <a:latin typeface="Century Gothic" pitchFamily="34" charset="0"/>
            </a:endParaRPr>
          </a:p>
          <a:p>
            <a:pPr marL="171450" indent="-171450" algn="just">
              <a:buFont typeface="Arial" panose="020B0604020202020204" pitchFamily="34" charset="0"/>
              <a:buChar char="•"/>
            </a:pPr>
            <a:r>
              <a:rPr lang="es-CL" sz="1400" dirty="0">
                <a:latin typeface="Century Gothic" pitchFamily="34" charset="0"/>
              </a:rPr>
              <a:t>Ambas respondieron al solicitante, sin </a:t>
            </a:r>
            <a:r>
              <a:rPr lang="es-CL" sz="1400" dirty="0" smtClean="0">
                <a:latin typeface="Century Gothic" pitchFamily="34" charset="0"/>
              </a:rPr>
              <a:t>embargo </a:t>
            </a:r>
            <a:r>
              <a:rPr lang="es-CL" sz="1400" dirty="0">
                <a:latin typeface="Century Gothic" pitchFamily="34" charset="0"/>
              </a:rPr>
              <a:t>una de ellas lo hizo 7 días </a:t>
            </a:r>
            <a:r>
              <a:rPr lang="es-CL" sz="1400" dirty="0" smtClean="0">
                <a:latin typeface="Century Gothic" pitchFamily="34" charset="0"/>
              </a:rPr>
              <a:t>después </a:t>
            </a:r>
            <a:r>
              <a:rPr lang="es-CL" sz="1400" dirty="0">
                <a:latin typeface="Century Gothic" pitchFamily="34" charset="0"/>
              </a:rPr>
              <a:t>de haber vencido el plazo de respuesta</a:t>
            </a:r>
            <a:r>
              <a:rPr lang="es-CL" sz="1400" dirty="0" smtClean="0">
                <a:latin typeface="Century Gothic" pitchFamily="34" charset="0"/>
              </a:rPr>
              <a:t>.</a:t>
            </a:r>
          </a:p>
          <a:p>
            <a:pPr marL="171450" indent="-171450" algn="just">
              <a:buFont typeface="Arial" panose="020B0604020202020204" pitchFamily="34" charset="0"/>
              <a:buChar char="•"/>
            </a:pPr>
            <a:endParaRPr lang="es-CL" sz="500" dirty="0">
              <a:latin typeface="Century Gothic" pitchFamily="34" charset="0"/>
            </a:endParaRPr>
          </a:p>
          <a:p>
            <a:pPr marL="171450" indent="-171450" algn="just">
              <a:buFont typeface="Arial" panose="020B0604020202020204" pitchFamily="34" charset="0"/>
              <a:buChar char="•"/>
            </a:pPr>
            <a:r>
              <a:rPr lang="es-CL" sz="1400" dirty="0" smtClean="0">
                <a:latin typeface="Century Gothic" pitchFamily="34" charset="0"/>
              </a:rPr>
              <a:t>Solo una mantiene un expediente y registro de las solicitudes.</a:t>
            </a:r>
            <a:endParaRPr lang="es-CL" sz="1400" b="1" dirty="0" smtClean="0">
              <a:solidFill>
                <a:schemeClr val="accent6">
                  <a:lumMod val="75000"/>
                </a:schemeClr>
              </a:solidFill>
              <a:latin typeface="Century Gothic" pitchFamily="34" charset="0"/>
            </a:endParaRPr>
          </a:p>
        </p:txBody>
      </p:sp>
      <p:sp>
        <p:nvSpPr>
          <p:cNvPr id="18" name="17 CuadroTexto"/>
          <p:cNvSpPr txBox="1"/>
          <p:nvPr/>
        </p:nvSpPr>
        <p:spPr>
          <a:xfrm>
            <a:off x="5724128" y="3789040"/>
            <a:ext cx="2940290" cy="2339102"/>
          </a:xfrm>
          <a:prstGeom prst="rect">
            <a:avLst/>
          </a:prstGeom>
          <a:noFill/>
        </p:spPr>
        <p:txBody>
          <a:bodyPr wrap="square" rtlCol="0">
            <a:spAutoFit/>
          </a:bodyPr>
          <a:lstStyle/>
          <a:p>
            <a:pPr marL="171450" indent="-171450" algn="just">
              <a:buFont typeface="Arial" panose="020B0604020202020204" pitchFamily="34" charset="0"/>
              <a:buChar char="•"/>
            </a:pPr>
            <a:r>
              <a:rPr lang="es-CL" sz="1400" dirty="0" smtClean="0">
                <a:latin typeface="Century Gothic" pitchFamily="34" charset="0"/>
              </a:rPr>
              <a:t>Al igual que las instituciones parte del portal, todas las solicitudes ingresaron.</a:t>
            </a:r>
          </a:p>
          <a:p>
            <a:pPr marL="171450" indent="-171450" algn="just">
              <a:buFont typeface="Arial" panose="020B0604020202020204" pitchFamily="34" charset="0"/>
              <a:buChar char="•"/>
            </a:pPr>
            <a:endParaRPr lang="es-CL" sz="500" dirty="0" smtClean="0">
              <a:latin typeface="Century Gothic" pitchFamily="34" charset="0"/>
            </a:endParaRPr>
          </a:p>
          <a:p>
            <a:pPr marL="171450" indent="-171450" algn="just">
              <a:buFont typeface="Arial" panose="020B0604020202020204" pitchFamily="34" charset="0"/>
              <a:buChar char="•"/>
            </a:pPr>
            <a:r>
              <a:rPr lang="es-CL" sz="1400" dirty="0">
                <a:latin typeface="Century Gothic" pitchFamily="34" charset="0"/>
              </a:rPr>
              <a:t>4 de ellas </a:t>
            </a:r>
            <a:r>
              <a:rPr lang="es-CL" sz="1400" u="sng" dirty="0">
                <a:solidFill>
                  <a:srgbClr val="FF0000"/>
                </a:solidFill>
                <a:latin typeface="Century Gothic" pitchFamily="34" charset="0"/>
              </a:rPr>
              <a:t>no</a:t>
            </a:r>
            <a:r>
              <a:rPr lang="es-CL" sz="1400" dirty="0">
                <a:solidFill>
                  <a:srgbClr val="FF0000"/>
                </a:solidFill>
                <a:latin typeface="Century Gothic" pitchFamily="34" charset="0"/>
              </a:rPr>
              <a:t> </a:t>
            </a:r>
            <a:r>
              <a:rPr lang="es-CL" sz="1400" u="sng" dirty="0">
                <a:solidFill>
                  <a:srgbClr val="FF0000"/>
                </a:solidFill>
                <a:latin typeface="Century Gothic" pitchFamily="34" charset="0"/>
              </a:rPr>
              <a:t>respondieron</a:t>
            </a:r>
            <a:r>
              <a:rPr lang="es-CL" sz="1400" dirty="0">
                <a:solidFill>
                  <a:srgbClr val="FF0000"/>
                </a:solidFill>
                <a:latin typeface="Century Gothic" pitchFamily="34" charset="0"/>
              </a:rPr>
              <a:t> </a:t>
            </a:r>
            <a:r>
              <a:rPr lang="es-CL" sz="1400" dirty="0">
                <a:latin typeface="Century Gothic" pitchFamily="34" charset="0"/>
              </a:rPr>
              <a:t>a las SAI ingresadas</a:t>
            </a:r>
          </a:p>
          <a:p>
            <a:pPr algn="just"/>
            <a:endParaRPr lang="es-CL" sz="500" b="1" dirty="0">
              <a:latin typeface="Century Gothic" pitchFamily="34" charset="0"/>
            </a:endParaRPr>
          </a:p>
          <a:p>
            <a:pPr marL="171450" indent="-171450" algn="just">
              <a:buFont typeface="Arial" panose="020B0604020202020204" pitchFamily="34" charset="0"/>
              <a:buChar char="•"/>
            </a:pPr>
            <a:r>
              <a:rPr lang="es-CL" sz="1400" dirty="0">
                <a:latin typeface="Century Gothic" pitchFamily="34" charset="0"/>
              </a:rPr>
              <a:t>1 </a:t>
            </a:r>
            <a:r>
              <a:rPr lang="es-CL" sz="1400" dirty="0" smtClean="0">
                <a:latin typeface="Century Gothic" pitchFamily="34" charset="0"/>
              </a:rPr>
              <a:t>No entregó la información solicitada.</a:t>
            </a:r>
          </a:p>
          <a:p>
            <a:pPr algn="just"/>
            <a:endParaRPr lang="es-CL" sz="500" dirty="0">
              <a:latin typeface="Century Gothic" pitchFamily="34" charset="0"/>
            </a:endParaRPr>
          </a:p>
          <a:p>
            <a:pPr marL="171450" indent="-171450" algn="just">
              <a:buFont typeface="Arial" panose="020B0604020202020204" pitchFamily="34" charset="0"/>
              <a:buChar char="•"/>
            </a:pPr>
            <a:r>
              <a:rPr lang="es-CL" sz="1400" dirty="0">
                <a:latin typeface="Century Gothic" pitchFamily="34" charset="0"/>
              </a:rPr>
              <a:t>Ninguna obtuvo 100% de cumplimiento.</a:t>
            </a:r>
          </a:p>
        </p:txBody>
      </p:sp>
      <p:grpSp>
        <p:nvGrpSpPr>
          <p:cNvPr id="19" name="18 Grupo"/>
          <p:cNvGrpSpPr/>
          <p:nvPr/>
        </p:nvGrpSpPr>
        <p:grpSpPr>
          <a:xfrm>
            <a:off x="323528" y="3268482"/>
            <a:ext cx="1584176" cy="376542"/>
            <a:chOff x="2540619" y="3284984"/>
            <a:chExt cx="1584176" cy="376542"/>
          </a:xfrm>
        </p:grpSpPr>
        <p:sp>
          <p:nvSpPr>
            <p:cNvPr id="20" name="19 Rectángulo"/>
            <p:cNvSpPr/>
            <p:nvPr/>
          </p:nvSpPr>
          <p:spPr>
            <a:xfrm>
              <a:off x="2612627" y="3429000"/>
              <a:ext cx="151216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u="sng" dirty="0" smtClean="0">
                  <a:solidFill>
                    <a:schemeClr val="accent6">
                      <a:lumMod val="75000"/>
                    </a:schemeClr>
                  </a:solidFill>
                  <a:latin typeface="Berlin Sans FB Demi" panose="020E0802020502020306" pitchFamily="34" charset="0"/>
                  <a:cs typeface="Lucida Sans" panose="020B0602040502020204" pitchFamily="34" charset="0"/>
                </a:rPr>
                <a:t>Con Portal</a:t>
              </a:r>
              <a:endParaRPr lang="es-CL" sz="1600" b="1" u="sng" dirty="0">
                <a:solidFill>
                  <a:schemeClr val="accent6">
                    <a:lumMod val="75000"/>
                  </a:schemeClr>
                </a:solidFill>
                <a:latin typeface="Berlin Sans FB Demi" panose="020E0802020502020306" pitchFamily="34" charset="0"/>
                <a:cs typeface="Lucida Sans" panose="020B0602040502020204" pitchFamily="34" charset="0"/>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619" y="3284984"/>
              <a:ext cx="303189" cy="376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2" name="21 Rectángulo"/>
          <p:cNvSpPr/>
          <p:nvPr/>
        </p:nvSpPr>
        <p:spPr>
          <a:xfrm>
            <a:off x="5796136" y="3356992"/>
            <a:ext cx="151216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u="sng" dirty="0" smtClean="0">
                <a:solidFill>
                  <a:schemeClr val="tx1">
                    <a:lumMod val="50000"/>
                    <a:lumOff val="50000"/>
                  </a:schemeClr>
                </a:solidFill>
                <a:latin typeface="Berlin Sans FB Demi" panose="020E0802020502020306" pitchFamily="34" charset="0"/>
                <a:cs typeface="Lucida Sans" panose="020B0602040502020204" pitchFamily="34" charset="0"/>
              </a:rPr>
              <a:t>Sin Portal</a:t>
            </a:r>
            <a:endParaRPr lang="es-CL" sz="1600" b="1" u="sng" dirty="0">
              <a:solidFill>
                <a:schemeClr val="tx1">
                  <a:lumMod val="50000"/>
                  <a:lumOff val="50000"/>
                </a:schemeClr>
              </a:solidFill>
              <a:latin typeface="Berlin Sans FB Demi" panose="020E0802020502020306" pitchFamily="34" charset="0"/>
              <a:cs typeface="Lucida Sans" panose="020B0602040502020204" pitchFamily="34" charset="0"/>
            </a:endParaRPr>
          </a:p>
        </p:txBody>
      </p:sp>
      <p:graphicFrame>
        <p:nvGraphicFramePr>
          <p:cNvPr id="23" name="22 Gráfico"/>
          <p:cNvGraphicFramePr/>
          <p:nvPr>
            <p:extLst>
              <p:ext uri="{D42A27DB-BD31-4B8C-83A1-F6EECF244321}">
                <p14:modId xmlns:p14="http://schemas.microsoft.com/office/powerpoint/2010/main" val="2419985327"/>
              </p:ext>
            </p:extLst>
          </p:nvPr>
        </p:nvGraphicFramePr>
        <p:xfrm>
          <a:off x="3260001" y="4092295"/>
          <a:ext cx="2464127" cy="2267354"/>
        </p:xfrm>
        <a:graphic>
          <a:graphicData uri="http://schemas.openxmlformats.org/drawingml/2006/chart">
            <c:chart xmlns:c="http://schemas.openxmlformats.org/drawingml/2006/chart" xmlns:r="http://schemas.openxmlformats.org/officeDocument/2006/relationships" r:id="rId4"/>
          </a:graphicData>
        </a:graphic>
      </p:graphicFrame>
      <p:sp>
        <p:nvSpPr>
          <p:cNvPr id="12" name="11 Rectángulo"/>
          <p:cNvSpPr/>
          <p:nvPr/>
        </p:nvSpPr>
        <p:spPr>
          <a:xfrm>
            <a:off x="5940596" y="6597352"/>
            <a:ext cx="3167908" cy="189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L" sz="1200" dirty="0" smtClean="0">
                <a:solidFill>
                  <a:schemeClr val="tx1"/>
                </a:solidFill>
                <a:latin typeface="Century Gothic" panose="020B0502020202020204" pitchFamily="34" charset="0"/>
              </a:rPr>
              <a:t>Dirección de Fiscalización</a:t>
            </a:r>
            <a:endParaRPr lang="es-CL" sz="12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581937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TotalTime>
  <Words>1611</Words>
  <Application>Microsoft Office PowerPoint</Application>
  <PresentationFormat>Presentación en pantalla (4:3)</PresentationFormat>
  <Paragraphs>601</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Castillo González</dc:creator>
  <cp:lastModifiedBy>Carlos Castillo González</cp:lastModifiedBy>
  <cp:revision>71</cp:revision>
  <dcterms:created xsi:type="dcterms:W3CDTF">2016-12-29T14:45:31Z</dcterms:created>
  <dcterms:modified xsi:type="dcterms:W3CDTF">2017-01-11T19:47:49Z</dcterms:modified>
</cp:coreProperties>
</file>