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iT9av7YxmiL3IzfBG/Re2ki9xW8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79F14410-B759-402A-A3C5-4E2C5933B8FF}">
  <a:tblStyle styleId="{79F14410-B759-402A-A3C5-4E2C5933B8F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BF5"/>
          </a:solidFill>
        </a:fill>
      </a:tcStyle>
    </a:wholeTbl>
    <a:band1H>
      <a:tcTxStyle/>
      <a:tcStyle>
        <a:tcBdr/>
        <a:fill>
          <a:solidFill>
            <a:srgbClr val="CAD4EA"/>
          </a:solidFill>
        </a:fill>
      </a:tcStyle>
    </a:band1H>
    <a:band2H>
      <a:tcTxStyle/>
      <a:tcStyle>
        <a:tcBdr/>
      </a:tcStyle>
    </a:band2H>
    <a:band1V>
      <a:tcTxStyle/>
      <a:tcStyle>
        <a:tcBdr/>
        <a:fill>
          <a:solidFill>
            <a:srgbClr val="CA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29" y="-77"/>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 name="Google Shape;2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7"/>
        <p:cNvGrpSpPr/>
        <p:nvPr/>
      </p:nvGrpSpPr>
      <p:grpSpPr>
        <a:xfrm>
          <a:off x="0" y="0"/>
          <a:ext cx="0" cy="0"/>
          <a:chOff x="0" y="0"/>
          <a:chExt cx="0" cy="0"/>
        </a:xfrm>
      </p:grpSpPr>
      <p:sp>
        <p:nvSpPr>
          <p:cNvPr id="8" name="Google Shape;8;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7"/>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sldNum" idx="12"/>
          </p:nvPr>
        </p:nvSpPr>
        <p:spPr>
          <a:xfrm>
            <a:off x="8643008" y="6356352"/>
            <a:ext cx="2844800" cy="3651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Титульный слайд">
  <p:cSld name="Титульный слайд">
    <p:spTree>
      <p:nvGrpSpPr>
        <p:cNvPr id="1" name="Shape 13"/>
        <p:cNvGrpSpPr/>
        <p:nvPr/>
      </p:nvGrpSpPr>
      <p:grpSpPr>
        <a:xfrm>
          <a:off x="0" y="0"/>
          <a:ext cx="0" cy="0"/>
          <a:chOff x="0" y="0"/>
          <a:chExt cx="0" cy="0"/>
        </a:xfrm>
      </p:grpSpPr>
      <p:sp>
        <p:nvSpPr>
          <p:cNvPr id="14" name="Google Shape;14;p18"/>
          <p:cNvSpPr/>
          <p:nvPr/>
        </p:nvSpPr>
        <p:spPr>
          <a:xfrm>
            <a:off x="11126707" y="6344986"/>
            <a:ext cx="360017" cy="51301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5" name="Google Shape;15;p18"/>
          <p:cNvSpPr txBox="1">
            <a:spLocks noGrp="1"/>
          </p:cNvSpPr>
          <p:nvPr>
            <p:ph type="title"/>
          </p:nvPr>
        </p:nvSpPr>
        <p:spPr>
          <a:xfrm>
            <a:off x="717166" y="261015"/>
            <a:ext cx="10750203" cy="899995"/>
          </a:xfrm>
          <a:prstGeom prst="rect">
            <a:avLst/>
          </a:prstGeom>
          <a:noFill/>
          <a:ln>
            <a:noFill/>
          </a:ln>
        </p:spPr>
        <p:txBody>
          <a:bodyPr spcFirstLastPara="1" wrap="square" lIns="91425" tIns="45700" rIns="91425" bIns="45700" anchor="t" anchorCtr="0">
            <a:normAutofit/>
          </a:bodyPr>
          <a:lstStyle>
            <a:lvl1pPr marR="0" lvl="0" algn="ctr" rtl="0">
              <a:lnSpc>
                <a:spcPct val="100000"/>
              </a:lnSpc>
              <a:spcBef>
                <a:spcPts val="0"/>
              </a:spcBef>
              <a:spcAft>
                <a:spcPts val="0"/>
              </a:spcAft>
              <a:buClr>
                <a:srgbClr val="5C5C5C"/>
              </a:buClr>
              <a:buSzPts val="2699"/>
              <a:buFont typeface="Arial"/>
              <a:buNone/>
              <a:defRPr sz="2699" b="0" i="0" u="none" strike="noStrike" cap="none">
                <a:solidFill>
                  <a:srgbClr val="5C5C5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8"/>
          <p:cNvSpPr txBox="1">
            <a:spLocks noGrp="1"/>
          </p:cNvSpPr>
          <p:nvPr>
            <p:ph type="body" idx="1"/>
          </p:nvPr>
        </p:nvSpPr>
        <p:spPr>
          <a:xfrm>
            <a:off x="717166" y="1196898"/>
            <a:ext cx="10757669" cy="3492096"/>
          </a:xfrm>
          <a:prstGeom prst="rect">
            <a:avLst/>
          </a:prstGeom>
          <a:noFill/>
          <a:ln>
            <a:noFill/>
          </a:ln>
        </p:spPr>
        <p:txBody>
          <a:bodyPr spcFirstLastPara="1" wrap="square" lIns="91425" tIns="45700" rIns="91425" bIns="45700" anchor="t" anchorCtr="0">
            <a:noAutofit/>
          </a:bodyPr>
          <a:lstStyle>
            <a:lvl1pPr marL="457200" marR="0" lvl="0" indent="-304800" algn="l" rtl="0">
              <a:lnSpc>
                <a:spcPct val="120000"/>
              </a:lnSpc>
              <a:spcBef>
                <a:spcPts val="240"/>
              </a:spcBef>
              <a:spcAft>
                <a:spcPts val="0"/>
              </a:spcAft>
              <a:buClr>
                <a:srgbClr val="595959"/>
              </a:buClr>
              <a:buSzPts val="1200"/>
              <a:buFont typeface="Arial"/>
              <a:buChar char="•"/>
              <a:defRPr sz="1200" b="0" i="0" u="none" strike="noStrike" cap="none">
                <a:solidFill>
                  <a:srgbClr val="595959"/>
                </a:solidFill>
                <a:latin typeface="Arial"/>
                <a:ea typeface="Arial"/>
                <a:cs typeface="Arial"/>
                <a:sym typeface="Arial"/>
              </a:defRPr>
            </a:lvl1pPr>
            <a:lvl2pPr marL="914400" marR="0" lvl="1" indent="-304800" algn="l" rtl="0">
              <a:lnSpc>
                <a:spcPct val="120000"/>
              </a:lnSpc>
              <a:spcBef>
                <a:spcPts val="240"/>
              </a:spcBef>
              <a:spcAft>
                <a:spcPts val="0"/>
              </a:spcAft>
              <a:buClr>
                <a:srgbClr val="595959"/>
              </a:buClr>
              <a:buSzPts val="1200"/>
              <a:buFont typeface="Arial"/>
              <a:buChar char="–"/>
              <a:defRPr sz="1200" b="0" i="0" u="none" strike="noStrike" cap="none">
                <a:solidFill>
                  <a:srgbClr val="595959"/>
                </a:solidFill>
                <a:latin typeface="Arial"/>
                <a:ea typeface="Arial"/>
                <a:cs typeface="Arial"/>
                <a:sym typeface="Arial"/>
              </a:defRPr>
            </a:lvl2pPr>
            <a:lvl3pPr marL="1371600" marR="0" lvl="2" indent="-304800" algn="l" rtl="0">
              <a:lnSpc>
                <a:spcPct val="120000"/>
              </a:lnSpc>
              <a:spcBef>
                <a:spcPts val="240"/>
              </a:spcBef>
              <a:spcAft>
                <a:spcPts val="0"/>
              </a:spcAft>
              <a:buClr>
                <a:srgbClr val="595959"/>
              </a:buClr>
              <a:buSzPts val="1200"/>
              <a:buFont typeface="Arial"/>
              <a:buChar char="•"/>
              <a:defRPr sz="1200" b="0" i="0" u="none" strike="noStrike" cap="none">
                <a:solidFill>
                  <a:srgbClr val="595959"/>
                </a:solidFill>
                <a:latin typeface="Arial"/>
                <a:ea typeface="Arial"/>
                <a:cs typeface="Arial"/>
                <a:sym typeface="Arial"/>
              </a:defRPr>
            </a:lvl3pPr>
            <a:lvl4pPr marL="1828800" marR="0" lvl="3" indent="-304800" algn="l" rtl="0">
              <a:lnSpc>
                <a:spcPct val="120000"/>
              </a:lnSpc>
              <a:spcBef>
                <a:spcPts val="240"/>
              </a:spcBef>
              <a:spcAft>
                <a:spcPts val="0"/>
              </a:spcAft>
              <a:buClr>
                <a:srgbClr val="595959"/>
              </a:buClr>
              <a:buSzPts val="1200"/>
              <a:buFont typeface="Arial"/>
              <a:buChar char="–"/>
              <a:defRPr sz="1200" b="0" i="0" u="none" strike="noStrike" cap="none">
                <a:solidFill>
                  <a:srgbClr val="595959"/>
                </a:solidFill>
                <a:latin typeface="Arial"/>
                <a:ea typeface="Arial"/>
                <a:cs typeface="Arial"/>
                <a:sym typeface="Arial"/>
              </a:defRPr>
            </a:lvl4pPr>
            <a:lvl5pPr marL="2286000" marR="0" lvl="4" indent="-304800" algn="l" rtl="0">
              <a:lnSpc>
                <a:spcPct val="120000"/>
              </a:lnSpc>
              <a:spcBef>
                <a:spcPts val="240"/>
              </a:spcBef>
              <a:spcAft>
                <a:spcPts val="0"/>
              </a:spcAft>
              <a:buClr>
                <a:srgbClr val="595959"/>
              </a:buClr>
              <a:buSzPts val="1200"/>
              <a:buFont typeface="Arial"/>
              <a:buChar char="»"/>
              <a:defRPr sz="1200" b="0" i="0" u="none" strike="noStrike" cap="none">
                <a:solidFill>
                  <a:srgbClr val="595959"/>
                </a:solidFill>
                <a:latin typeface="Arial"/>
                <a:ea typeface="Arial"/>
                <a:cs typeface="Arial"/>
                <a:sym typeface="Arial"/>
              </a:defRPr>
            </a:lvl5pPr>
            <a:lvl6pPr marL="2743200" marR="0" lvl="5" indent="-396811" algn="l" rtl="0">
              <a:spcBef>
                <a:spcPts val="530"/>
              </a:spcBef>
              <a:spcAft>
                <a:spcPts val="0"/>
              </a:spcAft>
              <a:buClr>
                <a:schemeClr val="dk1"/>
              </a:buClr>
              <a:buSzPts val="2649"/>
              <a:buFont typeface="Arial"/>
              <a:buChar char="•"/>
              <a:defRPr sz="2649" b="0" i="0" u="none" strike="noStrike" cap="none">
                <a:solidFill>
                  <a:schemeClr val="dk1"/>
                </a:solidFill>
                <a:latin typeface="Calibri"/>
                <a:ea typeface="Calibri"/>
                <a:cs typeface="Calibri"/>
                <a:sym typeface="Calibri"/>
              </a:defRPr>
            </a:lvl6pPr>
            <a:lvl7pPr marL="3200400" marR="0" lvl="6" indent="-396811" algn="l" rtl="0">
              <a:spcBef>
                <a:spcPts val="530"/>
              </a:spcBef>
              <a:spcAft>
                <a:spcPts val="0"/>
              </a:spcAft>
              <a:buClr>
                <a:schemeClr val="dk1"/>
              </a:buClr>
              <a:buSzPts val="2649"/>
              <a:buFont typeface="Arial"/>
              <a:buChar char="•"/>
              <a:defRPr sz="2649" b="0" i="0" u="none" strike="noStrike" cap="none">
                <a:solidFill>
                  <a:schemeClr val="dk1"/>
                </a:solidFill>
                <a:latin typeface="Calibri"/>
                <a:ea typeface="Calibri"/>
                <a:cs typeface="Calibri"/>
                <a:sym typeface="Calibri"/>
              </a:defRPr>
            </a:lvl7pPr>
            <a:lvl8pPr marL="3657600" marR="0" lvl="7" indent="-396811" algn="l" rtl="0">
              <a:spcBef>
                <a:spcPts val="530"/>
              </a:spcBef>
              <a:spcAft>
                <a:spcPts val="0"/>
              </a:spcAft>
              <a:buClr>
                <a:schemeClr val="dk1"/>
              </a:buClr>
              <a:buSzPts val="2649"/>
              <a:buFont typeface="Arial"/>
              <a:buChar char="•"/>
              <a:defRPr sz="2649" b="0" i="0" u="none" strike="noStrike" cap="none">
                <a:solidFill>
                  <a:schemeClr val="dk1"/>
                </a:solidFill>
                <a:latin typeface="Calibri"/>
                <a:ea typeface="Calibri"/>
                <a:cs typeface="Calibri"/>
                <a:sym typeface="Calibri"/>
              </a:defRPr>
            </a:lvl8pPr>
            <a:lvl9pPr marL="4114800" marR="0" lvl="8" indent="-396811" algn="l" rtl="0">
              <a:spcBef>
                <a:spcPts val="530"/>
              </a:spcBef>
              <a:spcAft>
                <a:spcPts val="0"/>
              </a:spcAft>
              <a:buClr>
                <a:schemeClr val="dk1"/>
              </a:buClr>
              <a:buSzPts val="2649"/>
              <a:buFont typeface="Arial"/>
              <a:buChar char="•"/>
              <a:defRPr sz="2649" b="0" i="0" u="none" strike="noStrike" cap="none">
                <a:solidFill>
                  <a:schemeClr val="dk1"/>
                </a:solidFill>
                <a:latin typeface="Calibri"/>
                <a:ea typeface="Calibri"/>
                <a:cs typeface="Calibri"/>
                <a:sym typeface="Calibri"/>
              </a:defRPr>
            </a:lvl9pPr>
          </a:lstStyle>
          <a:p>
            <a:endParaRPr/>
          </a:p>
        </p:txBody>
      </p:sp>
      <p:sp>
        <p:nvSpPr>
          <p:cNvPr id="17" name="Google Shape;17;p18"/>
          <p:cNvSpPr txBox="1">
            <a:spLocks noGrp="1"/>
          </p:cNvSpPr>
          <p:nvPr>
            <p:ph type="sldNum" idx="12"/>
          </p:nvPr>
        </p:nvSpPr>
        <p:spPr>
          <a:xfrm>
            <a:off x="10631539" y="6384924"/>
            <a:ext cx="828708" cy="3651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200" b="0" i="0" u="none" strike="noStrike" cap="none">
                <a:solidFill>
                  <a:schemeClr val="lt1"/>
                </a:solidFill>
                <a:latin typeface="Arial"/>
                <a:ea typeface="Arial"/>
                <a:cs typeface="Arial"/>
                <a:sym typeface="Arial"/>
              </a:defRPr>
            </a:lvl1pPr>
            <a:lvl2pPr marL="0" lvl="1" indent="0" algn="r">
              <a:spcBef>
                <a:spcPts val="0"/>
              </a:spcBef>
              <a:buNone/>
              <a:defRPr sz="1200" b="0" i="0" u="none" strike="noStrike" cap="none">
                <a:solidFill>
                  <a:schemeClr val="lt1"/>
                </a:solidFill>
                <a:latin typeface="Arial"/>
                <a:ea typeface="Arial"/>
                <a:cs typeface="Arial"/>
                <a:sym typeface="Arial"/>
              </a:defRPr>
            </a:lvl2pPr>
            <a:lvl3pPr marL="0" lvl="2" indent="0" algn="r">
              <a:spcBef>
                <a:spcPts val="0"/>
              </a:spcBef>
              <a:buNone/>
              <a:defRPr sz="1200" b="0" i="0" u="none" strike="noStrike" cap="none">
                <a:solidFill>
                  <a:schemeClr val="lt1"/>
                </a:solidFill>
                <a:latin typeface="Arial"/>
                <a:ea typeface="Arial"/>
                <a:cs typeface="Arial"/>
                <a:sym typeface="Arial"/>
              </a:defRPr>
            </a:lvl3pPr>
            <a:lvl4pPr marL="0" lvl="3" indent="0" algn="r">
              <a:spcBef>
                <a:spcPts val="0"/>
              </a:spcBef>
              <a:buNone/>
              <a:defRPr sz="1200" b="0" i="0" u="none" strike="noStrike" cap="none">
                <a:solidFill>
                  <a:schemeClr val="lt1"/>
                </a:solidFill>
                <a:latin typeface="Arial"/>
                <a:ea typeface="Arial"/>
                <a:cs typeface="Arial"/>
                <a:sym typeface="Arial"/>
              </a:defRPr>
            </a:lvl4pPr>
            <a:lvl5pPr marL="0" lvl="4" indent="0" algn="r">
              <a:spcBef>
                <a:spcPts val="0"/>
              </a:spcBef>
              <a:buNone/>
              <a:defRPr sz="1200" b="0" i="0" u="none" strike="noStrike" cap="none">
                <a:solidFill>
                  <a:schemeClr val="lt1"/>
                </a:solidFill>
                <a:latin typeface="Arial"/>
                <a:ea typeface="Arial"/>
                <a:cs typeface="Arial"/>
                <a:sym typeface="Arial"/>
              </a:defRPr>
            </a:lvl5pPr>
            <a:lvl6pPr marL="0" lvl="5" indent="0" algn="r">
              <a:spcBef>
                <a:spcPts val="0"/>
              </a:spcBef>
              <a:buNone/>
              <a:defRPr sz="1200" b="0" i="0" u="none" strike="noStrike" cap="none">
                <a:solidFill>
                  <a:schemeClr val="lt1"/>
                </a:solidFill>
                <a:latin typeface="Arial"/>
                <a:ea typeface="Arial"/>
                <a:cs typeface="Arial"/>
                <a:sym typeface="Arial"/>
              </a:defRPr>
            </a:lvl6pPr>
            <a:lvl7pPr marL="0" lvl="6" indent="0" algn="r">
              <a:spcBef>
                <a:spcPts val="0"/>
              </a:spcBef>
              <a:buNone/>
              <a:defRPr sz="1200" b="0" i="0" u="none" strike="noStrike" cap="none">
                <a:solidFill>
                  <a:schemeClr val="lt1"/>
                </a:solidFill>
                <a:latin typeface="Arial"/>
                <a:ea typeface="Arial"/>
                <a:cs typeface="Arial"/>
                <a:sym typeface="Arial"/>
              </a:defRPr>
            </a:lvl7pPr>
            <a:lvl8pPr marL="0" lvl="7" indent="0" algn="r">
              <a:spcBef>
                <a:spcPts val="0"/>
              </a:spcBef>
              <a:buNone/>
              <a:defRPr sz="1200" b="0" i="0" u="none" strike="noStrike" cap="none">
                <a:solidFill>
                  <a:schemeClr val="lt1"/>
                </a:solidFill>
                <a:latin typeface="Arial"/>
                <a:ea typeface="Arial"/>
                <a:cs typeface="Arial"/>
                <a:sym typeface="Arial"/>
              </a:defRPr>
            </a:lvl8pPr>
            <a:lvl9pPr marL="0" lvl="8" indent="0" algn="r">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bg>
      <p:bgPr>
        <a:solidFill>
          <a:schemeClr val="lt1"/>
        </a:solidFill>
        <a:effectLst/>
      </p:bgPr>
    </p:bg>
    <p:spTree>
      <p:nvGrpSpPr>
        <p:cNvPr id="1" name="Shape 1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sldNum" idx="12"/>
          </p:nvPr>
        </p:nvSpPr>
        <p:spPr>
          <a:xfrm>
            <a:off x="8643008" y="6356352"/>
            <a:ext cx="28448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i="0" u="none" strike="noStrike" cap="none">
                <a:solidFill>
                  <a:srgbClr val="BFBFBF"/>
                </a:solidFill>
                <a:latin typeface="Arial"/>
                <a:ea typeface="Arial"/>
                <a:cs typeface="Arial"/>
                <a:sym typeface="Arial"/>
              </a:defRPr>
            </a:lvl1pPr>
            <a:lvl2pPr marL="0" marR="0" lvl="1" indent="0" algn="r" rtl="0">
              <a:spcBef>
                <a:spcPts val="0"/>
              </a:spcBef>
              <a:buNone/>
              <a:defRPr sz="1200" b="0" i="0" u="none" strike="noStrike" cap="none">
                <a:solidFill>
                  <a:srgbClr val="BFBFBF"/>
                </a:solidFill>
                <a:latin typeface="Arial"/>
                <a:ea typeface="Arial"/>
                <a:cs typeface="Arial"/>
                <a:sym typeface="Arial"/>
              </a:defRPr>
            </a:lvl2pPr>
            <a:lvl3pPr marL="0" marR="0" lvl="2" indent="0" algn="r" rtl="0">
              <a:spcBef>
                <a:spcPts val="0"/>
              </a:spcBef>
              <a:buNone/>
              <a:defRPr sz="1200" b="0" i="0" u="none" strike="noStrike" cap="none">
                <a:solidFill>
                  <a:srgbClr val="BFBFBF"/>
                </a:solidFill>
                <a:latin typeface="Arial"/>
                <a:ea typeface="Arial"/>
                <a:cs typeface="Arial"/>
                <a:sym typeface="Arial"/>
              </a:defRPr>
            </a:lvl3pPr>
            <a:lvl4pPr marL="0" marR="0" lvl="3" indent="0" algn="r" rtl="0">
              <a:spcBef>
                <a:spcPts val="0"/>
              </a:spcBef>
              <a:buNone/>
              <a:defRPr sz="1200" b="0" i="0" u="none" strike="noStrike" cap="none">
                <a:solidFill>
                  <a:srgbClr val="BFBFBF"/>
                </a:solidFill>
                <a:latin typeface="Arial"/>
                <a:ea typeface="Arial"/>
                <a:cs typeface="Arial"/>
                <a:sym typeface="Arial"/>
              </a:defRPr>
            </a:lvl4pPr>
            <a:lvl5pPr marL="0" marR="0" lvl="4" indent="0" algn="r" rtl="0">
              <a:spcBef>
                <a:spcPts val="0"/>
              </a:spcBef>
              <a:buNone/>
              <a:defRPr sz="1200" b="0" i="0" u="none" strike="noStrike" cap="none">
                <a:solidFill>
                  <a:srgbClr val="BFBFBF"/>
                </a:solidFill>
                <a:latin typeface="Arial"/>
                <a:ea typeface="Arial"/>
                <a:cs typeface="Arial"/>
                <a:sym typeface="Arial"/>
              </a:defRPr>
            </a:lvl5pPr>
            <a:lvl6pPr marL="0" marR="0" lvl="5" indent="0" algn="r" rtl="0">
              <a:spcBef>
                <a:spcPts val="0"/>
              </a:spcBef>
              <a:buNone/>
              <a:defRPr sz="1200" b="0" i="0" u="none" strike="noStrike" cap="none">
                <a:solidFill>
                  <a:srgbClr val="BFBFBF"/>
                </a:solidFill>
                <a:latin typeface="Arial"/>
                <a:ea typeface="Arial"/>
                <a:cs typeface="Arial"/>
                <a:sym typeface="Arial"/>
              </a:defRPr>
            </a:lvl6pPr>
            <a:lvl7pPr marL="0" marR="0" lvl="6" indent="0" algn="r" rtl="0">
              <a:spcBef>
                <a:spcPts val="0"/>
              </a:spcBef>
              <a:buNone/>
              <a:defRPr sz="1200" b="0" i="0" u="none" strike="noStrike" cap="none">
                <a:solidFill>
                  <a:srgbClr val="BFBFBF"/>
                </a:solidFill>
                <a:latin typeface="Arial"/>
                <a:ea typeface="Arial"/>
                <a:cs typeface="Arial"/>
                <a:sym typeface="Arial"/>
              </a:defRPr>
            </a:lvl7pPr>
            <a:lvl8pPr marL="0" marR="0" lvl="7" indent="0" algn="r" rtl="0">
              <a:spcBef>
                <a:spcPts val="0"/>
              </a:spcBef>
              <a:buNone/>
              <a:defRPr sz="1200" b="0" i="0" u="none" strike="noStrike" cap="none">
                <a:solidFill>
                  <a:srgbClr val="BFBFBF"/>
                </a:solidFill>
                <a:latin typeface="Arial"/>
                <a:ea typeface="Arial"/>
                <a:cs typeface="Arial"/>
                <a:sym typeface="Arial"/>
              </a:defRPr>
            </a:lvl8pPr>
            <a:lvl9pPr marL="0" marR="0" lvl="8" indent="0" algn="r" rtl="0">
              <a:spcBef>
                <a:spcPts val="0"/>
              </a:spcBef>
              <a:buNone/>
              <a:defRPr sz="1200" b="0" i="0" u="none" strike="noStrike" cap="none">
                <a:solidFill>
                  <a:srgbClr val="BFBFBF"/>
                </a:solidFill>
                <a:latin typeface="Arial"/>
                <a:ea typeface="Arial"/>
                <a:cs typeface="Arial"/>
                <a:sym typeface="Arial"/>
              </a:defRPr>
            </a:lvl9pPr>
          </a:lstStyle>
          <a:p>
            <a:pPr marL="0" lvl="0" indent="0" algn="r" rtl="0">
              <a:spcBef>
                <a:spcPts val="0"/>
              </a:spcBef>
              <a:spcAft>
                <a:spcPts val="0"/>
              </a:spcAft>
              <a:buNone/>
            </a:pPr>
            <a:r>
              <a:rPr lang="es-ES"/>
              <a:t>Your company   I   </a:t>
            </a:r>
            <a:fld id="{00000000-1234-1234-1234-123412341234}" type="slidenum">
              <a:rPr lang="es-ES">
                <a:solidFill>
                  <a:srgbClr val="7F7F7F"/>
                </a:solidFill>
              </a:rPr>
              <a:pPr marL="0" lvl="0" indent="0" algn="r" rtl="0">
                <a:spcBef>
                  <a:spcPts val="0"/>
                </a:spcBef>
                <a:spcAft>
                  <a:spcPts val="0"/>
                </a:spcAft>
                <a:buNone/>
              </a:pPr>
              <a:t>‹Nº›</a:t>
            </a:fld>
            <a:endParaRPr>
              <a:solidFill>
                <a:srgbClr val="7F7F7F"/>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7.png"/><Relationship Id="rId18" Type="http://schemas.openxmlformats.org/officeDocument/2006/relationships/slide" Target="slide13.xml"/><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slide" Target="slide4.xml"/><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slide" Target="slide7.xml"/><Relationship Id="rId20" Type="http://schemas.openxmlformats.org/officeDocument/2006/relationships/slide" Target="slide10.xml"/><Relationship Id="rId1" Type="http://schemas.openxmlformats.org/officeDocument/2006/relationships/slideLayout" Target="../slideLayouts/slideLayout1.xml"/><Relationship Id="rId6" Type="http://schemas.openxmlformats.org/officeDocument/2006/relationships/slide" Target="slide2.xml"/><Relationship Id="rId11" Type="http://schemas.openxmlformats.org/officeDocument/2006/relationships/image" Target="../media/image6.png"/><Relationship Id="rId5" Type="http://schemas.openxmlformats.org/officeDocument/2006/relationships/image" Target="../media/image2.png"/><Relationship Id="rId15" Type="http://schemas.openxmlformats.org/officeDocument/2006/relationships/slide" Target="slide9.xml"/><Relationship Id="rId10" Type="http://schemas.openxmlformats.org/officeDocument/2006/relationships/image" Target="../media/image5.png"/><Relationship Id="rId19" Type="http://schemas.openxmlformats.org/officeDocument/2006/relationships/slide" Target="slide14.xml"/><Relationship Id="rId4" Type="http://schemas.openxmlformats.org/officeDocument/2006/relationships/slide" Target="slide5.xml"/><Relationship Id="rId9" Type="http://schemas.openxmlformats.org/officeDocument/2006/relationships/slide" Target="slide3.xml"/><Relationship Id="rId14" Type="http://schemas.openxmlformats.org/officeDocument/2006/relationships/slide" Target="slide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9.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hyperlink" Target="https://bienestarterritorial.c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1"/>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pPr marL="0" marR="0" lvl="0" indent="0" algn="ctr" rtl="0">
                <a:lnSpc>
                  <a:spcPct val="100000"/>
                </a:lnSpc>
                <a:spcBef>
                  <a:spcPts val="0"/>
                </a:spcBef>
                <a:spcAft>
                  <a:spcPts val="0"/>
                </a:spcAft>
                <a:buClr>
                  <a:schemeClr val="accent1"/>
                </a:buClr>
                <a:buSzPts val="1600"/>
                <a:buFont typeface="Calibri"/>
                <a:buNone/>
              </a:pPr>
              <a:t>1</a:t>
            </a:fld>
            <a:endParaRPr sz="1600" b="1" i="0" u="none" strike="noStrike" cap="none">
              <a:solidFill>
                <a:schemeClr val="accent1"/>
              </a:solidFill>
              <a:latin typeface="Calibri"/>
              <a:ea typeface="Calibri"/>
              <a:cs typeface="Calibri"/>
              <a:sym typeface="Calibri"/>
            </a:endParaRPr>
          </a:p>
        </p:txBody>
      </p:sp>
      <p:sp>
        <p:nvSpPr>
          <p:cNvPr id="24" name="Google Shape;24;p1"/>
          <p:cNvSpPr/>
          <p:nvPr/>
        </p:nvSpPr>
        <p:spPr>
          <a:xfrm>
            <a:off x="1574955" y="282372"/>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800"/>
              <a:buFont typeface="Calibri"/>
              <a:buNone/>
            </a:pPr>
            <a:endParaRPr sz="2800" b="0" i="0" u="none" strike="noStrike" cap="none">
              <a:solidFill>
                <a:srgbClr val="FFFFFF"/>
              </a:solidFill>
              <a:latin typeface="Calibri"/>
              <a:ea typeface="Calibri"/>
              <a:cs typeface="Calibri"/>
              <a:sym typeface="Calibri"/>
            </a:endParaRPr>
          </a:p>
        </p:txBody>
      </p:sp>
      <p:sp>
        <p:nvSpPr>
          <p:cNvPr id="25" name="Google Shape;25;p1"/>
          <p:cNvSpPr txBox="1"/>
          <p:nvPr/>
        </p:nvSpPr>
        <p:spPr>
          <a:xfrm>
            <a:off x="1669410" y="310640"/>
            <a:ext cx="8103742" cy="510886"/>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E20613"/>
              </a:buClr>
              <a:buSzPts val="5000"/>
              <a:buFont typeface="Arial"/>
              <a:buNone/>
            </a:pPr>
            <a:r>
              <a:rPr lang="es-ES" sz="2000" b="1" i="0" u="none" strike="noStrike" cap="none">
                <a:solidFill>
                  <a:srgbClr val="FFFFFF"/>
                </a:solidFill>
                <a:latin typeface="Arial"/>
                <a:ea typeface="Arial"/>
                <a:cs typeface="Arial"/>
                <a:sym typeface="Arial"/>
              </a:rPr>
              <a:t>DISEÑO DE PLATAFORMAS DE INFORMACIÓN</a:t>
            </a:r>
            <a:endParaRPr/>
          </a:p>
        </p:txBody>
      </p:sp>
      <p:sp>
        <p:nvSpPr>
          <p:cNvPr id="26" name="Google Shape;26;p1"/>
          <p:cNvSpPr/>
          <p:nvPr/>
        </p:nvSpPr>
        <p:spPr>
          <a:xfrm>
            <a:off x="1558516" y="984332"/>
            <a:ext cx="453748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ANTECEDENTES</a:t>
            </a:r>
            <a:endParaRPr sz="1200" b="1" i="0" u="none" strike="noStrike" cap="none">
              <a:solidFill>
                <a:schemeClr val="accent1"/>
              </a:solidFill>
              <a:latin typeface="Calibri"/>
              <a:ea typeface="Calibri"/>
              <a:cs typeface="Calibri"/>
              <a:sym typeface="Calibri"/>
            </a:endParaRPr>
          </a:p>
        </p:txBody>
      </p:sp>
      <p:sp>
        <p:nvSpPr>
          <p:cNvPr id="27" name="Google Shape;27;p1"/>
          <p:cNvSpPr txBox="1"/>
          <p:nvPr/>
        </p:nvSpPr>
        <p:spPr>
          <a:xfrm>
            <a:off x="1558516" y="1295864"/>
            <a:ext cx="2870869" cy="4823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En concordancia con el cronograma de desarrollo de Data Intelligence es momento de estructurar los productos y sus servicios asociados (Plataformas) para distintas áreas temáticas.</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Las plataformas SNICC y DATACOVID nos han ayudado a dimensionar el trabajo que se requiere para la construcción de una plataforma específica. También nos ha dado luces acerca de la dificultad de obtener, gestionar y actualizar los datos existentes.</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Por otra parte, el proceso de búsqueda, sistematización y registro de fuentes de información, definición de variables y vinculación de datos ha logrado generar una experiencia relevante en relación a: dónde, cómo, cuándo y qué datos están disponibles y en qué condiciones.</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Con la breve, pero substancial experiencia recogida en los primeros 7 meses del 2020, intentaremos subir un peldaño más para cumplir con los objetivos de DATA INTELIGENCE. Se trata ahora de pensar y diseñar productos destinados dar solución a problemas y a satisfacer demandas que se han podido visualizar en este tiempo de trabajo.</a:t>
            </a:r>
            <a:endParaRPr/>
          </a:p>
        </p:txBody>
      </p:sp>
      <p:sp>
        <p:nvSpPr>
          <p:cNvPr id="28" name="Google Shape;28;p1"/>
          <p:cNvSpPr/>
          <p:nvPr/>
        </p:nvSpPr>
        <p:spPr>
          <a:xfrm>
            <a:off x="4725373" y="984332"/>
            <a:ext cx="154464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OBJETIVO</a:t>
            </a:r>
            <a:endParaRPr sz="1200" b="1" i="0" u="none" strike="noStrike" cap="none">
              <a:solidFill>
                <a:schemeClr val="accent1"/>
              </a:solidFill>
              <a:latin typeface="Calibri"/>
              <a:ea typeface="Calibri"/>
              <a:cs typeface="Calibri"/>
              <a:sym typeface="Calibri"/>
            </a:endParaRPr>
          </a:p>
        </p:txBody>
      </p:sp>
      <p:graphicFrame>
        <p:nvGraphicFramePr>
          <p:cNvPr id="29" name="Google Shape;29;p1"/>
          <p:cNvGraphicFramePr/>
          <p:nvPr/>
        </p:nvGraphicFramePr>
        <p:xfrm>
          <a:off x="8214018" y="1261331"/>
          <a:ext cx="3078775" cy="4140025"/>
        </p:xfrm>
        <a:graphic>
          <a:graphicData uri="http://schemas.openxmlformats.org/drawingml/2006/table">
            <a:tbl>
              <a:tblPr firstRow="1" bandRow="1">
                <a:noFill/>
                <a:tableStyleId>{79F14410-B759-402A-A3C5-4E2C5933B8FF}</a:tableStyleId>
              </a:tblPr>
              <a:tblGrid>
                <a:gridCol w="798800"/>
                <a:gridCol w="1439025"/>
                <a:gridCol w="840950"/>
              </a:tblGrid>
              <a:tr h="383125">
                <a:tc>
                  <a:txBody>
                    <a:bodyPr/>
                    <a:lstStyle/>
                    <a:p>
                      <a:pPr marL="0" marR="0" lvl="0" indent="0" algn="ctr" rtl="0">
                        <a:spcBef>
                          <a:spcPts val="0"/>
                        </a:spcBef>
                        <a:spcAft>
                          <a:spcPts val="0"/>
                        </a:spcAft>
                        <a:buNone/>
                      </a:pPr>
                      <a:r>
                        <a:rPr lang="es-ES" sz="1100" u="none" strike="noStrike" cap="none"/>
                        <a:t>PASOS</a:t>
                      </a:r>
                      <a:endParaRPr/>
                    </a:p>
                  </a:txBody>
                  <a:tcPr marL="91450" marR="91450" marT="45725" marB="45725" anchor="ctr">
                    <a:solidFill>
                      <a:srgbClr val="004E6C"/>
                    </a:solidFill>
                  </a:tcPr>
                </a:tc>
                <a:tc>
                  <a:txBody>
                    <a:bodyPr/>
                    <a:lstStyle/>
                    <a:p>
                      <a:pPr marL="0" marR="0" lvl="0" indent="0" algn="l" rtl="0">
                        <a:spcBef>
                          <a:spcPts val="0"/>
                        </a:spcBef>
                        <a:spcAft>
                          <a:spcPts val="0"/>
                        </a:spcAft>
                        <a:buNone/>
                      </a:pPr>
                      <a:r>
                        <a:rPr lang="es-ES" sz="1100" u="none" strike="noStrike" cap="none"/>
                        <a:t>TAREAS </a:t>
                      </a:r>
                      <a:endParaRPr/>
                    </a:p>
                  </a:txBody>
                  <a:tcPr marL="91450" marR="91450" marT="45725" marB="45725" anchor="ctr">
                    <a:solidFill>
                      <a:srgbClr val="0E394E"/>
                    </a:solidFill>
                  </a:tcPr>
                </a:tc>
                <a:tc>
                  <a:txBody>
                    <a:bodyPr/>
                    <a:lstStyle/>
                    <a:p>
                      <a:pPr marL="0" marR="0" lvl="0" indent="0" algn="ctr" rtl="0">
                        <a:spcBef>
                          <a:spcPts val="0"/>
                        </a:spcBef>
                        <a:spcAft>
                          <a:spcPts val="0"/>
                        </a:spcAft>
                        <a:buNone/>
                      </a:pPr>
                      <a:r>
                        <a:rPr lang="es-ES" sz="1100" u="none" strike="noStrike" cap="none"/>
                        <a:t>CHECKLIST</a:t>
                      </a:r>
                      <a:endParaRPr/>
                    </a:p>
                  </a:txBody>
                  <a:tcPr marL="91450" marR="91450" marT="45725" marB="45725">
                    <a:solidFill>
                      <a:schemeClr val="accent2"/>
                    </a:solidFill>
                  </a:tcPr>
                </a:tc>
              </a:tr>
              <a:tr h="268350">
                <a:tc>
                  <a:txBody>
                    <a:bodyPr/>
                    <a:lstStyle/>
                    <a:p>
                      <a:pPr marL="0" marR="0" lvl="0" indent="0" algn="ctr" rtl="0">
                        <a:spcBef>
                          <a:spcPts val="0"/>
                        </a:spcBef>
                        <a:spcAft>
                          <a:spcPts val="0"/>
                        </a:spcAft>
                        <a:buNone/>
                      </a:pPr>
                      <a:r>
                        <a:rPr lang="es-ES" sz="900" b="1" u="none" strike="noStrike" cap="none">
                          <a:solidFill>
                            <a:schemeClr val="lt1"/>
                          </a:solidFill>
                          <a:latin typeface="Calibri"/>
                          <a:ea typeface="Calibri"/>
                          <a:cs typeface="Calibri"/>
                          <a:sym typeface="Calibri"/>
                        </a:rPr>
                        <a:t>Paso 1</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Contexto</a:t>
                      </a:r>
                      <a:endParaRPr/>
                    </a:p>
                  </a:txBody>
                  <a:tcPr marL="91450" marR="91450" marT="45725" marB="45725" anchor="ctr">
                    <a:solidFill>
                      <a:srgbClr val="000000"/>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tr>
              <a:tr h="268350">
                <a:tc>
                  <a:txBody>
                    <a:bodyPr/>
                    <a:lstStyle/>
                    <a:p>
                      <a:pPr marL="0" marR="0" lvl="0" indent="0" algn="ctr" rtl="0">
                        <a:spcBef>
                          <a:spcPts val="0"/>
                        </a:spcBef>
                        <a:spcAft>
                          <a:spcPts val="0"/>
                        </a:spcAft>
                        <a:buNone/>
                      </a:pPr>
                      <a:r>
                        <a:rPr lang="es-ES" sz="900" b="1" u="none" strike="noStrike" cap="none">
                          <a:solidFill>
                            <a:schemeClr val="lt1"/>
                          </a:solidFill>
                          <a:latin typeface="Calibri"/>
                          <a:ea typeface="Calibri"/>
                          <a:cs typeface="Calibri"/>
                          <a:sym typeface="Calibri"/>
                        </a:rPr>
                        <a:t>Paso 2</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Breve Descripción</a:t>
                      </a:r>
                      <a:endParaRPr/>
                    </a:p>
                  </a:txBody>
                  <a:tcPr marL="91450" marR="91450" marT="45725" marB="45725" anchor="ctr">
                    <a:solidFill>
                      <a:srgbClr val="0E394E"/>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tr>
              <a:tr h="268350">
                <a:tc>
                  <a:txBody>
                    <a:bodyPr/>
                    <a:lstStyle/>
                    <a:p>
                      <a:pPr marL="0" marR="0" lvl="0" indent="0" algn="ctr" rtl="0">
                        <a:spcBef>
                          <a:spcPts val="0"/>
                        </a:spcBef>
                        <a:spcAft>
                          <a:spcPts val="0"/>
                        </a:spcAft>
                        <a:buNone/>
                      </a:pPr>
                      <a:r>
                        <a:rPr lang="es-ES" sz="900" b="1" u="none" strike="noStrike" cap="none">
                          <a:solidFill>
                            <a:schemeClr val="lt1"/>
                          </a:solidFill>
                          <a:latin typeface="Calibri"/>
                          <a:ea typeface="Calibri"/>
                          <a:cs typeface="Calibri"/>
                          <a:sym typeface="Calibri"/>
                        </a:rPr>
                        <a:t>Paso 3</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Público Objetivo</a:t>
                      </a:r>
                      <a:endParaRPr/>
                    </a:p>
                  </a:txBody>
                  <a:tcPr marL="91450" marR="91450" marT="45725" marB="45725" anchor="ctr">
                    <a:solidFill>
                      <a:srgbClr val="14506E"/>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tr>
              <a:tr h="268350">
                <a:tc>
                  <a:txBody>
                    <a:bodyPr/>
                    <a:lstStyle/>
                    <a:p>
                      <a:pPr marL="0" marR="0" lvl="0" indent="0" algn="ctr" rtl="0">
                        <a:spcBef>
                          <a:spcPts val="0"/>
                        </a:spcBef>
                        <a:spcAft>
                          <a:spcPts val="0"/>
                        </a:spcAft>
                        <a:buNone/>
                      </a:pPr>
                      <a:r>
                        <a:rPr lang="es-ES" sz="900" b="1" u="none" strike="noStrike" cap="none">
                          <a:solidFill>
                            <a:schemeClr val="lt1"/>
                          </a:solidFill>
                          <a:latin typeface="Calibri"/>
                          <a:ea typeface="Calibri"/>
                          <a:cs typeface="Calibri"/>
                          <a:sym typeface="Calibri"/>
                        </a:rPr>
                        <a:t>Paso 4</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Países Prioritarios</a:t>
                      </a:r>
                      <a:endParaRPr/>
                    </a:p>
                  </a:txBody>
                  <a:tcPr marL="91450" marR="91450" marT="45725" marB="45725" anchor="ctr">
                    <a:solidFill>
                      <a:srgbClr val="1A6A92"/>
                    </a:solidFill>
                  </a:tcPr>
                </a:tc>
                <a:tc>
                  <a:txBody>
                    <a:bodyPr/>
                    <a:lstStyle/>
                    <a:p>
                      <a:pPr marL="0" marR="0" lvl="0" indent="0" algn="l"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tr>
              <a:tr h="268350">
                <a:tc>
                  <a:txBody>
                    <a:bodyPr/>
                    <a:lstStyle/>
                    <a:p>
                      <a:pPr marL="0" marR="0" lvl="0" indent="0" algn="ctr" rtl="0">
                        <a:spcBef>
                          <a:spcPts val="0"/>
                        </a:spcBef>
                        <a:spcAft>
                          <a:spcPts val="0"/>
                        </a:spcAft>
                        <a:buNone/>
                      </a:pPr>
                      <a:r>
                        <a:rPr lang="es-ES" sz="900" b="1" u="none" strike="noStrike" cap="none">
                          <a:solidFill>
                            <a:schemeClr val="lt1"/>
                          </a:solidFill>
                          <a:latin typeface="Calibri"/>
                          <a:ea typeface="Calibri"/>
                          <a:cs typeface="Calibri"/>
                          <a:sym typeface="Calibri"/>
                        </a:rPr>
                        <a:t>Paso 5</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Contexto Competitivo</a:t>
                      </a:r>
                      <a:endParaRPr/>
                    </a:p>
                  </a:txBody>
                  <a:tcPr marL="91450" marR="91450" marT="45725" marB="45725" anchor="ctr">
                    <a:solidFill>
                      <a:srgbClr val="269AD4"/>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tr>
              <a:tr h="268350">
                <a:tc>
                  <a:txBody>
                    <a:bodyPr/>
                    <a:lstStyle/>
                    <a:p>
                      <a:pPr marL="0" marR="0" lvl="0" indent="0" algn="ctr" rtl="0">
                        <a:spcBef>
                          <a:spcPts val="0"/>
                        </a:spcBef>
                        <a:spcAft>
                          <a:spcPts val="0"/>
                        </a:spcAft>
                        <a:buNone/>
                      </a:pPr>
                      <a:r>
                        <a:rPr lang="es-ES" sz="900" b="1" u="none" strike="noStrike" cap="none">
                          <a:solidFill>
                            <a:schemeClr val="lt1"/>
                          </a:solidFill>
                          <a:latin typeface="Calibri"/>
                          <a:ea typeface="Calibri"/>
                          <a:cs typeface="Calibri"/>
                          <a:sym typeface="Calibri"/>
                        </a:rPr>
                        <a:t>Paso 6</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Oportunidades</a:t>
                      </a:r>
                      <a:endParaRPr/>
                    </a:p>
                  </a:txBody>
                  <a:tcPr marL="91450" marR="91450" marT="45725" marB="45725" anchor="ctr">
                    <a:solidFill>
                      <a:srgbClr val="269AD4"/>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tr>
              <a:tr h="268350">
                <a:tc>
                  <a:txBody>
                    <a:bodyPr/>
                    <a:lstStyle/>
                    <a:p>
                      <a:pPr marL="0" marR="0" lvl="0" indent="0" algn="ctr" rtl="0">
                        <a:spcBef>
                          <a:spcPts val="0"/>
                        </a:spcBef>
                        <a:spcAft>
                          <a:spcPts val="0"/>
                        </a:spcAft>
                        <a:buNone/>
                      </a:pPr>
                      <a:r>
                        <a:rPr lang="es-ES" sz="900" b="1" u="none" strike="noStrike" cap="none">
                          <a:solidFill>
                            <a:schemeClr val="lt1"/>
                          </a:solidFill>
                          <a:latin typeface="Calibri"/>
                          <a:ea typeface="Calibri"/>
                          <a:cs typeface="Calibri"/>
                          <a:sym typeface="Calibri"/>
                        </a:rPr>
                        <a:t>Paso 7</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Caracterización del Sitio</a:t>
                      </a:r>
                      <a:endParaRPr/>
                    </a:p>
                  </a:txBody>
                  <a:tcPr marL="91450" marR="91450" marT="45725" marB="45725" anchor="ctr">
                    <a:solidFill>
                      <a:srgbClr val="5CB5E2"/>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tr>
              <a:tr h="268350">
                <a:tc>
                  <a:txBody>
                    <a:bodyPr/>
                    <a:lstStyle/>
                    <a:p>
                      <a:pPr marL="0" marR="0" lvl="0" indent="0" algn="ctr" rtl="0">
                        <a:spcBef>
                          <a:spcPts val="0"/>
                        </a:spcBef>
                        <a:spcAft>
                          <a:spcPts val="0"/>
                        </a:spcAft>
                        <a:buNone/>
                      </a:pPr>
                      <a:r>
                        <a:rPr lang="es-ES" sz="900" b="1" u="none" strike="noStrike" cap="none">
                          <a:solidFill>
                            <a:schemeClr val="lt1"/>
                          </a:solidFill>
                          <a:latin typeface="Calibri"/>
                          <a:ea typeface="Calibri"/>
                          <a:cs typeface="Calibri"/>
                          <a:sym typeface="Calibri"/>
                        </a:rPr>
                        <a:t>Paso 8</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Estructura del Sitio</a:t>
                      </a:r>
                      <a:endParaRPr/>
                    </a:p>
                  </a:txBody>
                  <a:tcPr marL="91450" marR="91450" marT="45725" marB="45725" anchor="ctr">
                    <a:solidFill>
                      <a:srgbClr val="269AD4"/>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tr>
              <a:tr h="268350">
                <a:tc>
                  <a:txBody>
                    <a:bodyPr/>
                    <a:lstStyle/>
                    <a:p>
                      <a:pPr marL="0" marR="0" lvl="0" indent="0" algn="ctr" rtl="0">
                        <a:spcBef>
                          <a:spcPts val="0"/>
                        </a:spcBef>
                        <a:spcAft>
                          <a:spcPts val="0"/>
                        </a:spcAft>
                        <a:buNone/>
                      </a:pPr>
                      <a:r>
                        <a:rPr lang="es-ES" sz="900" b="1" u="none" strike="noStrike" cap="none">
                          <a:solidFill>
                            <a:schemeClr val="lt1"/>
                          </a:solidFill>
                          <a:latin typeface="Calibri"/>
                          <a:ea typeface="Calibri"/>
                          <a:cs typeface="Calibri"/>
                          <a:sym typeface="Calibri"/>
                        </a:rPr>
                        <a:t>Paso 9</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Caracterización Visual</a:t>
                      </a:r>
                      <a:endParaRPr/>
                    </a:p>
                  </a:txBody>
                  <a:tcPr marL="91450" marR="91450" marT="45725" marB="45725" anchor="ctr">
                    <a:solidFill>
                      <a:srgbClr val="269AD4"/>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tr>
              <a:tr h="268350">
                <a:tc>
                  <a:txBody>
                    <a:bodyPr/>
                    <a:lstStyle/>
                    <a:p>
                      <a:pPr marL="0" marR="0" lvl="0" indent="0" algn="ctr" rtl="0">
                        <a:spcBef>
                          <a:spcPts val="0"/>
                        </a:spcBef>
                        <a:spcAft>
                          <a:spcPts val="0"/>
                        </a:spcAft>
                        <a:buNone/>
                      </a:pPr>
                      <a:r>
                        <a:rPr lang="es-ES" sz="900" b="1" u="none" strike="noStrike" cap="none">
                          <a:solidFill>
                            <a:schemeClr val="lt1"/>
                          </a:solidFill>
                          <a:latin typeface="Calibri"/>
                          <a:ea typeface="Calibri"/>
                          <a:cs typeface="Calibri"/>
                          <a:sym typeface="Calibri"/>
                        </a:rPr>
                        <a:t>Paso 10</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Fuentes de Información</a:t>
                      </a:r>
                      <a:endParaRPr/>
                    </a:p>
                  </a:txBody>
                  <a:tcPr marL="91450" marR="91450" marT="45725" marB="45725" anchor="ctr">
                    <a:solidFill>
                      <a:srgbClr val="2081B2"/>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tr>
              <a:tr h="268350">
                <a:tc>
                  <a:txBody>
                    <a:bodyPr/>
                    <a:lstStyle/>
                    <a:p>
                      <a:pPr marL="0" marR="0" lvl="0" indent="0" algn="ctr" rtl="0">
                        <a:lnSpc>
                          <a:spcPct val="100000"/>
                        </a:lnSpc>
                        <a:spcBef>
                          <a:spcPts val="0"/>
                        </a:spcBef>
                        <a:spcAft>
                          <a:spcPts val="0"/>
                        </a:spcAft>
                        <a:buClr>
                          <a:srgbClr val="FFFFFF"/>
                        </a:buClr>
                        <a:buSzPts val="900"/>
                        <a:buFont typeface="Calibri"/>
                        <a:buNone/>
                      </a:pPr>
                      <a:r>
                        <a:rPr lang="es-ES" sz="900" b="1" i="0" u="none" strike="noStrike" cap="none">
                          <a:solidFill>
                            <a:srgbClr val="FFFFFF"/>
                          </a:solidFill>
                          <a:latin typeface="Calibri"/>
                          <a:ea typeface="Calibri"/>
                          <a:cs typeface="Calibri"/>
                          <a:sym typeface="Calibri"/>
                        </a:rPr>
                        <a:t>Paso 11</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Variables (10-20)</a:t>
                      </a:r>
                      <a:endParaRPr/>
                    </a:p>
                  </a:txBody>
                  <a:tcPr marL="91450" marR="91450" marT="45725" marB="45725" anchor="ctr">
                    <a:solidFill>
                      <a:srgbClr val="1A6A92"/>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tr>
              <a:tr h="268350">
                <a:tc>
                  <a:txBody>
                    <a:bodyPr/>
                    <a:lstStyle/>
                    <a:p>
                      <a:pPr marL="0" marR="0" lvl="0" indent="0" algn="ctr" rtl="0">
                        <a:lnSpc>
                          <a:spcPct val="100000"/>
                        </a:lnSpc>
                        <a:spcBef>
                          <a:spcPts val="0"/>
                        </a:spcBef>
                        <a:spcAft>
                          <a:spcPts val="0"/>
                        </a:spcAft>
                        <a:buClr>
                          <a:srgbClr val="FFFFFF"/>
                        </a:buClr>
                        <a:buSzPts val="900"/>
                        <a:buFont typeface="Calibri"/>
                        <a:buNone/>
                      </a:pPr>
                      <a:r>
                        <a:rPr lang="es-ES" sz="900" b="1" i="0" u="none" strike="noStrike" cap="none">
                          <a:solidFill>
                            <a:srgbClr val="FFFFFF"/>
                          </a:solidFill>
                          <a:latin typeface="Calibri"/>
                          <a:ea typeface="Calibri"/>
                          <a:cs typeface="Calibri"/>
                          <a:sym typeface="Calibri"/>
                        </a:rPr>
                        <a:t>Paso 12</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Interacción de Variables</a:t>
                      </a:r>
                      <a:endParaRPr/>
                    </a:p>
                  </a:txBody>
                  <a:tcPr marL="91450" marR="91450" marT="45725" marB="45725" anchor="ctr">
                    <a:solidFill>
                      <a:srgbClr val="14506E"/>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tr>
              <a:tr h="268350">
                <a:tc>
                  <a:txBody>
                    <a:bodyPr/>
                    <a:lstStyle/>
                    <a:p>
                      <a:pPr marL="0" marR="0" lvl="0" indent="0" algn="ctr" rtl="0">
                        <a:lnSpc>
                          <a:spcPct val="100000"/>
                        </a:lnSpc>
                        <a:spcBef>
                          <a:spcPts val="0"/>
                        </a:spcBef>
                        <a:spcAft>
                          <a:spcPts val="0"/>
                        </a:spcAft>
                        <a:buClr>
                          <a:srgbClr val="FFFFFF"/>
                        </a:buClr>
                        <a:buSzPts val="900"/>
                        <a:buFont typeface="Calibri"/>
                        <a:buNone/>
                      </a:pPr>
                      <a:r>
                        <a:rPr lang="es-ES" sz="900" b="1" i="0" u="none" strike="noStrike" cap="none">
                          <a:solidFill>
                            <a:srgbClr val="FFFFFF"/>
                          </a:solidFill>
                          <a:latin typeface="Calibri"/>
                          <a:ea typeface="Calibri"/>
                          <a:cs typeface="Calibri"/>
                          <a:sym typeface="Calibri"/>
                        </a:rPr>
                        <a:t>Paso 13</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Datos</a:t>
                      </a:r>
                      <a:endParaRPr/>
                    </a:p>
                  </a:txBody>
                  <a:tcPr marL="91450" marR="91450" marT="45725" marB="45725" anchor="ctr">
                    <a:solidFill>
                      <a:srgbClr val="0E394E"/>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tr>
              <a:tr h="268350">
                <a:tc>
                  <a:txBody>
                    <a:bodyPr/>
                    <a:lstStyle/>
                    <a:p>
                      <a:pPr marL="0" marR="0" lvl="0" indent="0" algn="ctr" rtl="0">
                        <a:lnSpc>
                          <a:spcPct val="100000"/>
                        </a:lnSpc>
                        <a:spcBef>
                          <a:spcPts val="0"/>
                        </a:spcBef>
                        <a:spcAft>
                          <a:spcPts val="0"/>
                        </a:spcAft>
                        <a:buClr>
                          <a:srgbClr val="FFFFFF"/>
                        </a:buClr>
                        <a:buSzPts val="900"/>
                        <a:buFont typeface="Calibri"/>
                        <a:buNone/>
                      </a:pPr>
                      <a:r>
                        <a:rPr lang="es-ES" sz="900" b="1" i="0" u="none" strike="noStrike" cap="none">
                          <a:solidFill>
                            <a:srgbClr val="FFFFFF"/>
                          </a:solidFill>
                          <a:latin typeface="Calibri"/>
                          <a:ea typeface="Calibri"/>
                          <a:cs typeface="Calibri"/>
                          <a:sym typeface="Calibri"/>
                        </a:rPr>
                        <a:t>Paso 14</a:t>
                      </a:r>
                      <a:endParaRPr/>
                    </a:p>
                  </a:txBody>
                  <a:tcPr marL="45725" marR="45725" marT="45725" marB="45725" anchor="ctr">
                    <a:solidFill>
                      <a:srgbClr val="004E6C"/>
                    </a:solidFill>
                  </a:tcPr>
                </a:tc>
                <a:tc>
                  <a:txBody>
                    <a:bodyPr/>
                    <a:lstStyle/>
                    <a:p>
                      <a:pPr marL="0" marR="0" lvl="0"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Tipo Datos-Actualización</a:t>
                      </a:r>
                      <a:endParaRPr/>
                    </a:p>
                  </a:txBody>
                  <a:tcPr marL="91450" marR="91450" marT="45725" marB="45725" anchor="ctr">
                    <a:solidFill>
                      <a:srgbClr val="061C28"/>
                    </a:solidFill>
                  </a:tcPr>
                </a:tc>
                <a:tc>
                  <a:txBody>
                    <a:bodyPr/>
                    <a:lstStyle/>
                    <a:p>
                      <a:pPr marL="0" marR="0" lvl="0" indent="0" algn="ctr" rtl="0">
                        <a:spcBef>
                          <a:spcPts val="0"/>
                        </a:spcBef>
                        <a:spcAft>
                          <a:spcPts val="0"/>
                        </a:spcAft>
                        <a:buNone/>
                      </a:pPr>
                      <a:endParaRPr sz="900" b="1" u="none" strike="noStrike" cap="none">
                        <a:solidFill>
                          <a:schemeClr val="dk1"/>
                        </a:solidFill>
                      </a:endParaRPr>
                    </a:p>
                  </a:txBody>
                  <a:tcPr marL="91450" marR="91450" marT="45725" marB="45725" anchor="ctr">
                    <a:solidFill>
                      <a:srgbClr val="4FCEFF"/>
                    </a:solidFill>
                  </a:tcPr>
                </a:tc>
              </a:tr>
            </a:tbl>
          </a:graphicData>
        </a:graphic>
      </p:graphicFrame>
      <p:pic>
        <p:nvPicPr>
          <p:cNvPr id="30" name="Google Shape;30;p1" descr="Imagen que contiene dibujo&#10;&#10;Descripción generada automáticamente"/>
          <p:cNvPicPr preferRelativeResize="0"/>
          <p:nvPr/>
        </p:nvPicPr>
        <p:blipFill rotWithShape="1">
          <a:blip r:embed="rId3">
            <a:alphaModFix/>
          </a:blip>
          <a:srcRect/>
          <a:stretch/>
        </p:blipFill>
        <p:spPr>
          <a:xfrm>
            <a:off x="9387281" y="268425"/>
            <a:ext cx="2804719" cy="599130"/>
          </a:xfrm>
          <a:prstGeom prst="rect">
            <a:avLst/>
          </a:prstGeom>
          <a:noFill/>
          <a:ln>
            <a:noFill/>
          </a:ln>
        </p:spPr>
      </p:pic>
      <p:sp>
        <p:nvSpPr>
          <p:cNvPr id="31" name="Google Shape;31;p1"/>
          <p:cNvSpPr/>
          <p:nvPr/>
        </p:nvSpPr>
        <p:spPr>
          <a:xfrm>
            <a:off x="8214018" y="984332"/>
            <a:ext cx="307875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PASOS PREVISTOS</a:t>
            </a:r>
            <a:endParaRPr sz="1200" b="1" i="0" u="none" strike="noStrike" cap="none">
              <a:solidFill>
                <a:schemeClr val="accent1"/>
              </a:solidFill>
              <a:latin typeface="Calibri"/>
              <a:ea typeface="Calibri"/>
              <a:cs typeface="Calibri"/>
              <a:sym typeface="Calibri"/>
            </a:endParaRPr>
          </a:p>
        </p:txBody>
      </p:sp>
      <p:cxnSp>
        <p:nvCxnSpPr>
          <p:cNvPr id="32" name="Google Shape;32;p1"/>
          <p:cNvCxnSpPr/>
          <p:nvPr/>
        </p:nvCxnSpPr>
        <p:spPr>
          <a:xfrm>
            <a:off x="4653095" y="1395171"/>
            <a:ext cx="0" cy="4572000"/>
          </a:xfrm>
          <a:prstGeom prst="straightConnector1">
            <a:avLst/>
          </a:prstGeom>
          <a:noFill/>
          <a:ln w="9525" cap="flat" cmpd="sng">
            <a:solidFill>
              <a:srgbClr val="BFBFBF"/>
            </a:solidFill>
            <a:prstDash val="solid"/>
            <a:round/>
            <a:headEnd type="none" w="sm" len="sm"/>
            <a:tailEnd type="none" w="sm" len="sm"/>
          </a:ln>
        </p:spPr>
      </p:cxnSp>
      <p:pic>
        <p:nvPicPr>
          <p:cNvPr id="33" name="Google Shape;33;p1" descr="Círculo con flecha a la izquierda">
            <a:hlinkClick r:id="rId4" action="ppaction://hlinksldjump"/>
          </p:cNvPr>
          <p:cNvPicPr preferRelativeResize="0"/>
          <p:nvPr/>
        </p:nvPicPr>
        <p:blipFill rotWithShape="1">
          <a:blip r:embed="rId5">
            <a:alphaModFix/>
          </a:blip>
          <a:srcRect/>
          <a:stretch/>
        </p:blipFill>
        <p:spPr>
          <a:xfrm>
            <a:off x="11320690" y="3245945"/>
            <a:ext cx="288000" cy="288000"/>
          </a:xfrm>
          <a:prstGeom prst="rect">
            <a:avLst/>
          </a:prstGeom>
          <a:noFill/>
          <a:ln>
            <a:noFill/>
          </a:ln>
        </p:spPr>
      </p:pic>
      <p:sp>
        <p:nvSpPr>
          <p:cNvPr id="34" name="Google Shape;34;p1"/>
          <p:cNvSpPr txBox="1"/>
          <p:nvPr/>
        </p:nvSpPr>
        <p:spPr>
          <a:xfrm>
            <a:off x="4725373" y="1301222"/>
            <a:ext cx="2870869" cy="10776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El objetivo de este ejercicio es básicamente sentar las bases del diseño, evaluación y eventual desarrollo de plataformas y/o sistemas y/o app’s y/o sitios de información que cumplan con los lineamientos de DATA INTELLIGENCE, es decir, transformar </a:t>
            </a:r>
            <a:r>
              <a:rPr lang="es-ES" sz="1067" b="0" i="0" u="none" strike="noStrike" cap="none">
                <a:solidFill>
                  <a:schemeClr val="accent1"/>
                </a:solidFill>
                <a:latin typeface="Arial"/>
                <a:ea typeface="Arial"/>
                <a:cs typeface="Arial"/>
                <a:sym typeface="Arial"/>
              </a:rPr>
              <a:t>“datos en información”.</a:t>
            </a:r>
            <a:endParaRPr/>
          </a:p>
        </p:txBody>
      </p:sp>
      <p:sp>
        <p:nvSpPr>
          <p:cNvPr id="35" name="Google Shape;35;p1"/>
          <p:cNvSpPr/>
          <p:nvPr/>
        </p:nvSpPr>
        <p:spPr>
          <a:xfrm>
            <a:off x="4758918" y="2451477"/>
            <a:ext cx="154464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MÉTODO</a:t>
            </a:r>
            <a:endParaRPr sz="1200" b="1" i="0" u="none" strike="noStrike" cap="none">
              <a:solidFill>
                <a:schemeClr val="accent1"/>
              </a:solidFill>
              <a:latin typeface="Calibri"/>
              <a:ea typeface="Calibri"/>
              <a:cs typeface="Calibri"/>
              <a:sym typeface="Calibri"/>
            </a:endParaRPr>
          </a:p>
        </p:txBody>
      </p:sp>
      <p:sp>
        <p:nvSpPr>
          <p:cNvPr id="36" name="Google Shape;36;p1"/>
          <p:cNvSpPr txBox="1"/>
          <p:nvPr/>
        </p:nvSpPr>
        <p:spPr>
          <a:xfrm>
            <a:off x="4758918" y="2768367"/>
            <a:ext cx="2870869" cy="33249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El método es el que cada uno elija. La referencia es completar los pasos de la tabla de la derecha, y si es posible mejorarla o complementarla.</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Pueden preguntar a quien estimen conveniente, concertar VC con quien les plazca para aclararse o enredarse (“nunca se sabe”).</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El resultado no será sólo completar los pasos. Será entender y dominar las posibilidades, opciones, alternativas, oportunidades, barreras, soluciones, etc. de la temática abordada.</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Un par de sugerencias:</a:t>
            </a:r>
            <a:endParaRPr/>
          </a:p>
          <a:p>
            <a:pPr marL="228600" marR="0" lvl="0" indent="-228600" algn="l" rtl="0">
              <a:spcBef>
                <a:spcPts val="1202"/>
              </a:spcBef>
              <a:spcAft>
                <a:spcPts val="0"/>
              </a:spcAft>
              <a:buClr>
                <a:schemeClr val="accent1"/>
              </a:buClr>
              <a:buSzPts val="1067"/>
              <a:buFont typeface="Arial"/>
              <a:buAutoNum type="arabicPeriod"/>
            </a:pPr>
            <a:r>
              <a:rPr lang="es-ES" sz="1067" b="0" i="0" u="none" strike="noStrike" cap="none">
                <a:solidFill>
                  <a:schemeClr val="accent1"/>
                </a:solidFill>
                <a:latin typeface="Arial"/>
                <a:ea typeface="Arial"/>
                <a:cs typeface="Arial"/>
                <a:sym typeface="Arial"/>
              </a:rPr>
              <a:t>No es necesario </a:t>
            </a:r>
            <a:r>
              <a:rPr lang="es-ES" sz="1067" b="0" i="0" u="none" strike="noStrike" cap="none">
                <a:solidFill>
                  <a:srgbClr val="575756"/>
                </a:solidFill>
                <a:latin typeface="Arial"/>
                <a:ea typeface="Arial"/>
                <a:cs typeface="Arial"/>
                <a:sym typeface="Arial"/>
              </a:rPr>
              <a:t>que cada plataforma entregue </a:t>
            </a:r>
            <a:r>
              <a:rPr lang="es-ES" sz="1067" b="0" i="0" u="none" strike="noStrike" cap="none">
                <a:solidFill>
                  <a:schemeClr val="accent1"/>
                </a:solidFill>
                <a:latin typeface="Arial"/>
                <a:ea typeface="Arial"/>
                <a:cs typeface="Arial"/>
                <a:sym typeface="Arial"/>
              </a:rPr>
              <a:t>“TODO” </a:t>
            </a:r>
            <a:r>
              <a:rPr lang="es-ES" sz="1067" b="0" i="0" u="none" strike="noStrike" cap="none">
                <a:solidFill>
                  <a:srgbClr val="575756"/>
                </a:solidFill>
                <a:latin typeface="Arial"/>
                <a:ea typeface="Arial"/>
                <a:cs typeface="Arial"/>
                <a:sym typeface="Arial"/>
              </a:rPr>
              <a:t>en primera instancia.</a:t>
            </a:r>
            <a:endParaRPr/>
          </a:p>
          <a:p>
            <a:pPr marL="228600" marR="0" lvl="0" indent="-228600" algn="l" rtl="0">
              <a:spcBef>
                <a:spcPts val="1202"/>
              </a:spcBef>
              <a:spcAft>
                <a:spcPts val="0"/>
              </a:spcAft>
              <a:buClr>
                <a:schemeClr val="accent1"/>
              </a:buClr>
              <a:buSzPts val="1067"/>
              <a:buFont typeface="Arial"/>
              <a:buAutoNum type="arabicPeriod"/>
            </a:pPr>
            <a:r>
              <a:rPr lang="es-ES" sz="1067" b="0" i="0" u="none" strike="noStrike" cap="none">
                <a:solidFill>
                  <a:schemeClr val="accent1"/>
                </a:solidFill>
                <a:latin typeface="Arial"/>
                <a:ea typeface="Arial"/>
                <a:cs typeface="Arial"/>
                <a:sym typeface="Arial"/>
              </a:rPr>
              <a:t>Lo óptimo</a:t>
            </a:r>
            <a:r>
              <a:rPr lang="es-ES" sz="1067" b="0" i="0" u="none" strike="noStrike" cap="none">
                <a:solidFill>
                  <a:srgbClr val="575756"/>
                </a:solidFill>
                <a:latin typeface="Arial"/>
                <a:ea typeface="Arial"/>
                <a:cs typeface="Arial"/>
                <a:sym typeface="Arial"/>
              </a:rPr>
              <a:t>, siempre ha sido y seguirá siendo, </a:t>
            </a:r>
            <a:r>
              <a:rPr lang="es-ES" sz="1067" b="0" i="0" u="none" strike="noStrike" cap="none">
                <a:solidFill>
                  <a:schemeClr val="accent1"/>
                </a:solidFill>
                <a:latin typeface="Arial"/>
                <a:ea typeface="Arial"/>
                <a:cs typeface="Arial"/>
                <a:sym typeface="Arial"/>
              </a:rPr>
              <a:t>“enemigo de lo bueno”.</a:t>
            </a:r>
            <a:endParaRPr/>
          </a:p>
        </p:txBody>
      </p:sp>
      <p:sp>
        <p:nvSpPr>
          <p:cNvPr id="37" name="Google Shape;37;p1"/>
          <p:cNvSpPr txBox="1"/>
          <p:nvPr/>
        </p:nvSpPr>
        <p:spPr>
          <a:xfrm>
            <a:off x="8234950" y="5498175"/>
            <a:ext cx="3109693" cy="903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Aprovecha la columna Checklist para ir marcando los avances.</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Las Flechas de la derecha te conducen a las secciones correspondientes.</a:t>
            </a:r>
            <a:endParaRPr sz="1067" b="0" i="0" u="none" strike="noStrike" cap="none">
              <a:solidFill>
                <a:srgbClr val="575756"/>
              </a:solidFill>
              <a:latin typeface="Arial"/>
              <a:ea typeface="Arial"/>
              <a:cs typeface="Arial"/>
              <a:sym typeface="Arial"/>
            </a:endParaRPr>
          </a:p>
        </p:txBody>
      </p:sp>
      <p:pic>
        <p:nvPicPr>
          <p:cNvPr id="38" name="Google Shape;38;p1" descr="Círculo con flecha a la izquierda">
            <a:hlinkClick r:id="rId6" action="ppaction://hlinksldjump"/>
          </p:cNvPr>
          <p:cNvPicPr preferRelativeResize="0"/>
          <p:nvPr/>
        </p:nvPicPr>
        <p:blipFill rotWithShape="1">
          <a:blip r:embed="rId7">
            <a:alphaModFix/>
          </a:blip>
          <a:srcRect/>
          <a:stretch/>
        </p:blipFill>
        <p:spPr>
          <a:xfrm>
            <a:off x="11346668" y="1608687"/>
            <a:ext cx="288000" cy="288000"/>
          </a:xfrm>
          <a:prstGeom prst="rect">
            <a:avLst/>
          </a:prstGeom>
          <a:noFill/>
          <a:ln>
            <a:noFill/>
          </a:ln>
        </p:spPr>
      </p:pic>
      <p:pic>
        <p:nvPicPr>
          <p:cNvPr id="39" name="Google Shape;39;p1" descr="Círculo con flecha a la izquierda">
            <a:hlinkClick r:id="rId6" action="ppaction://hlinksldjump"/>
          </p:cNvPr>
          <p:cNvPicPr preferRelativeResize="0"/>
          <p:nvPr/>
        </p:nvPicPr>
        <p:blipFill rotWithShape="1">
          <a:blip r:embed="rId8">
            <a:alphaModFix/>
          </a:blip>
          <a:srcRect/>
          <a:stretch/>
        </p:blipFill>
        <p:spPr>
          <a:xfrm>
            <a:off x="11320690" y="1895995"/>
            <a:ext cx="288000" cy="288000"/>
          </a:xfrm>
          <a:prstGeom prst="rect">
            <a:avLst/>
          </a:prstGeom>
          <a:noFill/>
          <a:ln>
            <a:noFill/>
          </a:ln>
        </p:spPr>
      </p:pic>
      <p:pic>
        <p:nvPicPr>
          <p:cNvPr id="40" name="Google Shape;40;p1" descr="Círculo con flecha a la izquierda">
            <a:hlinkClick r:id="rId9" action="ppaction://hlinksldjump"/>
          </p:cNvPr>
          <p:cNvPicPr preferRelativeResize="0"/>
          <p:nvPr/>
        </p:nvPicPr>
        <p:blipFill rotWithShape="1">
          <a:blip r:embed="rId10">
            <a:alphaModFix/>
          </a:blip>
          <a:srcRect/>
          <a:stretch/>
        </p:blipFill>
        <p:spPr>
          <a:xfrm>
            <a:off x="11320690" y="2165985"/>
            <a:ext cx="288000" cy="288000"/>
          </a:xfrm>
          <a:prstGeom prst="rect">
            <a:avLst/>
          </a:prstGeom>
          <a:noFill/>
          <a:ln>
            <a:noFill/>
          </a:ln>
        </p:spPr>
      </p:pic>
      <p:pic>
        <p:nvPicPr>
          <p:cNvPr id="41" name="Google Shape;41;p1" descr="Círculo con flecha a la izquierda">
            <a:hlinkClick r:id="rId9" action="ppaction://hlinksldjump"/>
          </p:cNvPr>
          <p:cNvPicPr preferRelativeResize="0"/>
          <p:nvPr/>
        </p:nvPicPr>
        <p:blipFill rotWithShape="1">
          <a:blip r:embed="rId11">
            <a:alphaModFix/>
          </a:blip>
          <a:srcRect/>
          <a:stretch/>
        </p:blipFill>
        <p:spPr>
          <a:xfrm>
            <a:off x="11320690" y="2435975"/>
            <a:ext cx="288000" cy="288000"/>
          </a:xfrm>
          <a:prstGeom prst="rect">
            <a:avLst/>
          </a:prstGeom>
          <a:noFill/>
          <a:ln>
            <a:noFill/>
          </a:ln>
        </p:spPr>
      </p:pic>
      <p:pic>
        <p:nvPicPr>
          <p:cNvPr id="42" name="Google Shape;42;p1" descr="Círculo con flecha a la izquierda">
            <a:hlinkClick r:id="rId12" action="ppaction://hlinksldjump"/>
          </p:cNvPr>
          <p:cNvPicPr preferRelativeResize="0"/>
          <p:nvPr/>
        </p:nvPicPr>
        <p:blipFill rotWithShape="1">
          <a:blip r:embed="rId13">
            <a:alphaModFix/>
          </a:blip>
          <a:srcRect/>
          <a:stretch/>
        </p:blipFill>
        <p:spPr>
          <a:xfrm>
            <a:off x="11320690" y="2705965"/>
            <a:ext cx="288000" cy="288000"/>
          </a:xfrm>
          <a:prstGeom prst="rect">
            <a:avLst/>
          </a:prstGeom>
          <a:noFill/>
          <a:ln>
            <a:noFill/>
          </a:ln>
        </p:spPr>
      </p:pic>
      <p:pic>
        <p:nvPicPr>
          <p:cNvPr id="43" name="Google Shape;43;p1" descr="Círculo con flecha a la izquierda">
            <a:hlinkClick r:id="rId12" action="ppaction://hlinksldjump"/>
          </p:cNvPr>
          <p:cNvPicPr preferRelativeResize="0"/>
          <p:nvPr/>
        </p:nvPicPr>
        <p:blipFill rotWithShape="1">
          <a:blip r:embed="rId13">
            <a:alphaModFix/>
          </a:blip>
          <a:srcRect/>
          <a:stretch/>
        </p:blipFill>
        <p:spPr>
          <a:xfrm>
            <a:off x="11320690" y="2975955"/>
            <a:ext cx="288000" cy="288000"/>
          </a:xfrm>
          <a:prstGeom prst="rect">
            <a:avLst/>
          </a:prstGeom>
          <a:noFill/>
          <a:ln>
            <a:noFill/>
          </a:ln>
        </p:spPr>
      </p:pic>
      <p:pic>
        <p:nvPicPr>
          <p:cNvPr id="44" name="Google Shape;44;p1" descr="Círculo con flecha a la izquierda">
            <a:hlinkClick r:id="rId14" action="ppaction://hlinksldjump"/>
          </p:cNvPr>
          <p:cNvPicPr preferRelativeResize="0"/>
          <p:nvPr/>
        </p:nvPicPr>
        <p:blipFill rotWithShape="1">
          <a:blip r:embed="rId13">
            <a:alphaModFix/>
          </a:blip>
          <a:srcRect/>
          <a:stretch/>
        </p:blipFill>
        <p:spPr>
          <a:xfrm>
            <a:off x="11320690" y="3515935"/>
            <a:ext cx="288000" cy="288000"/>
          </a:xfrm>
          <a:prstGeom prst="rect">
            <a:avLst/>
          </a:prstGeom>
          <a:noFill/>
          <a:ln>
            <a:noFill/>
          </a:ln>
        </p:spPr>
      </p:pic>
      <p:pic>
        <p:nvPicPr>
          <p:cNvPr id="45" name="Google Shape;45;p1" descr="Círculo con flecha a la izquierda">
            <a:hlinkClick r:id="rId15" action="ppaction://hlinksldjump"/>
          </p:cNvPr>
          <p:cNvPicPr preferRelativeResize="0"/>
          <p:nvPr/>
        </p:nvPicPr>
        <p:blipFill rotWithShape="1">
          <a:blip r:embed="rId13">
            <a:alphaModFix/>
          </a:blip>
          <a:srcRect/>
          <a:stretch/>
        </p:blipFill>
        <p:spPr>
          <a:xfrm>
            <a:off x="11320690" y="3785925"/>
            <a:ext cx="288000" cy="288000"/>
          </a:xfrm>
          <a:prstGeom prst="rect">
            <a:avLst/>
          </a:prstGeom>
          <a:noFill/>
          <a:ln>
            <a:noFill/>
          </a:ln>
        </p:spPr>
      </p:pic>
      <p:pic>
        <p:nvPicPr>
          <p:cNvPr id="46" name="Google Shape;46;p1" descr="Círculo con flecha a la izquierda">
            <a:hlinkClick r:id="rId16" action="ppaction://hlinksldjump"/>
          </p:cNvPr>
          <p:cNvPicPr preferRelativeResize="0"/>
          <p:nvPr/>
        </p:nvPicPr>
        <p:blipFill rotWithShape="1">
          <a:blip r:embed="rId17">
            <a:alphaModFix/>
          </a:blip>
          <a:srcRect/>
          <a:stretch/>
        </p:blipFill>
        <p:spPr>
          <a:xfrm>
            <a:off x="11320690" y="4055915"/>
            <a:ext cx="288000" cy="288000"/>
          </a:xfrm>
          <a:prstGeom prst="rect">
            <a:avLst/>
          </a:prstGeom>
          <a:noFill/>
          <a:ln>
            <a:noFill/>
          </a:ln>
        </p:spPr>
      </p:pic>
      <p:pic>
        <p:nvPicPr>
          <p:cNvPr id="47" name="Google Shape;47;p1" descr="Círculo con flecha a la izquierda">
            <a:hlinkClick r:id="rId18" action="ppaction://hlinksldjump"/>
          </p:cNvPr>
          <p:cNvPicPr preferRelativeResize="0"/>
          <p:nvPr/>
        </p:nvPicPr>
        <p:blipFill rotWithShape="1">
          <a:blip r:embed="rId10">
            <a:alphaModFix/>
          </a:blip>
          <a:srcRect/>
          <a:stretch/>
        </p:blipFill>
        <p:spPr>
          <a:xfrm>
            <a:off x="11320690" y="4595895"/>
            <a:ext cx="288000" cy="288000"/>
          </a:xfrm>
          <a:prstGeom prst="rect">
            <a:avLst/>
          </a:prstGeom>
          <a:noFill/>
          <a:ln>
            <a:noFill/>
          </a:ln>
        </p:spPr>
      </p:pic>
      <p:pic>
        <p:nvPicPr>
          <p:cNvPr id="48" name="Google Shape;48;p1" descr="Círculo con flecha a la izquierda">
            <a:hlinkClick r:id="rId19" action="ppaction://hlinksldjump"/>
          </p:cNvPr>
          <p:cNvPicPr preferRelativeResize="0"/>
          <p:nvPr/>
        </p:nvPicPr>
        <p:blipFill rotWithShape="1">
          <a:blip r:embed="rId8">
            <a:alphaModFix/>
          </a:blip>
          <a:srcRect/>
          <a:stretch/>
        </p:blipFill>
        <p:spPr>
          <a:xfrm>
            <a:off x="11320690" y="4865885"/>
            <a:ext cx="288000" cy="288000"/>
          </a:xfrm>
          <a:prstGeom prst="rect">
            <a:avLst/>
          </a:prstGeom>
          <a:noFill/>
          <a:ln>
            <a:noFill/>
          </a:ln>
        </p:spPr>
      </p:pic>
      <p:pic>
        <p:nvPicPr>
          <p:cNvPr id="49" name="Google Shape;49;p1" descr="Círculo con flecha a la izquierda">
            <a:hlinkClick r:id="rId19" action="ppaction://hlinksldjump"/>
          </p:cNvPr>
          <p:cNvPicPr preferRelativeResize="0"/>
          <p:nvPr/>
        </p:nvPicPr>
        <p:blipFill rotWithShape="1">
          <a:blip r:embed="rId7">
            <a:alphaModFix/>
          </a:blip>
          <a:srcRect/>
          <a:stretch/>
        </p:blipFill>
        <p:spPr>
          <a:xfrm>
            <a:off x="11320690" y="5135880"/>
            <a:ext cx="288000" cy="288000"/>
          </a:xfrm>
          <a:prstGeom prst="rect">
            <a:avLst/>
          </a:prstGeom>
          <a:noFill/>
          <a:ln>
            <a:noFill/>
          </a:ln>
        </p:spPr>
      </p:pic>
      <p:pic>
        <p:nvPicPr>
          <p:cNvPr id="50" name="Google Shape;50;p1" descr="Círculo con flecha a la izquierda">
            <a:hlinkClick r:id="rId20" action="ppaction://hlinksldjump"/>
          </p:cNvPr>
          <p:cNvPicPr preferRelativeResize="0"/>
          <p:nvPr/>
        </p:nvPicPr>
        <p:blipFill rotWithShape="1">
          <a:blip r:embed="rId11">
            <a:alphaModFix/>
          </a:blip>
          <a:srcRect/>
          <a:stretch/>
        </p:blipFill>
        <p:spPr>
          <a:xfrm>
            <a:off x="11320690" y="4325905"/>
            <a:ext cx="288000" cy="288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0"/>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pPr marL="0" marR="0" lvl="0" indent="0" algn="ctr" rtl="0">
                <a:lnSpc>
                  <a:spcPct val="100000"/>
                </a:lnSpc>
                <a:spcBef>
                  <a:spcPts val="0"/>
                </a:spcBef>
                <a:spcAft>
                  <a:spcPts val="0"/>
                </a:spcAft>
                <a:buClr>
                  <a:schemeClr val="accent1"/>
                </a:buClr>
                <a:buSzPts val="1600"/>
                <a:buFont typeface="Calibri"/>
                <a:buNone/>
              </a:pPr>
              <a:t>10</a:t>
            </a:fld>
            <a:endParaRPr sz="1600" b="1" i="0" u="none" strike="noStrike" cap="none">
              <a:solidFill>
                <a:schemeClr val="accent1"/>
              </a:solidFill>
              <a:latin typeface="Calibri"/>
              <a:ea typeface="Calibri"/>
              <a:cs typeface="Calibri"/>
              <a:sym typeface="Calibri"/>
            </a:endParaRPr>
          </a:p>
        </p:txBody>
      </p:sp>
      <p:sp>
        <p:nvSpPr>
          <p:cNvPr id="191" name="Google Shape;191;p10"/>
          <p:cNvSpPr txBox="1"/>
          <p:nvPr/>
        </p:nvSpPr>
        <p:spPr>
          <a:xfrm>
            <a:off x="3700714" y="309297"/>
            <a:ext cx="6139571" cy="51088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575756"/>
              </a:buClr>
              <a:buSzPts val="1560"/>
              <a:buFont typeface="Arial"/>
              <a:buNone/>
            </a:pPr>
            <a:r>
              <a:rPr lang="es-ES" sz="1560" b="0" i="0" u="none" strike="noStrike" cap="none">
                <a:solidFill>
                  <a:srgbClr val="575756"/>
                </a:solidFill>
                <a:latin typeface="Arial"/>
                <a:ea typeface="Arial"/>
                <a:cs typeface="Arial"/>
                <a:sym typeface="Arial"/>
              </a:rPr>
              <a:t>Aplicación / sitio web con las bondades de la comuna</a:t>
            </a:r>
            <a:r>
              <a:rPr lang="es-ES" sz="1560" b="0" i="0" u="none" strike="noStrike" cap="none">
                <a:solidFill>
                  <a:schemeClr val="dk1"/>
                </a:solidFill>
                <a:latin typeface="Arial"/>
                <a:ea typeface="Arial"/>
                <a:cs typeface="Arial"/>
                <a:sym typeface="Arial"/>
              </a:rPr>
              <a:t>.</a:t>
            </a:r>
            <a:endParaRPr sz="1560" b="0" i="0" u="none" strike="noStrike" cap="none">
              <a:solidFill>
                <a:srgbClr val="5C5C5C"/>
              </a:solidFill>
              <a:latin typeface="Arial"/>
              <a:ea typeface="Arial"/>
              <a:cs typeface="Arial"/>
              <a:sym typeface="Arial"/>
            </a:endParaRPr>
          </a:p>
        </p:txBody>
      </p:sp>
      <p:sp>
        <p:nvSpPr>
          <p:cNvPr id="192" name="Google Shape;192;p10"/>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s-ES" sz="1400" b="1" i="0" u="none" strike="noStrike" cap="none">
                <a:solidFill>
                  <a:srgbClr val="FFFFFF"/>
                </a:solidFill>
                <a:latin typeface="Arial"/>
                <a:ea typeface="Arial"/>
                <a:cs typeface="Arial"/>
                <a:sym typeface="Arial"/>
              </a:rPr>
              <a:t>DATAVIVIENDA</a:t>
            </a:r>
            <a:endParaRPr sz="1400" b="1" i="0" u="none" strike="noStrike" cap="none">
              <a:solidFill>
                <a:srgbClr val="FFFFFF"/>
              </a:solidFill>
              <a:latin typeface="Arial"/>
              <a:ea typeface="Arial"/>
              <a:cs typeface="Arial"/>
              <a:sym typeface="Arial"/>
            </a:endParaRPr>
          </a:p>
        </p:txBody>
      </p:sp>
      <p:sp>
        <p:nvSpPr>
          <p:cNvPr id="193" name="Google Shape;193;p10"/>
          <p:cNvSpPr/>
          <p:nvPr/>
        </p:nvSpPr>
        <p:spPr>
          <a:xfrm>
            <a:off x="427840" y="296910"/>
            <a:ext cx="893404"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b="0" i="0" u="none" strike="noStrike" cap="none">
                <a:solidFill>
                  <a:schemeClr val="accent1"/>
                </a:solidFill>
                <a:latin typeface="Arial"/>
                <a:ea typeface="Arial"/>
                <a:cs typeface="Arial"/>
                <a:sym typeface="Arial"/>
              </a:rPr>
              <a:t>10-11</a:t>
            </a:r>
            <a:endParaRPr sz="2400" b="0" i="0" u="none" strike="noStrike" cap="none">
              <a:solidFill>
                <a:schemeClr val="accent1"/>
              </a:solidFill>
              <a:latin typeface="Arial"/>
              <a:ea typeface="Arial"/>
              <a:cs typeface="Arial"/>
              <a:sym typeface="Arial"/>
            </a:endParaRPr>
          </a:p>
        </p:txBody>
      </p:sp>
      <p:sp>
        <p:nvSpPr>
          <p:cNvPr id="194" name="Google Shape;194;p10"/>
          <p:cNvSpPr/>
          <p:nvPr/>
        </p:nvSpPr>
        <p:spPr>
          <a:xfrm>
            <a:off x="1558516" y="852114"/>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95" name="Google Shape;195;p10"/>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96" name="Google Shape;196;p10"/>
          <p:cNvSpPr txBox="1"/>
          <p:nvPr/>
        </p:nvSpPr>
        <p:spPr>
          <a:xfrm>
            <a:off x="2056371" y="853740"/>
            <a:ext cx="7590945" cy="510886"/>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E20613"/>
              </a:buClr>
              <a:buSzPts val="2500"/>
              <a:buFont typeface="Arial"/>
              <a:buNone/>
            </a:pPr>
            <a:r>
              <a:rPr lang="es-ES" sz="1000" b="0" i="0" u="none" strike="noStrike" cap="non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197" name="Google Shape;197;p10"/>
          <p:cNvSpPr/>
          <p:nvPr/>
        </p:nvSpPr>
        <p:spPr>
          <a:xfrm>
            <a:off x="1558518" y="1501612"/>
            <a:ext cx="453748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10. FUENTES DE INFORMACIÓN</a:t>
            </a:r>
            <a:endParaRPr sz="1200" b="1" i="0" u="none" strike="noStrike" cap="none">
              <a:solidFill>
                <a:schemeClr val="accent1"/>
              </a:solidFill>
              <a:latin typeface="Calibri"/>
              <a:ea typeface="Calibri"/>
              <a:cs typeface="Calibri"/>
              <a:sym typeface="Calibri"/>
            </a:endParaRPr>
          </a:p>
        </p:txBody>
      </p:sp>
      <p:cxnSp>
        <p:nvCxnSpPr>
          <p:cNvPr id="198" name="Google Shape;198;p10"/>
          <p:cNvCxnSpPr/>
          <p:nvPr/>
        </p:nvCxnSpPr>
        <p:spPr>
          <a:xfrm>
            <a:off x="6096001" y="1864955"/>
            <a:ext cx="0" cy="2736000"/>
          </a:xfrm>
          <a:prstGeom prst="straightConnector1">
            <a:avLst/>
          </a:prstGeom>
          <a:noFill/>
          <a:ln w="9525" cap="flat" cmpd="sng">
            <a:solidFill>
              <a:srgbClr val="BFBFBF"/>
            </a:solidFill>
            <a:prstDash val="solid"/>
            <a:round/>
            <a:headEnd type="none" w="sm" len="sm"/>
            <a:tailEnd type="none" w="sm" len="sm"/>
          </a:ln>
        </p:spPr>
      </p:cxnSp>
      <p:sp>
        <p:nvSpPr>
          <p:cNvPr id="199" name="Google Shape;199;p10"/>
          <p:cNvSpPr txBox="1"/>
          <p:nvPr/>
        </p:nvSpPr>
        <p:spPr>
          <a:xfrm>
            <a:off x="1558517" y="1806877"/>
            <a:ext cx="4498492" cy="256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De qué instituciones, entidades, bases de datos vendrían los datos?</a:t>
            </a:r>
            <a:endParaRPr/>
          </a:p>
        </p:txBody>
      </p:sp>
      <p:sp>
        <p:nvSpPr>
          <p:cNvPr id="200" name="Google Shape;200;p10"/>
          <p:cNvSpPr/>
          <p:nvPr/>
        </p:nvSpPr>
        <p:spPr>
          <a:xfrm>
            <a:off x="6214824" y="1501611"/>
            <a:ext cx="433817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11. VARIABLES PRINCIPALES</a:t>
            </a:r>
            <a:endParaRPr sz="1200" b="1" i="0" u="none" strike="noStrike" cap="none">
              <a:solidFill>
                <a:schemeClr val="accent1"/>
              </a:solidFill>
              <a:latin typeface="Calibri"/>
              <a:ea typeface="Calibri"/>
              <a:cs typeface="Calibri"/>
              <a:sym typeface="Calibri"/>
            </a:endParaRPr>
          </a:p>
        </p:txBody>
      </p:sp>
      <p:pic>
        <p:nvPicPr>
          <p:cNvPr id="201" name="Google Shape;201;p10"/>
          <p:cNvPicPr preferRelativeResize="0"/>
          <p:nvPr/>
        </p:nvPicPr>
        <p:blipFill rotWithShape="1">
          <a:blip r:embed="rId3">
            <a:alphaModFix/>
          </a:blip>
          <a:srcRect/>
          <a:stretch/>
        </p:blipFill>
        <p:spPr>
          <a:xfrm>
            <a:off x="9698169" y="262226"/>
            <a:ext cx="2485938" cy="531034"/>
          </a:xfrm>
          <a:prstGeom prst="rect">
            <a:avLst/>
          </a:prstGeom>
          <a:noFill/>
          <a:ln>
            <a:noFill/>
          </a:ln>
        </p:spPr>
      </p:pic>
      <p:sp>
        <p:nvSpPr>
          <p:cNvPr id="202" name="Google Shape;202;p10"/>
          <p:cNvSpPr txBox="1"/>
          <p:nvPr/>
        </p:nvSpPr>
        <p:spPr>
          <a:xfrm>
            <a:off x="6214823" y="1794597"/>
            <a:ext cx="5359963" cy="256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Qué variables deberían estar “Sí o Sí” en el producto?</a:t>
            </a:r>
            <a:endParaRPr sz="1067" b="0" i="0" u="none" strike="noStrike" cap="none">
              <a:solidFill>
                <a:srgbClr val="575756"/>
              </a:solidFill>
              <a:latin typeface="Arial"/>
              <a:ea typeface="Arial"/>
              <a:cs typeface="Arial"/>
              <a:sym typeface="Arial"/>
            </a:endParaRPr>
          </a:p>
        </p:txBody>
      </p:sp>
      <p:graphicFrame>
        <p:nvGraphicFramePr>
          <p:cNvPr id="203" name="Google Shape;203;p10"/>
          <p:cNvGraphicFramePr/>
          <p:nvPr/>
        </p:nvGraphicFramePr>
        <p:xfrm>
          <a:off x="1558515" y="2191983"/>
          <a:ext cx="4313350" cy="4066510"/>
        </p:xfrm>
        <a:graphic>
          <a:graphicData uri="http://schemas.openxmlformats.org/drawingml/2006/table">
            <a:tbl>
              <a:tblPr firstRow="1" bandRow="1">
                <a:noFill/>
                <a:tableStyleId>{79F14410-B759-402A-A3C5-4E2C5933B8FF}</a:tableStyleId>
              </a:tblPr>
              <a:tblGrid>
                <a:gridCol w="1276975"/>
                <a:gridCol w="3036375"/>
              </a:tblGrid>
              <a:tr h="326375">
                <a:tc>
                  <a:txBody>
                    <a:bodyPr/>
                    <a:lstStyle/>
                    <a:p>
                      <a:pPr marL="0" marR="0" lvl="0" indent="0" algn="l" rtl="0">
                        <a:spcBef>
                          <a:spcPts val="0"/>
                        </a:spcBef>
                        <a:spcAft>
                          <a:spcPts val="0"/>
                        </a:spcAft>
                        <a:buNone/>
                      </a:pPr>
                      <a:r>
                        <a:rPr lang="es-ES" sz="1100"/>
                        <a:t>FUENTE</a:t>
                      </a:r>
                      <a:endParaRPr/>
                    </a:p>
                  </a:txBody>
                  <a:tcPr marL="91450" marR="91450" marT="45725" marB="45725">
                    <a:solidFill>
                      <a:srgbClr val="0B5394"/>
                    </a:solidFill>
                  </a:tcPr>
                </a:tc>
                <a:tc>
                  <a:txBody>
                    <a:bodyPr/>
                    <a:lstStyle/>
                    <a:p>
                      <a:pPr marL="0" marR="0" lvl="0" indent="0" algn="l" rtl="0">
                        <a:spcBef>
                          <a:spcPts val="0"/>
                        </a:spcBef>
                        <a:spcAft>
                          <a:spcPts val="0"/>
                        </a:spcAft>
                        <a:buNone/>
                      </a:pPr>
                      <a:r>
                        <a:rPr lang="es-ES" sz="1100"/>
                        <a:t>DESCRIPCIÓN (breve)</a:t>
                      </a:r>
                      <a:endParaRPr/>
                    </a:p>
                  </a:txBody>
                  <a:tcPr marL="91450" marR="91450" marT="45725" marB="45725">
                    <a:solidFill>
                      <a:srgbClr val="0B5394"/>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INE</a:t>
                      </a:r>
                      <a:endParaRPr/>
                    </a:p>
                  </a:txBody>
                  <a:tcPr marL="0" marR="0" marT="0" marB="0" anchor="ctr">
                    <a:solidFill>
                      <a:srgbClr val="0B5394"/>
                    </a:solidFill>
                  </a:tcPr>
                </a:tc>
                <a:tc>
                  <a:txBody>
                    <a:bodyPr/>
                    <a:lstStyle/>
                    <a:p>
                      <a:pPr marL="0" marR="0" lvl="0" indent="0" algn="l" rtl="0">
                        <a:spcBef>
                          <a:spcPts val="0"/>
                        </a:spcBef>
                        <a:spcAft>
                          <a:spcPts val="0"/>
                        </a:spcAft>
                        <a:buClr>
                          <a:schemeClr val="dk1"/>
                        </a:buClr>
                        <a:buSzPts val="800"/>
                        <a:buFont typeface="Calibri"/>
                        <a:buNone/>
                      </a:pPr>
                      <a:r>
                        <a:rPr lang="es-ES" sz="800" b="0" i="0" u="none" strike="noStrike"/>
                        <a:t>El Instituto Nacional de Estadísticas (INE)  tiene por finalidad realizar los </a:t>
                      </a:r>
                      <a:r>
                        <a:rPr lang="es-ES" sz="800" b="0" i="0" u="none" strike="noStrike">
                          <a:solidFill>
                            <a:schemeClr val="dk1"/>
                          </a:solidFill>
                        </a:rPr>
                        <a:t>censos </a:t>
                      </a:r>
                      <a:r>
                        <a:rPr lang="es-ES" sz="800" b="0" i="0" u="none" strike="noStrike"/>
                        <a:t>generales de población y vivienda, y producir, recopilar y publicar las estadísticas oficiales del país, además de otras tareas específicas que le encomienda la ley.</a:t>
                      </a:r>
                      <a:endParaRPr sz="2400"/>
                    </a:p>
                  </a:txBody>
                  <a:tcPr marL="0" marR="0" marT="0" marB="0" anchor="ctr">
                    <a:solidFill>
                      <a:srgbClr val="C4EEFF"/>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Observatorio urbano</a:t>
                      </a:r>
                      <a:endParaRPr/>
                    </a:p>
                  </a:txBody>
                  <a:tcPr marL="0" marR="0" marT="0" marB="0" anchor="ctr">
                    <a:solidFill>
                      <a:srgbClr val="0B5394"/>
                    </a:solidFill>
                  </a:tcPr>
                </a:tc>
                <a:tc>
                  <a:txBody>
                    <a:bodyPr/>
                    <a:lstStyle/>
                    <a:p>
                      <a:pPr marL="0" marR="0" lvl="0" indent="0" algn="l" rtl="0">
                        <a:spcBef>
                          <a:spcPts val="0"/>
                        </a:spcBef>
                        <a:spcAft>
                          <a:spcPts val="0"/>
                        </a:spcAft>
                        <a:buClr>
                          <a:schemeClr val="dk1"/>
                        </a:buClr>
                        <a:buSzPts val="800"/>
                        <a:buFont typeface="Calibri"/>
                        <a:buNone/>
                      </a:pPr>
                      <a:r>
                        <a:rPr lang="es-ES" sz="800" b="0" i="0" u="none" strike="noStrike"/>
                        <a:t>El Observatorio Urbano del Ministerio de Vivienda y Urbanismo es un sitio web que entrega a la ciudadanía información sobre indicadores, estadísticas, estudios y encuestas de elaboración propia. Así como también, documentos bibliográficos relacionados con el quehacer ministerial.</a:t>
                      </a:r>
                      <a:endParaRPr sz="2400"/>
                    </a:p>
                  </a:txBody>
                  <a:tcPr marL="0" marR="0" marT="0" marB="0" anchor="ctr">
                    <a:solidFill>
                      <a:srgbClr val="C4EEFF"/>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Siedu</a:t>
                      </a:r>
                      <a:endParaRPr sz="800" b="1">
                        <a:solidFill>
                          <a:schemeClr val="lt1"/>
                        </a:solidFill>
                        <a:latin typeface="Calibri"/>
                        <a:ea typeface="Calibri"/>
                        <a:cs typeface="Calibri"/>
                        <a:sym typeface="Calibri"/>
                      </a:endParaRPr>
                    </a:p>
                  </a:txBody>
                  <a:tcPr marL="0" marR="0" marT="0" marB="0" anchor="ctr">
                    <a:solidFill>
                      <a:srgbClr val="0B5394"/>
                    </a:solidFill>
                  </a:tcPr>
                </a:tc>
                <a:tc>
                  <a:txBody>
                    <a:bodyPr/>
                    <a:lstStyle/>
                    <a:p>
                      <a:pPr marL="0" marR="0" lvl="0" indent="0" algn="l" rtl="0">
                        <a:lnSpc>
                          <a:spcPct val="100000"/>
                        </a:lnSpc>
                        <a:spcBef>
                          <a:spcPts val="0"/>
                        </a:spcBef>
                        <a:spcAft>
                          <a:spcPts val="0"/>
                        </a:spcAft>
                        <a:buClr>
                          <a:schemeClr val="dk1"/>
                        </a:buClr>
                        <a:buSzPts val="800"/>
                        <a:buFont typeface="Calibri"/>
                        <a:buNone/>
                      </a:pPr>
                      <a:r>
                        <a:rPr lang="es-ES" sz="800" b="0" i="0" u="none" strike="noStrike"/>
                        <a:t>A nivel internacional, se ha buscado promover acuerdos como la Nueva Agenda Urbana de Hábitat III (2016) la cual plantea un desafío común a todos los países del mundo respecto de cómo lograr mayores niveles de crecimiento asociados a sustentabilidad, bienestar, participación y equidad. </a:t>
                      </a:r>
                      <a:endParaRPr sz="2400"/>
                    </a:p>
                    <a:p>
                      <a:pPr marL="0" marR="0" lvl="0" indent="0" algn="l" rtl="0">
                        <a:lnSpc>
                          <a:spcPct val="100000"/>
                        </a:lnSpc>
                        <a:spcBef>
                          <a:spcPts val="0"/>
                        </a:spcBef>
                        <a:spcAft>
                          <a:spcPts val="0"/>
                        </a:spcAft>
                        <a:buClr>
                          <a:schemeClr val="dk1"/>
                        </a:buClr>
                        <a:buSzPts val="800"/>
                        <a:buFont typeface="Calibri"/>
                        <a:buNone/>
                      </a:pPr>
                      <a:r>
                        <a:rPr lang="es-ES" sz="800" b="0" i="0" u="none" strike="noStrike">
                          <a:latin typeface="Calibri"/>
                          <a:ea typeface="Calibri"/>
                          <a:cs typeface="Calibri"/>
                          <a:sym typeface="Calibri"/>
                        </a:rPr>
                        <a:t>El Sistema de Indicadores y Estándares de calidad de vida y Desarrollo Urbano ( Siedu) tiene por objetivo identificar la desigualdad territorial en calidad de vida urbana dentro y entre las ciudades chilenas; mediante la medición de aquellos atributos urbanos relacionados con la calidad de vida urbana.</a:t>
                      </a:r>
                      <a:r>
                        <a:rPr lang="es-ES" sz="800" b="0" i="0" u="none" strike="noStrike"/>
                        <a:t>.</a:t>
                      </a:r>
                      <a:endParaRPr sz="2400"/>
                    </a:p>
                    <a:p>
                      <a:pPr marL="0" marR="0" lvl="0" indent="0" algn="ctr" rtl="0">
                        <a:spcBef>
                          <a:spcPts val="0"/>
                        </a:spcBef>
                        <a:spcAft>
                          <a:spcPts val="0"/>
                        </a:spcAft>
                        <a:buClr>
                          <a:schemeClr val="dk1"/>
                        </a:buClr>
                        <a:buSzPts val="800"/>
                        <a:buFont typeface="Calibri"/>
                        <a:buNone/>
                      </a:pPr>
                      <a:endParaRPr sz="800" b="1">
                        <a:solidFill>
                          <a:schemeClr val="dk1"/>
                        </a:solidFill>
                        <a:latin typeface="Calibri"/>
                        <a:ea typeface="Calibri"/>
                        <a:cs typeface="Calibri"/>
                        <a:sym typeface="Calibri"/>
                      </a:endParaRPr>
                    </a:p>
                  </a:txBody>
                  <a:tcPr marL="0" marR="0" marT="0" marB="0" anchor="ctr">
                    <a:solidFill>
                      <a:srgbClr val="C4EEFF"/>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Cámara Chilena de la Construcción (CChC)</a:t>
                      </a:r>
                      <a:endParaRPr/>
                    </a:p>
                  </a:txBody>
                  <a:tcPr marL="0" marR="0" marT="0" marB="0" anchor="ctr">
                    <a:solidFill>
                      <a:srgbClr val="0B5394"/>
                    </a:solidFill>
                  </a:tcPr>
                </a:tc>
                <a:tc>
                  <a:txBody>
                    <a:bodyPr/>
                    <a:lstStyle/>
                    <a:p>
                      <a:pPr marL="0" marR="0" lvl="0" indent="0" algn="l" rtl="0">
                        <a:spcBef>
                          <a:spcPts val="0"/>
                        </a:spcBef>
                        <a:spcAft>
                          <a:spcPts val="0"/>
                        </a:spcAft>
                        <a:buNone/>
                      </a:pPr>
                      <a:r>
                        <a:rPr lang="es-ES" sz="800" b="0">
                          <a:solidFill>
                            <a:schemeClr val="dk1"/>
                          </a:solidFill>
                          <a:latin typeface="Calibri"/>
                          <a:ea typeface="Calibri"/>
                          <a:cs typeface="Calibri"/>
                          <a:sym typeface="Calibri"/>
                        </a:rPr>
                        <a:t>El Índice de Calidad de Vida Urbana mide y compara en términos relativos la calidad de vida urbana de comunas y ciudades en Chile, a partir de un conjunto de variables referidas a seis dimensiones que expresan el estado de situación en la provisión de bienes y servicios públicos y privados a la población residente y sus correspondientes impactos socio-territoriales de ciudades intermedias como metropolitanas.</a:t>
                      </a:r>
                      <a:endParaRPr/>
                    </a:p>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C4EEFF"/>
                    </a:solidFill>
                  </a:tcPr>
                </a:tc>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B5394"/>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C4EEFF"/>
                    </a:solidFill>
                  </a:tcPr>
                </a:tc>
              </a:tr>
            </a:tbl>
          </a:graphicData>
        </a:graphic>
      </p:graphicFrame>
      <p:graphicFrame>
        <p:nvGraphicFramePr>
          <p:cNvPr id="204" name="Google Shape;204;p10"/>
          <p:cNvGraphicFramePr/>
          <p:nvPr/>
        </p:nvGraphicFramePr>
        <p:xfrm>
          <a:off x="6303818" y="2164772"/>
          <a:ext cx="4964100" cy="3983975"/>
        </p:xfrm>
        <a:graphic>
          <a:graphicData uri="http://schemas.openxmlformats.org/drawingml/2006/table">
            <a:tbl>
              <a:tblPr firstRow="1" bandRow="1">
                <a:noFill/>
                <a:tableStyleId>{79F14410-B759-402A-A3C5-4E2C5933B8FF}</a:tableStyleId>
              </a:tblPr>
              <a:tblGrid>
                <a:gridCol w="1247775"/>
                <a:gridCol w="3716325"/>
              </a:tblGrid>
              <a:tr h="326375">
                <a:tc>
                  <a:txBody>
                    <a:bodyPr/>
                    <a:lstStyle/>
                    <a:p>
                      <a:pPr marL="0" marR="0" lvl="0" indent="0" algn="l" rtl="0">
                        <a:spcBef>
                          <a:spcPts val="0"/>
                        </a:spcBef>
                        <a:spcAft>
                          <a:spcPts val="0"/>
                        </a:spcAft>
                        <a:buNone/>
                      </a:pPr>
                      <a:r>
                        <a:rPr lang="es-ES" sz="1100"/>
                        <a:t>VARIABLE</a:t>
                      </a:r>
                      <a:endParaRPr/>
                    </a:p>
                  </a:txBody>
                  <a:tcPr marL="91450" marR="91450" marT="45725" marB="45725">
                    <a:solidFill>
                      <a:srgbClr val="0075A2"/>
                    </a:solidFill>
                  </a:tcPr>
                </a:tc>
                <a:tc>
                  <a:txBody>
                    <a:bodyPr/>
                    <a:lstStyle/>
                    <a:p>
                      <a:pPr marL="0" marR="0" lvl="0" indent="0" algn="l" rtl="0">
                        <a:spcBef>
                          <a:spcPts val="0"/>
                        </a:spcBef>
                        <a:spcAft>
                          <a:spcPts val="0"/>
                        </a:spcAft>
                        <a:buNone/>
                      </a:pPr>
                      <a:r>
                        <a:rPr lang="es-ES" sz="1100"/>
                        <a:t>DESCRIPCIÓN (breve también)</a:t>
                      </a:r>
                      <a:endParaRPr/>
                    </a:p>
                  </a:txBody>
                  <a:tcPr marL="91450" marR="91450" marT="45725" marB="45725">
                    <a:solidFill>
                      <a:srgbClr val="0075A2"/>
                    </a:solidFill>
                  </a:tcPr>
                </a:tc>
              </a:tr>
              <a:tr h="326375">
                <a:tc>
                  <a:txBody>
                    <a:bodyPr/>
                    <a:lstStyle/>
                    <a:p>
                      <a:pPr marL="0" marR="0" lvl="0" indent="0" algn="ctr" rtl="0">
                        <a:spcBef>
                          <a:spcPts val="0"/>
                        </a:spcBef>
                        <a:spcAft>
                          <a:spcPts val="0"/>
                        </a:spcAft>
                        <a:buClr>
                          <a:schemeClr val="lt1"/>
                        </a:buClr>
                        <a:buSzPts val="800"/>
                        <a:buFont typeface="Calibri"/>
                        <a:buNone/>
                      </a:pPr>
                      <a:r>
                        <a:rPr lang="es-ES" sz="800" b="1">
                          <a:solidFill>
                            <a:schemeClr val="lt1"/>
                          </a:solidFill>
                          <a:latin typeface="Calibri"/>
                          <a:ea typeface="Calibri"/>
                          <a:cs typeface="Calibri"/>
                          <a:sym typeface="Calibri"/>
                        </a:rPr>
                        <a:t>Diferencia entre el valor de suelo más alto y el más bajo entre las áreas homogéneas (urbanas)</a:t>
                      </a:r>
                      <a:endParaRPr sz="2400"/>
                    </a:p>
                  </a:txBody>
                  <a:tcPr marL="0" marR="0" marT="0" marB="0" anchor="ctr">
                    <a:solidFill>
                      <a:srgbClr val="0075A2"/>
                    </a:solidFill>
                  </a:tcPr>
                </a:tc>
                <a:tc>
                  <a:txBody>
                    <a:bodyPr/>
                    <a:lstStyle/>
                    <a:p>
                      <a:pPr marL="0" marR="0" lvl="0" indent="0" algn="l" rtl="0">
                        <a:spcBef>
                          <a:spcPts val="0"/>
                        </a:spcBef>
                        <a:spcAft>
                          <a:spcPts val="0"/>
                        </a:spcAft>
                        <a:buClr>
                          <a:schemeClr val="dk1"/>
                        </a:buClr>
                        <a:buSzPts val="800"/>
                        <a:buFont typeface="Calibri"/>
                        <a:buNone/>
                      </a:pPr>
                      <a:r>
                        <a:rPr lang="es-ES" sz="800" b="0" i="0" u="none" strike="noStrike"/>
                        <a:t>El indicador permite observar qué sectores, dentro de una comuna, tienen de acuerdo con su actividad, las áreas más y menos costosas, entre otros análisis. Una gran diferencia entre valores altos y bajos de una misma comuna muestra que dentro del mismo territorio es posible encontrar zonas muy dispares en cuanto a su nivel de atracción, lo que puede hablar de una dotación desigual de acceso a oportunidades.</a:t>
                      </a:r>
                      <a:endParaRPr sz="2400"/>
                    </a:p>
                  </a:txBody>
                  <a:tcPr marL="0" marR="0" marT="0" marB="0" anchor="ctr">
                    <a:solidFill>
                      <a:srgbClr val="C8F9FC"/>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Distancia a establecimientos de educación básica</a:t>
                      </a:r>
                      <a:endParaRPr/>
                    </a:p>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l" rtl="0">
                        <a:spcBef>
                          <a:spcPts val="0"/>
                        </a:spcBef>
                        <a:spcAft>
                          <a:spcPts val="0"/>
                        </a:spcAft>
                        <a:buClr>
                          <a:schemeClr val="dk1"/>
                        </a:buClr>
                        <a:buSzPts val="800"/>
                        <a:buFont typeface="Calibri"/>
                        <a:buNone/>
                      </a:pPr>
                      <a:r>
                        <a:rPr lang="es-ES" sz="800" b="0" i="0" u="none" strike="noStrike"/>
                        <a:t>Este indicador mide la distancia mínima promedio ponderada entre el centro geométrico de cada manzana poblada y los establecimientos públicos de educación básica más próximos. </a:t>
                      </a:r>
                      <a:endParaRPr/>
                    </a:p>
                    <a:p>
                      <a:pPr marL="0" marR="0" lvl="0" indent="0" algn="l" rtl="0">
                        <a:spcBef>
                          <a:spcPts val="0"/>
                        </a:spcBef>
                        <a:spcAft>
                          <a:spcPts val="0"/>
                        </a:spcAft>
                        <a:buClr>
                          <a:schemeClr val="dk1"/>
                        </a:buClr>
                        <a:buSzPts val="800"/>
                        <a:buFont typeface="Calibri"/>
                        <a:buNone/>
                      </a:pPr>
                      <a:r>
                        <a:rPr lang="es-ES" sz="800" b="0" i="0" u="none" strike="noStrike"/>
                        <a:t>La distancia se pondera en función de la población (6 a 14 años) a nivel de manzana censal con el total comunal y la distancia se mide a través de redes viales calibradas. Por su parte, el resultado se interpreta para cada comuna de acuerdo con el estándar establecido por el Consejo Nacional de Desarrollo Urbano (CNDU) para este indicador.</a:t>
                      </a:r>
                      <a:endParaRPr/>
                    </a:p>
                  </a:txBody>
                  <a:tcPr marL="0" marR="0" marT="0" marB="0" anchor="ctr">
                    <a:solidFill>
                      <a:srgbClr val="C8F9FC"/>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Superficie Plazas por Habitante m²- Población que cumple con estándar de distancia a plazas</a:t>
                      </a:r>
                      <a:endParaRPr/>
                    </a:p>
                  </a:txBody>
                  <a:tcPr marL="0" marR="0" marT="0" marB="0" anchor="ctr">
                    <a:solidFill>
                      <a:srgbClr val="0075A2"/>
                    </a:solidFill>
                  </a:tcPr>
                </a:tc>
                <a:tc>
                  <a:txBody>
                    <a:bodyPr/>
                    <a:lstStyle/>
                    <a:p>
                      <a:pPr marL="0" marR="0" lvl="0" indent="0" algn="l" rtl="0">
                        <a:spcBef>
                          <a:spcPts val="0"/>
                        </a:spcBef>
                        <a:spcAft>
                          <a:spcPts val="0"/>
                        </a:spcAft>
                        <a:buClr>
                          <a:schemeClr val="dk1"/>
                        </a:buClr>
                        <a:buSzPts val="800"/>
                        <a:buFont typeface="Calibri"/>
                        <a:buNone/>
                      </a:pPr>
                      <a:r>
                        <a:rPr lang="es-ES" sz="800" b="0" i="0" u="none" strike="noStrike"/>
                        <a:t>El indicador mide la capacidad de carga de la oferta de los parques públicos del área urbana respecto a la población. Entendiendo, la “población” como la sumatoria de los habitantes por manzana del Censo 2017 existente en las manzanas que cumplen con el estándar de distancia de 3000 metros a parques públicos (indicador BPU_22) y considerando a la “superficie de parques públicos del área urbana” como la sumatoria de la superficie de aquellos parques públicos donde la población se encuentra a 3000 metros o menos de distancia, expresada en metros cuadrados. Esto evalúa mediante análisis de redes y la matriz origen – destino.</a:t>
                      </a:r>
                      <a:endParaRPr sz="2400"/>
                    </a:p>
                  </a:txBody>
                  <a:tcPr marL="0" marR="0" marT="0" marB="0" anchor="ctr">
                    <a:solidFill>
                      <a:srgbClr val="C8F9FC"/>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Partición modal del transporte público (número de viajes en transporte público respecto al número total de viajes)</a:t>
                      </a:r>
                      <a:endParaRPr/>
                    </a:p>
                  </a:txBody>
                  <a:tcPr marL="0" marR="0" marT="0" marB="0" anchor="ctr">
                    <a:solidFill>
                      <a:srgbClr val="0075A2"/>
                    </a:solidFill>
                  </a:tcPr>
                </a:tc>
                <a:tc>
                  <a:txBody>
                    <a:bodyPr/>
                    <a:lstStyle/>
                    <a:p>
                      <a:pPr marL="0" marR="0" lvl="0" indent="0" algn="l" rtl="0">
                        <a:spcBef>
                          <a:spcPts val="0"/>
                        </a:spcBef>
                        <a:spcAft>
                          <a:spcPts val="0"/>
                        </a:spcAft>
                        <a:buClr>
                          <a:schemeClr val="dk1"/>
                        </a:buClr>
                        <a:buSzPts val="800"/>
                        <a:buFont typeface="Calibri"/>
                        <a:buNone/>
                      </a:pPr>
                      <a:r>
                        <a:rPr lang="es-ES" sz="800" b="0" i="0" u="none" strike="noStrike"/>
                        <a:t>Este indicador mide el porcentaje de viajes en transporte público en la distribución modal total. En la medida que su valor aumenta es posible asumir un grado mayor de eficiencia de la movilidad urbana, en tanto el transporte público tiene la capacidad de movilizar a más personas con menor energía, generando a su vez menor contaminación y congestión. </a:t>
                      </a:r>
                      <a:endParaRPr sz="2400"/>
                    </a:p>
                  </a:txBody>
                  <a:tcPr marL="0" marR="0" marT="0" marB="0" anchor="ctr">
                    <a:solidFill>
                      <a:srgbClr val="C8F9FC"/>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Número de víctimas mortales en siniestros de tránsito por cada 100.000 habitantes</a:t>
                      </a:r>
                      <a:endParaRPr/>
                    </a:p>
                  </a:txBody>
                  <a:tcPr marL="0" marR="0" marT="0" marB="0" anchor="ctr">
                    <a:solidFill>
                      <a:srgbClr val="0075A2"/>
                    </a:solidFill>
                  </a:tcPr>
                </a:tc>
                <a:tc>
                  <a:txBody>
                    <a:bodyPr/>
                    <a:lstStyle/>
                    <a:p>
                      <a:pPr marL="0" marR="0" lvl="0" indent="0" algn="l" rtl="0">
                        <a:spcBef>
                          <a:spcPts val="0"/>
                        </a:spcBef>
                        <a:spcAft>
                          <a:spcPts val="0"/>
                        </a:spcAft>
                        <a:buClr>
                          <a:schemeClr val="dk1"/>
                        </a:buClr>
                        <a:buSzPts val="800"/>
                        <a:buFont typeface="Calibri"/>
                        <a:buNone/>
                      </a:pPr>
                      <a:r>
                        <a:rPr lang="es-ES" sz="800" b="0" i="0" u="none" strike="noStrike"/>
                        <a:t>Este indicador mide el porcentaje de viajes en transporte público en la distribución modal total. En la medida que su valor aumenta es posible asumir un grado mayor de eficiencia de la movilidad urbana, en tanto el transporte público tiene la capacidad de movilizar a más personas con menor energía, generando a su vez menor contaminación y congestión. </a:t>
                      </a:r>
                      <a:endParaRPr sz="2400"/>
                    </a:p>
                  </a:txBody>
                  <a:tcPr marL="0" marR="0" marT="0" marB="0" anchor="ctr">
                    <a:solidFill>
                      <a:srgbClr val="C8F9FC"/>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1"/>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pPr marL="0" marR="0" lvl="0" indent="0" algn="ctr" rtl="0">
                <a:lnSpc>
                  <a:spcPct val="100000"/>
                </a:lnSpc>
                <a:spcBef>
                  <a:spcPts val="0"/>
                </a:spcBef>
                <a:spcAft>
                  <a:spcPts val="0"/>
                </a:spcAft>
                <a:buClr>
                  <a:schemeClr val="accent1"/>
                </a:buClr>
                <a:buSzPts val="1600"/>
                <a:buFont typeface="Calibri"/>
                <a:buNone/>
              </a:pPr>
              <a:t>11</a:t>
            </a:fld>
            <a:endParaRPr sz="1600" b="1" i="0" u="none" strike="noStrike" cap="none">
              <a:solidFill>
                <a:schemeClr val="accent1"/>
              </a:solidFill>
              <a:latin typeface="Calibri"/>
              <a:ea typeface="Calibri"/>
              <a:cs typeface="Calibri"/>
              <a:sym typeface="Calibri"/>
            </a:endParaRPr>
          </a:p>
        </p:txBody>
      </p:sp>
      <p:sp>
        <p:nvSpPr>
          <p:cNvPr id="210" name="Google Shape;210;p11"/>
          <p:cNvSpPr txBox="1"/>
          <p:nvPr/>
        </p:nvSpPr>
        <p:spPr>
          <a:xfrm>
            <a:off x="3700714" y="309297"/>
            <a:ext cx="6139571" cy="51088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575756"/>
              </a:buClr>
              <a:buSzPts val="1560"/>
              <a:buFont typeface="Arial"/>
              <a:buNone/>
            </a:pPr>
            <a:r>
              <a:rPr lang="es-ES" sz="1560" b="0" i="0" u="none" strike="noStrike" cap="none">
                <a:solidFill>
                  <a:srgbClr val="575756"/>
                </a:solidFill>
                <a:latin typeface="Arial"/>
                <a:ea typeface="Arial"/>
                <a:cs typeface="Arial"/>
                <a:sym typeface="Arial"/>
              </a:rPr>
              <a:t>Aplicación / sitio web con las bondades de la comuna</a:t>
            </a:r>
            <a:r>
              <a:rPr lang="es-ES" sz="1560" b="0" i="0" u="none" strike="noStrike" cap="none">
                <a:solidFill>
                  <a:schemeClr val="dk1"/>
                </a:solidFill>
                <a:latin typeface="Arial"/>
                <a:ea typeface="Arial"/>
                <a:cs typeface="Arial"/>
                <a:sym typeface="Arial"/>
              </a:rPr>
              <a:t>.</a:t>
            </a:r>
            <a:endParaRPr sz="1560" b="0" i="0" u="none" strike="noStrike" cap="none">
              <a:solidFill>
                <a:srgbClr val="5C5C5C"/>
              </a:solidFill>
              <a:latin typeface="Arial"/>
              <a:ea typeface="Arial"/>
              <a:cs typeface="Arial"/>
              <a:sym typeface="Arial"/>
            </a:endParaRPr>
          </a:p>
        </p:txBody>
      </p:sp>
      <p:sp>
        <p:nvSpPr>
          <p:cNvPr id="211" name="Google Shape;211;p11"/>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s-ES" sz="1400" b="1" i="0" u="none" strike="noStrike" cap="none">
                <a:solidFill>
                  <a:srgbClr val="FFFFFF"/>
                </a:solidFill>
                <a:latin typeface="Arial"/>
                <a:ea typeface="Arial"/>
                <a:cs typeface="Arial"/>
                <a:sym typeface="Arial"/>
              </a:rPr>
              <a:t>DATAVIVIENDA</a:t>
            </a:r>
            <a:endParaRPr sz="1400" b="1" i="0" u="none" strike="noStrike" cap="none">
              <a:solidFill>
                <a:srgbClr val="FFFFFF"/>
              </a:solidFill>
              <a:latin typeface="Arial"/>
              <a:ea typeface="Arial"/>
              <a:cs typeface="Arial"/>
              <a:sym typeface="Arial"/>
            </a:endParaRPr>
          </a:p>
        </p:txBody>
      </p:sp>
      <p:sp>
        <p:nvSpPr>
          <p:cNvPr id="212" name="Google Shape;212;p11"/>
          <p:cNvSpPr/>
          <p:nvPr/>
        </p:nvSpPr>
        <p:spPr>
          <a:xfrm>
            <a:off x="427840" y="296910"/>
            <a:ext cx="893404"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b="0" i="0" u="none" strike="noStrike" cap="none">
                <a:solidFill>
                  <a:schemeClr val="accent1"/>
                </a:solidFill>
                <a:latin typeface="Arial"/>
                <a:ea typeface="Arial"/>
                <a:cs typeface="Arial"/>
                <a:sym typeface="Arial"/>
              </a:rPr>
              <a:t>10-11</a:t>
            </a:r>
            <a:endParaRPr sz="2400" b="0" i="0" u="none" strike="noStrike" cap="none">
              <a:solidFill>
                <a:schemeClr val="accent1"/>
              </a:solidFill>
              <a:latin typeface="Arial"/>
              <a:ea typeface="Arial"/>
              <a:cs typeface="Arial"/>
              <a:sym typeface="Arial"/>
            </a:endParaRPr>
          </a:p>
        </p:txBody>
      </p:sp>
      <p:sp>
        <p:nvSpPr>
          <p:cNvPr id="213" name="Google Shape;213;p11"/>
          <p:cNvSpPr/>
          <p:nvPr/>
        </p:nvSpPr>
        <p:spPr>
          <a:xfrm>
            <a:off x="1558516" y="852114"/>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214" name="Google Shape;214;p11"/>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215" name="Google Shape;215;p11"/>
          <p:cNvSpPr txBox="1"/>
          <p:nvPr/>
        </p:nvSpPr>
        <p:spPr>
          <a:xfrm>
            <a:off x="2056371" y="853740"/>
            <a:ext cx="7590945" cy="510886"/>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E20613"/>
              </a:buClr>
              <a:buSzPts val="2500"/>
              <a:buFont typeface="Arial"/>
              <a:buNone/>
            </a:pPr>
            <a:r>
              <a:rPr lang="es-ES" sz="1000" b="0" i="0" u="none" strike="noStrike" cap="non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216" name="Google Shape;216;p11"/>
          <p:cNvSpPr/>
          <p:nvPr/>
        </p:nvSpPr>
        <p:spPr>
          <a:xfrm>
            <a:off x="1558518" y="1501612"/>
            <a:ext cx="453748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10. FUENTES DE INFORMACIÓN</a:t>
            </a:r>
            <a:endParaRPr sz="1200" b="1" i="0" u="none" strike="noStrike" cap="none">
              <a:solidFill>
                <a:schemeClr val="accent1"/>
              </a:solidFill>
              <a:latin typeface="Calibri"/>
              <a:ea typeface="Calibri"/>
              <a:cs typeface="Calibri"/>
              <a:sym typeface="Calibri"/>
            </a:endParaRPr>
          </a:p>
        </p:txBody>
      </p:sp>
      <p:cxnSp>
        <p:nvCxnSpPr>
          <p:cNvPr id="217" name="Google Shape;217;p11"/>
          <p:cNvCxnSpPr/>
          <p:nvPr/>
        </p:nvCxnSpPr>
        <p:spPr>
          <a:xfrm>
            <a:off x="6096001" y="1864955"/>
            <a:ext cx="0" cy="2736000"/>
          </a:xfrm>
          <a:prstGeom prst="straightConnector1">
            <a:avLst/>
          </a:prstGeom>
          <a:noFill/>
          <a:ln w="9525" cap="flat" cmpd="sng">
            <a:solidFill>
              <a:srgbClr val="BFBFBF"/>
            </a:solidFill>
            <a:prstDash val="solid"/>
            <a:round/>
            <a:headEnd type="none" w="sm" len="sm"/>
            <a:tailEnd type="none" w="sm" len="sm"/>
          </a:ln>
        </p:spPr>
      </p:cxnSp>
      <p:sp>
        <p:nvSpPr>
          <p:cNvPr id="218" name="Google Shape;218;p11"/>
          <p:cNvSpPr txBox="1"/>
          <p:nvPr/>
        </p:nvSpPr>
        <p:spPr>
          <a:xfrm>
            <a:off x="1558517" y="1806877"/>
            <a:ext cx="4498492" cy="256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De qué instituciones, entidades, bases de datos vendrían los datos?</a:t>
            </a:r>
            <a:endParaRPr/>
          </a:p>
        </p:txBody>
      </p:sp>
      <p:sp>
        <p:nvSpPr>
          <p:cNvPr id="219" name="Google Shape;219;p11"/>
          <p:cNvSpPr/>
          <p:nvPr/>
        </p:nvSpPr>
        <p:spPr>
          <a:xfrm>
            <a:off x="6214824" y="1501611"/>
            <a:ext cx="433817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11. VARIABLES PRINCIPALES</a:t>
            </a:r>
            <a:endParaRPr sz="1200" b="1" i="0" u="none" strike="noStrike" cap="none">
              <a:solidFill>
                <a:schemeClr val="accent1"/>
              </a:solidFill>
              <a:latin typeface="Calibri"/>
              <a:ea typeface="Calibri"/>
              <a:cs typeface="Calibri"/>
              <a:sym typeface="Calibri"/>
            </a:endParaRPr>
          </a:p>
        </p:txBody>
      </p:sp>
      <p:pic>
        <p:nvPicPr>
          <p:cNvPr id="220" name="Google Shape;220;p11"/>
          <p:cNvPicPr preferRelativeResize="0"/>
          <p:nvPr/>
        </p:nvPicPr>
        <p:blipFill rotWithShape="1">
          <a:blip r:embed="rId3">
            <a:alphaModFix/>
          </a:blip>
          <a:srcRect/>
          <a:stretch/>
        </p:blipFill>
        <p:spPr>
          <a:xfrm>
            <a:off x="9698169" y="262226"/>
            <a:ext cx="2485938" cy="531034"/>
          </a:xfrm>
          <a:prstGeom prst="rect">
            <a:avLst/>
          </a:prstGeom>
          <a:noFill/>
          <a:ln>
            <a:noFill/>
          </a:ln>
        </p:spPr>
      </p:pic>
      <p:sp>
        <p:nvSpPr>
          <p:cNvPr id="221" name="Google Shape;221;p11"/>
          <p:cNvSpPr txBox="1"/>
          <p:nvPr/>
        </p:nvSpPr>
        <p:spPr>
          <a:xfrm>
            <a:off x="6214823" y="1794597"/>
            <a:ext cx="5359963" cy="256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Qué variables deberían estar “Sí o Sí” en el producto?</a:t>
            </a:r>
            <a:endParaRPr sz="1067" b="0" i="0" u="none" strike="noStrike" cap="none">
              <a:solidFill>
                <a:srgbClr val="575756"/>
              </a:solidFill>
              <a:latin typeface="Arial"/>
              <a:ea typeface="Arial"/>
              <a:cs typeface="Arial"/>
              <a:sym typeface="Arial"/>
            </a:endParaRPr>
          </a:p>
        </p:txBody>
      </p:sp>
      <p:graphicFrame>
        <p:nvGraphicFramePr>
          <p:cNvPr id="222" name="Google Shape;222;p11"/>
          <p:cNvGraphicFramePr/>
          <p:nvPr/>
        </p:nvGraphicFramePr>
        <p:xfrm>
          <a:off x="1558515" y="2191983"/>
          <a:ext cx="4313350" cy="4066510"/>
        </p:xfrm>
        <a:graphic>
          <a:graphicData uri="http://schemas.openxmlformats.org/drawingml/2006/table">
            <a:tbl>
              <a:tblPr firstRow="1" bandRow="1">
                <a:noFill/>
                <a:tableStyleId>{79F14410-B759-402A-A3C5-4E2C5933B8FF}</a:tableStyleId>
              </a:tblPr>
              <a:tblGrid>
                <a:gridCol w="1276975"/>
                <a:gridCol w="3036375"/>
              </a:tblGrid>
              <a:tr h="326375">
                <a:tc>
                  <a:txBody>
                    <a:bodyPr/>
                    <a:lstStyle/>
                    <a:p>
                      <a:pPr marL="0" marR="0" lvl="0" indent="0" algn="l" rtl="0">
                        <a:spcBef>
                          <a:spcPts val="0"/>
                        </a:spcBef>
                        <a:spcAft>
                          <a:spcPts val="0"/>
                        </a:spcAft>
                        <a:buNone/>
                      </a:pPr>
                      <a:r>
                        <a:rPr lang="es-ES" sz="1100"/>
                        <a:t>FUENTE</a:t>
                      </a:r>
                      <a:endParaRPr/>
                    </a:p>
                  </a:txBody>
                  <a:tcPr marL="91450" marR="91450" marT="45725" marB="45725">
                    <a:solidFill>
                      <a:srgbClr val="0B5394"/>
                    </a:solidFill>
                  </a:tcPr>
                </a:tc>
                <a:tc>
                  <a:txBody>
                    <a:bodyPr/>
                    <a:lstStyle/>
                    <a:p>
                      <a:pPr marL="0" marR="0" lvl="0" indent="0" algn="l" rtl="0">
                        <a:spcBef>
                          <a:spcPts val="0"/>
                        </a:spcBef>
                        <a:spcAft>
                          <a:spcPts val="0"/>
                        </a:spcAft>
                        <a:buNone/>
                      </a:pPr>
                      <a:r>
                        <a:rPr lang="es-ES" sz="1100"/>
                        <a:t>DESCRIPCIÓN (breve)</a:t>
                      </a:r>
                      <a:endParaRPr/>
                    </a:p>
                  </a:txBody>
                  <a:tcPr marL="91450" marR="91450" marT="45725" marB="45725">
                    <a:solidFill>
                      <a:srgbClr val="0B5394"/>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INE</a:t>
                      </a:r>
                      <a:endParaRPr/>
                    </a:p>
                  </a:txBody>
                  <a:tcPr marL="0" marR="0" marT="0" marB="0" anchor="ctr">
                    <a:solidFill>
                      <a:srgbClr val="0B5394"/>
                    </a:solidFill>
                  </a:tcPr>
                </a:tc>
                <a:tc>
                  <a:txBody>
                    <a:bodyPr/>
                    <a:lstStyle/>
                    <a:p>
                      <a:pPr marL="0" marR="0" lvl="0" indent="0" algn="l" rtl="0">
                        <a:spcBef>
                          <a:spcPts val="0"/>
                        </a:spcBef>
                        <a:spcAft>
                          <a:spcPts val="0"/>
                        </a:spcAft>
                        <a:buClr>
                          <a:schemeClr val="dk1"/>
                        </a:buClr>
                        <a:buSzPts val="800"/>
                        <a:buFont typeface="Calibri"/>
                        <a:buNone/>
                      </a:pPr>
                      <a:r>
                        <a:rPr lang="es-ES" sz="800" b="0" i="0" u="none" strike="noStrike"/>
                        <a:t>El Instituto Nacional de Estadísticas (INE)  tiene por finalidad realizar los </a:t>
                      </a:r>
                      <a:r>
                        <a:rPr lang="es-ES" sz="800" b="0" i="0" u="none" strike="noStrike">
                          <a:solidFill>
                            <a:schemeClr val="dk1"/>
                          </a:solidFill>
                        </a:rPr>
                        <a:t>censos </a:t>
                      </a:r>
                      <a:r>
                        <a:rPr lang="es-ES" sz="800" b="0" i="0" u="none" strike="noStrike"/>
                        <a:t>generales de población y vivienda, y producir, recopilar y publicar las estadísticas oficiales del país, además de otras tareas específicas que le encomienda la ley.</a:t>
                      </a:r>
                      <a:endParaRPr sz="2400"/>
                    </a:p>
                  </a:txBody>
                  <a:tcPr marL="0" marR="0" marT="0" marB="0" anchor="ctr">
                    <a:solidFill>
                      <a:srgbClr val="C4EEFF"/>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Observatorio urbano</a:t>
                      </a:r>
                      <a:endParaRPr/>
                    </a:p>
                  </a:txBody>
                  <a:tcPr marL="0" marR="0" marT="0" marB="0" anchor="ctr">
                    <a:solidFill>
                      <a:srgbClr val="0B5394"/>
                    </a:solidFill>
                  </a:tcPr>
                </a:tc>
                <a:tc>
                  <a:txBody>
                    <a:bodyPr/>
                    <a:lstStyle/>
                    <a:p>
                      <a:pPr marL="0" marR="0" lvl="0" indent="0" algn="l" rtl="0">
                        <a:spcBef>
                          <a:spcPts val="0"/>
                        </a:spcBef>
                        <a:spcAft>
                          <a:spcPts val="0"/>
                        </a:spcAft>
                        <a:buClr>
                          <a:schemeClr val="dk1"/>
                        </a:buClr>
                        <a:buSzPts val="800"/>
                        <a:buFont typeface="Calibri"/>
                        <a:buNone/>
                      </a:pPr>
                      <a:r>
                        <a:rPr lang="es-ES" sz="800" b="0" i="0" u="none" strike="noStrike"/>
                        <a:t>El Observatorio Urbano del Ministerio de Vivienda y Urbanismo es un sitio web que entrega a la ciudadanía información sobre indicadores, estadísticas, estudios y encuestas de elaboración propia. Así como también, documentos bibliográficos relacionados con el quehacer ministerial.</a:t>
                      </a:r>
                      <a:endParaRPr sz="2400"/>
                    </a:p>
                  </a:txBody>
                  <a:tcPr marL="0" marR="0" marT="0" marB="0" anchor="ctr">
                    <a:solidFill>
                      <a:srgbClr val="C4EEFF"/>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Siedu</a:t>
                      </a:r>
                      <a:endParaRPr sz="800" b="1">
                        <a:solidFill>
                          <a:schemeClr val="lt1"/>
                        </a:solidFill>
                        <a:latin typeface="Calibri"/>
                        <a:ea typeface="Calibri"/>
                        <a:cs typeface="Calibri"/>
                        <a:sym typeface="Calibri"/>
                      </a:endParaRPr>
                    </a:p>
                  </a:txBody>
                  <a:tcPr marL="0" marR="0" marT="0" marB="0" anchor="ctr">
                    <a:solidFill>
                      <a:srgbClr val="0B5394"/>
                    </a:solidFill>
                  </a:tcPr>
                </a:tc>
                <a:tc>
                  <a:txBody>
                    <a:bodyPr/>
                    <a:lstStyle/>
                    <a:p>
                      <a:pPr marL="0" marR="0" lvl="0" indent="0" algn="l" rtl="0">
                        <a:lnSpc>
                          <a:spcPct val="100000"/>
                        </a:lnSpc>
                        <a:spcBef>
                          <a:spcPts val="0"/>
                        </a:spcBef>
                        <a:spcAft>
                          <a:spcPts val="0"/>
                        </a:spcAft>
                        <a:buClr>
                          <a:schemeClr val="dk1"/>
                        </a:buClr>
                        <a:buSzPts val="800"/>
                        <a:buFont typeface="Calibri"/>
                        <a:buNone/>
                      </a:pPr>
                      <a:r>
                        <a:rPr lang="es-ES" sz="800" b="0" i="0" u="none" strike="noStrike"/>
                        <a:t>A nivel internacional, se ha buscado promover acuerdos como la Nueva Agenda Urbana de Hábitat III (2016) la cual plantea un desafío común a todos los países del mundo respecto de cómo lograr mayores niveles de crecimiento asociados a sustentabilidad, bienestar, participación y equidad. </a:t>
                      </a:r>
                      <a:endParaRPr sz="2400"/>
                    </a:p>
                    <a:p>
                      <a:pPr marL="0" marR="0" lvl="0" indent="0" algn="l" rtl="0">
                        <a:lnSpc>
                          <a:spcPct val="100000"/>
                        </a:lnSpc>
                        <a:spcBef>
                          <a:spcPts val="0"/>
                        </a:spcBef>
                        <a:spcAft>
                          <a:spcPts val="0"/>
                        </a:spcAft>
                        <a:buClr>
                          <a:schemeClr val="dk1"/>
                        </a:buClr>
                        <a:buSzPts val="800"/>
                        <a:buFont typeface="Calibri"/>
                        <a:buNone/>
                      </a:pPr>
                      <a:r>
                        <a:rPr lang="es-ES" sz="800" b="0" i="0" u="none" strike="noStrike">
                          <a:latin typeface="Calibri"/>
                          <a:ea typeface="Calibri"/>
                          <a:cs typeface="Calibri"/>
                          <a:sym typeface="Calibri"/>
                        </a:rPr>
                        <a:t>El Sistema de Indicadores y Estándares de calidad de vida y Desarrollo Urbano ( Siedu) tiene por objetivo identificar la desigualdad territorial en calidad de vida urbana dentro y entre las ciudades chilenas; mediante la medición de aquellos atributos urbanos relacionados con la calidad de vida urbana.</a:t>
                      </a:r>
                      <a:r>
                        <a:rPr lang="es-ES" sz="800" b="0" i="0" u="none" strike="noStrike"/>
                        <a:t>.</a:t>
                      </a:r>
                      <a:endParaRPr sz="2400"/>
                    </a:p>
                    <a:p>
                      <a:pPr marL="0" marR="0" lvl="0" indent="0" algn="ctr" rtl="0">
                        <a:spcBef>
                          <a:spcPts val="0"/>
                        </a:spcBef>
                        <a:spcAft>
                          <a:spcPts val="0"/>
                        </a:spcAft>
                        <a:buClr>
                          <a:schemeClr val="dk1"/>
                        </a:buClr>
                        <a:buSzPts val="800"/>
                        <a:buFont typeface="Calibri"/>
                        <a:buNone/>
                      </a:pPr>
                      <a:endParaRPr sz="800" b="1">
                        <a:solidFill>
                          <a:schemeClr val="dk1"/>
                        </a:solidFill>
                        <a:latin typeface="Calibri"/>
                        <a:ea typeface="Calibri"/>
                        <a:cs typeface="Calibri"/>
                        <a:sym typeface="Calibri"/>
                      </a:endParaRPr>
                    </a:p>
                  </a:txBody>
                  <a:tcPr marL="0" marR="0" marT="0" marB="0" anchor="ctr">
                    <a:solidFill>
                      <a:srgbClr val="C4EEFF"/>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Cámara Chilena de la Construcción (CChC)</a:t>
                      </a:r>
                      <a:endParaRPr/>
                    </a:p>
                  </a:txBody>
                  <a:tcPr marL="0" marR="0" marT="0" marB="0" anchor="ctr">
                    <a:solidFill>
                      <a:srgbClr val="0B5394"/>
                    </a:solidFill>
                  </a:tcPr>
                </a:tc>
                <a:tc>
                  <a:txBody>
                    <a:bodyPr/>
                    <a:lstStyle/>
                    <a:p>
                      <a:pPr marL="0" marR="0" lvl="0" indent="0" algn="l" rtl="0">
                        <a:spcBef>
                          <a:spcPts val="0"/>
                        </a:spcBef>
                        <a:spcAft>
                          <a:spcPts val="0"/>
                        </a:spcAft>
                        <a:buNone/>
                      </a:pPr>
                      <a:r>
                        <a:rPr lang="es-ES" sz="800" b="0">
                          <a:solidFill>
                            <a:schemeClr val="dk1"/>
                          </a:solidFill>
                          <a:latin typeface="Calibri"/>
                          <a:ea typeface="Calibri"/>
                          <a:cs typeface="Calibri"/>
                          <a:sym typeface="Calibri"/>
                        </a:rPr>
                        <a:t>El Índice de Calidad de Vida Urbana mide y compara en términos relativos la calidad de vida urbana de comunas y ciudades en Chile, a partir de un conjunto de variables referidas a seis dimensiones que expresan el estado de situación en la provisión de bienes y servicios públicos y privados a la población residente y sus correspondientes impactos socio-territoriales de ciudades intermedias como metropolitanas.</a:t>
                      </a:r>
                      <a:endParaRPr/>
                    </a:p>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C4EEFF"/>
                    </a:solidFill>
                  </a:tcPr>
                </a:tc>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B5394"/>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C4EEFF"/>
                    </a:solidFill>
                  </a:tcPr>
                </a:tc>
              </a:tr>
            </a:tbl>
          </a:graphicData>
        </a:graphic>
      </p:graphicFrame>
      <p:graphicFrame>
        <p:nvGraphicFramePr>
          <p:cNvPr id="223" name="Google Shape;223;p11"/>
          <p:cNvGraphicFramePr/>
          <p:nvPr/>
        </p:nvGraphicFramePr>
        <p:xfrm>
          <a:off x="6377940" y="2164772"/>
          <a:ext cx="4889975" cy="4471655"/>
        </p:xfrm>
        <a:graphic>
          <a:graphicData uri="http://schemas.openxmlformats.org/drawingml/2006/table">
            <a:tbl>
              <a:tblPr firstRow="1" bandRow="1">
                <a:noFill/>
                <a:tableStyleId>{79F14410-B759-402A-A3C5-4E2C5933B8FF}</a:tableStyleId>
              </a:tblPr>
              <a:tblGrid>
                <a:gridCol w="1173650"/>
                <a:gridCol w="3716325"/>
              </a:tblGrid>
              <a:tr h="326375">
                <a:tc>
                  <a:txBody>
                    <a:bodyPr/>
                    <a:lstStyle/>
                    <a:p>
                      <a:pPr marL="0" marR="0" lvl="0" indent="0" algn="l" rtl="0">
                        <a:spcBef>
                          <a:spcPts val="0"/>
                        </a:spcBef>
                        <a:spcAft>
                          <a:spcPts val="0"/>
                        </a:spcAft>
                        <a:buNone/>
                      </a:pPr>
                      <a:r>
                        <a:rPr lang="es-ES" sz="1100"/>
                        <a:t>VARIABLE</a:t>
                      </a:r>
                      <a:endParaRPr/>
                    </a:p>
                  </a:txBody>
                  <a:tcPr marL="91450" marR="91450" marT="45725" marB="45725">
                    <a:solidFill>
                      <a:srgbClr val="0075A2"/>
                    </a:solidFill>
                  </a:tcPr>
                </a:tc>
                <a:tc>
                  <a:txBody>
                    <a:bodyPr/>
                    <a:lstStyle/>
                    <a:p>
                      <a:pPr marL="0" marR="0" lvl="0" indent="0" algn="l" rtl="0">
                        <a:spcBef>
                          <a:spcPts val="0"/>
                        </a:spcBef>
                        <a:spcAft>
                          <a:spcPts val="0"/>
                        </a:spcAft>
                        <a:buNone/>
                      </a:pPr>
                      <a:r>
                        <a:rPr lang="es-ES" sz="1100"/>
                        <a:t>DESCRIPCIÓN (breve también)</a:t>
                      </a:r>
                      <a:endParaRPr/>
                    </a:p>
                  </a:txBody>
                  <a:tcPr marL="91450" marR="91450" marT="45725" marB="45725">
                    <a:solidFill>
                      <a:srgbClr val="0075A2"/>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Número de víctimas mortales en siniestros de tránsito por cada 100.000 habitantes</a:t>
                      </a:r>
                      <a:endParaRPr/>
                    </a:p>
                  </a:txBody>
                  <a:tcPr marL="0" marR="0" marT="0" marB="0" anchor="ctr">
                    <a:solidFill>
                      <a:srgbClr val="0075A2"/>
                    </a:solidFill>
                  </a:tcPr>
                </a:tc>
                <a:tc>
                  <a:txBody>
                    <a:bodyPr/>
                    <a:lstStyle/>
                    <a:p>
                      <a:pPr marL="0" marR="0" lvl="0" indent="0" algn="l" rtl="0">
                        <a:spcBef>
                          <a:spcPts val="0"/>
                        </a:spcBef>
                        <a:spcAft>
                          <a:spcPts val="0"/>
                        </a:spcAft>
                        <a:buClr>
                          <a:schemeClr val="dk1"/>
                        </a:buClr>
                        <a:buSzPts val="800"/>
                        <a:buFont typeface="Calibri"/>
                        <a:buNone/>
                      </a:pPr>
                      <a:r>
                        <a:rPr lang="es-ES" sz="800" b="0" i="0" u="none" strike="noStrike"/>
                        <a:t>Este indicador mide el porcentaje de viajes en transporte público en la distribución modal total. En la medida que su valor aumenta es posible asumir un grado mayor de eficiencia de la movilidad urbana, en tanto el transporte público tiene la capacidad de movilizar a más personas con menor energía, generando a su vez menor contaminación y congestión. </a:t>
                      </a:r>
                      <a:endParaRPr sz="2400"/>
                    </a:p>
                  </a:txBody>
                  <a:tcPr marL="0" marR="0" marT="0" marB="0" anchor="ctr">
                    <a:solidFill>
                      <a:srgbClr val="C8F9FC"/>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Número de víctimas lesionadas en siniestros de tránsito por cada 100.000 habitantes</a:t>
                      </a:r>
                      <a:endParaRPr/>
                    </a:p>
                  </a:txBody>
                  <a:tcPr marL="0" marR="0" marT="0" marB="0" anchor="ctr">
                    <a:solidFill>
                      <a:srgbClr val="0075A2"/>
                    </a:solidFill>
                  </a:tcPr>
                </a:tc>
                <a:tc>
                  <a:txBody>
                    <a:bodyPr/>
                    <a:lstStyle/>
                    <a:p>
                      <a:pPr marL="0" marR="0" lvl="0" indent="0" algn="l" rtl="0">
                        <a:spcBef>
                          <a:spcPts val="0"/>
                        </a:spcBef>
                        <a:spcAft>
                          <a:spcPts val="0"/>
                        </a:spcAft>
                        <a:buClr>
                          <a:schemeClr val="dk1"/>
                        </a:buClr>
                        <a:buSzPts val="800"/>
                        <a:buFont typeface="Calibri"/>
                        <a:buNone/>
                      </a:pPr>
                      <a:r>
                        <a:rPr lang="es-ES" sz="800" b="0" i="0" u="none" strike="noStrike"/>
                        <a:t>Este indicador mide el número de víctimas lesionadas como producto de siniestros de tránsito por cada 100.000 habitantes. El problema de la inseguridad vial es alto en las áreas urbanas y tiene que ver principalmente con el comportamiento de los diferentes actores del tránsito. Una reducción de los valores de este indicador evidencia adelantos en la pacificación estructural de la circulación de vehículos motorizados. Por otro lado, un aumento en el valor de este indicador mostraría el incremento de una educación vial deficiente y malas prácticas en las normas de tránsito como excesos de velocidad, conducción bajo la influencia del alcohol, entre otras causas.</a:t>
                      </a:r>
                      <a:endParaRPr sz="2400"/>
                    </a:p>
                  </a:txBody>
                  <a:tcPr marL="0" marR="0" marT="0" marB="0" anchor="ctr">
                    <a:solidFill>
                      <a:srgbClr val="C8F9FC"/>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Cantidad (kg) de disposición final de residuos sólidos urbanos per cápita</a:t>
                      </a:r>
                      <a:endParaRPr/>
                    </a:p>
                  </a:txBody>
                  <a:tcPr marL="0" marR="0" marT="0" marB="0" anchor="ctr">
                    <a:solidFill>
                      <a:srgbClr val="0075A2"/>
                    </a:solidFill>
                  </a:tcPr>
                </a:tc>
                <a:tc>
                  <a:txBody>
                    <a:bodyPr/>
                    <a:lstStyle/>
                    <a:p>
                      <a:pPr marL="0" marR="0" lvl="0" indent="0" algn="l" rtl="0">
                        <a:spcBef>
                          <a:spcPts val="0"/>
                        </a:spcBef>
                        <a:spcAft>
                          <a:spcPts val="0"/>
                        </a:spcAft>
                        <a:buClr>
                          <a:schemeClr val="dk1"/>
                        </a:buClr>
                        <a:buSzPts val="800"/>
                        <a:buFont typeface="Calibri"/>
                        <a:buNone/>
                      </a:pPr>
                      <a:r>
                        <a:rPr lang="es-ES" sz="800" b="0" i="0" u="none" strike="noStrike"/>
                        <a:t>Este indicador muestra la cantidad de residuos sólidos municipales estimados por habitante, originados de manera diaria en los núcleos urbanos como resultado de las actividades domésticas, comerciales o similares. En su cálculo, este indicador considera todos aquellos residuos, no peligrosos ni tóxicos, cuya gestión y/o tratamiento es de responsabilidad municipal, siendo además dispuestos en vertederos, rellenos sanitarios y/o basurales. </a:t>
                      </a:r>
                      <a:endParaRPr sz="2400"/>
                    </a:p>
                  </a:txBody>
                  <a:tcPr marL="0" marR="0" marT="0" marB="0" anchor="ctr">
                    <a:solidFill>
                      <a:srgbClr val="C8F9FC"/>
                    </a:solidFill>
                  </a:tcPr>
                </a:tc>
              </a:tr>
              <a:tr h="326375">
                <a:tc>
                  <a:txBody>
                    <a:bodyPr/>
                    <a:lstStyle/>
                    <a:p>
                      <a:pPr marL="0" marR="0" lvl="0" indent="0" algn="ctr" rtl="0">
                        <a:spcBef>
                          <a:spcPts val="0"/>
                        </a:spcBef>
                        <a:spcAft>
                          <a:spcPts val="0"/>
                        </a:spcAft>
                        <a:buClr>
                          <a:schemeClr val="lt1"/>
                        </a:buClr>
                        <a:buSzPts val="800"/>
                        <a:buFont typeface="Calibri"/>
                        <a:buNone/>
                      </a:pPr>
                      <a:r>
                        <a:rPr lang="es-ES" sz="800" b="1">
                          <a:solidFill>
                            <a:schemeClr val="lt1"/>
                          </a:solidFill>
                          <a:latin typeface="Calibri"/>
                          <a:ea typeface="Calibri"/>
                          <a:cs typeface="Calibri"/>
                          <a:sym typeface="Calibri"/>
                        </a:rPr>
                        <a:t>Porcentaje de superficie no construida (sitios eriazos) en áreas urbanas</a:t>
                      </a:r>
                      <a:endParaRPr/>
                    </a:p>
                  </a:txBody>
                  <a:tcPr marL="0" marR="0" marT="0" marB="0" anchor="ctr">
                    <a:solidFill>
                      <a:srgbClr val="0075A2"/>
                    </a:solidFill>
                  </a:tcPr>
                </a:tc>
                <a:tc>
                  <a:txBody>
                    <a:bodyPr/>
                    <a:lstStyle/>
                    <a:p>
                      <a:pPr marL="0" marR="0" lvl="0" indent="0" algn="l" rtl="0">
                        <a:spcBef>
                          <a:spcPts val="0"/>
                        </a:spcBef>
                        <a:spcAft>
                          <a:spcPts val="0"/>
                        </a:spcAft>
                        <a:buClr>
                          <a:schemeClr val="dk1"/>
                        </a:buClr>
                        <a:buSzPts val="800"/>
                        <a:buFont typeface="Calibri"/>
                        <a:buNone/>
                      </a:pPr>
                      <a:r>
                        <a:rPr lang="es-ES" sz="800" b="0" i="0" u="none" strike="noStrike"/>
                        <a:t>Este indicador mide el porcentaje que representan los sitios eriazos respecto a superficie total de las áreas urbanas (entendido como el Límite Urbano Censal, LUC). En las ciudades, estos sitios se presentan como una oportunidad de aprovechar eficientemente los espacios para la población (construcción de viviendas sociales, áreas verdes y/o espacios públicos) para crear una ciudad más eficiente con desarrollo urbano. En este análisis, un sitio eriazo es considerado un bien raíz con destino no agrícola y sin construcciones (no edificado), según lo establecido por el Servicio de Impuestos Internos (SII).</a:t>
                      </a:r>
                      <a:endParaRPr sz="2400"/>
                    </a:p>
                  </a:txBody>
                  <a:tcPr marL="0" marR="0" marT="0" marB="0" anchor="ctr">
                    <a:solidFill>
                      <a:srgbClr val="C8F9FC"/>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Porcentaje de viviendas particulares que requieren mejoras de materialidad y/o servicios básicos</a:t>
                      </a:r>
                      <a:endParaRPr/>
                    </a:p>
                  </a:txBody>
                  <a:tcPr marL="0" marR="0" marT="0" marB="0" anchor="ctr">
                    <a:solidFill>
                      <a:srgbClr val="0075A2"/>
                    </a:solidFill>
                  </a:tcPr>
                </a:tc>
                <a:tc>
                  <a:txBody>
                    <a:bodyPr/>
                    <a:lstStyle/>
                    <a:p>
                      <a:pPr marL="0" marR="0" lvl="0" indent="0" algn="ctr" rtl="0">
                        <a:spcBef>
                          <a:spcPts val="0"/>
                        </a:spcBef>
                        <a:spcAft>
                          <a:spcPts val="0"/>
                        </a:spcAft>
                        <a:buClr>
                          <a:schemeClr val="dk1"/>
                        </a:buClr>
                        <a:buSzPts val="800"/>
                        <a:buFont typeface="Calibri"/>
                        <a:buNone/>
                      </a:pPr>
                      <a:r>
                        <a:rPr lang="es-ES" sz="800" b="0" i="0" u="none" strike="noStrike"/>
                        <a:t>Este indicador mide el déficit habitacional cualitativo, entendido como el porcentaje de viviendas particulares que requieren mejoras de material y/o servicios básicos, es decir, aquellas viviendas consideradas de calidad “recuperable” cuya tipología de materiales de construcción y/o condiciones de saneamiento no son adecuadas, pero son factibles de mejorar de acuerdo con un índice de calidad global de las viviendas desarrollado por el Ministerio de Vivienda y Urbanismo (MINVU). Es importante mencionar que este indicador considera solamente las viviendas en zona urbana. </a:t>
                      </a:r>
                      <a:endParaRPr sz="2400"/>
                    </a:p>
                  </a:txBody>
                  <a:tcPr marL="0" marR="0" marT="0" marB="0" anchor="ctr">
                    <a:solidFill>
                      <a:srgbClr val="C8F9FC"/>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fade">
                                      <p:cBhvr>
                                        <p:cTn id="7" dur="5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2"/>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pPr marL="0" marR="0" lvl="0" indent="0" algn="ctr" rtl="0">
                <a:lnSpc>
                  <a:spcPct val="100000"/>
                </a:lnSpc>
                <a:spcBef>
                  <a:spcPts val="0"/>
                </a:spcBef>
                <a:spcAft>
                  <a:spcPts val="0"/>
                </a:spcAft>
                <a:buClr>
                  <a:schemeClr val="accent1"/>
                </a:buClr>
                <a:buSzPts val="1600"/>
                <a:buFont typeface="Calibri"/>
                <a:buNone/>
              </a:pPr>
              <a:t>12</a:t>
            </a:fld>
            <a:endParaRPr sz="1600" b="1" i="0" u="none" strike="noStrike" cap="none">
              <a:solidFill>
                <a:schemeClr val="accent1"/>
              </a:solidFill>
              <a:latin typeface="Calibri"/>
              <a:ea typeface="Calibri"/>
              <a:cs typeface="Calibri"/>
              <a:sym typeface="Calibri"/>
            </a:endParaRPr>
          </a:p>
        </p:txBody>
      </p:sp>
      <p:sp>
        <p:nvSpPr>
          <p:cNvPr id="229" name="Google Shape;229;p12"/>
          <p:cNvSpPr txBox="1"/>
          <p:nvPr/>
        </p:nvSpPr>
        <p:spPr>
          <a:xfrm>
            <a:off x="3700714" y="309297"/>
            <a:ext cx="6139571" cy="51088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575756"/>
              </a:buClr>
              <a:buSzPts val="1560"/>
              <a:buFont typeface="Arial"/>
              <a:buNone/>
            </a:pPr>
            <a:r>
              <a:rPr lang="es-ES" sz="1560" b="0" i="0" u="none" strike="noStrike" cap="none">
                <a:solidFill>
                  <a:srgbClr val="575756"/>
                </a:solidFill>
                <a:latin typeface="Arial"/>
                <a:ea typeface="Arial"/>
                <a:cs typeface="Arial"/>
                <a:sym typeface="Arial"/>
              </a:rPr>
              <a:t>Aplicación / sitio web con las bondades de la comuna</a:t>
            </a:r>
            <a:r>
              <a:rPr lang="es-ES" sz="1560" b="0" i="0" u="none" strike="noStrike" cap="none">
                <a:solidFill>
                  <a:schemeClr val="dk1"/>
                </a:solidFill>
                <a:latin typeface="Arial"/>
                <a:ea typeface="Arial"/>
                <a:cs typeface="Arial"/>
                <a:sym typeface="Arial"/>
              </a:rPr>
              <a:t>.</a:t>
            </a:r>
            <a:endParaRPr sz="1560" b="0" i="0" u="none" strike="noStrike" cap="none">
              <a:solidFill>
                <a:srgbClr val="5C5C5C"/>
              </a:solidFill>
              <a:latin typeface="Arial"/>
              <a:ea typeface="Arial"/>
              <a:cs typeface="Arial"/>
              <a:sym typeface="Arial"/>
            </a:endParaRPr>
          </a:p>
        </p:txBody>
      </p:sp>
      <p:sp>
        <p:nvSpPr>
          <p:cNvPr id="230" name="Google Shape;230;p12"/>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s-ES" sz="1400" b="1" i="0" u="none" strike="noStrike" cap="none">
                <a:solidFill>
                  <a:srgbClr val="FFFFFF"/>
                </a:solidFill>
                <a:latin typeface="Arial"/>
                <a:ea typeface="Arial"/>
                <a:cs typeface="Arial"/>
                <a:sym typeface="Arial"/>
              </a:rPr>
              <a:t>DATAVIVIENDA</a:t>
            </a:r>
            <a:endParaRPr sz="1400" b="1" i="0" u="none" strike="noStrike" cap="none">
              <a:solidFill>
                <a:srgbClr val="FFFFFF"/>
              </a:solidFill>
              <a:latin typeface="Arial"/>
              <a:ea typeface="Arial"/>
              <a:cs typeface="Arial"/>
              <a:sym typeface="Arial"/>
            </a:endParaRPr>
          </a:p>
        </p:txBody>
      </p:sp>
      <p:sp>
        <p:nvSpPr>
          <p:cNvPr id="231" name="Google Shape;231;p12"/>
          <p:cNvSpPr/>
          <p:nvPr/>
        </p:nvSpPr>
        <p:spPr>
          <a:xfrm>
            <a:off x="427840" y="296910"/>
            <a:ext cx="893404"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b="0" i="0" u="none" strike="noStrike" cap="none">
                <a:solidFill>
                  <a:schemeClr val="accent1"/>
                </a:solidFill>
                <a:latin typeface="Arial"/>
                <a:ea typeface="Arial"/>
                <a:cs typeface="Arial"/>
                <a:sym typeface="Arial"/>
              </a:rPr>
              <a:t>10-11</a:t>
            </a:r>
            <a:endParaRPr sz="2400" b="0" i="0" u="none" strike="noStrike" cap="none">
              <a:solidFill>
                <a:schemeClr val="accent1"/>
              </a:solidFill>
              <a:latin typeface="Arial"/>
              <a:ea typeface="Arial"/>
              <a:cs typeface="Arial"/>
              <a:sym typeface="Arial"/>
            </a:endParaRPr>
          </a:p>
        </p:txBody>
      </p:sp>
      <p:sp>
        <p:nvSpPr>
          <p:cNvPr id="232" name="Google Shape;232;p12"/>
          <p:cNvSpPr/>
          <p:nvPr/>
        </p:nvSpPr>
        <p:spPr>
          <a:xfrm>
            <a:off x="1558516" y="852114"/>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233" name="Google Shape;233;p12"/>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234" name="Google Shape;234;p12"/>
          <p:cNvSpPr txBox="1"/>
          <p:nvPr/>
        </p:nvSpPr>
        <p:spPr>
          <a:xfrm>
            <a:off x="2056371" y="853740"/>
            <a:ext cx="7590945" cy="510886"/>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E20613"/>
              </a:buClr>
              <a:buSzPts val="2500"/>
              <a:buFont typeface="Arial"/>
              <a:buNone/>
            </a:pPr>
            <a:r>
              <a:rPr lang="es-ES" sz="1000" b="0" i="0" u="none" strike="noStrike" cap="non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235" name="Google Shape;235;p12"/>
          <p:cNvSpPr/>
          <p:nvPr/>
        </p:nvSpPr>
        <p:spPr>
          <a:xfrm>
            <a:off x="1558518" y="1501612"/>
            <a:ext cx="453748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10. FUENTES DE INFORMACIÓN</a:t>
            </a:r>
            <a:endParaRPr sz="1200" b="1" i="0" u="none" strike="noStrike" cap="none">
              <a:solidFill>
                <a:schemeClr val="accent1"/>
              </a:solidFill>
              <a:latin typeface="Calibri"/>
              <a:ea typeface="Calibri"/>
              <a:cs typeface="Calibri"/>
              <a:sym typeface="Calibri"/>
            </a:endParaRPr>
          </a:p>
        </p:txBody>
      </p:sp>
      <p:cxnSp>
        <p:nvCxnSpPr>
          <p:cNvPr id="236" name="Google Shape;236;p12"/>
          <p:cNvCxnSpPr/>
          <p:nvPr/>
        </p:nvCxnSpPr>
        <p:spPr>
          <a:xfrm>
            <a:off x="6096001" y="1864955"/>
            <a:ext cx="0" cy="2736000"/>
          </a:xfrm>
          <a:prstGeom prst="straightConnector1">
            <a:avLst/>
          </a:prstGeom>
          <a:noFill/>
          <a:ln w="9525" cap="flat" cmpd="sng">
            <a:solidFill>
              <a:srgbClr val="BFBFBF"/>
            </a:solidFill>
            <a:prstDash val="solid"/>
            <a:round/>
            <a:headEnd type="none" w="sm" len="sm"/>
            <a:tailEnd type="none" w="sm" len="sm"/>
          </a:ln>
        </p:spPr>
      </p:cxnSp>
      <p:sp>
        <p:nvSpPr>
          <p:cNvPr id="237" name="Google Shape;237;p12"/>
          <p:cNvSpPr txBox="1"/>
          <p:nvPr/>
        </p:nvSpPr>
        <p:spPr>
          <a:xfrm>
            <a:off x="1558517" y="1806877"/>
            <a:ext cx="4498492" cy="256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De qué instituciones, entidades, bases de datos vendrían los datos?</a:t>
            </a:r>
            <a:endParaRPr/>
          </a:p>
        </p:txBody>
      </p:sp>
      <p:sp>
        <p:nvSpPr>
          <p:cNvPr id="238" name="Google Shape;238;p12"/>
          <p:cNvSpPr/>
          <p:nvPr/>
        </p:nvSpPr>
        <p:spPr>
          <a:xfrm>
            <a:off x="6214824" y="1501611"/>
            <a:ext cx="433817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11. VARIABLES PRINCIPALES</a:t>
            </a:r>
            <a:endParaRPr sz="1200" b="1" i="0" u="none" strike="noStrike" cap="none">
              <a:solidFill>
                <a:schemeClr val="accent1"/>
              </a:solidFill>
              <a:latin typeface="Calibri"/>
              <a:ea typeface="Calibri"/>
              <a:cs typeface="Calibri"/>
              <a:sym typeface="Calibri"/>
            </a:endParaRPr>
          </a:p>
        </p:txBody>
      </p:sp>
      <p:pic>
        <p:nvPicPr>
          <p:cNvPr id="239" name="Google Shape;239;p12"/>
          <p:cNvPicPr preferRelativeResize="0"/>
          <p:nvPr/>
        </p:nvPicPr>
        <p:blipFill rotWithShape="1">
          <a:blip r:embed="rId3">
            <a:alphaModFix/>
          </a:blip>
          <a:srcRect/>
          <a:stretch/>
        </p:blipFill>
        <p:spPr>
          <a:xfrm>
            <a:off x="9698169" y="262226"/>
            <a:ext cx="2485938" cy="531034"/>
          </a:xfrm>
          <a:prstGeom prst="rect">
            <a:avLst/>
          </a:prstGeom>
          <a:noFill/>
          <a:ln>
            <a:noFill/>
          </a:ln>
        </p:spPr>
      </p:pic>
      <p:sp>
        <p:nvSpPr>
          <p:cNvPr id="240" name="Google Shape;240;p12"/>
          <p:cNvSpPr txBox="1"/>
          <p:nvPr/>
        </p:nvSpPr>
        <p:spPr>
          <a:xfrm>
            <a:off x="6214823" y="1794597"/>
            <a:ext cx="5359963" cy="256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Qué variables deberían estar “Sí o Sí” en el producto?</a:t>
            </a:r>
            <a:endParaRPr sz="1067" b="0" i="0" u="none" strike="noStrike" cap="none">
              <a:solidFill>
                <a:srgbClr val="575756"/>
              </a:solidFill>
              <a:latin typeface="Arial"/>
              <a:ea typeface="Arial"/>
              <a:cs typeface="Arial"/>
              <a:sym typeface="Arial"/>
            </a:endParaRPr>
          </a:p>
        </p:txBody>
      </p:sp>
      <p:graphicFrame>
        <p:nvGraphicFramePr>
          <p:cNvPr id="241" name="Google Shape;241;p12"/>
          <p:cNvGraphicFramePr/>
          <p:nvPr/>
        </p:nvGraphicFramePr>
        <p:xfrm>
          <a:off x="1558515" y="2191983"/>
          <a:ext cx="4313350" cy="3944590"/>
        </p:xfrm>
        <a:graphic>
          <a:graphicData uri="http://schemas.openxmlformats.org/drawingml/2006/table">
            <a:tbl>
              <a:tblPr firstRow="1" bandRow="1">
                <a:noFill/>
                <a:tableStyleId>{79F14410-B759-402A-A3C5-4E2C5933B8FF}</a:tableStyleId>
              </a:tblPr>
              <a:tblGrid>
                <a:gridCol w="1276975"/>
                <a:gridCol w="3036375"/>
              </a:tblGrid>
              <a:tr h="326375">
                <a:tc>
                  <a:txBody>
                    <a:bodyPr/>
                    <a:lstStyle/>
                    <a:p>
                      <a:pPr marL="0" marR="0" lvl="0" indent="0" algn="l" rtl="0">
                        <a:spcBef>
                          <a:spcPts val="0"/>
                        </a:spcBef>
                        <a:spcAft>
                          <a:spcPts val="0"/>
                        </a:spcAft>
                        <a:buNone/>
                      </a:pPr>
                      <a:r>
                        <a:rPr lang="es-ES" sz="1100"/>
                        <a:t>FUENTE</a:t>
                      </a:r>
                      <a:endParaRPr/>
                    </a:p>
                  </a:txBody>
                  <a:tcPr marL="91450" marR="91450" marT="45725" marB="45725">
                    <a:solidFill>
                      <a:srgbClr val="0B5394"/>
                    </a:solidFill>
                  </a:tcPr>
                </a:tc>
                <a:tc>
                  <a:txBody>
                    <a:bodyPr/>
                    <a:lstStyle/>
                    <a:p>
                      <a:pPr marL="0" marR="0" lvl="0" indent="0" algn="l" rtl="0">
                        <a:spcBef>
                          <a:spcPts val="0"/>
                        </a:spcBef>
                        <a:spcAft>
                          <a:spcPts val="0"/>
                        </a:spcAft>
                        <a:buNone/>
                      </a:pPr>
                      <a:r>
                        <a:rPr lang="es-ES" sz="1100"/>
                        <a:t>DESCRIPCIÓN (breve)</a:t>
                      </a:r>
                      <a:endParaRPr/>
                    </a:p>
                  </a:txBody>
                  <a:tcPr marL="91450" marR="91450" marT="45725" marB="45725">
                    <a:solidFill>
                      <a:srgbClr val="0B5394"/>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INE</a:t>
                      </a:r>
                      <a:endParaRPr/>
                    </a:p>
                  </a:txBody>
                  <a:tcPr marL="0" marR="0" marT="0" marB="0" anchor="ctr">
                    <a:solidFill>
                      <a:srgbClr val="0B5394"/>
                    </a:solidFill>
                  </a:tcPr>
                </a:tc>
                <a:tc>
                  <a:txBody>
                    <a:bodyPr/>
                    <a:lstStyle/>
                    <a:p>
                      <a:pPr marL="0" marR="0" lvl="0" indent="0" algn="l" rtl="0">
                        <a:spcBef>
                          <a:spcPts val="0"/>
                        </a:spcBef>
                        <a:spcAft>
                          <a:spcPts val="0"/>
                        </a:spcAft>
                        <a:buClr>
                          <a:schemeClr val="dk1"/>
                        </a:buClr>
                        <a:buSzPts val="800"/>
                        <a:buFont typeface="Calibri"/>
                        <a:buNone/>
                      </a:pPr>
                      <a:r>
                        <a:rPr lang="es-ES" sz="800" b="0" i="0" u="none" strike="noStrike"/>
                        <a:t>El Instituto Nacional de Estadísticas (INE)  tiene por finalidad realizar los </a:t>
                      </a:r>
                      <a:r>
                        <a:rPr lang="es-ES" sz="800" b="0" i="0" u="none" strike="noStrike">
                          <a:solidFill>
                            <a:schemeClr val="dk1"/>
                          </a:solidFill>
                        </a:rPr>
                        <a:t>censos </a:t>
                      </a:r>
                      <a:r>
                        <a:rPr lang="es-ES" sz="800" b="0" i="0" u="none" strike="noStrike"/>
                        <a:t>generales de población y vivienda, y producir, recopilar y publicar las estadísticas oficiales del país, además de otras tareas específicas que le encomienda la ley.</a:t>
                      </a:r>
                      <a:endParaRPr sz="2400"/>
                    </a:p>
                  </a:txBody>
                  <a:tcPr marL="0" marR="0" marT="0" marB="0" anchor="ctr">
                    <a:solidFill>
                      <a:srgbClr val="C4EEFF"/>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Observatorio urbano</a:t>
                      </a:r>
                      <a:endParaRPr/>
                    </a:p>
                  </a:txBody>
                  <a:tcPr marL="0" marR="0" marT="0" marB="0" anchor="ctr">
                    <a:solidFill>
                      <a:srgbClr val="0B5394"/>
                    </a:solidFill>
                  </a:tcPr>
                </a:tc>
                <a:tc>
                  <a:txBody>
                    <a:bodyPr/>
                    <a:lstStyle/>
                    <a:p>
                      <a:pPr marL="0" marR="0" lvl="0" indent="0" algn="l" rtl="0">
                        <a:spcBef>
                          <a:spcPts val="0"/>
                        </a:spcBef>
                        <a:spcAft>
                          <a:spcPts val="0"/>
                        </a:spcAft>
                        <a:buClr>
                          <a:schemeClr val="dk1"/>
                        </a:buClr>
                        <a:buSzPts val="800"/>
                        <a:buFont typeface="Calibri"/>
                        <a:buNone/>
                      </a:pPr>
                      <a:r>
                        <a:rPr lang="es-ES" sz="800" b="0" i="0" u="none" strike="noStrike"/>
                        <a:t>El Observatorio Urbano del Ministerio de Vivienda y Urbanismo es un sitio web que entrega a la ciudadanía información sobre indicadores, estadísticas, estudios y encuestas de elaboración propia. Así como también, documentos bibliográficos relacionados con el quehacer ministerial.</a:t>
                      </a:r>
                      <a:endParaRPr sz="2400"/>
                    </a:p>
                  </a:txBody>
                  <a:tcPr marL="0" marR="0" marT="0" marB="0" anchor="ctr">
                    <a:solidFill>
                      <a:srgbClr val="C4EEFF"/>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Siedu</a:t>
                      </a:r>
                      <a:endParaRPr sz="800" b="1">
                        <a:solidFill>
                          <a:schemeClr val="lt1"/>
                        </a:solidFill>
                        <a:latin typeface="Calibri"/>
                        <a:ea typeface="Calibri"/>
                        <a:cs typeface="Calibri"/>
                        <a:sym typeface="Calibri"/>
                      </a:endParaRPr>
                    </a:p>
                  </a:txBody>
                  <a:tcPr marL="0" marR="0" marT="0" marB="0" anchor="ctr">
                    <a:solidFill>
                      <a:srgbClr val="0B5394"/>
                    </a:solidFill>
                  </a:tcPr>
                </a:tc>
                <a:tc>
                  <a:txBody>
                    <a:bodyPr/>
                    <a:lstStyle/>
                    <a:p>
                      <a:pPr marL="0" marR="0" lvl="0" indent="0" algn="l" rtl="0">
                        <a:lnSpc>
                          <a:spcPct val="100000"/>
                        </a:lnSpc>
                        <a:spcBef>
                          <a:spcPts val="0"/>
                        </a:spcBef>
                        <a:spcAft>
                          <a:spcPts val="0"/>
                        </a:spcAft>
                        <a:buClr>
                          <a:schemeClr val="dk1"/>
                        </a:buClr>
                        <a:buSzPts val="800"/>
                        <a:buFont typeface="Calibri"/>
                        <a:buNone/>
                      </a:pPr>
                      <a:r>
                        <a:rPr lang="es-ES" sz="800" b="0" i="0" u="none" strike="noStrike"/>
                        <a:t>A nivel internacional, se ha buscado promover acuerdos como la Nueva Agenda Urbana de Hábitat III (2016) la cual plantea un desafío común a todos los países del mundo respecto de cómo lograr mayores niveles de crecimiento asociados a sustentabilidad, bienestar, participación y equidad. </a:t>
                      </a:r>
                      <a:endParaRPr sz="2400"/>
                    </a:p>
                    <a:p>
                      <a:pPr marL="0" marR="0" lvl="0" indent="0" algn="l" rtl="0">
                        <a:lnSpc>
                          <a:spcPct val="100000"/>
                        </a:lnSpc>
                        <a:spcBef>
                          <a:spcPts val="0"/>
                        </a:spcBef>
                        <a:spcAft>
                          <a:spcPts val="0"/>
                        </a:spcAft>
                        <a:buClr>
                          <a:schemeClr val="dk1"/>
                        </a:buClr>
                        <a:buSzPts val="800"/>
                        <a:buFont typeface="Calibri"/>
                        <a:buNone/>
                      </a:pPr>
                      <a:r>
                        <a:rPr lang="es-ES" sz="800" b="0" i="0" u="none" strike="noStrike">
                          <a:latin typeface="Calibri"/>
                          <a:ea typeface="Calibri"/>
                          <a:cs typeface="Calibri"/>
                          <a:sym typeface="Calibri"/>
                        </a:rPr>
                        <a:t>El Sistema de Indicadores y Estándares de calidad de vida y Desarrollo Urbano ( Siedu) tiene por objetivo identificar la desigualdad territorial en calidad de vida urbana dentro y entre las ciudades chilenas; mediante la medición de aquellos atributos urbanos relacionados con la calidad de vida urbana.</a:t>
                      </a:r>
                      <a:r>
                        <a:rPr lang="es-ES" sz="800" b="0" i="0" u="none" strike="noStrike"/>
                        <a:t>.</a:t>
                      </a:r>
                      <a:endParaRPr sz="2400"/>
                    </a:p>
                  </a:txBody>
                  <a:tcPr marL="0" marR="0" marT="0" marB="0" anchor="ctr">
                    <a:solidFill>
                      <a:srgbClr val="C4EEFF"/>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Cámara Chilena de la Construcción (CChC)</a:t>
                      </a:r>
                      <a:endParaRPr/>
                    </a:p>
                  </a:txBody>
                  <a:tcPr marL="0" marR="0" marT="0" marB="0" anchor="ctr">
                    <a:solidFill>
                      <a:srgbClr val="0B5394"/>
                    </a:solidFill>
                  </a:tcPr>
                </a:tc>
                <a:tc>
                  <a:txBody>
                    <a:bodyPr/>
                    <a:lstStyle/>
                    <a:p>
                      <a:pPr marL="0" marR="0" lvl="0" indent="0" algn="ctr" rtl="0">
                        <a:spcBef>
                          <a:spcPts val="0"/>
                        </a:spcBef>
                        <a:spcAft>
                          <a:spcPts val="0"/>
                        </a:spcAft>
                        <a:buNone/>
                      </a:pPr>
                      <a:r>
                        <a:rPr lang="es-ES" sz="800" b="1">
                          <a:solidFill>
                            <a:schemeClr val="dk1"/>
                          </a:solidFill>
                          <a:latin typeface="Calibri"/>
                          <a:ea typeface="Calibri"/>
                          <a:cs typeface="Calibri"/>
                          <a:sym typeface="Calibri"/>
                        </a:rPr>
                        <a:t>El Índice de Calidad de Vida Urbana mide y compara en términos relativos la calidad de vida urbana de comunas y ciudades en Chile, a partir de un conjunto de variables referidas a seis dimensiones que expresan el estado de situación en la provisión de bienes y servicios públicos y privados a la población residente y sus correspondientes impactos socio-territoriales de ciudades intermedias como metropolitanas.</a:t>
                      </a:r>
                      <a:endParaRPr/>
                    </a:p>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C4EEFF"/>
                    </a:solidFill>
                  </a:tcPr>
                </a:tc>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B5394"/>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C4EEFF"/>
                    </a:solidFill>
                  </a:tcPr>
                </a:tc>
              </a:tr>
            </a:tbl>
          </a:graphicData>
        </a:graphic>
      </p:graphicFrame>
      <p:graphicFrame>
        <p:nvGraphicFramePr>
          <p:cNvPr id="242" name="Google Shape;242;p12"/>
          <p:cNvGraphicFramePr/>
          <p:nvPr/>
        </p:nvGraphicFramePr>
        <p:xfrm>
          <a:off x="6320131" y="2167189"/>
          <a:ext cx="4963075" cy="3869585"/>
        </p:xfrm>
        <a:graphic>
          <a:graphicData uri="http://schemas.openxmlformats.org/drawingml/2006/table">
            <a:tbl>
              <a:tblPr firstRow="1" bandRow="1">
                <a:noFill/>
                <a:tableStyleId>{79F14410-B759-402A-A3C5-4E2C5933B8FF}</a:tableStyleId>
              </a:tblPr>
              <a:tblGrid>
                <a:gridCol w="1246750"/>
                <a:gridCol w="3716325"/>
              </a:tblGrid>
              <a:tr h="326375">
                <a:tc>
                  <a:txBody>
                    <a:bodyPr/>
                    <a:lstStyle/>
                    <a:p>
                      <a:pPr marL="0" marR="0" lvl="0" indent="0" algn="l" rtl="0">
                        <a:spcBef>
                          <a:spcPts val="0"/>
                        </a:spcBef>
                        <a:spcAft>
                          <a:spcPts val="0"/>
                        </a:spcAft>
                        <a:buNone/>
                      </a:pPr>
                      <a:r>
                        <a:rPr lang="es-ES" sz="1100"/>
                        <a:t>VARIABLE</a:t>
                      </a:r>
                      <a:endParaRPr/>
                    </a:p>
                  </a:txBody>
                  <a:tcPr marL="91450" marR="91450" marT="45725" marB="45725">
                    <a:solidFill>
                      <a:srgbClr val="0075A2"/>
                    </a:solidFill>
                  </a:tcPr>
                </a:tc>
                <a:tc>
                  <a:txBody>
                    <a:bodyPr/>
                    <a:lstStyle/>
                    <a:p>
                      <a:pPr marL="0" marR="0" lvl="0" indent="0" algn="l" rtl="0">
                        <a:spcBef>
                          <a:spcPts val="0"/>
                        </a:spcBef>
                        <a:spcAft>
                          <a:spcPts val="0"/>
                        </a:spcAft>
                        <a:buNone/>
                      </a:pPr>
                      <a:r>
                        <a:rPr lang="es-ES" sz="1100"/>
                        <a:t>DESCRIPCIÓN (breve también)</a:t>
                      </a:r>
                      <a:endParaRPr/>
                    </a:p>
                  </a:txBody>
                  <a:tcPr marL="91450" marR="91450" marT="45725" marB="45725">
                    <a:solidFill>
                      <a:srgbClr val="0075A2"/>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Porcentaje de viviendas en situación de hacinamiento</a:t>
                      </a:r>
                      <a:endParaRPr/>
                    </a:p>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r>
                        <a:rPr lang="es-ES" sz="800" b="1">
                          <a:solidFill>
                            <a:schemeClr val="dk1"/>
                          </a:solidFill>
                          <a:latin typeface="Calibri"/>
                          <a:ea typeface="Calibri"/>
                          <a:cs typeface="Calibri"/>
                          <a:sym typeface="Calibri"/>
                        </a:rPr>
                        <a:t>Corresponde al porcentaje de viviendas que presentan situación de hacinamiento por comuna. El indicador mide la razón entre el número de personas residentes y el número de dormitorios de uso exclusivo en el hogar. Por tanto, los hogares que tienen 2,5 o más personas por dormitorio son considerados como en situación de hacinamiento y también se considera hacinamiento, si en una vivienda tiene al menos uno de sus hogares con esta condición. Este indicador forma parte de las variables consideradas por el Ministerio de Vivienda y Urbanismo (MINVU) para la medición del déficit habitacional cuantitativo, que define los requerimientos de nuevas viviendas.</a:t>
                      </a:r>
                      <a:endParaRPr/>
                    </a:p>
                  </a:txBody>
                  <a:tcPr marL="0" marR="0" marT="0" marB="0" anchor="ctr">
                    <a:solidFill>
                      <a:srgbClr val="C8F9FC"/>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Distancia a paraderos de transporte público mayor</a:t>
                      </a:r>
                      <a:endParaRPr/>
                    </a:p>
                  </a:txBody>
                  <a:tcPr marL="0" marR="0" marT="0" marB="0" anchor="ctr">
                    <a:solidFill>
                      <a:srgbClr val="0075A2"/>
                    </a:solidFill>
                  </a:tcPr>
                </a:tc>
                <a:tc>
                  <a:txBody>
                    <a:bodyPr/>
                    <a:lstStyle/>
                    <a:p>
                      <a:pPr marL="0" marR="0" lvl="0" indent="0" algn="ctr" rtl="0">
                        <a:spcBef>
                          <a:spcPts val="0"/>
                        </a:spcBef>
                        <a:spcAft>
                          <a:spcPts val="0"/>
                        </a:spcAft>
                        <a:buNone/>
                      </a:pPr>
                      <a:r>
                        <a:rPr lang="es-ES" sz="800" b="1">
                          <a:solidFill>
                            <a:schemeClr val="dk1"/>
                          </a:solidFill>
                          <a:latin typeface="Calibri"/>
                          <a:ea typeface="Calibri"/>
                          <a:cs typeface="Calibri"/>
                          <a:sym typeface="Calibri"/>
                        </a:rPr>
                        <a:t>El indicador expresa valores de distancia desde un origen determinado respecto del paradero de transporte público. La distancia se mide a través de redes viales calibradas, desde el centro geométrico de cada manzana hasta el paradero público mayor más próximo, mientras que, para su agregación territorial, dicha distancia se pondera en función de la población a nivel de manzana.</a:t>
                      </a:r>
                      <a:endParaRPr/>
                    </a:p>
                  </a:txBody>
                  <a:tcPr marL="0" marR="0" marT="0" marB="0" anchor="ctr">
                    <a:solidFill>
                      <a:srgbClr val="C8F9FC"/>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Condiciones Laborales</a:t>
                      </a:r>
                      <a:endParaRPr/>
                    </a:p>
                  </a:txBody>
                  <a:tcPr marL="0" marR="0" marT="0" marB="0" anchor="ctr">
                    <a:solidFill>
                      <a:srgbClr val="0075A2"/>
                    </a:solidFill>
                  </a:tcPr>
                </a:tc>
                <a:tc>
                  <a:txBody>
                    <a:bodyPr/>
                    <a:lstStyle/>
                    <a:p>
                      <a:pPr marL="0" marR="0" lvl="0" indent="0" algn="ctr" rtl="0">
                        <a:spcBef>
                          <a:spcPts val="0"/>
                        </a:spcBef>
                        <a:spcAft>
                          <a:spcPts val="0"/>
                        </a:spcAft>
                        <a:buNone/>
                      </a:pPr>
                      <a:r>
                        <a:rPr lang="es-ES" sz="800" b="1">
                          <a:solidFill>
                            <a:schemeClr val="dk1"/>
                          </a:solidFill>
                          <a:latin typeface="Calibri"/>
                          <a:ea typeface="Calibri"/>
                          <a:cs typeface="Calibri"/>
                          <a:sym typeface="Calibri"/>
                        </a:rPr>
                        <a:t>Condiciones laborales de la población residente en términos de ingreso, condiciones contractuales, costo de vida y nivel de endeudamiento.</a:t>
                      </a:r>
                      <a:endParaRPr/>
                    </a:p>
                  </a:txBody>
                  <a:tcPr marL="0" marR="0" marT="0" marB="0" anchor="ctr">
                    <a:solidFill>
                      <a:srgbClr val="C8F9FC"/>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Ambiente de Negocios</a:t>
                      </a:r>
                      <a:endParaRPr/>
                    </a:p>
                  </a:txBody>
                  <a:tcPr marL="0" marR="0" marT="0" marB="0" anchor="ctr">
                    <a:solidFill>
                      <a:srgbClr val="0075A2"/>
                    </a:solidFill>
                  </a:tcPr>
                </a:tc>
                <a:tc>
                  <a:txBody>
                    <a:bodyPr/>
                    <a:lstStyle/>
                    <a:p>
                      <a:pPr marL="0" marR="0" lvl="0" indent="0" algn="ctr" rtl="0">
                        <a:spcBef>
                          <a:spcPts val="0"/>
                        </a:spcBef>
                        <a:spcAft>
                          <a:spcPts val="0"/>
                        </a:spcAft>
                        <a:buNone/>
                      </a:pPr>
                      <a:r>
                        <a:rPr lang="es-ES" sz="800" b="1">
                          <a:solidFill>
                            <a:schemeClr val="dk1"/>
                          </a:solidFill>
                          <a:latin typeface="Calibri"/>
                          <a:ea typeface="Calibri"/>
                          <a:cs typeface="Calibri"/>
                          <a:sym typeface="Calibri"/>
                        </a:rPr>
                        <a:t>Capacidad de atraer actividad económica y nuevos emprendimientos, desarrollos inmobiliarios y nuevos servicios públicos y privados.</a:t>
                      </a:r>
                      <a:endParaRPr/>
                    </a:p>
                  </a:txBody>
                  <a:tcPr marL="0" marR="0" marT="0" marB="0" anchor="ctr">
                    <a:solidFill>
                      <a:srgbClr val="C8F9FC"/>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Condiciones Socio-Culturales</a:t>
                      </a:r>
                      <a:endParaRPr/>
                    </a:p>
                  </a:txBody>
                  <a:tcPr marL="0" marR="0" marT="0" marB="0" anchor="ctr">
                    <a:solidFill>
                      <a:srgbClr val="0075A2"/>
                    </a:solidFill>
                  </a:tcPr>
                </a:tc>
                <a:tc>
                  <a:txBody>
                    <a:bodyPr/>
                    <a:lstStyle/>
                    <a:p>
                      <a:pPr marL="0" marR="0" lvl="0" indent="0" algn="ctr" rtl="0">
                        <a:spcBef>
                          <a:spcPts val="0"/>
                        </a:spcBef>
                        <a:spcAft>
                          <a:spcPts val="0"/>
                        </a:spcAft>
                        <a:buNone/>
                      </a:pPr>
                      <a:r>
                        <a:rPr lang="es-ES" sz="800" b="1">
                          <a:solidFill>
                            <a:schemeClr val="dk1"/>
                          </a:solidFill>
                          <a:latin typeface="Calibri"/>
                          <a:ea typeface="Calibri"/>
                          <a:cs typeface="Calibri"/>
                          <a:sym typeface="Calibri"/>
                        </a:rPr>
                        <a:t>Aspectos relativos al desarrollo de capital social, conforme la oferta y resultados en educación, participación ciudadana y convivencia social.</a:t>
                      </a:r>
                      <a:endParaRPr/>
                    </a:p>
                  </a:txBody>
                  <a:tcPr marL="0" marR="0" marT="0" marB="0" anchor="ctr">
                    <a:solidFill>
                      <a:srgbClr val="C8F9FC"/>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Conectividad y Movilidad</a:t>
                      </a:r>
                      <a:endParaRPr/>
                    </a:p>
                  </a:txBody>
                  <a:tcPr marL="0" marR="0" marT="0" marB="0" anchor="ctr">
                    <a:solidFill>
                      <a:srgbClr val="0075A2"/>
                    </a:solidFill>
                  </a:tcPr>
                </a:tc>
                <a:tc>
                  <a:txBody>
                    <a:bodyPr/>
                    <a:lstStyle/>
                    <a:p>
                      <a:pPr marL="0" marR="0" lvl="0" indent="0" algn="ctr" rtl="0">
                        <a:spcBef>
                          <a:spcPts val="0"/>
                        </a:spcBef>
                        <a:spcAft>
                          <a:spcPts val="0"/>
                        </a:spcAft>
                        <a:buNone/>
                      </a:pPr>
                      <a:r>
                        <a:rPr lang="es-ES" sz="800" b="1">
                          <a:solidFill>
                            <a:schemeClr val="dk1"/>
                          </a:solidFill>
                          <a:latin typeface="Calibri"/>
                          <a:ea typeface="Calibri"/>
                          <a:cs typeface="Calibri"/>
                          <a:sym typeface="Calibri"/>
                        </a:rPr>
                        <a:t>Acceso y proximidad a los servicios asociados al transporte  público, nivel de exposición a accidentes de tránsito y conexión a internet.</a:t>
                      </a:r>
                      <a:endParaRPr/>
                    </a:p>
                  </a:txBody>
                  <a:tcPr marL="0" marR="0" marT="0" marB="0" anchor="ctr">
                    <a:solidFill>
                      <a:srgbClr val="C8F9FC"/>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Salud y Medio Ambiente</a:t>
                      </a:r>
                      <a:endParaRPr/>
                    </a:p>
                  </a:txBody>
                  <a:tcPr marL="0" marR="0" marT="0" marB="0" anchor="ctr">
                    <a:solidFill>
                      <a:srgbClr val="0075A2"/>
                    </a:solidFill>
                  </a:tcPr>
                </a:tc>
                <a:tc>
                  <a:txBody>
                    <a:bodyPr/>
                    <a:lstStyle/>
                    <a:p>
                      <a:pPr marL="0" marR="0" lvl="0" indent="0" algn="ctr" rtl="0">
                        <a:spcBef>
                          <a:spcPts val="0"/>
                        </a:spcBef>
                        <a:spcAft>
                          <a:spcPts val="0"/>
                        </a:spcAft>
                        <a:buNone/>
                      </a:pPr>
                      <a:r>
                        <a:rPr lang="es-ES" sz="800" b="1">
                          <a:solidFill>
                            <a:schemeClr val="dk1"/>
                          </a:solidFill>
                          <a:latin typeface="Calibri"/>
                          <a:ea typeface="Calibri"/>
                          <a:cs typeface="Calibri"/>
                          <a:sym typeface="Calibri"/>
                        </a:rPr>
                        <a:t>Acceso y proximidad a la red de salud, carencias en materia de salud y nivel de exposición ambiental en su entorno.</a:t>
                      </a:r>
                      <a:endParaRPr/>
                    </a:p>
                  </a:txBody>
                  <a:tcPr marL="0" marR="0" marT="0" marB="0" anchor="ctr">
                    <a:solidFill>
                      <a:srgbClr val="C8F9FC"/>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Vivienda y Entorno</a:t>
                      </a:r>
                      <a:endParaRPr/>
                    </a:p>
                  </a:txBody>
                  <a:tcPr marL="0" marR="0" marT="0" marB="0" anchor="ctr">
                    <a:solidFill>
                      <a:srgbClr val="0075A2"/>
                    </a:solidFill>
                  </a:tcPr>
                </a:tc>
                <a:tc>
                  <a:txBody>
                    <a:bodyPr/>
                    <a:lstStyle/>
                    <a:p>
                      <a:pPr marL="0" marR="0" lvl="0" indent="0" algn="ctr" rtl="0">
                        <a:spcBef>
                          <a:spcPts val="0"/>
                        </a:spcBef>
                        <a:spcAft>
                          <a:spcPts val="0"/>
                        </a:spcAft>
                        <a:buNone/>
                      </a:pPr>
                      <a:r>
                        <a:rPr lang="es-ES" sz="800" b="1">
                          <a:solidFill>
                            <a:schemeClr val="dk1"/>
                          </a:solidFill>
                          <a:latin typeface="Calibri"/>
                          <a:ea typeface="Calibri"/>
                          <a:cs typeface="Calibri"/>
                          <a:sym typeface="Calibri"/>
                        </a:rPr>
                        <a:t>Estado de precariedad de la vivienda, así como condición del espacio público en términos de su mantenimiento  y nivel de inseguridad en los barrios.</a:t>
                      </a:r>
                      <a:endParaRPr/>
                    </a:p>
                  </a:txBody>
                  <a:tcPr marL="0" marR="0" marT="0" marB="0" anchor="ctr">
                    <a:solidFill>
                      <a:srgbClr val="C8F9FC"/>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3"/>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pPr marL="0" marR="0" lvl="0" indent="0" algn="ctr" rtl="0">
                <a:lnSpc>
                  <a:spcPct val="100000"/>
                </a:lnSpc>
                <a:spcBef>
                  <a:spcPts val="0"/>
                </a:spcBef>
                <a:spcAft>
                  <a:spcPts val="0"/>
                </a:spcAft>
                <a:buClr>
                  <a:schemeClr val="accent1"/>
                </a:buClr>
                <a:buSzPts val="1600"/>
                <a:buFont typeface="Calibri"/>
                <a:buNone/>
              </a:pPr>
              <a:t>13</a:t>
            </a:fld>
            <a:endParaRPr sz="1600" b="1" i="0" u="none" strike="noStrike" cap="none">
              <a:solidFill>
                <a:schemeClr val="accent1"/>
              </a:solidFill>
              <a:latin typeface="Calibri"/>
              <a:ea typeface="Calibri"/>
              <a:cs typeface="Calibri"/>
              <a:sym typeface="Calibri"/>
            </a:endParaRPr>
          </a:p>
        </p:txBody>
      </p:sp>
      <p:sp>
        <p:nvSpPr>
          <p:cNvPr id="248" name="Google Shape;248;p13"/>
          <p:cNvSpPr txBox="1"/>
          <p:nvPr/>
        </p:nvSpPr>
        <p:spPr>
          <a:xfrm>
            <a:off x="3700715" y="309297"/>
            <a:ext cx="6080848" cy="51088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575756"/>
              </a:buClr>
              <a:buSzPts val="1560"/>
              <a:buFont typeface="Arial"/>
              <a:buNone/>
            </a:pPr>
            <a:r>
              <a:rPr lang="es-ES" sz="1560" b="0" i="0" u="none" strike="noStrike" cap="none">
                <a:solidFill>
                  <a:srgbClr val="575756"/>
                </a:solidFill>
                <a:latin typeface="Arial"/>
                <a:ea typeface="Arial"/>
                <a:cs typeface="Arial"/>
                <a:sym typeface="Arial"/>
              </a:rPr>
              <a:t>Aplicación / sitio web con las bondades de la comuna</a:t>
            </a:r>
            <a:r>
              <a:rPr lang="es-ES" sz="1560" b="0" i="0" u="none" strike="noStrike" cap="none">
                <a:solidFill>
                  <a:schemeClr val="dk1"/>
                </a:solidFill>
                <a:latin typeface="Arial"/>
                <a:ea typeface="Arial"/>
                <a:cs typeface="Arial"/>
                <a:sym typeface="Arial"/>
              </a:rPr>
              <a:t>.</a:t>
            </a:r>
            <a:endParaRPr sz="1560" b="0" i="0" u="none" strike="noStrike" cap="none">
              <a:solidFill>
                <a:srgbClr val="5C5C5C"/>
              </a:solidFill>
              <a:latin typeface="Arial"/>
              <a:ea typeface="Arial"/>
              <a:cs typeface="Arial"/>
              <a:sym typeface="Arial"/>
            </a:endParaRPr>
          </a:p>
        </p:txBody>
      </p:sp>
      <p:sp>
        <p:nvSpPr>
          <p:cNvPr id="249" name="Google Shape;249;p13"/>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s-ES" sz="1400" b="1" i="0" u="none" strike="noStrike" cap="none">
                <a:solidFill>
                  <a:srgbClr val="FFFFFF"/>
                </a:solidFill>
                <a:latin typeface="Arial"/>
                <a:ea typeface="Arial"/>
                <a:cs typeface="Arial"/>
                <a:sym typeface="Arial"/>
              </a:rPr>
              <a:t>DATAVIVIENDA</a:t>
            </a:r>
            <a:endParaRPr sz="1400" b="1" i="0" u="none" strike="noStrike" cap="none">
              <a:solidFill>
                <a:srgbClr val="FFFFFF"/>
              </a:solidFill>
              <a:latin typeface="Arial"/>
              <a:ea typeface="Arial"/>
              <a:cs typeface="Arial"/>
              <a:sym typeface="Arial"/>
            </a:endParaRPr>
          </a:p>
        </p:txBody>
      </p:sp>
      <p:sp>
        <p:nvSpPr>
          <p:cNvPr id="250" name="Google Shape;250;p13"/>
          <p:cNvSpPr/>
          <p:nvPr/>
        </p:nvSpPr>
        <p:spPr>
          <a:xfrm>
            <a:off x="717438" y="296910"/>
            <a:ext cx="603805"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b="0" i="0" u="none" strike="noStrike" cap="none">
                <a:solidFill>
                  <a:schemeClr val="accent1"/>
                </a:solidFill>
                <a:latin typeface="Arial"/>
                <a:ea typeface="Arial"/>
                <a:cs typeface="Arial"/>
                <a:sym typeface="Arial"/>
              </a:rPr>
              <a:t>12</a:t>
            </a:r>
            <a:endParaRPr sz="2400" b="0" i="0" u="none" strike="noStrike" cap="none">
              <a:solidFill>
                <a:schemeClr val="accent1"/>
              </a:solidFill>
              <a:latin typeface="Arial"/>
              <a:ea typeface="Arial"/>
              <a:cs typeface="Arial"/>
              <a:sym typeface="Arial"/>
            </a:endParaRPr>
          </a:p>
        </p:txBody>
      </p:sp>
      <p:sp>
        <p:nvSpPr>
          <p:cNvPr id="251" name="Google Shape;251;p13"/>
          <p:cNvSpPr/>
          <p:nvPr/>
        </p:nvSpPr>
        <p:spPr>
          <a:xfrm>
            <a:off x="1558516" y="852114"/>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252" name="Google Shape;252;p13"/>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253" name="Google Shape;253;p13"/>
          <p:cNvSpPr txBox="1"/>
          <p:nvPr/>
        </p:nvSpPr>
        <p:spPr>
          <a:xfrm>
            <a:off x="2056371" y="853740"/>
            <a:ext cx="7590945" cy="510886"/>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E20613"/>
              </a:buClr>
              <a:buSzPts val="2500"/>
              <a:buFont typeface="Arial"/>
              <a:buNone/>
            </a:pPr>
            <a:r>
              <a:rPr lang="es-ES" sz="1000" b="0" i="0" u="none" strike="noStrike" cap="non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254" name="Google Shape;254;p13"/>
          <p:cNvSpPr/>
          <p:nvPr/>
        </p:nvSpPr>
        <p:spPr>
          <a:xfrm>
            <a:off x="1558518" y="1501612"/>
            <a:ext cx="453748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12. INTERACCIÓN DE VARIABLES</a:t>
            </a:r>
            <a:endParaRPr sz="1200" b="1" i="0" u="none" strike="noStrike" cap="none">
              <a:solidFill>
                <a:schemeClr val="accent1"/>
              </a:solidFill>
              <a:latin typeface="Calibri"/>
              <a:ea typeface="Calibri"/>
              <a:cs typeface="Calibri"/>
              <a:sym typeface="Calibri"/>
            </a:endParaRPr>
          </a:p>
        </p:txBody>
      </p:sp>
      <p:sp>
        <p:nvSpPr>
          <p:cNvPr id="255" name="Google Shape;255;p13"/>
          <p:cNvSpPr txBox="1"/>
          <p:nvPr/>
        </p:nvSpPr>
        <p:spPr>
          <a:xfrm>
            <a:off x="380880" y="2014695"/>
            <a:ext cx="4271832" cy="28086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Teniendo como base las variables definidas en el paso anterior, con qué otras variables generales se podrían cruzar para enriquecer el análisis o interpretación posterior?????</a:t>
            </a:r>
            <a:endParaRPr/>
          </a:p>
          <a:p>
            <a:pPr marL="0" marR="0" lvl="0" indent="0" algn="l" rtl="0">
              <a:spcBef>
                <a:spcPts val="1202"/>
              </a:spcBef>
              <a:spcAft>
                <a:spcPts val="0"/>
              </a:spcAft>
              <a:buNone/>
            </a:pPr>
            <a:r>
              <a:rPr lang="es-ES" sz="1050" b="0" i="0" u="none" strike="noStrike" cap="none">
                <a:solidFill>
                  <a:srgbClr val="575756"/>
                </a:solidFill>
                <a:latin typeface="Arial"/>
                <a:ea typeface="Arial"/>
                <a:cs typeface="Arial"/>
                <a:sym typeface="Arial"/>
              </a:rPr>
              <a:t>Afectación de diferencia de precio de suelo más alto y el más bajo con relación a los metros de superficie de mejora.</a:t>
            </a:r>
            <a:endParaRPr/>
          </a:p>
          <a:p>
            <a:pPr marL="0" marR="0" lvl="0" indent="0" algn="l" rtl="0">
              <a:spcBef>
                <a:spcPts val="1202"/>
              </a:spcBef>
              <a:spcAft>
                <a:spcPts val="0"/>
              </a:spcAft>
              <a:buNone/>
            </a:pPr>
            <a:r>
              <a:rPr lang="es-ES" sz="1050" b="0" i="0" u="none" strike="noStrike" cap="none">
                <a:solidFill>
                  <a:srgbClr val="575756"/>
                </a:solidFill>
                <a:latin typeface="Arial"/>
                <a:ea typeface="Arial"/>
                <a:cs typeface="Arial"/>
                <a:sym typeface="Arial"/>
              </a:rPr>
              <a:t>Finalmente, DATAVIVIENDA podrá tener interacción con distintos programas gubernamentales, por lo que podrá tener conexión con DATAEVAL, si se evalúan los programas que atienden al déficit habitacional y los programas de subsidios entregados.</a:t>
            </a:r>
            <a:endParaRPr/>
          </a:p>
          <a:p>
            <a:pPr marL="0" marR="0" lvl="0" indent="0" algn="l" rtl="0">
              <a:spcBef>
                <a:spcPts val="1202"/>
              </a:spcBef>
              <a:spcAft>
                <a:spcPts val="0"/>
              </a:spcAft>
              <a:buNone/>
            </a:pPr>
            <a:endParaRPr sz="1050" b="0" i="0" u="none" strike="noStrike" cap="none">
              <a:solidFill>
                <a:srgbClr val="575756"/>
              </a:solidFill>
              <a:latin typeface="Arial"/>
              <a:ea typeface="Arial"/>
              <a:cs typeface="Arial"/>
              <a:sym typeface="Arial"/>
            </a:endParaRPr>
          </a:p>
          <a:p>
            <a:pPr marL="0" marR="0" lvl="0" indent="0" algn="l" rtl="0">
              <a:spcBef>
                <a:spcPts val="1202"/>
              </a:spcBef>
              <a:spcAft>
                <a:spcPts val="0"/>
              </a:spcAft>
              <a:buNone/>
            </a:pPr>
            <a:endParaRPr sz="1050" b="0" i="0" u="none" strike="noStrike" cap="none">
              <a:solidFill>
                <a:schemeClr val="dk1"/>
              </a:solidFill>
              <a:latin typeface="Calibri"/>
              <a:ea typeface="Calibri"/>
              <a:cs typeface="Calibri"/>
              <a:sym typeface="Calibri"/>
            </a:endParaRPr>
          </a:p>
          <a:p>
            <a:pPr marL="0" marR="0" lvl="0" indent="0" algn="l" rtl="0">
              <a:spcBef>
                <a:spcPts val="1202"/>
              </a:spcBef>
              <a:spcAft>
                <a:spcPts val="0"/>
              </a:spcAft>
              <a:buNone/>
            </a:pPr>
            <a:endParaRPr sz="1050" b="0" i="0" u="none" strike="noStrike" cap="none">
              <a:solidFill>
                <a:schemeClr val="dk1"/>
              </a:solidFill>
              <a:latin typeface="Calibri"/>
              <a:ea typeface="Calibri"/>
              <a:cs typeface="Calibri"/>
              <a:sym typeface="Calibri"/>
            </a:endParaRPr>
          </a:p>
        </p:txBody>
      </p:sp>
      <p:pic>
        <p:nvPicPr>
          <p:cNvPr id="256" name="Google Shape;256;p13"/>
          <p:cNvPicPr preferRelativeResize="0"/>
          <p:nvPr/>
        </p:nvPicPr>
        <p:blipFill rotWithShape="1">
          <a:blip r:embed="rId3">
            <a:alphaModFix/>
          </a:blip>
          <a:srcRect/>
          <a:stretch/>
        </p:blipFill>
        <p:spPr>
          <a:xfrm>
            <a:off x="9698169" y="262226"/>
            <a:ext cx="2485938" cy="531034"/>
          </a:xfrm>
          <a:prstGeom prst="rect">
            <a:avLst/>
          </a:prstGeom>
          <a:noFill/>
          <a:ln>
            <a:noFill/>
          </a:ln>
        </p:spPr>
      </p:pic>
      <p:graphicFrame>
        <p:nvGraphicFramePr>
          <p:cNvPr id="257" name="Google Shape;257;p13"/>
          <p:cNvGraphicFramePr/>
          <p:nvPr/>
        </p:nvGraphicFramePr>
        <p:xfrm>
          <a:off x="5990712" y="1864993"/>
          <a:ext cx="5307000" cy="4242875"/>
        </p:xfrm>
        <a:graphic>
          <a:graphicData uri="http://schemas.openxmlformats.org/drawingml/2006/table">
            <a:tbl>
              <a:tblPr firstRow="1" bandRow="1">
                <a:noFill/>
                <a:tableStyleId>{79F14410-B759-402A-A3C5-4E2C5933B8FF}</a:tableStyleId>
              </a:tblPr>
              <a:tblGrid>
                <a:gridCol w="2773525"/>
                <a:gridCol w="2533475"/>
              </a:tblGrid>
              <a:tr h="326375">
                <a:tc>
                  <a:txBody>
                    <a:bodyPr/>
                    <a:lstStyle/>
                    <a:p>
                      <a:pPr marL="0" marR="0" lvl="0" indent="0" algn="ctr" rtl="0">
                        <a:spcBef>
                          <a:spcPts val="0"/>
                        </a:spcBef>
                        <a:spcAft>
                          <a:spcPts val="0"/>
                        </a:spcAft>
                        <a:buNone/>
                      </a:pPr>
                      <a:r>
                        <a:rPr lang="es-ES" sz="1100"/>
                        <a:t>VARIABLE DEL PRODUCTO</a:t>
                      </a:r>
                      <a:endParaRPr/>
                    </a:p>
                  </a:txBody>
                  <a:tcPr marL="91450" marR="91450" marT="45725" marB="45725">
                    <a:solidFill>
                      <a:srgbClr val="0075A2"/>
                    </a:solidFill>
                  </a:tcPr>
                </a:tc>
                <a:tc>
                  <a:txBody>
                    <a:bodyPr/>
                    <a:lstStyle/>
                    <a:p>
                      <a:pPr marL="0" marR="0" lvl="0" indent="0" algn="ctr" rtl="0">
                        <a:spcBef>
                          <a:spcPts val="0"/>
                        </a:spcBef>
                        <a:spcAft>
                          <a:spcPts val="0"/>
                        </a:spcAft>
                        <a:buNone/>
                      </a:pPr>
                      <a:r>
                        <a:rPr lang="es-ES" sz="1100">
                          <a:solidFill>
                            <a:schemeClr val="dk1"/>
                          </a:solidFill>
                        </a:rPr>
                        <a:t>OTRAS VARIABLES GENERALES</a:t>
                      </a:r>
                      <a:endParaRPr/>
                    </a:p>
                  </a:txBody>
                  <a:tcPr marL="91450" marR="91450" marT="45725" marB="45725">
                    <a:solidFill>
                      <a:srgbClr val="5CF0F7"/>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Sitio eriazo</a:t>
                      </a:r>
                      <a:endParaRPr/>
                    </a:p>
                  </a:txBody>
                  <a:tcPr marL="0" marR="0" marT="0" marB="0" anchor="ctr">
                    <a:solidFill>
                      <a:srgbClr val="089CA2"/>
                    </a:solidFill>
                  </a:tcPr>
                </a:tc>
                <a:tc>
                  <a:txBody>
                    <a:bodyPr/>
                    <a:lstStyle/>
                    <a:p>
                      <a:pPr marL="0" marR="0" lvl="0" indent="0" algn="ctr" rtl="0">
                        <a:spcBef>
                          <a:spcPts val="0"/>
                        </a:spcBef>
                        <a:spcAft>
                          <a:spcPts val="0"/>
                        </a:spcAft>
                        <a:buNone/>
                      </a:pPr>
                      <a:r>
                        <a:rPr lang="es-ES" sz="800" b="1">
                          <a:solidFill>
                            <a:schemeClr val="dk1"/>
                          </a:solidFill>
                          <a:latin typeface="Calibri"/>
                          <a:ea typeface="Calibri"/>
                          <a:cs typeface="Calibri"/>
                          <a:sym typeface="Calibri"/>
                        </a:rPr>
                        <a:t>pobreza</a:t>
                      </a:r>
                      <a:endParaRPr/>
                    </a:p>
                  </a:txBody>
                  <a:tcPr marL="0" marR="0" marT="0" marB="0" anchor="ctr">
                    <a:solidFill>
                      <a:srgbClr val="5CF0F7"/>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Plazas por habitante </a:t>
                      </a:r>
                      <a:endParaRPr/>
                    </a:p>
                  </a:txBody>
                  <a:tcPr marL="0" marR="0" marT="0" marB="0" anchor="ctr">
                    <a:solidFill>
                      <a:srgbClr val="089CA2"/>
                    </a:solidFill>
                  </a:tcPr>
                </a:tc>
                <a:tc>
                  <a:txBody>
                    <a:bodyPr/>
                    <a:lstStyle/>
                    <a:p>
                      <a:pPr marL="0" marR="0" lvl="0" indent="0" algn="ctr" rtl="0">
                        <a:spcBef>
                          <a:spcPts val="0"/>
                        </a:spcBef>
                        <a:spcAft>
                          <a:spcPts val="0"/>
                        </a:spcAft>
                        <a:buNone/>
                      </a:pPr>
                      <a:r>
                        <a:rPr lang="es-ES" sz="800" b="1">
                          <a:solidFill>
                            <a:schemeClr val="dk1"/>
                          </a:solidFill>
                          <a:latin typeface="Calibri"/>
                          <a:ea typeface="Calibri"/>
                          <a:cs typeface="Calibri"/>
                          <a:sym typeface="Calibri"/>
                        </a:rPr>
                        <a:t>Edad  media comunal </a:t>
                      </a:r>
                      <a:endParaRPr/>
                    </a:p>
                  </a:txBody>
                  <a:tcPr marL="0" marR="0" marT="0" marB="0" anchor="ctr">
                    <a:solidFill>
                      <a:srgbClr val="5CF0F7"/>
                    </a:solidFill>
                  </a:tcPr>
                </a:tc>
              </a:tr>
              <a:tr h="326375">
                <a:tc>
                  <a:txBody>
                    <a:bodyPr/>
                    <a:lstStyle/>
                    <a:p>
                      <a:pPr marL="0" marR="0" lvl="0" indent="0" algn="ctr" rtl="0">
                        <a:spcBef>
                          <a:spcPts val="0"/>
                        </a:spcBef>
                        <a:spcAft>
                          <a:spcPts val="0"/>
                        </a:spcAft>
                        <a:buNone/>
                      </a:pPr>
                      <a:r>
                        <a:rPr lang="es-ES" sz="800" b="1">
                          <a:solidFill>
                            <a:schemeClr val="lt1"/>
                          </a:solidFill>
                          <a:latin typeface="Calibri"/>
                          <a:ea typeface="Calibri"/>
                          <a:cs typeface="Calibri"/>
                          <a:sym typeface="Calibri"/>
                        </a:rPr>
                        <a:t>Participación electoral </a:t>
                      </a:r>
                      <a:endParaRPr/>
                    </a:p>
                  </a:txBody>
                  <a:tcPr marL="0" marR="0" marT="0" marB="0" anchor="ctr">
                    <a:solidFill>
                      <a:srgbClr val="089CA2"/>
                    </a:solidFill>
                  </a:tcPr>
                </a:tc>
                <a:tc>
                  <a:txBody>
                    <a:bodyPr/>
                    <a:lstStyle/>
                    <a:p>
                      <a:pPr marL="0" marR="0" lvl="0" indent="0" algn="ctr" rtl="0">
                        <a:spcBef>
                          <a:spcPts val="0"/>
                        </a:spcBef>
                        <a:spcAft>
                          <a:spcPts val="0"/>
                        </a:spcAft>
                        <a:buClr>
                          <a:schemeClr val="dk1"/>
                        </a:buClr>
                        <a:buSzPts val="800"/>
                        <a:buFont typeface="Calibri"/>
                        <a:buNone/>
                      </a:pPr>
                      <a:r>
                        <a:rPr lang="es-ES" sz="800" b="1" i="0" u="none" strike="noStrike">
                          <a:solidFill>
                            <a:schemeClr val="dk1"/>
                          </a:solidFill>
                          <a:latin typeface="Calibri"/>
                          <a:ea typeface="Calibri"/>
                          <a:cs typeface="Calibri"/>
                          <a:sym typeface="Calibri"/>
                        </a:rPr>
                        <a:t>Edad  media comunal </a:t>
                      </a:r>
                      <a:endParaRPr sz="2400"/>
                    </a:p>
                  </a:txBody>
                  <a:tcPr marL="0" marR="0" marT="0" marB="0" anchor="ctr">
                    <a:solidFill>
                      <a:srgbClr val="5CF0F7"/>
                    </a:solidFill>
                  </a:tcPr>
                </a:tc>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89C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5CF0F7"/>
                    </a:solidFill>
                  </a:tcPr>
                </a:tc>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89C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5CF0F7"/>
                    </a:solidFill>
                  </a:tcPr>
                </a:tc>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89C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5CF0F7"/>
                    </a:solidFill>
                  </a:tcPr>
                </a:tc>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89C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5CF0F7"/>
                    </a:solidFill>
                  </a:tcPr>
                </a:tc>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89C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5CF0F7"/>
                    </a:solidFill>
                  </a:tcPr>
                </a:tc>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89C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5CF0F7"/>
                    </a:solidFill>
                  </a:tcPr>
                </a:tc>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89C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5CF0F7"/>
                    </a:solidFill>
                  </a:tcPr>
                </a:tc>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89C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5CF0F7"/>
                    </a:solidFill>
                  </a:tcPr>
                </a:tc>
              </a:tr>
              <a:tr h="326375">
                <a:tc>
                  <a:txBody>
                    <a:bodyPr/>
                    <a:lstStyle/>
                    <a:p>
                      <a:pPr marL="0" marR="0" lvl="0" indent="0" algn="ctr" rtl="0">
                        <a:spcBef>
                          <a:spcPts val="0"/>
                        </a:spcBef>
                        <a:spcAft>
                          <a:spcPts val="0"/>
                        </a:spcAft>
                        <a:buNone/>
                      </a:pPr>
                      <a:endParaRPr sz="800" b="1">
                        <a:solidFill>
                          <a:schemeClr val="lt1"/>
                        </a:solidFill>
                        <a:latin typeface="Calibri"/>
                        <a:ea typeface="Calibri"/>
                        <a:cs typeface="Calibri"/>
                        <a:sym typeface="Calibri"/>
                      </a:endParaRPr>
                    </a:p>
                  </a:txBody>
                  <a:tcPr marL="0" marR="0" marT="0" marB="0" anchor="ctr">
                    <a:solidFill>
                      <a:srgbClr val="089CA2"/>
                    </a:solidFill>
                  </a:tcPr>
                </a:tc>
                <a:tc>
                  <a:txBody>
                    <a:bodyPr/>
                    <a:lstStyle/>
                    <a:p>
                      <a:pPr marL="0" marR="0" lvl="0" indent="0" algn="ctr" rtl="0">
                        <a:spcBef>
                          <a:spcPts val="0"/>
                        </a:spcBef>
                        <a:spcAft>
                          <a:spcPts val="0"/>
                        </a:spcAft>
                        <a:buNone/>
                      </a:pPr>
                      <a:endParaRPr sz="800" b="1">
                        <a:solidFill>
                          <a:schemeClr val="dk1"/>
                        </a:solidFill>
                        <a:latin typeface="Calibri"/>
                        <a:ea typeface="Calibri"/>
                        <a:cs typeface="Calibri"/>
                        <a:sym typeface="Calibri"/>
                      </a:endParaRPr>
                    </a:p>
                  </a:txBody>
                  <a:tcPr marL="0" marR="0" marT="0" marB="0" anchor="ctr">
                    <a:solidFill>
                      <a:srgbClr val="5CF0F7"/>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4"/>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pPr marL="0" marR="0" lvl="0" indent="0" algn="ctr" rtl="0">
                <a:lnSpc>
                  <a:spcPct val="100000"/>
                </a:lnSpc>
                <a:spcBef>
                  <a:spcPts val="0"/>
                </a:spcBef>
                <a:spcAft>
                  <a:spcPts val="0"/>
                </a:spcAft>
                <a:buClr>
                  <a:schemeClr val="accent1"/>
                </a:buClr>
                <a:buSzPts val="1600"/>
                <a:buFont typeface="Calibri"/>
                <a:buNone/>
              </a:pPr>
              <a:t>14</a:t>
            </a:fld>
            <a:endParaRPr sz="1600" b="1" i="0" u="none" strike="noStrike" cap="none">
              <a:solidFill>
                <a:schemeClr val="accent1"/>
              </a:solidFill>
              <a:latin typeface="Calibri"/>
              <a:ea typeface="Calibri"/>
              <a:cs typeface="Calibri"/>
              <a:sym typeface="Calibri"/>
            </a:endParaRPr>
          </a:p>
        </p:txBody>
      </p:sp>
      <p:sp>
        <p:nvSpPr>
          <p:cNvPr id="263" name="Google Shape;263;p14"/>
          <p:cNvSpPr txBox="1"/>
          <p:nvPr/>
        </p:nvSpPr>
        <p:spPr>
          <a:xfrm>
            <a:off x="1321243" y="309297"/>
            <a:ext cx="8326073" cy="51088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5C5C5C"/>
              </a:buClr>
              <a:buSzPts val="1560"/>
              <a:buFont typeface="Arial"/>
              <a:buNone/>
            </a:pPr>
            <a:r>
              <a:rPr lang="es-ES" sz="1560" b="0" i="0" u="none" strike="noStrike" cap="none">
                <a:solidFill>
                  <a:srgbClr val="5C5C5C"/>
                </a:solidFill>
                <a:latin typeface="Arial"/>
                <a:ea typeface="Arial"/>
                <a:cs typeface="Arial"/>
                <a:sym typeface="Arial"/>
              </a:rPr>
              <a:t>		Aplicación / sitio web con las bondades de la comuna.</a:t>
            </a:r>
            <a:endParaRPr sz="1560" b="0" i="0" u="none" strike="noStrike" cap="none">
              <a:solidFill>
                <a:srgbClr val="5C5C5C"/>
              </a:solidFill>
              <a:latin typeface="Arial"/>
              <a:ea typeface="Arial"/>
              <a:cs typeface="Arial"/>
              <a:sym typeface="Arial"/>
            </a:endParaRPr>
          </a:p>
        </p:txBody>
      </p:sp>
      <p:sp>
        <p:nvSpPr>
          <p:cNvPr id="264" name="Google Shape;264;p14"/>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s-ES" sz="1400" b="1" i="0" u="none" strike="noStrike" cap="none">
                <a:solidFill>
                  <a:srgbClr val="FFFFFF"/>
                </a:solidFill>
                <a:latin typeface="Arial"/>
                <a:ea typeface="Arial"/>
                <a:cs typeface="Arial"/>
                <a:sym typeface="Arial"/>
              </a:rPr>
              <a:t>DATAVIVIENDA</a:t>
            </a:r>
            <a:endParaRPr sz="1400" b="1" i="0" u="none" strike="noStrike" cap="none">
              <a:solidFill>
                <a:srgbClr val="FFFFFF"/>
              </a:solidFill>
              <a:latin typeface="Arial"/>
              <a:ea typeface="Arial"/>
              <a:cs typeface="Arial"/>
              <a:sym typeface="Arial"/>
            </a:endParaRPr>
          </a:p>
        </p:txBody>
      </p:sp>
      <p:sp>
        <p:nvSpPr>
          <p:cNvPr id="265" name="Google Shape;265;p14"/>
          <p:cNvSpPr/>
          <p:nvPr/>
        </p:nvSpPr>
        <p:spPr>
          <a:xfrm>
            <a:off x="276838" y="270040"/>
            <a:ext cx="1044406" cy="5232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800" b="0" i="0" u="none" strike="noStrike" cap="none">
                <a:solidFill>
                  <a:schemeClr val="accent1"/>
                </a:solidFill>
                <a:latin typeface="Arial"/>
                <a:ea typeface="Arial"/>
                <a:cs typeface="Arial"/>
                <a:sym typeface="Arial"/>
              </a:rPr>
              <a:t>13-14</a:t>
            </a:r>
            <a:endParaRPr sz="2800" b="0" i="0" u="none" strike="noStrike" cap="none">
              <a:solidFill>
                <a:schemeClr val="accent1"/>
              </a:solidFill>
              <a:latin typeface="Arial"/>
              <a:ea typeface="Arial"/>
              <a:cs typeface="Arial"/>
              <a:sym typeface="Arial"/>
            </a:endParaRPr>
          </a:p>
        </p:txBody>
      </p:sp>
      <p:sp>
        <p:nvSpPr>
          <p:cNvPr id="266" name="Google Shape;266;p14"/>
          <p:cNvSpPr/>
          <p:nvPr/>
        </p:nvSpPr>
        <p:spPr>
          <a:xfrm>
            <a:off x="1558516" y="852114"/>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267" name="Google Shape;267;p14"/>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268" name="Google Shape;268;p14"/>
          <p:cNvSpPr txBox="1"/>
          <p:nvPr/>
        </p:nvSpPr>
        <p:spPr>
          <a:xfrm>
            <a:off x="2056371" y="853740"/>
            <a:ext cx="7590945" cy="510886"/>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E20613"/>
              </a:buClr>
              <a:buSzPts val="2500"/>
              <a:buFont typeface="Arial"/>
              <a:buNone/>
            </a:pPr>
            <a:r>
              <a:rPr lang="es-ES" sz="1000" b="0" i="0" u="none" strike="noStrike" cap="non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269" name="Google Shape;269;p14"/>
          <p:cNvSpPr/>
          <p:nvPr/>
        </p:nvSpPr>
        <p:spPr>
          <a:xfrm>
            <a:off x="1558518" y="1501612"/>
            <a:ext cx="453748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13. DATOS</a:t>
            </a:r>
            <a:endParaRPr sz="1200" b="1" i="0" u="none" strike="noStrike" cap="none">
              <a:solidFill>
                <a:schemeClr val="accent1"/>
              </a:solidFill>
              <a:latin typeface="Calibri"/>
              <a:ea typeface="Calibri"/>
              <a:cs typeface="Calibri"/>
              <a:sym typeface="Calibri"/>
            </a:endParaRPr>
          </a:p>
        </p:txBody>
      </p:sp>
      <p:sp>
        <p:nvSpPr>
          <p:cNvPr id="270" name="Google Shape;270;p14"/>
          <p:cNvSpPr txBox="1"/>
          <p:nvPr/>
        </p:nvSpPr>
        <p:spPr>
          <a:xfrm>
            <a:off x="1558517" y="1806877"/>
            <a:ext cx="4498492" cy="903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Los datos vinculados a las variables de interés estarán definidos por algunos atributos que son específicos para cada conjunto de datos.</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En la siguiente tabla se puede sistematizar esta información y la del siguiente punto.</a:t>
            </a:r>
            <a:endParaRPr/>
          </a:p>
        </p:txBody>
      </p:sp>
      <p:sp>
        <p:nvSpPr>
          <p:cNvPr id="271" name="Google Shape;271;p14"/>
          <p:cNvSpPr/>
          <p:nvPr/>
        </p:nvSpPr>
        <p:spPr>
          <a:xfrm>
            <a:off x="6214824" y="1501611"/>
            <a:ext cx="433817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14. ACTUALIZACIÓN</a:t>
            </a:r>
            <a:endParaRPr sz="1200" b="1" i="0" u="none" strike="noStrike" cap="none">
              <a:solidFill>
                <a:schemeClr val="accent1"/>
              </a:solidFill>
              <a:latin typeface="Calibri"/>
              <a:ea typeface="Calibri"/>
              <a:cs typeface="Calibri"/>
              <a:sym typeface="Calibri"/>
            </a:endParaRPr>
          </a:p>
        </p:txBody>
      </p:sp>
      <p:pic>
        <p:nvPicPr>
          <p:cNvPr id="272" name="Google Shape;272;p14"/>
          <p:cNvPicPr preferRelativeResize="0"/>
          <p:nvPr/>
        </p:nvPicPr>
        <p:blipFill rotWithShape="1">
          <a:blip r:embed="rId3">
            <a:alphaModFix/>
          </a:blip>
          <a:srcRect/>
          <a:stretch/>
        </p:blipFill>
        <p:spPr>
          <a:xfrm>
            <a:off x="9698169" y="262226"/>
            <a:ext cx="2485938" cy="531034"/>
          </a:xfrm>
          <a:prstGeom prst="rect">
            <a:avLst/>
          </a:prstGeom>
          <a:noFill/>
          <a:ln>
            <a:noFill/>
          </a:ln>
        </p:spPr>
      </p:pic>
      <p:sp>
        <p:nvSpPr>
          <p:cNvPr id="273" name="Google Shape;273;p14"/>
          <p:cNvSpPr txBox="1"/>
          <p:nvPr/>
        </p:nvSpPr>
        <p:spPr>
          <a:xfrm>
            <a:off x="6214824" y="1769430"/>
            <a:ext cx="4731066" cy="13750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Necesitamos tener una noción respecto de la periodicidad de actualización que requerirían los datos. Podría ser continua, diaria, semanal, mensual, etc.</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Siedu indeterminado</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Ine Censos</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Cámara Chilena de la Construcción (CChC) Anual</a:t>
            </a:r>
            <a:endParaRPr/>
          </a:p>
        </p:txBody>
      </p:sp>
      <p:graphicFrame>
        <p:nvGraphicFramePr>
          <p:cNvPr id="274" name="Google Shape;274;p14"/>
          <p:cNvGraphicFramePr/>
          <p:nvPr/>
        </p:nvGraphicFramePr>
        <p:xfrm>
          <a:off x="1483756" y="3082295"/>
          <a:ext cx="9462125" cy="3348855"/>
        </p:xfrm>
        <a:graphic>
          <a:graphicData uri="http://schemas.openxmlformats.org/drawingml/2006/table">
            <a:tbl>
              <a:tblPr firstRow="1" bandRow="1">
                <a:noFill/>
                <a:tableStyleId>{79F14410-B759-402A-A3C5-4E2C5933B8FF}</a:tableStyleId>
              </a:tblPr>
              <a:tblGrid>
                <a:gridCol w="1150375"/>
                <a:gridCol w="1208025"/>
                <a:gridCol w="3699550"/>
                <a:gridCol w="1644975"/>
                <a:gridCol w="1759200"/>
              </a:tblGrid>
              <a:tr h="326375">
                <a:tc>
                  <a:txBody>
                    <a:bodyPr/>
                    <a:lstStyle/>
                    <a:p>
                      <a:pPr marL="0" marR="0" lvl="0" indent="0" algn="l" rtl="0">
                        <a:spcBef>
                          <a:spcPts val="0"/>
                        </a:spcBef>
                        <a:spcAft>
                          <a:spcPts val="0"/>
                        </a:spcAft>
                        <a:buNone/>
                      </a:pPr>
                      <a:r>
                        <a:rPr lang="es-ES" sz="1100"/>
                        <a:t>TIPO DE DATOS</a:t>
                      </a:r>
                      <a:endParaRPr/>
                    </a:p>
                  </a:txBody>
                  <a:tcPr marL="91450" marR="91450" marT="45725" marB="45725">
                    <a:solidFill>
                      <a:schemeClr val="accent1"/>
                    </a:solidFill>
                  </a:tcPr>
                </a:tc>
                <a:tc>
                  <a:txBody>
                    <a:bodyPr/>
                    <a:lstStyle/>
                    <a:p>
                      <a:pPr marL="0" marR="0" lvl="0" indent="0" algn="l" rtl="0">
                        <a:spcBef>
                          <a:spcPts val="0"/>
                        </a:spcBef>
                        <a:spcAft>
                          <a:spcPts val="0"/>
                        </a:spcAft>
                        <a:buNone/>
                      </a:pPr>
                      <a:r>
                        <a:rPr lang="es-ES" sz="1100"/>
                        <a:t>REPRESENTAN</a:t>
                      </a:r>
                      <a:endParaRPr/>
                    </a:p>
                  </a:txBody>
                  <a:tcPr marL="91450" marR="91450" marT="45725" marB="45725">
                    <a:solidFill>
                      <a:srgbClr val="0075A2"/>
                    </a:solidFill>
                  </a:tcPr>
                </a:tc>
                <a:tc>
                  <a:txBody>
                    <a:bodyPr/>
                    <a:lstStyle/>
                    <a:p>
                      <a:pPr marL="0" marR="0" lvl="0" indent="0" algn="ctr" rtl="0">
                        <a:spcBef>
                          <a:spcPts val="0"/>
                        </a:spcBef>
                        <a:spcAft>
                          <a:spcPts val="0"/>
                        </a:spcAft>
                        <a:buNone/>
                      </a:pPr>
                      <a:r>
                        <a:rPr lang="es-ES" sz="1100"/>
                        <a:t>Descripción</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s-ES" sz="1100"/>
                        <a:t>Periodos Actualización</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s-ES" sz="1100"/>
                        <a:t>Método Actualización</a:t>
                      </a:r>
                      <a:endParaRPr/>
                    </a:p>
                  </a:txBody>
                  <a:tcPr marL="91450" marR="91450" marT="45725" marB="45725">
                    <a:solidFill>
                      <a:schemeClr val="accent2"/>
                    </a:solidFill>
                  </a:tcPr>
                </a:tc>
              </a:tr>
              <a:tr h="326375">
                <a:tc>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EVOLUCIÓN</a:t>
                      </a:r>
                      <a:endParaRPr/>
                    </a:p>
                  </a:txBody>
                  <a:tcPr marL="0" marR="0" marT="0" marB="0" anchor="ctr">
                    <a:solidFill>
                      <a:schemeClr val="accent1"/>
                    </a:solidFill>
                  </a:tcPr>
                </a:tc>
                <a:tc>
                  <a:txBody>
                    <a:bodyPr/>
                    <a:lstStyle/>
                    <a:p>
                      <a:pPr marL="0" marR="0" lvl="0" indent="0" algn="ctr" rtl="0">
                        <a:spcBef>
                          <a:spcPts val="0"/>
                        </a:spcBef>
                        <a:spcAft>
                          <a:spcPts val="0"/>
                        </a:spcAft>
                        <a:buNone/>
                      </a:pPr>
                      <a:r>
                        <a:rPr lang="es-ES" sz="900" b="1">
                          <a:solidFill>
                            <a:schemeClr val="lt1"/>
                          </a:solidFill>
                          <a:latin typeface="Calibri"/>
                          <a:ea typeface="Calibri"/>
                          <a:cs typeface="Calibri"/>
                          <a:sym typeface="Calibri"/>
                        </a:rPr>
                        <a:t>Series históricas?</a:t>
                      </a:r>
                      <a:endParaRPr/>
                    </a:p>
                  </a:txBody>
                  <a:tcPr marL="0" marR="0" marT="0" marB="0"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Ver lamina  10-11</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Anual</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No tiene API</a:t>
                      </a:r>
                      <a:endParaRPr/>
                    </a:p>
                  </a:txBody>
                  <a:tcPr marL="0" marR="0" marT="0" marB="0" anchor="ctr"/>
                </a:tc>
              </a:tr>
              <a:tr h="326375">
                <a:tc>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SITUACIÓN</a:t>
                      </a:r>
                      <a:endParaRPr/>
                    </a:p>
                  </a:txBody>
                  <a:tcPr marL="0" marR="0" marT="0" marB="0" anchor="ctr">
                    <a:solidFill>
                      <a:schemeClr val="accent1"/>
                    </a:solidFill>
                  </a:tcPr>
                </a:tc>
                <a:tc>
                  <a:txBody>
                    <a:bodyPr/>
                    <a:lstStyle/>
                    <a:p>
                      <a:pPr marL="0" marR="0" lvl="0" indent="0" algn="ctr" rtl="0">
                        <a:spcBef>
                          <a:spcPts val="0"/>
                        </a:spcBef>
                        <a:spcAft>
                          <a:spcPts val="0"/>
                        </a:spcAft>
                        <a:buNone/>
                      </a:pPr>
                      <a:r>
                        <a:rPr lang="es-ES" sz="900" b="1">
                          <a:solidFill>
                            <a:schemeClr val="lt1"/>
                          </a:solidFill>
                          <a:latin typeface="Calibri"/>
                          <a:ea typeface="Calibri"/>
                          <a:cs typeface="Calibri"/>
                          <a:sym typeface="Calibri"/>
                        </a:rPr>
                        <a:t>Estado Actual?</a:t>
                      </a:r>
                      <a:endParaRPr/>
                    </a:p>
                  </a:txBody>
                  <a:tcPr marL="0" marR="0" marT="0" marB="0"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TENEMOS LOS DATOS</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SITUACIÓN</a:t>
                      </a:r>
                      <a:endParaRPr/>
                    </a:p>
                  </a:txBody>
                  <a:tcPr marL="0" marR="0" marT="0" marB="0" anchor="ctr">
                    <a:solidFill>
                      <a:schemeClr val="accent1"/>
                    </a:solidFill>
                  </a:tcPr>
                </a:tc>
                <a:tc>
                  <a:txBody>
                    <a:bodyPr/>
                    <a:lstStyle/>
                    <a:p>
                      <a:pPr marL="0" marR="0" lvl="0" indent="0" algn="ctr" rtl="0">
                        <a:spcBef>
                          <a:spcPts val="0"/>
                        </a:spcBef>
                        <a:spcAft>
                          <a:spcPts val="0"/>
                        </a:spcAft>
                        <a:buNone/>
                      </a:pPr>
                      <a:r>
                        <a:rPr lang="es-ES" sz="900" b="1">
                          <a:solidFill>
                            <a:schemeClr val="lt1"/>
                          </a:solidFill>
                          <a:latin typeface="Calibri"/>
                          <a:ea typeface="Calibri"/>
                          <a:cs typeface="Calibri"/>
                          <a:sym typeface="Calibri"/>
                        </a:rPr>
                        <a:t>Estado Pasado?</a:t>
                      </a:r>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PROYECCIÓN</a:t>
                      </a:r>
                      <a:endParaRPr/>
                    </a:p>
                  </a:txBody>
                  <a:tcPr marL="0" marR="0" marT="0" marB="0" anchor="ctr">
                    <a:solidFill>
                      <a:schemeClr val="accent1"/>
                    </a:solidFill>
                  </a:tcPr>
                </a:tc>
                <a:tc>
                  <a:txBody>
                    <a:bodyPr/>
                    <a:lstStyle/>
                    <a:p>
                      <a:pPr marL="0" marR="0" lvl="0" indent="0" algn="ctr" rtl="0">
                        <a:spcBef>
                          <a:spcPts val="0"/>
                        </a:spcBef>
                        <a:spcAft>
                          <a:spcPts val="0"/>
                        </a:spcAft>
                        <a:buNone/>
                      </a:pPr>
                      <a:r>
                        <a:rPr lang="es-ES" sz="900" b="1">
                          <a:solidFill>
                            <a:schemeClr val="lt1"/>
                          </a:solidFill>
                          <a:latin typeface="Calibri"/>
                          <a:ea typeface="Calibri"/>
                          <a:cs typeface="Calibri"/>
                          <a:sym typeface="Calibri"/>
                        </a:rPr>
                        <a:t>Se puede extender a futuro?</a:t>
                      </a:r>
                      <a:endParaRPr/>
                    </a:p>
                  </a:txBody>
                  <a:tcPr marL="0" marR="0" marT="0" marB="0" anchor="ctr">
                    <a:solidFill>
                      <a:srgbClr val="0075A2"/>
                    </a:solidFill>
                  </a:tcPr>
                </a:tc>
                <a:tc>
                  <a:txBody>
                    <a:bodyPr/>
                    <a:lstStyle/>
                    <a:p>
                      <a:pPr marL="0" marR="0" lvl="0" indent="0" algn="ctr" rtl="0">
                        <a:spcBef>
                          <a:spcPts val="0"/>
                        </a:spcBef>
                        <a:spcAft>
                          <a:spcPts val="0"/>
                        </a:spcAft>
                        <a:buClr>
                          <a:srgbClr val="000000"/>
                        </a:buClr>
                        <a:buSzPts val="800"/>
                        <a:buFont typeface="Calibri"/>
                        <a:buNone/>
                      </a:pPr>
                      <a:r>
                        <a:rPr lang="es-ES" sz="800" b="1">
                          <a:solidFill>
                            <a:srgbClr val="000000"/>
                          </a:solidFill>
                        </a:rPr>
                        <a:t>Si </a:t>
                      </a:r>
                      <a:endParaRPr sz="2400"/>
                    </a:p>
                  </a:txBody>
                  <a:tcPr marL="0" marR="0" marT="0" marB="0" anchor="ctr"/>
                </a:tc>
                <a:tc>
                  <a:txBody>
                    <a:bodyPr/>
                    <a:lstStyle/>
                    <a:p>
                      <a:pPr marL="0" marR="0" lvl="0" indent="0" algn="ctr" rtl="0">
                        <a:spcBef>
                          <a:spcPts val="0"/>
                        </a:spcBef>
                        <a:spcAft>
                          <a:spcPts val="0"/>
                        </a:spcAft>
                        <a:buNone/>
                      </a:pPr>
                      <a:r>
                        <a:rPr lang="es-ES" sz="800" b="1">
                          <a:solidFill>
                            <a:srgbClr val="000000"/>
                          </a:solidFill>
                        </a:rPr>
                        <a:t>Censo</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No tiene API</a:t>
                      </a:r>
                      <a:endParaRPr/>
                    </a:p>
                  </a:txBody>
                  <a:tcPr marL="0" marR="0" marT="0" marB="0" anchor="ctr"/>
                </a:tc>
              </a:tr>
              <a:tr h="326375">
                <a:tc>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UBICACIÓN</a:t>
                      </a:r>
                      <a:endParaRPr/>
                    </a:p>
                  </a:txBody>
                  <a:tcPr marL="0" marR="0" marT="0" marB="0" anchor="ctr">
                    <a:solidFill>
                      <a:schemeClr val="accent1"/>
                    </a:solidFill>
                  </a:tcPr>
                </a:tc>
                <a:tc>
                  <a:txBody>
                    <a:bodyPr/>
                    <a:lstStyle/>
                    <a:p>
                      <a:pPr marL="0" marR="0" lvl="0" indent="0" algn="ctr" rtl="0">
                        <a:spcBef>
                          <a:spcPts val="0"/>
                        </a:spcBef>
                        <a:spcAft>
                          <a:spcPts val="0"/>
                        </a:spcAft>
                        <a:buNone/>
                      </a:pPr>
                      <a:r>
                        <a:rPr lang="es-ES" sz="900" b="1">
                          <a:solidFill>
                            <a:schemeClr val="lt1"/>
                          </a:solidFill>
                          <a:latin typeface="Calibri"/>
                          <a:ea typeface="Calibri"/>
                          <a:cs typeface="Calibri"/>
                          <a:sym typeface="Calibri"/>
                        </a:rPr>
                        <a:t>Podemos localizar geográficamente?</a:t>
                      </a:r>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ESCALA</a:t>
                      </a:r>
                      <a:endParaRPr/>
                    </a:p>
                  </a:txBody>
                  <a:tcPr marL="0" marR="0" marT="0" marB="0" anchor="ctr">
                    <a:solidFill>
                      <a:schemeClr val="accent1"/>
                    </a:solidFill>
                  </a:tcPr>
                </a:tc>
                <a:tc>
                  <a:txBody>
                    <a:bodyPr/>
                    <a:lstStyle/>
                    <a:p>
                      <a:pPr marL="0" marR="0" lvl="0" indent="0" algn="ctr" rtl="0">
                        <a:spcBef>
                          <a:spcPts val="0"/>
                        </a:spcBef>
                        <a:spcAft>
                          <a:spcPts val="0"/>
                        </a:spcAft>
                        <a:buNone/>
                      </a:pPr>
                      <a:r>
                        <a:rPr lang="es-ES" sz="900" b="1">
                          <a:solidFill>
                            <a:schemeClr val="lt1"/>
                          </a:solidFill>
                          <a:latin typeface="Calibri"/>
                          <a:ea typeface="Calibri"/>
                          <a:cs typeface="Calibri"/>
                          <a:sym typeface="Calibri"/>
                        </a:rPr>
                        <a:t>Global-Nacional-Subnacional-Regional- Municipal</a:t>
                      </a:r>
                      <a:endParaRPr/>
                    </a:p>
                  </a:txBody>
                  <a:tcPr marL="0" marR="0" marT="0" marB="0"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Municpal</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Anual</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No tiene API</a:t>
                      </a:r>
                      <a:endParaRPr/>
                    </a:p>
                  </a:txBody>
                  <a:tcPr marL="0" marR="0" marT="0" marB="0" anchor="ctr"/>
                </a:tc>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5"/>
          <p:cNvSpPr txBox="1">
            <a:spLocks noGrp="1"/>
          </p:cNvSpPr>
          <p:nvPr>
            <p:ph type="sldNum" idx="12"/>
          </p:nvPr>
        </p:nvSpPr>
        <p:spPr>
          <a:xfrm>
            <a:off x="8643008" y="6356352"/>
            <a:ext cx="28448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15</a:t>
            </a:fld>
            <a:endParaRPr/>
          </a:p>
        </p:txBody>
      </p:sp>
      <p:pic>
        <p:nvPicPr>
          <p:cNvPr id="280" name="Google Shape;280;p15"/>
          <p:cNvPicPr preferRelativeResize="0"/>
          <p:nvPr/>
        </p:nvPicPr>
        <p:blipFill rotWithShape="1">
          <a:blip r:embed="rId3">
            <a:alphaModFix/>
          </a:blip>
          <a:srcRect/>
          <a:stretch/>
        </p:blipFill>
        <p:spPr>
          <a:xfrm>
            <a:off x="292211" y="714640"/>
            <a:ext cx="11611767" cy="535830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5"/>
          <p:cNvSpPr txBox="1">
            <a:spLocks noGrp="1"/>
          </p:cNvSpPr>
          <p:nvPr>
            <p:ph type="sldNum" idx="12"/>
          </p:nvPr>
        </p:nvSpPr>
        <p:spPr>
          <a:xfrm>
            <a:off x="8643008" y="6356352"/>
            <a:ext cx="28448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16</a:t>
            </a:fld>
            <a:endParaRPr/>
          </a:p>
        </p:txBody>
      </p:sp>
      <p:pic>
        <p:nvPicPr>
          <p:cNvPr id="280" name="Google Shape;280;p15"/>
          <p:cNvPicPr preferRelativeResize="0"/>
          <p:nvPr/>
        </p:nvPicPr>
        <p:blipFill rotWithShape="1">
          <a:blip r:embed="rId3">
            <a:alphaModFix/>
          </a:blip>
          <a:srcRect/>
          <a:stretch/>
        </p:blipFill>
        <p:spPr>
          <a:xfrm>
            <a:off x="292211" y="714640"/>
            <a:ext cx="11611767" cy="53583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pPr marL="0" marR="0" lvl="0" indent="0" algn="ctr" rtl="0">
                <a:lnSpc>
                  <a:spcPct val="100000"/>
                </a:lnSpc>
                <a:spcBef>
                  <a:spcPts val="0"/>
                </a:spcBef>
                <a:spcAft>
                  <a:spcPts val="0"/>
                </a:spcAft>
                <a:buClr>
                  <a:schemeClr val="accent1"/>
                </a:buClr>
                <a:buSzPts val="1600"/>
                <a:buFont typeface="Calibri"/>
                <a:buNone/>
              </a:pPr>
              <a:t>2</a:t>
            </a:fld>
            <a:endParaRPr sz="1600" b="1" i="0" u="none" strike="noStrike" cap="none">
              <a:solidFill>
                <a:schemeClr val="accent1"/>
              </a:solidFill>
              <a:latin typeface="Calibri"/>
              <a:ea typeface="Calibri"/>
              <a:cs typeface="Calibri"/>
              <a:sym typeface="Calibri"/>
            </a:endParaRPr>
          </a:p>
        </p:txBody>
      </p:sp>
      <p:sp>
        <p:nvSpPr>
          <p:cNvPr id="56" name="Google Shape;56;p2"/>
          <p:cNvSpPr txBox="1"/>
          <p:nvPr/>
        </p:nvSpPr>
        <p:spPr>
          <a:xfrm>
            <a:off x="1262520" y="342853"/>
            <a:ext cx="9471550" cy="510887"/>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575756"/>
              </a:buClr>
              <a:buSzPts val="1560"/>
              <a:buFont typeface="Arial"/>
              <a:buNone/>
            </a:pPr>
            <a:r>
              <a:rPr lang="es-ES" sz="1560" b="0" i="0" u="none" strike="noStrike" cap="none">
                <a:solidFill>
                  <a:srgbClr val="575756"/>
                </a:solidFill>
                <a:latin typeface="Arial"/>
                <a:ea typeface="Arial"/>
                <a:cs typeface="Arial"/>
                <a:sym typeface="Arial"/>
              </a:rPr>
              <a:t>		Aplicación / sitio web con las bondades de la comuna</a:t>
            </a:r>
            <a:r>
              <a:rPr lang="es-ES" sz="1560" b="0" i="0" u="none" strike="noStrike" cap="none">
                <a:solidFill>
                  <a:schemeClr val="dk1"/>
                </a:solidFill>
                <a:latin typeface="Arial"/>
                <a:ea typeface="Arial"/>
                <a:cs typeface="Arial"/>
                <a:sym typeface="Arial"/>
              </a:rPr>
              <a:t>. </a:t>
            </a:r>
            <a:endParaRPr sz="1560" b="0" i="0" u="none" strike="noStrike" cap="none">
              <a:solidFill>
                <a:schemeClr val="dk1"/>
              </a:solidFill>
              <a:latin typeface="Arial"/>
              <a:ea typeface="Arial"/>
              <a:cs typeface="Arial"/>
              <a:sym typeface="Arial"/>
            </a:endParaRPr>
          </a:p>
        </p:txBody>
      </p:sp>
      <p:sp>
        <p:nvSpPr>
          <p:cNvPr id="57" name="Google Shape;57;p2"/>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s-ES" sz="1400" b="1" i="0" u="none" strike="noStrike" cap="none">
                <a:solidFill>
                  <a:srgbClr val="FFFFFF"/>
                </a:solidFill>
                <a:latin typeface="Arial"/>
                <a:ea typeface="Arial"/>
                <a:cs typeface="Arial"/>
                <a:sym typeface="Arial"/>
              </a:rPr>
              <a:t>DATAVIVIENDA</a:t>
            </a:r>
            <a:endParaRPr sz="1400" b="1" i="0" u="none" strike="noStrike" cap="none">
              <a:solidFill>
                <a:srgbClr val="FFFFFF"/>
              </a:solidFill>
              <a:latin typeface="Arial"/>
              <a:ea typeface="Arial"/>
              <a:cs typeface="Arial"/>
              <a:sym typeface="Arial"/>
            </a:endParaRPr>
          </a:p>
        </p:txBody>
      </p:sp>
      <p:sp>
        <p:nvSpPr>
          <p:cNvPr id="58" name="Google Shape;58;p2"/>
          <p:cNvSpPr/>
          <p:nvPr/>
        </p:nvSpPr>
        <p:spPr>
          <a:xfrm>
            <a:off x="717438" y="296910"/>
            <a:ext cx="603805"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b="0" i="0" u="none" strike="noStrike" cap="none">
                <a:solidFill>
                  <a:schemeClr val="accent1"/>
                </a:solidFill>
                <a:latin typeface="Arial"/>
                <a:ea typeface="Arial"/>
                <a:cs typeface="Arial"/>
                <a:sym typeface="Arial"/>
              </a:rPr>
              <a:t>1-2</a:t>
            </a:r>
            <a:endParaRPr sz="2400" b="0" i="0" u="none" strike="noStrike" cap="none">
              <a:solidFill>
                <a:schemeClr val="accent1"/>
              </a:solidFill>
              <a:latin typeface="Arial"/>
              <a:ea typeface="Arial"/>
              <a:cs typeface="Arial"/>
              <a:sym typeface="Arial"/>
            </a:endParaRPr>
          </a:p>
        </p:txBody>
      </p:sp>
      <p:sp>
        <p:nvSpPr>
          <p:cNvPr id="59" name="Google Shape;59;p2"/>
          <p:cNvSpPr/>
          <p:nvPr/>
        </p:nvSpPr>
        <p:spPr>
          <a:xfrm>
            <a:off x="1558516" y="852114"/>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60" name="Google Shape;60;p2"/>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61" name="Google Shape;61;p2"/>
          <p:cNvSpPr txBox="1"/>
          <p:nvPr/>
        </p:nvSpPr>
        <p:spPr>
          <a:xfrm>
            <a:off x="2056371" y="866331"/>
            <a:ext cx="7590945" cy="489906"/>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E20613"/>
              </a:buClr>
              <a:buSzPts val="2500"/>
              <a:buFont typeface="Arial"/>
              <a:buNone/>
            </a:pPr>
            <a:r>
              <a:rPr lang="es-ES" sz="1000" b="0" i="0" u="none" strike="noStrike" cap="non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 A la derecha registra el/los encargados/as de  los análisis de este producto.</a:t>
            </a:r>
            <a:endParaRPr/>
          </a:p>
        </p:txBody>
      </p:sp>
      <p:sp>
        <p:nvSpPr>
          <p:cNvPr id="62" name="Google Shape;62;p2"/>
          <p:cNvSpPr/>
          <p:nvPr/>
        </p:nvSpPr>
        <p:spPr>
          <a:xfrm>
            <a:off x="1558518" y="1501612"/>
            <a:ext cx="453748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200"/>
              <a:buFont typeface="Calibri"/>
              <a:buNone/>
            </a:pPr>
            <a:r>
              <a:rPr lang="es-ES" sz="1200" b="1" i="0" u="none" strike="noStrike" cap="none">
                <a:solidFill>
                  <a:schemeClr val="accent1"/>
                </a:solidFill>
                <a:latin typeface="Calibri"/>
                <a:ea typeface="Calibri"/>
                <a:cs typeface="Calibri"/>
                <a:sym typeface="Calibri"/>
              </a:rPr>
              <a:t>1. CONTEXTO</a:t>
            </a:r>
            <a:endParaRPr/>
          </a:p>
        </p:txBody>
      </p:sp>
      <p:cxnSp>
        <p:nvCxnSpPr>
          <p:cNvPr id="63" name="Google Shape;63;p2"/>
          <p:cNvCxnSpPr/>
          <p:nvPr/>
        </p:nvCxnSpPr>
        <p:spPr>
          <a:xfrm>
            <a:off x="6096001" y="1864955"/>
            <a:ext cx="0" cy="3629834"/>
          </a:xfrm>
          <a:prstGeom prst="straightConnector1">
            <a:avLst/>
          </a:prstGeom>
          <a:noFill/>
          <a:ln w="9525" cap="flat" cmpd="sng">
            <a:solidFill>
              <a:srgbClr val="BFBFBF"/>
            </a:solidFill>
            <a:prstDash val="solid"/>
            <a:round/>
            <a:headEnd type="none" w="sm" len="sm"/>
            <a:tailEnd type="none" w="sm" len="sm"/>
          </a:ln>
        </p:spPr>
      </p:cxnSp>
      <p:sp>
        <p:nvSpPr>
          <p:cNvPr id="64" name="Google Shape;64;p2"/>
          <p:cNvSpPr txBox="1"/>
          <p:nvPr/>
        </p:nvSpPr>
        <p:spPr>
          <a:xfrm>
            <a:off x="1506562" y="1806877"/>
            <a:ext cx="4065539" cy="9002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50" b="0" i="0" u="none" strike="noStrike" cap="none">
                <a:solidFill>
                  <a:srgbClr val="575756"/>
                </a:solidFill>
                <a:latin typeface="Arial"/>
                <a:ea typeface="Arial"/>
                <a:cs typeface="Arial"/>
                <a:sym typeface="Arial"/>
              </a:rPr>
              <a:t>Actualmente existen plataformas que buscan exponer los datos más relevantes sobre comunas en materia de accesibilidad,  vivienda, seguridad sin embargo no existe ninguna que reúna estas categorías solo en un lugar y haga rankings en relación a su desempeño den cada una de estas categorías </a:t>
            </a:r>
            <a:endParaRPr/>
          </a:p>
        </p:txBody>
      </p:sp>
      <p:sp>
        <p:nvSpPr>
          <p:cNvPr id="65" name="Google Shape;65;p2"/>
          <p:cNvSpPr txBox="1"/>
          <p:nvPr/>
        </p:nvSpPr>
        <p:spPr>
          <a:xfrm>
            <a:off x="6392413" y="1804400"/>
            <a:ext cx="5099977" cy="9133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50" b="0" i="0" u="none" strike="noStrike" cap="none">
                <a:solidFill>
                  <a:srgbClr val="575756"/>
                </a:solidFill>
                <a:latin typeface="Arial"/>
                <a:ea typeface="Arial"/>
                <a:cs typeface="Arial"/>
                <a:sym typeface="Arial"/>
              </a:rPr>
              <a:t>Data vivienda es una plataforma que permite no solamente determinar las bondades de la comuna, con la geolocalización de lugares de interés como farmacias, restaurantes etc, sino que además brinda información de datos relevantes, en materia de seguridad, accesibilidad, vialidad  que sirven para la comparación entre comunas y por consiguiente ayuda en la toma de decisiones tales como inversiones, construcciones, entre otras.</a:t>
            </a:r>
            <a:endParaRPr sz="1050" b="0" i="0" u="none" strike="noStrike" cap="none">
              <a:solidFill>
                <a:srgbClr val="575756"/>
              </a:solidFill>
              <a:latin typeface="Arial"/>
              <a:ea typeface="Arial"/>
              <a:cs typeface="Arial"/>
              <a:sym typeface="Arial"/>
            </a:endParaRPr>
          </a:p>
        </p:txBody>
      </p:sp>
      <p:sp>
        <p:nvSpPr>
          <p:cNvPr id="66" name="Google Shape;66;p2"/>
          <p:cNvSpPr/>
          <p:nvPr/>
        </p:nvSpPr>
        <p:spPr>
          <a:xfrm>
            <a:off x="6392414" y="1501612"/>
            <a:ext cx="433817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200"/>
              <a:buFont typeface="Calibri"/>
              <a:buNone/>
            </a:pPr>
            <a:r>
              <a:rPr lang="es-ES" sz="1200" b="1" i="0" u="none" strike="noStrike" cap="none">
                <a:solidFill>
                  <a:schemeClr val="accent1"/>
                </a:solidFill>
                <a:latin typeface="Calibri"/>
                <a:ea typeface="Calibri"/>
                <a:cs typeface="Calibri"/>
                <a:sym typeface="Calibri"/>
              </a:rPr>
              <a:t>2. CARACTERÍSTICAS PRINCIPALES</a:t>
            </a:r>
            <a:endParaRPr sz="1200" b="1" i="0" u="none" strike="noStrike" cap="none">
              <a:solidFill>
                <a:schemeClr val="accent1"/>
              </a:solidFill>
              <a:latin typeface="Calibri"/>
              <a:ea typeface="Calibri"/>
              <a:cs typeface="Calibri"/>
              <a:sym typeface="Calibri"/>
            </a:endParaRPr>
          </a:p>
        </p:txBody>
      </p:sp>
      <p:pic>
        <p:nvPicPr>
          <p:cNvPr id="67" name="Google Shape;67;p2"/>
          <p:cNvPicPr preferRelativeResize="0"/>
          <p:nvPr/>
        </p:nvPicPr>
        <p:blipFill rotWithShape="1">
          <a:blip r:embed="rId3">
            <a:alphaModFix/>
          </a:blip>
          <a:srcRect/>
          <a:stretch/>
        </p:blipFill>
        <p:spPr>
          <a:xfrm>
            <a:off x="9698169" y="262226"/>
            <a:ext cx="2485938" cy="531034"/>
          </a:xfrm>
          <a:prstGeom prst="rect">
            <a:avLst/>
          </a:prstGeom>
          <a:noFill/>
          <a:ln>
            <a:noFill/>
          </a:ln>
        </p:spPr>
      </p:pic>
      <p:sp>
        <p:nvSpPr>
          <p:cNvPr id="68" name="Google Shape;68;p2"/>
          <p:cNvSpPr txBox="1"/>
          <p:nvPr/>
        </p:nvSpPr>
        <p:spPr>
          <a:xfrm>
            <a:off x="9739581" y="902129"/>
            <a:ext cx="2435980" cy="43088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2"/>
              </a:buClr>
              <a:buSzPts val="1100"/>
              <a:buFont typeface="Arial"/>
              <a:buChar char="•"/>
            </a:pPr>
            <a:r>
              <a:rPr lang="es-ES" sz="1100" b="0" i="0" u="none" strike="noStrike" cap="none">
                <a:solidFill>
                  <a:srgbClr val="4FCEFF"/>
                </a:solidFill>
                <a:latin typeface="Arial"/>
                <a:ea typeface="Arial"/>
                <a:cs typeface="Arial"/>
                <a:sym typeface="Arial"/>
              </a:rPr>
              <a:t>Monserrat Garrido</a:t>
            </a:r>
            <a:endParaRPr/>
          </a:p>
          <a:p>
            <a:pPr marL="285750" marR="0" lvl="0" indent="-285750" algn="l" rtl="0">
              <a:spcBef>
                <a:spcPts val="0"/>
              </a:spcBef>
              <a:spcAft>
                <a:spcPts val="0"/>
              </a:spcAft>
              <a:buClr>
                <a:schemeClr val="accent2"/>
              </a:buClr>
              <a:buSzPts val="1100"/>
              <a:buFont typeface="Arial"/>
              <a:buChar char="•"/>
            </a:pPr>
            <a:r>
              <a:rPr lang="es-ES" sz="1100" b="0" i="0" u="none" strike="noStrike" cap="none">
                <a:solidFill>
                  <a:srgbClr val="4FCEFF"/>
                </a:solidFill>
                <a:latin typeface="Arial"/>
                <a:ea typeface="Arial"/>
                <a:cs typeface="Arial"/>
                <a:sym typeface="Arial"/>
              </a:rPr>
              <a:t>Reyes Rodríguez</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pPr marL="0" marR="0" lvl="0" indent="0" algn="ctr" rtl="0">
                <a:lnSpc>
                  <a:spcPct val="100000"/>
                </a:lnSpc>
                <a:spcBef>
                  <a:spcPts val="0"/>
                </a:spcBef>
                <a:spcAft>
                  <a:spcPts val="0"/>
                </a:spcAft>
                <a:buClr>
                  <a:schemeClr val="accent1"/>
                </a:buClr>
                <a:buSzPts val="1600"/>
                <a:buFont typeface="Calibri"/>
                <a:buNone/>
              </a:pPr>
              <a:t>3</a:t>
            </a:fld>
            <a:endParaRPr sz="1600" b="1" i="0" u="none" strike="noStrike" cap="none">
              <a:solidFill>
                <a:schemeClr val="accent1"/>
              </a:solidFill>
              <a:latin typeface="Calibri"/>
              <a:ea typeface="Calibri"/>
              <a:cs typeface="Calibri"/>
              <a:sym typeface="Calibri"/>
            </a:endParaRPr>
          </a:p>
        </p:txBody>
      </p:sp>
      <p:sp>
        <p:nvSpPr>
          <p:cNvPr id="74" name="Google Shape;74;p3"/>
          <p:cNvSpPr txBox="1"/>
          <p:nvPr/>
        </p:nvSpPr>
        <p:spPr>
          <a:xfrm>
            <a:off x="3700715" y="250574"/>
            <a:ext cx="6176710" cy="51088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575756"/>
              </a:buClr>
              <a:buSzPts val="1560"/>
              <a:buFont typeface="Arial"/>
              <a:buNone/>
            </a:pPr>
            <a:r>
              <a:rPr lang="es-ES" sz="1560" b="0" i="0" u="none" strike="noStrike" cap="none">
                <a:solidFill>
                  <a:srgbClr val="575756"/>
                </a:solidFill>
                <a:latin typeface="Arial"/>
                <a:ea typeface="Arial"/>
                <a:cs typeface="Arial"/>
                <a:sym typeface="Arial"/>
              </a:rPr>
              <a:t> </a:t>
            </a:r>
            <a:r>
              <a:rPr lang="es-ES" sz="1560" b="0" i="0" u="none" strike="noStrike" cap="none">
                <a:solidFill>
                  <a:schemeClr val="dk1"/>
                </a:solidFill>
                <a:latin typeface="Arial"/>
                <a:ea typeface="Arial"/>
                <a:cs typeface="Arial"/>
                <a:sym typeface="Arial"/>
              </a:rPr>
              <a:t>Aplicación / sitio web con las bondades de la comuna.</a:t>
            </a:r>
            <a:endParaRPr sz="1560" b="0" i="0" u="none" strike="noStrike" cap="none">
              <a:solidFill>
                <a:srgbClr val="5C5C5C"/>
              </a:solidFill>
              <a:latin typeface="Arial"/>
              <a:ea typeface="Arial"/>
              <a:cs typeface="Arial"/>
              <a:sym typeface="Arial"/>
            </a:endParaRPr>
          </a:p>
        </p:txBody>
      </p:sp>
      <p:sp>
        <p:nvSpPr>
          <p:cNvPr id="75" name="Google Shape;75;p3"/>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s-ES" sz="1400" b="1" i="0" u="none" strike="noStrike" cap="none">
                <a:solidFill>
                  <a:srgbClr val="FFFFFF"/>
                </a:solidFill>
                <a:latin typeface="Arial"/>
                <a:ea typeface="Arial"/>
                <a:cs typeface="Arial"/>
                <a:sym typeface="Arial"/>
              </a:rPr>
              <a:t>DATAVIVIENDA</a:t>
            </a:r>
            <a:endParaRPr sz="1400" b="1" i="0" u="none" strike="noStrike" cap="none">
              <a:solidFill>
                <a:srgbClr val="FFFFFF"/>
              </a:solidFill>
              <a:latin typeface="Arial"/>
              <a:ea typeface="Arial"/>
              <a:cs typeface="Arial"/>
              <a:sym typeface="Arial"/>
            </a:endParaRPr>
          </a:p>
        </p:txBody>
      </p:sp>
      <p:sp>
        <p:nvSpPr>
          <p:cNvPr id="76" name="Google Shape;76;p3"/>
          <p:cNvSpPr/>
          <p:nvPr/>
        </p:nvSpPr>
        <p:spPr>
          <a:xfrm>
            <a:off x="717438" y="296910"/>
            <a:ext cx="603805"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b="0" i="0" u="none" strike="noStrike" cap="none">
                <a:solidFill>
                  <a:schemeClr val="accent1"/>
                </a:solidFill>
                <a:latin typeface="Arial"/>
                <a:ea typeface="Arial"/>
                <a:cs typeface="Arial"/>
                <a:sym typeface="Arial"/>
              </a:rPr>
              <a:t>3-4</a:t>
            </a:r>
            <a:endParaRPr sz="2400" b="0" i="0" u="none" strike="noStrike" cap="none">
              <a:solidFill>
                <a:schemeClr val="accent1"/>
              </a:solidFill>
              <a:latin typeface="Arial"/>
              <a:ea typeface="Arial"/>
              <a:cs typeface="Arial"/>
              <a:sym typeface="Arial"/>
            </a:endParaRPr>
          </a:p>
        </p:txBody>
      </p:sp>
      <p:sp>
        <p:nvSpPr>
          <p:cNvPr id="77" name="Google Shape;77;p3"/>
          <p:cNvSpPr/>
          <p:nvPr/>
        </p:nvSpPr>
        <p:spPr>
          <a:xfrm>
            <a:off x="7169828" y="3499624"/>
            <a:ext cx="180000" cy="180000"/>
          </a:xfrm>
          <a:prstGeom prst="ellipse">
            <a:avLst/>
          </a:prstGeom>
          <a:solidFill>
            <a:schemeClr val="lt1"/>
          </a:solidFill>
          <a:ln w="9525" cap="flat" cmpd="sng">
            <a:solidFill>
              <a:srgbClr val="1130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b="0" i="0" u="none" strike="noStrike" cap="none">
              <a:solidFill>
                <a:srgbClr val="FFFFFF"/>
              </a:solidFill>
              <a:latin typeface="Calibri"/>
              <a:ea typeface="Calibri"/>
              <a:cs typeface="Calibri"/>
              <a:sym typeface="Calibri"/>
            </a:endParaRPr>
          </a:p>
        </p:txBody>
      </p:sp>
      <p:sp>
        <p:nvSpPr>
          <p:cNvPr id="78" name="Google Shape;78;p3"/>
          <p:cNvSpPr/>
          <p:nvPr/>
        </p:nvSpPr>
        <p:spPr>
          <a:xfrm>
            <a:off x="1558516" y="852114"/>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79" name="Google Shape;79;p3"/>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80" name="Google Shape;80;p3"/>
          <p:cNvSpPr txBox="1"/>
          <p:nvPr/>
        </p:nvSpPr>
        <p:spPr>
          <a:xfrm>
            <a:off x="2056371" y="866331"/>
            <a:ext cx="7590945" cy="489906"/>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E20613"/>
              </a:buClr>
              <a:buSzPts val="2500"/>
              <a:buFont typeface="Arial"/>
              <a:buNone/>
            </a:pPr>
            <a:r>
              <a:rPr lang="es-ES" sz="1000" b="0" i="0" u="none" strike="noStrike" cap="non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cxnSp>
        <p:nvCxnSpPr>
          <p:cNvPr id="81" name="Google Shape;81;p3"/>
          <p:cNvCxnSpPr/>
          <p:nvPr/>
        </p:nvCxnSpPr>
        <p:spPr>
          <a:xfrm>
            <a:off x="6096001" y="1974012"/>
            <a:ext cx="0" cy="2088000"/>
          </a:xfrm>
          <a:prstGeom prst="straightConnector1">
            <a:avLst/>
          </a:prstGeom>
          <a:noFill/>
          <a:ln w="9525" cap="flat" cmpd="sng">
            <a:solidFill>
              <a:srgbClr val="BFBFBF"/>
            </a:solidFill>
            <a:prstDash val="solid"/>
            <a:round/>
            <a:headEnd type="none" w="sm" len="sm"/>
            <a:tailEnd type="none" w="sm" len="sm"/>
          </a:ln>
        </p:spPr>
      </p:cxnSp>
      <p:sp>
        <p:nvSpPr>
          <p:cNvPr id="82" name="Google Shape;82;p3"/>
          <p:cNvSpPr txBox="1"/>
          <p:nvPr/>
        </p:nvSpPr>
        <p:spPr>
          <a:xfrm>
            <a:off x="1464396" y="1823111"/>
            <a:ext cx="4553501" cy="1551067"/>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595959"/>
              </a:buClr>
              <a:buSzPts val="1050"/>
              <a:buFont typeface="Arial"/>
              <a:buNone/>
            </a:pPr>
            <a:r>
              <a:rPr lang="es-ES" sz="1050" b="0" i="0" u="none" strike="noStrike" cap="none">
                <a:solidFill>
                  <a:srgbClr val="595959"/>
                </a:solidFill>
                <a:latin typeface="Arial"/>
                <a:ea typeface="Arial"/>
                <a:cs typeface="Arial"/>
                <a:sym typeface="Arial"/>
              </a:rPr>
              <a:t>Indicar al menos 5 potenciales clientes para este tipo de producto. Solo mencionar. </a:t>
            </a:r>
            <a:endParaRPr/>
          </a:p>
          <a:p>
            <a:pPr marL="272202" marR="0" lvl="0" indent="-272202" algn="just" rtl="0">
              <a:lnSpc>
                <a:spcPct val="120000"/>
              </a:lnSpc>
              <a:spcBef>
                <a:spcPts val="210"/>
              </a:spcBef>
              <a:spcAft>
                <a:spcPts val="0"/>
              </a:spcAft>
              <a:buClr>
                <a:srgbClr val="595959"/>
              </a:buClr>
              <a:buSzPts val="1050"/>
              <a:buFont typeface="Calibri"/>
              <a:buAutoNum type="arabicPeriod"/>
            </a:pPr>
            <a:r>
              <a:rPr lang="es-ES" sz="1050" b="0" i="0" u="none" strike="noStrike" cap="none">
                <a:solidFill>
                  <a:srgbClr val="595959"/>
                </a:solidFill>
                <a:latin typeface="Arial"/>
                <a:ea typeface="Arial"/>
                <a:cs typeface="Arial"/>
                <a:sym typeface="Arial"/>
              </a:rPr>
              <a:t>Municipalidades</a:t>
            </a:r>
            <a:endParaRPr/>
          </a:p>
          <a:p>
            <a:pPr marL="272202" marR="0" lvl="0" indent="-272202" algn="just" rtl="0">
              <a:lnSpc>
                <a:spcPct val="120000"/>
              </a:lnSpc>
              <a:spcBef>
                <a:spcPts val="210"/>
              </a:spcBef>
              <a:spcAft>
                <a:spcPts val="0"/>
              </a:spcAft>
              <a:buClr>
                <a:srgbClr val="595959"/>
              </a:buClr>
              <a:buSzPts val="1050"/>
              <a:buFont typeface="Calibri"/>
              <a:buAutoNum type="arabicPeriod"/>
            </a:pPr>
            <a:r>
              <a:rPr lang="es-ES" sz="1050" b="0" i="0" u="none" strike="noStrike" cap="none">
                <a:solidFill>
                  <a:srgbClr val="595959"/>
                </a:solidFill>
                <a:latin typeface="Arial"/>
                <a:ea typeface="Arial"/>
                <a:cs typeface="Arial"/>
                <a:sym typeface="Arial"/>
              </a:rPr>
              <a:t>Inmobiliarias</a:t>
            </a:r>
            <a:endParaRPr/>
          </a:p>
          <a:p>
            <a:pPr marL="272202" marR="0" lvl="0" indent="-272202" algn="just" rtl="0">
              <a:lnSpc>
                <a:spcPct val="120000"/>
              </a:lnSpc>
              <a:spcBef>
                <a:spcPts val="210"/>
              </a:spcBef>
              <a:spcAft>
                <a:spcPts val="0"/>
              </a:spcAft>
              <a:buClr>
                <a:srgbClr val="595959"/>
              </a:buClr>
              <a:buSzPts val="1050"/>
              <a:buFont typeface="Calibri"/>
              <a:buAutoNum type="arabicPeriod"/>
            </a:pPr>
            <a:r>
              <a:rPr lang="es-ES" sz="1050" b="0" i="0" u="none" strike="noStrike" cap="none">
                <a:solidFill>
                  <a:srgbClr val="595959"/>
                </a:solidFill>
                <a:latin typeface="Arial"/>
                <a:ea typeface="Arial"/>
                <a:cs typeface="Arial"/>
                <a:sym typeface="Arial"/>
              </a:rPr>
              <a:t>Consultoras</a:t>
            </a:r>
            <a:endParaRPr/>
          </a:p>
          <a:p>
            <a:pPr marL="271780" marR="0" lvl="0" indent="-271780" algn="just" rtl="0">
              <a:lnSpc>
                <a:spcPct val="120000"/>
              </a:lnSpc>
              <a:spcBef>
                <a:spcPts val="210"/>
              </a:spcBef>
              <a:spcAft>
                <a:spcPts val="0"/>
              </a:spcAft>
              <a:buClr>
                <a:srgbClr val="595959"/>
              </a:buClr>
              <a:buSzPts val="1050"/>
              <a:buFont typeface="Calibri"/>
              <a:buAutoNum type="arabicPeriod"/>
            </a:pPr>
            <a:r>
              <a:rPr lang="es-ES" sz="1050" b="0" i="0" u="none" strike="noStrike" cap="none">
                <a:solidFill>
                  <a:srgbClr val="595959"/>
                </a:solidFill>
                <a:latin typeface="Arial"/>
                <a:ea typeface="Arial"/>
                <a:cs typeface="Arial"/>
                <a:sym typeface="Arial"/>
              </a:rPr>
              <a:t>Plataforma mapas </a:t>
            </a:r>
            <a:endParaRPr/>
          </a:p>
          <a:p>
            <a:pPr marL="271780" marR="0" lvl="0" indent="-271780" algn="just" rtl="0">
              <a:lnSpc>
                <a:spcPct val="120000"/>
              </a:lnSpc>
              <a:spcBef>
                <a:spcPts val="210"/>
              </a:spcBef>
              <a:spcAft>
                <a:spcPts val="0"/>
              </a:spcAft>
              <a:buClr>
                <a:srgbClr val="595959"/>
              </a:buClr>
              <a:buSzPts val="1050"/>
              <a:buFont typeface="Arial"/>
              <a:buAutoNum type="arabicPeriod"/>
            </a:pPr>
            <a:r>
              <a:rPr lang="es-ES" sz="1050" b="0" i="0" u="none" strike="noStrike" cap="none">
                <a:solidFill>
                  <a:srgbClr val="595959"/>
                </a:solidFill>
                <a:latin typeface="Arial"/>
                <a:ea typeface="Arial"/>
                <a:cs typeface="Arial"/>
                <a:sym typeface="Arial"/>
              </a:rPr>
              <a:t>MINVU</a:t>
            </a:r>
            <a:endParaRPr sz="1200" b="0" i="0" u="none" strike="noStrike" cap="none">
              <a:solidFill>
                <a:srgbClr val="595959"/>
              </a:solidFill>
              <a:latin typeface="Arial"/>
              <a:ea typeface="Arial"/>
              <a:cs typeface="Arial"/>
              <a:sym typeface="Arial"/>
            </a:endParaRPr>
          </a:p>
          <a:p>
            <a:pPr marL="272202" marR="0" lvl="0" indent="-205526" algn="just" rtl="0">
              <a:lnSpc>
                <a:spcPct val="120000"/>
              </a:lnSpc>
              <a:spcBef>
                <a:spcPts val="210"/>
              </a:spcBef>
              <a:spcAft>
                <a:spcPts val="0"/>
              </a:spcAft>
              <a:buClr>
                <a:srgbClr val="595959"/>
              </a:buClr>
              <a:buSzPts val="1050"/>
              <a:buFont typeface="Calibri"/>
              <a:buNone/>
            </a:pPr>
            <a:endParaRPr sz="1050" b="0" i="0" u="none" strike="noStrike" cap="none">
              <a:solidFill>
                <a:srgbClr val="595959"/>
              </a:solidFill>
              <a:latin typeface="Arial"/>
              <a:ea typeface="Arial"/>
              <a:cs typeface="Arial"/>
              <a:sym typeface="Arial"/>
            </a:endParaRPr>
          </a:p>
          <a:p>
            <a:pPr marL="272202" marR="0" lvl="0" indent="-205526" algn="just" rtl="0">
              <a:lnSpc>
                <a:spcPct val="120000"/>
              </a:lnSpc>
              <a:spcBef>
                <a:spcPts val="210"/>
              </a:spcBef>
              <a:spcAft>
                <a:spcPts val="0"/>
              </a:spcAft>
              <a:buClr>
                <a:srgbClr val="595959"/>
              </a:buClr>
              <a:buSzPts val="1050"/>
              <a:buFont typeface="Arial"/>
              <a:buNone/>
            </a:pPr>
            <a:endParaRPr sz="1050" b="0" i="0" u="none" strike="noStrike" cap="none">
              <a:solidFill>
                <a:srgbClr val="595959"/>
              </a:solidFill>
              <a:latin typeface="Arial"/>
              <a:ea typeface="Arial"/>
              <a:cs typeface="Arial"/>
              <a:sym typeface="Arial"/>
            </a:endParaRPr>
          </a:p>
          <a:p>
            <a:pPr marL="272202" marR="0" lvl="0" indent="-205526" algn="just" rtl="0">
              <a:lnSpc>
                <a:spcPct val="120000"/>
              </a:lnSpc>
              <a:spcBef>
                <a:spcPts val="210"/>
              </a:spcBef>
              <a:spcAft>
                <a:spcPts val="0"/>
              </a:spcAft>
              <a:buClr>
                <a:srgbClr val="595959"/>
              </a:buClr>
              <a:buSzPts val="1050"/>
              <a:buFont typeface="Arial"/>
              <a:buNone/>
            </a:pPr>
            <a:endParaRPr sz="1050" b="0" i="0" u="none" strike="noStrike" cap="none">
              <a:solidFill>
                <a:srgbClr val="595959"/>
              </a:solidFill>
              <a:latin typeface="Arial"/>
              <a:ea typeface="Arial"/>
              <a:cs typeface="Arial"/>
              <a:sym typeface="Arial"/>
            </a:endParaRPr>
          </a:p>
        </p:txBody>
      </p:sp>
      <p:sp>
        <p:nvSpPr>
          <p:cNvPr id="83" name="Google Shape;83;p3"/>
          <p:cNvSpPr/>
          <p:nvPr/>
        </p:nvSpPr>
        <p:spPr>
          <a:xfrm>
            <a:off x="1464397" y="1530913"/>
            <a:ext cx="4025885"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200"/>
              <a:buFont typeface="Calibri"/>
              <a:buNone/>
            </a:pPr>
            <a:r>
              <a:rPr lang="es-ES" sz="1200" b="1" i="0" u="none" strike="noStrike" cap="none">
                <a:solidFill>
                  <a:schemeClr val="accent1"/>
                </a:solidFill>
                <a:latin typeface="Calibri"/>
                <a:ea typeface="Calibri"/>
                <a:cs typeface="Calibri"/>
                <a:sym typeface="Calibri"/>
              </a:rPr>
              <a:t>3. PÚBLICO OBJETIVO</a:t>
            </a:r>
            <a:endParaRPr sz="1200" b="1" i="0" u="none" strike="noStrike" cap="none">
              <a:solidFill>
                <a:schemeClr val="accent1"/>
              </a:solidFill>
              <a:latin typeface="Calibri"/>
              <a:ea typeface="Calibri"/>
              <a:cs typeface="Calibri"/>
              <a:sym typeface="Calibri"/>
            </a:endParaRPr>
          </a:p>
        </p:txBody>
      </p:sp>
      <p:pic>
        <p:nvPicPr>
          <p:cNvPr id="84" name="Google Shape;84;p3"/>
          <p:cNvPicPr preferRelativeResize="0"/>
          <p:nvPr/>
        </p:nvPicPr>
        <p:blipFill rotWithShape="1">
          <a:blip r:embed="rId3">
            <a:alphaModFix/>
          </a:blip>
          <a:srcRect/>
          <a:stretch/>
        </p:blipFill>
        <p:spPr>
          <a:xfrm>
            <a:off x="6486866" y="3764720"/>
            <a:ext cx="360000" cy="360000"/>
          </a:xfrm>
          <a:prstGeom prst="rect">
            <a:avLst/>
          </a:prstGeom>
          <a:noFill/>
          <a:ln>
            <a:noFill/>
          </a:ln>
        </p:spPr>
      </p:pic>
      <p:pic>
        <p:nvPicPr>
          <p:cNvPr id="85" name="Google Shape;85;p3" descr="Imagen que contiene computadora, teclado, botella&#10;&#10;Descripción generada automáticamente"/>
          <p:cNvPicPr preferRelativeResize="0"/>
          <p:nvPr/>
        </p:nvPicPr>
        <p:blipFill rotWithShape="1">
          <a:blip r:embed="rId4">
            <a:alphaModFix/>
          </a:blip>
          <a:srcRect/>
          <a:stretch/>
        </p:blipFill>
        <p:spPr>
          <a:xfrm>
            <a:off x="7064046" y="3764720"/>
            <a:ext cx="360000" cy="360000"/>
          </a:xfrm>
          <a:prstGeom prst="rect">
            <a:avLst/>
          </a:prstGeom>
          <a:noFill/>
          <a:ln>
            <a:noFill/>
          </a:ln>
        </p:spPr>
      </p:pic>
      <p:pic>
        <p:nvPicPr>
          <p:cNvPr id="86" name="Google Shape;86;p3" descr="Imagen que contiene computer, computadora, pantalla, monitor&#10;&#10;Descripción generada automáticamente"/>
          <p:cNvPicPr preferRelativeResize="0"/>
          <p:nvPr/>
        </p:nvPicPr>
        <p:blipFill rotWithShape="1">
          <a:blip r:embed="rId5">
            <a:alphaModFix/>
          </a:blip>
          <a:srcRect/>
          <a:stretch/>
        </p:blipFill>
        <p:spPr>
          <a:xfrm>
            <a:off x="7641226" y="3764720"/>
            <a:ext cx="360000" cy="360000"/>
          </a:xfrm>
          <a:prstGeom prst="rect">
            <a:avLst/>
          </a:prstGeom>
          <a:noFill/>
          <a:ln>
            <a:noFill/>
          </a:ln>
        </p:spPr>
      </p:pic>
      <p:pic>
        <p:nvPicPr>
          <p:cNvPr id="87" name="Google Shape;87;p3" descr="Imagen que contiene monitor, computadora, pantalla, tabla&#10;&#10;Descripción generada automáticamente"/>
          <p:cNvPicPr preferRelativeResize="0"/>
          <p:nvPr/>
        </p:nvPicPr>
        <p:blipFill rotWithShape="1">
          <a:blip r:embed="rId6">
            <a:alphaModFix/>
          </a:blip>
          <a:srcRect/>
          <a:stretch/>
        </p:blipFill>
        <p:spPr>
          <a:xfrm>
            <a:off x="8218406" y="3764720"/>
            <a:ext cx="360000" cy="360000"/>
          </a:xfrm>
          <a:prstGeom prst="rect">
            <a:avLst/>
          </a:prstGeom>
          <a:noFill/>
          <a:ln>
            <a:noFill/>
          </a:ln>
        </p:spPr>
      </p:pic>
      <p:pic>
        <p:nvPicPr>
          <p:cNvPr id="88" name="Google Shape;88;p3" descr="Imagen que contiene computer, tabla, monitor, pantalla&#10;&#10;Descripción generada automáticamente"/>
          <p:cNvPicPr preferRelativeResize="0"/>
          <p:nvPr/>
        </p:nvPicPr>
        <p:blipFill rotWithShape="1">
          <a:blip r:embed="rId7">
            <a:alphaModFix/>
          </a:blip>
          <a:srcRect/>
          <a:stretch/>
        </p:blipFill>
        <p:spPr>
          <a:xfrm>
            <a:off x="8795586" y="3764720"/>
            <a:ext cx="360000" cy="360000"/>
          </a:xfrm>
          <a:prstGeom prst="rect">
            <a:avLst/>
          </a:prstGeom>
          <a:noFill/>
          <a:ln>
            <a:noFill/>
          </a:ln>
        </p:spPr>
      </p:pic>
      <p:pic>
        <p:nvPicPr>
          <p:cNvPr id="89" name="Google Shape;89;p3"/>
          <p:cNvPicPr preferRelativeResize="0"/>
          <p:nvPr/>
        </p:nvPicPr>
        <p:blipFill rotWithShape="1">
          <a:blip r:embed="rId8">
            <a:alphaModFix/>
          </a:blip>
          <a:srcRect/>
          <a:stretch/>
        </p:blipFill>
        <p:spPr>
          <a:xfrm>
            <a:off x="9372766" y="3764720"/>
            <a:ext cx="360000" cy="360000"/>
          </a:xfrm>
          <a:prstGeom prst="rect">
            <a:avLst/>
          </a:prstGeom>
          <a:noFill/>
          <a:ln>
            <a:noFill/>
          </a:ln>
        </p:spPr>
      </p:pic>
      <p:pic>
        <p:nvPicPr>
          <p:cNvPr id="90" name="Google Shape;90;p3" descr="Imagen que contiene tren, cuarto&#10;&#10;Descripción generada automáticamente"/>
          <p:cNvPicPr preferRelativeResize="0"/>
          <p:nvPr/>
        </p:nvPicPr>
        <p:blipFill rotWithShape="1">
          <a:blip r:embed="rId9">
            <a:alphaModFix/>
          </a:blip>
          <a:srcRect/>
          <a:stretch/>
        </p:blipFill>
        <p:spPr>
          <a:xfrm>
            <a:off x="9949947" y="3764720"/>
            <a:ext cx="360000" cy="360000"/>
          </a:xfrm>
          <a:prstGeom prst="rect">
            <a:avLst/>
          </a:prstGeom>
          <a:noFill/>
          <a:ln>
            <a:noFill/>
          </a:ln>
        </p:spPr>
      </p:pic>
      <p:sp>
        <p:nvSpPr>
          <p:cNvPr id="91" name="Google Shape;91;p3"/>
          <p:cNvSpPr/>
          <p:nvPr/>
        </p:nvSpPr>
        <p:spPr>
          <a:xfrm>
            <a:off x="6311324" y="1546112"/>
            <a:ext cx="433817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200"/>
              <a:buFont typeface="Calibri"/>
              <a:buNone/>
            </a:pPr>
            <a:r>
              <a:rPr lang="es-ES" sz="1200" b="1" i="0" u="none" strike="noStrike" cap="none">
                <a:solidFill>
                  <a:schemeClr val="accent1"/>
                </a:solidFill>
                <a:latin typeface="Calibri"/>
                <a:ea typeface="Calibri"/>
                <a:cs typeface="Calibri"/>
                <a:sym typeface="Calibri"/>
              </a:rPr>
              <a:t>4. PAÍSES PRIORITARIOS</a:t>
            </a:r>
            <a:endParaRPr sz="1200" b="1" i="0" u="none" strike="noStrike" cap="none">
              <a:solidFill>
                <a:schemeClr val="accent1"/>
              </a:solidFill>
              <a:latin typeface="Calibri"/>
              <a:ea typeface="Calibri"/>
              <a:cs typeface="Calibri"/>
              <a:sym typeface="Calibri"/>
            </a:endParaRPr>
          </a:p>
        </p:txBody>
      </p:sp>
      <p:sp>
        <p:nvSpPr>
          <p:cNvPr id="92" name="Google Shape;92;p3"/>
          <p:cNvSpPr/>
          <p:nvPr/>
        </p:nvSpPr>
        <p:spPr>
          <a:xfrm>
            <a:off x="6595456" y="3499624"/>
            <a:ext cx="180000" cy="180000"/>
          </a:xfrm>
          <a:prstGeom prst="ellipse">
            <a:avLst/>
          </a:prstGeom>
          <a:solidFill>
            <a:schemeClr val="lt1"/>
          </a:solidFill>
          <a:ln w="9525" cap="flat" cmpd="sng">
            <a:solidFill>
              <a:srgbClr val="1130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51"/>
              <a:buFont typeface="Calibri"/>
              <a:buNone/>
            </a:pPr>
            <a:endParaRPr sz="1351" b="0" i="0" u="none" strike="noStrike" cap="none">
              <a:solidFill>
                <a:srgbClr val="FFFFFF"/>
              </a:solidFill>
              <a:latin typeface="Calibri"/>
              <a:ea typeface="Calibri"/>
              <a:cs typeface="Calibri"/>
              <a:sym typeface="Calibri"/>
            </a:endParaRPr>
          </a:p>
        </p:txBody>
      </p:sp>
      <p:sp>
        <p:nvSpPr>
          <p:cNvPr id="93" name="Google Shape;93;p3"/>
          <p:cNvSpPr/>
          <p:nvPr/>
        </p:nvSpPr>
        <p:spPr>
          <a:xfrm>
            <a:off x="7744200" y="3499624"/>
            <a:ext cx="180000" cy="180000"/>
          </a:xfrm>
          <a:prstGeom prst="ellipse">
            <a:avLst/>
          </a:prstGeom>
          <a:solidFill>
            <a:schemeClr val="lt1"/>
          </a:solidFill>
          <a:ln w="9525" cap="flat" cmpd="sng">
            <a:solidFill>
              <a:srgbClr val="1130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b="0" i="0" u="none" strike="noStrike" cap="none">
              <a:solidFill>
                <a:srgbClr val="FFFFFF"/>
              </a:solidFill>
              <a:latin typeface="Calibri"/>
              <a:ea typeface="Calibri"/>
              <a:cs typeface="Calibri"/>
              <a:sym typeface="Calibri"/>
            </a:endParaRPr>
          </a:p>
        </p:txBody>
      </p:sp>
      <p:sp>
        <p:nvSpPr>
          <p:cNvPr id="94" name="Google Shape;94;p3"/>
          <p:cNvSpPr/>
          <p:nvPr/>
        </p:nvSpPr>
        <p:spPr>
          <a:xfrm>
            <a:off x="8892944" y="3499624"/>
            <a:ext cx="180000" cy="180000"/>
          </a:xfrm>
          <a:prstGeom prst="ellipse">
            <a:avLst/>
          </a:prstGeom>
          <a:solidFill>
            <a:schemeClr val="lt1"/>
          </a:solidFill>
          <a:ln w="9525" cap="flat" cmpd="sng">
            <a:solidFill>
              <a:srgbClr val="1130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b="0" i="0" u="none" strike="noStrike" cap="none">
              <a:solidFill>
                <a:srgbClr val="FFFFFF"/>
              </a:solidFill>
              <a:latin typeface="Calibri"/>
              <a:ea typeface="Calibri"/>
              <a:cs typeface="Calibri"/>
              <a:sym typeface="Calibri"/>
            </a:endParaRPr>
          </a:p>
        </p:txBody>
      </p:sp>
      <p:sp>
        <p:nvSpPr>
          <p:cNvPr id="95" name="Google Shape;95;p3"/>
          <p:cNvSpPr/>
          <p:nvPr/>
        </p:nvSpPr>
        <p:spPr>
          <a:xfrm>
            <a:off x="8318572" y="3499624"/>
            <a:ext cx="180000" cy="180000"/>
          </a:xfrm>
          <a:prstGeom prst="ellipse">
            <a:avLst/>
          </a:prstGeom>
          <a:solidFill>
            <a:schemeClr val="lt1"/>
          </a:solidFill>
          <a:ln w="9525" cap="flat" cmpd="sng">
            <a:solidFill>
              <a:srgbClr val="1130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51"/>
              <a:buFont typeface="Calibri"/>
              <a:buNone/>
            </a:pPr>
            <a:endParaRPr sz="1351" b="0" i="0" u="none" strike="noStrike" cap="none">
              <a:solidFill>
                <a:srgbClr val="FFFFFF"/>
              </a:solidFill>
              <a:latin typeface="Calibri"/>
              <a:ea typeface="Calibri"/>
              <a:cs typeface="Calibri"/>
              <a:sym typeface="Calibri"/>
            </a:endParaRPr>
          </a:p>
        </p:txBody>
      </p:sp>
      <p:sp>
        <p:nvSpPr>
          <p:cNvPr id="96" name="Google Shape;96;p3"/>
          <p:cNvSpPr/>
          <p:nvPr/>
        </p:nvSpPr>
        <p:spPr>
          <a:xfrm>
            <a:off x="9467316" y="3499624"/>
            <a:ext cx="180000" cy="180000"/>
          </a:xfrm>
          <a:prstGeom prst="ellipse">
            <a:avLst/>
          </a:prstGeom>
          <a:solidFill>
            <a:schemeClr val="lt1"/>
          </a:solidFill>
          <a:ln w="9525" cap="flat" cmpd="sng">
            <a:solidFill>
              <a:srgbClr val="1130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b="0" i="0" u="none" strike="noStrike" cap="none">
              <a:solidFill>
                <a:srgbClr val="FFFFFF"/>
              </a:solidFill>
              <a:latin typeface="Calibri"/>
              <a:ea typeface="Calibri"/>
              <a:cs typeface="Calibri"/>
              <a:sym typeface="Calibri"/>
            </a:endParaRPr>
          </a:p>
        </p:txBody>
      </p:sp>
      <p:sp>
        <p:nvSpPr>
          <p:cNvPr id="97" name="Google Shape;97;p3"/>
          <p:cNvSpPr/>
          <p:nvPr/>
        </p:nvSpPr>
        <p:spPr>
          <a:xfrm>
            <a:off x="10041690" y="3499624"/>
            <a:ext cx="180000" cy="180000"/>
          </a:xfrm>
          <a:prstGeom prst="ellipse">
            <a:avLst/>
          </a:prstGeom>
          <a:solidFill>
            <a:schemeClr val="lt1"/>
          </a:solidFill>
          <a:ln w="9525" cap="flat" cmpd="sng">
            <a:solidFill>
              <a:srgbClr val="1130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b="0" i="0" u="none" strike="noStrike" cap="none">
              <a:solidFill>
                <a:srgbClr val="FFFFFF"/>
              </a:solidFill>
              <a:latin typeface="Calibri"/>
              <a:ea typeface="Calibri"/>
              <a:cs typeface="Calibri"/>
              <a:sym typeface="Calibri"/>
            </a:endParaRPr>
          </a:p>
        </p:txBody>
      </p:sp>
      <p:pic>
        <p:nvPicPr>
          <p:cNvPr id="98" name="Google Shape;98;p3"/>
          <p:cNvPicPr preferRelativeResize="0"/>
          <p:nvPr/>
        </p:nvPicPr>
        <p:blipFill rotWithShape="1">
          <a:blip r:embed="rId10">
            <a:alphaModFix/>
          </a:blip>
          <a:srcRect/>
          <a:stretch/>
        </p:blipFill>
        <p:spPr>
          <a:xfrm>
            <a:off x="9698169" y="262226"/>
            <a:ext cx="2485938" cy="531034"/>
          </a:xfrm>
          <a:prstGeom prst="rect">
            <a:avLst/>
          </a:prstGeom>
          <a:noFill/>
          <a:ln>
            <a:noFill/>
          </a:ln>
        </p:spPr>
      </p:pic>
      <p:sp>
        <p:nvSpPr>
          <p:cNvPr id="99" name="Google Shape;99;p3"/>
          <p:cNvSpPr txBox="1"/>
          <p:nvPr/>
        </p:nvSpPr>
        <p:spPr>
          <a:xfrm>
            <a:off x="6311324" y="1803296"/>
            <a:ext cx="4416280" cy="1551067"/>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595959"/>
              </a:buClr>
              <a:buSzPts val="1050"/>
              <a:buFont typeface="Arial"/>
              <a:buNone/>
            </a:pPr>
            <a:r>
              <a:rPr lang="es-ES" sz="1050" b="0" i="0" u="none" strike="noStrike" cap="none">
                <a:solidFill>
                  <a:srgbClr val="595959"/>
                </a:solidFill>
                <a:latin typeface="Arial"/>
                <a:ea typeface="Arial"/>
                <a:cs typeface="Arial"/>
                <a:sym typeface="Arial"/>
              </a:rPr>
              <a:t>Indica en cuál(es) país(es) serían los prioritarios para la implementación del producto.</a:t>
            </a:r>
            <a:endParaRPr/>
          </a:p>
          <a:p>
            <a:pPr marL="0" marR="0" lvl="0" indent="0" algn="just" rtl="0">
              <a:lnSpc>
                <a:spcPct val="120000"/>
              </a:lnSpc>
              <a:spcBef>
                <a:spcPts val="210"/>
              </a:spcBef>
              <a:spcAft>
                <a:spcPts val="0"/>
              </a:spcAft>
              <a:buClr>
                <a:srgbClr val="595959"/>
              </a:buClr>
              <a:buSzPts val="1050"/>
              <a:buFont typeface="Arial"/>
              <a:buNone/>
            </a:pPr>
            <a:r>
              <a:rPr lang="es-ES" sz="1050" b="0" i="0" u="none" strike="noStrike" cap="none">
                <a:solidFill>
                  <a:srgbClr val="595959"/>
                </a:solidFill>
                <a:latin typeface="Arial"/>
                <a:ea typeface="Arial"/>
                <a:cs typeface="Arial"/>
                <a:sym typeface="Arial"/>
              </a:rPr>
              <a:t>Aplicable a cualquier país dependiendo de la disponibilidad de datos.</a:t>
            </a:r>
            <a:endParaRPr sz="1050" b="0" i="0" u="none" strike="noStrike" cap="none">
              <a:solidFill>
                <a:srgbClr val="595959"/>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pPr marL="0" marR="0" lvl="0" indent="0" algn="ctr" rtl="0">
                <a:lnSpc>
                  <a:spcPct val="100000"/>
                </a:lnSpc>
                <a:spcBef>
                  <a:spcPts val="0"/>
                </a:spcBef>
                <a:spcAft>
                  <a:spcPts val="0"/>
                </a:spcAft>
                <a:buClr>
                  <a:schemeClr val="accent1"/>
                </a:buClr>
                <a:buSzPts val="1600"/>
                <a:buFont typeface="Calibri"/>
                <a:buNone/>
              </a:pPr>
              <a:t>4</a:t>
            </a:fld>
            <a:endParaRPr sz="1600" b="1" i="0" u="none" strike="noStrike" cap="none">
              <a:solidFill>
                <a:schemeClr val="accent1"/>
              </a:solidFill>
              <a:latin typeface="Calibri"/>
              <a:ea typeface="Calibri"/>
              <a:cs typeface="Calibri"/>
              <a:sym typeface="Calibri"/>
            </a:endParaRPr>
          </a:p>
        </p:txBody>
      </p:sp>
      <p:sp>
        <p:nvSpPr>
          <p:cNvPr id="105" name="Google Shape;105;p4"/>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s-ES" sz="1400" b="1" i="0" u="none" strike="noStrike" cap="none">
                <a:solidFill>
                  <a:srgbClr val="FFFFFF"/>
                </a:solidFill>
                <a:latin typeface="Arial"/>
                <a:ea typeface="Arial"/>
                <a:cs typeface="Arial"/>
                <a:sym typeface="Arial"/>
              </a:rPr>
              <a:t>DATAVIVIENDA</a:t>
            </a:r>
            <a:endParaRPr sz="1400" b="1" i="0" u="none" strike="noStrike" cap="none">
              <a:solidFill>
                <a:srgbClr val="FFFFFF"/>
              </a:solidFill>
              <a:latin typeface="Arial"/>
              <a:ea typeface="Arial"/>
              <a:cs typeface="Arial"/>
              <a:sym typeface="Arial"/>
            </a:endParaRPr>
          </a:p>
        </p:txBody>
      </p:sp>
      <p:sp>
        <p:nvSpPr>
          <p:cNvPr id="106" name="Google Shape;106;p4"/>
          <p:cNvSpPr/>
          <p:nvPr/>
        </p:nvSpPr>
        <p:spPr>
          <a:xfrm>
            <a:off x="717438" y="296910"/>
            <a:ext cx="603805"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b="0" i="0" u="none" strike="noStrike" cap="none">
                <a:solidFill>
                  <a:schemeClr val="accent1"/>
                </a:solidFill>
                <a:latin typeface="Arial"/>
                <a:ea typeface="Arial"/>
                <a:cs typeface="Arial"/>
                <a:sym typeface="Arial"/>
              </a:rPr>
              <a:t>5-6</a:t>
            </a:r>
            <a:endParaRPr sz="2400" b="0" i="0" u="none" strike="noStrike" cap="none">
              <a:solidFill>
                <a:schemeClr val="accent1"/>
              </a:solidFill>
              <a:latin typeface="Arial"/>
              <a:ea typeface="Arial"/>
              <a:cs typeface="Arial"/>
              <a:sym typeface="Arial"/>
            </a:endParaRPr>
          </a:p>
        </p:txBody>
      </p:sp>
      <p:sp>
        <p:nvSpPr>
          <p:cNvPr id="107" name="Google Shape;107;p4"/>
          <p:cNvSpPr/>
          <p:nvPr/>
        </p:nvSpPr>
        <p:spPr>
          <a:xfrm>
            <a:off x="1558516" y="852114"/>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08" name="Google Shape;108;p4"/>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09" name="Google Shape;109;p4"/>
          <p:cNvSpPr txBox="1"/>
          <p:nvPr/>
        </p:nvSpPr>
        <p:spPr>
          <a:xfrm>
            <a:off x="2056371" y="853740"/>
            <a:ext cx="7590945" cy="510886"/>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E20613"/>
              </a:buClr>
              <a:buSzPts val="2500"/>
              <a:buFont typeface="Arial"/>
              <a:buNone/>
            </a:pPr>
            <a:r>
              <a:rPr lang="es-ES" sz="1000" b="0" i="0" u="none" strike="noStrike" cap="non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110" name="Google Shape;110;p4"/>
          <p:cNvSpPr/>
          <p:nvPr/>
        </p:nvSpPr>
        <p:spPr>
          <a:xfrm>
            <a:off x="1558518" y="1501612"/>
            <a:ext cx="453748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5. CONTEXTO COMPETITIVO</a:t>
            </a:r>
            <a:endParaRPr sz="1200" b="1" i="0" u="none" strike="noStrike" cap="none">
              <a:solidFill>
                <a:schemeClr val="accent1"/>
              </a:solidFill>
              <a:latin typeface="Calibri"/>
              <a:ea typeface="Calibri"/>
              <a:cs typeface="Calibri"/>
              <a:sym typeface="Calibri"/>
            </a:endParaRPr>
          </a:p>
        </p:txBody>
      </p:sp>
      <p:sp>
        <p:nvSpPr>
          <p:cNvPr id="111" name="Google Shape;111;p4"/>
          <p:cNvSpPr txBox="1"/>
          <p:nvPr/>
        </p:nvSpPr>
        <p:spPr>
          <a:xfrm>
            <a:off x="1558517" y="1806877"/>
            <a:ext cx="4020162" cy="53994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En la caracterización de la competencia debes señalar cuáles serían los productos que competirían con el nuestro, con el fin de potenciar la propuesta de mercado. Se sugiere complementar lo siguiente: </a:t>
            </a:r>
            <a:endParaRPr/>
          </a:p>
          <a:p>
            <a:pPr marL="228600" marR="0" lvl="0" indent="-228600" algn="l" rtl="0">
              <a:spcBef>
                <a:spcPts val="1202"/>
              </a:spcBef>
              <a:spcAft>
                <a:spcPts val="0"/>
              </a:spcAft>
              <a:buClr>
                <a:srgbClr val="575756"/>
              </a:buClr>
              <a:buSzPts val="1067"/>
              <a:buFont typeface="Calibri"/>
              <a:buAutoNum type="arabicPeriod"/>
            </a:pPr>
            <a:r>
              <a:rPr lang="es-ES" sz="1067" b="0" i="0" u="none" strike="noStrike" cap="none">
                <a:solidFill>
                  <a:srgbClr val="575756"/>
                </a:solidFill>
                <a:latin typeface="Arial"/>
                <a:ea typeface="Arial"/>
                <a:cs typeface="Arial"/>
                <a:sym typeface="Arial"/>
              </a:rPr>
              <a:t>¿Qué tipo de producto tiene la competencia principal? </a:t>
            </a:r>
            <a:br>
              <a:rPr lang="es-ES" sz="1067" b="0" i="0" u="none" strike="noStrike" cap="none">
                <a:solidFill>
                  <a:srgbClr val="575756"/>
                </a:solidFill>
                <a:latin typeface="Arial"/>
                <a:ea typeface="Arial"/>
                <a:cs typeface="Arial"/>
                <a:sym typeface="Arial"/>
              </a:rPr>
            </a:br>
            <a:r>
              <a:rPr lang="es-ES" sz="1100" b="0" i="0" u="sng" strike="noStrike" cap="none">
                <a:solidFill>
                  <a:schemeClr val="dk1"/>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https://bienestarterritorial.cl/</a:t>
            </a:r>
            <a:r>
              <a:rPr lang="es-ES" sz="1100" b="0" i="0" u="none" strike="noStrike" cap="none">
                <a:solidFill>
                  <a:schemeClr val="dk1"/>
                </a:solidFill>
                <a:latin typeface="Calibri"/>
                <a:ea typeface="Calibri"/>
                <a:cs typeface="Calibri"/>
                <a:sym typeface="Calibri"/>
              </a:rPr>
              <a:t/>
            </a:r>
            <a:br>
              <a:rPr lang="es-ES" sz="1100" b="0" i="0" u="none" strike="noStrike" cap="none">
                <a:solidFill>
                  <a:schemeClr val="dk1"/>
                </a:solidFill>
                <a:latin typeface="Calibri"/>
                <a:ea typeface="Calibri"/>
                <a:cs typeface="Calibri"/>
                <a:sym typeface="Calibri"/>
              </a:rPr>
            </a:br>
            <a:r>
              <a:rPr lang="es-ES" sz="1067" b="0" i="0" u="none" strike="noStrike" cap="none">
                <a:solidFill>
                  <a:srgbClr val="575756"/>
                </a:solidFill>
                <a:latin typeface="Arial"/>
                <a:ea typeface="Arial"/>
                <a:cs typeface="Arial"/>
                <a:sym typeface="Arial"/>
              </a:rPr>
              <a:t>Bienestar territorial es el principal competidor.</a:t>
            </a:r>
            <a:endParaRPr/>
          </a:p>
          <a:p>
            <a:pPr marL="228600" marR="0" lvl="0" indent="-228600" algn="l" rtl="0">
              <a:spcBef>
                <a:spcPts val="1202"/>
              </a:spcBef>
              <a:spcAft>
                <a:spcPts val="0"/>
              </a:spcAft>
              <a:buClr>
                <a:srgbClr val="575756"/>
              </a:buClr>
              <a:buSzPts val="1050"/>
              <a:buFont typeface="Calibri"/>
              <a:buAutoNum type="arabicPeriod"/>
            </a:pPr>
            <a:r>
              <a:rPr lang="es-ES" sz="1050" b="0" i="0" u="none" strike="noStrike" cap="none">
                <a:solidFill>
                  <a:srgbClr val="575756"/>
                </a:solidFill>
                <a:latin typeface="Arial"/>
                <a:ea typeface="Arial"/>
                <a:cs typeface="Arial"/>
                <a:sym typeface="Arial"/>
              </a:rPr>
              <a:t>¿Cuáles son sus fortalezas y debilidades? </a:t>
            </a:r>
            <a:r>
              <a:rPr lang="es-ES" sz="1050" b="0" i="0" u="none" strike="noStrike" cap="none">
                <a:solidFill>
                  <a:schemeClr val="dk1"/>
                </a:solidFill>
                <a:latin typeface="Arial"/>
                <a:ea typeface="Arial"/>
                <a:cs typeface="Arial"/>
                <a:sym typeface="Arial"/>
              </a:rPr>
              <a:t/>
            </a:r>
            <a:br>
              <a:rPr lang="es-ES" sz="1050" b="0" i="0" u="none" strike="noStrike" cap="none">
                <a:solidFill>
                  <a:schemeClr val="dk1"/>
                </a:solidFill>
                <a:latin typeface="Arial"/>
                <a:ea typeface="Arial"/>
                <a:cs typeface="Arial"/>
                <a:sym typeface="Arial"/>
              </a:rPr>
            </a:br>
            <a:r>
              <a:rPr lang="es-ES" sz="1050" b="0" i="0" u="none" strike="noStrike" cap="none">
                <a:solidFill>
                  <a:srgbClr val="575756"/>
                </a:solidFill>
                <a:latin typeface="Arial"/>
                <a:ea typeface="Arial"/>
                <a:cs typeface="Arial"/>
                <a:sym typeface="Arial"/>
              </a:rPr>
              <a:t>Fortaleza: Contiene datos relevantes desagregado por barrio, su locomoción, servicios públicos y privados, medio ambiente.</a:t>
            </a:r>
            <a:r>
              <a:rPr lang="es-ES" sz="1050" b="0" i="0" u="none" strike="noStrike" cap="none">
                <a:solidFill>
                  <a:schemeClr val="dk1"/>
                </a:solidFill>
                <a:latin typeface="Arial"/>
                <a:ea typeface="Arial"/>
                <a:cs typeface="Arial"/>
                <a:sym typeface="Arial"/>
              </a:rPr>
              <a:t/>
            </a:r>
            <a:br>
              <a:rPr lang="es-ES" sz="1050" b="0" i="0" u="none" strike="noStrike" cap="none">
                <a:solidFill>
                  <a:schemeClr val="dk1"/>
                </a:solidFill>
                <a:latin typeface="Arial"/>
                <a:ea typeface="Arial"/>
                <a:cs typeface="Arial"/>
                <a:sym typeface="Arial"/>
              </a:rPr>
            </a:br>
            <a:r>
              <a:rPr lang="es-ES" sz="1050" b="0" i="0" u="none" strike="noStrike" cap="none">
                <a:solidFill>
                  <a:srgbClr val="575756"/>
                </a:solidFill>
                <a:latin typeface="Arial"/>
                <a:ea typeface="Arial"/>
                <a:cs typeface="Arial"/>
                <a:sym typeface="Arial"/>
              </a:rPr>
              <a:t>Debilidades: Tiempo de espera de carga del mapa, no están todas las comunas de Chile, solo las principales capitales, un ejemplo de ello es que en Santiago solo hay información de  36 de las 54 comunas,</a:t>
            </a:r>
            <a:endParaRPr/>
          </a:p>
          <a:p>
            <a:pPr marL="228600" marR="0" lvl="0" indent="-228600" algn="l" rtl="0">
              <a:spcBef>
                <a:spcPts val="1202"/>
              </a:spcBef>
              <a:spcAft>
                <a:spcPts val="0"/>
              </a:spcAft>
              <a:buClr>
                <a:srgbClr val="575756"/>
              </a:buClr>
              <a:buSzPts val="1050"/>
              <a:buFont typeface="Arial"/>
              <a:buAutoNum type="arabicPeriod"/>
            </a:pPr>
            <a:r>
              <a:rPr lang="es-ES" sz="1050" b="0" i="0" u="none" strike="noStrike" cap="none">
                <a:solidFill>
                  <a:srgbClr val="575756"/>
                </a:solidFill>
                <a:latin typeface="Arial"/>
                <a:ea typeface="Arial"/>
                <a:cs typeface="Arial"/>
                <a:sym typeface="Arial"/>
              </a:rPr>
              <a:t>¿Cómo se diferencia nuestra propuesta de valor?</a:t>
            </a:r>
            <a:r>
              <a:rPr lang="es-ES" sz="1050" b="0" i="0" u="none" strike="noStrike" cap="none">
                <a:solidFill>
                  <a:schemeClr val="dk1"/>
                </a:solidFill>
                <a:latin typeface="Arial"/>
                <a:ea typeface="Arial"/>
                <a:cs typeface="Arial"/>
                <a:sym typeface="Arial"/>
              </a:rPr>
              <a:t/>
            </a:r>
            <a:br>
              <a:rPr lang="es-ES" sz="1050" b="0" i="0" u="none" strike="noStrike" cap="none">
                <a:solidFill>
                  <a:schemeClr val="dk1"/>
                </a:solidFill>
                <a:latin typeface="Arial"/>
                <a:ea typeface="Arial"/>
                <a:cs typeface="Arial"/>
                <a:sym typeface="Arial"/>
              </a:rPr>
            </a:br>
            <a:r>
              <a:rPr lang="es-ES" sz="1050" b="0" i="0" u="none" strike="noStrike" cap="none">
                <a:solidFill>
                  <a:srgbClr val="575756"/>
                </a:solidFill>
                <a:latin typeface="Arial"/>
                <a:ea typeface="Arial"/>
                <a:cs typeface="Arial"/>
                <a:sym typeface="Arial"/>
              </a:rPr>
              <a:t>La mayor diferencia es el tipo de datos, que resultan no solo ser superficial, sino que dan un panorama concreto y realista de la comuna.</a:t>
            </a:r>
            <a:endParaRPr sz="1800" b="0" i="0" u="none" strike="noStrike" cap="none">
              <a:solidFill>
                <a:schemeClr val="dk1"/>
              </a:solidFill>
              <a:latin typeface="Calibri"/>
              <a:ea typeface="Calibri"/>
              <a:cs typeface="Calibri"/>
              <a:sym typeface="Calibri"/>
            </a:endParaRPr>
          </a:p>
          <a:p>
            <a:pPr marL="228600" marR="0" lvl="0" indent="-228600" algn="l" rtl="0">
              <a:spcBef>
                <a:spcPts val="1202"/>
              </a:spcBef>
              <a:spcAft>
                <a:spcPts val="0"/>
              </a:spcAft>
              <a:buClr>
                <a:srgbClr val="575756"/>
              </a:buClr>
              <a:buSzPts val="1067"/>
              <a:buFont typeface="Calibri"/>
              <a:buAutoNum type="arabicPeriod"/>
            </a:pPr>
            <a:r>
              <a:rPr lang="es-ES" sz="1067" b="0" i="0" u="none" strike="noStrike" cap="none">
                <a:solidFill>
                  <a:srgbClr val="575756"/>
                </a:solidFill>
                <a:latin typeface="Arial"/>
                <a:ea typeface="Arial"/>
                <a:cs typeface="Arial"/>
                <a:sym typeface="Arial"/>
              </a:rPr>
              <a:t>¿Qué tipo de cliente tiene nuestra competencia? </a:t>
            </a:r>
            <a:br>
              <a:rPr lang="es-ES" sz="1067" b="0" i="0" u="none" strike="noStrike" cap="none">
                <a:solidFill>
                  <a:srgbClr val="575756"/>
                </a:solidFill>
                <a:latin typeface="Arial"/>
                <a:ea typeface="Arial"/>
                <a:cs typeface="Arial"/>
                <a:sym typeface="Arial"/>
              </a:rPr>
            </a:br>
            <a:r>
              <a:rPr lang="es-ES" sz="1067" b="0" i="0" u="none" strike="noStrike" cap="none">
                <a:solidFill>
                  <a:srgbClr val="575756"/>
                </a:solidFill>
                <a:latin typeface="Arial"/>
                <a:ea typeface="Arial"/>
                <a:cs typeface="Arial"/>
                <a:sym typeface="Arial"/>
              </a:rPr>
              <a:t>Empresas privadas</a:t>
            </a:r>
            <a:endParaRPr/>
          </a:p>
          <a:p>
            <a:pPr marL="228600" marR="0" lvl="0" indent="-228600" algn="l" rtl="0">
              <a:spcBef>
                <a:spcPts val="1202"/>
              </a:spcBef>
              <a:spcAft>
                <a:spcPts val="0"/>
              </a:spcAft>
              <a:buClr>
                <a:srgbClr val="575756"/>
              </a:buClr>
              <a:buSzPts val="1050"/>
              <a:buFont typeface="Arial"/>
              <a:buAutoNum type="arabicPeriod"/>
            </a:pPr>
            <a:r>
              <a:rPr lang="es-ES" sz="1050" b="0" i="0" u="none" strike="noStrike" cap="none">
                <a:solidFill>
                  <a:srgbClr val="575756"/>
                </a:solidFill>
                <a:latin typeface="Arial"/>
                <a:ea typeface="Arial"/>
                <a:cs typeface="Arial"/>
                <a:sym typeface="Arial"/>
              </a:rPr>
              <a:t>¿Cuál es nuestra ventaja? </a:t>
            </a:r>
            <a:br>
              <a:rPr lang="es-ES" sz="1050" b="0" i="0" u="none" strike="noStrike" cap="none">
                <a:solidFill>
                  <a:srgbClr val="575756"/>
                </a:solidFill>
                <a:latin typeface="Arial"/>
                <a:ea typeface="Arial"/>
                <a:cs typeface="Arial"/>
                <a:sym typeface="Arial"/>
              </a:rPr>
            </a:br>
            <a:r>
              <a:rPr lang="es-ES" sz="1050" b="0" i="0" u="none" strike="noStrike" cap="none">
                <a:solidFill>
                  <a:srgbClr val="575756"/>
                </a:solidFill>
                <a:latin typeface="Arial"/>
                <a:ea typeface="Arial"/>
                <a:cs typeface="Arial"/>
                <a:sym typeface="Arial"/>
              </a:rPr>
              <a:t>Tendríamos una mayor cobertura de las comunas. Nosotros podemos ofrecer un look and feel más formal.</a:t>
            </a:r>
            <a:endParaRPr/>
          </a:p>
          <a:p>
            <a:pPr marL="228600" marR="0" lvl="0" indent="-228600" algn="l" rtl="0">
              <a:spcBef>
                <a:spcPts val="1202"/>
              </a:spcBef>
              <a:spcAft>
                <a:spcPts val="0"/>
              </a:spcAft>
              <a:buClr>
                <a:srgbClr val="575756"/>
              </a:buClr>
              <a:buSzPts val="1050"/>
              <a:buFont typeface="Arial"/>
              <a:buAutoNum type="arabicPeriod"/>
            </a:pPr>
            <a:r>
              <a:rPr lang="es-ES" sz="1050" b="0" i="0" u="none" strike="noStrike" cap="none">
                <a:solidFill>
                  <a:srgbClr val="575756"/>
                </a:solidFill>
                <a:latin typeface="Arial"/>
                <a:ea typeface="Arial"/>
                <a:cs typeface="Arial"/>
                <a:sym typeface="Arial"/>
              </a:rPr>
              <a:t>¿Qué rango de precios tienen sus productos? </a:t>
            </a:r>
            <a:r>
              <a:rPr lang="es-ES" sz="1050" b="0" i="0" u="none" strike="noStrike" cap="none">
                <a:solidFill>
                  <a:schemeClr val="dk1"/>
                </a:solidFill>
                <a:latin typeface="Arial"/>
                <a:ea typeface="Arial"/>
                <a:cs typeface="Arial"/>
                <a:sym typeface="Arial"/>
              </a:rPr>
              <a:t/>
            </a:r>
            <a:br>
              <a:rPr lang="es-ES" sz="1050" b="0" i="0" u="none" strike="noStrike" cap="none">
                <a:solidFill>
                  <a:schemeClr val="dk1"/>
                </a:solidFill>
                <a:latin typeface="Arial"/>
                <a:ea typeface="Arial"/>
                <a:cs typeface="Arial"/>
                <a:sym typeface="Arial"/>
              </a:rPr>
            </a:br>
            <a:r>
              <a:rPr lang="es-ES" sz="1050" b="0" i="0" u="none" strike="noStrike" cap="none">
                <a:solidFill>
                  <a:srgbClr val="575756"/>
                </a:solidFill>
                <a:latin typeface="Arial"/>
                <a:ea typeface="Arial"/>
                <a:cs typeface="Arial"/>
                <a:sym typeface="Arial"/>
              </a:rPr>
              <a:t>No pudimos recabar la información pero le escribimos por el contacto que aparece en la página.</a:t>
            </a:r>
            <a:endParaRPr/>
          </a:p>
          <a:p>
            <a:pPr marL="0" marR="0" lvl="0" indent="0" algn="l" rtl="0">
              <a:spcBef>
                <a:spcPts val="1202"/>
              </a:spcBef>
              <a:spcAft>
                <a:spcPts val="0"/>
              </a:spcAft>
              <a:buNone/>
            </a:pPr>
            <a:endParaRPr sz="1067" b="0" i="0" u="none" strike="noStrike" cap="none">
              <a:solidFill>
                <a:srgbClr val="575756"/>
              </a:solidFill>
              <a:latin typeface="Arial"/>
              <a:ea typeface="Arial"/>
              <a:cs typeface="Arial"/>
              <a:sym typeface="Arial"/>
            </a:endParaRPr>
          </a:p>
        </p:txBody>
      </p:sp>
      <p:sp>
        <p:nvSpPr>
          <p:cNvPr id="112" name="Google Shape;112;p4"/>
          <p:cNvSpPr txBox="1"/>
          <p:nvPr/>
        </p:nvSpPr>
        <p:spPr>
          <a:xfrm>
            <a:off x="7145583" y="1804400"/>
            <a:ext cx="4582225" cy="50899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Con base en lo que has investigado, puedes describir una o más oportunidades que visualices </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En primer lugar indícanos si el producto es un sistema, una plataforma de información, una aplicación, una web interactiva, etc. </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Puede ser tanto página web o aplicación </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Cuéntanos acerca del contenido que albergará este producto. En caso de que tengas secciones o categorías, lo puedes indicar de la siguiente manera: </a:t>
            </a:r>
            <a:endParaRPr/>
          </a:p>
          <a:p>
            <a:pPr marL="171450" marR="0" lvl="0" indent="-171450" algn="l" rtl="0">
              <a:spcBef>
                <a:spcPts val="1202"/>
              </a:spcBef>
              <a:spcAft>
                <a:spcPts val="0"/>
              </a:spcAft>
              <a:buClr>
                <a:srgbClr val="575756"/>
              </a:buClr>
              <a:buSzPts val="1067"/>
              <a:buFont typeface="Arial"/>
              <a:buChar char="•"/>
            </a:pPr>
            <a:r>
              <a:rPr lang="es-ES" sz="1067" b="0" i="0" u="none" strike="noStrike" cap="none">
                <a:solidFill>
                  <a:srgbClr val="575756"/>
                </a:solidFill>
                <a:latin typeface="Arial"/>
                <a:ea typeface="Arial"/>
                <a:cs typeface="Arial"/>
                <a:sym typeface="Arial"/>
              </a:rPr>
              <a:t>Identificación de categorías</a:t>
            </a:r>
            <a:endParaRPr/>
          </a:p>
          <a:p>
            <a:pPr marL="171450" marR="0" lvl="0" indent="-171450" algn="l" rtl="0">
              <a:spcBef>
                <a:spcPts val="1202"/>
              </a:spcBef>
              <a:spcAft>
                <a:spcPts val="0"/>
              </a:spcAft>
              <a:buClr>
                <a:srgbClr val="575756"/>
              </a:buClr>
              <a:buSzPts val="1067"/>
              <a:buFont typeface="Arial"/>
              <a:buChar char="•"/>
            </a:pPr>
            <a:r>
              <a:rPr lang="es-ES" sz="1067" b="0" i="0" u="none" strike="noStrike" cap="none">
                <a:solidFill>
                  <a:srgbClr val="575756"/>
                </a:solidFill>
                <a:latin typeface="Arial"/>
                <a:ea typeface="Arial"/>
                <a:cs typeface="Arial"/>
                <a:sym typeface="Arial"/>
              </a:rPr>
              <a:t>Identificación de secciones</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En cada comuna existen diferentes ámbitos: Calidad de vida, vivienda, Accesibilidad, Condiciones laborales, Capacidad de nuevos emprendimientos</a:t>
            </a:r>
            <a:endParaRPr/>
          </a:p>
          <a:p>
            <a:pPr marL="171450" marR="0" lvl="0" indent="-171450" algn="l" rtl="0">
              <a:spcBef>
                <a:spcPts val="1202"/>
              </a:spcBef>
              <a:spcAft>
                <a:spcPts val="0"/>
              </a:spcAft>
              <a:buClr>
                <a:srgbClr val="575756"/>
              </a:buClr>
              <a:buSzPts val="1067"/>
              <a:buFont typeface="Arial"/>
              <a:buChar char="•"/>
            </a:pPr>
            <a:r>
              <a:rPr lang="es-ES" sz="1067" b="0" i="0" u="none" strike="noStrike" cap="none">
                <a:solidFill>
                  <a:srgbClr val="575756"/>
                </a:solidFill>
                <a:latin typeface="Arial"/>
                <a:ea typeface="Arial"/>
                <a:cs typeface="Arial"/>
                <a:sym typeface="Arial"/>
              </a:rPr>
              <a:t>Identificación de temas: Cada sección cuenta con un desglose de temas para exponer. </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 Calidad de vida (Plazas por habitante, disposición final de residuos sólidos urbanos per cápita) Vivienda (Porcentaje de superficie no construida (sitios eriazos) en áreas urbanas, porcentaje de viviendas particulares que requieren mejoras de materialidad y/o servicios básicos, diferencia entre el valor de suelo más alto y el más bajo entre las áreas homogéneas (urbanas) Vialidad (Siniestros de tránsito, cantidad de autos) Accesibilidad ( cercanía hospitales, paraderos, partición modal del transporte público (número de viajes en transporte público respecto al número total de viajes)</a:t>
            </a:r>
            <a:endParaRPr/>
          </a:p>
          <a:p>
            <a:pPr marL="0" marR="0" lvl="0" indent="0" algn="l" rtl="0">
              <a:spcBef>
                <a:spcPts val="1202"/>
              </a:spcBef>
              <a:spcAft>
                <a:spcPts val="0"/>
              </a:spcAft>
              <a:buNone/>
            </a:pPr>
            <a:endParaRPr sz="1067" b="0" i="0" u="none" strike="noStrike" cap="none">
              <a:solidFill>
                <a:srgbClr val="575756"/>
              </a:solidFill>
              <a:latin typeface="Arial"/>
              <a:ea typeface="Arial"/>
              <a:cs typeface="Arial"/>
              <a:sym typeface="Arial"/>
            </a:endParaRPr>
          </a:p>
        </p:txBody>
      </p:sp>
      <p:sp>
        <p:nvSpPr>
          <p:cNvPr id="113" name="Google Shape;113;p4"/>
          <p:cNvSpPr/>
          <p:nvPr/>
        </p:nvSpPr>
        <p:spPr>
          <a:xfrm>
            <a:off x="7145584" y="1501612"/>
            <a:ext cx="433817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6. OPORTUNIDADES</a:t>
            </a:r>
            <a:endParaRPr sz="1200" b="1" i="0" u="none" strike="noStrike" cap="none">
              <a:solidFill>
                <a:schemeClr val="accent1"/>
              </a:solidFill>
              <a:latin typeface="Calibri"/>
              <a:ea typeface="Calibri"/>
              <a:cs typeface="Calibri"/>
              <a:sym typeface="Calibri"/>
            </a:endParaRPr>
          </a:p>
        </p:txBody>
      </p:sp>
      <p:pic>
        <p:nvPicPr>
          <p:cNvPr id="114" name="Google Shape;114;p4"/>
          <p:cNvPicPr preferRelativeResize="0"/>
          <p:nvPr/>
        </p:nvPicPr>
        <p:blipFill rotWithShape="1">
          <a:blip r:embed="rId4">
            <a:alphaModFix/>
          </a:blip>
          <a:srcRect/>
          <a:stretch/>
        </p:blipFill>
        <p:spPr>
          <a:xfrm>
            <a:off x="9698169" y="262226"/>
            <a:ext cx="2485938" cy="531034"/>
          </a:xfrm>
          <a:prstGeom prst="rect">
            <a:avLst/>
          </a:prstGeom>
          <a:noFill/>
          <a:ln>
            <a:noFill/>
          </a:ln>
        </p:spPr>
      </p:pic>
      <p:sp>
        <p:nvSpPr>
          <p:cNvPr id="115" name="Google Shape;115;p4"/>
          <p:cNvSpPr txBox="1"/>
          <p:nvPr/>
        </p:nvSpPr>
        <p:spPr>
          <a:xfrm>
            <a:off x="3700715" y="250574"/>
            <a:ext cx="6176710" cy="51088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575756"/>
              </a:buClr>
              <a:buSzPts val="1560"/>
              <a:buFont typeface="Arial"/>
              <a:buNone/>
            </a:pPr>
            <a:r>
              <a:rPr lang="es-ES" sz="1560" b="0" i="0" u="none" strike="noStrike" cap="none">
                <a:solidFill>
                  <a:srgbClr val="575756"/>
                </a:solidFill>
                <a:latin typeface="Arial"/>
                <a:ea typeface="Arial"/>
                <a:cs typeface="Arial"/>
                <a:sym typeface="Arial"/>
              </a:rPr>
              <a:t> </a:t>
            </a:r>
            <a:r>
              <a:rPr lang="es-ES" sz="1560" b="0" i="0" u="none" strike="noStrike" cap="none">
                <a:solidFill>
                  <a:schemeClr val="dk1"/>
                </a:solidFill>
                <a:latin typeface="Arial"/>
                <a:ea typeface="Arial"/>
                <a:cs typeface="Arial"/>
                <a:sym typeface="Arial"/>
              </a:rPr>
              <a:t>Aplicación / sitio web con las bondades de la comuna.</a:t>
            </a:r>
            <a:endParaRPr sz="1560" b="0" i="0" u="none" strike="noStrike" cap="none">
              <a:solidFill>
                <a:srgbClr val="5C5C5C"/>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pPr marL="0" marR="0" lvl="0" indent="0" algn="ctr" rtl="0">
                <a:lnSpc>
                  <a:spcPct val="100000"/>
                </a:lnSpc>
                <a:spcBef>
                  <a:spcPts val="0"/>
                </a:spcBef>
                <a:spcAft>
                  <a:spcPts val="0"/>
                </a:spcAft>
                <a:buClr>
                  <a:schemeClr val="accent1"/>
                </a:buClr>
                <a:buSzPts val="1600"/>
                <a:buFont typeface="Calibri"/>
                <a:buNone/>
              </a:pPr>
              <a:t>5</a:t>
            </a:fld>
            <a:endParaRPr sz="1600" b="1" i="0" u="none" strike="noStrike" cap="none">
              <a:solidFill>
                <a:schemeClr val="accent1"/>
              </a:solidFill>
              <a:latin typeface="Calibri"/>
              <a:ea typeface="Calibri"/>
              <a:cs typeface="Calibri"/>
              <a:sym typeface="Calibri"/>
            </a:endParaRPr>
          </a:p>
        </p:txBody>
      </p:sp>
      <p:sp>
        <p:nvSpPr>
          <p:cNvPr id="121" name="Google Shape;121;p5"/>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s-ES" sz="1400" b="1" i="0" u="none" strike="noStrike" cap="none">
                <a:solidFill>
                  <a:srgbClr val="FFFFFF"/>
                </a:solidFill>
                <a:latin typeface="Arial"/>
                <a:ea typeface="Arial"/>
                <a:cs typeface="Arial"/>
                <a:sym typeface="Arial"/>
              </a:rPr>
              <a:t>DATAVIVIENDA</a:t>
            </a:r>
            <a:endParaRPr sz="1400" b="1" i="0" u="none" strike="noStrike" cap="none">
              <a:solidFill>
                <a:srgbClr val="FFFFFF"/>
              </a:solidFill>
              <a:latin typeface="Arial"/>
              <a:ea typeface="Arial"/>
              <a:cs typeface="Arial"/>
              <a:sym typeface="Arial"/>
            </a:endParaRPr>
          </a:p>
        </p:txBody>
      </p:sp>
      <p:sp>
        <p:nvSpPr>
          <p:cNvPr id="122" name="Google Shape;122;p5"/>
          <p:cNvSpPr/>
          <p:nvPr/>
        </p:nvSpPr>
        <p:spPr>
          <a:xfrm>
            <a:off x="717438" y="295782"/>
            <a:ext cx="603805"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b="0" i="0" u="none" strike="noStrike" cap="none">
                <a:solidFill>
                  <a:schemeClr val="accent1"/>
                </a:solidFill>
                <a:latin typeface="Arial"/>
                <a:ea typeface="Arial"/>
                <a:cs typeface="Arial"/>
                <a:sym typeface="Arial"/>
              </a:rPr>
              <a:t>7</a:t>
            </a:r>
            <a:endParaRPr sz="2400" b="0" i="0" u="none" strike="noStrike" cap="none">
              <a:solidFill>
                <a:schemeClr val="accent1"/>
              </a:solidFill>
              <a:latin typeface="Arial"/>
              <a:ea typeface="Arial"/>
              <a:cs typeface="Arial"/>
              <a:sym typeface="Arial"/>
            </a:endParaRPr>
          </a:p>
        </p:txBody>
      </p:sp>
      <p:sp>
        <p:nvSpPr>
          <p:cNvPr id="123" name="Google Shape;123;p5"/>
          <p:cNvSpPr/>
          <p:nvPr/>
        </p:nvSpPr>
        <p:spPr>
          <a:xfrm>
            <a:off x="1558516" y="852114"/>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24" name="Google Shape;124;p5"/>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25" name="Google Shape;125;p5"/>
          <p:cNvSpPr txBox="1"/>
          <p:nvPr/>
        </p:nvSpPr>
        <p:spPr>
          <a:xfrm>
            <a:off x="2056371" y="853740"/>
            <a:ext cx="7590945" cy="510886"/>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E20613"/>
              </a:buClr>
              <a:buSzPts val="2500"/>
              <a:buFont typeface="Arial"/>
              <a:buNone/>
            </a:pPr>
            <a:r>
              <a:rPr lang="es-ES" sz="1000" b="0" i="0" u="none" strike="noStrike" cap="non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cxnSp>
        <p:nvCxnSpPr>
          <p:cNvPr id="126" name="Google Shape;126;p5"/>
          <p:cNvCxnSpPr/>
          <p:nvPr/>
        </p:nvCxnSpPr>
        <p:spPr>
          <a:xfrm flipH="1">
            <a:off x="6096000" y="1864955"/>
            <a:ext cx="1" cy="2937436"/>
          </a:xfrm>
          <a:prstGeom prst="straightConnector1">
            <a:avLst/>
          </a:prstGeom>
          <a:noFill/>
          <a:ln w="9525" cap="flat" cmpd="sng">
            <a:solidFill>
              <a:srgbClr val="BFBFBF"/>
            </a:solidFill>
            <a:prstDash val="solid"/>
            <a:round/>
            <a:headEnd type="none" w="sm" len="sm"/>
            <a:tailEnd type="none" w="sm" len="sm"/>
          </a:ln>
        </p:spPr>
      </p:cxnSp>
      <p:sp>
        <p:nvSpPr>
          <p:cNvPr id="127" name="Google Shape;127;p5"/>
          <p:cNvSpPr/>
          <p:nvPr/>
        </p:nvSpPr>
        <p:spPr>
          <a:xfrm>
            <a:off x="1558517" y="1571969"/>
            <a:ext cx="433817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7. CARACTERIZACIÓN DEL PRODUCTO</a:t>
            </a:r>
            <a:endParaRPr sz="1200" b="1" i="0" u="none" strike="noStrike" cap="none">
              <a:solidFill>
                <a:schemeClr val="accent1"/>
              </a:solidFill>
              <a:latin typeface="Calibri"/>
              <a:ea typeface="Calibri"/>
              <a:cs typeface="Calibri"/>
              <a:sym typeface="Calibri"/>
            </a:endParaRPr>
          </a:p>
        </p:txBody>
      </p:sp>
      <p:pic>
        <p:nvPicPr>
          <p:cNvPr id="128" name="Google Shape;128;p5"/>
          <p:cNvPicPr preferRelativeResize="0"/>
          <p:nvPr/>
        </p:nvPicPr>
        <p:blipFill rotWithShape="1">
          <a:blip r:embed="rId3">
            <a:alphaModFix/>
          </a:blip>
          <a:srcRect/>
          <a:stretch/>
        </p:blipFill>
        <p:spPr>
          <a:xfrm>
            <a:off x="9698169" y="262226"/>
            <a:ext cx="2485938" cy="531034"/>
          </a:xfrm>
          <a:prstGeom prst="rect">
            <a:avLst/>
          </a:prstGeom>
          <a:noFill/>
          <a:ln>
            <a:noFill/>
          </a:ln>
        </p:spPr>
      </p:pic>
      <p:sp>
        <p:nvSpPr>
          <p:cNvPr id="129" name="Google Shape;129;p5"/>
          <p:cNvSpPr txBox="1"/>
          <p:nvPr/>
        </p:nvSpPr>
        <p:spPr>
          <a:xfrm>
            <a:off x="1558517" y="1864955"/>
            <a:ext cx="4397666" cy="3761286"/>
          </a:xfrm>
          <a:prstGeom prst="rect">
            <a:avLst/>
          </a:prstGeom>
          <a:noFill/>
          <a:ln>
            <a:noFill/>
          </a:ln>
        </p:spPr>
        <p:txBody>
          <a:bodyPr spcFirstLastPara="1" wrap="square" lIns="91425" tIns="45700" rIns="91425" bIns="45700" anchor="t" anchorCtr="0">
            <a:spAutoFit/>
          </a:bodyPr>
          <a:lstStyle/>
          <a:p>
            <a:pPr marL="228600" marR="0" lvl="0" indent="-228600" algn="l" rtl="0">
              <a:spcBef>
                <a:spcPts val="0"/>
              </a:spcBef>
              <a:spcAft>
                <a:spcPts val="0"/>
              </a:spcAft>
              <a:buClr>
                <a:srgbClr val="575756"/>
              </a:buClr>
              <a:buSzPts val="1067"/>
              <a:buFont typeface="Calibri"/>
              <a:buAutoNum type="arabicPeriod"/>
            </a:pPr>
            <a:r>
              <a:rPr lang="es-ES" sz="1067" b="0" i="0" u="none" strike="noStrike" cap="none">
                <a:solidFill>
                  <a:srgbClr val="575756"/>
                </a:solidFill>
                <a:latin typeface="Arial"/>
                <a:ea typeface="Arial"/>
                <a:cs typeface="Arial"/>
                <a:sym typeface="Arial"/>
              </a:rPr>
              <a:t>¿Qué es?</a:t>
            </a:r>
            <a:br>
              <a:rPr lang="es-ES" sz="1067" b="0" i="0" u="none" strike="noStrike" cap="none">
                <a:solidFill>
                  <a:srgbClr val="575756"/>
                </a:solidFill>
                <a:latin typeface="Arial"/>
                <a:ea typeface="Arial"/>
                <a:cs typeface="Arial"/>
                <a:sym typeface="Arial"/>
              </a:rPr>
            </a:br>
            <a:r>
              <a:rPr lang="es-ES" sz="1067" b="0" i="0" u="none" strike="noStrike" cap="none">
                <a:solidFill>
                  <a:srgbClr val="575756"/>
                </a:solidFill>
                <a:latin typeface="Arial"/>
                <a:ea typeface="Arial"/>
                <a:cs typeface="Arial"/>
                <a:sym typeface="Arial"/>
              </a:rPr>
              <a:t>Una plataforma que brinda información a las inmobiliarias, consultoras, organismos gubernamentales y cualquier persona natural o jurídica que requiera conocer las características urbanísticas, medioambientales y socioculturales.</a:t>
            </a:r>
            <a:endParaRPr/>
          </a:p>
          <a:p>
            <a:pPr marL="228600" marR="0" lvl="0" indent="-228600" algn="l" rtl="0">
              <a:spcBef>
                <a:spcPts val="600"/>
              </a:spcBef>
              <a:spcAft>
                <a:spcPts val="0"/>
              </a:spcAft>
              <a:buClr>
                <a:srgbClr val="575756"/>
              </a:buClr>
              <a:buSzPts val="1067"/>
              <a:buFont typeface="Calibri"/>
              <a:buAutoNum type="arabicPeriod"/>
            </a:pPr>
            <a:r>
              <a:rPr lang="es-ES" sz="1067" b="0" i="0" u="none" strike="noStrike" cap="none">
                <a:solidFill>
                  <a:srgbClr val="575756"/>
                </a:solidFill>
                <a:latin typeface="Arial"/>
                <a:ea typeface="Arial"/>
                <a:cs typeface="Arial"/>
                <a:sym typeface="Arial"/>
              </a:rPr>
              <a:t>¿Qué problema resuelve? </a:t>
            </a:r>
            <a:br>
              <a:rPr lang="es-ES" sz="1067" b="0" i="0" u="none" strike="noStrike" cap="none">
                <a:solidFill>
                  <a:srgbClr val="575756"/>
                </a:solidFill>
                <a:latin typeface="Arial"/>
                <a:ea typeface="Arial"/>
                <a:cs typeface="Arial"/>
                <a:sym typeface="Arial"/>
              </a:rPr>
            </a:br>
            <a:r>
              <a:rPr lang="es-ES" sz="1067" b="0" i="0" u="none" strike="noStrike" cap="none">
                <a:solidFill>
                  <a:srgbClr val="575756"/>
                </a:solidFill>
                <a:latin typeface="Arial"/>
                <a:ea typeface="Arial"/>
                <a:cs typeface="Arial"/>
                <a:sym typeface="Arial"/>
              </a:rPr>
              <a:t>Caracterización de la comuna, brindando información de datos relevantes, en materia de seguridad, accesibilidad, vialidad  que sirven para la comparación entre comunas</a:t>
            </a:r>
            <a:endParaRPr/>
          </a:p>
          <a:p>
            <a:pPr marL="228600" marR="0" lvl="0" indent="-228600" algn="l" rtl="0">
              <a:spcBef>
                <a:spcPts val="600"/>
              </a:spcBef>
              <a:spcAft>
                <a:spcPts val="0"/>
              </a:spcAft>
              <a:buClr>
                <a:srgbClr val="575756"/>
              </a:buClr>
              <a:buSzPts val="1067"/>
              <a:buFont typeface="Calibri"/>
              <a:buAutoNum type="arabicPeriod"/>
            </a:pPr>
            <a:r>
              <a:rPr lang="es-ES" sz="1067" b="0" i="0" u="none" strike="noStrike" cap="none">
                <a:solidFill>
                  <a:srgbClr val="575756"/>
                </a:solidFill>
                <a:latin typeface="Arial"/>
                <a:ea typeface="Arial"/>
                <a:cs typeface="Arial"/>
                <a:sym typeface="Arial"/>
              </a:rPr>
              <a:t>¿Por qué es necesario? </a:t>
            </a:r>
            <a:br>
              <a:rPr lang="es-ES" sz="1067" b="0" i="0" u="none" strike="noStrike" cap="none">
                <a:solidFill>
                  <a:srgbClr val="575756"/>
                </a:solidFill>
                <a:latin typeface="Arial"/>
                <a:ea typeface="Arial"/>
                <a:cs typeface="Arial"/>
                <a:sym typeface="Arial"/>
              </a:rPr>
            </a:br>
            <a:r>
              <a:rPr lang="es-ES" sz="1067" b="0" i="0" u="none" strike="noStrike" cap="none">
                <a:solidFill>
                  <a:srgbClr val="575756"/>
                </a:solidFill>
                <a:latin typeface="Arial"/>
                <a:ea typeface="Arial"/>
                <a:cs typeface="Arial"/>
                <a:sym typeface="Arial"/>
              </a:rPr>
              <a:t>Promueve viviendas de mejor calidad, que favorezcan la integración social y la reducción de inequidades, mejorando el entorno comunal, fortaleciendo la participación ciudadana y competitividad</a:t>
            </a:r>
            <a:endParaRPr/>
          </a:p>
          <a:p>
            <a:pPr marL="228600" marR="0" lvl="0" indent="-228600" algn="l" rtl="0">
              <a:spcBef>
                <a:spcPts val="600"/>
              </a:spcBef>
              <a:spcAft>
                <a:spcPts val="0"/>
              </a:spcAft>
              <a:buClr>
                <a:srgbClr val="575756"/>
              </a:buClr>
              <a:buSzPts val="1067"/>
              <a:buFont typeface="Calibri"/>
              <a:buAutoNum type="arabicPeriod"/>
            </a:pPr>
            <a:r>
              <a:rPr lang="es-ES" sz="1067" b="0" i="0" u="none" strike="noStrike" cap="none">
                <a:solidFill>
                  <a:srgbClr val="575756"/>
                </a:solidFill>
                <a:latin typeface="Arial"/>
                <a:ea typeface="Arial"/>
                <a:cs typeface="Arial"/>
                <a:sym typeface="Arial"/>
              </a:rPr>
              <a:t>¿Qué características tiene? </a:t>
            </a:r>
            <a:br>
              <a:rPr lang="es-ES" sz="1067" b="0" i="0" u="none" strike="noStrike" cap="none">
                <a:solidFill>
                  <a:srgbClr val="575756"/>
                </a:solidFill>
                <a:latin typeface="Arial"/>
                <a:ea typeface="Arial"/>
                <a:cs typeface="Arial"/>
                <a:sym typeface="Arial"/>
              </a:rPr>
            </a:br>
            <a:r>
              <a:rPr lang="es-ES" sz="1067" b="0" i="0" u="none" strike="noStrike" cap="none">
                <a:solidFill>
                  <a:srgbClr val="575756"/>
                </a:solidFill>
                <a:latin typeface="Arial"/>
                <a:ea typeface="Arial"/>
                <a:cs typeface="Arial"/>
                <a:sym typeface="Arial"/>
              </a:rPr>
              <a:t>Ubicación geográfica de las características de cada comuna, permitiendo comparar las bondades de las diferentes comunas, en cuanto a sus características urbanas y socioculturales.</a:t>
            </a:r>
            <a:endParaRPr/>
          </a:p>
          <a:p>
            <a:pPr marL="228600" marR="0" lvl="0" indent="-228600" algn="l" rtl="0">
              <a:spcBef>
                <a:spcPts val="600"/>
              </a:spcBef>
              <a:spcAft>
                <a:spcPts val="0"/>
              </a:spcAft>
              <a:buClr>
                <a:srgbClr val="575756"/>
              </a:buClr>
              <a:buSzPts val="1067"/>
              <a:buFont typeface="Calibri"/>
              <a:buAutoNum type="arabicPeriod"/>
            </a:pPr>
            <a:r>
              <a:rPr lang="es-ES" sz="1067" b="0" i="0" u="none" strike="noStrike" cap="none">
                <a:solidFill>
                  <a:srgbClr val="575756"/>
                </a:solidFill>
                <a:latin typeface="Arial"/>
                <a:ea typeface="Arial"/>
                <a:cs typeface="Arial"/>
                <a:sym typeface="Arial"/>
              </a:rPr>
              <a:t>¿En qué plataforma funciona? </a:t>
            </a:r>
            <a:br>
              <a:rPr lang="es-ES" sz="1067" b="0" i="0" u="none" strike="noStrike" cap="none">
                <a:solidFill>
                  <a:srgbClr val="575756"/>
                </a:solidFill>
                <a:latin typeface="Arial"/>
                <a:ea typeface="Arial"/>
                <a:cs typeface="Arial"/>
                <a:sym typeface="Arial"/>
              </a:rPr>
            </a:br>
            <a:r>
              <a:rPr lang="es-ES" sz="1067" b="0" i="0" u="none" strike="noStrike" cap="none">
                <a:solidFill>
                  <a:srgbClr val="575756"/>
                </a:solidFill>
                <a:latin typeface="Arial"/>
                <a:ea typeface="Arial"/>
                <a:cs typeface="Arial"/>
                <a:sym typeface="Arial"/>
              </a:rPr>
              <a:t>Página web y aplicación.</a:t>
            </a:r>
            <a:endParaRPr/>
          </a:p>
          <a:p>
            <a:pPr marL="228600" marR="0" lvl="0" indent="-160845" algn="l" rtl="0">
              <a:spcBef>
                <a:spcPts val="600"/>
              </a:spcBef>
              <a:spcAft>
                <a:spcPts val="0"/>
              </a:spcAft>
              <a:buClr>
                <a:schemeClr val="dk1"/>
              </a:buClr>
              <a:buSzPts val="1067"/>
              <a:buFont typeface="Calibri"/>
              <a:buNone/>
            </a:pPr>
            <a:endParaRPr sz="1067" b="0" i="0" u="none" strike="noStrike" cap="none">
              <a:solidFill>
                <a:srgbClr val="575756"/>
              </a:solidFill>
              <a:latin typeface="Arial"/>
              <a:ea typeface="Arial"/>
              <a:cs typeface="Arial"/>
              <a:sym typeface="Arial"/>
            </a:endParaRPr>
          </a:p>
        </p:txBody>
      </p:sp>
      <p:sp>
        <p:nvSpPr>
          <p:cNvPr id="130" name="Google Shape;130;p5"/>
          <p:cNvSpPr txBox="1"/>
          <p:nvPr/>
        </p:nvSpPr>
        <p:spPr>
          <a:xfrm>
            <a:off x="3700715" y="250574"/>
            <a:ext cx="6176710" cy="51088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575756"/>
              </a:buClr>
              <a:buSzPts val="1560"/>
              <a:buFont typeface="Arial"/>
              <a:buNone/>
            </a:pPr>
            <a:r>
              <a:rPr lang="es-ES" sz="1560" b="0" i="0" u="none" strike="noStrike" cap="none">
                <a:solidFill>
                  <a:srgbClr val="575756"/>
                </a:solidFill>
                <a:latin typeface="Arial"/>
                <a:ea typeface="Arial"/>
                <a:cs typeface="Arial"/>
                <a:sym typeface="Arial"/>
              </a:rPr>
              <a:t> </a:t>
            </a:r>
            <a:r>
              <a:rPr lang="es-ES" sz="1560" b="0" i="0" u="none" strike="noStrike" cap="none">
                <a:solidFill>
                  <a:schemeClr val="dk1"/>
                </a:solidFill>
                <a:latin typeface="Arial"/>
                <a:ea typeface="Arial"/>
                <a:cs typeface="Arial"/>
                <a:sym typeface="Arial"/>
              </a:rPr>
              <a:t>Aplicación / sitio web con las bondades de la comuna.</a:t>
            </a:r>
            <a:endParaRPr sz="1560" b="0" i="0" u="none" strike="noStrike" cap="none">
              <a:solidFill>
                <a:srgbClr val="5C5C5C"/>
              </a:solidFill>
              <a:latin typeface="Arial"/>
              <a:ea typeface="Arial"/>
              <a:cs typeface="Arial"/>
              <a:sym typeface="Arial"/>
            </a:endParaRPr>
          </a:p>
        </p:txBody>
      </p:sp>
      <p:sp>
        <p:nvSpPr>
          <p:cNvPr id="131" name="Google Shape;131;p5"/>
          <p:cNvSpPr txBox="1"/>
          <p:nvPr/>
        </p:nvSpPr>
        <p:spPr>
          <a:xfrm>
            <a:off x="6257755" y="1866353"/>
            <a:ext cx="4397666" cy="3684342"/>
          </a:xfrm>
          <a:prstGeom prst="rect">
            <a:avLst/>
          </a:prstGeom>
          <a:noFill/>
          <a:ln>
            <a:noFill/>
          </a:ln>
        </p:spPr>
        <p:txBody>
          <a:bodyPr spcFirstLastPara="1" wrap="square" lIns="91425" tIns="45700" rIns="91425" bIns="45700" anchor="t" anchorCtr="0">
            <a:spAutoFit/>
          </a:bodyPr>
          <a:lstStyle/>
          <a:p>
            <a:pPr marL="228600" marR="0" lvl="0" indent="-228600" algn="l" rtl="0">
              <a:spcBef>
                <a:spcPts val="0"/>
              </a:spcBef>
              <a:spcAft>
                <a:spcPts val="0"/>
              </a:spcAft>
              <a:buClr>
                <a:srgbClr val="575756"/>
              </a:buClr>
              <a:buSzPts val="1067"/>
              <a:buFont typeface="Calibri"/>
              <a:buAutoNum type="arabicPeriod" startAt="6"/>
            </a:pPr>
            <a:r>
              <a:rPr lang="es-ES" sz="1067" b="0" i="0" u="none" strike="noStrike" cap="none">
                <a:solidFill>
                  <a:srgbClr val="575756"/>
                </a:solidFill>
                <a:latin typeface="Arial"/>
                <a:ea typeface="Arial"/>
                <a:cs typeface="Arial"/>
                <a:sym typeface="Arial"/>
              </a:rPr>
              <a:t>¿Cuál es su elemento diferenciador? </a:t>
            </a:r>
            <a:br>
              <a:rPr lang="es-ES" sz="1067" b="0" i="0" u="none" strike="noStrike" cap="none">
                <a:solidFill>
                  <a:srgbClr val="575756"/>
                </a:solidFill>
                <a:latin typeface="Arial"/>
                <a:ea typeface="Arial"/>
                <a:cs typeface="Arial"/>
                <a:sym typeface="Arial"/>
              </a:rPr>
            </a:br>
            <a:r>
              <a:rPr lang="es-ES" sz="1067" b="0" i="0" u="none" strike="noStrike" cap="none">
                <a:solidFill>
                  <a:srgbClr val="575756"/>
                </a:solidFill>
                <a:latin typeface="Arial"/>
                <a:ea typeface="Arial"/>
                <a:cs typeface="Arial"/>
                <a:sym typeface="Arial"/>
              </a:rPr>
              <a:t>El tipo de datos, que resultan no solo ser superficial, sino que dan un panorama concreto y realista de la comuna y su nivel de urbanización.</a:t>
            </a:r>
            <a:endParaRPr/>
          </a:p>
          <a:p>
            <a:pPr marL="228600" marR="0" lvl="0" indent="-228600" algn="l" rtl="0">
              <a:spcBef>
                <a:spcPts val="600"/>
              </a:spcBef>
              <a:spcAft>
                <a:spcPts val="0"/>
              </a:spcAft>
              <a:buClr>
                <a:srgbClr val="575756"/>
              </a:buClr>
              <a:buSzPts val="1067"/>
              <a:buFont typeface="Calibri"/>
              <a:buAutoNum type="arabicPeriod" startAt="6"/>
            </a:pPr>
            <a:r>
              <a:rPr lang="es-ES" sz="1067" b="0" i="0" u="none" strike="noStrike" cap="none">
                <a:solidFill>
                  <a:srgbClr val="575756"/>
                </a:solidFill>
                <a:latin typeface="Arial"/>
                <a:ea typeface="Arial"/>
                <a:cs typeface="Arial"/>
                <a:sym typeface="Arial"/>
              </a:rPr>
              <a:t>¿Cuál es el objetivo de uso? </a:t>
            </a:r>
            <a:br>
              <a:rPr lang="es-ES" sz="1067" b="0" i="0" u="none" strike="noStrike" cap="none">
                <a:solidFill>
                  <a:srgbClr val="575756"/>
                </a:solidFill>
                <a:latin typeface="Arial"/>
                <a:ea typeface="Arial"/>
                <a:cs typeface="Arial"/>
                <a:sym typeface="Arial"/>
              </a:rPr>
            </a:br>
            <a:r>
              <a:rPr lang="es-ES" sz="1067" b="0" i="0" u="none" strike="noStrike" cap="none">
                <a:solidFill>
                  <a:srgbClr val="575756"/>
                </a:solidFill>
                <a:latin typeface="Arial"/>
                <a:ea typeface="Arial"/>
                <a:cs typeface="Arial"/>
                <a:sym typeface="Arial"/>
              </a:rPr>
              <a:t>Comparar entre comunas, facilitando la  toma de decisiones de inversión,  construcción y otras.</a:t>
            </a:r>
            <a:endParaRPr/>
          </a:p>
          <a:p>
            <a:pPr marL="228600" marR="0" lvl="0" indent="-228600" algn="l" rtl="0">
              <a:spcBef>
                <a:spcPts val="600"/>
              </a:spcBef>
              <a:spcAft>
                <a:spcPts val="0"/>
              </a:spcAft>
              <a:buClr>
                <a:srgbClr val="575756"/>
              </a:buClr>
              <a:buSzPts val="1067"/>
              <a:buFont typeface="Calibri"/>
              <a:buAutoNum type="arabicPeriod" startAt="6"/>
            </a:pPr>
            <a:r>
              <a:rPr lang="es-ES" sz="1067" b="0" i="0" u="none" strike="noStrike" cap="none">
                <a:solidFill>
                  <a:srgbClr val="575756"/>
                </a:solidFill>
                <a:latin typeface="Arial"/>
                <a:ea typeface="Arial"/>
                <a:cs typeface="Arial"/>
                <a:sym typeface="Arial"/>
              </a:rPr>
              <a:t>¿Qué contenidos albergaría? </a:t>
            </a:r>
            <a:br>
              <a:rPr lang="es-ES" sz="1067" b="0" i="0" u="none" strike="noStrike" cap="none">
                <a:solidFill>
                  <a:srgbClr val="575756"/>
                </a:solidFill>
                <a:latin typeface="Arial"/>
                <a:ea typeface="Arial"/>
                <a:cs typeface="Arial"/>
                <a:sym typeface="Arial"/>
              </a:rPr>
            </a:br>
            <a:r>
              <a:rPr lang="es-ES" sz="1067" b="0" i="0" u="none" strike="noStrike" cap="none">
                <a:solidFill>
                  <a:srgbClr val="575756"/>
                </a:solidFill>
                <a:latin typeface="Arial"/>
                <a:ea typeface="Arial"/>
                <a:cs typeface="Arial"/>
                <a:sym typeface="Arial"/>
              </a:rPr>
              <a:t>Estadísticas de déficit habitacional, transporte público, número de víctimas, capacidad de atraer actividad económica y nuevos emprendimientos, desarrollos inmobiliarios, acceso y proximidad a la red de salud, cantidad de residuos sólidos municipales estimados por habitante, porcentaje que representan los sitios eriazos respecto a superficie total de las áreas urbanas y déficit habitacional.</a:t>
            </a:r>
            <a:endParaRPr/>
          </a:p>
          <a:p>
            <a:pPr marL="228600" marR="0" lvl="0" indent="-228600" algn="l" rtl="0">
              <a:spcBef>
                <a:spcPts val="600"/>
              </a:spcBef>
              <a:spcAft>
                <a:spcPts val="0"/>
              </a:spcAft>
              <a:buClr>
                <a:srgbClr val="575756"/>
              </a:buClr>
              <a:buSzPts val="1067"/>
              <a:buFont typeface="Calibri"/>
              <a:buAutoNum type="arabicPeriod" startAt="6"/>
            </a:pPr>
            <a:r>
              <a:rPr lang="es-ES" sz="1067" b="0" i="0" u="none" strike="noStrike" cap="none">
                <a:solidFill>
                  <a:srgbClr val="575756"/>
                </a:solidFill>
                <a:latin typeface="Arial"/>
                <a:ea typeface="Arial"/>
                <a:cs typeface="Arial"/>
                <a:sym typeface="Arial"/>
              </a:rPr>
              <a:t>¿Cuál es el impacto que puede generar un producto de estas características? </a:t>
            </a:r>
            <a:br>
              <a:rPr lang="es-ES" sz="1067" b="0" i="0" u="none" strike="noStrike" cap="none">
                <a:solidFill>
                  <a:srgbClr val="575756"/>
                </a:solidFill>
                <a:latin typeface="Arial"/>
                <a:ea typeface="Arial"/>
                <a:cs typeface="Arial"/>
                <a:sym typeface="Arial"/>
              </a:rPr>
            </a:br>
            <a:r>
              <a:rPr lang="es-ES" sz="1067" b="0" i="0" u="none" strike="noStrike" cap="none">
                <a:solidFill>
                  <a:srgbClr val="575756"/>
                </a:solidFill>
                <a:latin typeface="Arial"/>
                <a:ea typeface="Arial"/>
                <a:cs typeface="Arial"/>
                <a:sym typeface="Arial"/>
              </a:rPr>
              <a:t>Nuestras estadísticas permiten comparar la calidad de las comunas y su potencial de inversión, construcción, así como las oportunidades para mejorar la calidad de vida.</a:t>
            </a:r>
            <a:endParaRPr/>
          </a:p>
          <a:p>
            <a:pPr marL="228600" marR="0" lvl="0" indent="-228600" algn="l" rtl="0">
              <a:spcBef>
                <a:spcPts val="600"/>
              </a:spcBef>
              <a:spcAft>
                <a:spcPts val="0"/>
              </a:spcAft>
              <a:buClr>
                <a:srgbClr val="575756"/>
              </a:buClr>
              <a:buSzPts val="1067"/>
              <a:buFont typeface="Calibri"/>
              <a:buAutoNum type="arabicPeriod" startAt="6"/>
            </a:pPr>
            <a:r>
              <a:rPr lang="es-ES" sz="1067" b="0" i="0" u="none" strike="noStrike" cap="none">
                <a:solidFill>
                  <a:srgbClr val="575756"/>
                </a:solidFill>
                <a:latin typeface="Arial"/>
                <a:ea typeface="Arial"/>
                <a:cs typeface="Arial"/>
                <a:sym typeface="Arial"/>
              </a:rPr>
              <a:t>¿Cuenta con un modelo en particular? </a:t>
            </a:r>
            <a:br>
              <a:rPr lang="es-ES" sz="1067" b="0" i="0" u="none" strike="noStrike" cap="none">
                <a:solidFill>
                  <a:srgbClr val="575756"/>
                </a:solidFill>
                <a:latin typeface="Arial"/>
                <a:ea typeface="Arial"/>
                <a:cs typeface="Arial"/>
                <a:sym typeface="Arial"/>
              </a:rPr>
            </a:br>
            <a:r>
              <a:rPr lang="es-ES" sz="1067" b="0" i="0" u="none" strike="noStrike" cap="none">
                <a:solidFill>
                  <a:srgbClr val="575756"/>
                </a:solidFill>
                <a:latin typeface="Arial"/>
                <a:ea typeface="Arial"/>
                <a:cs typeface="Arial"/>
                <a:sym typeface="Arial"/>
              </a:rPr>
              <a:t>No</a:t>
            </a:r>
            <a:endParaRPr sz="1067" b="0" i="0" u="none" strike="noStrike" cap="none">
              <a:solidFill>
                <a:srgbClr val="575756"/>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pPr marL="0" marR="0" lvl="0" indent="0" algn="ctr" rtl="0">
                <a:lnSpc>
                  <a:spcPct val="100000"/>
                </a:lnSpc>
                <a:spcBef>
                  <a:spcPts val="0"/>
                </a:spcBef>
                <a:spcAft>
                  <a:spcPts val="0"/>
                </a:spcAft>
                <a:buClr>
                  <a:schemeClr val="accent1"/>
                </a:buClr>
                <a:buSzPts val="1600"/>
                <a:buFont typeface="Calibri"/>
                <a:buNone/>
              </a:pPr>
              <a:t>6</a:t>
            </a:fld>
            <a:endParaRPr sz="1600" b="1" i="0" u="none" strike="noStrike" cap="none">
              <a:solidFill>
                <a:schemeClr val="accent1"/>
              </a:solidFill>
              <a:latin typeface="Calibri"/>
              <a:ea typeface="Calibri"/>
              <a:cs typeface="Calibri"/>
              <a:sym typeface="Calibri"/>
            </a:endParaRPr>
          </a:p>
        </p:txBody>
      </p:sp>
      <p:sp>
        <p:nvSpPr>
          <p:cNvPr id="137" name="Google Shape;137;p6"/>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s-ES" sz="1400" b="1" i="0" u="none" strike="noStrike" cap="none">
                <a:solidFill>
                  <a:srgbClr val="FFFFFF"/>
                </a:solidFill>
                <a:latin typeface="Arial"/>
                <a:ea typeface="Arial"/>
                <a:cs typeface="Arial"/>
                <a:sym typeface="Arial"/>
              </a:rPr>
              <a:t>DATAVIVIENDA</a:t>
            </a:r>
            <a:endParaRPr sz="1400" b="1" i="0" u="none" strike="noStrike" cap="none">
              <a:solidFill>
                <a:srgbClr val="FFFFFF"/>
              </a:solidFill>
              <a:latin typeface="Arial"/>
              <a:ea typeface="Arial"/>
              <a:cs typeface="Arial"/>
              <a:sym typeface="Arial"/>
            </a:endParaRPr>
          </a:p>
        </p:txBody>
      </p:sp>
      <p:sp>
        <p:nvSpPr>
          <p:cNvPr id="138" name="Google Shape;138;p6"/>
          <p:cNvSpPr/>
          <p:nvPr/>
        </p:nvSpPr>
        <p:spPr>
          <a:xfrm>
            <a:off x="717438" y="295782"/>
            <a:ext cx="603805"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b="0" i="0" u="none" strike="noStrike" cap="none">
                <a:solidFill>
                  <a:schemeClr val="accent1"/>
                </a:solidFill>
                <a:latin typeface="Arial"/>
                <a:ea typeface="Arial"/>
                <a:cs typeface="Arial"/>
                <a:sym typeface="Arial"/>
              </a:rPr>
              <a:t>8</a:t>
            </a:r>
            <a:endParaRPr sz="2400" b="0" i="0" u="none" strike="noStrike" cap="none">
              <a:solidFill>
                <a:schemeClr val="accent1"/>
              </a:solidFill>
              <a:latin typeface="Arial"/>
              <a:ea typeface="Arial"/>
              <a:cs typeface="Arial"/>
              <a:sym typeface="Arial"/>
            </a:endParaRPr>
          </a:p>
        </p:txBody>
      </p:sp>
      <p:sp>
        <p:nvSpPr>
          <p:cNvPr id="139" name="Google Shape;139;p6"/>
          <p:cNvSpPr/>
          <p:nvPr/>
        </p:nvSpPr>
        <p:spPr>
          <a:xfrm>
            <a:off x="1558516" y="852114"/>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40" name="Google Shape;140;p6"/>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41" name="Google Shape;141;p6"/>
          <p:cNvSpPr txBox="1"/>
          <p:nvPr/>
        </p:nvSpPr>
        <p:spPr>
          <a:xfrm>
            <a:off x="2056371" y="853740"/>
            <a:ext cx="7590945" cy="510886"/>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E20613"/>
              </a:buClr>
              <a:buSzPts val="2500"/>
              <a:buFont typeface="Arial"/>
              <a:buNone/>
            </a:pPr>
            <a:r>
              <a:rPr lang="es-ES" sz="1000" b="0" i="0" u="none" strike="noStrike" cap="non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cxnSp>
        <p:nvCxnSpPr>
          <p:cNvPr id="142" name="Google Shape;142;p6"/>
          <p:cNvCxnSpPr/>
          <p:nvPr/>
        </p:nvCxnSpPr>
        <p:spPr>
          <a:xfrm flipH="1">
            <a:off x="6096000" y="1864955"/>
            <a:ext cx="1" cy="2937436"/>
          </a:xfrm>
          <a:prstGeom prst="straightConnector1">
            <a:avLst/>
          </a:prstGeom>
          <a:noFill/>
          <a:ln w="9525" cap="flat" cmpd="sng">
            <a:solidFill>
              <a:srgbClr val="BFBFBF"/>
            </a:solidFill>
            <a:prstDash val="solid"/>
            <a:round/>
            <a:headEnd type="none" w="sm" len="sm"/>
            <a:tailEnd type="none" w="sm" len="sm"/>
          </a:ln>
        </p:spPr>
      </p:cxnSp>
      <p:sp>
        <p:nvSpPr>
          <p:cNvPr id="143" name="Google Shape;143;p6"/>
          <p:cNvSpPr/>
          <p:nvPr/>
        </p:nvSpPr>
        <p:spPr>
          <a:xfrm>
            <a:off x="1558517" y="1571969"/>
            <a:ext cx="433817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8. ESTRUCTURA </a:t>
            </a:r>
            <a:endParaRPr sz="1200" b="1" i="0" u="none" strike="noStrike" cap="none">
              <a:solidFill>
                <a:schemeClr val="accent1"/>
              </a:solidFill>
              <a:latin typeface="Calibri"/>
              <a:ea typeface="Calibri"/>
              <a:cs typeface="Calibri"/>
              <a:sym typeface="Calibri"/>
            </a:endParaRPr>
          </a:p>
        </p:txBody>
      </p:sp>
      <p:pic>
        <p:nvPicPr>
          <p:cNvPr id="144" name="Google Shape;144;p6"/>
          <p:cNvPicPr preferRelativeResize="0"/>
          <p:nvPr/>
        </p:nvPicPr>
        <p:blipFill rotWithShape="1">
          <a:blip r:embed="rId3">
            <a:alphaModFix/>
          </a:blip>
          <a:srcRect/>
          <a:stretch/>
        </p:blipFill>
        <p:spPr>
          <a:xfrm>
            <a:off x="9698169" y="262226"/>
            <a:ext cx="2485938" cy="531034"/>
          </a:xfrm>
          <a:prstGeom prst="rect">
            <a:avLst/>
          </a:prstGeom>
          <a:noFill/>
          <a:ln>
            <a:noFill/>
          </a:ln>
        </p:spPr>
      </p:pic>
      <p:sp>
        <p:nvSpPr>
          <p:cNvPr id="145" name="Google Shape;145;p6"/>
          <p:cNvSpPr txBox="1"/>
          <p:nvPr/>
        </p:nvSpPr>
        <p:spPr>
          <a:xfrm>
            <a:off x="1558517" y="1966413"/>
            <a:ext cx="4456390" cy="3412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El primer lugar indícanos si el producto es un sistema, una plataforma de información, una aplicación, una web interactiva, etc. </a:t>
            </a:r>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Cuéntanos acerca del contenido que albergará este producto. En caso de que tengas secciones o categorías, lo puedes indicar de la siguiente manera: </a:t>
            </a:r>
            <a:endParaRPr/>
          </a:p>
          <a:p>
            <a:pPr marL="171450" marR="0" lvl="0" indent="-171450" algn="l" rtl="0">
              <a:spcBef>
                <a:spcPts val="1202"/>
              </a:spcBef>
              <a:spcAft>
                <a:spcPts val="0"/>
              </a:spcAft>
              <a:buClr>
                <a:srgbClr val="575756"/>
              </a:buClr>
              <a:buSzPts val="1067"/>
              <a:buFont typeface="Arial"/>
              <a:buChar char="•"/>
            </a:pPr>
            <a:r>
              <a:rPr lang="es-ES" sz="1067" b="0" i="0" u="none" strike="noStrike" cap="none">
                <a:solidFill>
                  <a:srgbClr val="575756"/>
                </a:solidFill>
                <a:latin typeface="Arial"/>
                <a:ea typeface="Arial"/>
                <a:cs typeface="Arial"/>
                <a:sym typeface="Arial"/>
              </a:rPr>
              <a:t>Identificación de categorías: Cuéntanos cuáles son los macro temas que se abarcan en este producto. </a:t>
            </a:r>
            <a:endParaRPr/>
          </a:p>
          <a:p>
            <a:pPr marL="171450" marR="0" lvl="0" indent="-171450" algn="l" rtl="0">
              <a:spcBef>
                <a:spcPts val="601"/>
              </a:spcBef>
              <a:spcAft>
                <a:spcPts val="0"/>
              </a:spcAft>
              <a:buClr>
                <a:srgbClr val="575756"/>
              </a:buClr>
              <a:buSzPts val="1067"/>
              <a:buFont typeface="Arial"/>
              <a:buChar char="•"/>
            </a:pPr>
            <a:r>
              <a:rPr lang="es-ES" sz="1067" b="0" i="0" u="none" strike="noStrike" cap="none">
                <a:solidFill>
                  <a:srgbClr val="575756"/>
                </a:solidFill>
                <a:latin typeface="Arial"/>
                <a:ea typeface="Arial"/>
                <a:cs typeface="Arial"/>
                <a:sym typeface="Arial"/>
              </a:rPr>
              <a:t>Identificación de secciones. Cuéntanos cuáles son los contenidos que se desprenden de cada categoría. </a:t>
            </a:r>
            <a:endParaRPr/>
          </a:p>
          <a:p>
            <a:pPr marL="171450" marR="0" lvl="0" indent="-171450" algn="l" rtl="0">
              <a:spcBef>
                <a:spcPts val="601"/>
              </a:spcBef>
              <a:spcAft>
                <a:spcPts val="0"/>
              </a:spcAft>
              <a:buClr>
                <a:srgbClr val="575756"/>
              </a:buClr>
              <a:buSzPts val="1067"/>
              <a:buFont typeface="Arial"/>
              <a:buChar char="•"/>
            </a:pPr>
            <a:r>
              <a:rPr lang="es-ES" sz="1067" b="0" i="0" u="none" strike="noStrike" cap="none">
                <a:solidFill>
                  <a:srgbClr val="575756"/>
                </a:solidFill>
                <a:latin typeface="Arial"/>
                <a:ea typeface="Arial"/>
                <a:cs typeface="Arial"/>
                <a:sym typeface="Arial"/>
              </a:rPr>
              <a:t>Identificación de temas: Cada sección cuenta con un desglose de temas para exponer. </a:t>
            </a:r>
            <a:endParaRPr/>
          </a:p>
          <a:p>
            <a:pPr marL="171450" marR="0" lvl="0" indent="-103695" algn="l" rtl="0">
              <a:spcBef>
                <a:spcPts val="601"/>
              </a:spcBef>
              <a:spcAft>
                <a:spcPts val="0"/>
              </a:spcAft>
              <a:buClr>
                <a:schemeClr val="dk1"/>
              </a:buClr>
              <a:buSzPts val="1067"/>
              <a:buFont typeface="Arial"/>
              <a:buNone/>
            </a:pPr>
            <a:endParaRPr sz="1067" b="0" i="0" u="none" strike="noStrike" cap="none">
              <a:solidFill>
                <a:srgbClr val="575756"/>
              </a:solidFill>
              <a:latin typeface="Arial"/>
              <a:ea typeface="Arial"/>
              <a:cs typeface="Arial"/>
              <a:sym typeface="Arial"/>
            </a:endParaRPr>
          </a:p>
          <a:p>
            <a:pPr marL="0" marR="0" lvl="0" indent="0" algn="l" rtl="0">
              <a:spcBef>
                <a:spcPts val="601"/>
              </a:spcBef>
              <a:spcAft>
                <a:spcPts val="0"/>
              </a:spcAft>
              <a:buNone/>
            </a:pPr>
            <a:r>
              <a:rPr lang="es-ES" sz="1067" b="0" i="0" u="none" strike="noStrike" cap="none">
                <a:solidFill>
                  <a:schemeClr val="accent1"/>
                </a:solidFill>
                <a:latin typeface="Arial"/>
                <a:ea typeface="Arial"/>
                <a:cs typeface="Arial"/>
                <a:sym typeface="Arial"/>
              </a:rPr>
              <a:t>En los 2 siguientes slides encontrarás una tabla que permite organizar visualmente la estructura/modelo del producto. El primero tiene datos de un ejemplo relacionado con el SISTENA DE INFORMACIÓN DE SALVAGUARDAS. Los datos, los puedes borrar y completar la plantilla con los propios.</a:t>
            </a:r>
            <a:endParaRPr/>
          </a:p>
          <a:p>
            <a:pPr marL="0" marR="0" lvl="0" indent="0" algn="l" rtl="0">
              <a:spcBef>
                <a:spcPts val="601"/>
              </a:spcBef>
              <a:spcAft>
                <a:spcPts val="0"/>
              </a:spcAft>
              <a:buNone/>
            </a:pPr>
            <a:endParaRPr sz="1067" b="0" i="0" u="none" strike="noStrike" cap="none">
              <a:solidFill>
                <a:srgbClr val="575756"/>
              </a:solidFill>
              <a:latin typeface="Arial"/>
              <a:ea typeface="Arial"/>
              <a:cs typeface="Arial"/>
              <a:sym typeface="Arial"/>
            </a:endParaRPr>
          </a:p>
        </p:txBody>
      </p:sp>
      <p:sp>
        <p:nvSpPr>
          <p:cNvPr id="146" name="Google Shape;146;p6"/>
          <p:cNvSpPr txBox="1"/>
          <p:nvPr/>
        </p:nvSpPr>
        <p:spPr>
          <a:xfrm>
            <a:off x="6266139" y="1864955"/>
            <a:ext cx="4456390" cy="5746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67" b="0" i="0" u="none" strike="noStrike" cap="none">
                <a:solidFill>
                  <a:srgbClr val="575756"/>
                </a:solidFill>
                <a:latin typeface="Arial"/>
                <a:ea typeface="Arial"/>
                <a:cs typeface="Arial"/>
                <a:sym typeface="Arial"/>
              </a:rPr>
              <a:t>Por si falta espacio…..</a:t>
            </a:r>
            <a:endParaRPr/>
          </a:p>
          <a:p>
            <a:pPr marL="0" marR="0" lvl="0" indent="0" algn="l" rtl="0">
              <a:spcBef>
                <a:spcPts val="1202"/>
              </a:spcBef>
              <a:spcAft>
                <a:spcPts val="0"/>
              </a:spcAft>
              <a:buNone/>
            </a:pPr>
            <a:endParaRPr sz="1067" b="0" i="0" u="none" strike="noStrike" cap="none">
              <a:solidFill>
                <a:srgbClr val="575756"/>
              </a:solidFill>
              <a:latin typeface="Arial"/>
              <a:ea typeface="Arial"/>
              <a:cs typeface="Arial"/>
              <a:sym typeface="Arial"/>
            </a:endParaRPr>
          </a:p>
        </p:txBody>
      </p:sp>
      <p:sp>
        <p:nvSpPr>
          <p:cNvPr id="147" name="Google Shape;147;p6"/>
          <p:cNvSpPr txBox="1"/>
          <p:nvPr/>
        </p:nvSpPr>
        <p:spPr>
          <a:xfrm>
            <a:off x="3700715" y="250574"/>
            <a:ext cx="6176710" cy="51088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575756"/>
              </a:buClr>
              <a:buSzPts val="1560"/>
              <a:buFont typeface="Arial"/>
              <a:buNone/>
            </a:pPr>
            <a:r>
              <a:rPr lang="es-ES" sz="1560" b="0" i="0" u="none" strike="noStrike" cap="none">
                <a:solidFill>
                  <a:srgbClr val="575756"/>
                </a:solidFill>
                <a:latin typeface="Arial"/>
                <a:ea typeface="Arial"/>
                <a:cs typeface="Arial"/>
                <a:sym typeface="Arial"/>
              </a:rPr>
              <a:t> </a:t>
            </a:r>
            <a:r>
              <a:rPr lang="es-ES" sz="1560" b="0" i="0" u="none" strike="noStrike" cap="none">
                <a:solidFill>
                  <a:schemeClr val="dk1"/>
                </a:solidFill>
                <a:latin typeface="Arial"/>
                <a:ea typeface="Arial"/>
                <a:cs typeface="Arial"/>
                <a:sym typeface="Arial"/>
              </a:rPr>
              <a:t>Aplicación / sitio web con las bondades de la comuna.</a:t>
            </a:r>
            <a:endParaRPr sz="1560" b="0" i="0" u="none" strike="noStrike" cap="none">
              <a:solidFill>
                <a:srgbClr val="5C5C5C"/>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7"/>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spcBef>
                <a:spcPts val="0"/>
              </a:spcBef>
              <a:spcAft>
                <a:spcPts val="0"/>
              </a:spcAft>
              <a:buNone/>
            </a:pPr>
            <a:fld id="{00000000-1234-1234-1234-123412341234}" type="slidenum">
              <a:rPr lang="es-ES" sz="1400" b="0" i="0" u="none" strike="noStrike" cap="none">
                <a:solidFill>
                  <a:srgbClr val="FFFFFF"/>
                </a:solidFill>
                <a:latin typeface="Calibri"/>
                <a:ea typeface="Calibri"/>
                <a:cs typeface="Calibri"/>
                <a:sym typeface="Calibri"/>
              </a:rPr>
              <a:pPr marL="0" marR="0" lvl="0" indent="0" algn="ctr" rtl="0">
                <a:spcBef>
                  <a:spcPts val="0"/>
                </a:spcBef>
                <a:spcAft>
                  <a:spcPts val="0"/>
                </a:spcAft>
                <a:buNone/>
              </a:pPr>
              <a:t>7</a:t>
            </a:fld>
            <a:endParaRPr sz="1400" b="0" i="0" u="none" strike="noStrike" cap="none">
              <a:solidFill>
                <a:srgbClr val="FFFFFF"/>
              </a:solidFill>
              <a:latin typeface="Calibri"/>
              <a:ea typeface="Calibri"/>
              <a:cs typeface="Calibri"/>
              <a:sym typeface="Calibri"/>
            </a:endParaRPr>
          </a:p>
        </p:txBody>
      </p:sp>
      <p:sp>
        <p:nvSpPr>
          <p:cNvPr id="153" name="Google Shape;153;p7"/>
          <p:cNvSpPr txBox="1">
            <a:spLocks noGrp="1"/>
          </p:cNvSpPr>
          <p:nvPr>
            <p:ph type="title"/>
          </p:nvPr>
        </p:nvSpPr>
        <p:spPr>
          <a:xfrm>
            <a:off x="3700715" y="369013"/>
            <a:ext cx="5476841" cy="683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es-ES" sz="1400">
                <a:solidFill>
                  <a:schemeClr val="dk1"/>
                </a:solidFill>
                <a:latin typeface="Arial"/>
                <a:ea typeface="Arial"/>
                <a:cs typeface="Arial"/>
                <a:sym typeface="Arial"/>
              </a:rPr>
              <a:t> </a:t>
            </a:r>
            <a:r>
              <a:rPr lang="es-ES" sz="1600">
                <a:solidFill>
                  <a:schemeClr val="dk1"/>
                </a:solidFill>
                <a:latin typeface="Arial"/>
                <a:ea typeface="Arial"/>
                <a:cs typeface="Arial"/>
                <a:sym typeface="Arial"/>
              </a:rPr>
              <a:t>Aplicación / sitio web con las bondades de la comuna.</a:t>
            </a:r>
            <a:endParaRPr sz="1400"/>
          </a:p>
        </p:txBody>
      </p:sp>
      <p:sp>
        <p:nvSpPr>
          <p:cNvPr id="154" name="Google Shape;154;p7"/>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s-ES" sz="1400" b="1" i="0" u="none" strike="noStrike" cap="none">
                <a:solidFill>
                  <a:srgbClr val="FFFFFF"/>
                </a:solidFill>
                <a:latin typeface="Arial"/>
                <a:ea typeface="Arial"/>
                <a:cs typeface="Arial"/>
                <a:sym typeface="Arial"/>
              </a:rPr>
              <a:t>DATAVIVIENDA</a:t>
            </a:r>
            <a:endParaRPr sz="1400" b="1" i="0" u="none" strike="noStrike" cap="none">
              <a:solidFill>
                <a:srgbClr val="FFFFFF"/>
              </a:solidFill>
              <a:latin typeface="Arial"/>
              <a:ea typeface="Arial"/>
              <a:cs typeface="Arial"/>
              <a:sym typeface="Arial"/>
            </a:endParaRPr>
          </a:p>
        </p:txBody>
      </p:sp>
      <p:sp>
        <p:nvSpPr>
          <p:cNvPr id="155" name="Google Shape;155;p7"/>
          <p:cNvSpPr/>
          <p:nvPr/>
        </p:nvSpPr>
        <p:spPr>
          <a:xfrm>
            <a:off x="538748" y="296910"/>
            <a:ext cx="814569"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b="0" i="0" u="none" strike="noStrike" cap="none">
                <a:solidFill>
                  <a:schemeClr val="accent1"/>
                </a:solidFill>
                <a:latin typeface="Arial"/>
                <a:ea typeface="Arial"/>
                <a:cs typeface="Arial"/>
                <a:sym typeface="Arial"/>
              </a:rPr>
              <a:t>2</a:t>
            </a:r>
            <a:endParaRPr sz="2400" b="0" i="0" u="none" strike="noStrike" cap="none">
              <a:solidFill>
                <a:schemeClr val="accent1"/>
              </a:solidFill>
              <a:latin typeface="Arial"/>
              <a:ea typeface="Arial"/>
              <a:cs typeface="Arial"/>
              <a:sym typeface="Arial"/>
            </a:endParaRPr>
          </a:p>
        </p:txBody>
      </p:sp>
      <p:graphicFrame>
        <p:nvGraphicFramePr>
          <p:cNvPr id="156" name="Google Shape;156;p7"/>
          <p:cNvGraphicFramePr/>
          <p:nvPr/>
        </p:nvGraphicFramePr>
        <p:xfrm>
          <a:off x="480025" y="1097424"/>
          <a:ext cx="10986975" cy="5222000"/>
        </p:xfrm>
        <a:graphic>
          <a:graphicData uri="http://schemas.openxmlformats.org/drawingml/2006/table">
            <a:tbl>
              <a:tblPr firstRow="1" bandRow="1">
                <a:noFill/>
                <a:tableStyleId>{79F14410-B759-402A-A3C5-4E2C5933B8FF}</a:tableStyleId>
              </a:tblPr>
              <a:tblGrid>
                <a:gridCol w="1130650"/>
                <a:gridCol w="1744900"/>
                <a:gridCol w="1158775"/>
                <a:gridCol w="1158775"/>
                <a:gridCol w="1158775"/>
                <a:gridCol w="1158775"/>
                <a:gridCol w="1158775"/>
                <a:gridCol w="1158775"/>
                <a:gridCol w="1158775"/>
              </a:tblGrid>
              <a:tr h="326375">
                <a:tc>
                  <a:txBody>
                    <a:bodyPr/>
                    <a:lstStyle/>
                    <a:p>
                      <a:pPr marL="0" marR="0" lvl="0" indent="0" algn="l" rtl="0">
                        <a:spcBef>
                          <a:spcPts val="0"/>
                        </a:spcBef>
                        <a:spcAft>
                          <a:spcPts val="0"/>
                        </a:spcAft>
                        <a:buNone/>
                      </a:pPr>
                      <a:r>
                        <a:rPr lang="es-ES" sz="1100" u="none" strike="noStrike" cap="none"/>
                        <a:t>CATEGORÍA</a:t>
                      </a:r>
                      <a:endParaRPr/>
                    </a:p>
                  </a:txBody>
                  <a:tcPr marL="91450" marR="91450" marT="45725" marB="45725">
                    <a:solidFill>
                      <a:srgbClr val="0B5394"/>
                    </a:solidFill>
                  </a:tcPr>
                </a:tc>
                <a:tc>
                  <a:txBody>
                    <a:bodyPr/>
                    <a:lstStyle/>
                    <a:p>
                      <a:pPr marL="0" marR="0" lvl="0" indent="0" algn="l" rtl="0">
                        <a:spcBef>
                          <a:spcPts val="0"/>
                        </a:spcBef>
                        <a:spcAft>
                          <a:spcPts val="0"/>
                        </a:spcAft>
                        <a:buNone/>
                      </a:pPr>
                      <a:r>
                        <a:rPr lang="es-ES" sz="1100"/>
                        <a:t>SECCIÓN</a:t>
                      </a:r>
                      <a:endParaRPr/>
                    </a:p>
                  </a:txBody>
                  <a:tcPr marL="91450" marR="91450" marT="45725" marB="45725">
                    <a:solidFill>
                      <a:srgbClr val="0075A2"/>
                    </a:solidFill>
                  </a:tcPr>
                </a:tc>
                <a:tc gridSpan="7">
                  <a:txBody>
                    <a:bodyPr/>
                    <a:lstStyle/>
                    <a:p>
                      <a:pPr marL="0" marR="0" lvl="0" indent="0" algn="ctr" rtl="0">
                        <a:spcBef>
                          <a:spcPts val="0"/>
                        </a:spcBef>
                        <a:spcAft>
                          <a:spcPts val="0"/>
                        </a:spcAft>
                        <a:buNone/>
                      </a:pPr>
                      <a:r>
                        <a:rPr lang="es-ES" sz="1100"/>
                        <a:t>TEMAS/VISTAS </a:t>
                      </a:r>
                      <a:endParaRPr/>
                    </a:p>
                  </a:txBody>
                  <a:tcPr marL="91450" marR="91450" marT="45725" marB="45725">
                    <a:solidFill>
                      <a:schemeClr val="accent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26375">
                <a:tc rowSpan="3">
                  <a:txBody>
                    <a:bodyPr/>
                    <a:lstStyle/>
                    <a:p>
                      <a:pPr marL="0" marR="0" lvl="0" indent="0" algn="r" rtl="0">
                        <a:spcBef>
                          <a:spcPts val="0"/>
                        </a:spcBef>
                        <a:spcAft>
                          <a:spcPts val="0"/>
                        </a:spcAft>
                        <a:buNone/>
                      </a:pPr>
                      <a:r>
                        <a:rPr lang="es-ES" sz="1000" b="1">
                          <a:solidFill>
                            <a:schemeClr val="lt1"/>
                          </a:solidFill>
                          <a:latin typeface="Calibri"/>
                          <a:ea typeface="Calibri"/>
                          <a:cs typeface="Calibri"/>
                          <a:sym typeface="Calibri"/>
                        </a:rPr>
                        <a:t>SALVAGUARDAS</a:t>
                      </a:r>
                      <a:endParaRPr/>
                    </a:p>
                  </a:txBody>
                  <a:tcPr marL="91450" marR="91450" marT="45725" marB="45725" anchor="ctr">
                    <a:solidFill>
                      <a:srgbClr val="0B5394"/>
                    </a:solidFill>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CONTEXTO</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CONTEXTO</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REQUISITOS</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vMerge="1">
                  <a:txBody>
                    <a:bodyPr/>
                    <a:lstStyle/>
                    <a:p>
                      <a:endParaRPr lang="es-ES"/>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INSTITUCIONES</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CMNUCC</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BM</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BID</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FVC</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vMerge="1">
                  <a:txBody>
                    <a:bodyPr/>
                    <a:lstStyle/>
                    <a:p>
                      <a:endParaRPr lang="es-ES"/>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NN</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rowSpan="3">
                  <a:txBody>
                    <a:bodyPr/>
                    <a:lstStyle/>
                    <a:p>
                      <a:pPr marL="0" marR="0" lvl="0" indent="0" algn="r" rtl="0">
                        <a:spcBef>
                          <a:spcPts val="0"/>
                        </a:spcBef>
                        <a:spcAft>
                          <a:spcPts val="0"/>
                        </a:spcAft>
                        <a:buNone/>
                      </a:pPr>
                      <a:r>
                        <a:rPr lang="es-ES" sz="1000" b="1">
                          <a:solidFill>
                            <a:schemeClr val="lt1"/>
                          </a:solidFill>
                          <a:latin typeface="Calibri"/>
                          <a:ea typeface="Calibri"/>
                          <a:cs typeface="Calibri"/>
                          <a:sym typeface="Calibri"/>
                        </a:rPr>
                        <a:t>INDICADORES</a:t>
                      </a:r>
                      <a:endParaRPr/>
                    </a:p>
                  </a:txBody>
                  <a:tcPr marL="91450" marR="91450" marT="45725" marB="45725" anchor="ctr">
                    <a:solidFill>
                      <a:srgbClr val="0B5394"/>
                    </a:solidFill>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BASES CONCEPTUALES</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SMART</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vMerge="1">
                  <a:txBody>
                    <a:bodyPr/>
                    <a:lstStyle/>
                    <a:p>
                      <a:endParaRPr lang="es-ES"/>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AMBITO</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AMBIENTAL</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SOCIAL</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GÉNERO</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PI</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LABORAL</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vMerge="1">
                  <a:txBody>
                    <a:bodyPr/>
                    <a:lstStyle/>
                    <a:p>
                      <a:endParaRPr lang="es-ES"/>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VARIABLES</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rowSpan="2">
                  <a:txBody>
                    <a:bodyPr/>
                    <a:lstStyle/>
                    <a:p>
                      <a:pPr marL="0" marR="0" lvl="0" indent="0" algn="r" rtl="0">
                        <a:spcBef>
                          <a:spcPts val="0"/>
                        </a:spcBef>
                        <a:spcAft>
                          <a:spcPts val="0"/>
                        </a:spcAft>
                        <a:buNone/>
                      </a:pPr>
                      <a:r>
                        <a:rPr lang="es-ES" sz="1000" b="1">
                          <a:solidFill>
                            <a:schemeClr val="lt1"/>
                          </a:solidFill>
                          <a:latin typeface="Calibri"/>
                          <a:ea typeface="Calibri"/>
                          <a:cs typeface="Calibri"/>
                          <a:sym typeface="Calibri"/>
                        </a:rPr>
                        <a:t>CONFIGURACIÓN</a:t>
                      </a:r>
                      <a:endParaRPr/>
                    </a:p>
                  </a:txBody>
                  <a:tcPr marL="91450" marR="91450" marT="45725" marB="45725" anchor="ctr">
                    <a:solidFill>
                      <a:srgbClr val="0B5394"/>
                    </a:solidFill>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INSTITUCIONES</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CMNUCC</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BM</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BID</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FVC</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vMerge="1">
                  <a:txBody>
                    <a:bodyPr/>
                    <a:lstStyle/>
                    <a:p>
                      <a:endParaRPr lang="es-ES"/>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AMBITO</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AMBIENTAL</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SOCIAL</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GÉNERO</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PI</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LABORAL</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rowSpan="2">
                  <a:txBody>
                    <a:bodyPr/>
                    <a:lstStyle/>
                    <a:p>
                      <a:pPr marL="0" marR="0" lvl="0" indent="0" algn="r" rtl="0">
                        <a:spcBef>
                          <a:spcPts val="0"/>
                        </a:spcBef>
                        <a:spcAft>
                          <a:spcPts val="0"/>
                        </a:spcAft>
                        <a:buNone/>
                      </a:pPr>
                      <a:r>
                        <a:rPr lang="es-ES" sz="1000" b="1">
                          <a:solidFill>
                            <a:schemeClr val="lt1"/>
                          </a:solidFill>
                          <a:latin typeface="Calibri"/>
                          <a:ea typeface="Calibri"/>
                          <a:cs typeface="Calibri"/>
                          <a:sym typeface="Calibri"/>
                        </a:rPr>
                        <a:t>REPORTE</a:t>
                      </a:r>
                      <a:endParaRPr/>
                    </a:p>
                  </a:txBody>
                  <a:tcPr marL="91450" marR="91450" marT="45725" marB="45725" anchor="ctr">
                    <a:solidFill>
                      <a:srgbClr val="0B5394"/>
                    </a:solidFill>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SALVAGUARDAS</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vMerge="1">
                  <a:txBody>
                    <a:bodyPr/>
                    <a:lstStyle/>
                    <a:p>
                      <a:endParaRPr lang="es-ES"/>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INDICADORES</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rowSpan="3">
                  <a:txBody>
                    <a:bodyPr/>
                    <a:lstStyle/>
                    <a:p>
                      <a:pPr marL="0" marR="0" lvl="0" indent="0" algn="r" rtl="0">
                        <a:spcBef>
                          <a:spcPts val="0"/>
                        </a:spcBef>
                        <a:spcAft>
                          <a:spcPts val="0"/>
                        </a:spcAft>
                        <a:buNone/>
                      </a:pPr>
                      <a:r>
                        <a:rPr lang="es-ES" sz="1000" b="1">
                          <a:solidFill>
                            <a:schemeClr val="lt1"/>
                          </a:solidFill>
                          <a:latin typeface="Calibri"/>
                          <a:ea typeface="Calibri"/>
                          <a:cs typeface="Calibri"/>
                          <a:sym typeface="Calibri"/>
                        </a:rPr>
                        <a:t>SIS AL DÍA</a:t>
                      </a:r>
                      <a:endParaRPr/>
                    </a:p>
                  </a:txBody>
                  <a:tcPr marL="91450" marR="91450" marT="45725" marB="45725" anchor="ctr">
                    <a:solidFill>
                      <a:srgbClr val="0B5394"/>
                    </a:solidFill>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RRSS</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RRSS ACTUALIZADAS</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vMerge="1">
                  <a:txBody>
                    <a:bodyPr/>
                    <a:lstStyle/>
                    <a:p>
                      <a:endParaRPr lang="es-ES"/>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NEWS</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NOTICIAS ACTUALIZADAS</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vMerge="1">
                  <a:txBody>
                    <a:bodyPr/>
                    <a:lstStyle/>
                    <a:p>
                      <a:endParaRPr lang="es-ES"/>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DOCUMENTACIÓN</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NACIONAL E INTERNACIONAL</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rowSpan="2">
                  <a:txBody>
                    <a:bodyPr/>
                    <a:lstStyle/>
                    <a:p>
                      <a:pPr marL="0" marR="0" lvl="0" indent="0" algn="r" rtl="0">
                        <a:spcBef>
                          <a:spcPts val="0"/>
                        </a:spcBef>
                        <a:spcAft>
                          <a:spcPts val="0"/>
                        </a:spcAft>
                        <a:buNone/>
                      </a:pPr>
                      <a:r>
                        <a:rPr lang="es-ES" sz="1000" b="1">
                          <a:solidFill>
                            <a:schemeClr val="lt1"/>
                          </a:solidFill>
                          <a:latin typeface="Calibri"/>
                          <a:ea typeface="Calibri"/>
                          <a:cs typeface="Calibri"/>
                          <a:sym typeface="Calibri"/>
                        </a:rPr>
                        <a:t>HERRAMIENTAS</a:t>
                      </a:r>
                      <a:endParaRPr/>
                    </a:p>
                  </a:txBody>
                  <a:tcPr marL="91450" marR="91450" marT="45725" marB="45725" anchor="ctr">
                    <a:solidFill>
                      <a:srgbClr val="0B5394"/>
                    </a:solidFill>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SISTEMA</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ROLES Y USUARIOS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REGISTRO INFORMACIÓN</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vMerge="1">
                  <a:txBody>
                    <a:bodyPr/>
                    <a:lstStyle/>
                    <a:p>
                      <a:endParaRPr lang="es-ES"/>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APP CAPTURA</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ROLES Y USUARIOS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REGISTRO INFORMACIÓN</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bl>
          </a:graphicData>
        </a:graphic>
      </p:graphicFrame>
      <p:sp>
        <p:nvSpPr>
          <p:cNvPr id="157" name="Google Shape;157;p7"/>
          <p:cNvSpPr/>
          <p:nvPr/>
        </p:nvSpPr>
        <p:spPr>
          <a:xfrm>
            <a:off x="1532007" y="775578"/>
            <a:ext cx="453748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8. CONTENIDOS [1/2]</a:t>
            </a:r>
            <a:endParaRPr/>
          </a:p>
        </p:txBody>
      </p:sp>
      <p:pic>
        <p:nvPicPr>
          <p:cNvPr id="158" name="Google Shape;158;p7">
            <a:hlinkClick r:id="rId3" action="ppaction://hlinksldjump"/>
          </p:cNvPr>
          <p:cNvPicPr preferRelativeResize="0"/>
          <p:nvPr/>
        </p:nvPicPr>
        <p:blipFill rotWithShape="1">
          <a:blip r:embed="rId4">
            <a:alphaModFix/>
          </a:blip>
          <a:srcRect/>
          <a:stretch/>
        </p:blipFill>
        <p:spPr>
          <a:xfrm>
            <a:off x="9088857" y="262226"/>
            <a:ext cx="2485938" cy="5310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8"/>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spcBef>
                <a:spcPts val="0"/>
              </a:spcBef>
              <a:spcAft>
                <a:spcPts val="0"/>
              </a:spcAft>
              <a:buNone/>
            </a:pPr>
            <a:fld id="{00000000-1234-1234-1234-123412341234}" type="slidenum">
              <a:rPr lang="es-ES" sz="1400" b="0" i="0" u="none" strike="noStrike" cap="none">
                <a:solidFill>
                  <a:srgbClr val="FFFFFF"/>
                </a:solidFill>
                <a:latin typeface="Calibri"/>
                <a:ea typeface="Calibri"/>
                <a:cs typeface="Calibri"/>
                <a:sym typeface="Calibri"/>
              </a:rPr>
              <a:pPr marL="0" marR="0" lvl="0" indent="0" algn="ctr" rtl="0">
                <a:spcBef>
                  <a:spcPts val="0"/>
                </a:spcBef>
                <a:spcAft>
                  <a:spcPts val="0"/>
                </a:spcAft>
                <a:buNone/>
              </a:pPr>
              <a:t>8</a:t>
            </a:fld>
            <a:endParaRPr sz="1400" b="0" i="0" u="none" strike="noStrike" cap="none">
              <a:solidFill>
                <a:srgbClr val="FFFFFF"/>
              </a:solidFill>
              <a:latin typeface="Calibri"/>
              <a:ea typeface="Calibri"/>
              <a:cs typeface="Calibri"/>
              <a:sym typeface="Calibri"/>
            </a:endParaRPr>
          </a:p>
        </p:txBody>
      </p:sp>
      <p:sp>
        <p:nvSpPr>
          <p:cNvPr id="164" name="Google Shape;164;p8"/>
          <p:cNvSpPr txBox="1">
            <a:spLocks noGrp="1"/>
          </p:cNvSpPr>
          <p:nvPr>
            <p:ph type="title"/>
          </p:nvPr>
        </p:nvSpPr>
        <p:spPr>
          <a:xfrm>
            <a:off x="3700715" y="369014"/>
            <a:ext cx="5510397" cy="361718"/>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600"/>
              <a:buFont typeface="Arial"/>
              <a:buNone/>
            </a:pPr>
            <a:r>
              <a:rPr lang="es-ES" sz="1600">
                <a:solidFill>
                  <a:schemeClr val="dk1"/>
                </a:solidFill>
                <a:latin typeface="Arial"/>
                <a:ea typeface="Arial"/>
                <a:cs typeface="Arial"/>
                <a:sym typeface="Arial"/>
              </a:rPr>
              <a:t>Aplicación / sitio web con las bondades de la comuna.</a:t>
            </a:r>
            <a:endParaRPr sz="1600"/>
          </a:p>
        </p:txBody>
      </p:sp>
      <p:sp>
        <p:nvSpPr>
          <p:cNvPr id="165" name="Google Shape;165;p8"/>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s-ES" sz="1400" b="1" i="0" u="none" strike="noStrike" cap="none">
                <a:solidFill>
                  <a:srgbClr val="FFFFFF"/>
                </a:solidFill>
                <a:latin typeface="Arial"/>
                <a:ea typeface="Arial"/>
                <a:cs typeface="Arial"/>
                <a:sym typeface="Arial"/>
              </a:rPr>
              <a:t>DATAVIVIENDA</a:t>
            </a:r>
            <a:endParaRPr sz="1400" b="1" i="0" u="none" strike="noStrike" cap="none">
              <a:solidFill>
                <a:srgbClr val="FFFFFF"/>
              </a:solidFill>
              <a:latin typeface="Arial"/>
              <a:ea typeface="Arial"/>
              <a:cs typeface="Arial"/>
              <a:sym typeface="Arial"/>
            </a:endParaRPr>
          </a:p>
        </p:txBody>
      </p:sp>
      <p:sp>
        <p:nvSpPr>
          <p:cNvPr id="166" name="Google Shape;166;p8"/>
          <p:cNvSpPr/>
          <p:nvPr/>
        </p:nvSpPr>
        <p:spPr>
          <a:xfrm>
            <a:off x="480025" y="296910"/>
            <a:ext cx="814569"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b="0" i="0" u="none" strike="noStrike" cap="none">
                <a:solidFill>
                  <a:schemeClr val="accent1"/>
                </a:solidFill>
                <a:latin typeface="Arial"/>
                <a:ea typeface="Arial"/>
                <a:cs typeface="Arial"/>
                <a:sym typeface="Arial"/>
              </a:rPr>
              <a:t>8</a:t>
            </a:r>
            <a:endParaRPr sz="2400" b="0" i="0" u="none" strike="noStrike" cap="none">
              <a:solidFill>
                <a:schemeClr val="accent1"/>
              </a:solidFill>
              <a:latin typeface="Arial"/>
              <a:ea typeface="Arial"/>
              <a:cs typeface="Arial"/>
              <a:sym typeface="Arial"/>
            </a:endParaRPr>
          </a:p>
        </p:txBody>
      </p:sp>
      <p:graphicFrame>
        <p:nvGraphicFramePr>
          <p:cNvPr id="167" name="Google Shape;167;p8"/>
          <p:cNvGraphicFramePr/>
          <p:nvPr/>
        </p:nvGraphicFramePr>
        <p:xfrm>
          <a:off x="480025" y="1097424"/>
          <a:ext cx="10986975" cy="6398050"/>
        </p:xfrm>
        <a:graphic>
          <a:graphicData uri="http://schemas.openxmlformats.org/drawingml/2006/table">
            <a:tbl>
              <a:tblPr firstRow="1" bandRow="1">
                <a:noFill/>
                <a:tableStyleId>{79F14410-B759-402A-A3C5-4E2C5933B8FF}</a:tableStyleId>
              </a:tblPr>
              <a:tblGrid>
                <a:gridCol w="1399100"/>
                <a:gridCol w="1476450"/>
                <a:gridCol w="1158775"/>
                <a:gridCol w="1158775"/>
                <a:gridCol w="1158775"/>
                <a:gridCol w="1158775"/>
                <a:gridCol w="1158775"/>
                <a:gridCol w="1158775"/>
                <a:gridCol w="1158775"/>
              </a:tblGrid>
              <a:tr h="326375">
                <a:tc>
                  <a:txBody>
                    <a:bodyPr/>
                    <a:lstStyle/>
                    <a:p>
                      <a:pPr marL="0" marR="0" lvl="0" indent="0" algn="l" rtl="0">
                        <a:spcBef>
                          <a:spcPts val="0"/>
                        </a:spcBef>
                        <a:spcAft>
                          <a:spcPts val="0"/>
                        </a:spcAft>
                        <a:buNone/>
                      </a:pPr>
                      <a:r>
                        <a:rPr lang="es-ES" sz="1100"/>
                        <a:t>CATEGORÍA</a:t>
                      </a:r>
                      <a:endParaRPr/>
                    </a:p>
                  </a:txBody>
                  <a:tcPr marL="91450" marR="91450" marT="45725" marB="45725">
                    <a:solidFill>
                      <a:schemeClr val="accent1"/>
                    </a:solidFill>
                  </a:tcPr>
                </a:tc>
                <a:tc>
                  <a:txBody>
                    <a:bodyPr/>
                    <a:lstStyle/>
                    <a:p>
                      <a:pPr marL="0" marR="0" lvl="0" indent="0" algn="l" rtl="0">
                        <a:spcBef>
                          <a:spcPts val="0"/>
                        </a:spcBef>
                        <a:spcAft>
                          <a:spcPts val="0"/>
                        </a:spcAft>
                        <a:buNone/>
                      </a:pPr>
                      <a:r>
                        <a:rPr lang="es-ES" sz="1100"/>
                        <a:t>SECCIÓN</a:t>
                      </a:r>
                      <a:endParaRPr/>
                    </a:p>
                  </a:txBody>
                  <a:tcPr marL="91450" marR="91450" marT="45725" marB="45725">
                    <a:solidFill>
                      <a:srgbClr val="0075A2"/>
                    </a:solidFill>
                  </a:tcPr>
                </a:tc>
                <a:tc gridSpan="7">
                  <a:txBody>
                    <a:bodyPr/>
                    <a:lstStyle/>
                    <a:p>
                      <a:pPr marL="0" marR="0" lvl="0" indent="0" algn="ctr" rtl="0">
                        <a:spcBef>
                          <a:spcPts val="0"/>
                        </a:spcBef>
                        <a:spcAft>
                          <a:spcPts val="0"/>
                        </a:spcAft>
                        <a:buNone/>
                      </a:pPr>
                      <a:r>
                        <a:rPr lang="es-ES" sz="1100"/>
                        <a:t>TEMAS/VISTAS </a:t>
                      </a:r>
                      <a:endParaRPr/>
                    </a:p>
                  </a:txBody>
                  <a:tcPr marL="91450" marR="91450" marT="45725" marB="45725">
                    <a:solidFill>
                      <a:schemeClr val="accent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26375">
                <a:tc rowSpan="2">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VIVIENDA</a:t>
                      </a:r>
                      <a:endParaRPr/>
                    </a:p>
                  </a:txBody>
                  <a:tcPr marL="0" marR="0" marT="0" marB="0" anchor="ctr">
                    <a:solidFill>
                      <a:schemeClr val="accent1"/>
                    </a:solidFill>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CONTEXTO</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CONTEXTO</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NECESIDADES OBSERVADAS</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vMerge="1">
                  <a:txBody>
                    <a:bodyPr/>
                    <a:lstStyle/>
                    <a:p>
                      <a:endParaRPr lang="es-ES"/>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INSTITUCIONES</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MUNICIPALIDADES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INMOBILIARIAS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CONSULTORAS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MINVU</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EMPRESAS DE GEOLOCALIZACIÓN</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rowSpan="5">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INDICADORES</a:t>
                      </a:r>
                      <a:endParaRPr/>
                    </a:p>
                  </a:txBody>
                  <a:tcPr marL="91450" marR="91450" marT="45725" marB="45725" anchor="ctr">
                    <a:solidFill>
                      <a:schemeClr val="accent1"/>
                    </a:solidFill>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BASES CONCEPTUALES</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DEFINICIONES</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vMerge="1">
                  <a:txBody>
                    <a:bodyPr/>
                    <a:lstStyle/>
                    <a:p>
                      <a:endParaRPr lang="es-ES"/>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AMBITO</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SUPERFICIES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ACCESABILIDAD</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SEGURIDAD VIAL</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VIVIENDA</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CONDICIONES LABORALES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AMBIENTE DE NEGOCIOS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MEDIO AMBIENTE</a:t>
                      </a:r>
                      <a:endParaRPr/>
                    </a:p>
                  </a:txBody>
                  <a:tcPr marL="0" marR="0" marT="0" marB="0" anchor="ctr"/>
                </a:tc>
              </a:tr>
              <a:tr h="326375">
                <a:tc vMerge="1">
                  <a:txBody>
                    <a:bodyPr/>
                    <a:lstStyle/>
                    <a:p>
                      <a:endParaRPr lang="es-ES"/>
                    </a:p>
                  </a:txBody>
                  <a:tcPr/>
                </a:tc>
                <a:tc rowSpan="3">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VARIABLES</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Diferencia entre el valor de suelo más alto y el más bajo entre las áreas homogéneas (urbanas)</a:t>
                      </a:r>
                      <a:endParaRPr/>
                    </a:p>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Partición modal del transporte público (número de viajes en transporte público respecto al número total de viajes)</a:t>
                      </a:r>
                      <a:endParaRPr/>
                    </a:p>
                  </a:txBody>
                  <a:tcPr marL="0" marR="0" marT="0" marB="0" anchor="ctr"/>
                </a:tc>
                <a:tc>
                  <a:txBody>
                    <a:bodyPr/>
                    <a:lstStyle/>
                    <a:p>
                      <a:pPr marL="0" marR="0" lvl="0" indent="0" algn="ctr" rtl="0">
                        <a:spcBef>
                          <a:spcPts val="0"/>
                        </a:spcBef>
                        <a:spcAft>
                          <a:spcPts val="0"/>
                        </a:spcAft>
                        <a:buClr>
                          <a:schemeClr val="dk1"/>
                        </a:buClr>
                        <a:buSzPts val="800"/>
                        <a:buFont typeface="Calibri"/>
                        <a:buNone/>
                      </a:pPr>
                      <a:r>
                        <a:rPr lang="es-ES" sz="800" b="1" i="0" u="none" strike="noStrike">
                          <a:solidFill>
                            <a:schemeClr val="dk1"/>
                          </a:solidFill>
                          <a:latin typeface="Calibri"/>
                          <a:ea typeface="Calibri"/>
                          <a:cs typeface="Calibri"/>
                          <a:sym typeface="Calibri"/>
                        </a:rPr>
                        <a:t>Número de víctimas mortales en siniestros de tránsito por cada 100.000 habitantes</a:t>
                      </a:r>
                      <a:endParaRPr/>
                    </a:p>
                  </a:txBody>
                  <a:tcPr marL="0" marR="0" marT="0" marB="0" anchor="ctr"/>
                </a:tc>
                <a:tc>
                  <a:txBody>
                    <a:bodyPr/>
                    <a:lstStyle/>
                    <a:p>
                      <a:pPr marL="0" marR="0" lvl="0" indent="0" algn="ctr" rtl="0">
                        <a:spcBef>
                          <a:spcPts val="0"/>
                        </a:spcBef>
                        <a:spcAft>
                          <a:spcPts val="0"/>
                        </a:spcAft>
                        <a:buClr>
                          <a:schemeClr val="dk1"/>
                        </a:buClr>
                        <a:buSzPts val="800"/>
                        <a:buFont typeface="Calibri"/>
                        <a:buNone/>
                      </a:pPr>
                      <a:r>
                        <a:rPr lang="es-ES" sz="800" b="1">
                          <a:solidFill>
                            <a:schemeClr val="dk1"/>
                          </a:solidFill>
                        </a:rPr>
                        <a:t>Porcentaje de viviendas en situación de hacinamiento</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INDICADOR CCHC</a:t>
                      </a:r>
                      <a:endParaRPr/>
                    </a:p>
                  </a:txBody>
                  <a:tcPr marL="0" marR="0" marT="0" marB="0" anchor="ctr"/>
                </a:tc>
                <a:tc>
                  <a:txBody>
                    <a:bodyPr/>
                    <a:lstStyle/>
                    <a:p>
                      <a:pPr marL="0" marR="0" lvl="0" indent="0" algn="ctr" rtl="0">
                        <a:lnSpc>
                          <a:spcPct val="100000"/>
                        </a:lnSpc>
                        <a:spcBef>
                          <a:spcPts val="0"/>
                        </a:spcBef>
                        <a:spcAft>
                          <a:spcPts val="0"/>
                        </a:spcAft>
                        <a:buClr>
                          <a:srgbClr val="000000"/>
                        </a:buClr>
                        <a:buSzPts val="800"/>
                        <a:buFont typeface="Calibri"/>
                        <a:buNone/>
                      </a:pPr>
                      <a:r>
                        <a:rPr lang="es-ES" sz="800" b="1">
                          <a:solidFill>
                            <a:srgbClr val="000000"/>
                          </a:solidFill>
                        </a:rPr>
                        <a:t>INDICADOR CCHC</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Cantidad (kg) de disposición final de residuos sólidos urbanos per cápita</a:t>
                      </a:r>
                      <a:endParaRPr/>
                    </a:p>
                  </a:txBody>
                  <a:tcPr marL="0" marR="0" marT="0" marB="0" anchor="ctr"/>
                </a:tc>
              </a:tr>
              <a:tr h="326375">
                <a:tc vMerge="1">
                  <a:txBody>
                    <a:bodyPr/>
                    <a:lstStyle/>
                    <a:p>
                      <a:endParaRPr lang="es-ES"/>
                    </a:p>
                  </a:txBody>
                  <a:tcPr/>
                </a:tc>
                <a:tc vMerge="1">
                  <a:txBody>
                    <a:bodyPr/>
                    <a:lstStyle/>
                    <a:p>
                      <a:endParaRPr lang="es-ES"/>
                    </a:p>
                  </a:txBody>
                  <a:tcPr/>
                </a:tc>
                <a:tc>
                  <a:txBody>
                    <a:bodyPr/>
                    <a:lstStyle/>
                    <a:p>
                      <a:pPr marL="0" marR="0" lvl="0" indent="0" algn="ctr" rtl="0">
                        <a:lnSpc>
                          <a:spcPct val="100000"/>
                        </a:lnSpc>
                        <a:spcBef>
                          <a:spcPts val="0"/>
                        </a:spcBef>
                        <a:spcAft>
                          <a:spcPts val="0"/>
                        </a:spcAft>
                        <a:buClr>
                          <a:schemeClr val="dk1"/>
                        </a:buClr>
                        <a:buSzPts val="800"/>
                        <a:buFont typeface="Calibri"/>
                        <a:buNone/>
                      </a:pPr>
                      <a:endParaRPr sz="800">
                        <a:solidFill>
                          <a:schemeClr val="dk1"/>
                        </a:solidFill>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Distancia a establecimientos de educación básica</a:t>
                      </a:r>
                      <a:endParaRPr/>
                    </a:p>
                  </a:txBody>
                  <a:tcPr marL="0" marR="0" marT="0" marB="0" anchor="ctr"/>
                </a:tc>
                <a:tc>
                  <a:txBody>
                    <a:bodyPr/>
                    <a:lstStyle/>
                    <a:p>
                      <a:pPr marL="0" marR="0" lvl="0" indent="0" algn="ctr" rtl="0">
                        <a:spcBef>
                          <a:spcPts val="0"/>
                        </a:spcBef>
                        <a:spcAft>
                          <a:spcPts val="0"/>
                        </a:spcAft>
                        <a:buClr>
                          <a:schemeClr val="dk1"/>
                        </a:buClr>
                        <a:buSzPts val="800"/>
                        <a:buFont typeface="Calibri"/>
                        <a:buNone/>
                      </a:pPr>
                      <a:r>
                        <a:rPr lang="es-ES" sz="800" b="1" i="0" u="none" strike="noStrike">
                          <a:solidFill>
                            <a:schemeClr val="dk1"/>
                          </a:solidFill>
                          <a:latin typeface="Calibri"/>
                          <a:ea typeface="Calibri"/>
                          <a:cs typeface="Calibri"/>
                          <a:sym typeface="Calibri"/>
                        </a:rPr>
                        <a:t>Número de víctimas lesionadas en siniestros de tránsito por cada 100.000 habitantes</a:t>
                      </a:r>
                      <a:endParaRPr/>
                    </a:p>
                  </a:txBody>
                  <a:tcPr marL="0" marR="0" marT="0" marB="0" anchor="ctr"/>
                </a:tc>
                <a:tc>
                  <a:txBody>
                    <a:bodyPr/>
                    <a:lstStyle/>
                    <a:p>
                      <a:pPr marL="0" marR="0" lvl="0" indent="0" algn="ctr" rtl="0">
                        <a:lnSpc>
                          <a:spcPct val="100000"/>
                        </a:lnSpc>
                        <a:spcBef>
                          <a:spcPts val="0"/>
                        </a:spcBef>
                        <a:spcAft>
                          <a:spcPts val="0"/>
                        </a:spcAft>
                        <a:buClr>
                          <a:schemeClr val="dk1"/>
                        </a:buClr>
                        <a:buSzPts val="800"/>
                        <a:buFont typeface="Calibri"/>
                        <a:buNone/>
                      </a:pPr>
                      <a:r>
                        <a:rPr lang="es-ES" sz="800" b="1" i="0" u="none" strike="noStrike">
                          <a:solidFill>
                            <a:schemeClr val="dk1"/>
                          </a:solidFill>
                          <a:latin typeface="Calibri"/>
                          <a:ea typeface="Calibri"/>
                          <a:cs typeface="Calibri"/>
                          <a:sym typeface="Calibri"/>
                        </a:rPr>
                        <a:t>Porcentaje de viviendas particulares que requieren mejoras de materialidad y/o servicios básicos</a:t>
                      </a:r>
                      <a:endParaRPr sz="800" b="0" i="0" u="none" strike="noStrike">
                        <a:solidFill>
                          <a:schemeClr val="dk1"/>
                        </a:solidFill>
                        <a:latin typeface="Calibri"/>
                        <a:ea typeface="Calibri"/>
                        <a:cs typeface="Calibri"/>
                        <a:sym typeface="Calibri"/>
                      </a:endParaRPr>
                    </a:p>
                    <a:p>
                      <a:pPr marL="0" marR="0" lvl="0" indent="0" algn="ctr" rtl="0">
                        <a:spcBef>
                          <a:spcPts val="0"/>
                        </a:spcBef>
                        <a:spcAft>
                          <a:spcPts val="0"/>
                        </a:spcAft>
                        <a:buClr>
                          <a:schemeClr val="dk1"/>
                        </a:buClr>
                        <a:buSzPts val="800"/>
                        <a:buFont typeface="Calibri"/>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lnSpc>
                          <a:spcPct val="100000"/>
                        </a:lnSpc>
                        <a:spcBef>
                          <a:spcPts val="0"/>
                        </a:spcBef>
                        <a:spcAft>
                          <a:spcPts val="0"/>
                        </a:spcAft>
                        <a:buClr>
                          <a:schemeClr val="dk1"/>
                        </a:buClr>
                        <a:buSzPts val="800"/>
                        <a:buFont typeface="Calibri"/>
                        <a:buNone/>
                      </a:pPr>
                      <a:r>
                        <a:rPr lang="es-ES" sz="800" b="1" i="0" u="none" strike="noStrike">
                          <a:solidFill>
                            <a:schemeClr val="dk1"/>
                          </a:solidFill>
                          <a:latin typeface="Calibri"/>
                          <a:ea typeface="Calibri"/>
                          <a:cs typeface="Calibri"/>
                          <a:sym typeface="Calibri"/>
                        </a:rPr>
                        <a:t>Superficie Plazas por Habitante m²- Población que cumple con estándar de distancia a plazas</a:t>
                      </a:r>
                      <a:endParaRPr sz="800" b="0" i="0" u="none" strike="noStrike">
                        <a:solidFill>
                          <a:schemeClr val="dk1"/>
                        </a:solidFill>
                        <a:latin typeface="Calibri"/>
                        <a:ea typeface="Calibri"/>
                        <a:cs typeface="Calibri"/>
                        <a:sym typeface="Calibri"/>
                      </a:endParaRPr>
                    </a:p>
                    <a:p>
                      <a:pPr marL="0" marR="0" lvl="0" indent="0" algn="ctr" rtl="0">
                        <a:spcBef>
                          <a:spcPts val="0"/>
                        </a:spcBef>
                        <a:spcAft>
                          <a:spcPts val="0"/>
                        </a:spcAft>
                        <a:buClr>
                          <a:schemeClr val="dk1"/>
                        </a:buClr>
                        <a:buSzPts val="800"/>
                        <a:buFont typeface="Calibri"/>
                        <a:buNone/>
                      </a:pPr>
                      <a:endParaRPr sz="800" b="1">
                        <a:solidFill>
                          <a:srgbClr val="000000"/>
                        </a:solidFill>
                      </a:endParaRPr>
                    </a:p>
                  </a:txBody>
                  <a:tcPr marL="0" marR="0" marT="0" marB="0" anchor="ctr"/>
                </a:tc>
              </a:tr>
              <a:tr h="326375">
                <a:tc vMerge="1">
                  <a:txBody>
                    <a:bodyPr/>
                    <a:lstStyle/>
                    <a:p>
                      <a:endParaRPr lang="es-ES"/>
                    </a:p>
                  </a:txBody>
                  <a:tcPr/>
                </a:tc>
                <a:tc vMerge="1">
                  <a:txBody>
                    <a:bodyPr/>
                    <a:lstStyle/>
                    <a:p>
                      <a:endParaRPr lang="es-ES"/>
                    </a:p>
                  </a:txBody>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Distancia a paraderos de transporte público mayor</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CONFIGURACIÓN</a:t>
                      </a:r>
                      <a:endParaRPr/>
                    </a:p>
                  </a:txBody>
                  <a:tcPr marL="0" marR="0" marT="0" marB="0" anchor="ctr">
                    <a:solidFill>
                      <a:schemeClr val="accent1"/>
                    </a:solidFill>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AMBITO</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SUPERFICIES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ACCESABILIDAD</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SEGURIDAD</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VIVIENDA</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CONDICIONES LABORALES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AMBIENTE DE NEGOCIOS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MEDIO AMBIENTE</a:t>
                      </a:r>
                      <a:endParaRPr/>
                    </a:p>
                  </a:txBody>
                  <a:tcPr marL="0" marR="0" marT="0" marB="0" anchor="ctr"/>
                </a:tc>
              </a:tr>
              <a:tr h="326375">
                <a:tc rowSpan="2">
                  <a:txBody>
                    <a:bodyPr/>
                    <a:lstStyle/>
                    <a:p>
                      <a:pPr marL="0" marR="0" lvl="0" indent="0" algn="ctr" rtl="0">
                        <a:spcBef>
                          <a:spcPts val="0"/>
                        </a:spcBef>
                        <a:spcAft>
                          <a:spcPts val="0"/>
                        </a:spcAft>
                        <a:buNone/>
                      </a:pPr>
                      <a:r>
                        <a:rPr lang="es-ES" sz="1000" b="1">
                          <a:solidFill>
                            <a:schemeClr val="lt1"/>
                          </a:solidFill>
                          <a:latin typeface="Calibri"/>
                          <a:ea typeface="Calibri"/>
                          <a:cs typeface="Calibri"/>
                          <a:sym typeface="Calibri"/>
                        </a:rPr>
                        <a:t>HERRAMIENTAS</a:t>
                      </a:r>
                      <a:endParaRPr/>
                    </a:p>
                  </a:txBody>
                  <a:tcPr marL="91450" marR="91450" marT="45725" marB="45725" anchor="ctr">
                    <a:solidFill>
                      <a:schemeClr val="accent1"/>
                    </a:solidFill>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SITIO WEB</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ROLES Y USUARIOS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REGISTRO INFORMACIÓN</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SUGERENCIAS / NUEVOS REQUERIMIENTOS</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l" rtl="0">
                        <a:spcBef>
                          <a:spcPts val="0"/>
                        </a:spcBef>
                        <a:spcAft>
                          <a:spcPts val="0"/>
                        </a:spcAft>
                        <a:buNone/>
                      </a:pPr>
                      <a:endParaRPr sz="2400"/>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vMerge="1">
                  <a:txBody>
                    <a:bodyPr/>
                    <a:lstStyle/>
                    <a:p>
                      <a:endParaRPr lang="es-ES"/>
                    </a:p>
                  </a:txBody>
                  <a:tcPr/>
                </a:tc>
                <a:tc>
                  <a:txBody>
                    <a:bodyPr/>
                    <a:lstStyle/>
                    <a:p>
                      <a:pPr marL="0" marR="0" lvl="0" indent="0" algn="l" rtl="0">
                        <a:spcBef>
                          <a:spcPts val="0"/>
                        </a:spcBef>
                        <a:spcAft>
                          <a:spcPts val="0"/>
                        </a:spcAft>
                        <a:buNone/>
                      </a:pPr>
                      <a:r>
                        <a:rPr lang="es-ES" sz="900" b="1">
                          <a:solidFill>
                            <a:schemeClr val="lt1"/>
                          </a:solidFill>
                          <a:latin typeface="Calibri"/>
                          <a:ea typeface="Calibri"/>
                          <a:cs typeface="Calibri"/>
                          <a:sym typeface="Calibri"/>
                        </a:rPr>
                        <a:t>APLICACIÓN</a:t>
                      </a:r>
                      <a:endParaRPr/>
                    </a:p>
                  </a:txBody>
                  <a:tcPr marL="45725" marR="45725" marT="45725" marB="45725" anchor="ctr">
                    <a:solidFill>
                      <a:srgbClr val="0075A2"/>
                    </a:solidFill>
                  </a:tcPr>
                </a:tc>
                <a:tc>
                  <a:txBody>
                    <a:bodyPr/>
                    <a:lstStyle/>
                    <a:p>
                      <a:pPr marL="0" marR="0" lvl="0" indent="0" algn="ctr" rtl="0">
                        <a:spcBef>
                          <a:spcPts val="0"/>
                        </a:spcBef>
                        <a:spcAft>
                          <a:spcPts val="0"/>
                        </a:spcAft>
                        <a:buNone/>
                      </a:pPr>
                      <a:r>
                        <a:rPr lang="es-ES" sz="800" b="1">
                          <a:solidFill>
                            <a:srgbClr val="000000"/>
                          </a:solidFill>
                        </a:rPr>
                        <a:t>ROLES Y USUARIOS</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REGISTRO INFORMACIÓN</a:t>
                      </a:r>
                      <a:endParaRPr/>
                    </a:p>
                  </a:txBody>
                  <a:tcPr marL="0" marR="0" marT="0" marB="0" anchor="ctr"/>
                </a:tc>
                <a:tc>
                  <a:txBody>
                    <a:bodyPr/>
                    <a:lstStyle/>
                    <a:p>
                      <a:pPr marL="0" marR="0" lvl="0" indent="0" algn="ctr" rtl="0">
                        <a:spcBef>
                          <a:spcPts val="0"/>
                        </a:spcBef>
                        <a:spcAft>
                          <a:spcPts val="0"/>
                        </a:spcAft>
                        <a:buNone/>
                      </a:pPr>
                      <a:r>
                        <a:rPr lang="es-ES" sz="800" b="1">
                          <a:solidFill>
                            <a:srgbClr val="000000"/>
                          </a:solidFill>
                        </a:rPr>
                        <a:t>SUGERENCIAS / NUEVOS REQUERIMIENTOS</a:t>
                      </a:r>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r h="326375">
                <a:tc>
                  <a:txBody>
                    <a:bodyPr/>
                    <a:lstStyle/>
                    <a:p>
                      <a:pPr marL="0" marR="0" lvl="0" indent="0" algn="ctr" rtl="0">
                        <a:spcBef>
                          <a:spcPts val="0"/>
                        </a:spcBef>
                        <a:spcAft>
                          <a:spcPts val="0"/>
                        </a:spcAft>
                        <a:buNone/>
                      </a:pPr>
                      <a:endParaRPr sz="1000" b="1">
                        <a:solidFill>
                          <a:schemeClr val="lt1"/>
                        </a:solidFill>
                        <a:latin typeface="Calibri"/>
                        <a:ea typeface="Calibri"/>
                        <a:cs typeface="Calibri"/>
                        <a:sym typeface="Calibri"/>
                      </a:endParaRPr>
                    </a:p>
                  </a:txBody>
                  <a:tcPr marL="0" marR="0" marT="0" marB="0" anchor="ctr">
                    <a:solidFill>
                      <a:schemeClr val="accent1"/>
                    </a:solidFill>
                  </a:tcPr>
                </a:tc>
                <a:tc>
                  <a:txBody>
                    <a:bodyPr/>
                    <a:lstStyle/>
                    <a:p>
                      <a:pPr marL="0" marR="0" lvl="0" indent="0" algn="ctr" rtl="0">
                        <a:spcBef>
                          <a:spcPts val="0"/>
                        </a:spcBef>
                        <a:spcAft>
                          <a:spcPts val="0"/>
                        </a:spcAft>
                        <a:buNone/>
                      </a:pPr>
                      <a:endParaRPr sz="900" b="1">
                        <a:solidFill>
                          <a:schemeClr val="lt1"/>
                        </a:solidFill>
                        <a:latin typeface="Calibri"/>
                        <a:ea typeface="Calibri"/>
                        <a:cs typeface="Calibri"/>
                        <a:sym typeface="Calibri"/>
                      </a:endParaRPr>
                    </a:p>
                  </a:txBody>
                  <a:tcPr marL="0" marR="0" marT="0" marB="0" anchor="ctr">
                    <a:solidFill>
                      <a:srgbClr val="0075A2"/>
                    </a:solidFill>
                  </a:tcP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c>
                  <a:txBody>
                    <a:bodyPr/>
                    <a:lstStyle/>
                    <a:p>
                      <a:pPr marL="0" marR="0" lvl="0" indent="0" algn="ctr" rtl="0">
                        <a:spcBef>
                          <a:spcPts val="0"/>
                        </a:spcBef>
                        <a:spcAft>
                          <a:spcPts val="0"/>
                        </a:spcAft>
                        <a:buNone/>
                      </a:pPr>
                      <a:endParaRPr sz="800" b="1">
                        <a:solidFill>
                          <a:srgbClr val="000000"/>
                        </a:solidFill>
                      </a:endParaRPr>
                    </a:p>
                  </a:txBody>
                  <a:tcPr marL="0" marR="0" marT="0" marB="0" anchor="ctr"/>
                </a:tc>
              </a:tr>
            </a:tbl>
          </a:graphicData>
        </a:graphic>
      </p:graphicFrame>
      <p:sp>
        <p:nvSpPr>
          <p:cNvPr id="168" name="Google Shape;168;p8"/>
          <p:cNvSpPr/>
          <p:nvPr/>
        </p:nvSpPr>
        <p:spPr>
          <a:xfrm>
            <a:off x="1532007" y="775578"/>
            <a:ext cx="453748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8. CONTENIDOS [2/2]</a:t>
            </a:r>
            <a:endParaRPr/>
          </a:p>
        </p:txBody>
      </p:sp>
      <p:pic>
        <p:nvPicPr>
          <p:cNvPr id="169" name="Google Shape;169;p8"/>
          <p:cNvPicPr preferRelativeResize="0"/>
          <p:nvPr/>
        </p:nvPicPr>
        <p:blipFill rotWithShape="1">
          <a:blip r:embed="rId3">
            <a:alphaModFix/>
          </a:blip>
          <a:srcRect/>
          <a:stretch/>
        </p:blipFill>
        <p:spPr>
          <a:xfrm>
            <a:off x="9088857" y="262226"/>
            <a:ext cx="2485938" cy="5310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9"/>
          <p:cNvSpPr txBox="1"/>
          <p:nvPr/>
        </p:nvSpPr>
        <p:spPr>
          <a:xfrm>
            <a:off x="11020650" y="6403228"/>
            <a:ext cx="554145" cy="301757"/>
          </a:xfrm>
          <a:prstGeom prst="rect">
            <a:avLst/>
          </a:prstGeom>
          <a:noFill/>
          <a:ln>
            <a:noFill/>
          </a:ln>
        </p:spPr>
        <p:txBody>
          <a:bodyPr spcFirstLastPara="1" wrap="square" lIns="45700" tIns="22850" rIns="45700" bIns="22850" anchor="t" anchorCtr="0">
            <a:noAutofit/>
          </a:bodyPr>
          <a:lstStyle/>
          <a:p>
            <a:pPr marL="0" marR="0" lvl="0" indent="0" algn="ctr" rtl="0">
              <a:lnSpc>
                <a:spcPct val="100000"/>
              </a:lnSpc>
              <a:spcBef>
                <a:spcPts val="0"/>
              </a:spcBef>
              <a:spcAft>
                <a:spcPts val="0"/>
              </a:spcAft>
              <a:buClr>
                <a:schemeClr val="accent1"/>
              </a:buClr>
              <a:buSzPts val="1600"/>
              <a:buFont typeface="Calibri"/>
              <a:buNone/>
            </a:pPr>
            <a:fld id="{00000000-1234-1234-1234-123412341234}" type="slidenum">
              <a:rPr lang="es-ES" sz="1600" b="1" i="0" u="none" strike="noStrike" cap="none">
                <a:solidFill>
                  <a:schemeClr val="accent1"/>
                </a:solidFill>
                <a:latin typeface="Calibri"/>
                <a:ea typeface="Calibri"/>
                <a:cs typeface="Calibri"/>
                <a:sym typeface="Calibri"/>
              </a:rPr>
              <a:pPr marL="0" marR="0" lvl="0" indent="0" algn="ctr" rtl="0">
                <a:lnSpc>
                  <a:spcPct val="100000"/>
                </a:lnSpc>
                <a:spcBef>
                  <a:spcPts val="0"/>
                </a:spcBef>
                <a:spcAft>
                  <a:spcPts val="0"/>
                </a:spcAft>
                <a:buClr>
                  <a:schemeClr val="accent1"/>
                </a:buClr>
                <a:buSzPts val="1600"/>
                <a:buFont typeface="Calibri"/>
                <a:buNone/>
              </a:pPr>
              <a:t>9</a:t>
            </a:fld>
            <a:endParaRPr sz="1600" b="1" i="0" u="none" strike="noStrike" cap="none">
              <a:solidFill>
                <a:schemeClr val="accent1"/>
              </a:solidFill>
              <a:latin typeface="Calibri"/>
              <a:ea typeface="Calibri"/>
              <a:cs typeface="Calibri"/>
              <a:sym typeface="Calibri"/>
            </a:endParaRPr>
          </a:p>
        </p:txBody>
      </p:sp>
      <p:sp>
        <p:nvSpPr>
          <p:cNvPr id="175" name="Google Shape;175;p9"/>
          <p:cNvSpPr txBox="1"/>
          <p:nvPr/>
        </p:nvSpPr>
        <p:spPr>
          <a:xfrm>
            <a:off x="3700715" y="309297"/>
            <a:ext cx="6080848" cy="510887"/>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575756"/>
              </a:buClr>
              <a:buSzPts val="1560"/>
              <a:buFont typeface="Arial"/>
              <a:buNone/>
            </a:pPr>
            <a:r>
              <a:rPr lang="es-ES" sz="1560" b="0" i="0" u="none" strike="noStrike" cap="none">
                <a:solidFill>
                  <a:srgbClr val="575756"/>
                </a:solidFill>
                <a:latin typeface="Arial"/>
                <a:ea typeface="Arial"/>
                <a:cs typeface="Arial"/>
                <a:sym typeface="Arial"/>
              </a:rPr>
              <a:t>Aplicación / sitio web con las bondades de la comuna</a:t>
            </a:r>
            <a:r>
              <a:rPr lang="es-ES" sz="1560" b="0" i="0" u="none" strike="noStrike" cap="none">
                <a:solidFill>
                  <a:schemeClr val="dk1"/>
                </a:solidFill>
                <a:latin typeface="Arial"/>
                <a:ea typeface="Arial"/>
                <a:cs typeface="Arial"/>
                <a:sym typeface="Arial"/>
              </a:rPr>
              <a:t>.</a:t>
            </a:r>
            <a:endParaRPr sz="1560" b="0" i="0" u="none" strike="noStrike" cap="none">
              <a:solidFill>
                <a:srgbClr val="5C5C5C"/>
              </a:solidFill>
              <a:latin typeface="Arial"/>
              <a:ea typeface="Arial"/>
              <a:cs typeface="Arial"/>
              <a:sym typeface="Arial"/>
            </a:endParaRPr>
          </a:p>
        </p:txBody>
      </p:sp>
      <p:sp>
        <p:nvSpPr>
          <p:cNvPr id="176" name="Google Shape;176;p9"/>
          <p:cNvSpPr txBox="1"/>
          <p:nvPr/>
        </p:nvSpPr>
        <p:spPr>
          <a:xfrm>
            <a:off x="1558728" y="369014"/>
            <a:ext cx="2141987" cy="31745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s-ES" sz="1400" b="1" i="0" u="none" strike="noStrike" cap="none">
                <a:solidFill>
                  <a:srgbClr val="FFFFFF"/>
                </a:solidFill>
                <a:latin typeface="Arial"/>
                <a:ea typeface="Arial"/>
                <a:cs typeface="Arial"/>
                <a:sym typeface="Arial"/>
              </a:rPr>
              <a:t>DATAVIVIENDA</a:t>
            </a:r>
            <a:endParaRPr sz="1400" b="1" i="0" u="none" strike="noStrike" cap="none">
              <a:solidFill>
                <a:srgbClr val="FFFFFF"/>
              </a:solidFill>
              <a:latin typeface="Arial"/>
              <a:ea typeface="Arial"/>
              <a:cs typeface="Arial"/>
              <a:sym typeface="Arial"/>
            </a:endParaRPr>
          </a:p>
        </p:txBody>
      </p:sp>
      <p:sp>
        <p:nvSpPr>
          <p:cNvPr id="177" name="Google Shape;177;p9"/>
          <p:cNvSpPr/>
          <p:nvPr/>
        </p:nvSpPr>
        <p:spPr>
          <a:xfrm>
            <a:off x="717438" y="296910"/>
            <a:ext cx="603805"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400" b="0" i="0" u="none" strike="noStrike" cap="none">
                <a:solidFill>
                  <a:schemeClr val="accent1"/>
                </a:solidFill>
                <a:latin typeface="Arial"/>
                <a:ea typeface="Arial"/>
                <a:cs typeface="Arial"/>
                <a:sym typeface="Arial"/>
              </a:rPr>
              <a:t>9</a:t>
            </a:r>
            <a:endParaRPr sz="2400" b="0" i="0" u="none" strike="noStrike" cap="none">
              <a:solidFill>
                <a:schemeClr val="accent1"/>
              </a:solidFill>
              <a:latin typeface="Arial"/>
              <a:ea typeface="Arial"/>
              <a:cs typeface="Arial"/>
              <a:sym typeface="Arial"/>
            </a:endParaRPr>
          </a:p>
        </p:txBody>
      </p:sp>
      <p:sp>
        <p:nvSpPr>
          <p:cNvPr id="178" name="Google Shape;178;p9"/>
          <p:cNvSpPr/>
          <p:nvPr/>
        </p:nvSpPr>
        <p:spPr>
          <a:xfrm>
            <a:off x="1558516" y="852114"/>
            <a:ext cx="10617045" cy="510888"/>
          </a:xfrm>
          <a:prstGeom prst="rect">
            <a:avLst/>
          </a:prstGeom>
          <a:solidFill>
            <a:srgbClr val="434A59"/>
          </a:solidFill>
          <a:ln w="25400" cap="flat" cmpd="sng">
            <a:solidFill>
              <a:srgbClr val="5757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79" name="Google Shape;179;p9"/>
          <p:cNvSpPr/>
          <p:nvPr/>
        </p:nvSpPr>
        <p:spPr>
          <a:xfrm rot="5400000">
            <a:off x="1693860" y="917381"/>
            <a:ext cx="227167" cy="125068"/>
          </a:xfrm>
          <a:custGeom>
            <a:avLst/>
            <a:gdLst/>
            <a:ahLst/>
            <a:cxnLst/>
            <a:rect l="l" t="t" r="r" b="b"/>
            <a:pathLst>
              <a:path w="4104456" h="864096" extrusionOk="0">
                <a:moveTo>
                  <a:pt x="0" y="0"/>
                </a:moveTo>
                <a:lnTo>
                  <a:pt x="4104456" y="0"/>
                </a:lnTo>
                <a:lnTo>
                  <a:pt x="3852399" y="442444"/>
                </a:lnTo>
                <a:lnTo>
                  <a:pt x="4104456" y="864096"/>
                </a:lnTo>
                <a:lnTo>
                  <a:pt x="0" y="864096"/>
                </a:lnTo>
                <a:lnTo>
                  <a:pt x="0" y="0"/>
                </a:lnTo>
                <a:close/>
              </a:path>
            </a:pathLst>
          </a:cu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0" i="0" u="none" strike="noStrike" cap="none">
              <a:solidFill>
                <a:srgbClr val="FFFFFF"/>
              </a:solidFill>
              <a:latin typeface="Calibri"/>
              <a:ea typeface="Calibri"/>
              <a:cs typeface="Calibri"/>
              <a:sym typeface="Calibri"/>
            </a:endParaRPr>
          </a:p>
        </p:txBody>
      </p:sp>
      <p:sp>
        <p:nvSpPr>
          <p:cNvPr id="180" name="Google Shape;180;p9"/>
          <p:cNvSpPr txBox="1"/>
          <p:nvPr/>
        </p:nvSpPr>
        <p:spPr>
          <a:xfrm>
            <a:off x="2056371" y="853740"/>
            <a:ext cx="7590945" cy="510886"/>
          </a:xfrm>
          <a:prstGeom prst="rect">
            <a:avLst/>
          </a:prstGeom>
          <a:noFill/>
          <a:ln>
            <a:noFill/>
          </a:ln>
        </p:spPr>
        <p:txBody>
          <a:bodyPr spcFirstLastPara="1" wrap="square" lIns="91425" tIns="45700" rIns="91425" bIns="45700" anchor="t" anchorCtr="0">
            <a:noAutofit/>
          </a:bodyPr>
          <a:lstStyle/>
          <a:p>
            <a:pPr marL="0" marR="0" lvl="0" indent="0" algn="just" rtl="0">
              <a:lnSpc>
                <a:spcPct val="120000"/>
              </a:lnSpc>
              <a:spcBef>
                <a:spcPts val="0"/>
              </a:spcBef>
              <a:spcAft>
                <a:spcPts val="0"/>
              </a:spcAft>
              <a:buClr>
                <a:srgbClr val="E20613"/>
              </a:buClr>
              <a:buSzPts val="2500"/>
              <a:buFont typeface="Arial"/>
              <a:buNone/>
            </a:pPr>
            <a:r>
              <a:rPr lang="es-ES" sz="1000" b="0" i="0" u="none" strike="noStrike" cap="none">
                <a:solidFill>
                  <a:srgbClr val="FFFFFF"/>
                </a:solidFill>
                <a:latin typeface="Arial"/>
                <a:ea typeface="Arial"/>
                <a:cs typeface="Arial"/>
                <a:sym typeface="Arial"/>
              </a:rPr>
              <a:t>En estos recuadros negros puedes agregar algún texto que te parezca relevante de lo expuesto en este slide… si no lo hay, no te preocupes, sólo déjalo así.</a:t>
            </a:r>
            <a:endParaRPr/>
          </a:p>
        </p:txBody>
      </p:sp>
      <p:sp>
        <p:nvSpPr>
          <p:cNvPr id="181" name="Google Shape;181;p9"/>
          <p:cNvSpPr/>
          <p:nvPr/>
        </p:nvSpPr>
        <p:spPr>
          <a:xfrm>
            <a:off x="1558518" y="1501612"/>
            <a:ext cx="453748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200" b="1" i="0" u="none" strike="noStrike" cap="none">
                <a:solidFill>
                  <a:schemeClr val="accent1"/>
                </a:solidFill>
                <a:latin typeface="Calibri"/>
                <a:ea typeface="Calibri"/>
                <a:cs typeface="Calibri"/>
                <a:sym typeface="Calibri"/>
              </a:rPr>
              <a:t>9. CARACTERIZACIÓN VISUAL</a:t>
            </a:r>
            <a:endParaRPr sz="1200" b="1" i="0" u="none" strike="noStrike" cap="none">
              <a:solidFill>
                <a:schemeClr val="accent1"/>
              </a:solidFill>
              <a:latin typeface="Calibri"/>
              <a:ea typeface="Calibri"/>
              <a:cs typeface="Calibri"/>
              <a:sym typeface="Calibri"/>
            </a:endParaRPr>
          </a:p>
        </p:txBody>
      </p:sp>
      <p:cxnSp>
        <p:nvCxnSpPr>
          <p:cNvPr id="182" name="Google Shape;182;p9"/>
          <p:cNvCxnSpPr/>
          <p:nvPr/>
        </p:nvCxnSpPr>
        <p:spPr>
          <a:xfrm>
            <a:off x="6096001" y="1864955"/>
            <a:ext cx="0" cy="2736000"/>
          </a:xfrm>
          <a:prstGeom prst="straightConnector1">
            <a:avLst/>
          </a:prstGeom>
          <a:noFill/>
          <a:ln w="9525" cap="flat" cmpd="sng">
            <a:solidFill>
              <a:srgbClr val="BFBFBF"/>
            </a:solidFill>
            <a:prstDash val="solid"/>
            <a:round/>
            <a:headEnd type="none" w="sm" len="sm"/>
            <a:tailEnd type="none" w="sm" len="sm"/>
          </a:ln>
        </p:spPr>
      </p:cxnSp>
      <p:sp>
        <p:nvSpPr>
          <p:cNvPr id="183" name="Google Shape;183;p9"/>
          <p:cNvSpPr txBox="1"/>
          <p:nvPr/>
        </p:nvSpPr>
        <p:spPr>
          <a:xfrm>
            <a:off x="1558517" y="1806877"/>
            <a:ext cx="4498492" cy="39113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50" b="0" i="0" u="none" strike="noStrike" cap="none">
                <a:solidFill>
                  <a:srgbClr val="575756"/>
                </a:solidFill>
                <a:latin typeface="Arial"/>
                <a:ea typeface="Arial"/>
                <a:cs typeface="Arial"/>
                <a:sym typeface="Arial"/>
              </a:rPr>
              <a:t>En la caracterización visual debes señalar qué elementos visuales pueden estar asociados al producto a nivel conceptual. Esto quiere decir que debes llevarlo a una tendencia, idea o dirección estética. Por ejemplo; “Un sistema enfocado a reportar información asociada a la inversión, a los impuestos, etc; debiese tener una línea corporativa, que evoque transparencia, seguridad y seriedad”  </a:t>
            </a:r>
            <a:endParaRPr sz="1067" b="0" i="0" u="none" strike="noStrike" cap="none">
              <a:solidFill>
                <a:srgbClr val="575756"/>
              </a:solidFill>
              <a:latin typeface="Arial"/>
              <a:ea typeface="Arial"/>
              <a:cs typeface="Arial"/>
              <a:sym typeface="Arial"/>
            </a:endParaRPr>
          </a:p>
          <a:p>
            <a:pPr marL="0" marR="0" lvl="0" indent="0" algn="l" rtl="0">
              <a:spcBef>
                <a:spcPts val="1202"/>
              </a:spcBef>
              <a:spcAft>
                <a:spcPts val="0"/>
              </a:spcAft>
              <a:buNone/>
            </a:pPr>
            <a:r>
              <a:rPr lang="es-ES" sz="1067" b="0" i="0" u="none" strike="noStrike" cap="none">
                <a:solidFill>
                  <a:srgbClr val="575756"/>
                </a:solidFill>
                <a:latin typeface="Arial"/>
                <a:ea typeface="Arial"/>
                <a:cs typeface="Arial"/>
                <a:sym typeface="Arial"/>
              </a:rPr>
              <a:t>Se sugiere complementar lo siguiente: </a:t>
            </a:r>
            <a:endParaRPr/>
          </a:p>
          <a:p>
            <a:pPr marL="228600" marR="0" lvl="0" indent="-228600" algn="l" rtl="0">
              <a:spcBef>
                <a:spcPts val="1202"/>
              </a:spcBef>
              <a:spcAft>
                <a:spcPts val="0"/>
              </a:spcAft>
              <a:buClr>
                <a:srgbClr val="575756"/>
              </a:buClr>
              <a:buSzPts val="1050"/>
              <a:buFont typeface="Calibri"/>
              <a:buAutoNum type="arabicPeriod"/>
            </a:pPr>
            <a:r>
              <a:rPr lang="es-ES" sz="1050" b="0" i="0" u="none" strike="noStrike" cap="none">
                <a:solidFill>
                  <a:srgbClr val="575756"/>
                </a:solidFill>
                <a:latin typeface="Arial"/>
                <a:ea typeface="Arial"/>
                <a:cs typeface="Arial"/>
                <a:sym typeface="Arial"/>
              </a:rPr>
              <a:t>¿Cuál es el look and feel del producto? [Por ejemplo; corporativo, alta tecnología, seguridad privacidad, etc- aspecto/estilo y percepción/sentimiento]</a:t>
            </a:r>
            <a:endParaRPr/>
          </a:p>
          <a:p>
            <a:pPr marL="0" marR="0" lvl="0" indent="0" algn="l" rtl="0">
              <a:spcBef>
                <a:spcPts val="1202"/>
              </a:spcBef>
              <a:spcAft>
                <a:spcPts val="0"/>
              </a:spcAft>
              <a:buNone/>
            </a:pPr>
            <a:r>
              <a:rPr lang="es-ES" sz="1050" b="0" i="0" u="none" strike="noStrike" cap="none">
                <a:solidFill>
                  <a:srgbClr val="575756"/>
                </a:solidFill>
                <a:latin typeface="Arial"/>
                <a:ea typeface="Arial"/>
                <a:cs typeface="Arial"/>
                <a:sym typeface="Arial"/>
              </a:rPr>
              <a:t>Datavivienda es un producto simple, moderno y ordenado </a:t>
            </a:r>
            <a:endParaRPr/>
          </a:p>
          <a:p>
            <a:pPr marL="0" marR="0" lvl="0" indent="0" algn="l" rtl="0">
              <a:spcBef>
                <a:spcPts val="1202"/>
              </a:spcBef>
              <a:spcAft>
                <a:spcPts val="0"/>
              </a:spcAft>
              <a:buNone/>
            </a:pPr>
            <a:r>
              <a:rPr lang="es-ES" sz="1050" b="0" i="0" u="none" strike="noStrike" cap="none">
                <a:solidFill>
                  <a:srgbClr val="575756"/>
                </a:solidFill>
                <a:latin typeface="Arial"/>
                <a:ea typeface="Arial"/>
                <a:cs typeface="Arial"/>
                <a:sym typeface="Arial"/>
              </a:rPr>
              <a:t>¿Qué tipo de estilo visual debería tener? </a:t>
            </a:r>
            <a:endParaRPr sz="1800" b="0" i="0" u="none" strike="noStrike" cap="none">
              <a:solidFill>
                <a:schemeClr val="dk1"/>
              </a:solidFill>
              <a:latin typeface="Calibri"/>
              <a:ea typeface="Calibri"/>
              <a:cs typeface="Calibri"/>
              <a:sym typeface="Calibri"/>
            </a:endParaRPr>
          </a:p>
          <a:p>
            <a:pPr marL="0" marR="0" lvl="0" indent="0" algn="l" rtl="0">
              <a:spcBef>
                <a:spcPts val="1202"/>
              </a:spcBef>
              <a:spcAft>
                <a:spcPts val="0"/>
              </a:spcAft>
              <a:buNone/>
            </a:pPr>
            <a:r>
              <a:rPr lang="es-ES" sz="1050" b="0" i="0" u="none" strike="noStrike" cap="none">
                <a:solidFill>
                  <a:srgbClr val="575756"/>
                </a:solidFill>
                <a:latin typeface="Arial"/>
                <a:ea typeface="Arial"/>
                <a:cs typeface="Arial"/>
                <a:sym typeface="Arial"/>
              </a:rPr>
              <a:t>Limpio, sin saturacion de datos, grafico de barras al costado del m</a:t>
            </a:r>
            <a:r>
              <a:rPr lang="es-ES" sz="1050" b="0" i="0" u="none" strike="noStrike" cap="none">
                <a:solidFill>
                  <a:schemeClr val="dk1"/>
                </a:solidFill>
                <a:latin typeface="Arial"/>
                <a:ea typeface="Arial"/>
                <a:cs typeface="Arial"/>
                <a:sym typeface="Arial"/>
              </a:rPr>
              <a:t>apa </a:t>
            </a:r>
            <a:endParaRPr/>
          </a:p>
          <a:p>
            <a:pPr marL="228600" marR="0" lvl="0" indent="-228600" algn="l" rtl="0">
              <a:spcBef>
                <a:spcPts val="1202"/>
              </a:spcBef>
              <a:spcAft>
                <a:spcPts val="0"/>
              </a:spcAft>
              <a:buClr>
                <a:srgbClr val="575756"/>
              </a:buClr>
              <a:buSzPts val="1050"/>
              <a:buFont typeface="Calibri"/>
              <a:buAutoNum type="arabicPeriod"/>
            </a:pPr>
            <a:r>
              <a:rPr lang="es-ES" sz="1050" b="0" i="0" u="none" strike="noStrike" cap="none">
                <a:solidFill>
                  <a:srgbClr val="575756"/>
                </a:solidFill>
                <a:latin typeface="Arial"/>
                <a:ea typeface="Arial"/>
                <a:cs typeface="Arial"/>
                <a:sym typeface="Arial"/>
              </a:rPr>
              <a:t>¿Qué elementos conceptuales están asociados al producto? </a:t>
            </a:r>
            <a:br>
              <a:rPr lang="es-ES" sz="1050" b="0" i="0" u="none" strike="noStrike" cap="none">
                <a:solidFill>
                  <a:srgbClr val="575756"/>
                </a:solidFill>
                <a:latin typeface="Arial"/>
                <a:ea typeface="Arial"/>
                <a:cs typeface="Arial"/>
                <a:sym typeface="Arial"/>
              </a:rPr>
            </a:br>
            <a:r>
              <a:rPr lang="es-ES" sz="1050" b="0" i="0" u="none" strike="noStrike" cap="none">
                <a:solidFill>
                  <a:srgbClr val="575756"/>
                </a:solidFill>
                <a:latin typeface="Arial"/>
                <a:ea typeface="Arial"/>
                <a:cs typeface="Arial"/>
                <a:sym typeface="Arial"/>
              </a:rPr>
              <a:t>Un localizador de características propias de urbanización de cada comuna</a:t>
            </a:r>
            <a:endParaRPr/>
          </a:p>
          <a:p>
            <a:pPr marL="228600" marR="0" lvl="0" indent="-228600" algn="l" rtl="0">
              <a:spcBef>
                <a:spcPts val="1202"/>
              </a:spcBef>
              <a:spcAft>
                <a:spcPts val="0"/>
              </a:spcAft>
              <a:buClr>
                <a:srgbClr val="575756"/>
              </a:buClr>
              <a:buSzPts val="1050"/>
              <a:buFont typeface="Calibri"/>
              <a:buAutoNum type="arabicPeriod"/>
            </a:pPr>
            <a:r>
              <a:rPr lang="es-ES" sz="1050" b="0" i="0" u="none" strike="noStrike" cap="none">
                <a:solidFill>
                  <a:srgbClr val="575756"/>
                </a:solidFill>
                <a:latin typeface="Arial"/>
                <a:ea typeface="Arial"/>
                <a:cs typeface="Arial"/>
                <a:sym typeface="Arial"/>
              </a:rPr>
              <a:t>¿Qué referentes visuales asocias a este producto?</a:t>
            </a:r>
            <a:endParaRPr/>
          </a:p>
          <a:p>
            <a:pPr marL="0" marR="0" lvl="0" indent="0" algn="l" rtl="0">
              <a:spcBef>
                <a:spcPts val="1202"/>
              </a:spcBef>
              <a:spcAft>
                <a:spcPts val="0"/>
              </a:spcAft>
              <a:buNone/>
            </a:pPr>
            <a:r>
              <a:rPr lang="es-ES" sz="1050" b="0" i="0" u="none" strike="noStrike" cap="none">
                <a:solidFill>
                  <a:srgbClr val="575756"/>
                </a:solidFill>
                <a:latin typeface="Arial"/>
                <a:ea typeface="Arial"/>
                <a:cs typeface="Arial"/>
                <a:sym typeface="Arial"/>
              </a:rPr>
              <a:t>Bienestar territorial</a:t>
            </a:r>
            <a:endParaRPr/>
          </a:p>
        </p:txBody>
      </p:sp>
      <p:pic>
        <p:nvPicPr>
          <p:cNvPr id="184" name="Google Shape;184;p9"/>
          <p:cNvPicPr preferRelativeResize="0"/>
          <p:nvPr/>
        </p:nvPicPr>
        <p:blipFill rotWithShape="1">
          <a:blip r:embed="rId3">
            <a:alphaModFix/>
          </a:blip>
          <a:srcRect/>
          <a:stretch/>
        </p:blipFill>
        <p:spPr>
          <a:xfrm>
            <a:off x="9698169" y="262226"/>
            <a:ext cx="2485938" cy="531034"/>
          </a:xfrm>
          <a:prstGeom prst="rect">
            <a:avLst/>
          </a:prstGeom>
          <a:noFill/>
          <a:ln>
            <a:noFill/>
          </a:ln>
        </p:spPr>
      </p:pic>
      <p:pic>
        <p:nvPicPr>
          <p:cNvPr id="185" name="Google Shape;185;p9"/>
          <p:cNvPicPr preferRelativeResize="0"/>
          <p:nvPr/>
        </p:nvPicPr>
        <p:blipFill rotWithShape="1">
          <a:blip r:embed="rId4">
            <a:alphaModFix/>
          </a:blip>
          <a:srcRect/>
          <a:stretch/>
        </p:blipFill>
        <p:spPr>
          <a:xfrm>
            <a:off x="6214369" y="1528643"/>
            <a:ext cx="5961191" cy="532935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Azul">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3938</Words>
  <Application>Microsoft Office PowerPoint</Application>
  <PresentationFormat>Personalizado</PresentationFormat>
  <Paragraphs>425</Paragraphs>
  <Slides>16</Slides>
  <Notes>16</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Тема Office</vt:lpstr>
      <vt:lpstr>Diapositiva 1</vt:lpstr>
      <vt:lpstr>Diapositiva 2</vt:lpstr>
      <vt:lpstr>Diapositiva 3</vt:lpstr>
      <vt:lpstr>Diapositiva 4</vt:lpstr>
      <vt:lpstr>Diapositiva 5</vt:lpstr>
      <vt:lpstr>Diapositiva 6</vt:lpstr>
      <vt:lpstr> Aplicación / sitio web con las bondades de la comuna.</vt:lpstr>
      <vt:lpstr>Aplicación / sitio web con las bondades de la comuna.</vt:lpstr>
      <vt:lpstr>Diapositiva 9</vt:lpstr>
      <vt:lpstr>Diapositiva 10</vt:lpstr>
      <vt:lpstr>Diapositiva 11</vt:lpstr>
      <vt:lpstr>Diapositiva 12</vt:lpstr>
      <vt:lpstr>Diapositiva 13</vt:lpstr>
      <vt:lpstr>Diapositiva 14</vt:lpstr>
      <vt:lpstr>Diapositiva 15</vt:lpstr>
      <vt:lpstr>Diapositiva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Patricio Emanuelli</dc:creator>
  <cp:lastModifiedBy>anin only anin</cp:lastModifiedBy>
  <cp:revision>1</cp:revision>
  <dcterms:created xsi:type="dcterms:W3CDTF">2020-08-01T02:59:29Z</dcterms:created>
  <dcterms:modified xsi:type="dcterms:W3CDTF">2020-09-28T16:32:26Z</dcterms:modified>
</cp:coreProperties>
</file>